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9" r:id="rId3"/>
  </p:sldMasterIdLst>
  <p:notesMasterIdLst>
    <p:notesMasterId r:id="rId7"/>
  </p:notesMasterIdLst>
  <p:sldIdLst>
    <p:sldId id="284" r:id="rId4"/>
    <p:sldId id="256" r:id="rId5"/>
    <p:sldId id="267" r:id="rId6"/>
    <p:sldId id="257" r:id="rId8"/>
    <p:sldId id="258" r:id="rId9"/>
    <p:sldId id="259" r:id="rId10"/>
    <p:sldId id="260" r:id="rId11"/>
    <p:sldId id="268" r:id="rId12"/>
    <p:sldId id="269" r:id="rId13"/>
    <p:sldId id="270" r:id="rId14"/>
    <p:sldId id="271" r:id="rId15"/>
    <p:sldId id="272" r:id="rId16"/>
    <p:sldId id="273" r:id="rId17"/>
    <p:sldId id="274" r:id="rId18"/>
    <p:sldId id="276" r:id="rId19"/>
    <p:sldId id="277" r:id="rId20"/>
    <p:sldId id="275" r:id="rId21"/>
    <p:sldId id="263" r:id="rId22"/>
    <p:sldId id="262" r:id="rId23"/>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C02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notesMaster" Target="notesMasters/notesMaster1.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7C76618-DE28-446A-AAD8-45B8B9C19948}"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4B811EA2-1937-4863-9820-D82479E9C30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899A792-B249-4DFA-9BEF-E33A7B68D6C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400" advClick="0" advTm="0">
        <p14:doors dir="vert"/>
      </p:transition>
    </mc:Choice>
    <mc:Fallback>
      <p:transition spd="slow" advClick="0"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B811EA2-1937-4863-9820-D82479E9C30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899A792-B249-4DFA-9BEF-E33A7B68D6C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400" advClick="0" advTm="0">
        <p14:doors dir="vert"/>
      </p:transition>
    </mc:Choice>
    <mc:Fallback>
      <p:transition spd="slow" advClick="0"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4B811EA2-1937-4863-9820-D82479E9C30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899A792-B249-4DFA-9BEF-E33A7B68D6C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400" advClick="0" advTm="0">
        <p14:doors dir="vert"/>
      </p:transition>
    </mc:Choice>
    <mc:Fallback>
      <p:transition spd="slow" advClick="0" advTm="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4B811EA2-1937-4863-9820-D82479E9C30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899A792-B249-4DFA-9BEF-E33A7B68D6C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400" advClick="0" advTm="0">
        <p14:doors dir="vert"/>
      </p:transition>
    </mc:Choice>
    <mc:Fallback>
      <p:transition spd="slow" advClick="0" advTm="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4B811EA2-1937-4863-9820-D82479E9C30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899A792-B249-4DFA-9BEF-E33A7B68D6C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400" advClick="0" advTm="0">
        <p14:doors dir="vert"/>
      </p:transition>
    </mc:Choice>
    <mc:Fallback>
      <p:transition spd="slow" advClick="0" advTm="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4B811EA2-1937-4863-9820-D82479E9C30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899A792-B249-4DFA-9BEF-E33A7B68D6C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400" advClick="0" advTm="0">
        <p14:doors dir="vert"/>
      </p:transition>
    </mc:Choice>
    <mc:Fallback>
      <p:transition spd="slow" advClick="0" advTm="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B811EA2-1937-4863-9820-D82479E9C30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899A792-B249-4DFA-9BEF-E33A7B68D6C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400" advClick="0" advTm="0">
        <p14:doors dir="vert"/>
      </p:transition>
    </mc:Choice>
    <mc:Fallback>
      <p:transition spd="slow" advClick="0" advTm="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4B811EA2-1937-4863-9820-D82479E9C30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899A792-B249-4DFA-9BEF-E33A7B68D6C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400" advClick="0" advTm="0">
        <p14:doors dir="vert"/>
      </p:transition>
    </mc:Choice>
    <mc:Fallback>
      <p:transition spd="slow" advClick="0" advTm="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4B811EA2-1937-4863-9820-D82479E9C30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899A792-B249-4DFA-9BEF-E33A7B68D6C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400" advClick="0" advTm="0">
        <p14:doors dir="vert"/>
      </p:transition>
    </mc:Choice>
    <mc:Fallback>
      <p:transition spd="slow"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B811EA2-1937-4863-9820-D82479E9C30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899A792-B249-4DFA-9BEF-E33A7B68D6C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400" advClick="0" advTm="0">
        <p14:doors dir="vert"/>
      </p:transition>
    </mc:Choice>
    <mc:Fallback>
      <p:transition spd="slow" advClick="0" advTm="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B811EA2-1937-4863-9820-D82479E9C30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899A792-B249-4DFA-9BEF-E33A7B68D6C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400" advClick="0" advTm="0">
        <p14:doors dir="vert"/>
      </p:transition>
    </mc:Choice>
    <mc:Fallback>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image" Target="../media/image1.png"/><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slideLayout" Target="../slideLayouts/slideLayout18.xml"/><Relationship Id="rId7" Type="http://schemas.openxmlformats.org/officeDocument/2006/relationships/slideLayout" Target="../slideLayouts/slideLayout17.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3" Type="http://schemas.openxmlformats.org/officeDocument/2006/relationships/slideLayout" Target="../slideLayouts/slideLayout13.xml"/><Relationship Id="rId2" Type="http://schemas.openxmlformats.org/officeDocument/2006/relationships/slideLayout" Target="../slideLayouts/slideLayout12.xml"/><Relationship Id="rId13" Type="http://schemas.openxmlformats.org/officeDocument/2006/relationships/theme" Target="../theme/theme2.xml"/><Relationship Id="rId12" Type="http://schemas.openxmlformats.org/officeDocument/2006/relationships/image" Target="../media/image1.png"/><Relationship Id="rId11" Type="http://schemas.openxmlformats.org/officeDocument/2006/relationships/slideLayout" Target="../slideLayouts/slideLayout21.xml"/><Relationship Id="rId10" Type="http://schemas.openxmlformats.org/officeDocument/2006/relationships/slideLayout" Target="../slideLayouts/slideLayout20.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fld>
            <a:endParaRPr lang="zh-CN" altLang="en-US"/>
          </a:p>
        </p:txBody>
      </p:sp>
      <p:pic>
        <p:nvPicPr>
          <p:cNvPr id="12" name="图片 11" descr="水印"/>
          <p:cNvPicPr>
            <a:picLocks noChangeAspect="1"/>
          </p:cNvPicPr>
          <p:nvPr userDrawn="1"/>
        </p:nvPicPr>
        <p:blipFill>
          <a:blip r:embed="rId11"/>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811EA2-1937-4863-9820-D82479E9C30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99A792-B249-4DFA-9BEF-E33A7B68D6C1}" type="slidenum">
              <a:rPr lang="zh-CN" altLang="en-US" smtClean="0"/>
            </a:fld>
            <a:endParaRPr lang="zh-CN" altLang="en-US"/>
          </a:p>
        </p:txBody>
      </p:sp>
      <p:pic>
        <p:nvPicPr>
          <p:cNvPr id="12" name="图片 11" descr="水印"/>
          <p:cNvPicPr>
            <a:picLocks noChangeAspect="1"/>
          </p:cNvPicPr>
          <p:nvPr userDrawn="1"/>
        </p:nvPicPr>
        <p:blipFill>
          <a:blip r:embed="rId12"/>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mc:AlternateContent xmlns:mc="http://schemas.openxmlformats.org/markup-compatibility/2006">
    <mc:Choice xmlns:p14="http://schemas.microsoft.com/office/powerpoint/2010/main" Requires="p14">
      <p:transition spd="slow" p14:dur="1400" advClick="0" advTm="0">
        <p14:doors dir="vert"/>
      </p:transition>
    </mc:Choice>
    <mc:Fallback>
      <p:transition spd="slow" advClick="0"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png"/><Relationship Id="rId2" Type="http://schemas.openxmlformats.org/officeDocument/2006/relationships/image" Target="../media/image20.jpeg"/><Relationship Id="rId1" Type="http://schemas.openxmlformats.org/officeDocument/2006/relationships/image" Target="../media/image1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2.jpeg"/><Relationship Id="rId1"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xml"/><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9" Type="http://schemas.openxmlformats.org/officeDocument/2006/relationships/image" Target="../media/image12.png"/><Relationship Id="rId8" Type="http://schemas.openxmlformats.org/officeDocument/2006/relationships/image" Target="../media/image11.png"/><Relationship Id="rId7" Type="http://schemas.openxmlformats.org/officeDocument/2006/relationships/image" Target="../media/image10.png"/><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2" Type="http://schemas.openxmlformats.org/officeDocument/2006/relationships/notesSlide" Target="../notesSlides/notesSlide1.xml"/><Relationship Id="rId11" Type="http://schemas.openxmlformats.org/officeDocument/2006/relationships/slideLayout" Target="../slideLayouts/slideLayout12.xml"/><Relationship Id="rId10" Type="http://schemas.openxmlformats.org/officeDocument/2006/relationships/image" Target="../media/image13.pn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5.jpeg"/><Relationship Id="rId1"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6.jpeg"/><Relationship Id="rId1"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 name="圆角矩形 14"/>
          <p:cNvSpPr/>
          <p:nvPr/>
        </p:nvSpPr>
        <p:spPr>
          <a:xfrm>
            <a:off x="7197090" y="3818890"/>
            <a:ext cx="4883150" cy="1933575"/>
          </a:xfrm>
          <a:prstGeom prst="roundRect">
            <a:avLst/>
          </a:prstGeom>
          <a:solidFill>
            <a:schemeClr val="bg1"/>
          </a:solidFill>
          <a:ln w="31750" cmpd="sng">
            <a:solidFill>
              <a:schemeClr val="accent1">
                <a:shade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indent="0" algn="l"/>
            <a:endParaRPr lang="en-US" altLang="zh-CN" sz="3500">
              <a:solidFill>
                <a:schemeClr val="tx1"/>
              </a:solidFill>
              <a:uFill>
                <a:solidFill>
                  <a:srgbClr val="0000FF"/>
                </a:solidFill>
              </a:uFill>
              <a:latin typeface="Times New Roman" panose="02020603050405020304" charset="0"/>
              <a:cs typeface="Times New Roman" panose="02020603050405020304" charset="0"/>
              <a:sym typeface="+mn-ea"/>
            </a:endParaRPr>
          </a:p>
          <a:p>
            <a:pPr marL="0" indent="0" algn="l"/>
            <a:endParaRPr lang="zh-CN" altLang="en-US" sz="3500">
              <a:solidFill>
                <a:schemeClr val="tx1"/>
              </a:solidFill>
              <a:latin typeface="Times New Roman" panose="02020603050405020304" charset="0"/>
              <a:cs typeface="Times New Roman" panose="02020603050405020304" charset="0"/>
            </a:endParaRPr>
          </a:p>
        </p:txBody>
      </p:sp>
      <p:sp>
        <p:nvSpPr>
          <p:cNvPr id="2" name="文本框 1"/>
          <p:cNvSpPr txBox="1"/>
          <p:nvPr/>
        </p:nvSpPr>
        <p:spPr>
          <a:xfrm>
            <a:off x="770255" y="-73660"/>
            <a:ext cx="11532870" cy="1260475"/>
          </a:xfrm>
          <a:prstGeom prst="rect">
            <a:avLst/>
          </a:prstGeom>
          <a:noFill/>
        </p:spPr>
        <p:txBody>
          <a:bodyPr wrap="square" rtlCol="0" anchor="t">
            <a:spAutoFit/>
          </a:bodyPr>
          <a:p>
            <a:pPr marR="0" indent="0" algn="l" defTabSz="914400" fontAlgn="auto">
              <a:lnSpc>
                <a:spcPct val="100000"/>
              </a:lnSpc>
              <a:spcBef>
                <a:spcPts val="0"/>
              </a:spcBef>
              <a:spcAft>
                <a:spcPts val="0"/>
              </a:spcAft>
              <a:buClrTx/>
              <a:buSzTx/>
              <a:buFontTx/>
              <a:buNone/>
              <a:defRPr/>
            </a:pPr>
            <a:r>
              <a:rPr lang="en-US" altLang="zh-CN" sz="3800" b="1">
                <a:latin typeface="Times New Roman" panose="02020603050405020304" charset="0"/>
                <a:cs typeface="Times New Roman" panose="02020603050405020304" charset="0"/>
                <a:sym typeface="站酷快乐体2016修订版" panose="02010600030101010101" pitchFamily="2" charset="-122"/>
              </a:rPr>
              <a:t>Present the solution of the conflicts or cause the character to change</a:t>
            </a:r>
            <a:endParaRPr lang="en-US" altLang="zh-CN" sz="3800" b="1">
              <a:latin typeface="Times New Roman" panose="02020603050405020304" charset="0"/>
              <a:cs typeface="Times New Roman" panose="02020603050405020304" charset="0"/>
            </a:endParaRPr>
          </a:p>
        </p:txBody>
      </p:sp>
      <p:pic>
        <p:nvPicPr>
          <p:cNvPr id="3" name="图片 2" descr="屏幕快照 2020-06-25 下午8.20.29"/>
          <p:cNvPicPr>
            <a:picLocks noChangeAspect="1"/>
          </p:cNvPicPr>
          <p:nvPr/>
        </p:nvPicPr>
        <p:blipFill>
          <a:blip r:embed="rId1"/>
          <a:stretch>
            <a:fillRect/>
          </a:stretch>
        </p:blipFill>
        <p:spPr>
          <a:xfrm>
            <a:off x="-58420" y="-27305"/>
            <a:ext cx="828675" cy="880745"/>
          </a:xfrm>
          <a:prstGeom prst="rect">
            <a:avLst/>
          </a:prstGeom>
        </p:spPr>
      </p:pic>
      <p:pic>
        <p:nvPicPr>
          <p:cNvPr id="4" name="图片 3" descr="OIP.Ik_4U-6iydH-577teweD2AHaF7"/>
          <p:cNvPicPr>
            <a:picLocks noChangeAspect="1"/>
          </p:cNvPicPr>
          <p:nvPr/>
        </p:nvPicPr>
        <p:blipFill>
          <a:blip r:embed="rId2"/>
          <a:stretch>
            <a:fillRect/>
          </a:stretch>
        </p:blipFill>
        <p:spPr>
          <a:xfrm>
            <a:off x="336550" y="1073150"/>
            <a:ext cx="3006090" cy="2404110"/>
          </a:xfrm>
          <a:prstGeom prst="rect">
            <a:avLst/>
          </a:prstGeom>
        </p:spPr>
      </p:pic>
      <p:pic>
        <p:nvPicPr>
          <p:cNvPr id="5" name="图片 4" descr="OIP.xyLqRPMckRZOTz6IlvMexAAAAA"/>
          <p:cNvPicPr>
            <a:picLocks noChangeAspect="1"/>
          </p:cNvPicPr>
          <p:nvPr/>
        </p:nvPicPr>
        <p:blipFill>
          <a:blip r:embed="rId3"/>
          <a:stretch>
            <a:fillRect/>
          </a:stretch>
        </p:blipFill>
        <p:spPr>
          <a:xfrm>
            <a:off x="9109710" y="1073150"/>
            <a:ext cx="2519680" cy="2519680"/>
          </a:xfrm>
          <a:prstGeom prst="rect">
            <a:avLst/>
          </a:prstGeom>
        </p:spPr>
      </p:pic>
      <p:sp>
        <p:nvSpPr>
          <p:cNvPr id="6" name="右箭头 5"/>
          <p:cNvSpPr/>
          <p:nvPr/>
        </p:nvSpPr>
        <p:spPr>
          <a:xfrm>
            <a:off x="4280535" y="1324610"/>
            <a:ext cx="3904615" cy="2016125"/>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3300" b="1">
                <a:solidFill>
                  <a:schemeClr val="tx1"/>
                </a:solidFill>
                <a:latin typeface="Times New Roman" panose="02020603050405020304" charset="0"/>
                <a:cs typeface="Times New Roman" panose="02020603050405020304" charset="0"/>
              </a:rPr>
              <a:t>Character change</a:t>
            </a:r>
            <a:endParaRPr lang="en-US" altLang="zh-CN" sz="3300" b="1">
              <a:solidFill>
                <a:schemeClr val="tx1"/>
              </a:solidFill>
              <a:latin typeface="Times New Roman" panose="02020603050405020304" charset="0"/>
              <a:cs typeface="Times New Roman" panose="02020603050405020304" charset="0"/>
            </a:endParaRPr>
          </a:p>
        </p:txBody>
      </p:sp>
      <p:sp>
        <p:nvSpPr>
          <p:cNvPr id="10" name="文本框 9"/>
          <p:cNvSpPr txBox="1"/>
          <p:nvPr/>
        </p:nvSpPr>
        <p:spPr>
          <a:xfrm>
            <a:off x="7521575" y="4001770"/>
            <a:ext cx="4639945" cy="1568450"/>
          </a:xfrm>
          <a:prstGeom prst="rect">
            <a:avLst/>
          </a:prstGeom>
          <a:noFill/>
        </p:spPr>
        <p:txBody>
          <a:bodyPr wrap="square" rtlCol="0">
            <a:spAutoFit/>
          </a:bodyPr>
          <a:p>
            <a:r>
              <a:rPr lang="en-US" altLang="zh-CN" sz="3200">
                <a:latin typeface="Times New Roman" panose="02020603050405020304" charset="0"/>
                <a:cs typeface="Times New Roman" panose="02020603050405020304" charset="0"/>
              </a:rPr>
              <a:t>modest, humble,</a:t>
            </a:r>
            <a:endParaRPr lang="en-US" altLang="zh-CN" sz="3200">
              <a:latin typeface="Times New Roman" panose="02020603050405020304" charset="0"/>
              <a:cs typeface="Times New Roman" panose="02020603050405020304" charset="0"/>
            </a:endParaRPr>
          </a:p>
          <a:p>
            <a:r>
              <a:rPr lang="en-US" altLang="zh-CN" sz="3200">
                <a:latin typeface="Times New Roman" panose="02020603050405020304" charset="0"/>
                <a:cs typeface="Times New Roman" panose="02020603050405020304" charset="0"/>
              </a:rPr>
              <a:t>respects his rival</a:t>
            </a:r>
            <a:endParaRPr lang="en-US" altLang="zh-CN" sz="3200">
              <a:latin typeface="Times New Roman" panose="02020603050405020304" charset="0"/>
              <a:cs typeface="Times New Roman" panose="02020603050405020304" charset="0"/>
            </a:endParaRPr>
          </a:p>
          <a:p>
            <a:r>
              <a:rPr lang="en-US" altLang="zh-CN" sz="3200">
                <a:latin typeface="Times New Roman" panose="02020603050405020304" charset="0"/>
                <a:cs typeface="Times New Roman" panose="02020603050405020304" charset="0"/>
              </a:rPr>
              <a:t>determines to work hard </a:t>
            </a:r>
            <a:endParaRPr lang="en-US" altLang="zh-CN" sz="3200">
              <a:latin typeface="Times New Roman" panose="02020603050405020304" charset="0"/>
              <a:cs typeface="Times New Roman" panose="02020603050405020304" charset="0"/>
            </a:endParaRPr>
          </a:p>
        </p:txBody>
      </p:sp>
      <p:sp>
        <p:nvSpPr>
          <p:cNvPr id="11" name="文本框 10"/>
          <p:cNvSpPr txBox="1"/>
          <p:nvPr/>
        </p:nvSpPr>
        <p:spPr>
          <a:xfrm>
            <a:off x="73025" y="6024245"/>
            <a:ext cx="2108835" cy="753110"/>
          </a:xfrm>
          <a:prstGeom prst="rect">
            <a:avLst/>
          </a:prstGeom>
          <a:noFill/>
        </p:spPr>
        <p:txBody>
          <a:bodyPr wrap="none" rtlCol="0" anchor="t">
            <a:spAutoFit/>
          </a:bodyPr>
          <a:p>
            <a:r>
              <a:rPr lang="en-US" altLang="zh-CN" sz="4300" b="1">
                <a:solidFill>
                  <a:srgbClr val="0070C0"/>
                </a:solidFill>
                <a:latin typeface="Times New Roman" panose="02020603050405020304" charset="0"/>
                <a:cs typeface="Times New Roman" panose="02020603050405020304" charset="0"/>
                <a:sym typeface="+mn-ea"/>
              </a:rPr>
              <a:t>Theme: </a:t>
            </a:r>
            <a:endParaRPr lang="zh-CN" altLang="en-US" sz="4300"/>
          </a:p>
        </p:txBody>
      </p:sp>
      <p:sp>
        <p:nvSpPr>
          <p:cNvPr id="12" name="文本框 11"/>
          <p:cNvSpPr txBox="1"/>
          <p:nvPr/>
        </p:nvSpPr>
        <p:spPr>
          <a:xfrm>
            <a:off x="2181860" y="5847080"/>
            <a:ext cx="5850255" cy="1106805"/>
          </a:xfrm>
          <a:prstGeom prst="rect">
            <a:avLst/>
          </a:prstGeom>
          <a:noFill/>
        </p:spPr>
        <p:txBody>
          <a:bodyPr wrap="none" rtlCol="0">
            <a:spAutoFit/>
          </a:bodyPr>
          <a:p>
            <a:pPr algn="l"/>
            <a:r>
              <a:rPr lang="en-US" altLang="zh-CN" sz="3300">
                <a:solidFill>
                  <a:srgbClr val="FF0000"/>
                </a:solidFill>
                <a:latin typeface="Times New Roman" panose="02020603050405020304" charset="0"/>
                <a:cs typeface="Times New Roman" panose="02020603050405020304" charset="0"/>
              </a:rPr>
              <a:t>to educate people to be modest  </a:t>
            </a:r>
            <a:endParaRPr lang="en-US" altLang="zh-CN" sz="3300">
              <a:solidFill>
                <a:srgbClr val="FF0000"/>
              </a:solidFill>
              <a:latin typeface="Times New Roman" panose="02020603050405020304" charset="0"/>
              <a:cs typeface="Times New Roman" panose="02020603050405020304" charset="0"/>
            </a:endParaRPr>
          </a:p>
          <a:p>
            <a:pPr algn="l"/>
            <a:r>
              <a:rPr lang="en-US" altLang="zh-CN" sz="3300">
                <a:solidFill>
                  <a:srgbClr val="FF0000"/>
                </a:solidFill>
                <a:latin typeface="Times New Roman" panose="02020603050405020304" charset="0"/>
                <a:cs typeface="Times New Roman" panose="02020603050405020304" charset="0"/>
              </a:rPr>
              <a:t>Chance favors the prepared mind.</a:t>
            </a:r>
            <a:endParaRPr lang="en-US" altLang="zh-CN" sz="3300">
              <a:solidFill>
                <a:srgbClr val="FF0000"/>
              </a:solidFill>
              <a:latin typeface="Times New Roman" panose="02020603050405020304" charset="0"/>
              <a:cs typeface="Times New Roman" panose="02020603050405020304" charset="0"/>
            </a:endParaRPr>
          </a:p>
        </p:txBody>
      </p:sp>
      <p:sp>
        <p:nvSpPr>
          <p:cNvPr id="13" name="文本框 12"/>
          <p:cNvSpPr txBox="1"/>
          <p:nvPr/>
        </p:nvSpPr>
        <p:spPr>
          <a:xfrm>
            <a:off x="5267960" y="4273550"/>
            <a:ext cx="1929130" cy="783590"/>
          </a:xfrm>
          <a:prstGeom prst="rect">
            <a:avLst/>
          </a:prstGeom>
          <a:noFill/>
        </p:spPr>
        <p:txBody>
          <a:bodyPr wrap="none" rtlCol="0">
            <a:spAutoFit/>
          </a:bodyPr>
          <a:p>
            <a:r>
              <a:rPr lang="en-US" altLang="zh-CN" sz="4500" b="1">
                <a:solidFill>
                  <a:srgbClr val="0000FF"/>
                </a:solidFill>
                <a:latin typeface="Times New Roman" panose="02020603050405020304" charset="0"/>
                <a:cs typeface="Times New Roman" panose="02020603050405020304" charset="0"/>
              </a:rPr>
              <a:t>HOW?</a:t>
            </a:r>
            <a:endParaRPr lang="en-US" altLang="zh-CN" sz="4500" b="1">
              <a:solidFill>
                <a:srgbClr val="0000FF"/>
              </a:solidFill>
              <a:latin typeface="Times New Roman" panose="02020603050405020304" charset="0"/>
              <a:cs typeface="Times New Roman" panose="02020603050405020304" charset="0"/>
            </a:endParaRPr>
          </a:p>
        </p:txBody>
      </p:sp>
      <p:sp>
        <p:nvSpPr>
          <p:cNvPr id="14" name="圆角矩形 13"/>
          <p:cNvSpPr/>
          <p:nvPr/>
        </p:nvSpPr>
        <p:spPr>
          <a:xfrm>
            <a:off x="73025" y="3591560"/>
            <a:ext cx="5194300" cy="2387600"/>
          </a:xfrm>
          <a:prstGeom prst="roundRect">
            <a:avLst/>
          </a:prstGeom>
          <a:solidFill>
            <a:schemeClr val="bg1"/>
          </a:solidFill>
          <a:ln w="31750" cmpd="sng">
            <a:solidFill>
              <a:schemeClr val="accent1">
                <a:shade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indent="0" algn="l"/>
            <a:endParaRPr lang="en-US" altLang="zh-CN" sz="3500">
              <a:solidFill>
                <a:schemeClr val="tx1"/>
              </a:solidFill>
              <a:uFill>
                <a:solidFill>
                  <a:srgbClr val="0000FF"/>
                </a:solidFill>
              </a:uFill>
              <a:latin typeface="Times New Roman" panose="02020603050405020304" charset="0"/>
              <a:cs typeface="Times New Roman" panose="02020603050405020304" charset="0"/>
              <a:sym typeface="+mn-ea"/>
            </a:endParaRPr>
          </a:p>
          <a:p>
            <a:pPr marL="0" indent="0" algn="l"/>
            <a:endParaRPr lang="zh-CN" altLang="en-US" sz="3500">
              <a:solidFill>
                <a:schemeClr val="tx1"/>
              </a:solidFill>
              <a:latin typeface="Times New Roman" panose="02020603050405020304" charset="0"/>
              <a:cs typeface="Times New Roman" panose="02020603050405020304" charset="0"/>
            </a:endParaRPr>
          </a:p>
        </p:txBody>
      </p:sp>
      <p:sp>
        <p:nvSpPr>
          <p:cNvPr id="8" name="文本框 7"/>
          <p:cNvSpPr txBox="1"/>
          <p:nvPr/>
        </p:nvSpPr>
        <p:spPr>
          <a:xfrm>
            <a:off x="221615" y="3477260"/>
            <a:ext cx="5498465" cy="3107690"/>
          </a:xfrm>
          <a:prstGeom prst="rect">
            <a:avLst/>
          </a:prstGeom>
          <a:noFill/>
        </p:spPr>
        <p:txBody>
          <a:bodyPr wrap="square" rtlCol="0">
            <a:spAutoFit/>
          </a:bodyPr>
          <a:p>
            <a:pPr algn="l"/>
            <a:r>
              <a:rPr lang="en-US" altLang="zh-CN" sz="3200">
                <a:latin typeface="Times New Roman" panose="02020603050405020304" charset="0"/>
                <a:cs typeface="Times New Roman" panose="02020603050405020304" charset="0"/>
              </a:rPr>
              <a:t>proud</a:t>
            </a:r>
            <a:r>
              <a:rPr lang="zh-CN" altLang="en-US" sz="3200">
                <a:latin typeface="Times New Roman" panose="02020603050405020304" charset="0"/>
                <a:cs typeface="Times New Roman" panose="02020603050405020304" charset="0"/>
              </a:rPr>
              <a:t>， </a:t>
            </a:r>
            <a:endParaRPr lang="zh-CN" altLang="en-US" sz="3200">
              <a:latin typeface="Times New Roman" panose="02020603050405020304" charset="0"/>
              <a:cs typeface="Times New Roman" panose="02020603050405020304" charset="0"/>
            </a:endParaRPr>
          </a:p>
          <a:p>
            <a:pPr algn="l"/>
            <a:r>
              <a:rPr lang="en-US" altLang="zh-CN" sz="3200">
                <a:latin typeface="Times New Roman" panose="02020603050405020304" charset="0"/>
                <a:cs typeface="Times New Roman" panose="02020603050405020304" charset="0"/>
              </a:rPr>
              <a:t>a terrible winner and learner</a:t>
            </a:r>
            <a:endParaRPr lang="en-US" altLang="zh-CN" sz="3200">
              <a:latin typeface="Times New Roman" panose="02020603050405020304" charset="0"/>
              <a:cs typeface="Times New Roman" panose="02020603050405020304" charset="0"/>
            </a:endParaRPr>
          </a:p>
          <a:p>
            <a:pPr algn="l"/>
            <a:r>
              <a:rPr lang="en-US" altLang="zh-CN" sz="3200">
                <a:latin typeface="Times New Roman" panose="02020603050405020304" charset="0"/>
                <a:cs typeface="Times New Roman" panose="02020603050405020304" charset="0"/>
                <a:sym typeface="+mn-ea"/>
              </a:rPr>
              <a:t>didn't respect his rival</a:t>
            </a:r>
            <a:endParaRPr lang="en-US" altLang="zh-CN" sz="3200">
              <a:latin typeface="Times New Roman" panose="02020603050405020304" charset="0"/>
              <a:cs typeface="Times New Roman" panose="02020603050405020304" charset="0"/>
            </a:endParaRPr>
          </a:p>
          <a:p>
            <a:pPr algn="l"/>
            <a:r>
              <a:rPr lang="en-US" altLang="zh-CN" sz="3200">
                <a:latin typeface="Times New Roman" panose="02020603050405020304" charset="0"/>
                <a:cs typeface="Times New Roman" panose="02020603050405020304" charset="0"/>
              </a:rPr>
              <a:t>wouldn't put efforts, </a:t>
            </a:r>
            <a:endParaRPr lang="en-US" altLang="zh-CN" sz="3200">
              <a:latin typeface="Times New Roman" panose="02020603050405020304" charset="0"/>
              <a:cs typeface="Times New Roman" panose="02020603050405020304" charset="0"/>
            </a:endParaRPr>
          </a:p>
          <a:p>
            <a:pPr algn="l"/>
            <a:r>
              <a:rPr lang="en-US" altLang="zh-CN" sz="3200">
                <a:latin typeface="Times New Roman" panose="02020603050405020304" charset="0"/>
                <a:cs typeface="Times New Roman" panose="02020603050405020304" charset="0"/>
              </a:rPr>
              <a:t>believed in luck</a:t>
            </a:r>
            <a:endParaRPr lang="en-US" altLang="zh-CN"/>
          </a:p>
          <a:p>
            <a:pPr algn="l"/>
            <a:endParaRPr lang="en-US" altLang="zh-CN"/>
          </a:p>
          <a:p>
            <a:pPr algn="l"/>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linds(horizont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linds(horizont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linds(horizont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linds(horizontal)">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linds(horizontal)">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blinds(horizontal)">
                                      <p:cBhvr>
                                        <p:cTn id="5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8" grpId="0"/>
      <p:bldP spid="6" grpId="0" bldLvl="0" animBg="1"/>
      <p:bldP spid="15" grpId="0" animBg="1"/>
      <p:bldP spid="10" grpId="0"/>
      <p:bldP spid="13"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3" name="图片 2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3500000">
            <a:off x="-8222" y="-40531"/>
            <a:ext cx="967107" cy="917716"/>
          </a:xfrm>
          <a:prstGeom prst="rect">
            <a:avLst/>
          </a:prstGeom>
        </p:spPr>
      </p:pic>
      <p:sp>
        <p:nvSpPr>
          <p:cNvPr id="36" name="文本框 35"/>
          <p:cNvSpPr txBox="1"/>
          <p:nvPr/>
        </p:nvSpPr>
        <p:spPr>
          <a:xfrm>
            <a:off x="152280" y="193639"/>
            <a:ext cx="613410" cy="645160"/>
          </a:xfrm>
          <a:prstGeom prst="rect">
            <a:avLst/>
          </a:prstGeom>
          <a:noFill/>
        </p:spPr>
        <p:txBody>
          <a:bodyPr wrap="non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汉仪家书简" panose="02010609000101010101" pitchFamily="49" charset="-122"/>
                <a:ea typeface="汉仪家书简" panose="02010609000101010101" pitchFamily="49" charset="-122"/>
                <a:cs typeface="+mn-ea"/>
                <a:sym typeface="站酷快乐体2016修订版" panose="02010600030101010101" pitchFamily="2" charset="-122"/>
              </a:rPr>
              <a:t>02</a:t>
            </a:r>
            <a:endParaRPr kumimoji="0" lang="zh-CN" altLang="en-US" sz="36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汉仪家书简" panose="02010609000101010101" pitchFamily="49" charset="-122"/>
              <a:ea typeface="汉仪家书简" panose="02010609000101010101" pitchFamily="49" charset="-122"/>
              <a:cs typeface="+mn-ea"/>
              <a:sym typeface="站酷快乐体2016修订版" panose="02010600030101010101" pitchFamily="2" charset="-122"/>
            </a:endParaRPr>
          </a:p>
        </p:txBody>
      </p:sp>
      <p:sp>
        <p:nvSpPr>
          <p:cNvPr id="12" name="矩形 11"/>
          <p:cNvSpPr/>
          <p:nvPr/>
        </p:nvSpPr>
        <p:spPr>
          <a:xfrm>
            <a:off x="1031875" y="193675"/>
            <a:ext cx="10358120" cy="617855"/>
          </a:xfrm>
          <a:prstGeom prst="rect">
            <a:avLst/>
          </a:prstGeom>
          <a:gradFill>
            <a:gsLst>
              <a:gs pos="0">
                <a:srgbClr val="14CD68"/>
              </a:gs>
              <a:gs pos="100000">
                <a:srgbClr val="0B6E38"/>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l"/>
            <a:endParaRPr lang="en-US" altLang="zh-CN" sz="4000" b="1" spc="300" noProof="0" dirty="0">
              <a:ln>
                <a:noFill/>
              </a:ln>
              <a:solidFill>
                <a:schemeClr val="bg1"/>
              </a:solidFill>
              <a:effectLst/>
              <a:uLnTx/>
              <a:uFillTx/>
              <a:latin typeface="Times New Roman" panose="02020603050405020304" charset="0"/>
              <a:ea typeface="汉仪家书简" panose="02010609000101010101" pitchFamily="49" charset="-122"/>
              <a:cs typeface="Times New Roman" panose="02020603050405020304" charset="0"/>
              <a:sym typeface="站酷快乐体2016修订版" panose="02010600030101010101" pitchFamily="2" charset="-122"/>
            </a:endParaRPr>
          </a:p>
          <a:p>
            <a:pPr algn="l"/>
            <a:r>
              <a:rPr lang="en-US" altLang="zh-CN" sz="4000" b="1" spc="300" noProof="0" dirty="0">
                <a:ln>
                  <a:noFill/>
                </a:ln>
                <a:solidFill>
                  <a:schemeClr val="bg1"/>
                </a:solidFill>
                <a:effectLst/>
                <a:uLnTx/>
                <a:uFillTx/>
                <a:latin typeface="Times New Roman" panose="02020603050405020304" charset="0"/>
                <a:ea typeface="汉仪家书简" panose="02010609000101010101" pitchFamily="49" charset="-122"/>
                <a:cs typeface="Times New Roman" panose="02020603050405020304" charset="0"/>
                <a:sym typeface="站酷快乐体2016修订版" panose="02010600030101010101" pitchFamily="2" charset="-122"/>
              </a:rPr>
              <a:t>   Design the plot</a:t>
            </a:r>
            <a:endParaRPr kumimoji="0" lang="en-US" altLang="zh-CN" sz="4000" b="1" i="0" u="none" strike="noStrike" kern="1200" cap="none" spc="300" normalizeH="0" baseline="0" noProof="0" dirty="0">
              <a:ln>
                <a:noFill/>
              </a:ln>
              <a:solidFill>
                <a:schemeClr val="bg1"/>
              </a:solidFill>
              <a:effectLst/>
              <a:uLnTx/>
              <a:uFillTx/>
              <a:latin typeface="Times New Roman" panose="02020603050405020304" charset="0"/>
              <a:ea typeface="汉仪家书简" panose="02010609000101010101" pitchFamily="49" charset="-122"/>
              <a:cs typeface="Times New Roman" panose="02020603050405020304" charset="0"/>
              <a:sym typeface="站酷快乐体2016修订版" panose="02010600030101010101" pitchFamily="2" charset="-122"/>
            </a:endParaRPr>
          </a:p>
          <a:p>
            <a:pPr algn="l"/>
            <a:endParaRPr lang="en-US" altLang="zh-CN" sz="4000" b="1" spc="300" noProof="0" dirty="0">
              <a:ln>
                <a:noFill/>
              </a:ln>
              <a:solidFill>
                <a:schemeClr val="bg1"/>
              </a:solidFill>
              <a:effectLst/>
              <a:uLnTx/>
              <a:uFillTx/>
              <a:latin typeface="Times New Roman" panose="02020603050405020304" charset="0"/>
              <a:ea typeface="汉仪家书简" panose="02010609000101010101" pitchFamily="49" charset="-122"/>
              <a:cs typeface="Times New Roman" panose="02020603050405020304" charset="0"/>
              <a:sym typeface="站酷快乐体2016修订版" panose="02010600030101010101" pitchFamily="2" charset="-122"/>
            </a:endParaRPr>
          </a:p>
        </p:txBody>
      </p:sp>
      <p:sp>
        <p:nvSpPr>
          <p:cNvPr id="13" name="文本框 12"/>
          <p:cNvSpPr txBox="1"/>
          <p:nvPr/>
        </p:nvSpPr>
        <p:spPr>
          <a:xfrm>
            <a:off x="48260" y="1084580"/>
            <a:ext cx="4676775" cy="783590"/>
          </a:xfrm>
          <a:prstGeom prst="rect">
            <a:avLst/>
          </a:prstGeom>
          <a:noFill/>
        </p:spPr>
        <p:txBody>
          <a:bodyPr wrap="none" rtlCol="0" anchor="t">
            <a:spAutoFit/>
          </a:bodyPr>
          <a:p>
            <a:r>
              <a:rPr lang="en-US" altLang="zh-CN" sz="4500" b="1" u="sng">
                <a:solidFill>
                  <a:srgbClr val="FF0000"/>
                </a:solidFill>
                <a:latin typeface="Times New Roman" panose="02020603050405020304" charset="0"/>
                <a:cs typeface="Times New Roman" panose="02020603050405020304" charset="0"/>
                <a:sym typeface="+mn-ea"/>
              </a:rPr>
              <a:t>underlined words:</a:t>
            </a:r>
            <a:endParaRPr lang="en-US" altLang="zh-CN" sz="4500" b="1" u="sng">
              <a:solidFill>
                <a:srgbClr val="FF0000"/>
              </a:solidFill>
              <a:latin typeface="Times New Roman" panose="02020603050405020304" charset="0"/>
              <a:cs typeface="Times New Roman" panose="02020603050405020304" charset="0"/>
              <a:sym typeface="+mn-ea"/>
            </a:endParaRPr>
          </a:p>
        </p:txBody>
      </p:sp>
      <p:sp>
        <p:nvSpPr>
          <p:cNvPr id="14" name="圆角矩形 13"/>
          <p:cNvSpPr/>
          <p:nvPr/>
        </p:nvSpPr>
        <p:spPr>
          <a:xfrm>
            <a:off x="152400" y="2027555"/>
            <a:ext cx="11976735" cy="1440180"/>
          </a:xfrm>
          <a:prstGeom prst="roundRect">
            <a:avLst/>
          </a:prstGeom>
          <a:solidFill>
            <a:schemeClr val="bg1"/>
          </a:solidFill>
          <a:ln w="31750" cmpd="sng">
            <a:solidFill>
              <a:schemeClr val="accent1">
                <a:shade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indent="0" algn="l"/>
            <a:endParaRPr lang="en-US" altLang="zh-CN" sz="3500">
              <a:solidFill>
                <a:schemeClr val="tx1"/>
              </a:solidFill>
              <a:uFill>
                <a:solidFill>
                  <a:srgbClr val="0000FF"/>
                </a:solidFill>
              </a:uFill>
              <a:latin typeface="Times New Roman" panose="02020603050405020304" charset="0"/>
              <a:cs typeface="Times New Roman" panose="02020603050405020304" charset="0"/>
              <a:sym typeface="+mn-ea"/>
            </a:endParaRPr>
          </a:p>
          <a:p>
            <a:pPr marL="0" indent="0" algn="l"/>
            <a:r>
              <a:rPr lang="en-US" altLang="zh-CN" sz="3500">
                <a:solidFill>
                  <a:schemeClr val="tx1"/>
                </a:solidFill>
                <a:uFill>
                  <a:solidFill>
                    <a:srgbClr val="0000FF"/>
                  </a:solidFill>
                </a:uFill>
                <a:latin typeface="Times New Roman" panose="02020603050405020304" charset="0"/>
                <a:cs typeface="Times New Roman" panose="02020603050405020304" charset="0"/>
                <a:sym typeface="+mn-ea"/>
              </a:rPr>
              <a:t>Theo,    Deandra,     Alexa,     superpower,     spelling bee, terrible</a:t>
            </a:r>
            <a:r>
              <a:rPr lang="en-US" altLang="zh-CN" sz="3500">
                <a:solidFill>
                  <a:schemeClr val="tx1"/>
                </a:solidFill>
                <a:latin typeface="Times New Roman" panose="02020603050405020304" charset="0"/>
                <a:cs typeface="Times New Roman" panose="02020603050405020304" charset="0"/>
                <a:sym typeface="+mn-ea"/>
              </a:rPr>
              <a:t>, </a:t>
            </a:r>
            <a:r>
              <a:rPr lang="en-US" altLang="zh-CN" sz="3500">
                <a:solidFill>
                  <a:schemeClr val="tx1"/>
                </a:solidFill>
                <a:uFill>
                  <a:solidFill>
                    <a:srgbClr val="0000FF"/>
                  </a:solidFill>
                </a:uFill>
                <a:latin typeface="Times New Roman" panose="02020603050405020304" charset="0"/>
                <a:cs typeface="Times New Roman" panose="02020603050405020304" charset="0"/>
                <a:sym typeface="+mn-ea"/>
              </a:rPr>
              <a:t>victory,     ignored,    contestants,     made it through</a:t>
            </a:r>
            <a:endParaRPr lang="zh-CN" altLang="en-US" sz="3500">
              <a:solidFill>
                <a:schemeClr val="tx1"/>
              </a:solidFill>
              <a:latin typeface="Times New Roman" panose="02020603050405020304" charset="0"/>
              <a:cs typeface="Times New Roman" panose="02020603050405020304" charset="0"/>
            </a:endParaRPr>
          </a:p>
          <a:p>
            <a:pPr marL="0" indent="0" algn="l"/>
            <a:endParaRPr lang="zh-CN" altLang="en-US" sz="3500">
              <a:solidFill>
                <a:schemeClr val="tx1"/>
              </a:solidFill>
              <a:latin typeface="Times New Roman" panose="02020603050405020304" charset="0"/>
              <a:cs typeface="Times New Roman" panose="02020603050405020304" charset="0"/>
            </a:endParaRPr>
          </a:p>
        </p:txBody>
      </p:sp>
      <p:sp>
        <p:nvSpPr>
          <p:cNvPr id="16" name="文本框 15"/>
          <p:cNvSpPr txBox="1"/>
          <p:nvPr/>
        </p:nvSpPr>
        <p:spPr>
          <a:xfrm>
            <a:off x="48260" y="3721735"/>
            <a:ext cx="13275945" cy="2784475"/>
          </a:xfrm>
          <a:prstGeom prst="rect">
            <a:avLst/>
          </a:prstGeom>
          <a:noFill/>
        </p:spPr>
        <p:txBody>
          <a:bodyPr wrap="square" rtlCol="0" anchor="t">
            <a:spAutoFit/>
          </a:bodyPr>
          <a:p>
            <a:r>
              <a:rPr lang="zh-CN" altLang="en-US" sz="3500">
                <a:latin typeface="Times New Roman" panose="02020603050405020304" charset="0"/>
                <a:cs typeface="Times New Roman" panose="02020603050405020304" charset="0"/>
                <a:sym typeface="+mn-ea"/>
              </a:rPr>
              <a:t>【</a:t>
            </a:r>
            <a:r>
              <a:rPr lang="en-US" altLang="zh-CN" sz="3500" b="1">
                <a:solidFill>
                  <a:srgbClr val="0000FF"/>
                </a:solidFill>
                <a:latin typeface="Times New Roman" panose="02020603050405020304" charset="0"/>
                <a:cs typeface="Times New Roman" panose="02020603050405020304" charset="0"/>
                <a:sym typeface="+mn-ea"/>
              </a:rPr>
              <a:t>who</a:t>
            </a:r>
            <a:r>
              <a:rPr lang="zh-CN" altLang="en-US" sz="3500">
                <a:latin typeface="Times New Roman" panose="02020603050405020304" charset="0"/>
                <a:cs typeface="Times New Roman" panose="02020603050405020304" charset="0"/>
                <a:sym typeface="+mn-ea"/>
              </a:rPr>
              <a:t>】</a:t>
            </a:r>
            <a:r>
              <a:rPr lang="en-US" altLang="zh-CN" sz="3500">
                <a:latin typeface="Times New Roman" panose="02020603050405020304" charset="0"/>
                <a:cs typeface="Times New Roman" panose="02020603050405020304" charset="0"/>
                <a:sym typeface="+mn-ea"/>
              </a:rPr>
              <a:t>    Theo, Deandra, Alexa, contestants</a:t>
            </a:r>
            <a:endParaRPr lang="en-US" altLang="zh-CN" sz="3500">
              <a:latin typeface="Times New Roman" panose="02020603050405020304" charset="0"/>
              <a:cs typeface="Times New Roman" panose="02020603050405020304" charset="0"/>
              <a:sym typeface="+mn-ea"/>
            </a:endParaRPr>
          </a:p>
          <a:p>
            <a:r>
              <a:rPr lang="zh-CN" altLang="en-US" sz="3500">
                <a:latin typeface="Times New Roman" panose="02020603050405020304" charset="0"/>
                <a:cs typeface="Times New Roman" panose="02020603050405020304" charset="0"/>
                <a:sym typeface="+mn-ea"/>
              </a:rPr>
              <a:t>【</a:t>
            </a:r>
            <a:r>
              <a:rPr lang="en-US" altLang="zh-CN" sz="3500" b="1">
                <a:solidFill>
                  <a:srgbClr val="0000FF"/>
                </a:solidFill>
                <a:latin typeface="Times New Roman" panose="02020603050405020304" charset="0"/>
                <a:cs typeface="Times New Roman" panose="02020603050405020304" charset="0"/>
                <a:sym typeface="+mn-ea"/>
              </a:rPr>
              <a:t>where</a:t>
            </a:r>
            <a:r>
              <a:rPr lang="zh-CN" altLang="en-US" sz="3500">
                <a:latin typeface="Times New Roman" panose="02020603050405020304" charset="0"/>
                <a:cs typeface="Times New Roman" panose="02020603050405020304" charset="0"/>
                <a:sym typeface="+mn-ea"/>
              </a:rPr>
              <a:t>】</a:t>
            </a:r>
            <a:r>
              <a:rPr lang="en-US" altLang="zh-CN" sz="3500">
                <a:latin typeface="Times New Roman" panose="02020603050405020304" charset="0"/>
                <a:cs typeface="Times New Roman" panose="02020603050405020304" charset="0"/>
                <a:sym typeface="+mn-ea"/>
              </a:rPr>
              <a:t> spelling bee</a:t>
            </a:r>
            <a:endParaRPr lang="en-US" altLang="zh-CN" sz="3500">
              <a:latin typeface="Times New Roman" panose="02020603050405020304" charset="0"/>
              <a:cs typeface="Times New Roman" panose="02020603050405020304" charset="0"/>
            </a:endParaRPr>
          </a:p>
          <a:p>
            <a:r>
              <a:rPr lang="zh-CN" altLang="en-US" sz="3500">
                <a:latin typeface="Times New Roman" panose="02020603050405020304" charset="0"/>
                <a:cs typeface="Times New Roman" panose="02020603050405020304" charset="0"/>
                <a:sym typeface="+mn-ea"/>
              </a:rPr>
              <a:t>【</a:t>
            </a:r>
            <a:r>
              <a:rPr lang="en-US" altLang="zh-CN" sz="3500" b="1">
                <a:solidFill>
                  <a:srgbClr val="0000FF"/>
                </a:solidFill>
                <a:latin typeface="Times New Roman" panose="02020603050405020304" charset="0"/>
                <a:cs typeface="Times New Roman" panose="02020603050405020304" charset="0"/>
                <a:sym typeface="+mn-ea"/>
              </a:rPr>
              <a:t>theme</a:t>
            </a:r>
            <a:r>
              <a:rPr lang="zh-CN" altLang="en-US" sz="3500">
                <a:latin typeface="Times New Roman" panose="02020603050405020304" charset="0"/>
                <a:cs typeface="Times New Roman" panose="02020603050405020304" charset="0"/>
                <a:sym typeface="+mn-ea"/>
              </a:rPr>
              <a:t>】 </a:t>
            </a:r>
            <a:r>
              <a:rPr lang="en-US" altLang="zh-CN" sz="3500">
                <a:latin typeface="Times New Roman" panose="02020603050405020304" charset="0"/>
                <a:cs typeface="Times New Roman" panose="02020603050405020304" charset="0"/>
                <a:sym typeface="+mn-ea"/>
              </a:rPr>
              <a:t>superpower, victory</a:t>
            </a:r>
            <a:endParaRPr lang="zh-CN" altLang="en-US" sz="3500">
              <a:latin typeface="Times New Roman" panose="02020603050405020304" charset="0"/>
              <a:cs typeface="Times New Roman" panose="02020603050405020304" charset="0"/>
              <a:sym typeface="+mn-ea"/>
            </a:endParaRPr>
          </a:p>
          <a:p>
            <a:r>
              <a:rPr lang="zh-CN" altLang="en-US" sz="3500">
                <a:latin typeface="Times New Roman" panose="02020603050405020304" charset="0"/>
                <a:cs typeface="Times New Roman" panose="02020603050405020304" charset="0"/>
                <a:sym typeface="+mn-ea"/>
              </a:rPr>
              <a:t>【</a:t>
            </a:r>
            <a:r>
              <a:rPr lang="en-US" altLang="zh-CN" sz="3500" b="1">
                <a:solidFill>
                  <a:srgbClr val="0000FF"/>
                </a:solidFill>
                <a:latin typeface="Times New Roman" panose="02020603050405020304" charset="0"/>
                <a:cs typeface="Times New Roman" panose="02020603050405020304" charset="0"/>
                <a:sym typeface="+mn-ea"/>
              </a:rPr>
              <a:t>adj.</a:t>
            </a:r>
            <a:r>
              <a:rPr lang="zh-CN" altLang="en-US" sz="3500">
                <a:latin typeface="Times New Roman" panose="02020603050405020304" charset="0"/>
                <a:cs typeface="Times New Roman" panose="02020603050405020304" charset="0"/>
                <a:sym typeface="+mn-ea"/>
              </a:rPr>
              <a:t>】</a:t>
            </a:r>
            <a:r>
              <a:rPr lang="en-US" altLang="zh-CN" sz="3500">
                <a:latin typeface="Times New Roman" panose="02020603050405020304" charset="0"/>
                <a:cs typeface="Times New Roman" panose="02020603050405020304" charset="0"/>
                <a:sym typeface="+mn-ea"/>
              </a:rPr>
              <a:t>     terrible</a:t>
            </a:r>
            <a:endParaRPr lang="en-US" altLang="zh-CN" sz="3500">
              <a:latin typeface="Times New Roman" panose="02020603050405020304" charset="0"/>
              <a:cs typeface="Times New Roman" panose="02020603050405020304" charset="0"/>
            </a:endParaRPr>
          </a:p>
          <a:p>
            <a:r>
              <a:rPr lang="zh-CN" altLang="en-US" sz="3500">
                <a:latin typeface="Times New Roman" panose="02020603050405020304" charset="0"/>
                <a:cs typeface="Times New Roman" panose="02020603050405020304" charset="0"/>
                <a:sym typeface="+mn-ea"/>
              </a:rPr>
              <a:t>【</a:t>
            </a:r>
            <a:r>
              <a:rPr lang="en-US" altLang="zh-CN" sz="3500" b="1">
                <a:solidFill>
                  <a:srgbClr val="0000FF"/>
                </a:solidFill>
                <a:latin typeface="Times New Roman" panose="02020603050405020304" charset="0"/>
                <a:cs typeface="Times New Roman" panose="02020603050405020304" charset="0"/>
                <a:sym typeface="+mn-ea"/>
              </a:rPr>
              <a:t>v.</a:t>
            </a:r>
            <a:r>
              <a:rPr lang="zh-CN" altLang="en-US" sz="3500">
                <a:latin typeface="Times New Roman" panose="02020603050405020304" charset="0"/>
                <a:cs typeface="Times New Roman" panose="02020603050405020304" charset="0"/>
                <a:sym typeface="+mn-ea"/>
              </a:rPr>
              <a:t>】</a:t>
            </a:r>
            <a:r>
              <a:rPr lang="en-US" altLang="zh-CN" sz="3500">
                <a:latin typeface="Times New Roman" panose="02020603050405020304" charset="0"/>
                <a:cs typeface="Times New Roman" panose="02020603050405020304" charset="0"/>
                <a:sym typeface="+mn-ea"/>
              </a:rPr>
              <a:t>        ignored, made it through</a:t>
            </a:r>
            <a:endParaRPr lang="zh-CN" altLang="en-US" sz="3500">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linds(horizont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linds(horizontal)">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16">
                                            <p:txEl>
                                              <p:pRg st="0" end="0"/>
                                            </p:txEl>
                                          </p:spTgt>
                                        </p:tgtEl>
                                        <p:attrNameLst>
                                          <p:attrName>style.visibility</p:attrName>
                                        </p:attrNameLst>
                                      </p:cBhvr>
                                      <p:to>
                                        <p:strVal val="visible"/>
                                      </p:to>
                                    </p:set>
                                    <p:animEffect transition="in" filter="blinds(horizontal)">
                                      <p:cBhvr>
                                        <p:cTn id="28" dur="500"/>
                                        <p:tgtEl>
                                          <p:spTgt spid="16">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6">
                                            <p:txEl>
                                              <p:pRg st="1" end="1"/>
                                            </p:txEl>
                                          </p:spTgt>
                                        </p:tgtEl>
                                        <p:attrNameLst>
                                          <p:attrName>style.visibility</p:attrName>
                                        </p:attrNameLst>
                                      </p:cBhvr>
                                      <p:to>
                                        <p:strVal val="visible"/>
                                      </p:to>
                                    </p:set>
                                    <p:animEffect transition="in" filter="blinds(horizontal)">
                                      <p:cBhvr>
                                        <p:cTn id="33" dur="500"/>
                                        <p:tgtEl>
                                          <p:spTgt spid="16">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16">
                                            <p:txEl>
                                              <p:pRg st="2" end="2"/>
                                            </p:txEl>
                                          </p:spTgt>
                                        </p:tgtEl>
                                        <p:attrNameLst>
                                          <p:attrName>style.visibility</p:attrName>
                                        </p:attrNameLst>
                                      </p:cBhvr>
                                      <p:to>
                                        <p:strVal val="visible"/>
                                      </p:to>
                                    </p:set>
                                    <p:animEffect transition="in" filter="blinds(horizontal)">
                                      <p:cBhvr>
                                        <p:cTn id="38" dur="500"/>
                                        <p:tgtEl>
                                          <p:spTgt spid="16">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16">
                                            <p:txEl>
                                              <p:pRg st="3" end="3"/>
                                            </p:txEl>
                                          </p:spTgt>
                                        </p:tgtEl>
                                        <p:attrNameLst>
                                          <p:attrName>style.visibility</p:attrName>
                                        </p:attrNameLst>
                                      </p:cBhvr>
                                      <p:to>
                                        <p:strVal val="visible"/>
                                      </p:to>
                                    </p:set>
                                    <p:animEffect transition="in" filter="blinds(horizontal)">
                                      <p:cBhvr>
                                        <p:cTn id="43" dur="500"/>
                                        <p:tgtEl>
                                          <p:spTgt spid="16">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16">
                                            <p:txEl>
                                              <p:pRg st="4" end="4"/>
                                            </p:txEl>
                                          </p:spTgt>
                                        </p:tgtEl>
                                        <p:attrNameLst>
                                          <p:attrName>style.visibility</p:attrName>
                                        </p:attrNameLst>
                                      </p:cBhvr>
                                      <p:to>
                                        <p:strVal val="visible"/>
                                      </p:to>
                                    </p:set>
                                    <p:animEffect transition="in" filter="blinds(horizontal)">
                                      <p:cBhvr>
                                        <p:cTn id="48" dur="5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13" grpId="0"/>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 name="文本框 12"/>
          <p:cNvSpPr txBox="1"/>
          <p:nvPr/>
        </p:nvSpPr>
        <p:spPr>
          <a:xfrm>
            <a:off x="-5715" y="-77470"/>
            <a:ext cx="4261485" cy="783590"/>
          </a:xfrm>
          <a:prstGeom prst="rect">
            <a:avLst/>
          </a:prstGeom>
          <a:noFill/>
        </p:spPr>
        <p:txBody>
          <a:bodyPr wrap="none" rtlCol="0" anchor="t">
            <a:spAutoFit/>
          </a:bodyPr>
          <a:p>
            <a:r>
              <a:rPr lang="en-US" altLang="zh-CN" sz="4500" b="1">
                <a:solidFill>
                  <a:srgbClr val="FF0000"/>
                </a:solidFill>
                <a:latin typeface="Times New Roman" panose="02020603050405020304" charset="0"/>
                <a:cs typeface="Times New Roman" panose="02020603050405020304" charset="0"/>
                <a:sym typeface="+mn-ea"/>
              </a:rPr>
              <a:t>Given sentences:</a:t>
            </a:r>
            <a:endParaRPr lang="en-US" altLang="zh-CN" sz="4500" b="1">
              <a:solidFill>
                <a:srgbClr val="FF0000"/>
              </a:solidFill>
              <a:latin typeface="Times New Roman" panose="02020603050405020304" charset="0"/>
              <a:cs typeface="Times New Roman" panose="02020603050405020304" charset="0"/>
              <a:sym typeface="+mn-ea"/>
            </a:endParaRPr>
          </a:p>
        </p:txBody>
      </p:sp>
      <p:sp>
        <p:nvSpPr>
          <p:cNvPr id="100" name="文本框 99"/>
          <p:cNvSpPr txBox="1"/>
          <p:nvPr/>
        </p:nvSpPr>
        <p:spPr>
          <a:xfrm>
            <a:off x="-5715" y="596900"/>
            <a:ext cx="12110085" cy="1076325"/>
          </a:xfrm>
          <a:prstGeom prst="rect">
            <a:avLst/>
          </a:prstGeom>
          <a:noFill/>
          <a:ln w="9525">
            <a:noFill/>
          </a:ln>
        </p:spPr>
        <p:txBody>
          <a:bodyPr wrap="square">
            <a:spAutoFit/>
          </a:bodyPr>
          <a:p>
            <a:pPr marL="0" indent="0" algn="l"/>
            <a:r>
              <a:rPr lang="en-US" altLang="zh-CN" sz="3200" b="0">
                <a:latin typeface="Times New Roman" panose="02020603050405020304" charset="0"/>
                <a:cs typeface="Times New Roman" panose="02020603050405020304" charset="0"/>
              </a:rPr>
              <a:t>Paragraph 1</a:t>
            </a:r>
            <a:r>
              <a:rPr lang="zh-CN" altLang="en-US" sz="3200" b="0">
                <a:latin typeface="宋体" panose="02010600030101010101" pitchFamily="2" charset="-122"/>
                <a:ea typeface="宋体" panose="02010600030101010101" pitchFamily="2" charset="-122"/>
                <a:cs typeface="宋体" panose="02010600030101010101" pitchFamily="2" charset="-122"/>
              </a:rPr>
              <a:t>：</a:t>
            </a:r>
            <a:endParaRPr lang="zh-CN" altLang="en-US" sz="3200" b="0">
              <a:latin typeface="Times New Roman" panose="02020603050405020304" charset="0"/>
              <a:cs typeface="Times New Roman" panose="02020603050405020304" charset="0"/>
            </a:endParaRPr>
          </a:p>
          <a:p>
            <a:pPr marL="0" indent="0" algn="l"/>
            <a:r>
              <a:rPr lang="en-US" altLang="zh-CN" sz="3200" b="0">
                <a:latin typeface="Times New Roman" panose="02020603050405020304" charset="0"/>
                <a:cs typeface="Times New Roman" panose="02020603050405020304" charset="0"/>
              </a:rPr>
              <a:t>When it was his turn again, Theo </a:t>
            </a:r>
            <a:r>
              <a:rPr lang="en-US" altLang="zh-CN" sz="3200" b="0">
                <a:solidFill>
                  <a:srgbClr val="FF0000"/>
                </a:solidFill>
                <a:latin typeface="Times New Roman" panose="02020603050405020304" charset="0"/>
                <a:cs typeface="Times New Roman" panose="02020603050405020304" charset="0"/>
              </a:rPr>
              <a:t>stood frozen</a:t>
            </a:r>
            <a:r>
              <a:rPr lang="en-US" altLang="zh-CN" sz="3200" b="0">
                <a:latin typeface="Times New Roman" panose="02020603050405020304" charset="0"/>
                <a:cs typeface="Times New Roman" panose="02020603050405020304" charset="0"/>
              </a:rPr>
              <a:t> for the longest moment.</a:t>
            </a:r>
            <a:endParaRPr lang="zh-CN" altLang="en-US"/>
          </a:p>
        </p:txBody>
      </p:sp>
      <p:sp>
        <p:nvSpPr>
          <p:cNvPr id="2" name="文本框 1"/>
          <p:cNvSpPr txBox="1"/>
          <p:nvPr/>
        </p:nvSpPr>
        <p:spPr>
          <a:xfrm>
            <a:off x="-5715" y="1673225"/>
            <a:ext cx="8804910" cy="1106805"/>
          </a:xfrm>
          <a:prstGeom prst="rect">
            <a:avLst/>
          </a:prstGeom>
          <a:noFill/>
        </p:spPr>
        <p:txBody>
          <a:bodyPr wrap="none" rtlCol="0">
            <a:spAutoFit/>
          </a:bodyPr>
          <a:p>
            <a:pPr marL="285750" indent="-285750">
              <a:buFont typeface="Wingdings" panose="05000000000000000000" charset="0"/>
              <a:buChar char=""/>
            </a:pPr>
            <a:r>
              <a:rPr lang="en-US" altLang="zh-CN" sz="3300">
                <a:solidFill>
                  <a:srgbClr val="0000FF"/>
                </a:solidFill>
                <a:latin typeface="Times New Roman" panose="02020603050405020304" charset="0"/>
                <a:cs typeface="Times New Roman" panose="02020603050405020304" charset="0"/>
              </a:rPr>
              <a:t>Why did he stand frozen for the longest moment?</a:t>
            </a:r>
            <a:endParaRPr lang="en-US" altLang="zh-CN" sz="3300">
              <a:solidFill>
                <a:srgbClr val="0000FF"/>
              </a:solidFill>
              <a:latin typeface="Times New Roman" panose="02020603050405020304" charset="0"/>
              <a:cs typeface="Times New Roman" panose="02020603050405020304" charset="0"/>
            </a:endParaRPr>
          </a:p>
          <a:p>
            <a:pPr marL="285750" indent="-285750">
              <a:buFont typeface="Wingdings" panose="05000000000000000000" charset="0"/>
              <a:buChar char=""/>
            </a:pPr>
            <a:r>
              <a:rPr lang="en-US" altLang="zh-CN" sz="3300">
                <a:solidFill>
                  <a:srgbClr val="0000FF"/>
                </a:solidFill>
                <a:latin typeface="Times New Roman" panose="02020603050405020304" charset="0"/>
                <a:cs typeface="Times New Roman" panose="02020603050405020304" charset="0"/>
              </a:rPr>
              <a:t>Would he win the game?</a:t>
            </a:r>
            <a:endParaRPr lang="en-US" altLang="zh-CN" sz="3300">
              <a:solidFill>
                <a:srgbClr val="0000FF"/>
              </a:solidFill>
              <a:latin typeface="Times New Roman" panose="02020603050405020304" charset="0"/>
              <a:cs typeface="Times New Roman" panose="02020603050405020304" charset="0"/>
            </a:endParaRPr>
          </a:p>
        </p:txBody>
      </p:sp>
      <p:cxnSp>
        <p:nvCxnSpPr>
          <p:cNvPr id="3" name="直接连接符 2"/>
          <p:cNvCxnSpPr/>
          <p:nvPr/>
        </p:nvCxnSpPr>
        <p:spPr>
          <a:xfrm>
            <a:off x="6078220" y="3398520"/>
            <a:ext cx="36195" cy="3088005"/>
          </a:xfrm>
          <a:prstGeom prst="line">
            <a:avLst/>
          </a:prstGeom>
          <a:ln w="4445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3978910" y="2780665"/>
            <a:ext cx="2099310" cy="617855"/>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4000" b="1">
                <a:solidFill>
                  <a:schemeClr val="tx1"/>
                </a:solidFill>
                <a:latin typeface="Times New Roman" panose="02020603050405020304" charset="0"/>
                <a:cs typeface="Times New Roman" panose="02020603050405020304" charset="0"/>
              </a:rPr>
              <a:t>Plot</a:t>
            </a:r>
            <a:endParaRPr lang="en-US" altLang="zh-CN" sz="4000" b="1">
              <a:solidFill>
                <a:schemeClr val="tx1"/>
              </a:solidFill>
              <a:latin typeface="Times New Roman" panose="02020603050405020304" charset="0"/>
              <a:cs typeface="Times New Roman" panose="02020603050405020304" charset="0"/>
            </a:endParaRPr>
          </a:p>
        </p:txBody>
      </p:sp>
      <p:sp>
        <p:nvSpPr>
          <p:cNvPr id="5" name="矩形 4"/>
          <p:cNvSpPr/>
          <p:nvPr/>
        </p:nvSpPr>
        <p:spPr>
          <a:xfrm>
            <a:off x="6078220" y="2780665"/>
            <a:ext cx="2720340" cy="617855"/>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4000" b="1">
                <a:solidFill>
                  <a:schemeClr val="tx1"/>
                </a:solidFill>
                <a:latin typeface="Times New Roman" panose="02020603050405020304" charset="0"/>
                <a:cs typeface="Times New Roman" panose="02020603050405020304" charset="0"/>
              </a:rPr>
              <a:t>Feelings</a:t>
            </a:r>
            <a:endParaRPr lang="en-US" altLang="zh-CN" sz="4000" b="1">
              <a:solidFill>
                <a:schemeClr val="tx1"/>
              </a:solidFill>
              <a:latin typeface="Times New Roman" panose="02020603050405020304" charset="0"/>
              <a:cs typeface="Times New Roman" panose="02020603050405020304" charset="0"/>
            </a:endParaRPr>
          </a:p>
        </p:txBody>
      </p:sp>
      <p:sp>
        <p:nvSpPr>
          <p:cNvPr id="7" name="文本框 6"/>
          <p:cNvSpPr txBox="1"/>
          <p:nvPr/>
        </p:nvSpPr>
        <p:spPr>
          <a:xfrm>
            <a:off x="1000125" y="3613150"/>
            <a:ext cx="5078095" cy="629920"/>
          </a:xfrm>
          <a:prstGeom prst="rect">
            <a:avLst/>
          </a:prstGeom>
          <a:noFill/>
        </p:spPr>
        <p:txBody>
          <a:bodyPr wrap="square" rtlCol="0" anchor="t">
            <a:spAutoFit/>
          </a:bodyPr>
          <a:p>
            <a:r>
              <a:rPr lang="zh-CN" altLang="en-US" sz="3500" b="1">
                <a:solidFill>
                  <a:srgbClr val="0000FF"/>
                </a:solidFill>
                <a:latin typeface="Times New Roman" panose="02020603050405020304" charset="0"/>
                <a:cs typeface="Times New Roman" panose="02020603050405020304" charset="0"/>
              </a:rPr>
              <a:t>Theo </a:t>
            </a:r>
            <a:r>
              <a:rPr lang="en-US" altLang="zh-CN" sz="3500" b="1">
                <a:solidFill>
                  <a:srgbClr val="0000FF"/>
                </a:solidFill>
                <a:latin typeface="Times New Roman" panose="02020603050405020304" charset="0"/>
                <a:cs typeface="Times New Roman" panose="02020603050405020304" charset="0"/>
              </a:rPr>
              <a:t>racked his brains</a:t>
            </a:r>
            <a:endParaRPr lang="en-US" altLang="zh-CN" sz="3500" b="1">
              <a:solidFill>
                <a:srgbClr val="0000FF"/>
              </a:solidFill>
              <a:latin typeface="Times New Roman" panose="02020603050405020304" charset="0"/>
              <a:cs typeface="Times New Roman" panose="02020603050405020304" charset="0"/>
            </a:endParaRPr>
          </a:p>
        </p:txBody>
      </p:sp>
      <p:sp>
        <p:nvSpPr>
          <p:cNvPr id="8" name="文本框 7"/>
          <p:cNvSpPr txBox="1"/>
          <p:nvPr/>
        </p:nvSpPr>
        <p:spPr>
          <a:xfrm>
            <a:off x="1000125" y="4391025"/>
            <a:ext cx="2540000" cy="645160"/>
          </a:xfrm>
          <a:prstGeom prst="rect">
            <a:avLst/>
          </a:prstGeom>
          <a:noFill/>
        </p:spPr>
        <p:txBody>
          <a:bodyPr wrap="square" rtlCol="0" anchor="t">
            <a:spAutoFit/>
          </a:bodyPr>
          <a:p>
            <a:r>
              <a:rPr lang="zh-CN" altLang="en-US" sz="3600" b="1">
                <a:solidFill>
                  <a:srgbClr val="0000FF"/>
                </a:solidFill>
                <a:latin typeface="Times New Roman" panose="02020603050405020304" charset="0"/>
                <a:cs typeface="Times New Roman" panose="02020603050405020304" charset="0"/>
              </a:rPr>
              <a:t>but in vain</a:t>
            </a:r>
            <a:r>
              <a:rPr lang="zh-CN" altLang="en-US"/>
              <a:t> </a:t>
            </a:r>
            <a:endParaRPr lang="zh-CN" altLang="en-US"/>
          </a:p>
        </p:txBody>
      </p:sp>
      <p:sp>
        <p:nvSpPr>
          <p:cNvPr id="9" name="文本框 8"/>
          <p:cNvSpPr txBox="1"/>
          <p:nvPr/>
        </p:nvSpPr>
        <p:spPr>
          <a:xfrm>
            <a:off x="1000125" y="5251450"/>
            <a:ext cx="3920490" cy="645160"/>
          </a:xfrm>
          <a:prstGeom prst="rect">
            <a:avLst/>
          </a:prstGeom>
          <a:noFill/>
        </p:spPr>
        <p:txBody>
          <a:bodyPr wrap="square" rtlCol="0" anchor="t">
            <a:spAutoFit/>
          </a:bodyPr>
          <a:p>
            <a:r>
              <a:rPr lang="zh-CN" altLang="en-US" sz="3600" b="1">
                <a:solidFill>
                  <a:srgbClr val="0000FF"/>
                </a:solidFill>
                <a:latin typeface="Times New Roman" panose="02020603050405020304" charset="0"/>
                <a:cs typeface="Times New Roman" panose="02020603050405020304" charset="0"/>
              </a:rPr>
              <a:t>lost the game</a:t>
            </a:r>
            <a:endParaRPr lang="zh-CN" altLang="en-US" sz="3600" b="1">
              <a:solidFill>
                <a:srgbClr val="0000FF"/>
              </a:solidFill>
              <a:latin typeface="Times New Roman" panose="02020603050405020304" charset="0"/>
              <a:cs typeface="Times New Roman" panose="02020603050405020304" charset="0"/>
            </a:endParaRPr>
          </a:p>
        </p:txBody>
      </p:sp>
      <p:sp>
        <p:nvSpPr>
          <p:cNvPr id="11" name="文本框 10"/>
          <p:cNvSpPr txBox="1"/>
          <p:nvPr/>
        </p:nvSpPr>
        <p:spPr>
          <a:xfrm>
            <a:off x="7002780" y="3613150"/>
            <a:ext cx="4302760" cy="629920"/>
          </a:xfrm>
          <a:prstGeom prst="rect">
            <a:avLst/>
          </a:prstGeom>
          <a:noFill/>
        </p:spPr>
        <p:txBody>
          <a:bodyPr wrap="square" rtlCol="0" anchor="t">
            <a:spAutoFit/>
          </a:bodyPr>
          <a:p>
            <a:r>
              <a:rPr lang="zh-CN" altLang="en-US" sz="3500" b="1">
                <a:solidFill>
                  <a:srgbClr val="FC0280"/>
                </a:solidFill>
                <a:latin typeface="Times New Roman" panose="02020603050405020304" charset="0"/>
                <a:cs typeface="Times New Roman" panose="02020603050405020304" charset="0"/>
              </a:rPr>
              <a:t>nervous</a:t>
            </a:r>
            <a:r>
              <a:rPr lang="en-US" altLang="zh-CN" sz="3500" b="1">
                <a:solidFill>
                  <a:srgbClr val="FC0280"/>
                </a:solidFill>
                <a:latin typeface="Times New Roman" panose="02020603050405020304" charset="0"/>
                <a:cs typeface="Times New Roman" panose="02020603050405020304" charset="0"/>
              </a:rPr>
              <a:t>, uneasy</a:t>
            </a:r>
            <a:endParaRPr lang="en-US" altLang="zh-CN" sz="3500" b="1">
              <a:solidFill>
                <a:srgbClr val="FC0280"/>
              </a:solidFill>
              <a:latin typeface="Times New Roman" panose="02020603050405020304" charset="0"/>
              <a:cs typeface="Times New Roman" panose="02020603050405020304" charset="0"/>
            </a:endParaRPr>
          </a:p>
        </p:txBody>
      </p:sp>
      <p:sp>
        <p:nvSpPr>
          <p:cNvPr id="15" name="文本框 14"/>
          <p:cNvSpPr txBox="1"/>
          <p:nvPr/>
        </p:nvSpPr>
        <p:spPr>
          <a:xfrm>
            <a:off x="7002780" y="4391025"/>
            <a:ext cx="2540000" cy="645160"/>
          </a:xfrm>
          <a:prstGeom prst="rect">
            <a:avLst/>
          </a:prstGeom>
          <a:noFill/>
        </p:spPr>
        <p:txBody>
          <a:bodyPr wrap="square" rtlCol="0" anchor="t">
            <a:spAutoFit/>
          </a:bodyPr>
          <a:p>
            <a:r>
              <a:rPr lang="zh-CN" altLang="en-US" sz="3600" b="1">
                <a:solidFill>
                  <a:srgbClr val="FC0280"/>
                </a:solidFill>
                <a:latin typeface="Times New Roman" panose="02020603050405020304" charset="0"/>
                <a:ea typeface="宋体" panose="02010600030101010101" pitchFamily="2" charset="-122"/>
                <a:cs typeface="Times New Roman" panose="02020603050405020304" charset="0"/>
              </a:rPr>
              <a:t>regretful</a:t>
            </a:r>
            <a:endParaRPr lang="zh-CN" altLang="en-US" sz="3600" b="1">
              <a:solidFill>
                <a:srgbClr val="FC0280"/>
              </a:solidFill>
              <a:latin typeface="Times New Roman" panose="02020603050405020304" charset="0"/>
              <a:ea typeface="宋体" panose="02010600030101010101" pitchFamily="2" charset="-122"/>
              <a:cs typeface="Times New Roman" panose="02020603050405020304" charset="0"/>
            </a:endParaRPr>
          </a:p>
        </p:txBody>
      </p:sp>
      <p:sp>
        <p:nvSpPr>
          <p:cNvPr id="17" name="文本框 16"/>
          <p:cNvSpPr txBox="1"/>
          <p:nvPr/>
        </p:nvSpPr>
        <p:spPr>
          <a:xfrm>
            <a:off x="6527800" y="5259070"/>
            <a:ext cx="5691505" cy="629920"/>
          </a:xfrm>
          <a:prstGeom prst="rect">
            <a:avLst/>
          </a:prstGeom>
          <a:noFill/>
        </p:spPr>
        <p:txBody>
          <a:bodyPr wrap="square" rtlCol="0" anchor="t">
            <a:spAutoFit/>
          </a:bodyPr>
          <a:p>
            <a:r>
              <a:rPr lang="zh-CN" altLang="en-US" sz="3500" b="1">
                <a:solidFill>
                  <a:srgbClr val="FC0280"/>
                </a:solidFill>
                <a:latin typeface="Times New Roman" panose="02020603050405020304" charset="0"/>
                <a:cs typeface="Times New Roman" panose="02020603050405020304" charset="0"/>
              </a:rPr>
              <a:t>sad, frustrated</a:t>
            </a:r>
            <a:r>
              <a:rPr lang="en-US" altLang="zh-CN" sz="3500" b="1">
                <a:solidFill>
                  <a:srgbClr val="FC0280"/>
                </a:solidFill>
                <a:latin typeface="Times New Roman" panose="02020603050405020304" charset="0"/>
                <a:cs typeface="Times New Roman" panose="02020603050405020304" charset="0"/>
              </a:rPr>
              <a:t>, disappointed </a:t>
            </a:r>
            <a:endParaRPr lang="en-US" altLang="zh-CN" sz="3500" b="1">
              <a:solidFill>
                <a:srgbClr val="FC0280"/>
              </a:solidFill>
              <a:latin typeface="Times New Roman" panose="02020603050405020304" charset="0"/>
              <a:cs typeface="Times New Roman" panose="02020603050405020304" charset="0"/>
            </a:endParaRPr>
          </a:p>
        </p:txBody>
      </p:sp>
      <p:sp>
        <p:nvSpPr>
          <p:cNvPr id="18" name="文本框 17"/>
          <p:cNvSpPr txBox="1"/>
          <p:nvPr/>
        </p:nvSpPr>
        <p:spPr>
          <a:xfrm>
            <a:off x="7002780" y="5896610"/>
            <a:ext cx="4302760" cy="629920"/>
          </a:xfrm>
          <a:prstGeom prst="rect">
            <a:avLst/>
          </a:prstGeom>
          <a:noFill/>
        </p:spPr>
        <p:txBody>
          <a:bodyPr wrap="square" rtlCol="0" anchor="t">
            <a:spAutoFit/>
          </a:bodyPr>
          <a:p>
            <a:r>
              <a:rPr lang="en-US" altLang="zh-CN" sz="3500" b="1">
                <a:solidFill>
                  <a:srgbClr val="FC0280"/>
                </a:solidFill>
                <a:latin typeface="Times New Roman" panose="02020603050405020304" charset="0"/>
                <a:cs typeface="Times New Roman" panose="02020603050405020304" charset="0"/>
              </a:rPr>
              <a:t>guilty</a:t>
            </a:r>
            <a:endParaRPr lang="en-US" altLang="zh-CN" sz="3500" b="1">
              <a:solidFill>
                <a:srgbClr val="FC0280"/>
              </a:solidFill>
              <a:latin typeface="Times New Roman" panose="02020603050405020304" charset="0"/>
              <a:cs typeface="Times New Roman" panose="02020603050405020304" charset="0"/>
            </a:endParaRPr>
          </a:p>
        </p:txBody>
      </p:sp>
      <p:sp>
        <p:nvSpPr>
          <p:cNvPr id="6" name="文本框 5"/>
          <p:cNvSpPr txBox="1"/>
          <p:nvPr/>
        </p:nvSpPr>
        <p:spPr>
          <a:xfrm>
            <a:off x="1061720" y="6055360"/>
            <a:ext cx="2478405" cy="629920"/>
          </a:xfrm>
          <a:prstGeom prst="rect">
            <a:avLst/>
          </a:prstGeom>
          <a:noFill/>
        </p:spPr>
        <p:txBody>
          <a:bodyPr wrap="none" rtlCol="0" anchor="t">
            <a:spAutoFit/>
          </a:bodyPr>
          <a:p>
            <a:r>
              <a:rPr lang="en-US" altLang="zh-CN" sz="3500" b="1">
                <a:solidFill>
                  <a:srgbClr val="0000FF"/>
                </a:solidFill>
                <a:latin typeface="Times New Roman" panose="02020603050405020304" charset="0"/>
                <a:cs typeface="Times New Roman" panose="02020603050405020304" charset="0"/>
                <a:sym typeface="+mn-ea"/>
              </a:rPr>
              <a:t>realized sth.</a:t>
            </a:r>
            <a:endParaRPr lang="en-US" altLang="zh-CN" sz="3500" b="1">
              <a:solidFill>
                <a:srgbClr val="0000FF"/>
              </a:solidFill>
              <a:latin typeface="Times New Roman" panose="02020603050405020304" charset="0"/>
              <a:cs typeface="Times New Roman" panose="0202060305040502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animEffect transition="in" filter="blinds(horizontal)">
                                      <p:cBhvr>
                                        <p:cTn id="7" dur="500"/>
                                        <p:tgtEl>
                                          <p:spTgt spid="100">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00">
                                            <p:txEl>
                                              <p:pRg st="1" end="1"/>
                                            </p:txEl>
                                          </p:spTgt>
                                        </p:tgtEl>
                                        <p:attrNameLst>
                                          <p:attrName>style.visibility</p:attrName>
                                        </p:attrNameLst>
                                      </p:cBhvr>
                                      <p:to>
                                        <p:strVal val="visible"/>
                                      </p:to>
                                    </p:set>
                                    <p:animEffect transition="in" filter="blinds(horizontal)">
                                      <p:cBhvr>
                                        <p:cTn id="10" dur="500"/>
                                        <p:tgtEl>
                                          <p:spTgt spid="100">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blinds(horizontal)">
                                      <p:cBhvr>
                                        <p:cTn id="15" dur="500"/>
                                        <p:tgtEl>
                                          <p:spTgt spid="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blinds(horizontal)">
                                      <p:cBhvr>
                                        <p:cTn id="20" dur="500"/>
                                        <p:tgtEl>
                                          <p:spTgt spid="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linds(horizontal)">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blinds(horizontal)">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blinds(horizontal)">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blinds(horizontal)">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blinds(horizontal)">
                                      <p:cBhvr>
                                        <p:cTn id="45" dur="5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blinds(horizontal)">
                                      <p:cBhvr>
                                        <p:cTn id="50" dur="500"/>
                                        <p:tgtEl>
                                          <p:spTgt spid="9"/>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blinds(horizontal)">
                                      <p:cBhvr>
                                        <p:cTn id="55" dur="500"/>
                                        <p:tgtEl>
                                          <p:spTgt spid="6"/>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blinds(horizontal)">
                                      <p:cBhvr>
                                        <p:cTn id="60" dur="500"/>
                                        <p:tgtEl>
                                          <p:spTgt spid="11"/>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blinds(horizontal)">
                                      <p:cBhvr>
                                        <p:cTn id="65" dur="500"/>
                                        <p:tgtEl>
                                          <p:spTgt spid="15"/>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blinds(horizontal)">
                                      <p:cBhvr>
                                        <p:cTn id="70" dur="500"/>
                                        <p:tgtEl>
                                          <p:spTgt spid="17"/>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blinds(horizontal)">
                                      <p:cBhvr>
                                        <p:cTn id="7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ldLvl="0" animBg="1"/>
      <p:bldP spid="7" grpId="0"/>
      <p:bldP spid="8" grpId="0"/>
      <p:bldP spid="9" grpId="0"/>
      <p:bldP spid="11" grpId="0"/>
      <p:bldP spid="15" grpId="0"/>
      <p:bldP spid="17" grpId="0"/>
      <p:bldP spid="18"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 name="文本框 12"/>
          <p:cNvSpPr txBox="1"/>
          <p:nvPr/>
        </p:nvSpPr>
        <p:spPr>
          <a:xfrm>
            <a:off x="-5715" y="-77470"/>
            <a:ext cx="4261485" cy="783590"/>
          </a:xfrm>
          <a:prstGeom prst="rect">
            <a:avLst/>
          </a:prstGeom>
          <a:noFill/>
        </p:spPr>
        <p:txBody>
          <a:bodyPr wrap="none" rtlCol="0" anchor="t">
            <a:spAutoFit/>
          </a:bodyPr>
          <a:p>
            <a:r>
              <a:rPr lang="en-US" altLang="zh-CN" sz="4500" b="1">
                <a:solidFill>
                  <a:srgbClr val="FF0000"/>
                </a:solidFill>
                <a:latin typeface="Times New Roman" panose="02020603050405020304" charset="0"/>
                <a:cs typeface="Times New Roman" panose="02020603050405020304" charset="0"/>
                <a:sym typeface="+mn-ea"/>
              </a:rPr>
              <a:t>Given sentences:</a:t>
            </a:r>
            <a:endParaRPr lang="en-US" altLang="zh-CN" sz="4500" b="1">
              <a:solidFill>
                <a:srgbClr val="FF0000"/>
              </a:solidFill>
              <a:latin typeface="Times New Roman" panose="02020603050405020304" charset="0"/>
              <a:cs typeface="Times New Roman" panose="02020603050405020304" charset="0"/>
              <a:sym typeface="+mn-ea"/>
            </a:endParaRPr>
          </a:p>
        </p:txBody>
      </p:sp>
      <p:cxnSp>
        <p:nvCxnSpPr>
          <p:cNvPr id="3" name="直接连接符 2"/>
          <p:cNvCxnSpPr/>
          <p:nvPr/>
        </p:nvCxnSpPr>
        <p:spPr>
          <a:xfrm>
            <a:off x="5854700" y="3398520"/>
            <a:ext cx="36195" cy="3088005"/>
          </a:xfrm>
          <a:prstGeom prst="line">
            <a:avLst/>
          </a:prstGeom>
          <a:ln w="4445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3755390" y="2780665"/>
            <a:ext cx="2099310" cy="617855"/>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4000" b="1">
                <a:solidFill>
                  <a:schemeClr val="tx1"/>
                </a:solidFill>
                <a:latin typeface="Times New Roman" panose="02020603050405020304" charset="0"/>
                <a:cs typeface="Times New Roman" panose="02020603050405020304" charset="0"/>
              </a:rPr>
              <a:t>Plot</a:t>
            </a:r>
            <a:endParaRPr lang="en-US" altLang="zh-CN" sz="4000" b="1">
              <a:solidFill>
                <a:schemeClr val="tx1"/>
              </a:solidFill>
              <a:latin typeface="Times New Roman" panose="02020603050405020304" charset="0"/>
              <a:cs typeface="Times New Roman" panose="02020603050405020304" charset="0"/>
            </a:endParaRPr>
          </a:p>
        </p:txBody>
      </p:sp>
      <p:sp>
        <p:nvSpPr>
          <p:cNvPr id="5" name="矩形 4"/>
          <p:cNvSpPr/>
          <p:nvPr/>
        </p:nvSpPr>
        <p:spPr>
          <a:xfrm>
            <a:off x="5854700" y="2780665"/>
            <a:ext cx="2767330" cy="617855"/>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4000" b="1">
                <a:solidFill>
                  <a:schemeClr val="tx1"/>
                </a:solidFill>
                <a:latin typeface="Times New Roman" panose="02020603050405020304" charset="0"/>
                <a:cs typeface="Times New Roman" panose="02020603050405020304" charset="0"/>
              </a:rPr>
              <a:t>Feelings</a:t>
            </a:r>
            <a:endParaRPr lang="en-US" altLang="zh-CN" sz="4000" b="1">
              <a:solidFill>
                <a:schemeClr val="tx1"/>
              </a:solidFill>
              <a:latin typeface="Times New Roman" panose="02020603050405020304" charset="0"/>
              <a:cs typeface="Times New Roman" panose="02020603050405020304" charset="0"/>
            </a:endParaRPr>
          </a:p>
        </p:txBody>
      </p:sp>
      <p:sp>
        <p:nvSpPr>
          <p:cNvPr id="7" name="文本框 6"/>
          <p:cNvSpPr txBox="1"/>
          <p:nvPr/>
        </p:nvSpPr>
        <p:spPr>
          <a:xfrm>
            <a:off x="694690" y="3613150"/>
            <a:ext cx="6708140" cy="629920"/>
          </a:xfrm>
          <a:prstGeom prst="rect">
            <a:avLst/>
          </a:prstGeom>
          <a:noFill/>
        </p:spPr>
        <p:txBody>
          <a:bodyPr wrap="square" rtlCol="0" anchor="t">
            <a:spAutoFit/>
          </a:bodyPr>
          <a:p>
            <a:r>
              <a:rPr lang="zh-CN" altLang="en-US" sz="3500" b="1">
                <a:solidFill>
                  <a:srgbClr val="0000FF"/>
                </a:solidFill>
                <a:latin typeface="Times New Roman" panose="02020603050405020304" charset="0"/>
                <a:cs typeface="Times New Roman" panose="02020603050405020304" charset="0"/>
              </a:rPr>
              <a:t>Theo apologized to Alexa</a:t>
            </a:r>
            <a:endParaRPr lang="zh-CN" altLang="en-US" sz="3500" b="1">
              <a:solidFill>
                <a:srgbClr val="0000FF"/>
              </a:solidFill>
              <a:latin typeface="Times New Roman" panose="02020603050405020304" charset="0"/>
              <a:cs typeface="Times New Roman" panose="02020603050405020304" charset="0"/>
            </a:endParaRPr>
          </a:p>
        </p:txBody>
      </p:sp>
      <p:sp>
        <p:nvSpPr>
          <p:cNvPr id="8" name="文本框 7"/>
          <p:cNvSpPr txBox="1"/>
          <p:nvPr/>
        </p:nvSpPr>
        <p:spPr>
          <a:xfrm>
            <a:off x="694690" y="4391025"/>
            <a:ext cx="5492750" cy="645160"/>
          </a:xfrm>
          <a:prstGeom prst="rect">
            <a:avLst/>
          </a:prstGeom>
          <a:noFill/>
        </p:spPr>
        <p:txBody>
          <a:bodyPr wrap="square" rtlCol="0" anchor="t">
            <a:spAutoFit/>
          </a:bodyPr>
          <a:p>
            <a:r>
              <a:rPr lang="zh-CN" altLang="en-US" sz="3600" b="1">
                <a:solidFill>
                  <a:srgbClr val="0000FF"/>
                </a:solidFill>
                <a:latin typeface="Times New Roman" panose="02020603050405020304" charset="0"/>
                <a:cs typeface="Times New Roman" panose="02020603050405020304" charset="0"/>
              </a:rPr>
              <a:t>Alexa</a:t>
            </a:r>
            <a:r>
              <a:rPr lang="en-US" altLang="zh-CN" sz="3600" b="1">
                <a:solidFill>
                  <a:srgbClr val="0000FF"/>
                </a:solidFill>
                <a:latin typeface="Times New Roman" panose="02020603050405020304" charset="0"/>
                <a:cs typeface="Times New Roman" panose="02020603050405020304" charset="0"/>
              </a:rPr>
              <a:t>'</a:t>
            </a:r>
            <a:r>
              <a:rPr lang="zh-CN" altLang="en-US" sz="3600" b="1">
                <a:solidFill>
                  <a:srgbClr val="0000FF"/>
                </a:solidFill>
                <a:latin typeface="Times New Roman" panose="02020603050405020304" charset="0"/>
                <a:cs typeface="Times New Roman" panose="02020603050405020304" charset="0"/>
              </a:rPr>
              <a:t>s reaction</a:t>
            </a:r>
            <a:r>
              <a:rPr lang="zh-CN" altLang="en-US"/>
              <a:t> </a:t>
            </a:r>
            <a:endParaRPr lang="zh-CN" altLang="en-US"/>
          </a:p>
        </p:txBody>
      </p:sp>
      <p:sp>
        <p:nvSpPr>
          <p:cNvPr id="9" name="文本框 8"/>
          <p:cNvSpPr txBox="1"/>
          <p:nvPr/>
        </p:nvSpPr>
        <p:spPr>
          <a:xfrm>
            <a:off x="694690" y="5251450"/>
            <a:ext cx="3684270" cy="645160"/>
          </a:xfrm>
          <a:prstGeom prst="rect">
            <a:avLst/>
          </a:prstGeom>
          <a:noFill/>
        </p:spPr>
        <p:txBody>
          <a:bodyPr wrap="square" rtlCol="0" anchor="t">
            <a:spAutoFit/>
          </a:bodyPr>
          <a:p>
            <a:r>
              <a:rPr lang="zh-CN" altLang="en-US" sz="3600" b="1">
                <a:solidFill>
                  <a:srgbClr val="0000FF"/>
                </a:solidFill>
                <a:latin typeface="Times New Roman" panose="02020603050405020304" charset="0"/>
                <a:cs typeface="Times New Roman" panose="02020603050405020304" charset="0"/>
              </a:rPr>
              <a:t>Theo</a:t>
            </a:r>
            <a:r>
              <a:rPr lang="en-US" altLang="zh-CN" sz="3600" b="1">
                <a:solidFill>
                  <a:srgbClr val="0000FF"/>
                </a:solidFill>
                <a:latin typeface="Times New Roman" panose="02020603050405020304" charset="0"/>
                <a:cs typeface="Times New Roman" panose="02020603050405020304" charset="0"/>
              </a:rPr>
              <a:t>'</a:t>
            </a:r>
            <a:r>
              <a:rPr lang="zh-CN" altLang="en-US" sz="3600" b="1">
                <a:solidFill>
                  <a:srgbClr val="0000FF"/>
                </a:solidFill>
                <a:latin typeface="Times New Roman" panose="02020603050405020304" charset="0"/>
                <a:cs typeface="Times New Roman" panose="02020603050405020304" charset="0"/>
              </a:rPr>
              <a:t>s reaction</a:t>
            </a:r>
            <a:endParaRPr lang="zh-CN" altLang="en-US" sz="3600" b="1">
              <a:solidFill>
                <a:srgbClr val="0000FF"/>
              </a:solidFill>
              <a:latin typeface="Times New Roman" panose="02020603050405020304" charset="0"/>
              <a:cs typeface="Times New Roman" panose="02020603050405020304" charset="0"/>
            </a:endParaRPr>
          </a:p>
        </p:txBody>
      </p:sp>
      <p:sp>
        <p:nvSpPr>
          <p:cNvPr id="10" name="文本框 9"/>
          <p:cNvSpPr txBox="1"/>
          <p:nvPr/>
        </p:nvSpPr>
        <p:spPr>
          <a:xfrm>
            <a:off x="694690" y="5896610"/>
            <a:ext cx="4667885" cy="645160"/>
          </a:xfrm>
          <a:prstGeom prst="rect">
            <a:avLst/>
          </a:prstGeom>
          <a:noFill/>
        </p:spPr>
        <p:txBody>
          <a:bodyPr wrap="square" rtlCol="0" anchor="t">
            <a:spAutoFit/>
          </a:bodyPr>
          <a:p>
            <a:r>
              <a:rPr lang="en-US" sz="3600" b="1">
                <a:solidFill>
                  <a:srgbClr val="0000FF"/>
                </a:solidFill>
                <a:latin typeface="Times New Roman" panose="02020603050405020304" charset="0"/>
                <a:cs typeface="Times New Roman" panose="02020603050405020304" charset="0"/>
              </a:rPr>
              <a:t>ending</a:t>
            </a:r>
            <a:endParaRPr lang="en-US" sz="3600" b="1">
              <a:solidFill>
                <a:srgbClr val="0000FF"/>
              </a:solidFill>
              <a:latin typeface="Times New Roman" panose="02020603050405020304" charset="0"/>
              <a:cs typeface="Times New Roman" panose="02020603050405020304" charset="0"/>
            </a:endParaRPr>
          </a:p>
        </p:txBody>
      </p:sp>
      <p:sp>
        <p:nvSpPr>
          <p:cNvPr id="11" name="文本框 10"/>
          <p:cNvSpPr txBox="1"/>
          <p:nvPr/>
        </p:nvSpPr>
        <p:spPr>
          <a:xfrm>
            <a:off x="5890895" y="3613150"/>
            <a:ext cx="6804660" cy="629920"/>
          </a:xfrm>
          <a:prstGeom prst="rect">
            <a:avLst/>
          </a:prstGeom>
          <a:noFill/>
        </p:spPr>
        <p:txBody>
          <a:bodyPr wrap="square" rtlCol="0" anchor="t">
            <a:spAutoFit/>
          </a:bodyPr>
          <a:p>
            <a:r>
              <a:rPr lang="zh-CN" altLang="en-US" sz="3500" b="1">
                <a:solidFill>
                  <a:srgbClr val="FC0280"/>
                </a:solidFill>
                <a:latin typeface="Times New Roman" panose="02020603050405020304" charset="0"/>
                <a:cs typeface="Times New Roman" panose="02020603050405020304" charset="0"/>
              </a:rPr>
              <a:t>nervous</a:t>
            </a:r>
            <a:r>
              <a:rPr lang="en-US" altLang="zh-CN" sz="3500" b="1">
                <a:solidFill>
                  <a:srgbClr val="FC0280"/>
                </a:solidFill>
                <a:latin typeface="Times New Roman" panose="02020603050405020304" charset="0"/>
                <a:cs typeface="Times New Roman" panose="02020603050405020304" charset="0"/>
              </a:rPr>
              <a:t>, embrrassed, ashamed</a:t>
            </a:r>
            <a:endParaRPr lang="en-US" altLang="zh-CN" sz="3500" b="1">
              <a:solidFill>
                <a:srgbClr val="FC0280"/>
              </a:solidFill>
              <a:latin typeface="Times New Roman" panose="02020603050405020304" charset="0"/>
              <a:cs typeface="Times New Roman" panose="02020603050405020304" charset="0"/>
            </a:endParaRPr>
          </a:p>
        </p:txBody>
      </p:sp>
      <p:sp>
        <p:nvSpPr>
          <p:cNvPr id="15" name="文本框 14"/>
          <p:cNvSpPr txBox="1"/>
          <p:nvPr/>
        </p:nvSpPr>
        <p:spPr>
          <a:xfrm>
            <a:off x="5854700" y="4391025"/>
            <a:ext cx="6617335" cy="645160"/>
          </a:xfrm>
          <a:prstGeom prst="rect">
            <a:avLst/>
          </a:prstGeom>
          <a:noFill/>
        </p:spPr>
        <p:txBody>
          <a:bodyPr wrap="square" rtlCol="0" anchor="t">
            <a:spAutoFit/>
          </a:bodyPr>
          <a:p>
            <a:r>
              <a:rPr lang="zh-CN" altLang="en-US" sz="3600" b="1">
                <a:solidFill>
                  <a:srgbClr val="FC0280"/>
                </a:solidFill>
                <a:latin typeface="Times New Roman" panose="02020603050405020304" charset="0"/>
                <a:ea typeface="宋体" panose="02010600030101010101" pitchFamily="2" charset="-122"/>
                <a:cs typeface="Times New Roman" panose="02020603050405020304" charset="0"/>
              </a:rPr>
              <a:t>smile; comfort</a:t>
            </a:r>
            <a:r>
              <a:rPr lang="en-US" altLang="zh-CN" sz="3600" b="1">
                <a:solidFill>
                  <a:srgbClr val="FC0280"/>
                </a:solidFill>
                <a:latin typeface="Times New Roman" panose="02020603050405020304" charset="0"/>
                <a:ea typeface="宋体" panose="02010600030101010101" pitchFamily="2" charset="-122"/>
                <a:cs typeface="Times New Roman" panose="02020603050405020304" charset="0"/>
              </a:rPr>
              <a:t>ed</a:t>
            </a:r>
            <a:r>
              <a:rPr lang="zh-CN" altLang="en-US" sz="3600" b="1">
                <a:solidFill>
                  <a:srgbClr val="FC0280"/>
                </a:solidFill>
                <a:latin typeface="Times New Roman" panose="02020603050405020304" charset="0"/>
                <a:ea typeface="宋体" panose="02010600030101010101" pitchFamily="2" charset="-122"/>
                <a:cs typeface="Times New Roman" panose="02020603050405020304" charset="0"/>
              </a:rPr>
              <a:t> him</a:t>
            </a:r>
            <a:r>
              <a:rPr lang="en-US" altLang="zh-CN" sz="3600" b="1">
                <a:solidFill>
                  <a:srgbClr val="FC0280"/>
                </a:solidFill>
                <a:latin typeface="Times New Roman" panose="02020603050405020304" charset="0"/>
                <a:ea typeface="宋体" panose="02010600030101010101" pitchFamily="2" charset="-122"/>
                <a:cs typeface="Times New Roman" panose="02020603050405020304" charset="0"/>
              </a:rPr>
              <a:t>/ surprised</a:t>
            </a:r>
            <a:endParaRPr lang="en-US" altLang="zh-CN" sz="3600" b="1">
              <a:solidFill>
                <a:srgbClr val="FC0280"/>
              </a:solidFill>
              <a:latin typeface="Times New Roman" panose="02020603050405020304" charset="0"/>
              <a:ea typeface="宋体" panose="02010600030101010101" pitchFamily="2" charset="-122"/>
              <a:cs typeface="Times New Roman" panose="02020603050405020304" charset="0"/>
            </a:endParaRPr>
          </a:p>
        </p:txBody>
      </p:sp>
      <p:sp>
        <p:nvSpPr>
          <p:cNvPr id="17" name="文本框 16"/>
          <p:cNvSpPr txBox="1"/>
          <p:nvPr/>
        </p:nvSpPr>
        <p:spPr>
          <a:xfrm>
            <a:off x="5890895" y="5251450"/>
            <a:ext cx="5155565" cy="1168400"/>
          </a:xfrm>
          <a:prstGeom prst="rect">
            <a:avLst/>
          </a:prstGeom>
          <a:noFill/>
        </p:spPr>
        <p:txBody>
          <a:bodyPr wrap="square" rtlCol="0" anchor="t">
            <a:spAutoFit/>
          </a:bodyPr>
          <a:p>
            <a:r>
              <a:rPr lang="en-US" altLang="zh-CN" sz="3500" b="1">
                <a:solidFill>
                  <a:srgbClr val="FC0280"/>
                </a:solidFill>
                <a:latin typeface="Times New Roman" panose="02020603050405020304" charset="0"/>
                <a:cs typeface="Times New Roman" panose="02020603050405020304" charset="0"/>
              </a:rPr>
              <a:t>surprised, touched, happy,</a:t>
            </a:r>
            <a:endParaRPr lang="en-US" altLang="zh-CN" sz="3500" b="1">
              <a:solidFill>
                <a:srgbClr val="FC0280"/>
              </a:solidFill>
              <a:latin typeface="Times New Roman" panose="02020603050405020304" charset="0"/>
              <a:cs typeface="Times New Roman" panose="02020603050405020304" charset="0"/>
            </a:endParaRPr>
          </a:p>
          <a:p>
            <a:r>
              <a:rPr lang="en-US" altLang="zh-CN" sz="3500" b="1">
                <a:solidFill>
                  <a:srgbClr val="FC0280"/>
                </a:solidFill>
                <a:latin typeface="Times New Roman" panose="02020603050405020304" charset="0"/>
                <a:cs typeface="Times New Roman" panose="02020603050405020304" charset="0"/>
              </a:rPr>
              <a:t>determined</a:t>
            </a:r>
            <a:endParaRPr lang="en-US" altLang="zh-CN" sz="3500" b="1">
              <a:solidFill>
                <a:srgbClr val="FC0280"/>
              </a:solidFill>
              <a:latin typeface="Times New Roman" panose="02020603050405020304" charset="0"/>
              <a:cs typeface="Times New Roman" panose="02020603050405020304" charset="0"/>
            </a:endParaRPr>
          </a:p>
        </p:txBody>
      </p:sp>
      <p:sp>
        <p:nvSpPr>
          <p:cNvPr id="6" name="文本框 5"/>
          <p:cNvSpPr txBox="1"/>
          <p:nvPr/>
        </p:nvSpPr>
        <p:spPr>
          <a:xfrm>
            <a:off x="-5715" y="815340"/>
            <a:ext cx="11983085" cy="1076325"/>
          </a:xfrm>
          <a:prstGeom prst="rect">
            <a:avLst/>
          </a:prstGeom>
          <a:noFill/>
          <a:ln w="9525">
            <a:noFill/>
          </a:ln>
        </p:spPr>
        <p:txBody>
          <a:bodyPr wrap="square">
            <a:spAutoFit/>
          </a:bodyPr>
          <a:p>
            <a:pPr marL="0" indent="0" algn="l"/>
            <a:r>
              <a:rPr lang="en-US" altLang="zh-CN" sz="3200" b="0">
                <a:latin typeface="Times New Roman" panose="02020603050405020304" charset="0"/>
                <a:cs typeface="Times New Roman" panose="02020603050405020304" charset="0"/>
              </a:rPr>
              <a:t>Paragraph 2</a:t>
            </a:r>
            <a:r>
              <a:rPr lang="zh-CN" altLang="en-US" sz="3200" b="0">
                <a:latin typeface="宋体" panose="02010600030101010101" pitchFamily="2" charset="-122"/>
                <a:ea typeface="宋体" panose="02010600030101010101" pitchFamily="2" charset="-122"/>
                <a:cs typeface="宋体" panose="02010600030101010101" pitchFamily="2" charset="-122"/>
              </a:rPr>
              <a:t>：</a:t>
            </a:r>
            <a:endParaRPr lang="zh-CN" altLang="en-US" sz="3200" b="0">
              <a:latin typeface="Times New Roman" panose="02020603050405020304" charset="0"/>
              <a:cs typeface="Times New Roman" panose="02020603050405020304" charset="0"/>
            </a:endParaRPr>
          </a:p>
          <a:p>
            <a:pPr marL="0" indent="0" algn="l"/>
            <a:r>
              <a:rPr lang="en-US" altLang="zh-CN" sz="3200" b="0">
                <a:latin typeface="Times New Roman" panose="02020603050405020304" charset="0"/>
                <a:cs typeface="Times New Roman" panose="02020603050405020304" charset="0"/>
              </a:rPr>
              <a:t>The following Monday at school, Theo found Alexa in the lunchroom.</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linds(horizont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linds(horizontal)">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linds(horizontal)">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blinds(horizontal)">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blinds(horizontal)">
                                      <p:cBhvr>
                                        <p:cTn id="5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bldLvl="0" animBg="1"/>
      <p:bldP spid="5" grpId="0" bldLvl="0" animBg="1"/>
      <p:bldP spid="7" grpId="0"/>
      <p:bldP spid="8" grpId="0"/>
      <p:bldP spid="9" grpId="0"/>
      <p:bldP spid="10" grpId="0"/>
      <p:bldP spid="11" grpId="0"/>
      <p:bldP spid="15"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3" name="图片 2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3500000">
            <a:off x="65438" y="-135146"/>
            <a:ext cx="967107" cy="917716"/>
          </a:xfrm>
          <a:prstGeom prst="rect">
            <a:avLst/>
          </a:prstGeom>
        </p:spPr>
      </p:pic>
      <p:sp>
        <p:nvSpPr>
          <p:cNvPr id="36" name="文本框 35"/>
          <p:cNvSpPr txBox="1"/>
          <p:nvPr/>
        </p:nvSpPr>
        <p:spPr>
          <a:xfrm>
            <a:off x="241815" y="112994"/>
            <a:ext cx="613410" cy="645160"/>
          </a:xfrm>
          <a:prstGeom prst="rect">
            <a:avLst/>
          </a:prstGeom>
          <a:noFill/>
        </p:spPr>
        <p:txBody>
          <a:bodyPr wrap="non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汉仪家书简" panose="02010609000101010101" pitchFamily="49" charset="-122"/>
                <a:ea typeface="汉仪家书简" panose="02010609000101010101" pitchFamily="49" charset="-122"/>
                <a:cs typeface="+mn-ea"/>
                <a:sym typeface="站酷快乐体2016修订版" panose="02010600030101010101" pitchFamily="2" charset="-122"/>
              </a:rPr>
              <a:t>03</a:t>
            </a:r>
            <a:endParaRPr kumimoji="0" lang="zh-CN" altLang="en-US" sz="36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汉仪家书简" panose="02010609000101010101" pitchFamily="49" charset="-122"/>
              <a:ea typeface="汉仪家书简" panose="02010609000101010101" pitchFamily="49" charset="-122"/>
              <a:cs typeface="+mn-ea"/>
              <a:sym typeface="站酷快乐体2016修订版" panose="02010600030101010101" pitchFamily="2" charset="-122"/>
            </a:endParaRPr>
          </a:p>
        </p:txBody>
      </p:sp>
      <p:sp>
        <p:nvSpPr>
          <p:cNvPr id="12" name="矩形 11"/>
          <p:cNvSpPr/>
          <p:nvPr/>
        </p:nvSpPr>
        <p:spPr>
          <a:xfrm>
            <a:off x="1215390" y="140335"/>
            <a:ext cx="10358120" cy="617855"/>
          </a:xfrm>
          <a:prstGeom prst="rect">
            <a:avLst/>
          </a:prstGeom>
          <a:gradFill>
            <a:gsLst>
              <a:gs pos="0">
                <a:srgbClr val="14CD68"/>
              </a:gs>
              <a:gs pos="100000">
                <a:srgbClr val="0B6E38"/>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l"/>
            <a:endParaRPr lang="en-US" altLang="zh-CN" sz="4000" b="1" spc="300" noProof="0" dirty="0">
              <a:ln>
                <a:noFill/>
              </a:ln>
              <a:solidFill>
                <a:schemeClr val="bg1"/>
              </a:solidFill>
              <a:effectLst/>
              <a:uLnTx/>
              <a:uFillTx/>
              <a:latin typeface="Times New Roman" panose="02020603050405020304" charset="0"/>
              <a:ea typeface="汉仪家书简" panose="02010609000101010101" pitchFamily="49" charset="-122"/>
              <a:cs typeface="Times New Roman" panose="02020603050405020304" charset="0"/>
              <a:sym typeface="站酷快乐体2016修订版" panose="02010600030101010101" pitchFamily="2" charset="-122"/>
            </a:endParaRPr>
          </a:p>
          <a:p>
            <a:pPr algn="l"/>
            <a:endParaRPr lang="en-US" altLang="zh-CN" sz="4000" b="1" spc="300" noProof="0" dirty="0">
              <a:ln>
                <a:noFill/>
              </a:ln>
              <a:solidFill>
                <a:schemeClr val="bg1"/>
              </a:solidFill>
              <a:effectLst/>
              <a:uLnTx/>
              <a:uFillTx/>
              <a:latin typeface="Times New Roman" panose="02020603050405020304" charset="0"/>
              <a:ea typeface="汉仪家书简" panose="02010609000101010101" pitchFamily="49" charset="-122"/>
              <a:cs typeface="Times New Roman" panose="02020603050405020304" charset="0"/>
              <a:sym typeface="站酷快乐体2016修订版" panose="02010600030101010101" pitchFamily="2" charset="-122"/>
            </a:endParaRPr>
          </a:p>
          <a:p>
            <a:pPr algn="l"/>
            <a:r>
              <a:rPr lang="en-US" altLang="zh-CN" sz="4000" b="1" spc="300" noProof="0" dirty="0">
                <a:ln>
                  <a:noFill/>
                </a:ln>
                <a:solidFill>
                  <a:schemeClr val="bg1"/>
                </a:solidFill>
                <a:effectLst/>
                <a:uLnTx/>
                <a:uFillTx/>
                <a:latin typeface="Times New Roman" panose="02020603050405020304" charset="0"/>
                <a:ea typeface="汉仪家书简" panose="02010609000101010101" pitchFamily="49" charset="-122"/>
                <a:cs typeface="Times New Roman" panose="02020603050405020304" charset="0"/>
                <a:sym typeface="站酷快乐体2016修订版" panose="02010600030101010101" pitchFamily="2" charset="-122"/>
              </a:rPr>
              <a:t>Write and appreciate your work</a:t>
            </a:r>
            <a:endParaRPr kumimoji="0" lang="en-US" altLang="zh-CN" sz="4000" b="1" i="0" u="none" strike="noStrike" kern="1200" cap="none" spc="300" normalizeH="0" baseline="0" noProof="0" dirty="0">
              <a:ln>
                <a:noFill/>
              </a:ln>
              <a:solidFill>
                <a:schemeClr val="bg1"/>
              </a:solidFill>
              <a:effectLst/>
              <a:uLnTx/>
              <a:uFillTx/>
              <a:latin typeface="Times New Roman" panose="02020603050405020304" charset="0"/>
              <a:ea typeface="汉仪家书简" panose="02010609000101010101" pitchFamily="49" charset="-122"/>
              <a:cs typeface="Times New Roman" panose="02020603050405020304" charset="0"/>
              <a:sym typeface="站酷快乐体2016修订版" panose="02010600030101010101" pitchFamily="2" charset="-122"/>
            </a:endParaRPr>
          </a:p>
          <a:p>
            <a:pPr algn="l"/>
            <a:endParaRPr kumimoji="0" lang="en-US" altLang="zh-CN" sz="4000" b="1" i="0" u="none" strike="noStrike" kern="1200" cap="none" spc="300" normalizeH="0" baseline="0" noProof="0" dirty="0">
              <a:ln>
                <a:noFill/>
              </a:ln>
              <a:solidFill>
                <a:schemeClr val="bg1"/>
              </a:solidFill>
              <a:effectLst/>
              <a:uLnTx/>
              <a:uFillTx/>
              <a:latin typeface="Times New Roman" panose="02020603050405020304" charset="0"/>
              <a:ea typeface="汉仪家书简" panose="02010609000101010101" pitchFamily="49" charset="-122"/>
              <a:cs typeface="Times New Roman" panose="02020603050405020304" charset="0"/>
              <a:sym typeface="站酷快乐体2016修订版" panose="02010600030101010101" pitchFamily="2" charset="-122"/>
            </a:endParaRPr>
          </a:p>
          <a:p>
            <a:pPr algn="l"/>
            <a:endParaRPr lang="en-US" altLang="zh-CN" sz="4000" b="1" spc="300" noProof="0" dirty="0">
              <a:ln>
                <a:noFill/>
              </a:ln>
              <a:solidFill>
                <a:schemeClr val="bg1"/>
              </a:solidFill>
              <a:effectLst/>
              <a:uLnTx/>
              <a:uFillTx/>
              <a:latin typeface="Times New Roman" panose="02020603050405020304" charset="0"/>
              <a:ea typeface="汉仪家书简" panose="02010609000101010101" pitchFamily="49" charset="-122"/>
              <a:cs typeface="Times New Roman" panose="02020603050405020304" charset="0"/>
              <a:sym typeface="站酷快乐体2016修订版" panose="02010600030101010101" pitchFamily="2" charset="-122"/>
            </a:endParaRPr>
          </a:p>
        </p:txBody>
      </p:sp>
      <p:sp>
        <p:nvSpPr>
          <p:cNvPr id="100" name="文本框 99"/>
          <p:cNvSpPr txBox="1"/>
          <p:nvPr/>
        </p:nvSpPr>
        <p:spPr>
          <a:xfrm>
            <a:off x="43180" y="1279525"/>
            <a:ext cx="12364085" cy="5631180"/>
          </a:xfrm>
          <a:prstGeom prst="rect">
            <a:avLst/>
          </a:prstGeom>
          <a:noFill/>
          <a:ln w="9525">
            <a:noFill/>
          </a:ln>
        </p:spPr>
        <p:txBody>
          <a:bodyPr wrap="square">
            <a:spAutoFit/>
          </a:bodyPr>
          <a:p>
            <a:pPr marL="0" indent="0" algn="l"/>
            <a:r>
              <a:rPr lang="en-US" altLang="zh-CN" sz="3000" b="1">
                <a:solidFill>
                  <a:schemeClr val="tx1"/>
                </a:solidFill>
                <a:latin typeface="Times New Roman" panose="02020603050405020304" charset="0"/>
                <a:cs typeface="Times New Roman" panose="02020603050405020304" charset="0"/>
              </a:rPr>
              <a:t>Para. 1:</a:t>
            </a:r>
            <a:endParaRPr lang="en-US" altLang="zh-CN" sz="3000" b="0">
              <a:solidFill>
                <a:schemeClr val="tx1"/>
              </a:solidFill>
              <a:latin typeface="Times New Roman" panose="02020603050405020304" charset="0"/>
              <a:cs typeface="Times New Roman" panose="02020603050405020304" charset="0"/>
            </a:endParaRPr>
          </a:p>
          <a:p>
            <a:pPr marL="0" indent="0" algn="l"/>
            <a:r>
              <a:rPr lang="en-US" altLang="zh-CN" sz="3000" b="0">
                <a:solidFill>
                  <a:schemeClr val="tx1"/>
                </a:solidFill>
                <a:latin typeface="Times New Roman" panose="02020603050405020304" charset="0"/>
                <a:cs typeface="Times New Roman" panose="02020603050405020304" charset="0"/>
              </a:rPr>
              <a:t>1.</a:t>
            </a:r>
            <a:r>
              <a:rPr lang="en-US" altLang="zh-CN" sz="3000" b="0">
                <a:solidFill>
                  <a:srgbClr val="0000FF"/>
                </a:solidFill>
                <a:latin typeface="Times New Roman" panose="02020603050405020304" charset="0"/>
                <a:cs typeface="Times New Roman" panose="02020603050405020304" charset="0"/>
              </a:rPr>
              <a:t> (</a:t>
            </a:r>
            <a:r>
              <a:rPr lang="en-US" altLang="zh-CN" sz="3000" b="0" i="1">
                <a:solidFill>
                  <a:srgbClr val="0000FF"/>
                </a:solidFill>
                <a:latin typeface="Times New Roman" panose="02020603050405020304" charset="0"/>
                <a:cs typeface="Times New Roman" panose="02020603050405020304" charset="0"/>
              </a:rPr>
              <a:t>nervous</a:t>
            </a:r>
            <a:r>
              <a:rPr lang="en-US" altLang="zh-CN" sz="3000" b="0">
                <a:solidFill>
                  <a:srgbClr val="0000FF"/>
                </a:solidFill>
                <a:latin typeface="Times New Roman" panose="02020603050405020304" charset="0"/>
                <a:cs typeface="Times New Roman" panose="02020603050405020304" charset="0"/>
              </a:rPr>
              <a:t>)</a:t>
            </a:r>
            <a:r>
              <a:rPr lang="en-US" altLang="zh-CN" sz="3000" b="0">
                <a:solidFill>
                  <a:schemeClr val="tx1"/>
                </a:solidFill>
                <a:latin typeface="Times New Roman" panose="02020603050405020304" charset="0"/>
                <a:cs typeface="Times New Roman" panose="02020603050405020304" charset="0"/>
              </a:rPr>
              <a:t> His palms were soaked with sweat.2. His mind was racing, but as seconds ticked past, nothing popped into his mind. 3. Now he was in the similar position like Alexa that day. Unfortunately, the next contestant narrowly made it through, depriving Theo of the chance to win.4. </a:t>
            </a:r>
            <a:r>
              <a:rPr lang="en-US" altLang="zh-CN" sz="3000" b="0">
                <a:solidFill>
                  <a:srgbClr val="0000FF"/>
                </a:solidFill>
                <a:latin typeface="Times New Roman" panose="02020603050405020304" charset="0"/>
                <a:cs typeface="Times New Roman" panose="02020603050405020304" charset="0"/>
              </a:rPr>
              <a:t>(</a:t>
            </a:r>
            <a:r>
              <a:rPr lang="en-US" altLang="zh-CN" sz="3000" b="0" i="1">
                <a:solidFill>
                  <a:srgbClr val="0000FF"/>
                </a:solidFill>
                <a:latin typeface="Times New Roman" panose="02020603050405020304" charset="0"/>
                <a:cs typeface="Times New Roman" panose="02020603050405020304" charset="0"/>
              </a:rPr>
              <a:t>lost the game</a:t>
            </a:r>
            <a:r>
              <a:rPr lang="en-US" altLang="zh-CN" sz="3000" b="0">
                <a:solidFill>
                  <a:srgbClr val="0000FF"/>
                </a:solidFill>
                <a:latin typeface="Times New Roman" panose="02020603050405020304" charset="0"/>
                <a:cs typeface="Times New Roman" panose="02020603050405020304" charset="0"/>
              </a:rPr>
              <a:t>)</a:t>
            </a:r>
            <a:r>
              <a:rPr lang="en-US" altLang="zh-CN" sz="3000" b="0">
                <a:solidFill>
                  <a:schemeClr val="tx1"/>
                </a:solidFill>
                <a:latin typeface="Times New Roman" panose="02020603050405020304" charset="0"/>
                <a:cs typeface="Times New Roman" panose="02020603050405020304" charset="0"/>
              </a:rPr>
              <a:t>He had no choice but to make a random guess, and without doubt, he was out.5. </a:t>
            </a:r>
            <a:r>
              <a:rPr lang="en-US" altLang="zh-CN" sz="3000" b="0">
                <a:solidFill>
                  <a:srgbClr val="0000FF"/>
                </a:solidFill>
                <a:latin typeface="Times New Roman" panose="02020603050405020304" charset="0"/>
                <a:cs typeface="Times New Roman" panose="02020603050405020304" charset="0"/>
              </a:rPr>
              <a:t>(</a:t>
            </a:r>
            <a:r>
              <a:rPr lang="en-US" altLang="zh-CN" sz="3000" b="0" i="1">
                <a:solidFill>
                  <a:srgbClr val="0000FF"/>
                </a:solidFill>
                <a:latin typeface="Times New Roman" panose="02020603050405020304" charset="0"/>
                <a:cs typeface="Times New Roman" panose="02020603050405020304" charset="0"/>
              </a:rPr>
              <a:t>frustrated</a:t>
            </a:r>
            <a:r>
              <a:rPr lang="en-US" altLang="zh-CN" sz="3000" b="0">
                <a:solidFill>
                  <a:srgbClr val="0000FF"/>
                </a:solidFill>
                <a:latin typeface="Times New Roman" panose="02020603050405020304" charset="0"/>
                <a:cs typeface="Times New Roman" panose="02020603050405020304" charset="0"/>
              </a:rPr>
              <a:t>) </a:t>
            </a:r>
            <a:r>
              <a:rPr lang="en-US" altLang="zh-CN" sz="3000" b="0">
                <a:solidFill>
                  <a:schemeClr val="tx1"/>
                </a:solidFill>
                <a:latin typeface="Times New Roman" panose="02020603050405020304" charset="0"/>
                <a:cs typeface="Times New Roman" panose="02020603050405020304" charset="0"/>
              </a:rPr>
              <a:t>His heart sank.6. </a:t>
            </a:r>
            <a:r>
              <a:rPr lang="en-US" altLang="zh-CN" sz="3000" b="0">
                <a:solidFill>
                  <a:srgbClr val="0000FF"/>
                </a:solidFill>
                <a:latin typeface="Times New Roman" panose="02020603050405020304" charset="0"/>
                <a:cs typeface="Times New Roman" panose="02020603050405020304" charset="0"/>
              </a:rPr>
              <a:t>(</a:t>
            </a:r>
            <a:r>
              <a:rPr lang="en-US" altLang="zh-CN" sz="3000" b="0" i="1">
                <a:solidFill>
                  <a:srgbClr val="0000FF"/>
                </a:solidFill>
                <a:latin typeface="Times New Roman" panose="02020603050405020304" charset="0"/>
                <a:cs typeface="Times New Roman" panose="02020603050405020304" charset="0"/>
              </a:rPr>
              <a:t>frustrated</a:t>
            </a:r>
            <a:r>
              <a:rPr lang="en-US" altLang="zh-CN" sz="3000" b="0">
                <a:solidFill>
                  <a:srgbClr val="0000FF"/>
                </a:solidFill>
                <a:latin typeface="Times New Roman" panose="02020603050405020304" charset="0"/>
                <a:cs typeface="Times New Roman" panose="02020603050405020304" charset="0"/>
              </a:rPr>
              <a:t>)</a:t>
            </a:r>
            <a:r>
              <a:rPr lang="en-US" altLang="zh-CN" sz="3000" b="0">
                <a:solidFill>
                  <a:schemeClr val="tx1"/>
                </a:solidFill>
                <a:latin typeface="Times New Roman" panose="02020603050405020304" charset="0"/>
                <a:cs typeface="Times New Roman" panose="02020603050405020304" charset="0"/>
              </a:rPr>
              <a:t>Theo ducked his head, clutched his sleeves tightly and edged back to his seat. </a:t>
            </a:r>
            <a:endParaRPr lang="en-US" altLang="zh-CN" sz="3000" b="0">
              <a:solidFill>
                <a:schemeClr val="tx1"/>
              </a:solidFill>
              <a:latin typeface="Times New Roman" panose="02020603050405020304" charset="0"/>
              <a:cs typeface="Times New Roman" panose="02020603050405020304" charset="0"/>
            </a:endParaRPr>
          </a:p>
          <a:p>
            <a:endParaRPr lang="zh-CN" altLang="en-US" sz="3000"/>
          </a:p>
        </p:txBody>
      </p:sp>
      <p:sp>
        <p:nvSpPr>
          <p:cNvPr id="3" name="文本框 2"/>
          <p:cNvSpPr txBox="1"/>
          <p:nvPr/>
        </p:nvSpPr>
        <p:spPr>
          <a:xfrm>
            <a:off x="43180" y="758190"/>
            <a:ext cx="5361305" cy="706755"/>
          </a:xfrm>
          <a:prstGeom prst="rect">
            <a:avLst/>
          </a:prstGeom>
          <a:noFill/>
        </p:spPr>
        <p:txBody>
          <a:bodyPr wrap="none" rtlCol="0">
            <a:spAutoFit/>
          </a:bodyPr>
          <a:p>
            <a:r>
              <a:rPr lang="en-US" altLang="zh-CN" sz="4000" b="1">
                <a:solidFill>
                  <a:srgbClr val="FF0000"/>
                </a:solidFill>
                <a:latin typeface="Times New Roman" panose="02020603050405020304" charset="0"/>
                <a:cs typeface="Times New Roman" panose="02020603050405020304" charset="0"/>
              </a:rPr>
              <a:t>Language appreciation:</a:t>
            </a:r>
            <a:endParaRPr lang="en-US" altLang="zh-CN" sz="4000" b="1">
              <a:solidFill>
                <a:srgbClr val="FF0000"/>
              </a:solidFill>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linds(horizont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00"/>
                                        </p:tgtEl>
                                        <p:attrNameLst>
                                          <p:attrName>style.visibility</p:attrName>
                                        </p:attrNameLst>
                                      </p:cBhvr>
                                      <p:to>
                                        <p:strVal val="visible"/>
                                      </p:to>
                                    </p:set>
                                    <p:animEffect transition="in" filter="blinds(horizontal)">
                                      <p:cBhvr>
                                        <p:cTn id="23"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 grpId="0"/>
      <p:bldP spid="10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3970" y="425450"/>
            <a:ext cx="12219940" cy="4707890"/>
          </a:xfrm>
          <a:prstGeom prst="rect">
            <a:avLst/>
          </a:prstGeom>
          <a:noFill/>
        </p:spPr>
        <p:txBody>
          <a:bodyPr wrap="square" rtlCol="0" anchor="t">
            <a:spAutoFit/>
          </a:bodyPr>
          <a:p>
            <a:pPr algn="l"/>
            <a:r>
              <a:rPr lang="en-US" altLang="zh-CN" sz="3000">
                <a:latin typeface="Times New Roman" panose="02020603050405020304" charset="0"/>
                <a:cs typeface="Times New Roman" panose="02020603050405020304" charset="0"/>
                <a:sym typeface="+mn-ea"/>
              </a:rPr>
              <a:t>7. </a:t>
            </a:r>
            <a:r>
              <a:rPr lang="en-US" altLang="zh-CN" sz="3000">
                <a:solidFill>
                  <a:srgbClr val="0000FF"/>
                </a:solidFill>
                <a:latin typeface="Times New Roman" panose="02020603050405020304" charset="0"/>
                <a:cs typeface="Times New Roman" panose="02020603050405020304" charset="0"/>
                <a:sym typeface="+mn-ea"/>
              </a:rPr>
              <a:t>(</a:t>
            </a:r>
            <a:r>
              <a:rPr lang="zh-CN" altLang="en-US" sz="3000" i="1">
                <a:solidFill>
                  <a:srgbClr val="0000FF"/>
                </a:solidFill>
                <a:latin typeface="Times New Roman" panose="02020603050405020304" charset="0"/>
                <a:ea typeface="宋体" panose="02010600030101010101" pitchFamily="2" charset="-122"/>
                <a:cs typeface="Times New Roman" panose="02020603050405020304" charset="0"/>
                <a:sym typeface="+mn-ea"/>
              </a:rPr>
              <a:t>冠军的做法</a:t>
            </a:r>
            <a:r>
              <a:rPr lang="zh-CN" altLang="en-US" sz="3000">
                <a:solidFill>
                  <a:srgbClr val="0000FF"/>
                </a:solidFill>
                <a:latin typeface="Times New Roman" panose="02020603050405020304" charset="0"/>
                <a:ea typeface="宋体" panose="02010600030101010101" pitchFamily="2" charset="-122"/>
                <a:cs typeface="Times New Roman" panose="02020603050405020304" charset="0"/>
                <a:sym typeface="+mn-ea"/>
              </a:rPr>
              <a:t>）</a:t>
            </a:r>
            <a:r>
              <a:rPr lang="en-US" altLang="zh-CN" sz="3000">
                <a:latin typeface="Times New Roman" panose="02020603050405020304" charset="0"/>
                <a:cs typeface="Times New Roman" panose="02020603050405020304" charset="0"/>
                <a:sym typeface="+mn-ea"/>
              </a:rPr>
              <a:t>However, Theo couldn’t believe his eyes when he saw the winner put the trophy aside and went down the stage to shake hands with other contestants. “Wish you good luck, Theo.” It was at that time that he realized that he might have hurt Alexa, which made his heart jolt.</a:t>
            </a:r>
            <a:endParaRPr lang="zh-CN" altLang="en-US" sz="3000"/>
          </a:p>
          <a:p>
            <a:pPr algn="l"/>
            <a:r>
              <a:rPr lang="en-US" altLang="zh-CN" sz="3000">
                <a:latin typeface="Times New Roman" panose="02020603050405020304" charset="0"/>
                <a:cs typeface="Times New Roman" panose="02020603050405020304" charset="0"/>
                <a:sym typeface="+mn-ea"/>
              </a:rPr>
              <a:t>8. </a:t>
            </a:r>
            <a:r>
              <a:rPr lang="en-US" altLang="zh-CN" sz="3000">
                <a:solidFill>
                  <a:srgbClr val="0000FF"/>
                </a:solidFill>
                <a:latin typeface="Times New Roman" panose="02020603050405020304" charset="0"/>
                <a:cs typeface="Times New Roman" panose="02020603050405020304" charset="0"/>
                <a:sym typeface="+mn-ea"/>
              </a:rPr>
              <a:t>(</a:t>
            </a:r>
            <a:r>
              <a:rPr lang="zh-CN" altLang="en-US" sz="3000" i="1">
                <a:solidFill>
                  <a:srgbClr val="0000FF"/>
                </a:solidFill>
                <a:latin typeface="宋体" panose="02010600030101010101" pitchFamily="2" charset="-122"/>
                <a:ea typeface="宋体" panose="02010600030101010101" pitchFamily="2" charset="-122"/>
                <a:cs typeface="宋体" panose="02010600030101010101" pitchFamily="2" charset="-122"/>
                <a:sym typeface="+mn-ea"/>
              </a:rPr>
              <a:t>顿悟</a:t>
            </a:r>
            <a:r>
              <a:rPr lang="zh-CN" altLang="en-US" sz="3000">
                <a:solidFill>
                  <a:srgbClr val="0000FF"/>
                </a:solidFill>
                <a:latin typeface="宋体" panose="02010600030101010101" pitchFamily="2" charset="-122"/>
                <a:ea typeface="宋体" panose="02010600030101010101" pitchFamily="2" charset="-122"/>
                <a:cs typeface="宋体" panose="02010600030101010101" pitchFamily="2" charset="-122"/>
                <a:sym typeface="+mn-ea"/>
              </a:rPr>
              <a:t>）</a:t>
            </a:r>
            <a:r>
              <a:rPr lang="en-US" altLang="zh-CN" sz="3000">
                <a:latin typeface="Times New Roman" panose="02020603050405020304" charset="0"/>
                <a:cs typeface="Times New Roman" panose="02020603050405020304" charset="0"/>
                <a:sym typeface="+mn-ea"/>
              </a:rPr>
              <a:t>Theo came to realize that there was no such thing as superpower and he needed to crack open the dictionary.</a:t>
            </a:r>
            <a:endParaRPr lang="en-US" altLang="zh-CN" sz="3000">
              <a:latin typeface="Times New Roman" panose="02020603050405020304" charset="0"/>
              <a:cs typeface="Times New Roman" panose="02020603050405020304" charset="0"/>
              <a:sym typeface="+mn-ea"/>
            </a:endParaRPr>
          </a:p>
          <a:p>
            <a:pPr algn="l"/>
            <a:r>
              <a:rPr lang="en-US" altLang="zh-CN" sz="3000">
                <a:latin typeface="Times New Roman" panose="02020603050405020304" charset="0"/>
                <a:cs typeface="Times New Roman" panose="02020603050405020304" charset="0"/>
                <a:sym typeface="+mn-ea"/>
              </a:rPr>
              <a:t>9. </a:t>
            </a:r>
            <a:r>
              <a:rPr lang="en-US" altLang="zh-CN" sz="3000">
                <a:solidFill>
                  <a:srgbClr val="0000FF"/>
                </a:solidFill>
                <a:latin typeface="Times New Roman" panose="02020603050405020304" charset="0"/>
                <a:cs typeface="Times New Roman" panose="02020603050405020304" charset="0"/>
                <a:sym typeface="+mn-ea"/>
              </a:rPr>
              <a:t>(</a:t>
            </a:r>
            <a:r>
              <a:rPr lang="zh-CN" altLang="en-US" sz="3000" i="1">
                <a:solidFill>
                  <a:srgbClr val="0000FF"/>
                </a:solidFill>
                <a:latin typeface="宋体" panose="02010600030101010101" pitchFamily="2" charset="-122"/>
                <a:ea typeface="宋体" panose="02010600030101010101" pitchFamily="2" charset="-122"/>
                <a:cs typeface="宋体" panose="02010600030101010101" pitchFamily="2" charset="-122"/>
                <a:sym typeface="+mn-ea"/>
              </a:rPr>
              <a:t>顿悟</a:t>
            </a:r>
            <a:r>
              <a:rPr lang="zh-CN" altLang="en-US" sz="3000">
                <a:solidFill>
                  <a:srgbClr val="0000FF"/>
                </a:solidFill>
                <a:latin typeface="宋体" panose="02010600030101010101" pitchFamily="2" charset="-122"/>
                <a:ea typeface="宋体" panose="02010600030101010101" pitchFamily="2" charset="-122"/>
                <a:cs typeface="宋体" panose="02010600030101010101" pitchFamily="2" charset="-122"/>
                <a:sym typeface="+mn-ea"/>
              </a:rPr>
              <a:t>）</a:t>
            </a:r>
            <a:r>
              <a:rPr lang="en-US" altLang="zh-CN" sz="30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a:t>
            </a:r>
            <a:r>
              <a:rPr lang="en-US" altLang="zh-CN" sz="3000">
                <a:solidFill>
                  <a:schemeClr val="tx1"/>
                </a:solidFill>
                <a:latin typeface="Times New Roman" panose="02020603050405020304" charset="0"/>
                <a:cs typeface="Times New Roman" panose="02020603050405020304" charset="0"/>
                <a:sym typeface="+mn-ea"/>
              </a:rPr>
              <a:t>He was absolutely a terrible winner, and now, a terrible loser.” He thought to himself.</a:t>
            </a:r>
            <a:endParaRPr lang="en-US" altLang="zh-CN" sz="3000">
              <a:solidFill>
                <a:schemeClr val="tx1"/>
              </a:solidFill>
              <a:latin typeface="Times New Roman" panose="02020603050405020304" charset="0"/>
              <a:cs typeface="Times New Roman" panose="02020603050405020304" charset="0"/>
              <a:sym typeface="+mn-ea"/>
            </a:endParaRPr>
          </a:p>
          <a:p>
            <a:pPr algn="l"/>
            <a:endParaRPr lang="en-US" altLang="zh-CN" sz="3000">
              <a:solidFill>
                <a:schemeClr val="tx1"/>
              </a:solidFill>
              <a:latin typeface="Times New Roman" panose="02020603050405020304" charset="0"/>
              <a:cs typeface="Times New Roman" panose="02020603050405020304" charset="0"/>
              <a:sym typeface="+mn-ea"/>
            </a:endParaRPr>
          </a:p>
          <a:p>
            <a:pPr algn="l"/>
            <a:endParaRPr lang="en-US" altLang="zh-CN" sz="3000">
              <a:solidFill>
                <a:schemeClr val="tx1"/>
              </a:solidFill>
              <a:latin typeface="Times New Roman" panose="02020603050405020304" charset="0"/>
              <a:cs typeface="Times New Roman" panose="02020603050405020304" charset="0"/>
              <a:sym typeface="+mn-e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8890" y="210185"/>
            <a:ext cx="12174220" cy="6554470"/>
          </a:xfrm>
          <a:prstGeom prst="rect">
            <a:avLst/>
          </a:prstGeom>
          <a:noFill/>
        </p:spPr>
        <p:txBody>
          <a:bodyPr wrap="square" rtlCol="0" anchor="t">
            <a:spAutoFit/>
          </a:bodyPr>
          <a:p>
            <a:pPr algn="l"/>
            <a:r>
              <a:rPr lang="en-US" altLang="zh-CN" sz="3000" b="1">
                <a:latin typeface="Times New Roman" panose="02020603050405020304" charset="0"/>
                <a:cs typeface="Times New Roman" panose="02020603050405020304" charset="0"/>
                <a:sym typeface="+mn-ea"/>
              </a:rPr>
              <a:t>Para.2: </a:t>
            </a:r>
            <a:endParaRPr lang="en-US" altLang="zh-CN" sz="3000">
              <a:latin typeface="Times New Roman" panose="02020603050405020304" charset="0"/>
              <a:cs typeface="Times New Roman" panose="02020603050405020304" charset="0"/>
              <a:sym typeface="+mn-ea"/>
            </a:endParaRPr>
          </a:p>
          <a:p>
            <a:pPr algn="l"/>
            <a:r>
              <a:rPr lang="en-US" altLang="zh-CN" sz="3000">
                <a:latin typeface="Times New Roman" panose="02020603050405020304" charset="0"/>
                <a:cs typeface="Times New Roman" panose="02020603050405020304" charset="0"/>
                <a:sym typeface="+mn-ea"/>
              </a:rPr>
              <a:t>10. </a:t>
            </a:r>
            <a:r>
              <a:rPr lang="en-US" altLang="zh-CN" sz="3000">
                <a:solidFill>
                  <a:srgbClr val="0000FF"/>
                </a:solidFill>
                <a:latin typeface="Times New Roman" panose="02020603050405020304" charset="0"/>
                <a:cs typeface="Times New Roman" panose="02020603050405020304" charset="0"/>
                <a:sym typeface="+mn-ea"/>
              </a:rPr>
              <a:t>(</a:t>
            </a:r>
            <a:r>
              <a:rPr lang="zh-CN" altLang="en-US" sz="3000" i="1">
                <a:solidFill>
                  <a:srgbClr val="0000FF"/>
                </a:solidFill>
                <a:latin typeface="Times New Roman" panose="02020603050405020304" charset="0"/>
                <a:cs typeface="Times New Roman" panose="02020603050405020304" charset="0"/>
                <a:sym typeface="+mn-ea"/>
              </a:rPr>
              <a:t>尴尬</a:t>
            </a:r>
            <a:r>
              <a:rPr lang="zh-CN" altLang="en-US" sz="3000">
                <a:solidFill>
                  <a:srgbClr val="0000FF"/>
                </a:solidFill>
                <a:latin typeface="Times New Roman" panose="02020603050405020304" charset="0"/>
                <a:cs typeface="Times New Roman" panose="02020603050405020304" charset="0"/>
                <a:sym typeface="+mn-ea"/>
              </a:rPr>
              <a:t>）</a:t>
            </a:r>
            <a:r>
              <a:rPr lang="en-US" altLang="zh-CN" sz="3000">
                <a:latin typeface="Times New Roman" panose="02020603050405020304" charset="0"/>
                <a:cs typeface="Times New Roman" panose="02020603050405020304" charset="0"/>
                <a:sym typeface="+mn-ea"/>
              </a:rPr>
              <a:t>“I’m sorry, Alexa.” uttered Theo in a low voice,  his face burning with embarrassment. </a:t>
            </a:r>
            <a:endParaRPr lang="en-US" altLang="zh-CN" sz="3000">
              <a:latin typeface="Times New Roman" panose="02020603050405020304" charset="0"/>
              <a:cs typeface="Times New Roman" panose="02020603050405020304" charset="0"/>
              <a:sym typeface="+mn-ea"/>
            </a:endParaRPr>
          </a:p>
          <a:p>
            <a:pPr algn="l"/>
            <a:r>
              <a:rPr lang="en-US" altLang="zh-CN" sz="3000">
                <a:latin typeface="Times New Roman" panose="02020603050405020304" charset="0"/>
                <a:cs typeface="Times New Roman" panose="02020603050405020304" charset="0"/>
                <a:sym typeface="+mn-ea"/>
              </a:rPr>
              <a:t>11. </a:t>
            </a:r>
            <a:r>
              <a:rPr lang="en-US" altLang="zh-CN" sz="3000">
                <a:solidFill>
                  <a:srgbClr val="0000FF"/>
                </a:solidFill>
                <a:latin typeface="Times New Roman" panose="02020603050405020304" charset="0"/>
                <a:cs typeface="Times New Roman" panose="02020603050405020304" charset="0"/>
                <a:sym typeface="+mn-ea"/>
              </a:rPr>
              <a:t>(</a:t>
            </a:r>
            <a:r>
              <a:rPr lang="zh-CN" altLang="en-US" sz="3000" i="1">
                <a:solidFill>
                  <a:srgbClr val="0000FF"/>
                </a:solidFill>
                <a:latin typeface="宋体" panose="02010600030101010101" pitchFamily="2" charset="-122"/>
                <a:ea typeface="宋体" panose="02010600030101010101" pitchFamily="2" charset="-122"/>
                <a:cs typeface="宋体" panose="02010600030101010101" pitchFamily="2" charset="-122"/>
                <a:sym typeface="+mn-ea"/>
              </a:rPr>
              <a:t>道歉</a:t>
            </a:r>
            <a:r>
              <a:rPr lang="zh-CN" altLang="en-US" sz="3000">
                <a:solidFill>
                  <a:srgbClr val="0000FF"/>
                </a:solidFill>
                <a:latin typeface="宋体" panose="02010600030101010101" pitchFamily="2" charset="-122"/>
                <a:ea typeface="宋体" panose="02010600030101010101" pitchFamily="2" charset="-122"/>
                <a:cs typeface="宋体" panose="02010600030101010101" pitchFamily="2" charset="-122"/>
                <a:sym typeface="+mn-ea"/>
              </a:rPr>
              <a:t>）</a:t>
            </a:r>
            <a:r>
              <a:rPr lang="en-US" altLang="zh-CN" sz="3000">
                <a:latin typeface="Times New Roman" panose="02020603050405020304" charset="0"/>
                <a:cs typeface="Times New Roman" panose="02020603050405020304" charset="0"/>
                <a:sym typeface="+mn-ea"/>
              </a:rPr>
              <a:t>Mustering up his courage, Theo approached her timidly. “Sorry to ignore you that day.” he said in an apologetic tone. “Now I’ve paid the price for my pride. I lost the game.”12. </a:t>
            </a:r>
            <a:r>
              <a:rPr lang="en-US" altLang="zh-CN" sz="3000">
                <a:solidFill>
                  <a:srgbClr val="0000FF"/>
                </a:solidFill>
                <a:latin typeface="Times New Roman" panose="02020603050405020304" charset="0"/>
                <a:cs typeface="Times New Roman" panose="02020603050405020304" charset="0"/>
                <a:sym typeface="+mn-ea"/>
              </a:rPr>
              <a:t>(</a:t>
            </a:r>
            <a:r>
              <a:rPr lang="en-US" altLang="zh-CN" sz="3000" i="1">
                <a:solidFill>
                  <a:srgbClr val="0000FF"/>
                </a:solidFill>
                <a:latin typeface="Times New Roman" panose="02020603050405020304" charset="0"/>
                <a:cs typeface="Times New Roman" panose="02020603050405020304" charset="0"/>
                <a:sym typeface="+mn-ea"/>
              </a:rPr>
              <a:t>ending</a:t>
            </a:r>
            <a:r>
              <a:rPr lang="en-US" altLang="zh-CN" sz="3000">
                <a:solidFill>
                  <a:srgbClr val="0000FF"/>
                </a:solidFill>
                <a:latin typeface="Times New Roman" panose="02020603050405020304" charset="0"/>
                <a:cs typeface="Times New Roman" panose="02020603050405020304" charset="0"/>
                <a:sym typeface="+mn-ea"/>
              </a:rPr>
              <a:t>)</a:t>
            </a:r>
            <a:r>
              <a:rPr lang="en-US" altLang="zh-CN" sz="3000">
                <a:latin typeface="Times New Roman" panose="02020603050405020304" charset="0"/>
                <a:cs typeface="Times New Roman" panose="02020603050405020304" charset="0"/>
                <a:sym typeface="+mn-ea"/>
              </a:rPr>
              <a:t> In the days to come, they made each other pals to practice spelling, accompanied by the dictionaries, for they both discovered, true superpower lies in endeavor.13.</a:t>
            </a:r>
            <a:r>
              <a:rPr lang="en-US" altLang="zh-CN" sz="3000">
                <a:solidFill>
                  <a:srgbClr val="0000FF"/>
                </a:solidFill>
                <a:latin typeface="Times New Roman" panose="02020603050405020304" charset="0"/>
                <a:cs typeface="Times New Roman" panose="02020603050405020304" charset="0"/>
                <a:sym typeface="+mn-ea"/>
              </a:rPr>
              <a:t> (</a:t>
            </a:r>
            <a:r>
              <a:rPr lang="en-US" altLang="zh-CN" sz="3000" i="1">
                <a:solidFill>
                  <a:srgbClr val="0000FF"/>
                </a:solidFill>
                <a:latin typeface="Times New Roman" panose="02020603050405020304" charset="0"/>
                <a:cs typeface="Times New Roman" panose="02020603050405020304" charset="0"/>
                <a:sym typeface="+mn-ea"/>
              </a:rPr>
              <a:t>ending</a:t>
            </a:r>
            <a:r>
              <a:rPr lang="en-US" altLang="zh-CN" sz="3000">
                <a:solidFill>
                  <a:srgbClr val="0000FF"/>
                </a:solidFill>
                <a:latin typeface="Times New Roman" panose="02020603050405020304" charset="0"/>
                <a:cs typeface="Times New Roman" panose="02020603050405020304" charset="0"/>
                <a:sym typeface="+mn-ea"/>
              </a:rPr>
              <a:t>) </a:t>
            </a:r>
            <a:r>
              <a:rPr lang="en-US" altLang="zh-CN" sz="3000">
                <a:latin typeface="Times New Roman" panose="02020603050405020304" charset="0"/>
                <a:cs typeface="Times New Roman" panose="02020603050405020304" charset="0"/>
                <a:sym typeface="+mn-ea"/>
              </a:rPr>
              <a:t>That day witnessed Theo’s growth, from being proud to being modest, from believing luck to making down-to-earth efforts.14. </a:t>
            </a:r>
            <a:r>
              <a:rPr lang="en-US" altLang="zh-CN" sz="3000">
                <a:solidFill>
                  <a:srgbClr val="0000FF"/>
                </a:solidFill>
                <a:latin typeface="Times New Roman" panose="02020603050405020304" charset="0"/>
                <a:cs typeface="Times New Roman" panose="02020603050405020304" charset="0"/>
                <a:sym typeface="+mn-ea"/>
              </a:rPr>
              <a:t>(</a:t>
            </a:r>
            <a:r>
              <a:rPr lang="en-US" altLang="zh-CN" sz="3000" i="1">
                <a:solidFill>
                  <a:srgbClr val="0000FF"/>
                </a:solidFill>
                <a:latin typeface="Times New Roman" panose="02020603050405020304" charset="0"/>
                <a:cs typeface="Times New Roman" panose="02020603050405020304" charset="0"/>
                <a:sym typeface="+mn-ea"/>
              </a:rPr>
              <a:t>ending</a:t>
            </a:r>
            <a:r>
              <a:rPr lang="en-US" altLang="zh-CN" sz="3000">
                <a:solidFill>
                  <a:srgbClr val="0000FF"/>
                </a:solidFill>
                <a:latin typeface="Times New Roman" panose="02020603050405020304" charset="0"/>
                <a:cs typeface="Times New Roman" panose="02020603050405020304" charset="0"/>
                <a:sym typeface="+mn-ea"/>
              </a:rPr>
              <a:t>) </a:t>
            </a:r>
            <a:r>
              <a:rPr lang="en-US" altLang="zh-CN" sz="3000">
                <a:latin typeface="Times New Roman" panose="02020603050405020304" charset="0"/>
                <a:cs typeface="Times New Roman" panose="02020603050405020304" charset="0"/>
                <a:sym typeface="+mn-ea"/>
              </a:rPr>
              <a:t>They enjoyed lunch together, but most importantly, shared the resolution to become the next Alpha-best, with down-to-earth efforts.</a:t>
            </a:r>
            <a:endParaRPr lang="zh-CN"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175" y="-6350"/>
            <a:ext cx="2735580" cy="706755"/>
          </a:xfrm>
          <a:prstGeom prst="rect">
            <a:avLst/>
          </a:prstGeom>
          <a:noFill/>
        </p:spPr>
        <p:txBody>
          <a:bodyPr wrap="none" rtlCol="0">
            <a:spAutoFit/>
          </a:bodyPr>
          <a:p>
            <a:r>
              <a:rPr lang="zh-CN" altLang="en-US" sz="4000" b="1">
                <a:solidFill>
                  <a:srgbClr val="FF0000"/>
                </a:solidFill>
              </a:rPr>
              <a:t>考场佳作：</a:t>
            </a:r>
            <a:endParaRPr lang="zh-CN" altLang="en-US" sz="4000" b="1">
              <a:solidFill>
                <a:srgbClr val="FF0000"/>
              </a:solidFill>
            </a:endParaRPr>
          </a:p>
        </p:txBody>
      </p:sp>
      <p:pic>
        <p:nvPicPr>
          <p:cNvPr id="3" name="图片 2" descr="1221593130324_.pic_hd"/>
          <p:cNvPicPr>
            <a:picLocks noChangeAspect="1"/>
          </p:cNvPicPr>
          <p:nvPr/>
        </p:nvPicPr>
        <p:blipFill>
          <a:blip r:embed="rId1"/>
          <a:stretch>
            <a:fillRect/>
          </a:stretch>
        </p:blipFill>
        <p:spPr>
          <a:xfrm>
            <a:off x="-3175" y="570230"/>
            <a:ext cx="6042660" cy="6904990"/>
          </a:xfrm>
          <a:prstGeom prst="rect">
            <a:avLst/>
          </a:prstGeom>
        </p:spPr>
      </p:pic>
      <p:pic>
        <p:nvPicPr>
          <p:cNvPr id="5" name="图片 4" descr="王森森_高三（10）班_12171021_21.5分"/>
          <p:cNvPicPr>
            <a:picLocks noChangeAspect="1"/>
          </p:cNvPicPr>
          <p:nvPr/>
        </p:nvPicPr>
        <p:blipFill>
          <a:blip r:embed="rId2"/>
          <a:stretch>
            <a:fillRect/>
          </a:stretch>
        </p:blipFill>
        <p:spPr>
          <a:xfrm>
            <a:off x="5910580" y="-179705"/>
            <a:ext cx="6316345" cy="7218045"/>
          </a:xfrm>
          <a:prstGeom prst="rect">
            <a:avLst/>
          </a:prstGeom>
        </p:spPr>
      </p:pic>
      <p:sp>
        <p:nvSpPr>
          <p:cNvPr id="7" name="文本框 6"/>
          <p:cNvSpPr txBox="1"/>
          <p:nvPr/>
        </p:nvSpPr>
        <p:spPr>
          <a:xfrm>
            <a:off x="5016500" y="700405"/>
            <a:ext cx="894080" cy="583565"/>
          </a:xfrm>
          <a:prstGeom prst="rect">
            <a:avLst/>
          </a:prstGeom>
          <a:noFill/>
        </p:spPr>
        <p:txBody>
          <a:bodyPr wrap="none" rtlCol="0">
            <a:spAutoFit/>
          </a:bodyPr>
          <a:p>
            <a:r>
              <a:rPr lang="en-US" altLang="zh-CN" sz="3200" b="1">
                <a:solidFill>
                  <a:srgbClr val="FF0000"/>
                </a:solidFill>
                <a:latin typeface="Times New Roman" panose="02020603050405020304" charset="0"/>
                <a:cs typeface="Times New Roman" panose="02020603050405020304" charset="0"/>
              </a:rPr>
              <a:t>22.5</a:t>
            </a:r>
            <a:endParaRPr lang="en-US" altLang="zh-CN" sz="3200" b="1">
              <a:solidFill>
                <a:srgbClr val="FF0000"/>
              </a:solidFill>
              <a:latin typeface="Times New Roman" panose="02020603050405020304" charset="0"/>
              <a:cs typeface="Times New Roman" panose="02020603050405020304" charset="0"/>
            </a:endParaRPr>
          </a:p>
        </p:txBody>
      </p:sp>
      <p:sp>
        <p:nvSpPr>
          <p:cNvPr id="8" name="文本框 7"/>
          <p:cNvSpPr txBox="1"/>
          <p:nvPr/>
        </p:nvSpPr>
        <p:spPr>
          <a:xfrm>
            <a:off x="11332845" y="-179705"/>
            <a:ext cx="894080" cy="583565"/>
          </a:xfrm>
          <a:prstGeom prst="rect">
            <a:avLst/>
          </a:prstGeom>
          <a:noFill/>
        </p:spPr>
        <p:txBody>
          <a:bodyPr wrap="none" rtlCol="0">
            <a:spAutoFit/>
          </a:bodyPr>
          <a:p>
            <a:r>
              <a:rPr lang="en-US" altLang="zh-CN" sz="3200" b="1">
                <a:solidFill>
                  <a:srgbClr val="FF0000"/>
                </a:solidFill>
                <a:latin typeface="Times New Roman" panose="02020603050405020304" charset="0"/>
                <a:cs typeface="Times New Roman" panose="02020603050405020304" charset="0"/>
              </a:rPr>
              <a:t>21.5</a:t>
            </a:r>
            <a:endParaRPr lang="en-US" altLang="zh-CN" sz="3200" b="1">
              <a:solidFill>
                <a:srgbClr val="FF0000"/>
              </a:solidFill>
              <a:latin typeface="Times New Roman" panose="02020603050405020304" charset="0"/>
              <a:cs typeface="Times New Roman" panose="02020603050405020304" charset="0"/>
            </a:endParaRPr>
          </a:p>
        </p:txBody>
      </p:sp>
      <p:cxnSp>
        <p:nvCxnSpPr>
          <p:cNvPr id="10" name="直接连接符 9"/>
          <p:cNvCxnSpPr/>
          <p:nvPr/>
        </p:nvCxnSpPr>
        <p:spPr>
          <a:xfrm>
            <a:off x="287655" y="1943100"/>
            <a:ext cx="2609850" cy="1905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4563110" y="1628140"/>
            <a:ext cx="725170" cy="23495"/>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287655" y="2496185"/>
            <a:ext cx="5060315" cy="2413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2897505" y="2192020"/>
            <a:ext cx="2609850" cy="1905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287655" y="2769235"/>
            <a:ext cx="2056765" cy="635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10287000" y="1252855"/>
            <a:ext cx="1720850" cy="31115"/>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6177915" y="1537335"/>
            <a:ext cx="1286510" cy="635"/>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177915" y="2376170"/>
            <a:ext cx="5697855" cy="5588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177915" y="2684780"/>
            <a:ext cx="814070" cy="1143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6219825" y="3547745"/>
            <a:ext cx="5697855" cy="5588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a:off x="9965055" y="3872230"/>
            <a:ext cx="1946910" cy="635"/>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pic>
        <p:nvPicPr>
          <p:cNvPr id="4" name="图片 3" descr="水印"/>
          <p:cNvPicPr>
            <a:picLocks noChangeAspect="1"/>
          </p:cNvPicPr>
          <p:nvPr userDrawn="1"/>
        </p:nvPicPr>
        <p:blipFill>
          <a:blip r:embed="rId3"/>
          <a:stretch>
            <a:fillRect/>
          </a:stretch>
        </p:blipFill>
        <p:spPr>
          <a:xfrm>
            <a:off x="7186295" y="63500"/>
            <a:ext cx="4902200" cy="15868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linds(horizontal)">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linds(horizont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linds(horizontal)">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blinds(horizontal)">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linds(horizontal)">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blinds(horizontal)">
                                      <p:cBhvr>
                                        <p:cTn id="62" dur="5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blinds(horizontal)">
                                      <p:cBhvr>
                                        <p:cTn id="67" dur="500"/>
                                        <p:tgtEl>
                                          <p:spTgt spid="18"/>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blinds(horizontal)">
                                      <p:cBhvr>
                                        <p:cTn id="72" dur="500"/>
                                        <p:tgtEl>
                                          <p:spTgt spid="19"/>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nodeType="click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blinds(horizontal)">
                                      <p:cBhvr>
                                        <p:cTn id="7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4290" y="24765"/>
            <a:ext cx="2478405" cy="645160"/>
          </a:xfrm>
          <a:prstGeom prst="rect">
            <a:avLst/>
          </a:prstGeom>
          <a:noFill/>
        </p:spPr>
        <p:txBody>
          <a:bodyPr wrap="none" rtlCol="0">
            <a:spAutoFit/>
          </a:bodyPr>
          <a:p>
            <a:r>
              <a:rPr lang="zh-CN" altLang="en-US" sz="3600" b="1">
                <a:solidFill>
                  <a:srgbClr val="FF0000"/>
                </a:solidFill>
                <a:latin typeface="Times New Roman" panose="02020603050405020304" charset="0"/>
                <a:cs typeface="Times New Roman" panose="02020603050405020304" charset="0"/>
              </a:rPr>
              <a:t>参考范文：</a:t>
            </a:r>
            <a:endParaRPr lang="zh-CN" altLang="en-US" sz="3600" b="1">
              <a:solidFill>
                <a:srgbClr val="FF0000"/>
              </a:solidFill>
              <a:latin typeface="Times New Roman" panose="02020603050405020304" charset="0"/>
              <a:cs typeface="Times New Roman" panose="02020603050405020304" charset="0"/>
            </a:endParaRPr>
          </a:p>
        </p:txBody>
      </p:sp>
      <p:sp>
        <p:nvSpPr>
          <p:cNvPr id="100" name="文本框 99"/>
          <p:cNvSpPr txBox="1"/>
          <p:nvPr/>
        </p:nvSpPr>
        <p:spPr>
          <a:xfrm>
            <a:off x="34925" y="669925"/>
            <a:ext cx="12122785" cy="6123940"/>
          </a:xfrm>
          <a:prstGeom prst="rect">
            <a:avLst/>
          </a:prstGeom>
          <a:noFill/>
          <a:ln w="9525">
            <a:noFill/>
          </a:ln>
        </p:spPr>
        <p:txBody>
          <a:bodyPr wrap="square">
            <a:spAutoFit/>
          </a:bodyPr>
          <a:p>
            <a:pPr marL="0" indent="533400" algn="just"/>
            <a:r>
              <a:rPr lang="en-US" altLang="zh-CN" sz="2800" b="0" i="1">
                <a:latin typeface="Times New Roman" panose="02020603050405020304" charset="0"/>
                <a:cs typeface="Times New Roman" panose="02020603050405020304" charset="0"/>
              </a:rPr>
              <a:t>When it was his turn again, </a:t>
            </a:r>
            <a:r>
              <a:rPr lang="en-US" altLang="zh-CN" sz="2800" b="0" i="1" u="sng">
                <a:latin typeface="Times New Roman" panose="02020603050405020304" charset="0"/>
                <a:cs typeface="Times New Roman" panose="02020603050405020304" charset="0"/>
              </a:rPr>
              <a:t>Theo</a:t>
            </a:r>
            <a:r>
              <a:rPr lang="en-US" altLang="zh-CN" sz="2800" b="0" i="1">
                <a:latin typeface="Times New Roman" panose="02020603050405020304" charset="0"/>
                <a:cs typeface="Times New Roman" panose="02020603050405020304" charset="0"/>
              </a:rPr>
              <a:t> stood frozen for the longest moment. </a:t>
            </a:r>
            <a:r>
              <a:rPr lang="en-US" altLang="zh-CN" sz="2800" b="0">
                <a:latin typeface="Times New Roman" panose="02020603050405020304" charset="0"/>
                <a:cs typeface="Times New Roman" panose="02020603050405020304" charset="0"/>
              </a:rPr>
              <a:t>He racked his brains, searching for the right word, but this time his </a:t>
            </a:r>
            <a:r>
              <a:rPr lang="en-US" altLang="zh-CN" sz="2800" b="0" u="sng">
                <a:latin typeface="Times New Roman" panose="02020603050405020304" charset="0"/>
                <a:cs typeface="Times New Roman" panose="02020603050405020304" charset="0"/>
              </a:rPr>
              <a:t>superpower</a:t>
            </a:r>
            <a:r>
              <a:rPr lang="en-US" altLang="zh-CN" sz="2800" b="0">
                <a:latin typeface="Times New Roman" panose="02020603050405020304" charset="0"/>
                <a:cs typeface="Times New Roman" panose="02020603050405020304" charset="0"/>
              </a:rPr>
              <a:t> seemed to fail</a:t>
            </a:r>
            <a:r>
              <a:rPr lang="en-US" altLang="zh-CN" sz="2800" b="0">
                <a:uFill>
                  <a:solidFill>
                    <a:srgbClr val="0000FF"/>
                  </a:solidFill>
                </a:uFill>
                <a:latin typeface="Times New Roman" panose="02020603050405020304" charset="0"/>
                <a:cs typeface="Times New Roman" panose="02020603050405020304" charset="0"/>
              </a:rPr>
              <a:t> </a:t>
            </a:r>
            <a:r>
              <a:rPr lang="en-US" altLang="zh-CN" sz="2800" b="0">
                <a:latin typeface="Times New Roman" panose="02020603050405020304" charset="0"/>
                <a:cs typeface="Times New Roman" panose="02020603050405020304" charset="0"/>
              </a:rPr>
              <a:t>him. His mind went totally blank. Other</a:t>
            </a:r>
            <a:r>
              <a:rPr lang="en-US" altLang="zh-CN" sz="2800" b="0" u="sng">
                <a:latin typeface="Times New Roman" panose="02020603050405020304" charset="0"/>
                <a:cs typeface="Times New Roman" panose="02020603050405020304" charset="0"/>
              </a:rPr>
              <a:t> contestants</a:t>
            </a:r>
            <a:r>
              <a:rPr lang="en-US" altLang="zh-CN" sz="2800" b="0">
                <a:latin typeface="Times New Roman" panose="02020603050405020304" charset="0"/>
                <a:cs typeface="Times New Roman" panose="02020603050405020304" charset="0"/>
              </a:rPr>
              <a:t> were whispering when the bell rang, announcing he was out. Imagine Theo’s sadness when he walked down the stage, sank heavily into his seat and let out a sigh. It suddenly dawned on him that </a:t>
            </a:r>
            <a:r>
              <a:rPr lang="en-US" altLang="zh-CN" sz="2800" b="0" u="sng">
                <a:latin typeface="Times New Roman" panose="02020603050405020304" charset="0"/>
                <a:cs typeface="Times New Roman" panose="02020603050405020304" charset="0"/>
              </a:rPr>
              <a:t>Alexa</a:t>
            </a:r>
            <a:r>
              <a:rPr lang="en-US" altLang="zh-CN" sz="2800" b="0">
                <a:latin typeface="Times New Roman" panose="02020603050405020304" charset="0"/>
                <a:cs typeface="Times New Roman" panose="02020603050405020304" charset="0"/>
              </a:rPr>
              <a:t> must have felt the same. “I was indeed a </a:t>
            </a:r>
            <a:r>
              <a:rPr lang="en-US" altLang="zh-CN" sz="2800" b="0" u="sng">
                <a:latin typeface="Times New Roman" panose="02020603050405020304" charset="0"/>
                <a:cs typeface="Times New Roman" panose="02020603050405020304" charset="0"/>
              </a:rPr>
              <a:t>terrible</a:t>
            </a:r>
            <a:r>
              <a:rPr lang="en-US" altLang="zh-CN" sz="2800" b="0">
                <a:latin typeface="Times New Roman" panose="02020603050405020304" charset="0"/>
                <a:cs typeface="Times New Roman" panose="02020603050405020304" charset="0"/>
              </a:rPr>
              <a:t> winner. I must apologize to her.” Theo thought to himself.</a:t>
            </a:r>
            <a:endParaRPr lang="en-US" altLang="zh-CN" sz="2800" b="0">
              <a:latin typeface="Times New Roman" panose="02020603050405020304" charset="0"/>
              <a:cs typeface="Times New Roman" panose="02020603050405020304" charset="0"/>
            </a:endParaRPr>
          </a:p>
          <a:p>
            <a:pPr marL="0" indent="533400" algn="just"/>
            <a:r>
              <a:rPr lang="en-US" altLang="zh-CN" sz="2800" b="0" i="1">
                <a:latin typeface="Times New Roman" panose="02020603050405020304" charset="0"/>
                <a:cs typeface="Times New Roman" panose="02020603050405020304" charset="0"/>
              </a:rPr>
              <a:t>The following Monday at school, Theo found Alexa in the lunchroom. </a:t>
            </a:r>
            <a:r>
              <a:rPr lang="en-US" altLang="zh-CN" sz="2800" b="0">
                <a:latin typeface="Times New Roman" panose="02020603050405020304" charset="0"/>
                <a:cs typeface="Times New Roman" panose="02020603050405020304" charset="0"/>
              </a:rPr>
              <a:t>Taking a deep breath, Theo went straight to her. “I'm sorry for ignoring you.” H</a:t>
            </a:r>
            <a:r>
              <a:rPr lang="en-US" altLang="zh-CN" sz="2800">
                <a:latin typeface="Times New Roman" panose="02020603050405020304" charset="0"/>
                <a:cs typeface="Times New Roman" panose="02020603050405020304" charset="0"/>
                <a:sym typeface="+mn-ea"/>
              </a:rPr>
              <a:t>e said in a weak voice. </a:t>
            </a:r>
            <a:r>
              <a:rPr lang="en-US" altLang="zh-CN" sz="2800" b="0">
                <a:latin typeface="Times New Roman" panose="02020603050405020304" charset="0"/>
                <a:cs typeface="Times New Roman" panose="02020603050405020304" charset="0"/>
              </a:rPr>
              <a:t> “</a:t>
            </a:r>
            <a:r>
              <a:rPr lang="en-US" altLang="zh-CN" sz="2800">
                <a:latin typeface="Times New Roman" panose="02020603050405020304" charset="0"/>
                <a:cs typeface="Times New Roman" panose="02020603050405020304" charset="0"/>
                <a:sym typeface="+mn-ea"/>
              </a:rPr>
              <a:t>It’s OK. I figured you were just too excited, so how was the county bee?</a:t>
            </a:r>
            <a:r>
              <a:rPr lang="en-US" altLang="zh-CN" sz="2800" b="0">
                <a:latin typeface="Times New Roman" panose="02020603050405020304" charset="0"/>
                <a:cs typeface="Times New Roman" panose="02020603050405020304" charset="0"/>
              </a:rPr>
              <a:t> ” Alexa asked with a beam of smile. </a:t>
            </a:r>
            <a:r>
              <a:rPr lang="en-US" altLang="zh-CN" sz="2800">
                <a:latin typeface="Times New Roman" panose="02020603050405020304" charset="0"/>
                <a:cs typeface="Times New Roman" panose="02020603050405020304" charset="0"/>
                <a:sym typeface="+mn-ea"/>
              </a:rPr>
              <a:t>“</a:t>
            </a:r>
            <a:r>
              <a:rPr lang="en-US" altLang="zh-CN" sz="2800">
                <a:effectLst/>
                <a:latin typeface="Times New Roman" panose="02020603050405020304" charset="0"/>
                <a:cs typeface="Times New Roman" panose="02020603050405020304" charset="0"/>
                <a:sym typeface="+mn-ea"/>
              </a:rPr>
              <a:t>It was a disaster.</a:t>
            </a:r>
            <a:r>
              <a:rPr lang="en-US" altLang="zh-CN" sz="2800">
                <a:latin typeface="Times New Roman" panose="02020603050405020304" charset="0"/>
                <a:cs typeface="Times New Roman" panose="02020603050405020304" charset="0"/>
                <a:sym typeface="+mn-ea"/>
              </a:rPr>
              <a:t>” Theo shrugged his shoulders and started pouring out all the regret for not putting his heart into preparing the competiton.</a:t>
            </a:r>
            <a:r>
              <a:rPr lang="en-US" altLang="zh-CN" sz="2800" b="0">
                <a:latin typeface="Times New Roman" panose="02020603050405020304" charset="0"/>
                <a:cs typeface="Times New Roman" panose="02020603050405020304" charset="0"/>
              </a:rPr>
              <a:t> Hearing this, Alexa comforted him and the two decided to study together, determined to become the next Alpha-best. </a:t>
            </a:r>
            <a:endParaRPr lang="zh-CN" altLang="en-US" sz="28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3136265" y="182880"/>
            <a:ext cx="5483860" cy="1476375"/>
          </a:xfrm>
          <a:prstGeom prst="rect">
            <a:avLst/>
          </a:prstGeom>
          <a:noFill/>
        </p:spPr>
        <p:txBody>
          <a:bodyPr wrap="none" rtlCol="0">
            <a:spAutoFit/>
          </a:bodyPr>
          <a:p>
            <a:r>
              <a:rPr lang="en-US" altLang="zh-CN" sz="9000">
                <a:solidFill>
                  <a:srgbClr val="0000FF"/>
                </a:solidFill>
                <a:latin typeface="Times New Roman" panose="02020603050405020304" charset="0"/>
                <a:cs typeface="Times New Roman" panose="02020603050405020304" charset="0"/>
              </a:rPr>
              <a:t>Thank you!</a:t>
            </a:r>
            <a:endParaRPr lang="en-US" altLang="zh-CN" sz="9000">
              <a:solidFill>
                <a:srgbClr val="0000FF"/>
              </a:solidFill>
              <a:latin typeface="Times New Roman" panose="02020603050405020304" charset="0"/>
              <a:cs typeface="Times New Roman" panose="02020603050405020304" charset="0"/>
            </a:endParaRPr>
          </a:p>
        </p:txBody>
      </p:sp>
      <p:pic>
        <p:nvPicPr>
          <p:cNvPr id="4" name="图片 3" descr="u=4160011038,1732240781&amp;fm=26&amp;gp=0"/>
          <p:cNvPicPr>
            <a:picLocks noChangeAspect="1"/>
          </p:cNvPicPr>
          <p:nvPr/>
        </p:nvPicPr>
        <p:blipFill>
          <a:blip r:embed="rId1"/>
          <a:stretch>
            <a:fillRect/>
          </a:stretch>
        </p:blipFill>
        <p:spPr>
          <a:xfrm>
            <a:off x="272415" y="2004060"/>
            <a:ext cx="11866880" cy="4726305"/>
          </a:xfrm>
          <a:prstGeom prst="rect">
            <a:avLst/>
          </a:prstGeom>
        </p:spPr>
      </p:pic>
      <p:pic>
        <p:nvPicPr>
          <p:cNvPr id="2" name="图片 1" descr="71593069210_.pic"/>
          <p:cNvPicPr>
            <a:picLocks noChangeAspect="1"/>
          </p:cNvPicPr>
          <p:nvPr/>
        </p:nvPicPr>
        <p:blipFill>
          <a:blip r:embed="rId2"/>
          <a:stretch>
            <a:fillRect/>
          </a:stretch>
        </p:blipFill>
        <p:spPr>
          <a:xfrm>
            <a:off x="5154930" y="1369695"/>
            <a:ext cx="1815465" cy="181546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1-1492720286-1826"/>
          <p:cNvPicPr>
            <a:picLocks noChangeAspect="1"/>
          </p:cNvPicPr>
          <p:nvPr/>
        </p:nvPicPr>
        <p:blipFill>
          <a:blip r:embed="rId1"/>
          <a:stretch>
            <a:fillRect/>
          </a:stretch>
        </p:blipFill>
        <p:spPr>
          <a:xfrm>
            <a:off x="27305" y="-485140"/>
            <a:ext cx="12137390" cy="7252335"/>
          </a:xfrm>
          <a:prstGeom prst="rect">
            <a:avLst/>
          </a:prstGeom>
        </p:spPr>
      </p:pic>
      <p:sp>
        <p:nvSpPr>
          <p:cNvPr id="3" name="文本框 2"/>
          <p:cNvSpPr txBox="1"/>
          <p:nvPr/>
        </p:nvSpPr>
        <p:spPr>
          <a:xfrm>
            <a:off x="2631440" y="2396490"/>
            <a:ext cx="7418705" cy="1076325"/>
          </a:xfrm>
          <a:prstGeom prst="rect">
            <a:avLst/>
          </a:prstGeom>
          <a:solidFill>
            <a:schemeClr val="accent4">
              <a:lumMod val="40000"/>
              <a:lumOff val="60000"/>
            </a:schemeClr>
          </a:solidFill>
        </p:spPr>
        <p:style>
          <a:lnRef idx="3">
            <a:schemeClr val="lt1"/>
          </a:lnRef>
          <a:fillRef idx="1">
            <a:schemeClr val="accent4"/>
          </a:fillRef>
          <a:effectRef idx="1">
            <a:schemeClr val="accent4"/>
          </a:effectRef>
          <a:fontRef idx="minor">
            <a:schemeClr val="lt1"/>
          </a:fontRef>
        </p:style>
        <p:txBody>
          <a:bodyPr wrap="none" rtlCol="0">
            <a:spAutoFit/>
          </a:bodyPr>
          <a:p>
            <a:r>
              <a:rPr lang="en-US" altLang="zh-CN" sz="3200" b="1">
                <a:solidFill>
                  <a:schemeClr val="accent1">
                    <a:lumMod val="50000"/>
                  </a:schemeClr>
                </a:solidFill>
              </a:rPr>
              <a:t>2020</a:t>
            </a:r>
            <a:r>
              <a:rPr lang="zh-CN" altLang="en-US" sz="3200" b="1">
                <a:solidFill>
                  <a:schemeClr val="accent1">
                    <a:lumMod val="50000"/>
                  </a:schemeClr>
                </a:solidFill>
              </a:rPr>
              <a:t>年</a:t>
            </a:r>
            <a:r>
              <a:rPr lang="en-US" altLang="zh-CN" sz="3200" b="1">
                <a:solidFill>
                  <a:schemeClr val="accent1">
                    <a:lumMod val="50000"/>
                  </a:schemeClr>
                </a:solidFill>
              </a:rPr>
              <a:t>6</a:t>
            </a:r>
            <a:r>
              <a:rPr lang="zh-CN" altLang="en-US" sz="3200" b="1">
                <a:solidFill>
                  <a:schemeClr val="accent1">
                    <a:lumMod val="50000"/>
                  </a:schemeClr>
                </a:solidFill>
              </a:rPr>
              <a:t>月浙江省五校联考读后续写讲评</a:t>
            </a:r>
            <a:endParaRPr lang="zh-CN" altLang="en-US" sz="3200" b="1">
              <a:solidFill>
                <a:schemeClr val="accent1">
                  <a:lumMod val="50000"/>
                </a:schemeClr>
              </a:solidFill>
            </a:endParaRPr>
          </a:p>
          <a:p>
            <a:r>
              <a:rPr lang="zh-CN" altLang="en-US" sz="3200" b="1">
                <a:solidFill>
                  <a:schemeClr val="accent1">
                    <a:lumMod val="50000"/>
                  </a:schemeClr>
                </a:solidFill>
              </a:rPr>
              <a:t>                杭州学军中学  乔璐</a:t>
            </a:r>
            <a:endParaRPr lang="zh-CN" altLang="en-US" sz="3200" b="1">
              <a:solidFill>
                <a:schemeClr val="accent1">
                  <a:lumMod val="50000"/>
                </a:schemeClr>
              </a:solidFill>
            </a:endParaRPr>
          </a:p>
        </p:txBody>
      </p:sp>
    </p:spTree>
    <p:custDataLst>
      <p:tags r:id="rId2"/>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3500000">
            <a:off x="4450113" y="1668254"/>
            <a:ext cx="967107" cy="917716"/>
          </a:xfrm>
          <a:prstGeom prst="rect">
            <a:avLst/>
          </a:prstGeom>
        </p:spPr>
      </p:pic>
      <p:pic>
        <p:nvPicPr>
          <p:cNvPr id="40" name="图片 3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3500000">
            <a:off x="4418551" y="2744537"/>
            <a:ext cx="967107" cy="917716"/>
          </a:xfrm>
          <a:prstGeom prst="rect">
            <a:avLst/>
          </a:prstGeom>
        </p:spPr>
      </p:pic>
      <p:pic>
        <p:nvPicPr>
          <p:cNvPr id="41" name="图片 4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3500000">
            <a:off x="4418551" y="3785408"/>
            <a:ext cx="967107" cy="917716"/>
          </a:xfrm>
          <a:prstGeom prst="rect">
            <a:avLst/>
          </a:prstGeom>
        </p:spPr>
      </p:pic>
      <p:grpSp>
        <p:nvGrpSpPr>
          <p:cNvPr id="22" name="组合 21"/>
          <p:cNvGrpSpPr/>
          <p:nvPr/>
        </p:nvGrpSpPr>
        <p:grpSpPr>
          <a:xfrm>
            <a:off x="-312366" y="199170"/>
            <a:ext cx="4767247" cy="5583360"/>
            <a:chOff x="-322451" y="168872"/>
            <a:chExt cx="5413656" cy="6340429"/>
          </a:xfrm>
        </p:grpSpPr>
        <p:pic>
          <p:nvPicPr>
            <p:cNvPr id="14" name="图片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8165119">
              <a:off x="-618408" y="3066073"/>
              <a:ext cx="2942875" cy="2350960"/>
            </a:xfrm>
            <a:prstGeom prst="rect">
              <a:avLst/>
            </a:prstGeom>
          </p:spPr>
        </p:pic>
        <p:grpSp>
          <p:nvGrpSpPr>
            <p:cNvPr id="21" name="组合 20"/>
            <p:cNvGrpSpPr/>
            <p:nvPr/>
          </p:nvGrpSpPr>
          <p:grpSpPr>
            <a:xfrm>
              <a:off x="-237411" y="168872"/>
              <a:ext cx="5328616" cy="6340429"/>
              <a:chOff x="-237411" y="168872"/>
              <a:chExt cx="5328616" cy="6340429"/>
            </a:xfrm>
          </p:grpSpPr>
          <p:pic>
            <p:nvPicPr>
              <p:cNvPr id="19" name="图片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947025" y="4583954"/>
                <a:ext cx="1837411" cy="1743573"/>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2969" y="3163758"/>
                <a:ext cx="2660207" cy="3345543"/>
              </a:xfrm>
              <a:prstGeom prst="rect">
                <a:avLst/>
              </a:prstGeom>
            </p:spPr>
          </p:pic>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549833">
                <a:off x="2491839" y="2556761"/>
                <a:ext cx="2350495" cy="1865085"/>
              </a:xfrm>
              <a:prstGeom prst="rect">
                <a:avLst/>
              </a:prstGeom>
            </p:spPr>
          </p:pic>
          <p:pic>
            <p:nvPicPr>
              <p:cNvPr id="8" name="图片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861528">
                <a:off x="2114473" y="366144"/>
                <a:ext cx="2976732" cy="2378007"/>
              </a:xfrm>
              <a:prstGeom prst="rect">
                <a:avLst/>
              </a:prstGeom>
            </p:spPr>
          </p:pic>
          <p:pic>
            <p:nvPicPr>
              <p:cNvPr id="9" name="图片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1366" y="244975"/>
                <a:ext cx="2031433" cy="2673808"/>
              </a:xfrm>
              <a:prstGeom prst="rect">
                <a:avLst/>
              </a:prstGeom>
            </p:spPr>
          </p:pic>
          <p:pic>
            <p:nvPicPr>
              <p:cNvPr id="10" name="图片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5315199">
                <a:off x="390854" y="3108774"/>
                <a:ext cx="2765153" cy="3345543"/>
              </a:xfrm>
              <a:prstGeom prst="rect">
                <a:avLst/>
              </a:prstGeom>
            </p:spPr>
          </p:pic>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200000">
                <a:off x="2745222" y="1976022"/>
                <a:ext cx="1837411" cy="1743573"/>
              </a:xfrm>
              <a:prstGeom prst="rect">
                <a:avLst/>
              </a:prstGeom>
            </p:spPr>
          </p:pic>
          <p:pic>
            <p:nvPicPr>
              <p:cNvPr id="12" name="图片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589177">
                <a:off x="2482345" y="3694120"/>
                <a:ext cx="2455705" cy="1598734"/>
              </a:xfrm>
              <a:prstGeom prst="rect">
                <a:avLst/>
              </a:prstGeom>
            </p:spPr>
          </p:pic>
          <p:pic>
            <p:nvPicPr>
              <p:cNvPr id="15" name="图片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6200000">
                <a:off x="-611981" y="1331738"/>
                <a:ext cx="3724570" cy="2975429"/>
              </a:xfrm>
              <a:prstGeom prst="rect">
                <a:avLst/>
              </a:prstGeom>
            </p:spPr>
          </p:pic>
          <p:pic>
            <p:nvPicPr>
              <p:cNvPr id="16" name="图片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5510184">
                <a:off x="1097483" y="597357"/>
                <a:ext cx="2455705" cy="1598734"/>
              </a:xfrm>
              <a:prstGeom prst="rect">
                <a:avLst/>
              </a:prstGeom>
            </p:spPr>
          </p:pic>
          <p:sp>
            <p:nvSpPr>
              <p:cNvPr id="18" name="矩形 17"/>
              <p:cNvSpPr/>
              <p:nvPr/>
            </p:nvSpPr>
            <p:spPr>
              <a:xfrm>
                <a:off x="1226426" y="2260068"/>
                <a:ext cx="2290220" cy="3017812"/>
              </a:xfrm>
              <a:prstGeom prst="rect">
                <a:avLst/>
              </a:prstGeom>
              <a:solidFill>
                <a:schemeClr val="bg1"/>
              </a:solidFill>
              <a:ln>
                <a:noFill/>
              </a:ln>
              <a:effectLst>
                <a:outerShdw blurRad="127000" sx="104000" sy="104000" algn="c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5" name="TextBox 17"/>
          <p:cNvSpPr txBox="1"/>
          <p:nvPr/>
        </p:nvSpPr>
        <p:spPr>
          <a:xfrm>
            <a:off x="5344160" y="3004185"/>
            <a:ext cx="3350895" cy="5835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300" normalizeH="0" baseline="0" noProof="0" dirty="0">
                <a:ln>
                  <a:noFill/>
                </a:ln>
                <a:solidFill>
                  <a:srgbClr val="3F3F3F"/>
                </a:solidFill>
                <a:effectLst/>
                <a:uLnTx/>
                <a:uFillTx/>
                <a:latin typeface="Times New Roman" panose="02020603050405020304" charset="0"/>
                <a:ea typeface="汉仪家书简" panose="02010609000101010101" pitchFamily="49" charset="-122"/>
                <a:cs typeface="Times New Roman" panose="02020603050405020304" charset="0"/>
                <a:sym typeface="站酷快乐体2016修订版" panose="02010600030101010101" pitchFamily="2" charset="-122"/>
              </a:rPr>
              <a:t>Design the plot</a:t>
            </a:r>
            <a:endParaRPr kumimoji="0" lang="en-US" altLang="zh-CN" sz="3200" b="1" i="0" u="none" strike="noStrike" kern="1200" cap="none" spc="300" normalizeH="0" baseline="0" noProof="0" dirty="0">
              <a:ln>
                <a:noFill/>
              </a:ln>
              <a:solidFill>
                <a:srgbClr val="3F3F3F"/>
              </a:solidFill>
              <a:effectLst/>
              <a:uLnTx/>
              <a:uFillTx/>
              <a:latin typeface="Times New Roman" panose="02020603050405020304" charset="0"/>
              <a:ea typeface="汉仪家书简" panose="02010609000101010101" pitchFamily="49" charset="-122"/>
              <a:cs typeface="Times New Roman" panose="02020603050405020304" charset="0"/>
              <a:sym typeface="站酷快乐体2016修订版" panose="02010600030101010101" pitchFamily="2" charset="-122"/>
            </a:endParaRPr>
          </a:p>
        </p:txBody>
      </p:sp>
      <p:sp>
        <p:nvSpPr>
          <p:cNvPr id="28" name="TextBox 17"/>
          <p:cNvSpPr txBox="1"/>
          <p:nvPr/>
        </p:nvSpPr>
        <p:spPr>
          <a:xfrm>
            <a:off x="5344160" y="4045585"/>
            <a:ext cx="7006590"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300" normalizeH="0" baseline="0" noProof="0" dirty="0">
                <a:ln>
                  <a:noFill/>
                </a:ln>
                <a:solidFill>
                  <a:srgbClr val="3F3F3F"/>
                </a:solidFill>
                <a:effectLst/>
                <a:uLnTx/>
                <a:uFillTx/>
                <a:latin typeface="Times New Roman" panose="02020603050405020304" charset="0"/>
                <a:ea typeface="汉仪家书简" panose="02010609000101010101" pitchFamily="49" charset="-122"/>
                <a:cs typeface="Times New Roman" panose="02020603050405020304" charset="0"/>
                <a:sym typeface="站酷快乐体2016修订版" panose="02010600030101010101" pitchFamily="2" charset="-122"/>
              </a:rPr>
              <a:t>Write and appreciate your work</a:t>
            </a:r>
            <a:endParaRPr kumimoji="0" lang="en-US" altLang="zh-CN" sz="3200" b="1" i="0" u="none" strike="noStrike" kern="1200" cap="none" spc="300" normalizeH="0" baseline="0" noProof="0" dirty="0">
              <a:ln>
                <a:noFill/>
              </a:ln>
              <a:solidFill>
                <a:srgbClr val="3F3F3F"/>
              </a:solidFill>
              <a:effectLst/>
              <a:uLnTx/>
              <a:uFillTx/>
              <a:latin typeface="Times New Roman" panose="02020603050405020304" charset="0"/>
              <a:ea typeface="汉仪家书简" panose="02010609000101010101" pitchFamily="49" charset="-122"/>
              <a:cs typeface="Times New Roman" panose="02020603050405020304" charset="0"/>
              <a:sym typeface="站酷快乐体2016修订版" panose="02010600030101010101" pitchFamily="2" charset="-122"/>
            </a:endParaRPr>
          </a:p>
        </p:txBody>
      </p:sp>
      <p:sp>
        <p:nvSpPr>
          <p:cNvPr id="31" name="TextBox 17"/>
          <p:cNvSpPr txBox="1"/>
          <p:nvPr/>
        </p:nvSpPr>
        <p:spPr>
          <a:xfrm>
            <a:off x="5344160" y="1896745"/>
            <a:ext cx="6397625" cy="5835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300" normalizeH="0" baseline="0" noProof="0" dirty="0">
                <a:ln>
                  <a:noFill/>
                </a:ln>
                <a:solidFill>
                  <a:srgbClr val="3F3F3F"/>
                </a:solidFill>
                <a:effectLst/>
                <a:uLnTx/>
                <a:uFillTx/>
                <a:latin typeface="Times New Roman" panose="02020603050405020304" charset="0"/>
                <a:ea typeface="汉仪家书简" panose="02010609000101010101" pitchFamily="49" charset="-122"/>
                <a:cs typeface="Times New Roman" panose="02020603050405020304" charset="0"/>
                <a:sym typeface="站酷快乐体2016修订版" panose="02010600030101010101" pitchFamily="2" charset="-122"/>
              </a:rPr>
              <a:t>Read and analyze the passage</a:t>
            </a:r>
            <a:endParaRPr kumimoji="0" lang="en-US" altLang="zh-CN" sz="3200" b="1" i="0" u="none" strike="noStrike" kern="1200" cap="none" spc="300" normalizeH="0" baseline="0" noProof="0" dirty="0">
              <a:ln>
                <a:noFill/>
              </a:ln>
              <a:solidFill>
                <a:srgbClr val="3F3F3F"/>
              </a:solidFill>
              <a:effectLst/>
              <a:uLnTx/>
              <a:uFillTx/>
              <a:latin typeface="Times New Roman" panose="02020603050405020304" charset="0"/>
              <a:ea typeface="汉仪家书简" panose="02010609000101010101" pitchFamily="49" charset="-122"/>
              <a:cs typeface="Times New Roman" panose="02020603050405020304" charset="0"/>
              <a:sym typeface="站酷快乐体2016修订版" panose="02010600030101010101" pitchFamily="2" charset="-122"/>
            </a:endParaRPr>
          </a:p>
        </p:txBody>
      </p:sp>
      <p:sp>
        <p:nvSpPr>
          <p:cNvPr id="36" name="文本框 35"/>
          <p:cNvSpPr txBox="1"/>
          <p:nvPr/>
        </p:nvSpPr>
        <p:spPr>
          <a:xfrm>
            <a:off x="4609980" y="1927824"/>
            <a:ext cx="646331"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汉仪家书简" panose="02010609000101010101" pitchFamily="49" charset="-122"/>
                <a:ea typeface="汉仪家书简" panose="02010609000101010101" pitchFamily="49" charset="-122"/>
                <a:cs typeface="+mn-ea"/>
                <a:sym typeface="站酷快乐体2016修订版" panose="02010600030101010101" pitchFamily="2" charset="-122"/>
              </a:rPr>
              <a:t>01</a:t>
            </a:r>
            <a:endParaRPr kumimoji="0" lang="zh-CN" altLang="en-US" sz="36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汉仪家书简" panose="02010609000101010101" pitchFamily="49" charset="-122"/>
              <a:ea typeface="汉仪家书简" panose="02010609000101010101" pitchFamily="49" charset="-122"/>
              <a:cs typeface="+mn-ea"/>
              <a:sym typeface="站酷快乐体2016修订版" panose="02010600030101010101" pitchFamily="2" charset="-122"/>
            </a:endParaRPr>
          </a:p>
        </p:txBody>
      </p:sp>
      <p:sp>
        <p:nvSpPr>
          <p:cNvPr id="37" name="文本框 36"/>
          <p:cNvSpPr txBox="1"/>
          <p:nvPr/>
        </p:nvSpPr>
        <p:spPr>
          <a:xfrm>
            <a:off x="4609980" y="2927298"/>
            <a:ext cx="646331"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汉仪家书简" panose="02010609000101010101" pitchFamily="49" charset="-122"/>
                <a:ea typeface="汉仪家书简" panose="02010609000101010101" pitchFamily="49" charset="-122"/>
                <a:cs typeface="+mn-ea"/>
                <a:sym typeface="站酷快乐体2016修订版" panose="02010600030101010101" pitchFamily="2" charset="-122"/>
              </a:rPr>
              <a:t>02</a:t>
            </a:r>
            <a:endParaRPr kumimoji="0" lang="zh-CN" altLang="en-US" sz="36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汉仪家书简" panose="02010609000101010101" pitchFamily="49" charset="-122"/>
              <a:ea typeface="汉仪家书简" panose="02010609000101010101" pitchFamily="49" charset="-122"/>
              <a:cs typeface="+mn-ea"/>
              <a:sym typeface="站酷快乐体2016修订版" panose="02010600030101010101" pitchFamily="2" charset="-122"/>
            </a:endParaRPr>
          </a:p>
        </p:txBody>
      </p:sp>
      <p:sp>
        <p:nvSpPr>
          <p:cNvPr id="38" name="文本框 37"/>
          <p:cNvSpPr txBox="1"/>
          <p:nvPr/>
        </p:nvSpPr>
        <p:spPr>
          <a:xfrm>
            <a:off x="4609980" y="3970314"/>
            <a:ext cx="646331"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汉仪家书简" panose="02010609000101010101" pitchFamily="49" charset="-122"/>
                <a:ea typeface="汉仪家书简" panose="02010609000101010101" pitchFamily="49" charset="-122"/>
                <a:cs typeface="+mn-ea"/>
                <a:sym typeface="站酷快乐体2016修订版" panose="02010600030101010101" pitchFamily="2" charset="-122"/>
              </a:rPr>
              <a:t>03</a:t>
            </a:r>
            <a:endParaRPr kumimoji="0" lang="zh-CN" altLang="en-US" sz="36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汉仪家书简" panose="02010609000101010101" pitchFamily="49" charset="-122"/>
              <a:ea typeface="汉仪家书简" panose="02010609000101010101" pitchFamily="49" charset="-122"/>
              <a:cs typeface="+mn-ea"/>
              <a:sym typeface="站酷快乐体2016修订版" panose="02010600030101010101" pitchFamily="2" charset="-122"/>
            </a:endParaRPr>
          </a:p>
        </p:txBody>
      </p:sp>
      <p:sp>
        <p:nvSpPr>
          <p:cNvPr id="2" name="文本框 1"/>
          <p:cNvSpPr txBox="1"/>
          <p:nvPr/>
        </p:nvSpPr>
        <p:spPr>
          <a:xfrm>
            <a:off x="1024890" y="2870835"/>
            <a:ext cx="1988185" cy="706755"/>
          </a:xfrm>
          <a:prstGeom prst="rect">
            <a:avLst/>
          </a:prstGeom>
          <a:noFill/>
        </p:spPr>
        <p:txBody>
          <a:bodyPr wrap="none" rtlCol="0">
            <a:spAutoFit/>
          </a:bodyPr>
          <a:p>
            <a:r>
              <a:rPr lang="en-US" altLang="zh-CN" sz="4000" b="1">
                <a:latin typeface="Times New Roman" panose="02020603050405020304" charset="0"/>
                <a:cs typeface="Times New Roman" panose="02020603050405020304" charset="0"/>
              </a:rPr>
              <a:t>contents</a:t>
            </a:r>
            <a:endParaRPr lang="en-US" altLang="zh-CN" sz="4000" b="1">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500" fill="hold"/>
                                        <p:tgtEl>
                                          <p:spTgt spid="23"/>
                                        </p:tgtEl>
                                        <p:attrNameLst>
                                          <p:attrName>ppt_w</p:attrName>
                                        </p:attrNameLst>
                                      </p:cBhvr>
                                      <p:tavLst>
                                        <p:tav tm="0">
                                          <p:val>
                                            <p:fltVal val="0"/>
                                          </p:val>
                                        </p:tav>
                                        <p:tav tm="100000">
                                          <p:val>
                                            <p:strVal val="#ppt_w"/>
                                          </p:val>
                                        </p:tav>
                                      </p:tavLst>
                                    </p:anim>
                                    <p:anim calcmode="lin" valueType="num">
                                      <p:cBhvr>
                                        <p:cTn id="14" dur="500" fill="hold"/>
                                        <p:tgtEl>
                                          <p:spTgt spid="23"/>
                                        </p:tgtEl>
                                        <p:attrNameLst>
                                          <p:attrName>ppt_h</p:attrName>
                                        </p:attrNameLst>
                                      </p:cBhvr>
                                      <p:tavLst>
                                        <p:tav tm="0">
                                          <p:val>
                                            <p:fltVal val="0"/>
                                          </p:val>
                                        </p:tav>
                                        <p:tav tm="100000">
                                          <p:val>
                                            <p:strVal val="#ppt_h"/>
                                          </p:val>
                                        </p:tav>
                                      </p:tavLst>
                                    </p:anim>
                                    <p:animEffect transition="in" filter="fade">
                                      <p:cBhvr>
                                        <p:cTn id="15" dur="500"/>
                                        <p:tgtEl>
                                          <p:spTgt spid="23"/>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blinds(horizontal)">
                                      <p:cBhvr>
                                        <p:cTn id="24" dur="500"/>
                                        <p:tgtEl>
                                          <p:spTgt spid="31"/>
                                        </p:tgtEl>
                                      </p:cBhvr>
                                    </p:animEffect>
                                  </p:childTnLst>
                                </p:cTn>
                              </p:par>
                              <p:par>
                                <p:cTn id="25" presetID="53" presetClass="entr" presetSubtype="16" fill="hold"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500"/>
                                        <p:tgtEl>
                                          <p:spTgt spid="37"/>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blinds(horizontal)">
                                      <p:cBhvr>
                                        <p:cTn id="38" dur="500"/>
                                        <p:tgtEl>
                                          <p:spTgt spid="25"/>
                                        </p:tgtEl>
                                      </p:cBhvr>
                                    </p:animEffect>
                                  </p:childTnLst>
                                </p:cTn>
                              </p:par>
                              <p:par>
                                <p:cTn id="39" presetID="53" presetClass="entr" presetSubtype="16" fill="hold" nodeType="with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fade">
                                      <p:cBhvr>
                                        <p:cTn id="47" dur="500"/>
                                        <p:tgtEl>
                                          <p:spTgt spid="38"/>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blinds(horizontal)">
                                      <p:cBhvr>
                                        <p:cTn id="5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1" grpId="0"/>
      <p:bldP spid="25" grpId="0"/>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25400" y="123825"/>
            <a:ext cx="12140565" cy="6247130"/>
          </a:xfrm>
          <a:prstGeom prst="rect">
            <a:avLst/>
          </a:prstGeom>
          <a:noFill/>
          <a:ln w="9525">
            <a:noFill/>
          </a:ln>
        </p:spPr>
        <p:txBody>
          <a:bodyPr wrap="square">
            <a:spAutoFit/>
          </a:bodyPr>
          <a:p>
            <a:pPr marL="0" indent="609600" algn="just"/>
            <a:r>
              <a:rPr lang="en-US" altLang="zh-CN" sz="2500" b="0">
                <a:latin typeface="Times New Roman" panose="02020603050405020304" charset="0"/>
                <a:cs typeface="Times New Roman" panose="02020603050405020304" charset="0"/>
              </a:rPr>
              <a:t>①</a:t>
            </a:r>
            <a:r>
              <a:rPr lang="en-US" altLang="zh-CN" sz="2500" b="0" u="sng">
                <a:uFill>
                  <a:solidFill>
                    <a:srgbClr val="0000FF"/>
                  </a:solidFill>
                </a:uFill>
                <a:latin typeface="Times New Roman" panose="02020603050405020304" charset="0"/>
                <a:cs typeface="Times New Roman" panose="02020603050405020304" charset="0"/>
              </a:rPr>
              <a:t>Theo</a:t>
            </a:r>
            <a:r>
              <a:rPr lang="en-US" altLang="zh-CN" sz="2500" b="0">
                <a:latin typeface="Times New Roman" panose="02020603050405020304" charset="0"/>
                <a:cs typeface="Times New Roman" panose="02020603050405020304" charset="0"/>
              </a:rPr>
              <a:t> stood at the microphone. Silence settled over the hall. “Your word is onomatopoeia,” said Mr. Ramirez, the announcer. I got this! Theo thought. Spelling was sort of his </a:t>
            </a:r>
            <a:r>
              <a:rPr lang="en-US" altLang="zh-CN" sz="2500" b="0" u="sng">
                <a:uFill>
                  <a:solidFill>
                    <a:srgbClr val="0000FF"/>
                  </a:solidFill>
                </a:uFill>
                <a:latin typeface="Times New Roman" panose="02020603050405020304" charset="0"/>
                <a:cs typeface="Times New Roman" panose="02020603050405020304" charset="0"/>
              </a:rPr>
              <a:t>superpower</a:t>
            </a:r>
            <a:r>
              <a:rPr lang="en-US" altLang="zh-CN" sz="2500" b="0">
                <a:latin typeface="Times New Roman" panose="02020603050405020304" charset="0"/>
                <a:cs typeface="Times New Roman" panose="02020603050405020304" charset="0"/>
              </a:rPr>
              <a:t>. He wasn’t a math or science guy, but he had a gift for spelling.       ②Theo’s brain fast-forwarded to the spelling bees ahead: first the county championship, then the state championship, and finally the national </a:t>
            </a:r>
            <a:r>
              <a:rPr lang="en-US" altLang="zh-CN" sz="2500" b="0" u="sng">
                <a:uFill>
                  <a:solidFill>
                    <a:srgbClr val="0000FF"/>
                  </a:solidFill>
                </a:uFill>
                <a:latin typeface="Times New Roman" panose="02020603050405020304" charset="0"/>
                <a:cs typeface="Times New Roman" panose="02020603050405020304" charset="0"/>
              </a:rPr>
              <a:t>spelling bee</a:t>
            </a:r>
            <a:r>
              <a:rPr lang="en-US" altLang="zh-CN" sz="2500" b="0">
                <a:latin typeface="Times New Roman" panose="02020603050405020304" charset="0"/>
                <a:cs typeface="Times New Roman" panose="02020603050405020304" charset="0"/>
              </a:rPr>
              <a:t>. “Your answer, please, Theo?” He glanced back at </a:t>
            </a:r>
            <a:r>
              <a:rPr lang="en-US" altLang="zh-CN" sz="2500" b="0" u="sng">
                <a:uFill>
                  <a:solidFill>
                    <a:srgbClr val="0000FF"/>
                  </a:solidFill>
                </a:uFill>
                <a:latin typeface="Times New Roman" panose="02020603050405020304" charset="0"/>
                <a:cs typeface="Times New Roman" panose="02020603050405020304" charset="0"/>
              </a:rPr>
              <a:t>Alexa</a:t>
            </a:r>
            <a:r>
              <a:rPr lang="en-US" altLang="zh-CN" sz="2500" b="0">
                <a:latin typeface="Times New Roman" panose="02020603050405020304" charset="0"/>
                <a:cs typeface="Times New Roman" panose="02020603050405020304" charset="0"/>
              </a:rPr>
              <a:t>, another fourth-grader, sitting on the edge of her chair. She wanted another chance at winning. If he missed his word, she’d be back in the game. But that wasn’t going to happen. Theo got the right spelling.       ③Theo’s sister, </a:t>
            </a:r>
            <a:r>
              <a:rPr lang="en-US" altLang="zh-CN" sz="2500" b="0" u="sng">
                <a:uFill>
                  <a:solidFill>
                    <a:srgbClr val="0000FF"/>
                  </a:solidFill>
                </a:uFill>
                <a:latin typeface="Times New Roman" panose="02020603050405020304" charset="0"/>
                <a:cs typeface="Times New Roman" panose="02020603050405020304" charset="0"/>
              </a:rPr>
              <a:t>Deandra</a:t>
            </a:r>
            <a:r>
              <a:rPr lang="en-US" altLang="zh-CN" sz="2500" b="0">
                <a:latin typeface="Times New Roman" panose="02020603050405020304" charset="0"/>
                <a:cs typeface="Times New Roman" panose="02020603050405020304" charset="0"/>
              </a:rPr>
              <a:t>, who had also competed but missed her word, applauded with the rest of the crowd. Mr. Ramirez presented the trophy(</a:t>
            </a:r>
            <a:r>
              <a:rPr lang="zh-CN" altLang="en-US" sz="2500" b="0">
                <a:latin typeface="Times New Roman" panose="02020603050405020304" charset="0"/>
                <a:ea typeface="宋体" panose="02010600030101010101" pitchFamily="2" charset="-122"/>
                <a:cs typeface="Times New Roman" panose="02020603050405020304" charset="0"/>
              </a:rPr>
              <a:t>奖杯</a:t>
            </a:r>
            <a:r>
              <a:rPr lang="en-US" altLang="zh-CN" sz="2500" b="0">
                <a:latin typeface="Times New Roman" panose="02020603050405020304" charset="0"/>
                <a:cs typeface="Times New Roman" panose="02020603050405020304" charset="0"/>
              </a:rPr>
              <a:t>) to Theo. He lifted both arms into the air. “I’m the alpha-best.” Then he raced toward his sister. “Ha!” Theo said, making the trophy dance in front of Deandra’s nose.       ④She rolled her eyes. “You’re a </a:t>
            </a:r>
            <a:r>
              <a:rPr lang="en-US" altLang="zh-CN" sz="2500" b="0" u="sng">
                <a:uFill>
                  <a:solidFill>
                    <a:srgbClr val="0000FF"/>
                  </a:solidFill>
                </a:uFill>
                <a:latin typeface="Times New Roman" panose="02020603050405020304" charset="0"/>
                <a:cs typeface="Times New Roman" panose="02020603050405020304" charset="0"/>
              </a:rPr>
              <a:t>terrible</a:t>
            </a:r>
            <a:r>
              <a:rPr lang="en-US" altLang="zh-CN" sz="2500" b="0">
                <a:latin typeface="Times New Roman" panose="02020603050405020304" charset="0"/>
                <a:cs typeface="Times New Roman" panose="02020603050405020304" charset="0"/>
              </a:rPr>
              <a:t> winner.”       ⑤“What’s wrong with celebrating my </a:t>
            </a:r>
            <a:r>
              <a:rPr lang="en-US" altLang="zh-CN" sz="2500" b="0" u="sng">
                <a:uFill>
                  <a:solidFill>
                    <a:srgbClr val="0000FF"/>
                  </a:solidFill>
                </a:uFill>
                <a:latin typeface="Times New Roman" panose="02020603050405020304" charset="0"/>
                <a:cs typeface="Times New Roman" panose="02020603050405020304" charset="0"/>
              </a:rPr>
              <a:t>victory</a:t>
            </a:r>
            <a:r>
              <a:rPr lang="en-US" altLang="zh-CN" sz="2500" b="0">
                <a:latin typeface="Times New Roman" panose="02020603050405020304" charset="0"/>
                <a:cs typeface="Times New Roman" panose="02020603050405020304" charset="0"/>
              </a:rPr>
              <a:t>?”</a:t>
            </a:r>
            <a:endParaRPr lang="en-US" altLang="zh-CN" sz="2500" b="0">
              <a:latin typeface="Times New Roman" panose="02020603050405020304" charset="0"/>
              <a:cs typeface="Times New Roman" panose="02020603050405020304" charset="0"/>
            </a:endParaRPr>
          </a:p>
          <a:p>
            <a:pPr marL="0" indent="609600" algn="just"/>
            <a:r>
              <a:rPr lang="zh-CN" altLang="en-US" sz="2500">
                <a:latin typeface="Times New Roman" panose="02020603050405020304" charset="0"/>
                <a:cs typeface="Times New Roman" panose="02020603050405020304" charset="0"/>
              </a:rPr>
              <a:t>⑥Deandra crossed her arms and made a sour face. “You know, it wasn’t cool the way you </a:t>
            </a:r>
            <a:r>
              <a:rPr lang="en-US" altLang="zh-CN" sz="2500" u="sng">
                <a:uFill>
                  <a:solidFill>
                    <a:srgbClr val="0000FF"/>
                  </a:solidFill>
                </a:uFill>
                <a:latin typeface="Times New Roman" panose="02020603050405020304" charset="0"/>
                <a:cs typeface="Times New Roman" panose="02020603050405020304" charset="0"/>
              </a:rPr>
              <a:t>ignored</a:t>
            </a:r>
            <a:r>
              <a:rPr lang="zh-CN" altLang="en-US" sz="2500">
                <a:latin typeface="Times New Roman" panose="02020603050405020304" charset="0"/>
                <a:cs typeface="Times New Roman" panose="02020603050405020304" charset="0"/>
              </a:rPr>
              <a:t> Alexa onstage. She tried to shake your hand.”</a:t>
            </a:r>
            <a:endParaRPr lang="zh-CN" altLang="en-US" sz="2500">
              <a:latin typeface="Times New Roman" panose="02020603050405020304" charset="0"/>
              <a:cs typeface="Times New Roman" panose="0202060305040502030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905" y="-15240"/>
            <a:ext cx="12188190" cy="6631305"/>
          </a:xfrm>
          <a:prstGeom prst="rect">
            <a:avLst/>
          </a:prstGeom>
          <a:noFill/>
          <a:ln w="9525">
            <a:noFill/>
          </a:ln>
        </p:spPr>
        <p:txBody>
          <a:bodyPr wrap="square">
            <a:spAutoFit/>
          </a:bodyPr>
          <a:p>
            <a:pPr marL="0" indent="609600" algn="just"/>
            <a:r>
              <a:rPr lang="en-US" altLang="zh-CN" sz="2500" b="0">
                <a:latin typeface="Times New Roman" panose="02020603050405020304" charset="0"/>
                <a:cs typeface="Times New Roman" panose="02020603050405020304" charset="0"/>
              </a:rPr>
              <a:t>⑦Theo shrugged. “I didn’t notice. Anyway, county bee, here I come!”        ⑧“You might want to crack open the dictionary before counties. In two weeks, you’ll be facing the best of the best.”        ⑨“And they’ll be up against me, the alpha-beast.”        ⑩Deandra shook her head. “Well, good luck. I think you’re going to need it.”        ⑪Two weeks passed in a blink. At the county bee, students from different schools gathered around onstage, some looking more worried than others. Finally, it was time for the</a:t>
            </a:r>
            <a:r>
              <a:rPr lang="en-US" altLang="zh-CN" sz="2500" b="0" u="sng">
                <a:uFill>
                  <a:solidFill>
                    <a:srgbClr val="0000FF"/>
                  </a:solidFill>
                </a:uFill>
                <a:latin typeface="Times New Roman" panose="02020603050405020304" charset="0"/>
                <a:cs typeface="Times New Roman" panose="02020603050405020304" charset="0"/>
              </a:rPr>
              <a:t> contestants</a:t>
            </a:r>
            <a:r>
              <a:rPr lang="zh-CN" altLang="en-US" sz="2500" b="0">
                <a:latin typeface="Times New Roman" panose="02020603050405020304" charset="0"/>
                <a:ea typeface="宋体" panose="02010600030101010101" pitchFamily="2" charset="-122"/>
                <a:cs typeface="Times New Roman" panose="02020603050405020304" charset="0"/>
              </a:rPr>
              <a:t>（选手）</a:t>
            </a:r>
            <a:r>
              <a:rPr lang="en-US" altLang="zh-CN" sz="2500" b="0">
                <a:latin typeface="Times New Roman" panose="02020603050405020304" charset="0"/>
                <a:cs typeface="Times New Roman" panose="02020603050405020304" charset="0"/>
              </a:rPr>
              <a:t>to take their seats.         ⑫After six rounds, the group of more than 100 students decreased to just seven. This was no regular spelling bee. Theo had barely </a:t>
            </a:r>
            <a:r>
              <a:rPr lang="en-US" altLang="zh-CN" sz="2500" b="0" u="sng">
                <a:uFill>
                  <a:solidFill>
                    <a:srgbClr val="0000FF"/>
                  </a:solidFill>
                </a:uFill>
                <a:latin typeface="Times New Roman" panose="02020603050405020304" charset="0"/>
                <a:cs typeface="Times New Roman" panose="02020603050405020304" charset="0"/>
              </a:rPr>
              <a:t>made it through</a:t>
            </a:r>
            <a:r>
              <a:rPr lang="en-US" altLang="zh-CN" sz="2500" b="0">
                <a:latin typeface="Times New Roman" panose="02020603050405020304" charset="0"/>
                <a:cs typeface="Times New Roman" panose="02020603050405020304" charset="0"/>
              </a:rPr>
              <a:t> the last round with a lucky guess on conscience. And if he’d had to spell aerospace or conical, he’d be out already. His sister’s advice suddenly made sense.</a:t>
            </a:r>
            <a:endParaRPr lang="en-US" altLang="zh-CN" sz="2500" b="0">
              <a:latin typeface="Times New Roman" panose="02020603050405020304" charset="0"/>
              <a:cs typeface="Times New Roman" panose="02020603050405020304" charset="0"/>
            </a:endParaRPr>
          </a:p>
          <a:p>
            <a:pPr marL="0" indent="609600" algn="l"/>
            <a:r>
              <a:rPr lang="en-US" altLang="zh-CN" sz="2500" b="0">
                <a:latin typeface="Times New Roman" panose="02020603050405020304" charset="0"/>
                <a:cs typeface="Times New Roman" panose="02020603050405020304" charset="0"/>
              </a:rPr>
              <a:t>⑬ Paragraph 1</a:t>
            </a:r>
            <a:r>
              <a:rPr lang="zh-CN" altLang="en-US" sz="2500" b="0">
                <a:latin typeface="Times New Roman" panose="02020603050405020304" charset="0"/>
                <a:ea typeface="宋体" panose="02010600030101010101" pitchFamily="2" charset="-122"/>
                <a:cs typeface="Times New Roman" panose="02020603050405020304" charset="0"/>
              </a:rPr>
              <a:t>：</a:t>
            </a:r>
            <a:endParaRPr lang="zh-CN" altLang="en-US" sz="2500" b="0">
              <a:latin typeface="Times New Roman" panose="02020603050405020304" charset="0"/>
              <a:cs typeface="Times New Roman" panose="02020603050405020304" charset="0"/>
            </a:endParaRPr>
          </a:p>
          <a:p>
            <a:pPr marL="0" indent="609600" algn="l"/>
            <a:r>
              <a:rPr lang="en-US" altLang="zh-CN" sz="2500" b="0">
                <a:latin typeface="Times New Roman" panose="02020603050405020304" charset="0"/>
                <a:cs typeface="Times New Roman" panose="02020603050405020304" charset="0"/>
              </a:rPr>
              <a:t>When it was his turn again, Theo stood frozen for the longest moment.⑭ Paragraph 2</a:t>
            </a:r>
            <a:r>
              <a:rPr lang="zh-CN" altLang="en-US" sz="2500" b="0">
                <a:latin typeface="Times New Roman" panose="02020603050405020304" charset="0"/>
                <a:ea typeface="宋体" panose="02010600030101010101" pitchFamily="2" charset="-122"/>
                <a:cs typeface="Times New Roman" panose="02020603050405020304" charset="0"/>
              </a:rPr>
              <a:t>：</a:t>
            </a:r>
            <a:endParaRPr lang="zh-CN" altLang="en-US" sz="2500" b="0">
              <a:latin typeface="Times New Roman" panose="02020603050405020304" charset="0"/>
              <a:cs typeface="Times New Roman" panose="02020603050405020304" charset="0"/>
            </a:endParaRPr>
          </a:p>
          <a:p>
            <a:pPr marL="0" indent="609600" algn="l"/>
            <a:r>
              <a:rPr lang="en-US" altLang="zh-CN" sz="2500" b="0">
                <a:latin typeface="Times New Roman" panose="02020603050405020304" charset="0"/>
                <a:cs typeface="Times New Roman" panose="02020603050405020304" charset="0"/>
              </a:rPr>
              <a:t>The following Monday at school, Theo found Alexa in the lunchroom.</a:t>
            </a:r>
            <a:endParaRPr lang="zh-CN" altLang="en-US" sz="2500">
              <a:latin typeface="Times New Roman" panose="02020603050405020304" charset="0"/>
              <a:cs typeface="Times New Roman" panose="0202060305040502030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3" name="图片 2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3500000">
            <a:off x="-8222" y="-40531"/>
            <a:ext cx="967107" cy="917716"/>
          </a:xfrm>
          <a:prstGeom prst="rect">
            <a:avLst/>
          </a:prstGeom>
        </p:spPr>
      </p:pic>
      <p:sp>
        <p:nvSpPr>
          <p:cNvPr id="36" name="文本框 35"/>
          <p:cNvSpPr txBox="1"/>
          <p:nvPr/>
        </p:nvSpPr>
        <p:spPr>
          <a:xfrm>
            <a:off x="152280" y="193639"/>
            <a:ext cx="646331" cy="646331"/>
          </a:xfrm>
          <a:prstGeom prst="rect">
            <a:avLst/>
          </a:prstGeom>
          <a:noFill/>
        </p:spPr>
        <p:txBody>
          <a:bodyPr wrap="non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汉仪家书简" panose="02010609000101010101" pitchFamily="49" charset="-122"/>
                <a:ea typeface="汉仪家书简" panose="02010609000101010101" pitchFamily="49" charset="-122"/>
                <a:cs typeface="+mn-ea"/>
                <a:sym typeface="站酷快乐体2016修订版" panose="02010600030101010101" pitchFamily="2" charset="-122"/>
              </a:rPr>
              <a:t>01</a:t>
            </a:r>
            <a:endParaRPr kumimoji="0" lang="zh-CN" altLang="en-US" sz="36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汉仪家书简" panose="02010609000101010101" pitchFamily="49" charset="-122"/>
              <a:ea typeface="汉仪家书简" panose="02010609000101010101" pitchFamily="49" charset="-122"/>
              <a:cs typeface="+mn-ea"/>
              <a:sym typeface="站酷快乐体2016修订版" panose="02010600030101010101" pitchFamily="2" charset="-122"/>
            </a:endParaRPr>
          </a:p>
        </p:txBody>
      </p:sp>
      <p:sp>
        <p:nvSpPr>
          <p:cNvPr id="2" name="文本框 1"/>
          <p:cNvSpPr txBox="1"/>
          <p:nvPr/>
        </p:nvSpPr>
        <p:spPr>
          <a:xfrm>
            <a:off x="152400" y="1214755"/>
            <a:ext cx="6814185" cy="706755"/>
          </a:xfrm>
          <a:prstGeom prst="rect">
            <a:avLst/>
          </a:prstGeom>
          <a:noFill/>
        </p:spPr>
        <p:txBody>
          <a:bodyPr wrap="none" rtlCol="0">
            <a:spAutoFit/>
          </a:bodyPr>
          <a:p>
            <a:r>
              <a:rPr lang="en-US" altLang="zh-CN" sz="4000" b="1">
                <a:solidFill>
                  <a:srgbClr val="0000FF"/>
                </a:solidFill>
                <a:latin typeface="Times New Roman" panose="02020603050405020304" charset="0"/>
                <a:cs typeface="Times New Roman" panose="02020603050405020304" charset="0"/>
              </a:rPr>
              <a:t>How is the passage developed?</a:t>
            </a:r>
            <a:endParaRPr lang="en-US" altLang="zh-CN" sz="4000" b="1">
              <a:solidFill>
                <a:srgbClr val="0000FF"/>
              </a:solidFill>
              <a:latin typeface="Times New Roman" panose="02020603050405020304" charset="0"/>
              <a:cs typeface="Times New Roman" panose="02020603050405020304" charset="0"/>
            </a:endParaRPr>
          </a:p>
        </p:txBody>
      </p:sp>
      <p:sp>
        <p:nvSpPr>
          <p:cNvPr id="3" name="TextBox 17"/>
          <p:cNvSpPr txBox="1"/>
          <p:nvPr/>
        </p:nvSpPr>
        <p:spPr>
          <a:xfrm>
            <a:off x="2593340" y="2135505"/>
            <a:ext cx="9879965" cy="5939155"/>
          </a:xfrm>
          <a:prstGeom prst="rect">
            <a:avLst/>
          </a:prstGeom>
          <a:noFill/>
        </p:spPr>
        <p:txBody>
          <a:bodyPr wrap="square" rtlCol="0">
            <a:spAutoFit/>
          </a:bodyPr>
          <a:p>
            <a:pPr marR="0" lvl="0" algn="l" defTabSz="914400" rtl="0" eaLnBrk="1" fontAlgn="auto" latinLnBrk="0" hangingPunct="1">
              <a:lnSpc>
                <a:spcPct val="100000"/>
              </a:lnSpc>
              <a:spcBef>
                <a:spcPts val="0"/>
              </a:spcBef>
              <a:spcAft>
                <a:spcPts val="0"/>
              </a:spcAft>
              <a:buClrTx/>
              <a:buSzTx/>
              <a:buFontTx/>
              <a:buNone/>
              <a:defRPr/>
            </a:pPr>
            <a:r>
              <a:rPr kumimoji="0" lang="en-US" altLang="zh-CN" sz="3500" b="1" i="0" u="none" strike="noStrike" kern="1200" cap="none" spc="300" normalizeH="0" baseline="0" noProof="0" dirty="0">
                <a:ln>
                  <a:noFill/>
                </a:ln>
                <a:solidFill>
                  <a:schemeClr val="tx1"/>
                </a:solidFill>
                <a:effectLst/>
                <a:uLnTx/>
                <a:uFillTx/>
                <a:latin typeface="Times New Roman" panose="02020603050405020304" charset="0"/>
                <a:ea typeface="汉仪家书简" panose="02010609000101010101" pitchFamily="49" charset="-122"/>
                <a:cs typeface="Times New Roman" panose="02020603050405020304" charset="0"/>
                <a:sym typeface="站酷快乐体2016修订版" panose="02010600030101010101" pitchFamily="2" charset="-122"/>
              </a:rPr>
              <a:t>Describe main characters and setting</a:t>
            </a:r>
            <a:endParaRPr kumimoji="0" lang="en-US" altLang="zh-CN" sz="3500" b="1" i="0" u="none" strike="noStrike" kern="1200" cap="none" spc="300" normalizeH="0" baseline="0" noProof="0" dirty="0">
              <a:ln>
                <a:noFill/>
              </a:ln>
              <a:solidFill>
                <a:schemeClr val="tx1"/>
              </a:solidFill>
              <a:effectLst/>
              <a:uLnTx/>
              <a:uFillTx/>
              <a:latin typeface="Times New Roman" panose="02020603050405020304" charset="0"/>
              <a:ea typeface="汉仪家书简" panose="02010609000101010101" pitchFamily="49" charset="-122"/>
              <a:cs typeface="Times New Roman" panose="02020603050405020304" charset="0"/>
              <a:sym typeface="站酷快乐体2016修订版" panose="02010600030101010101" pitchFamily="2" charset="-122"/>
            </a:endParaRPr>
          </a:p>
          <a:p>
            <a:pPr marR="0" lvl="0" algn="l" defTabSz="914400" rtl="0" eaLnBrk="1" fontAlgn="auto" latinLnBrk="0" hangingPunct="1">
              <a:lnSpc>
                <a:spcPct val="100000"/>
              </a:lnSpc>
              <a:spcBef>
                <a:spcPts val="0"/>
              </a:spcBef>
              <a:spcAft>
                <a:spcPts val="0"/>
              </a:spcAft>
              <a:buClrTx/>
              <a:buSzTx/>
              <a:buFontTx/>
              <a:buNone/>
              <a:defRPr/>
            </a:pPr>
            <a:endParaRPr lang="en-US" altLang="zh-CN" sz="3500" b="1" spc="300" noProof="0" dirty="0">
              <a:ln>
                <a:noFill/>
              </a:ln>
              <a:solidFill>
                <a:schemeClr val="tx1"/>
              </a:solidFill>
              <a:effectLst/>
              <a:uLnTx/>
              <a:uFillTx/>
              <a:latin typeface="Times New Roman" panose="02020603050405020304" charset="0"/>
              <a:ea typeface="汉仪家书简" panose="02010609000101010101" pitchFamily="49" charset="-122"/>
              <a:cs typeface="Times New Roman" panose="02020603050405020304" charset="0"/>
              <a:sym typeface="站酷快乐体2016修订版" panose="02010600030101010101" pitchFamily="2" charset="-122"/>
            </a:endParaRPr>
          </a:p>
          <a:p>
            <a:pPr marR="0" lvl="0" algn="l" defTabSz="914400" rtl="0" eaLnBrk="1" fontAlgn="auto" latinLnBrk="0" hangingPunct="1">
              <a:lnSpc>
                <a:spcPct val="100000"/>
              </a:lnSpc>
              <a:spcBef>
                <a:spcPts val="0"/>
              </a:spcBef>
              <a:spcAft>
                <a:spcPts val="0"/>
              </a:spcAft>
              <a:buClrTx/>
              <a:buSzTx/>
              <a:buFontTx/>
              <a:buNone/>
              <a:defRPr/>
            </a:pPr>
            <a:r>
              <a:rPr lang="en-US" altLang="zh-CN" sz="3500" b="1" spc="300" noProof="0" dirty="0">
                <a:ln>
                  <a:noFill/>
                </a:ln>
                <a:solidFill>
                  <a:schemeClr val="tx1"/>
                </a:solidFill>
                <a:effectLst/>
                <a:uLnTx/>
                <a:uFillTx/>
                <a:latin typeface="Times New Roman" panose="02020603050405020304" charset="0"/>
                <a:ea typeface="汉仪家书简" panose="02010609000101010101" pitchFamily="49" charset="-122"/>
                <a:cs typeface="Times New Roman" panose="02020603050405020304" charset="0"/>
                <a:sym typeface="站酷快乐体2016修订版" panose="02010600030101010101" pitchFamily="2" charset="-122"/>
              </a:rPr>
              <a:t>Present conflicts</a:t>
            </a:r>
            <a:endParaRPr lang="en-US" altLang="zh-CN" sz="3500" b="1" spc="300" noProof="0" dirty="0">
              <a:ln>
                <a:noFill/>
              </a:ln>
              <a:solidFill>
                <a:schemeClr val="tx1"/>
              </a:solidFill>
              <a:effectLst/>
              <a:uLnTx/>
              <a:uFillTx/>
              <a:latin typeface="Times New Roman" panose="02020603050405020304" charset="0"/>
              <a:ea typeface="汉仪家书简" panose="02010609000101010101" pitchFamily="49" charset="-122"/>
              <a:cs typeface="Times New Roman" panose="02020603050405020304" charset="0"/>
              <a:sym typeface="站酷快乐体2016修订版" panose="02010600030101010101" pitchFamily="2" charset="-122"/>
            </a:endParaRPr>
          </a:p>
          <a:p>
            <a:pPr marR="0" lvl="0" algn="l" defTabSz="914400" rtl="0" eaLnBrk="1" fontAlgn="auto" latinLnBrk="0" hangingPunct="1">
              <a:lnSpc>
                <a:spcPct val="100000"/>
              </a:lnSpc>
              <a:spcBef>
                <a:spcPts val="0"/>
              </a:spcBef>
              <a:spcAft>
                <a:spcPts val="0"/>
              </a:spcAft>
              <a:buClrTx/>
              <a:buSzTx/>
              <a:buFontTx/>
              <a:buNone/>
              <a:defRPr/>
            </a:pPr>
            <a:endParaRPr lang="en-US" altLang="zh-CN" sz="3500" b="1" spc="300" noProof="0" dirty="0">
              <a:ln>
                <a:noFill/>
              </a:ln>
              <a:solidFill>
                <a:schemeClr val="tx1"/>
              </a:solidFill>
              <a:effectLst/>
              <a:uLnTx/>
              <a:uFillTx/>
              <a:latin typeface="Times New Roman" panose="02020603050405020304" charset="0"/>
              <a:ea typeface="汉仪家书简" panose="02010609000101010101" pitchFamily="49" charset="-122"/>
              <a:cs typeface="Times New Roman" panose="02020603050405020304" charset="0"/>
              <a:sym typeface="站酷快乐体2016修订版" panose="02010600030101010101" pitchFamily="2" charset="-122"/>
            </a:endParaRPr>
          </a:p>
          <a:p>
            <a:pPr marR="0" lvl="0" algn="l" defTabSz="914400" rtl="0" eaLnBrk="1" fontAlgn="auto" latinLnBrk="0" hangingPunct="1">
              <a:lnSpc>
                <a:spcPct val="100000"/>
              </a:lnSpc>
              <a:spcBef>
                <a:spcPts val="0"/>
              </a:spcBef>
              <a:spcAft>
                <a:spcPts val="0"/>
              </a:spcAft>
              <a:buClrTx/>
              <a:buSzTx/>
              <a:buFontTx/>
              <a:buNone/>
              <a:defRPr/>
            </a:pPr>
            <a:r>
              <a:rPr lang="en-US" altLang="zh-CN" sz="3500" b="1" spc="300" noProof="0" dirty="0">
                <a:ln>
                  <a:noFill/>
                </a:ln>
                <a:solidFill>
                  <a:schemeClr val="tx1"/>
                </a:solidFill>
                <a:effectLst/>
                <a:uLnTx/>
                <a:uFillTx/>
                <a:latin typeface="Times New Roman" panose="02020603050405020304" charset="0"/>
                <a:ea typeface="汉仪家书简" panose="02010609000101010101" pitchFamily="49" charset="-122"/>
                <a:cs typeface="Times New Roman" panose="02020603050405020304" charset="0"/>
                <a:sym typeface="站酷快乐体2016修订版" panose="02010600030101010101" pitchFamily="2" charset="-122"/>
              </a:rPr>
              <a:t>Relate events that make conflicts complex</a:t>
            </a:r>
            <a:endParaRPr lang="en-US" altLang="zh-CN" sz="3500" b="1" spc="300" noProof="0" dirty="0">
              <a:ln>
                <a:noFill/>
              </a:ln>
              <a:solidFill>
                <a:schemeClr val="tx1"/>
              </a:solidFill>
              <a:effectLst/>
              <a:uLnTx/>
              <a:uFillTx/>
              <a:latin typeface="Times New Roman" panose="02020603050405020304" charset="0"/>
              <a:ea typeface="汉仪家书简" panose="02010609000101010101" pitchFamily="49" charset="-122"/>
              <a:cs typeface="Times New Roman" panose="02020603050405020304" charset="0"/>
              <a:sym typeface="站酷快乐体2016修订版" panose="02010600030101010101" pitchFamily="2" charset="-122"/>
            </a:endParaRPr>
          </a:p>
          <a:p>
            <a:pPr marR="0" lvl="0" algn="l" defTabSz="914400" rtl="0" eaLnBrk="1" fontAlgn="auto" latinLnBrk="0" hangingPunct="1">
              <a:lnSpc>
                <a:spcPct val="100000"/>
              </a:lnSpc>
              <a:spcBef>
                <a:spcPts val="0"/>
              </a:spcBef>
              <a:spcAft>
                <a:spcPts val="0"/>
              </a:spcAft>
              <a:buClrTx/>
              <a:buSzTx/>
              <a:buFontTx/>
              <a:buNone/>
              <a:defRPr/>
            </a:pPr>
            <a:endParaRPr lang="en-US" altLang="zh-CN" sz="3500" b="1" spc="300" noProof="0" dirty="0">
              <a:ln>
                <a:noFill/>
              </a:ln>
              <a:solidFill>
                <a:schemeClr val="tx1"/>
              </a:solidFill>
              <a:effectLst/>
              <a:uLnTx/>
              <a:uFillTx/>
              <a:latin typeface="Times New Roman" panose="02020603050405020304" charset="0"/>
              <a:ea typeface="汉仪家书简" panose="02010609000101010101" pitchFamily="49" charset="-122"/>
              <a:cs typeface="Times New Roman" panose="02020603050405020304" charset="0"/>
              <a:sym typeface="站酷快乐体2016修订版" panose="02010600030101010101" pitchFamily="2" charset="-122"/>
            </a:endParaRPr>
          </a:p>
          <a:p>
            <a:pPr marR="0" lvl="0" algn="l" defTabSz="914400" rtl="0" eaLnBrk="1" fontAlgn="auto" latinLnBrk="0" hangingPunct="1">
              <a:lnSpc>
                <a:spcPct val="100000"/>
              </a:lnSpc>
              <a:spcBef>
                <a:spcPts val="0"/>
              </a:spcBef>
              <a:spcAft>
                <a:spcPts val="0"/>
              </a:spcAft>
              <a:buClrTx/>
              <a:buSzTx/>
              <a:buFontTx/>
              <a:buNone/>
              <a:defRPr/>
            </a:pPr>
            <a:r>
              <a:rPr lang="en-US" altLang="zh-CN" sz="3500" b="1" spc="300" noProof="0" dirty="0">
                <a:ln>
                  <a:noFill/>
                </a:ln>
                <a:solidFill>
                  <a:schemeClr val="tx1"/>
                </a:solidFill>
                <a:effectLst/>
                <a:uLnTx/>
                <a:uFillTx/>
                <a:latin typeface="Times New Roman" panose="02020603050405020304" charset="0"/>
                <a:ea typeface="汉仪家书简" panose="02010609000101010101" pitchFamily="49" charset="-122"/>
                <a:cs typeface="Times New Roman" panose="02020603050405020304" charset="0"/>
                <a:sym typeface="站酷快乐体2016修订版" panose="02010600030101010101" pitchFamily="2" charset="-122"/>
              </a:rPr>
              <a:t>Present the solution of the conflicts or </a:t>
            </a:r>
            <a:endParaRPr lang="en-US" altLang="zh-CN" sz="3500" b="1" spc="300" noProof="0" dirty="0">
              <a:ln>
                <a:noFill/>
              </a:ln>
              <a:solidFill>
                <a:schemeClr val="tx1"/>
              </a:solidFill>
              <a:effectLst/>
              <a:uLnTx/>
              <a:uFillTx/>
              <a:latin typeface="Times New Roman" panose="02020603050405020304" charset="0"/>
              <a:ea typeface="汉仪家书简" panose="02010609000101010101" pitchFamily="49" charset="-122"/>
              <a:cs typeface="Times New Roman" panose="02020603050405020304" charset="0"/>
              <a:sym typeface="站酷快乐体2016修订版" panose="02010600030101010101" pitchFamily="2" charset="-122"/>
            </a:endParaRPr>
          </a:p>
          <a:p>
            <a:pPr marR="0" lvl="0" algn="l" defTabSz="914400" rtl="0" eaLnBrk="1" fontAlgn="auto" latinLnBrk="0" hangingPunct="1">
              <a:lnSpc>
                <a:spcPct val="100000"/>
              </a:lnSpc>
              <a:spcBef>
                <a:spcPts val="0"/>
              </a:spcBef>
              <a:spcAft>
                <a:spcPts val="0"/>
              </a:spcAft>
              <a:buClrTx/>
              <a:buSzTx/>
              <a:buFontTx/>
              <a:buNone/>
              <a:defRPr/>
            </a:pPr>
            <a:r>
              <a:rPr lang="en-US" altLang="zh-CN" sz="3500" b="1" spc="300" noProof="0" dirty="0">
                <a:ln>
                  <a:noFill/>
                </a:ln>
                <a:effectLst/>
                <a:uLnTx/>
                <a:uFillTx/>
                <a:latin typeface="Times New Roman" panose="02020603050405020304" charset="0"/>
                <a:ea typeface="汉仪家书简" panose="02010609000101010101" pitchFamily="49" charset="-122"/>
                <a:cs typeface="Times New Roman" panose="02020603050405020304" charset="0"/>
                <a:sym typeface="站酷快乐体2016修订版" panose="02010600030101010101" pitchFamily="2" charset="-122"/>
              </a:rPr>
              <a:t>cause characters to change</a:t>
            </a:r>
            <a:endParaRPr lang="en-US" altLang="zh-CN" sz="2000" b="1" spc="300" noProof="0" dirty="0">
              <a:ln>
                <a:noFill/>
              </a:ln>
              <a:solidFill>
                <a:schemeClr val="tx1"/>
              </a:solidFill>
              <a:effectLst/>
              <a:uLnTx/>
              <a:uFillTx/>
              <a:latin typeface="Times New Roman" panose="02020603050405020304" charset="0"/>
              <a:ea typeface="汉仪家书简" panose="02010609000101010101" pitchFamily="49" charset="-122"/>
              <a:cs typeface="Times New Roman" panose="02020603050405020304" charset="0"/>
              <a:sym typeface="站酷快乐体2016修订版" panose="02010600030101010101" pitchFamily="2" charset="-122"/>
            </a:endParaRPr>
          </a:p>
          <a:p>
            <a:pPr marR="0" lvl="0" algn="l" defTabSz="914400" rtl="0" eaLnBrk="1" fontAlgn="auto" latinLnBrk="0" hangingPunct="1">
              <a:lnSpc>
                <a:spcPct val="100000"/>
              </a:lnSpc>
              <a:spcBef>
                <a:spcPts val="0"/>
              </a:spcBef>
              <a:spcAft>
                <a:spcPts val="0"/>
              </a:spcAft>
              <a:buClrTx/>
              <a:buSzTx/>
              <a:buFontTx/>
              <a:buNone/>
              <a:defRPr/>
            </a:pPr>
            <a:endParaRPr kumimoji="0" lang="zh-CN" altLang="en-US" sz="2000" b="1" i="0" u="none" strike="noStrike" kern="1200" cap="none" spc="300" normalizeH="0" baseline="0" noProof="0" dirty="0">
              <a:ln>
                <a:noFill/>
              </a:ln>
              <a:solidFill>
                <a:srgbClr val="3F3F3F"/>
              </a:solidFill>
              <a:effectLst/>
              <a:uLnTx/>
              <a:uFillTx/>
              <a:latin typeface="汉仪家书简" panose="02010609000101010101" pitchFamily="49" charset="-122"/>
              <a:ea typeface="汉仪家书简" panose="02010609000101010101" pitchFamily="49" charset="-122"/>
              <a:cs typeface="+mn-ea"/>
              <a:sym typeface="站酷快乐体2016修订版"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000" b="1" i="0" u="none" strike="noStrike" kern="1200" cap="none" spc="300" normalizeH="0" baseline="0" noProof="0" dirty="0">
              <a:ln>
                <a:noFill/>
              </a:ln>
              <a:solidFill>
                <a:srgbClr val="3F3F3F"/>
              </a:solidFill>
              <a:effectLst/>
              <a:uLnTx/>
              <a:uFillTx/>
              <a:latin typeface="汉仪家书简" panose="02010609000101010101" pitchFamily="49" charset="-122"/>
              <a:ea typeface="汉仪家书简" panose="02010609000101010101" pitchFamily="49" charset="-122"/>
              <a:cs typeface="+mn-ea"/>
              <a:sym typeface="站酷快乐体2016修订版"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000" b="1" i="0" u="none" strike="noStrike" kern="1200" cap="none" spc="300" normalizeH="0" baseline="0" noProof="0" dirty="0">
              <a:ln>
                <a:noFill/>
              </a:ln>
              <a:solidFill>
                <a:srgbClr val="3F3F3F"/>
              </a:solidFill>
              <a:effectLst/>
              <a:uLnTx/>
              <a:uFillTx/>
              <a:latin typeface="汉仪家书简" panose="02010609000101010101" pitchFamily="49" charset="-122"/>
              <a:ea typeface="汉仪家书简" panose="02010609000101010101" pitchFamily="49" charset="-122"/>
              <a:cs typeface="+mn-ea"/>
              <a:sym typeface="站酷快乐体2016修订版"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000" b="1" i="0" u="none" strike="noStrike" kern="1200" cap="none" spc="300" normalizeH="0" baseline="0" noProof="0" dirty="0">
              <a:ln>
                <a:noFill/>
              </a:ln>
              <a:solidFill>
                <a:srgbClr val="3F3F3F"/>
              </a:solidFill>
              <a:effectLst/>
              <a:uLnTx/>
              <a:uFillTx/>
              <a:latin typeface="汉仪家书简" panose="02010609000101010101" pitchFamily="49" charset="-122"/>
              <a:ea typeface="汉仪家书简" panose="02010609000101010101" pitchFamily="49" charset="-122"/>
              <a:cs typeface="+mn-ea"/>
              <a:sym typeface="站酷快乐体2016修订版"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000" b="1" i="0" u="none" strike="noStrike" kern="1200" cap="none" spc="300" normalizeH="0" baseline="0" noProof="0" dirty="0">
              <a:ln>
                <a:noFill/>
              </a:ln>
              <a:solidFill>
                <a:srgbClr val="3F3F3F"/>
              </a:solidFill>
              <a:effectLst/>
              <a:uLnTx/>
              <a:uFillTx/>
              <a:latin typeface="汉仪家书简" panose="02010609000101010101" pitchFamily="49" charset="-122"/>
              <a:ea typeface="汉仪家书简" panose="02010609000101010101" pitchFamily="49" charset="-122"/>
              <a:cs typeface="+mn-ea"/>
              <a:sym typeface="站酷快乐体2016修订版" panose="02010600030101010101" pitchFamily="2" charset="-122"/>
            </a:endParaRPr>
          </a:p>
        </p:txBody>
      </p:sp>
      <p:sp>
        <p:nvSpPr>
          <p:cNvPr id="4" name="文本框 3"/>
          <p:cNvSpPr txBox="1"/>
          <p:nvPr/>
        </p:nvSpPr>
        <p:spPr>
          <a:xfrm>
            <a:off x="31115" y="2135505"/>
            <a:ext cx="2473960" cy="583565"/>
          </a:xfrm>
          <a:prstGeom prst="rect">
            <a:avLst/>
          </a:prstGeom>
          <a:noFill/>
        </p:spPr>
        <p:txBody>
          <a:bodyPr wrap="none" rtlCol="0">
            <a:spAutoFit/>
          </a:bodyPr>
          <a:p>
            <a:r>
              <a:rPr lang="en-US" altLang="zh-CN" sz="3200" b="1">
                <a:solidFill>
                  <a:srgbClr val="FF0000"/>
                </a:solidFill>
                <a:latin typeface="Times New Roman" panose="02020603050405020304" charset="0"/>
                <a:cs typeface="Times New Roman" panose="02020603050405020304" charset="0"/>
              </a:rPr>
              <a:t>Para.______:</a:t>
            </a:r>
            <a:endParaRPr lang="en-US" altLang="zh-CN" sz="3200" b="1">
              <a:solidFill>
                <a:srgbClr val="FF0000"/>
              </a:solidFill>
              <a:latin typeface="Times New Roman" panose="02020603050405020304" charset="0"/>
              <a:cs typeface="Times New Roman" panose="02020603050405020304" charset="0"/>
            </a:endParaRPr>
          </a:p>
        </p:txBody>
      </p:sp>
      <p:sp>
        <p:nvSpPr>
          <p:cNvPr id="5" name="文本框 4"/>
          <p:cNvSpPr txBox="1"/>
          <p:nvPr/>
        </p:nvSpPr>
        <p:spPr>
          <a:xfrm>
            <a:off x="31115" y="3274695"/>
            <a:ext cx="2473960" cy="583565"/>
          </a:xfrm>
          <a:prstGeom prst="rect">
            <a:avLst/>
          </a:prstGeom>
          <a:noFill/>
        </p:spPr>
        <p:txBody>
          <a:bodyPr wrap="none" rtlCol="0">
            <a:spAutoFit/>
          </a:bodyPr>
          <a:p>
            <a:r>
              <a:rPr lang="en-US" altLang="zh-CN" sz="3200" b="1">
                <a:solidFill>
                  <a:srgbClr val="FF0000"/>
                </a:solidFill>
                <a:latin typeface="Times New Roman" panose="02020603050405020304" charset="0"/>
                <a:cs typeface="Times New Roman" panose="02020603050405020304" charset="0"/>
              </a:rPr>
              <a:t>Para.______:</a:t>
            </a:r>
            <a:endParaRPr lang="en-US" altLang="zh-CN" sz="3200" b="1">
              <a:solidFill>
                <a:srgbClr val="FF0000"/>
              </a:solidFill>
              <a:latin typeface="Times New Roman" panose="02020603050405020304" charset="0"/>
              <a:cs typeface="Times New Roman" panose="02020603050405020304" charset="0"/>
            </a:endParaRPr>
          </a:p>
        </p:txBody>
      </p:sp>
      <p:sp>
        <p:nvSpPr>
          <p:cNvPr id="6" name="文本框 5"/>
          <p:cNvSpPr txBox="1"/>
          <p:nvPr/>
        </p:nvSpPr>
        <p:spPr>
          <a:xfrm>
            <a:off x="31115" y="4331970"/>
            <a:ext cx="2473960" cy="583565"/>
          </a:xfrm>
          <a:prstGeom prst="rect">
            <a:avLst/>
          </a:prstGeom>
          <a:noFill/>
        </p:spPr>
        <p:txBody>
          <a:bodyPr wrap="none" rtlCol="0">
            <a:spAutoFit/>
          </a:bodyPr>
          <a:p>
            <a:r>
              <a:rPr lang="en-US" altLang="zh-CN" sz="3200" b="1">
                <a:solidFill>
                  <a:srgbClr val="FF0000"/>
                </a:solidFill>
                <a:latin typeface="Times New Roman" panose="02020603050405020304" charset="0"/>
                <a:cs typeface="Times New Roman" panose="02020603050405020304" charset="0"/>
              </a:rPr>
              <a:t>Para.______:</a:t>
            </a:r>
            <a:endParaRPr lang="en-US" altLang="zh-CN" sz="3200" b="1">
              <a:solidFill>
                <a:srgbClr val="FF0000"/>
              </a:solidFill>
              <a:latin typeface="Times New Roman" panose="02020603050405020304" charset="0"/>
              <a:cs typeface="Times New Roman" panose="02020603050405020304" charset="0"/>
            </a:endParaRPr>
          </a:p>
        </p:txBody>
      </p:sp>
      <p:sp>
        <p:nvSpPr>
          <p:cNvPr id="7" name="文本框 6"/>
          <p:cNvSpPr txBox="1"/>
          <p:nvPr/>
        </p:nvSpPr>
        <p:spPr>
          <a:xfrm>
            <a:off x="31115" y="5642610"/>
            <a:ext cx="2473960" cy="583565"/>
          </a:xfrm>
          <a:prstGeom prst="rect">
            <a:avLst/>
          </a:prstGeom>
          <a:noFill/>
        </p:spPr>
        <p:txBody>
          <a:bodyPr wrap="none" rtlCol="0">
            <a:spAutoFit/>
          </a:bodyPr>
          <a:p>
            <a:r>
              <a:rPr lang="en-US" altLang="zh-CN" sz="3200" b="1">
                <a:solidFill>
                  <a:srgbClr val="FF0000"/>
                </a:solidFill>
                <a:latin typeface="Times New Roman" panose="02020603050405020304" charset="0"/>
                <a:cs typeface="Times New Roman" panose="02020603050405020304" charset="0"/>
              </a:rPr>
              <a:t>Para.______:</a:t>
            </a:r>
            <a:endParaRPr lang="en-US" altLang="zh-CN" sz="3200" b="1">
              <a:solidFill>
                <a:srgbClr val="FF0000"/>
              </a:solidFill>
              <a:latin typeface="Times New Roman" panose="02020603050405020304" charset="0"/>
              <a:cs typeface="Times New Roman" panose="02020603050405020304" charset="0"/>
            </a:endParaRPr>
          </a:p>
        </p:txBody>
      </p:sp>
      <p:sp>
        <p:nvSpPr>
          <p:cNvPr id="8" name="文本框 7"/>
          <p:cNvSpPr txBox="1"/>
          <p:nvPr/>
        </p:nvSpPr>
        <p:spPr>
          <a:xfrm>
            <a:off x="1396365" y="2135505"/>
            <a:ext cx="702310" cy="583565"/>
          </a:xfrm>
          <a:prstGeom prst="rect">
            <a:avLst/>
          </a:prstGeom>
          <a:noFill/>
        </p:spPr>
        <p:txBody>
          <a:bodyPr wrap="none" rtlCol="0">
            <a:spAutoFit/>
          </a:bodyPr>
          <a:p>
            <a:r>
              <a:rPr lang="en-US" altLang="zh-CN" sz="3200" b="1">
                <a:latin typeface="Times New Roman" panose="02020603050405020304" charset="0"/>
                <a:cs typeface="Times New Roman" panose="02020603050405020304" charset="0"/>
              </a:rPr>
              <a:t>1/2</a:t>
            </a:r>
            <a:endParaRPr lang="en-US" altLang="zh-CN" sz="3200" b="1">
              <a:latin typeface="Times New Roman" panose="02020603050405020304" charset="0"/>
              <a:cs typeface="Times New Roman" panose="02020603050405020304" charset="0"/>
            </a:endParaRPr>
          </a:p>
        </p:txBody>
      </p:sp>
      <p:sp>
        <p:nvSpPr>
          <p:cNvPr id="9" name="文本框 8"/>
          <p:cNvSpPr txBox="1"/>
          <p:nvPr/>
        </p:nvSpPr>
        <p:spPr>
          <a:xfrm>
            <a:off x="1283335" y="3274695"/>
            <a:ext cx="927735" cy="583565"/>
          </a:xfrm>
          <a:prstGeom prst="rect">
            <a:avLst/>
          </a:prstGeom>
          <a:noFill/>
        </p:spPr>
        <p:txBody>
          <a:bodyPr wrap="none" rtlCol="0">
            <a:spAutoFit/>
          </a:bodyPr>
          <a:p>
            <a:r>
              <a:rPr lang="en-US" altLang="zh-CN" sz="3200" b="1">
                <a:latin typeface="Times New Roman" panose="02020603050405020304" charset="0"/>
                <a:cs typeface="Times New Roman" panose="02020603050405020304" charset="0"/>
              </a:rPr>
              <a:t>3-10</a:t>
            </a:r>
            <a:endParaRPr lang="en-US" altLang="zh-CN" sz="3200" b="1">
              <a:latin typeface="Times New Roman" panose="02020603050405020304" charset="0"/>
              <a:cs typeface="Times New Roman" panose="02020603050405020304" charset="0"/>
            </a:endParaRPr>
          </a:p>
        </p:txBody>
      </p:sp>
      <p:sp>
        <p:nvSpPr>
          <p:cNvPr id="10" name="文本框 9"/>
          <p:cNvSpPr txBox="1"/>
          <p:nvPr/>
        </p:nvSpPr>
        <p:spPr>
          <a:xfrm>
            <a:off x="1182370" y="4331970"/>
            <a:ext cx="1130935" cy="583565"/>
          </a:xfrm>
          <a:prstGeom prst="rect">
            <a:avLst/>
          </a:prstGeom>
          <a:noFill/>
        </p:spPr>
        <p:txBody>
          <a:bodyPr wrap="none" rtlCol="0">
            <a:spAutoFit/>
          </a:bodyPr>
          <a:p>
            <a:r>
              <a:rPr lang="en-US" altLang="zh-CN" sz="3200" b="1">
                <a:latin typeface="Times New Roman" panose="02020603050405020304" charset="0"/>
                <a:cs typeface="Times New Roman" panose="02020603050405020304" charset="0"/>
              </a:rPr>
              <a:t>11-12</a:t>
            </a:r>
            <a:endParaRPr lang="en-US" altLang="zh-CN" sz="3200" b="1">
              <a:latin typeface="Times New Roman" panose="02020603050405020304" charset="0"/>
              <a:cs typeface="Times New Roman" panose="02020603050405020304" charset="0"/>
            </a:endParaRPr>
          </a:p>
        </p:txBody>
      </p:sp>
      <p:sp>
        <p:nvSpPr>
          <p:cNvPr id="11" name="文本框 10"/>
          <p:cNvSpPr txBox="1"/>
          <p:nvPr/>
        </p:nvSpPr>
        <p:spPr>
          <a:xfrm>
            <a:off x="1182370" y="5642610"/>
            <a:ext cx="1130935" cy="583565"/>
          </a:xfrm>
          <a:prstGeom prst="rect">
            <a:avLst/>
          </a:prstGeom>
          <a:noFill/>
        </p:spPr>
        <p:txBody>
          <a:bodyPr wrap="none" rtlCol="0">
            <a:spAutoFit/>
          </a:bodyPr>
          <a:p>
            <a:r>
              <a:rPr lang="en-US" altLang="zh-CN" sz="3200" b="1">
                <a:latin typeface="Times New Roman" panose="02020603050405020304" charset="0"/>
                <a:cs typeface="Times New Roman" panose="02020603050405020304" charset="0"/>
              </a:rPr>
              <a:t>13-14</a:t>
            </a:r>
            <a:endParaRPr lang="en-US" altLang="zh-CN" sz="3200" b="1">
              <a:latin typeface="Times New Roman" panose="02020603050405020304" charset="0"/>
              <a:cs typeface="Times New Roman" panose="02020603050405020304" charset="0"/>
            </a:endParaRPr>
          </a:p>
        </p:txBody>
      </p:sp>
      <p:sp>
        <p:nvSpPr>
          <p:cNvPr id="12" name="矩形 11"/>
          <p:cNvSpPr/>
          <p:nvPr/>
        </p:nvSpPr>
        <p:spPr>
          <a:xfrm>
            <a:off x="1031875" y="193675"/>
            <a:ext cx="10358120" cy="617855"/>
          </a:xfrm>
          <a:prstGeom prst="rect">
            <a:avLst/>
          </a:prstGeom>
          <a:gradFill>
            <a:gsLst>
              <a:gs pos="0">
                <a:srgbClr val="14CD68"/>
              </a:gs>
              <a:gs pos="100000">
                <a:srgbClr val="0B6E38"/>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4000" b="1" spc="300" noProof="0" dirty="0">
                <a:ln>
                  <a:noFill/>
                </a:ln>
                <a:solidFill>
                  <a:schemeClr val="bg1"/>
                </a:solidFill>
                <a:effectLst/>
                <a:uLnTx/>
                <a:uFillTx/>
                <a:latin typeface="Times New Roman" panose="02020603050405020304" charset="0"/>
                <a:ea typeface="汉仪家书简" panose="02010609000101010101" pitchFamily="49" charset="-122"/>
                <a:cs typeface="Times New Roman" panose="02020603050405020304" charset="0"/>
                <a:sym typeface="站酷快乐体2016修订版" panose="02010600030101010101" pitchFamily="2" charset="-122"/>
              </a:rPr>
              <a:t>Read and analyze the passage</a:t>
            </a:r>
            <a:endParaRPr lang="en-US" altLang="zh-CN" sz="4000" b="1" spc="300" noProof="0" dirty="0">
              <a:ln>
                <a:noFill/>
              </a:ln>
              <a:solidFill>
                <a:schemeClr val="bg1"/>
              </a:solidFill>
              <a:effectLst/>
              <a:uLnTx/>
              <a:uFillTx/>
              <a:latin typeface="Times New Roman" panose="02020603050405020304" charset="0"/>
              <a:ea typeface="汉仪家书简" panose="02010609000101010101" pitchFamily="49" charset="-122"/>
              <a:cs typeface="Times New Roman" panose="02020603050405020304" charset="0"/>
              <a:sym typeface="站酷快乐体2016修订版"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p:cTn id="16" dur="500" fill="hold"/>
                                        <p:tgtEl>
                                          <p:spTgt spid="23"/>
                                        </p:tgtEl>
                                        <p:attrNameLst>
                                          <p:attrName>ppt_w</p:attrName>
                                        </p:attrNameLst>
                                      </p:cBhvr>
                                      <p:tavLst>
                                        <p:tav tm="0">
                                          <p:val>
                                            <p:fltVal val="0"/>
                                          </p:val>
                                        </p:tav>
                                        <p:tav tm="100000">
                                          <p:val>
                                            <p:strVal val="#ppt_w"/>
                                          </p:val>
                                        </p:tav>
                                      </p:tavLst>
                                    </p:anim>
                                    <p:anim calcmode="lin" valueType="num">
                                      <p:cBhvr>
                                        <p:cTn id="17" dur="500" fill="hold"/>
                                        <p:tgtEl>
                                          <p:spTgt spid="23"/>
                                        </p:tgtEl>
                                        <p:attrNameLst>
                                          <p:attrName>ppt_h</p:attrName>
                                        </p:attrNameLst>
                                      </p:cBhvr>
                                      <p:tavLst>
                                        <p:tav tm="0">
                                          <p:val>
                                            <p:fltVal val="0"/>
                                          </p:val>
                                        </p:tav>
                                        <p:tav tm="100000">
                                          <p:val>
                                            <p:strVal val="#ppt_h"/>
                                          </p:val>
                                        </p:tav>
                                      </p:tavLst>
                                    </p:anim>
                                    <p:animEffect transition="in" filter="fade">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linds(horizontal)">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blinds(horizontal)">
                                      <p:cBhvr>
                                        <p:cTn id="28" dur="500"/>
                                        <p:tgtEl>
                                          <p:spTgt spid="3">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blinds(horizontal)">
                                      <p:cBhvr>
                                        <p:cTn id="33" dur="500"/>
                                        <p:tgtEl>
                                          <p:spTgt spid="3">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blinds(horizontal)">
                                      <p:cBhvr>
                                        <p:cTn id="38" dur="500"/>
                                        <p:tgtEl>
                                          <p:spTgt spid="3">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blinds(horizontal)">
                                      <p:cBhvr>
                                        <p:cTn id="43" dur="500"/>
                                        <p:tgtEl>
                                          <p:spTgt spid="3">
                                            <p:txEl>
                                              <p:pRg st="6" end="6"/>
                                            </p:txEl>
                                          </p:spTgt>
                                        </p:tgtEl>
                                      </p:cBhvr>
                                    </p:animEffect>
                                  </p:childTnLst>
                                </p:cTn>
                              </p:par>
                              <p:par>
                                <p:cTn id="44" presetID="3" presetClass="entr" presetSubtype="10" fill="hold" nodeType="with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blinds(horizontal)">
                                      <p:cBhvr>
                                        <p:cTn id="46" dur="500"/>
                                        <p:tgtEl>
                                          <p:spTgt spid="3">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blinds(horizontal)">
                                      <p:cBhvr>
                                        <p:cTn id="51" dur="500"/>
                                        <p:tgtEl>
                                          <p:spTgt spid="4"/>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blinds(horizontal)">
                                      <p:cBhvr>
                                        <p:cTn id="56" dur="500"/>
                                        <p:tgtEl>
                                          <p:spTgt spid="5"/>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blinds(horizontal)">
                                      <p:cBhvr>
                                        <p:cTn id="61" dur="500"/>
                                        <p:tgtEl>
                                          <p:spTgt spid="6"/>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blinds(horizontal)">
                                      <p:cBhvr>
                                        <p:cTn id="66" dur="500"/>
                                        <p:tgtEl>
                                          <p:spTgt spid="7"/>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8"/>
                                        </p:tgtEl>
                                        <p:attrNameLst>
                                          <p:attrName>style.visibility</p:attrName>
                                        </p:attrNameLst>
                                      </p:cBhvr>
                                      <p:to>
                                        <p:strVal val="visible"/>
                                      </p:to>
                                    </p:set>
                                    <p:animEffect transition="in" filter="blinds(horizontal)">
                                      <p:cBhvr>
                                        <p:cTn id="71" dur="500"/>
                                        <p:tgtEl>
                                          <p:spTgt spid="8"/>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grpId="0" nodeType="clickEffect">
                                  <p:stCondLst>
                                    <p:cond delay="0"/>
                                  </p:stCondLst>
                                  <p:childTnLst>
                                    <p:set>
                                      <p:cBhvr>
                                        <p:cTn id="75" dur="1" fill="hold">
                                          <p:stCondLst>
                                            <p:cond delay="0"/>
                                          </p:stCondLst>
                                        </p:cTn>
                                        <p:tgtEl>
                                          <p:spTgt spid="9"/>
                                        </p:tgtEl>
                                        <p:attrNameLst>
                                          <p:attrName>style.visibility</p:attrName>
                                        </p:attrNameLst>
                                      </p:cBhvr>
                                      <p:to>
                                        <p:strVal val="visible"/>
                                      </p:to>
                                    </p:set>
                                    <p:animEffect transition="in" filter="blinds(horizontal)">
                                      <p:cBhvr>
                                        <p:cTn id="76" dur="500"/>
                                        <p:tgtEl>
                                          <p:spTgt spid="9"/>
                                        </p:tgtEl>
                                      </p:cBhvr>
                                    </p:animEffect>
                                  </p:childTnLst>
                                </p:cTn>
                              </p:par>
                            </p:childTnLst>
                          </p:cTn>
                        </p:par>
                      </p:childTnLst>
                    </p:cTn>
                  </p:par>
                  <p:par>
                    <p:cTn id="77" fill="hold">
                      <p:stCondLst>
                        <p:cond delay="indefinite"/>
                      </p:stCondLst>
                      <p:childTnLst>
                        <p:par>
                          <p:cTn id="78" fill="hold">
                            <p:stCondLst>
                              <p:cond delay="0"/>
                            </p:stCondLst>
                            <p:childTnLst>
                              <p:par>
                                <p:cTn id="79" presetID="3" presetClass="entr" presetSubtype="10" fill="hold" grpId="0" nodeType="clickEffect">
                                  <p:stCondLst>
                                    <p:cond delay="0"/>
                                  </p:stCondLst>
                                  <p:childTnLst>
                                    <p:set>
                                      <p:cBhvr>
                                        <p:cTn id="80" dur="1" fill="hold">
                                          <p:stCondLst>
                                            <p:cond delay="0"/>
                                          </p:stCondLst>
                                        </p:cTn>
                                        <p:tgtEl>
                                          <p:spTgt spid="10"/>
                                        </p:tgtEl>
                                        <p:attrNameLst>
                                          <p:attrName>style.visibility</p:attrName>
                                        </p:attrNameLst>
                                      </p:cBhvr>
                                      <p:to>
                                        <p:strVal val="visible"/>
                                      </p:to>
                                    </p:set>
                                    <p:animEffect transition="in" filter="blinds(horizontal)">
                                      <p:cBhvr>
                                        <p:cTn id="81" dur="500"/>
                                        <p:tgtEl>
                                          <p:spTgt spid="10"/>
                                        </p:tgtEl>
                                      </p:cBhvr>
                                    </p:animEffect>
                                  </p:childTnLst>
                                </p:cTn>
                              </p:par>
                            </p:childTnLst>
                          </p:cTn>
                        </p:par>
                      </p:childTnLst>
                    </p:cTn>
                  </p:par>
                  <p:par>
                    <p:cTn id="82" fill="hold">
                      <p:stCondLst>
                        <p:cond delay="indefinite"/>
                      </p:stCondLst>
                      <p:childTnLst>
                        <p:par>
                          <p:cTn id="83" fill="hold">
                            <p:stCondLst>
                              <p:cond delay="0"/>
                            </p:stCondLst>
                            <p:childTnLst>
                              <p:par>
                                <p:cTn id="84" presetID="3" presetClass="entr" presetSubtype="10" fill="hold" grpId="0" nodeType="click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blinds(horizontal)">
                                      <p:cBhvr>
                                        <p:cTn id="8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2" grpId="0"/>
      <p:bldP spid="4" grpId="0"/>
      <p:bldP spid="5" grpId="0"/>
      <p:bldP spid="6" grpId="0"/>
      <p:bldP spid="7" grpId="0"/>
      <p:bldP spid="8" grpId="0"/>
      <p:bldP spid="9" grpId="0"/>
      <p:bldP spid="10" grpId="0"/>
      <p:bldP spid="11" grpId="0"/>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213485" y="350520"/>
            <a:ext cx="10859770" cy="629920"/>
          </a:xfrm>
          <a:prstGeom prst="rect">
            <a:avLst/>
          </a:prstGeom>
          <a:noFill/>
        </p:spPr>
        <p:txBody>
          <a:bodyPr wrap="none" rtlCol="0" anchor="t">
            <a:spAutoFit/>
          </a:bodyPr>
          <a:p>
            <a:pPr algn="l">
              <a:spcBef>
                <a:spcPts val="0"/>
              </a:spcBef>
              <a:spcAft>
                <a:spcPts val="0"/>
              </a:spcAft>
              <a:buClrTx/>
              <a:buSzTx/>
              <a:buFontTx/>
              <a:defRPr/>
            </a:pPr>
            <a:r>
              <a:rPr lang="en-US" altLang="zh-CN" sz="3500" b="1" spc="300" noProof="0" dirty="0">
                <a:ln>
                  <a:noFill/>
                </a:ln>
                <a:effectLst/>
                <a:uLnTx/>
                <a:uFillTx/>
                <a:latin typeface="Times New Roman" panose="02020603050405020304" charset="0"/>
                <a:ea typeface="汉仪家书简" panose="02010609000101010101" pitchFamily="49" charset="-122"/>
                <a:cs typeface="Times New Roman" panose="02020603050405020304" charset="0"/>
                <a:sym typeface="站酷快乐体2016修订版" panose="02010600030101010101" pitchFamily="2" charset="-122"/>
              </a:rPr>
              <a:t>Describe main characters and setting(Para.1/2)</a:t>
            </a:r>
            <a:endParaRPr lang="zh-CN" altLang="en-US"/>
          </a:p>
        </p:txBody>
      </p:sp>
      <p:pic>
        <p:nvPicPr>
          <p:cNvPr id="3" name="图片 2" descr="屏幕快照 2020-06-25 下午8.20.29"/>
          <p:cNvPicPr>
            <a:picLocks noChangeAspect="1"/>
          </p:cNvPicPr>
          <p:nvPr/>
        </p:nvPicPr>
        <p:blipFill>
          <a:blip r:embed="rId1"/>
          <a:stretch>
            <a:fillRect/>
          </a:stretch>
        </p:blipFill>
        <p:spPr>
          <a:xfrm>
            <a:off x="-30480" y="-27305"/>
            <a:ext cx="948055" cy="1007745"/>
          </a:xfrm>
          <a:prstGeom prst="rect">
            <a:avLst/>
          </a:prstGeom>
        </p:spPr>
      </p:pic>
      <p:sp>
        <p:nvSpPr>
          <p:cNvPr id="4" name="文本框 3"/>
          <p:cNvSpPr txBox="1"/>
          <p:nvPr/>
        </p:nvSpPr>
        <p:spPr>
          <a:xfrm>
            <a:off x="96520" y="1572260"/>
            <a:ext cx="7243445" cy="4831080"/>
          </a:xfrm>
          <a:prstGeom prst="rect">
            <a:avLst/>
          </a:prstGeom>
          <a:noFill/>
        </p:spPr>
        <p:txBody>
          <a:bodyPr wrap="none" rtlCol="0">
            <a:spAutoFit/>
          </a:bodyPr>
          <a:p>
            <a:pPr algn="l"/>
            <a:r>
              <a:rPr lang="en-US" altLang="zh-CN" sz="4300" b="1">
                <a:solidFill>
                  <a:schemeClr val="accent1">
                    <a:lumMod val="75000"/>
                  </a:schemeClr>
                </a:solidFill>
                <a:latin typeface="Times New Roman" panose="02020603050405020304" charset="0"/>
                <a:cs typeface="Times New Roman" panose="02020603050405020304" charset="0"/>
              </a:rPr>
              <a:t>Characters:</a:t>
            </a:r>
            <a:endParaRPr lang="en-US" altLang="zh-CN" sz="3500">
              <a:latin typeface="Times New Roman" panose="02020603050405020304" charset="0"/>
              <a:cs typeface="Times New Roman" panose="02020603050405020304" charset="0"/>
            </a:endParaRPr>
          </a:p>
          <a:p>
            <a:pPr marL="0" indent="0" algn="l"/>
            <a:r>
              <a:rPr lang="en-US" altLang="zh-CN" sz="3500">
                <a:uFill>
                  <a:solidFill>
                    <a:srgbClr val="0000FF"/>
                  </a:solidFill>
                </a:uFill>
                <a:latin typeface="Times New Roman" panose="02020603050405020304" charset="0"/>
                <a:cs typeface="Times New Roman" panose="02020603050405020304" charset="0"/>
                <a:sym typeface="+mn-ea"/>
              </a:rPr>
              <a:t>Theo,</a:t>
            </a:r>
            <a:r>
              <a:rPr lang="en-US" altLang="zh-CN" sz="4500">
                <a:uFill>
                  <a:solidFill>
                    <a:srgbClr val="0000FF"/>
                  </a:solidFill>
                </a:uFill>
                <a:latin typeface="Times New Roman" panose="02020603050405020304" charset="0"/>
                <a:cs typeface="Times New Roman" panose="02020603050405020304" charset="0"/>
                <a:sym typeface="+mn-ea"/>
              </a:rPr>
              <a:t> </a:t>
            </a:r>
            <a:endParaRPr lang="en-US" altLang="zh-CN" sz="3500" b="0">
              <a:uFill>
                <a:solidFill>
                  <a:srgbClr val="0000FF"/>
                </a:solidFill>
              </a:uFill>
              <a:latin typeface="Times New Roman" panose="02020603050405020304" charset="0"/>
              <a:cs typeface="Times New Roman" panose="02020603050405020304" charset="0"/>
            </a:endParaRPr>
          </a:p>
          <a:p>
            <a:pPr marL="0" indent="0" algn="l"/>
            <a:r>
              <a:rPr lang="en-US" altLang="zh-CN" sz="3500">
                <a:latin typeface="Times New Roman" panose="02020603050405020304" charset="0"/>
                <a:cs typeface="Times New Roman" panose="02020603050405020304" charset="0"/>
                <a:sym typeface="+mn-ea"/>
              </a:rPr>
              <a:t>announcer, </a:t>
            </a:r>
            <a:r>
              <a:rPr lang="en-US" altLang="zh-CN" sz="3500">
                <a:uFill>
                  <a:solidFill>
                    <a:srgbClr val="0000FF"/>
                  </a:solidFill>
                </a:uFill>
                <a:latin typeface="Times New Roman" panose="02020603050405020304" charset="0"/>
                <a:cs typeface="Times New Roman" panose="02020603050405020304" charset="0"/>
                <a:sym typeface="+mn-ea"/>
              </a:rPr>
              <a:t>Deandra, </a:t>
            </a:r>
            <a:r>
              <a:rPr lang="en-US" altLang="zh-CN" sz="3500">
                <a:latin typeface="Times New Roman" panose="02020603050405020304" charset="0"/>
                <a:cs typeface="Times New Roman" panose="02020603050405020304" charset="0"/>
                <a:sym typeface="+mn-ea"/>
              </a:rPr>
              <a:t>Alexa, contestants</a:t>
            </a:r>
            <a:endParaRPr lang="en-US" altLang="zh-CN" sz="3500">
              <a:latin typeface="Times New Roman" panose="02020603050405020304" charset="0"/>
              <a:cs typeface="Times New Roman" panose="02020603050405020304" charset="0"/>
              <a:sym typeface="+mn-ea"/>
            </a:endParaRPr>
          </a:p>
          <a:p>
            <a:pPr marL="0" indent="0" algn="l"/>
            <a:endParaRPr lang="en-US" altLang="zh-CN" sz="3500">
              <a:latin typeface="Times New Roman" panose="02020603050405020304" charset="0"/>
              <a:cs typeface="Times New Roman" panose="02020603050405020304" charset="0"/>
              <a:sym typeface="+mn-ea"/>
            </a:endParaRPr>
          </a:p>
          <a:p>
            <a:pPr marL="0" indent="0" algn="l"/>
            <a:r>
              <a:rPr lang="en-US" altLang="zh-CN" sz="4300" b="1">
                <a:solidFill>
                  <a:srgbClr val="0070C0"/>
                </a:solidFill>
                <a:latin typeface="Times New Roman" panose="02020603050405020304" charset="0"/>
                <a:cs typeface="Times New Roman" panose="02020603050405020304" charset="0"/>
                <a:sym typeface="+mn-ea"/>
              </a:rPr>
              <a:t>Setting:</a:t>
            </a:r>
            <a:endParaRPr lang="en-US" altLang="zh-CN" sz="3500">
              <a:latin typeface="Times New Roman" panose="02020603050405020304" charset="0"/>
              <a:cs typeface="Times New Roman" panose="02020603050405020304" charset="0"/>
              <a:sym typeface="+mn-ea"/>
            </a:endParaRPr>
          </a:p>
          <a:p>
            <a:pPr marL="0" indent="0" algn="l"/>
            <a:r>
              <a:rPr lang="en-US" altLang="zh-CN" sz="3500">
                <a:latin typeface="Times New Roman" panose="02020603050405020304" charset="0"/>
                <a:cs typeface="Times New Roman" panose="02020603050405020304" charset="0"/>
                <a:sym typeface="+mn-ea"/>
              </a:rPr>
              <a:t>on stage at the school spelling bee</a:t>
            </a:r>
            <a:endParaRPr lang="en-US" altLang="zh-CN"/>
          </a:p>
          <a:p>
            <a:pPr marL="0" indent="0" algn="l"/>
            <a:endParaRPr lang="en-US" altLang="zh-CN">
              <a:latin typeface="Times New Roman" panose="02020603050405020304" charset="0"/>
              <a:cs typeface="Times New Roman" panose="02020603050405020304" charset="0"/>
              <a:sym typeface="+mn-ea"/>
            </a:endParaRPr>
          </a:p>
          <a:p>
            <a:pPr marL="0" indent="0" algn="l"/>
            <a:endParaRPr lang="zh-CN" altLang="en-US"/>
          </a:p>
          <a:p>
            <a:pPr algn="l"/>
            <a:endParaRPr lang="en-US" altLang="zh-CN"/>
          </a:p>
          <a:p>
            <a:endParaRPr lang="en-US" altLang="zh-CN"/>
          </a:p>
        </p:txBody>
      </p:sp>
      <p:pic>
        <p:nvPicPr>
          <p:cNvPr id="5" name="图片 4" descr="u=3445431929,60613809&amp;fm=26&amp;gp=0"/>
          <p:cNvPicPr>
            <a:picLocks noChangeAspect="1"/>
          </p:cNvPicPr>
          <p:nvPr/>
        </p:nvPicPr>
        <p:blipFill>
          <a:blip r:embed="rId2"/>
          <a:stretch>
            <a:fillRect/>
          </a:stretch>
        </p:blipFill>
        <p:spPr>
          <a:xfrm>
            <a:off x="8291830" y="3004185"/>
            <a:ext cx="6732270" cy="3810635"/>
          </a:xfrm>
          <a:prstGeom prst="rect">
            <a:avLst/>
          </a:prstGeom>
        </p:spPr>
      </p:pic>
      <p:sp>
        <p:nvSpPr>
          <p:cNvPr id="6" name="文本框 5"/>
          <p:cNvSpPr txBox="1"/>
          <p:nvPr/>
        </p:nvSpPr>
        <p:spPr>
          <a:xfrm>
            <a:off x="8561705" y="1989455"/>
            <a:ext cx="1748790" cy="1014730"/>
          </a:xfrm>
          <a:prstGeom prst="rect">
            <a:avLst/>
          </a:prstGeom>
          <a:noFill/>
        </p:spPr>
        <p:txBody>
          <a:bodyPr wrap="none" rtlCol="0" anchor="t">
            <a:spAutoFit/>
          </a:bodyPr>
          <a:p>
            <a:r>
              <a:rPr lang="en-US" altLang="zh-CN" sz="6000">
                <a:solidFill>
                  <a:srgbClr val="FF0000"/>
                </a:solidFill>
                <a:uFill>
                  <a:solidFill>
                    <a:srgbClr val="0000FF"/>
                  </a:solidFill>
                </a:uFill>
                <a:latin typeface="Times New Roman" panose="02020603050405020304" charset="0"/>
                <a:cs typeface="Times New Roman" panose="02020603050405020304" charset="0"/>
                <a:sym typeface="+mn-ea"/>
              </a:rPr>
              <a:t>Theo</a:t>
            </a:r>
            <a:endParaRPr lang="en-US" altLang="zh-CN" sz="6000">
              <a:solidFill>
                <a:srgbClr val="FF0000"/>
              </a:solidFill>
              <a:uFill>
                <a:solidFill>
                  <a:srgbClr val="0000FF"/>
                </a:solidFill>
              </a:uFill>
              <a:latin typeface="Times New Roman" panose="02020603050405020304" charset="0"/>
              <a:cs typeface="Times New Roman" panose="0202060305040502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blinds(horizontal)">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linds(horizont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linds(horizont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blinds(horizontal)">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additive="base">
                                        <p:cTn id="3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934085" y="97790"/>
            <a:ext cx="6507480" cy="629920"/>
          </a:xfrm>
          <a:prstGeom prst="rect">
            <a:avLst/>
          </a:prstGeom>
          <a:noFill/>
        </p:spPr>
        <p:txBody>
          <a:bodyPr wrap="none" rtlCol="0" anchor="t">
            <a:spAutoFit/>
          </a:bodyPr>
          <a:p>
            <a:pPr>
              <a:spcBef>
                <a:spcPts val="0"/>
              </a:spcBef>
              <a:spcAft>
                <a:spcPts val="0"/>
              </a:spcAft>
              <a:buClrTx/>
              <a:buSzTx/>
              <a:buFontTx/>
              <a:defRPr/>
            </a:pPr>
            <a:r>
              <a:rPr lang="en-US" altLang="zh-CN" sz="3500" b="1" spc="300" noProof="0" dirty="0">
                <a:latin typeface="Times New Roman" panose="02020603050405020304" charset="0"/>
                <a:ea typeface="汉仪家书简" panose="02010609000101010101" pitchFamily="49" charset="-122"/>
                <a:cs typeface="Times New Roman" panose="02020603050405020304" charset="0"/>
                <a:sym typeface="站酷快乐体2016修订版" panose="02010600030101010101" pitchFamily="2" charset="-122"/>
              </a:rPr>
              <a:t>Present conflicts(Para.3-10)</a:t>
            </a:r>
            <a:endParaRPr lang="en-US" altLang="zh-CN" sz="3500" b="1" spc="300" noProof="0" dirty="0">
              <a:latin typeface="Times New Roman" panose="02020603050405020304" charset="0"/>
              <a:ea typeface="汉仪家书简" panose="02010609000101010101" pitchFamily="49" charset="-122"/>
              <a:cs typeface="Times New Roman" panose="02020603050405020304" charset="0"/>
            </a:endParaRPr>
          </a:p>
        </p:txBody>
      </p:sp>
      <p:pic>
        <p:nvPicPr>
          <p:cNvPr id="3" name="图片 2" descr="屏幕快照 2020-06-25 下午8.20.29"/>
          <p:cNvPicPr>
            <a:picLocks noChangeAspect="1"/>
          </p:cNvPicPr>
          <p:nvPr/>
        </p:nvPicPr>
        <p:blipFill>
          <a:blip r:embed="rId1"/>
          <a:stretch>
            <a:fillRect/>
          </a:stretch>
        </p:blipFill>
        <p:spPr>
          <a:xfrm>
            <a:off x="-58420" y="-27305"/>
            <a:ext cx="828675" cy="880745"/>
          </a:xfrm>
          <a:prstGeom prst="rect">
            <a:avLst/>
          </a:prstGeom>
        </p:spPr>
      </p:pic>
      <p:sp>
        <p:nvSpPr>
          <p:cNvPr id="7" name="文本框 6"/>
          <p:cNvSpPr txBox="1"/>
          <p:nvPr/>
        </p:nvSpPr>
        <p:spPr>
          <a:xfrm>
            <a:off x="22225" y="853440"/>
            <a:ext cx="12147550" cy="3999865"/>
          </a:xfrm>
          <a:prstGeom prst="rect">
            <a:avLst/>
          </a:prstGeom>
          <a:noFill/>
        </p:spPr>
        <p:txBody>
          <a:bodyPr wrap="square" rtlCol="0" anchor="t">
            <a:spAutoFit/>
          </a:bodyPr>
          <a:p>
            <a:pPr indent="0">
              <a:buFont typeface="Arial" panose="020B0604020202020204" pitchFamily="34" charset="0"/>
              <a:buNone/>
            </a:pPr>
            <a:r>
              <a:rPr lang="en-US" altLang="zh-CN" sz="4300" b="1">
                <a:solidFill>
                  <a:srgbClr val="0070C0"/>
                </a:solidFill>
                <a:latin typeface="Times New Roman" panose="02020603050405020304" charset="0"/>
                <a:cs typeface="Times New Roman" panose="02020603050405020304" charset="0"/>
                <a:sym typeface="+mn-ea"/>
              </a:rPr>
              <a:t>Plot:</a:t>
            </a:r>
            <a:endParaRPr lang="en-US" altLang="zh-CN" sz="3200">
              <a:latin typeface="Times New Roman" panose="02020603050405020304" charset="0"/>
              <a:cs typeface="Times New Roman" panose="02020603050405020304" charset="0"/>
            </a:endParaRPr>
          </a:p>
          <a:p>
            <a:pPr indent="0">
              <a:buFont typeface="Arial" panose="020B0604020202020204" pitchFamily="34" charset="0"/>
              <a:buNone/>
            </a:pPr>
            <a:r>
              <a:rPr lang="en-US" altLang="zh-CN" sz="3200">
                <a:latin typeface="Times New Roman" panose="02020603050405020304" charset="0"/>
                <a:cs typeface="Times New Roman" panose="02020603050405020304" charset="0"/>
                <a:sym typeface="+mn-ea"/>
              </a:rPr>
              <a:t>Theo won the school bee and his reaction.</a:t>
            </a:r>
            <a:endParaRPr lang="en-US" altLang="zh-CN" sz="3200">
              <a:latin typeface="Times New Roman" panose="02020603050405020304" charset="0"/>
              <a:cs typeface="Times New Roman" panose="02020603050405020304" charset="0"/>
            </a:endParaRPr>
          </a:p>
          <a:p>
            <a:pPr indent="0">
              <a:buFont typeface="Arial" panose="020B0604020202020204" pitchFamily="34" charset="0"/>
              <a:buNone/>
            </a:pPr>
            <a:r>
              <a:rPr lang="en-US" altLang="zh-CN" sz="4300" b="1">
                <a:solidFill>
                  <a:srgbClr val="0070C0"/>
                </a:solidFill>
                <a:latin typeface="Times New Roman" panose="02020603050405020304" charset="0"/>
                <a:cs typeface="Times New Roman" panose="02020603050405020304" charset="0"/>
                <a:sym typeface="+mn-ea"/>
              </a:rPr>
              <a:t>Conflicts:</a:t>
            </a:r>
            <a:endParaRPr lang="en-US" altLang="zh-CN" sz="3200">
              <a:latin typeface="Times New Roman" panose="02020603050405020304" charset="0"/>
              <a:cs typeface="Times New Roman" panose="02020603050405020304" charset="0"/>
            </a:endParaRPr>
          </a:p>
          <a:p>
            <a:pPr indent="0">
              <a:buFont typeface="Arial" panose="020B0604020202020204" pitchFamily="34" charset="0"/>
              <a:buNone/>
            </a:pPr>
            <a:r>
              <a:rPr lang="en-US" altLang="zh-CN" sz="3200">
                <a:latin typeface="Times New Roman" panose="02020603050405020304" charset="0"/>
                <a:cs typeface="Times New Roman" panose="02020603050405020304" charset="0"/>
                <a:sym typeface="+mn-ea"/>
              </a:rPr>
              <a:t>1.Theo didn’t shake hands with Alexa after the victory.(a terrible winner)</a:t>
            </a:r>
            <a:endParaRPr lang="en-US" altLang="zh-CN" sz="3200">
              <a:latin typeface="Times New Roman" panose="02020603050405020304" charset="0"/>
              <a:cs typeface="Times New Roman" panose="02020603050405020304" charset="0"/>
            </a:endParaRPr>
          </a:p>
          <a:p>
            <a:pPr indent="0">
              <a:buFont typeface="Arial" panose="020B0604020202020204" pitchFamily="34" charset="0"/>
              <a:buNone/>
            </a:pPr>
            <a:r>
              <a:rPr lang="en-US" altLang="zh-CN" sz="3200">
                <a:latin typeface="Times New Roman" panose="02020603050405020304" charset="0"/>
                <a:cs typeface="Times New Roman" panose="02020603050405020304" charset="0"/>
                <a:sym typeface="+mn-ea"/>
              </a:rPr>
              <a:t>2.Theo wouldn't prepare the spelling bee and believed in his luck.</a:t>
            </a:r>
            <a:endParaRPr lang="en-US" altLang="zh-CN" sz="3200">
              <a:latin typeface="Times New Roman" panose="02020603050405020304" charset="0"/>
              <a:cs typeface="Times New Roman" panose="02020603050405020304" charset="0"/>
            </a:endParaRPr>
          </a:p>
          <a:p>
            <a:pPr indent="0">
              <a:buFont typeface="Arial" panose="020B0604020202020204" pitchFamily="34" charset="0"/>
              <a:buNone/>
            </a:pPr>
            <a:r>
              <a:rPr lang="en-US" altLang="zh-CN" sz="4000" b="1">
                <a:solidFill>
                  <a:srgbClr val="0000FF"/>
                </a:solidFill>
                <a:latin typeface="Times New Roman" panose="02020603050405020304" charset="0"/>
                <a:cs typeface="Times New Roman" panose="02020603050405020304" charset="0"/>
                <a:sym typeface="+mn-ea"/>
              </a:rPr>
              <a:t>What kind of person is Theo?</a:t>
            </a:r>
            <a:endParaRPr lang="en-US" altLang="zh-CN" sz="3200">
              <a:latin typeface="Times New Roman" panose="02020603050405020304" charset="0"/>
              <a:cs typeface="Times New Roman" panose="02020603050405020304" charset="0"/>
            </a:endParaRPr>
          </a:p>
          <a:p>
            <a:pPr indent="0">
              <a:buFont typeface="Arial" panose="020B0604020202020204" pitchFamily="34" charset="0"/>
              <a:buNone/>
            </a:pPr>
            <a:r>
              <a:rPr lang="en-US" altLang="zh-CN" sz="3200">
                <a:latin typeface="Times New Roman" panose="02020603050405020304" charset="0"/>
                <a:cs typeface="Times New Roman" panose="02020603050405020304" charset="0"/>
              </a:rPr>
              <a:t>too proud, over-confident</a:t>
            </a:r>
            <a:endParaRPr lang="en-US" altLang="zh-CN" sz="3200">
              <a:latin typeface="Times New Roman" panose="02020603050405020304" charset="0"/>
              <a:cs typeface="Times New Roman" panose="02020603050405020304" charset="0"/>
            </a:endParaRPr>
          </a:p>
        </p:txBody>
      </p:sp>
      <p:sp>
        <p:nvSpPr>
          <p:cNvPr id="9" name="圆角矩形 8"/>
          <p:cNvSpPr/>
          <p:nvPr/>
        </p:nvSpPr>
        <p:spPr>
          <a:xfrm>
            <a:off x="123825" y="5034280"/>
            <a:ext cx="12045950" cy="171831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marL="285750" indent="-285750" algn="l">
              <a:buFont typeface="Arial" panose="020B0604020202020204" pitchFamily="34" charset="0"/>
              <a:buChar char="•"/>
            </a:pPr>
            <a:r>
              <a:rPr lang="en-US" altLang="zh-CN" sz="3500">
                <a:solidFill>
                  <a:schemeClr val="tx1"/>
                </a:solidFill>
                <a:latin typeface="Times New Roman" panose="02020603050405020304" charset="0"/>
                <a:cs typeface="Times New Roman" panose="02020603050405020304" charset="0"/>
                <a:sym typeface="+mn-ea"/>
              </a:rPr>
              <a:t>Mr. Ramirez presented the trophy(</a:t>
            </a:r>
            <a:r>
              <a:rPr lang="zh-CN" altLang="en-US" sz="35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奖杯</a:t>
            </a:r>
            <a:r>
              <a:rPr lang="en-US" altLang="zh-CN" sz="3500">
                <a:solidFill>
                  <a:schemeClr val="tx1"/>
                </a:solidFill>
                <a:latin typeface="Times New Roman" panose="02020603050405020304" charset="0"/>
                <a:cs typeface="Times New Roman" panose="02020603050405020304" charset="0"/>
                <a:sym typeface="+mn-ea"/>
              </a:rPr>
              <a:t>) to Theo. He lifted both arms into the air. “I’m the </a:t>
            </a:r>
            <a:r>
              <a:rPr lang="en-US" altLang="zh-CN" sz="3500" b="1">
                <a:solidFill>
                  <a:srgbClr val="FF0000"/>
                </a:solidFill>
                <a:latin typeface="Times New Roman" panose="02020603050405020304" charset="0"/>
                <a:cs typeface="Times New Roman" panose="02020603050405020304" charset="0"/>
                <a:sym typeface="+mn-ea"/>
              </a:rPr>
              <a:t>alpha-best</a:t>
            </a:r>
            <a:r>
              <a:rPr lang="en-US" altLang="zh-CN" sz="3500">
                <a:solidFill>
                  <a:schemeClr val="tx1"/>
                </a:solidFill>
                <a:latin typeface="Times New Roman" panose="02020603050405020304" charset="0"/>
                <a:cs typeface="Times New Roman" panose="02020603050405020304" charset="0"/>
                <a:sym typeface="+mn-ea"/>
              </a:rPr>
              <a:t>.”</a:t>
            </a:r>
            <a:endParaRPr lang="en-US" altLang="zh-CN" sz="3500">
              <a:solidFill>
                <a:schemeClr val="tx1"/>
              </a:solidFill>
              <a:latin typeface="Times New Roman" panose="02020603050405020304" charset="0"/>
              <a:cs typeface="Times New Roman" panose="02020603050405020304" charset="0"/>
              <a:sym typeface="+mn-ea"/>
            </a:endParaRPr>
          </a:p>
          <a:p>
            <a:pPr marL="285750" indent="-285750" algn="l">
              <a:buFont typeface="Arial" panose="020B0604020202020204" pitchFamily="34" charset="0"/>
              <a:buChar char="•"/>
            </a:pPr>
            <a:r>
              <a:rPr lang="en-US" altLang="zh-CN" sz="3500">
                <a:solidFill>
                  <a:schemeClr val="tx1"/>
                </a:solidFill>
                <a:latin typeface="Times New Roman" panose="02020603050405020304" charset="0"/>
                <a:cs typeface="Times New Roman" panose="02020603050405020304" charset="0"/>
                <a:sym typeface="+mn-ea"/>
              </a:rPr>
              <a:t> “And they’ll be up against me, the </a:t>
            </a:r>
            <a:r>
              <a:rPr lang="en-US" altLang="zh-CN" sz="3500" b="1">
                <a:solidFill>
                  <a:srgbClr val="FF0000"/>
                </a:solidFill>
                <a:latin typeface="Times New Roman" panose="02020603050405020304" charset="0"/>
                <a:cs typeface="Times New Roman" panose="02020603050405020304" charset="0"/>
                <a:sym typeface="+mn-ea"/>
              </a:rPr>
              <a:t>alpha-beast</a:t>
            </a:r>
            <a:r>
              <a:rPr lang="en-US" altLang="zh-CN" sz="3500">
                <a:solidFill>
                  <a:schemeClr val="tx1"/>
                </a:solidFill>
                <a:latin typeface="Times New Roman" panose="02020603050405020304" charset="0"/>
                <a:cs typeface="Times New Roman" panose="02020603050405020304" charset="0"/>
                <a:sym typeface="+mn-ea"/>
              </a:rPr>
              <a:t>.”</a:t>
            </a:r>
            <a:endParaRPr lang="zh-CN" altLang="en-US"/>
          </a:p>
          <a:p>
            <a:pPr indent="0" algn="ctr">
              <a:buFont typeface="Arial" panose="020B0604020202020204" pitchFamily="34" charset="0"/>
              <a:buNone/>
            </a:pPr>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horizont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linds(horizont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linds(horizontal)">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blinds(horizontal)">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blinds(horizontal)">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linds(horizont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7">
                                            <p:txEl>
                                              <p:pRg st="6" end="6"/>
                                            </p:txEl>
                                          </p:spTgt>
                                        </p:tgtEl>
                                        <p:attrNameLst>
                                          <p:attrName>style.visibility</p:attrName>
                                        </p:attrNameLst>
                                      </p:cBhvr>
                                      <p:to>
                                        <p:strVal val="visible"/>
                                      </p:to>
                                    </p:set>
                                    <p:animEffect transition="in" filter="blinds(horizontal)">
                                      <p:cBhvr>
                                        <p:cTn id="42"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770255" y="121285"/>
            <a:ext cx="11304905" cy="675640"/>
          </a:xfrm>
          <a:prstGeom prst="rect">
            <a:avLst/>
          </a:prstGeom>
          <a:noFill/>
        </p:spPr>
        <p:txBody>
          <a:bodyPr wrap="none" rtlCol="0" anchor="t">
            <a:spAutoFit/>
          </a:bodyPr>
          <a:p>
            <a:pPr algn="l">
              <a:spcBef>
                <a:spcPts val="0"/>
              </a:spcBef>
              <a:spcAft>
                <a:spcPts val="0"/>
              </a:spcAft>
              <a:buClrTx/>
              <a:buSzTx/>
              <a:buFontTx/>
              <a:defRPr/>
            </a:pPr>
            <a:r>
              <a:rPr lang="en-US" altLang="zh-CN" sz="3800" b="1">
                <a:latin typeface="Times New Roman" panose="02020603050405020304" charset="0"/>
                <a:cs typeface="Times New Roman" panose="02020603050405020304" charset="0"/>
                <a:sym typeface="站酷快乐体2016修订版" panose="02010600030101010101" pitchFamily="2" charset="-122"/>
              </a:rPr>
              <a:t>Relate events that make conflicts complex(Para.11/12)</a:t>
            </a:r>
            <a:endParaRPr lang="en-US" altLang="zh-CN" sz="3800" b="1">
              <a:latin typeface="Times New Roman" panose="02020603050405020304" charset="0"/>
              <a:cs typeface="Times New Roman" panose="02020603050405020304" charset="0"/>
              <a:sym typeface="站酷快乐体2016修订版" panose="02010600030101010101" pitchFamily="2" charset="-122"/>
            </a:endParaRPr>
          </a:p>
        </p:txBody>
      </p:sp>
      <p:pic>
        <p:nvPicPr>
          <p:cNvPr id="3" name="图片 2" descr="屏幕快照 2020-06-25 下午8.20.29"/>
          <p:cNvPicPr>
            <a:picLocks noChangeAspect="1"/>
          </p:cNvPicPr>
          <p:nvPr/>
        </p:nvPicPr>
        <p:blipFill>
          <a:blip r:embed="rId1"/>
          <a:stretch>
            <a:fillRect/>
          </a:stretch>
        </p:blipFill>
        <p:spPr>
          <a:xfrm>
            <a:off x="-58420" y="-27305"/>
            <a:ext cx="828675" cy="880745"/>
          </a:xfrm>
          <a:prstGeom prst="rect">
            <a:avLst/>
          </a:prstGeom>
        </p:spPr>
      </p:pic>
      <p:sp>
        <p:nvSpPr>
          <p:cNvPr id="4" name="文本框 3"/>
          <p:cNvSpPr txBox="1"/>
          <p:nvPr/>
        </p:nvSpPr>
        <p:spPr>
          <a:xfrm>
            <a:off x="-58420" y="1320165"/>
            <a:ext cx="12007850" cy="1168400"/>
          </a:xfrm>
          <a:prstGeom prst="rect">
            <a:avLst/>
          </a:prstGeom>
          <a:noFill/>
        </p:spPr>
        <p:txBody>
          <a:bodyPr wrap="square" rtlCol="0" anchor="t">
            <a:spAutoFit/>
          </a:bodyPr>
          <a:p>
            <a:pPr marL="0" indent="0" algn="l"/>
            <a:r>
              <a:rPr lang="en-US" altLang="zh-CN" sz="3500">
                <a:latin typeface="Times New Roman" panose="02020603050405020304" charset="0"/>
                <a:cs typeface="Times New Roman" panose="02020603050405020304" charset="0"/>
                <a:sym typeface="+mn-ea"/>
              </a:rPr>
              <a:t>    Theo had barely </a:t>
            </a:r>
            <a:r>
              <a:rPr lang="en-US" altLang="zh-CN" sz="3500">
                <a:uFill>
                  <a:solidFill>
                    <a:srgbClr val="0000FF"/>
                  </a:solidFill>
                </a:uFill>
                <a:latin typeface="Times New Roman" panose="02020603050405020304" charset="0"/>
                <a:cs typeface="Times New Roman" panose="02020603050405020304" charset="0"/>
                <a:sym typeface="+mn-ea"/>
              </a:rPr>
              <a:t>made it through</a:t>
            </a:r>
            <a:r>
              <a:rPr lang="en-US" altLang="zh-CN" sz="3500">
                <a:latin typeface="Times New Roman" panose="02020603050405020304" charset="0"/>
                <a:cs typeface="Times New Roman" panose="02020603050405020304" charset="0"/>
                <a:sym typeface="+mn-ea"/>
              </a:rPr>
              <a:t> the last round with a lucky guess on conscience. </a:t>
            </a:r>
            <a:endParaRPr lang="zh-CN" altLang="en-US" sz="3500"/>
          </a:p>
        </p:txBody>
      </p:sp>
      <p:sp>
        <p:nvSpPr>
          <p:cNvPr id="5" name="文本框 4"/>
          <p:cNvSpPr txBox="1"/>
          <p:nvPr/>
        </p:nvSpPr>
        <p:spPr>
          <a:xfrm>
            <a:off x="-58420" y="1320165"/>
            <a:ext cx="12007850" cy="1168400"/>
          </a:xfrm>
          <a:prstGeom prst="rect">
            <a:avLst/>
          </a:prstGeom>
          <a:noFill/>
        </p:spPr>
        <p:txBody>
          <a:bodyPr wrap="square" rtlCol="0" anchor="t">
            <a:spAutoFit/>
          </a:bodyPr>
          <a:p>
            <a:pPr marL="0" indent="0" algn="l"/>
            <a:r>
              <a:rPr lang="en-US" altLang="zh-CN" sz="3500">
                <a:latin typeface="Times New Roman" panose="02020603050405020304" charset="0"/>
                <a:cs typeface="Times New Roman" panose="02020603050405020304" charset="0"/>
                <a:sym typeface="+mn-ea"/>
              </a:rPr>
              <a:t>    Theo had barely </a:t>
            </a:r>
            <a:r>
              <a:rPr lang="en-US" altLang="zh-CN" sz="3500">
                <a:uFill>
                  <a:solidFill>
                    <a:srgbClr val="0000FF"/>
                  </a:solidFill>
                </a:uFill>
                <a:latin typeface="Times New Roman" panose="02020603050405020304" charset="0"/>
                <a:cs typeface="Times New Roman" panose="02020603050405020304" charset="0"/>
                <a:sym typeface="+mn-ea"/>
              </a:rPr>
              <a:t>made it through</a:t>
            </a:r>
            <a:r>
              <a:rPr lang="en-US" altLang="zh-CN" sz="3500">
                <a:latin typeface="Times New Roman" panose="02020603050405020304" charset="0"/>
                <a:cs typeface="Times New Roman" panose="02020603050405020304" charset="0"/>
                <a:sym typeface="+mn-ea"/>
              </a:rPr>
              <a:t> the last round with a </a:t>
            </a:r>
            <a:r>
              <a:rPr lang="en-US" altLang="zh-CN" sz="3500">
                <a:solidFill>
                  <a:srgbClr val="FF0000"/>
                </a:solidFill>
                <a:latin typeface="Times New Roman" panose="02020603050405020304" charset="0"/>
                <a:cs typeface="Times New Roman" panose="02020603050405020304" charset="0"/>
                <a:sym typeface="+mn-ea"/>
              </a:rPr>
              <a:t>lucky</a:t>
            </a:r>
            <a:r>
              <a:rPr lang="en-US" altLang="zh-CN" sz="3500">
                <a:latin typeface="Times New Roman" panose="02020603050405020304" charset="0"/>
                <a:cs typeface="Times New Roman" panose="02020603050405020304" charset="0"/>
                <a:sym typeface="+mn-ea"/>
              </a:rPr>
              <a:t> guess on conscience. </a:t>
            </a:r>
            <a:endParaRPr lang="zh-CN" altLang="en-US" sz="3500"/>
          </a:p>
        </p:txBody>
      </p:sp>
      <p:sp>
        <p:nvSpPr>
          <p:cNvPr id="6" name="文本框 5"/>
          <p:cNvSpPr txBox="1"/>
          <p:nvPr/>
        </p:nvSpPr>
        <p:spPr>
          <a:xfrm>
            <a:off x="74930" y="3853815"/>
            <a:ext cx="12264390" cy="629920"/>
          </a:xfrm>
          <a:prstGeom prst="rect">
            <a:avLst/>
          </a:prstGeom>
          <a:noFill/>
        </p:spPr>
        <p:txBody>
          <a:bodyPr wrap="square" rtlCol="0" anchor="t">
            <a:spAutoFit/>
          </a:bodyPr>
          <a:p>
            <a:r>
              <a:rPr lang="en-US" altLang="zh-CN" sz="3500" b="1">
                <a:solidFill>
                  <a:srgbClr val="0000FF"/>
                </a:solidFill>
                <a:latin typeface="Times New Roman" panose="02020603050405020304" charset="0"/>
                <a:ea typeface="迷你简卡通" charset="0"/>
                <a:cs typeface="Times New Roman" panose="02020603050405020304" charset="0"/>
                <a:sym typeface="+mn-ea"/>
              </a:rPr>
              <a:t>Would Theo always be lucky and win the county spelling bee?</a:t>
            </a:r>
            <a:endParaRPr lang="en-US" altLang="zh-CN" sz="3500" b="1">
              <a:solidFill>
                <a:srgbClr val="0000FF"/>
              </a:solidFill>
              <a:latin typeface="Times New Roman" panose="02020603050405020304" charset="0"/>
              <a:ea typeface="迷你简卡通" charset="0"/>
              <a:cs typeface="Times New Roman" panose="02020603050405020304" charset="0"/>
              <a:sym typeface="+mn-ea"/>
            </a:endParaRPr>
          </a:p>
        </p:txBody>
      </p:sp>
      <p:pic>
        <p:nvPicPr>
          <p:cNvPr id="8" name="图片 7" descr="OIP.ql19g3wo80uDpLIBrUiJSwHaHa"/>
          <p:cNvPicPr>
            <a:picLocks noChangeAspect="1"/>
          </p:cNvPicPr>
          <p:nvPr/>
        </p:nvPicPr>
        <p:blipFill>
          <a:blip r:embed="rId2"/>
          <a:stretch>
            <a:fillRect/>
          </a:stretch>
        </p:blipFill>
        <p:spPr>
          <a:xfrm>
            <a:off x="9922510" y="4676140"/>
            <a:ext cx="2224405" cy="22244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ags/tag1.xml><?xml version="1.0" encoding="utf-8"?>
<p:tagLst xmlns:p="http://schemas.openxmlformats.org/presentationml/2006/main">
  <p:tag name="KSO_WM_SLIDE_MODEL_TYPE" val="cover"/>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7688</Words>
  <Application>WPS 演示</Application>
  <PresentationFormat>宽屏</PresentationFormat>
  <Paragraphs>256</Paragraphs>
  <Slides>19</Slides>
  <Notes>0</Notes>
  <HiddenSlides>0</HiddenSlides>
  <MMClips>0</MMClips>
  <ScaleCrop>false</ScaleCrop>
  <HeadingPairs>
    <vt:vector size="6" baseType="variant">
      <vt:variant>
        <vt:lpstr>已用的字体</vt:lpstr>
      </vt:variant>
      <vt:variant>
        <vt:i4>18</vt:i4>
      </vt:variant>
      <vt:variant>
        <vt:lpstr>主题</vt:lpstr>
      </vt:variant>
      <vt:variant>
        <vt:i4>2</vt:i4>
      </vt:variant>
      <vt:variant>
        <vt:lpstr>幻灯片标题</vt:lpstr>
      </vt:variant>
      <vt:variant>
        <vt:i4>19</vt:i4>
      </vt:variant>
    </vt:vector>
  </HeadingPairs>
  <TitlesOfParts>
    <vt:vector size="39" baseType="lpstr">
      <vt:lpstr>Arial</vt:lpstr>
      <vt:lpstr>宋体</vt:lpstr>
      <vt:lpstr>Wingdings</vt:lpstr>
      <vt:lpstr>Times New Roman</vt:lpstr>
      <vt:lpstr>汉仪家书简</vt:lpstr>
      <vt:lpstr>站酷快乐体2016修订版</vt:lpstr>
      <vt:lpstr>迷你简卡通</vt:lpstr>
      <vt:lpstr>Wingdings</vt:lpstr>
      <vt:lpstr>Calibri</vt:lpstr>
      <vt:lpstr>微软雅黑</vt:lpstr>
      <vt:lpstr>Arial Unicode MS</vt:lpstr>
      <vt:lpstr>Calibri Light</vt:lpstr>
      <vt:lpstr>等线</vt:lpstr>
      <vt:lpstr>HelveticaNeue</vt:lpstr>
      <vt:lpstr>Corbel</vt:lpstr>
      <vt:lpstr>华文新魏</vt:lpstr>
      <vt:lpstr>等线 Light</vt:lpstr>
      <vt:lpstr>Segoe Print</vt:lpstr>
      <vt:lpstr>Office 主题</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c:creator>
  <cp:lastModifiedBy>南山有谷堆</cp:lastModifiedBy>
  <cp:revision>42</cp:revision>
  <dcterms:created xsi:type="dcterms:W3CDTF">2020-06-26T13:09:00Z</dcterms:created>
  <dcterms:modified xsi:type="dcterms:W3CDTF">2020-06-28T11:52:01Z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2052-11.8.2.8411</vt:lpwstr>
  </property>
</Properties>
</file>