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337" r:id="rId3"/>
    <p:sldId id="256" r:id="rId4"/>
    <p:sldId id="275" r:id="rId5"/>
    <p:sldId id="308" r:id="rId7"/>
    <p:sldId id="277" r:id="rId8"/>
    <p:sldId id="290" r:id="rId9"/>
    <p:sldId id="278" r:id="rId10"/>
    <p:sldId id="324" r:id="rId11"/>
    <p:sldId id="279" r:id="rId12"/>
    <p:sldId id="280" r:id="rId13"/>
    <p:sldId id="309" r:id="rId14"/>
    <p:sldId id="281" r:id="rId15"/>
    <p:sldId id="282" r:id="rId16"/>
    <p:sldId id="300" r:id="rId17"/>
    <p:sldId id="287" r:id="rId18"/>
    <p:sldId id="310" r:id="rId19"/>
    <p:sldId id="288" r:id="rId20"/>
    <p:sldId id="289" r:id="rId21"/>
    <p:sldId id="312" r:id="rId22"/>
    <p:sldId id="25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5D92"/>
    <a:srgbClr val="6D669F"/>
    <a:srgbClr val="F4D8E8"/>
    <a:srgbClr val="F5EFF6"/>
    <a:srgbClr val="0000FF"/>
    <a:srgbClr val="716BA0"/>
    <a:srgbClr val="7CB7DE"/>
    <a:srgbClr val="A7D3ED"/>
    <a:srgbClr val="909D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72" y="72"/>
      </p:cViewPr>
      <p:guideLst>
        <p:guide orient="horz" pos="3464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32DA9D-D0AE-4048-8B08-D77E8E698E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E28FB-5EB8-4209-89B9-5B9C1639772C}" type="slidenum">
              <a:rPr lang="zh-CN" altLang="en-US" smtClean="0"/>
            </a:fld>
            <a:endParaRPr lang="zh-CN" altLang="en-US"/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1"/>
          <p:cNvSpPr>
            <a:spLocks noChangeArrowheads="1"/>
          </p:cNvSpPr>
          <p:nvPr/>
        </p:nvSpPr>
        <p:spPr bwMode="auto">
          <a:xfrm>
            <a:off x="762000" y="1246505"/>
            <a:ext cx="6538595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anose="02000503000000020004" pitchFamily="2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solidFill>
                  <a:srgbClr val="FF0000"/>
                </a:solidFill>
                <a:latin typeface="HelveticaNeue" panose="02000503000000020004" pitchFamily="2" charset="0"/>
              </a:rPr>
              <a:t>公众号：溯恩高中英语</a:t>
            </a:r>
            <a:endParaRPr lang="zh-CN" altLang="en-US" sz="4000" b="1">
              <a:solidFill>
                <a:srgbClr val="FF0000"/>
              </a:solidFill>
              <a:latin typeface="HelveticaNeue" panose="02000503000000020004" pitchFamily="2" charset="0"/>
            </a:endParaRPr>
          </a:p>
        </p:txBody>
      </p:sp>
      <p:pic>
        <p:nvPicPr>
          <p:cNvPr id="14338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85" y="2273935"/>
            <a:ext cx="33591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矩形 3"/>
          <p:cNvSpPr>
            <a:spLocks noChangeArrowheads="1"/>
          </p:cNvSpPr>
          <p:nvPr/>
        </p:nvSpPr>
        <p:spPr bwMode="auto">
          <a:xfrm>
            <a:off x="7311390" y="1616710"/>
            <a:ext cx="360362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CN" altLang="en-US" sz="4000" b="1">
                <a:latin typeface="华文新魏" panose="02010800040101010101" pitchFamily="2" charset="-122"/>
              </a:rPr>
              <a:t>知识产权声明</a:t>
            </a:r>
            <a:endParaRPr lang="zh-CN" altLang="en-US" sz="4000" b="1">
              <a:latin typeface="华文新魏" panose="02010800040101010101" pitchFamily="2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1240" y="911225"/>
            <a:ext cx="10468610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个人优势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【总起】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believe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am the very person you are looking for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think I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am qualified for the job/am equal to the job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for the following reasons.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【语言优势】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Equipped with a good command of English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, I can communicate with natives easily.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2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1240" y="911225"/>
            <a:ext cx="11471275" cy="4569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个人优势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【经验优势】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am an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experienced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volunteer.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have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previous experience in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volunteering.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【时间优势】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 flexible schedule</a:t>
            </a: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, 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to work long hours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3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【性格优势】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1"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being cooperative and hard-working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2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805815"/>
            <a:ext cx="10219055" cy="4916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6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</a:t>
            </a:r>
            <a:r>
              <a:rPr lang="zh-CN" alt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能做的事情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【句型】There are various things I can do, ranging from ... to ...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【发口罩】to </a:t>
            </a:r>
            <a:r>
              <a:rPr lang="zh-CN"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give out/hand out/distribute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masks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【测体温】to </a:t>
            </a:r>
            <a:r>
              <a:rPr lang="zh-CN"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take/measure one's temperature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【做登记】to </a:t>
            </a:r>
            <a:r>
              <a:rPr lang="zh-CN"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register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those with abnormal temperatures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60000"/>
              </a:lnSpc>
            </a:pP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【做宣传】to help educate people and let them know the danger of COVID-19</a:t>
            </a:r>
            <a:endParaRPr lang="zh-CN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161593074513_.pic_hd"/>
          <p:cNvPicPr>
            <a:picLocks noChangeAspect="1"/>
          </p:cNvPicPr>
          <p:nvPr/>
        </p:nvPicPr>
        <p:blipFill>
          <a:blip r:embed="rId2"/>
          <a:srcRect t="32898" b="32506"/>
          <a:stretch>
            <a:fillRect/>
          </a:stretch>
        </p:blipFill>
        <p:spPr>
          <a:xfrm>
            <a:off x="3739515" y="484505"/>
            <a:ext cx="8017510" cy="60039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780" y="1154430"/>
            <a:ext cx="3464560" cy="46596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Para.1 </a:t>
            </a: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①要点全面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(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身份，背景，目的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)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；②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熟练掌握相关表达；</a:t>
            </a:r>
            <a:endParaRPr lang="zh-CN" altLang="en-US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③</a:t>
            </a:r>
            <a:r>
              <a:rPr lang="zh-CN" altLang="en-US" b="1">
                <a:solidFill>
                  <a:srgbClr val="0000FF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使用了复杂的语法结构的词汇</a:t>
            </a: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</a:t>
            </a: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①要点全面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(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优势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, 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能做的事情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)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；②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结构紧凑</a:t>
            </a:r>
            <a:r>
              <a:rPr lang="en-US" altLang="zh-CN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(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总分</a:t>
            </a:r>
            <a:r>
              <a:rPr lang="en-US" altLang="zh-CN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; 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连接成分</a:t>
            </a:r>
            <a:r>
              <a:rPr lang="en-US" altLang="zh-CN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)</a:t>
            </a:r>
            <a:endParaRPr lang="zh-CN" altLang="en-US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③</a:t>
            </a:r>
            <a:r>
              <a:rPr lang="zh-CN" altLang="en-US" b="1">
                <a:solidFill>
                  <a:srgbClr val="0000FF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使用了复杂的语法结构的词汇</a:t>
            </a: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endParaRPr lang="zh-CN" altLang="en-US" b="1">
              <a:solidFill>
                <a:srgbClr val="0000FF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Para.3</a:t>
            </a:r>
            <a:endParaRPr lang="en-US" altLang="zh-CN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①要点全面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(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感谢；套句</a:t>
            </a:r>
            <a:r>
              <a:rPr lang="en-US" altLang="zh-CN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)</a:t>
            </a: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；</a:t>
            </a:r>
            <a:endParaRPr lang="zh-CN" altLang="en-US" b="1"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b="1"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②</a:t>
            </a:r>
            <a:r>
              <a:rPr lang="zh-CN" altLang="en-US" b="1">
                <a:solidFill>
                  <a:srgbClr val="FF000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套句熟练</a:t>
            </a:r>
            <a:endParaRPr lang="zh-CN" altLang="en-US" b="1">
              <a:solidFill>
                <a:srgbClr val="FF000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931910" y="1767205"/>
            <a:ext cx="1098550" cy="3289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50985" y="2172335"/>
            <a:ext cx="117665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658485" y="1388745"/>
            <a:ext cx="5885180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658485" y="2159635"/>
            <a:ext cx="1913255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268470" y="2526030"/>
            <a:ext cx="425005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079240" y="4379595"/>
            <a:ext cx="238061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9163050" y="2526030"/>
            <a:ext cx="102044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825105" y="2879725"/>
            <a:ext cx="102044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459855" y="2905760"/>
            <a:ext cx="1273175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330825" y="3277870"/>
            <a:ext cx="5537200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079240" y="4804410"/>
            <a:ext cx="2803525" cy="302260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9019540" y="5200015"/>
            <a:ext cx="2380615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079240" y="5528310"/>
            <a:ext cx="2184400" cy="3282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4D8E8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考场佳作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7" name="图形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  <p:bldP spid="13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0" y="430530"/>
            <a:ext cx="467995" cy="4686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62990" y="899160"/>
            <a:ext cx="1021905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Dear Sir or Madam,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I am Li Hua, a Chinese student currently studying in London. Knowing that volunteers are wanted to fight against the virus, I am writing to apply to be one of them.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As a warm-hearted boy, I am always willing to help people in need. Besides, my good command of English and abundant relevant experience make me well suited to the job. If chosen as a volunteer, I will use my medical knowledge to appeal to local people to raise awareness of self-protection, such as washing hands regularly and wearing masks when going out.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Thank you for taking my application into consideration. 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                                                       Yours,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</a:rPr>
              <a:t>                                                             Li Hua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参考范文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1115695"/>
            <a:ext cx="1021905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假设你的名字叫李华，今年18岁，想利用暑假打工，你在报纸上看到了某咖啡厅的招聘懂英语的服务员的广告。请根据广告要求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（Part-time waiter/ Waitress；Age range 16-20；Previous experience necessary等）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写一封求职信。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注意：1. 词数80左右；2.可以适当增加细节，以使行文连贯。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1946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1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240" y="831850"/>
            <a:ext cx="10219055" cy="5688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体裁--求职信</a:t>
            </a: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		</a:t>
            </a:r>
            <a:endParaRPr lang="en-US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时态--一般现在时，一般将来时</a:t>
            </a: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	</a:t>
            </a:r>
            <a:endParaRPr lang="en-US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写信对象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--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咖啡厅老板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Para.1 写信目的（求职）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信息来源：报纸广告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所求职位：兼职的，咖啡厅的，服务员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Para.2 满足要求/陈述优势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年龄18岁；擅长英语；有相关经验；工作态度端正；性格好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Para.3 套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句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希望求职能够成功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sym typeface="+mn-ea"/>
              </a:rPr>
              <a:t>审题与构思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240" y="851535"/>
            <a:ext cx="10219055" cy="5688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Dear Sir/Madam,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Learning from the advertisement in the newspaper that your cafe is in need of part-time waiters, I am writing to apply for the position.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I believe I am qualified for the position. I am 18 years old and I have a good command of English, which will surely live up to your expectation. What is equally important is that I have sufficient previous experience working in our school cafe.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I would appreciate it if you could give me the chance to fill in the job vacancy. Looking forward to your reply.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r">
              <a:lnSpc>
                <a:spcPct val="13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Yours, Li Hua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905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范文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31240" y="1033780"/>
            <a:ext cx="10219055" cy="35375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60000"/>
              </a:lnSpc>
            </a:pPr>
            <a:r>
              <a:rPr lang="en-US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（2018年6月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浙江高考真题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</a:t>
            </a: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信）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假如你是李华，你校英语协会招聘志愿者，接待来访的国外大学生，请你写信应聘，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内容包括：1. 口语能力；2.相关经验；3.应聘目的。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注意：1. 词数80左右；2.可以适当增加细节，以使行文连贯。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1946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2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031240" y="915035"/>
            <a:ext cx="10219055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Dear Sir/Madam,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 I am writing to apply for the post of a volunteer which is advertised in the school newspaper. I found this position quite appealing to me and I’m well qualified for the job.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First, I have a good command of spoken English, contributing to my interaction with foreign friends. Second, I have previous experience about treating exchange students. Besides, I think it an excellent opportunity to broaden my horizons and improve my social skills.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      I’d appreciate it if you could give my a chance. Looking forward to your reply.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Sincerely yours,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  <a:p>
            <a:pPr algn="r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 Italic" charset="0"/>
                <a:sym typeface="+mn-ea"/>
              </a:rPr>
              <a:t>Li Hua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 Italic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345" y="388941"/>
            <a:ext cx="390588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同类作文巩固练习</a:t>
            </a:r>
            <a:r>
              <a:rPr lang="en-US" altLang="zh-CN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范文</a:t>
            </a:r>
            <a:endParaRPr lang="en-US" altLang="zh-CN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pic>
        <p:nvPicPr>
          <p:cNvPr id="14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7690" y="1764030"/>
            <a:ext cx="1152398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 Italic" panose="02020503050405090304" charset="0"/>
                <a:ea typeface="微软雅黑" panose="020B0503020204020204" pitchFamily="34" charset="-122"/>
                <a:cs typeface="Times New Roman Italic" panose="02020503050405090304" charset="0"/>
                <a:sym typeface="+mn-ea"/>
              </a:rPr>
              <a:t>Letters of Application</a:t>
            </a:r>
            <a:endParaRPr lang="en-US" altLang="zh-CN" sz="4800" i="1" dirty="0">
              <a:solidFill>
                <a:schemeClr val="tx1">
                  <a:lumMod val="75000"/>
                  <a:lumOff val="25000"/>
                </a:schemeClr>
              </a:solidFill>
              <a:latin typeface="Times New Roman Italic" panose="02020503050405090304" charset="0"/>
              <a:ea typeface="微软雅黑" panose="020B0503020204020204" pitchFamily="34" charset="-122"/>
              <a:cs typeface="Times New Roman Italic" panose="0202050305040509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678302" y="4551596"/>
            <a:ext cx="53014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杭州学军中学 蔡佳珏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65500" y="3369310"/>
            <a:ext cx="5928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月浙江省五校联考应用文讲评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720577" y="3289335"/>
            <a:ext cx="475085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71593069210_.pi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1630" y="1768475"/>
            <a:ext cx="1348740" cy="13487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7319" y="408626"/>
            <a:ext cx="5358276" cy="521970"/>
            <a:chOff x="2094413" y="2546709"/>
            <a:chExt cx="5358276" cy="521970"/>
          </a:xfrm>
        </p:grpSpPr>
        <p:sp>
          <p:nvSpPr>
            <p:cNvPr id="12" name="文本框 11"/>
            <p:cNvSpPr txBox="1"/>
            <p:nvPr/>
          </p:nvSpPr>
          <p:spPr>
            <a:xfrm>
              <a:off x="2690189" y="2546709"/>
              <a:ext cx="47625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2020</a:t>
              </a:r>
              <a:r>
                <a:rPr lang="zh-CN" altLang="en-US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年浙江省五校联考应用文</a:t>
              </a:r>
              <a:endPara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endParaRPr>
            </a:p>
          </p:txBody>
        </p:sp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4413" y="2568885"/>
              <a:ext cx="468238" cy="4682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62990" y="931545"/>
            <a:ext cx="102190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    </a:t>
            </a: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假如你是李华，寒假在伦敦学习，得知伦敦市政府在社区招募防疫志愿者。请你用英文写一封电子邮件应聘，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内容包括：1. 写信目的；2.个人优势；3.能做的事情。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注意：1. 词数80左右 2. 可适当增加细节，以使行文连贯。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3095" y="2800036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</a:rPr>
              <a:t>审题与构思</a:t>
            </a:r>
            <a:endParaRPr lang="zh-CN" altLang="en-US" sz="2800" b="1" dirty="0">
              <a:solidFill>
                <a:srgbClr val="645D92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5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2811417"/>
            <a:ext cx="468238" cy="46823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9285" y="3430270"/>
            <a:ext cx="10219055" cy="2717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体裁：应聘信</a:t>
            </a:r>
            <a:endParaRPr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4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写信对象：</a:t>
            </a:r>
            <a:endParaRPr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4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Dear Sir/Madam, </a:t>
            </a:r>
            <a:endParaRPr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90000"/>
              </a:lnSpc>
            </a:pPr>
            <a:r>
              <a:rPr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时态：一般现在时</a:t>
            </a:r>
            <a:r>
              <a:rPr lang="zh-CN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为主</a:t>
            </a:r>
            <a:endParaRPr lang="zh-CN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35" name="线形标注 1(无边框) 34"/>
          <p:cNvSpPr/>
          <p:nvPr/>
        </p:nvSpPr>
        <p:spPr>
          <a:xfrm>
            <a:off x="3529330" y="2811145"/>
            <a:ext cx="8164830" cy="1930400"/>
          </a:xfrm>
          <a:prstGeom prst="callout1">
            <a:avLst>
              <a:gd name="adj1" fmla="val 53073"/>
              <a:gd name="adj2" fmla="val -442"/>
              <a:gd name="adj3" fmla="val 53486"/>
              <a:gd name="adj4" fmla="val -7271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要能根据体裁很快反应出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应聘信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常用的表达，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just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如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: “Knowing that you are recruiting ..., I am writing to apply for the job.” 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以及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“Thank you for considering my application.”</a:t>
            </a:r>
            <a:endParaRPr lang="en-US" altLang="zh-CN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36" name="线形标注 1(无边框) 35"/>
          <p:cNvSpPr/>
          <p:nvPr/>
        </p:nvSpPr>
        <p:spPr>
          <a:xfrm>
            <a:off x="4392295" y="4869815"/>
            <a:ext cx="7301865" cy="1433195"/>
          </a:xfrm>
          <a:prstGeom prst="callout1">
            <a:avLst>
              <a:gd name="adj1" fmla="val 53073"/>
              <a:gd name="adj2" fmla="val -442"/>
              <a:gd name="adj3" fmla="val -23571"/>
              <a:gd name="adj4" fmla="val -2856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just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虽然是伦敦市政府在招募志愿者，但阅读信件应是某位工作人员。不建议使用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“Dear London Government,” 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或 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“To whom it may concern,”</a:t>
            </a:r>
            <a:endParaRPr lang="en-US" altLang="zh-CN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8" name="图片 7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bldLvl="2" uiExpand="1" build="p"/>
      <p:bldP spid="35" grpId="0" bldLvl="0" animBg="1"/>
      <p:bldP spid="3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7319" y="408626"/>
            <a:ext cx="5358276" cy="521970"/>
            <a:chOff x="2094413" y="2546709"/>
            <a:chExt cx="5358276" cy="521970"/>
          </a:xfrm>
        </p:grpSpPr>
        <p:sp>
          <p:nvSpPr>
            <p:cNvPr id="12" name="文本框 11"/>
            <p:cNvSpPr txBox="1"/>
            <p:nvPr/>
          </p:nvSpPr>
          <p:spPr>
            <a:xfrm>
              <a:off x="2690189" y="2546709"/>
              <a:ext cx="476250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2020</a:t>
              </a:r>
              <a:r>
                <a:rPr lang="zh-CN" altLang="en-US" sz="2800" b="1" dirty="0">
                  <a:solidFill>
                    <a:srgbClr val="645D92"/>
                  </a:solidFill>
                  <a:latin typeface="Songti SC Bold" panose="02010800040101010101" charset="-122"/>
                  <a:ea typeface="Songti SC Bold" panose="02010800040101010101" charset="-122"/>
                  <a:cs typeface="Songti SC Bold" panose="02010800040101010101" charset="-122"/>
                </a:rPr>
                <a:t>年浙江省五校联考应用文</a:t>
              </a:r>
              <a:endPara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endParaRPr>
            </a:p>
          </p:txBody>
        </p:sp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4413" y="2568885"/>
              <a:ext cx="468238" cy="468238"/>
            </a:xfrm>
            <a:prstGeom prst="rect">
              <a:avLst/>
            </a:prstGeom>
          </p:spPr>
        </p:pic>
      </p:grpSp>
      <p:sp>
        <p:nvSpPr>
          <p:cNvPr id="3" name="文本框 2"/>
          <p:cNvSpPr txBox="1"/>
          <p:nvPr/>
        </p:nvSpPr>
        <p:spPr>
          <a:xfrm>
            <a:off x="1062990" y="931545"/>
            <a:ext cx="1021905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en-US" altLang="zh-CN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    </a:t>
            </a: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假如你是李华，寒假在伦敦学习，得知伦敦市政府在社区招募防疫志愿者。请你用英文写一封电子邮件应聘，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内容包括：1. 写信目的；2.个人优势；3.能做的事情。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altLang="en-US" sz="2800" dirty="0">
                <a:solidFill>
                  <a:srgbClr val="262E3E"/>
                </a:solidFill>
                <a:latin typeface="Songti SC Regular" panose="02010800040101010101" charset="-122"/>
                <a:ea typeface="Songti SC Regular" panose="02010800040101010101" charset="-122"/>
                <a:cs typeface="Songti SC Regular" panose="02010800040101010101" charset="-122"/>
              </a:rPr>
              <a:t>注意：1. 词数80左右 2. 可适当增加细节，以使行文连贯。</a:t>
            </a:r>
            <a:endParaRPr lang="zh-CN" altLang="en-US" sz="2800" dirty="0">
              <a:solidFill>
                <a:srgbClr val="262E3E"/>
              </a:solidFill>
              <a:latin typeface="Songti SC Regular" panose="02010800040101010101" charset="-122"/>
              <a:ea typeface="Songti SC Regular" panose="02010800040101010101" charset="-122"/>
              <a:cs typeface="Songti SC Regular" panose="020108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3095" y="2800036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</a:rPr>
              <a:t>审题与构思</a:t>
            </a:r>
            <a:endParaRPr lang="zh-CN" altLang="en-US" sz="2800" b="1" dirty="0">
              <a:solidFill>
                <a:srgbClr val="645D92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5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2811417"/>
            <a:ext cx="468238" cy="46823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47700" y="3322320"/>
            <a:ext cx="1133919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分段与要点：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Para.1  自我介绍；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背景信息；</a:t>
            </a: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写信目的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l">
              <a:lnSpc>
                <a:spcPct val="100000"/>
              </a:lnSpc>
            </a:pP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李华，中国人，寒假在伦敦学习；政府招募防疫志愿者；写信应聘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Para.2  个人优势；能做的事情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时间，经验，语言，性格等；发口罩，量体温，做好登记，做好宣传等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Para.3  套句</a:t>
            </a:r>
            <a:endParaRPr lang="zh-CN"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lvl="0" algn="l">
              <a:lnSpc>
                <a:spcPct val="100000"/>
              </a:lnSpc>
            </a:pP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希望能考虑我；</a:t>
            </a:r>
            <a:r>
              <a:rPr lang="zh-CN" sz="2800" b="1" i="1" dirty="0">
                <a:solidFill>
                  <a:srgbClr val="645D92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感谢</a:t>
            </a:r>
            <a:endParaRPr lang="zh-CN" sz="2800" b="1" i="1" dirty="0">
              <a:solidFill>
                <a:srgbClr val="645D92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38" name="线形标注 1(无边框) 37"/>
          <p:cNvSpPr/>
          <p:nvPr/>
        </p:nvSpPr>
        <p:spPr>
          <a:xfrm>
            <a:off x="5165725" y="5556885"/>
            <a:ext cx="6379845" cy="927735"/>
          </a:xfrm>
          <a:prstGeom prst="callout1">
            <a:avLst>
              <a:gd name="adj1" fmla="val 53045"/>
              <a:gd name="adj2" fmla="val -1711"/>
              <a:gd name="adj3" fmla="val 68993"/>
              <a:gd name="adj4" fmla="val -17866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感谢</a:t>
            </a:r>
            <a:r>
              <a:rPr 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不是要点，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但出于交际原则，以示礼貌，最好出现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6311900" y="2811145"/>
            <a:ext cx="5233670" cy="927735"/>
          </a:xfrm>
          <a:prstGeom prst="callout1">
            <a:avLst>
              <a:gd name="adj1" fmla="val 53045"/>
              <a:gd name="adj2" fmla="val -1711"/>
              <a:gd name="adj3" fmla="val 81382"/>
              <a:gd name="adj4" fmla="val -70055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对要点一定要进行具体拓展，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且紧密围绕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抗疫志愿者</a:t>
            </a:r>
            <a:r>
              <a:rPr lang="en-US" altLang="zh-CN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的主题</a:t>
            </a:r>
            <a:endParaRPr lang="zh-CN" altLang="en-US" sz="2800" b="1" i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7" name="图片 6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2" uiExpand="1" build="p"/>
      <p:bldP spid="38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67319" y="383177"/>
            <a:ext cx="2169306" cy="527734"/>
            <a:chOff x="2094413" y="2521260"/>
            <a:chExt cx="2169306" cy="527734"/>
          </a:xfrm>
        </p:grpSpPr>
        <p:sp>
          <p:nvSpPr>
            <p:cNvPr id="12" name="文本框 11"/>
            <p:cNvSpPr txBox="1"/>
            <p:nvPr/>
          </p:nvSpPr>
          <p:spPr>
            <a:xfrm>
              <a:off x="2658439" y="2527024"/>
              <a:ext cx="1605280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716BA0"/>
                  </a:solidFill>
                  <a:latin typeface="Songti SC Bold" panose="02010800040101010101" charset="-122"/>
                  <a:ea typeface="Songti SC Bold" panose="02010800040101010101" charset="-122"/>
                </a:rPr>
                <a:t>常见问题</a:t>
              </a:r>
              <a:endPara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endParaRPr>
            </a:p>
          </p:txBody>
        </p:sp>
        <p:pic>
          <p:nvPicPr>
            <p:cNvPr id="11" name="图形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4413" y="2521260"/>
              <a:ext cx="468238" cy="468238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636270" y="885190"/>
            <a:ext cx="106457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要点3缺失，或将要点2和要点3融合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Having precious working experience as a volunteer during the outbreak in China, I am able to deal with any situation. Besides, I can speak fluent English and always willing to help people in need. I am ready for anything you want me to do.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am warm-hearted and I am willing to help others, such as delivering medicines, performing first aid and so on.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6905" y="4483100"/>
            <a:ext cx="106451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just">
              <a:lnSpc>
                <a:spcPct val="10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要点1背景信息不到位</a:t>
            </a:r>
            <a:endParaRPr sz="2800" b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00000"/>
              </a:lnSpc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Hearing that you are looking for volunteers, I am writing to apply for it.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5" name="线形标注 1(无边框) 34"/>
          <p:cNvSpPr/>
          <p:nvPr/>
        </p:nvSpPr>
        <p:spPr>
          <a:xfrm>
            <a:off x="4321175" y="3989705"/>
            <a:ext cx="7355840" cy="941070"/>
          </a:xfrm>
          <a:prstGeom prst="callout1">
            <a:avLst>
              <a:gd name="adj1" fmla="val 53073"/>
              <a:gd name="adj2" fmla="val -442"/>
              <a:gd name="adj3" fmla="val -337"/>
              <a:gd name="adj4" fmla="val -16410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TIP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：建议按顺序将要点清晰独立地表达出来，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          更有利于阅卷老师踩点给分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4" name="线形标注 1(无边框) 3"/>
          <p:cNvSpPr/>
          <p:nvPr/>
        </p:nvSpPr>
        <p:spPr>
          <a:xfrm>
            <a:off x="2560955" y="5436870"/>
            <a:ext cx="9115425" cy="1045210"/>
          </a:xfrm>
          <a:prstGeom prst="callout1">
            <a:avLst>
              <a:gd name="adj1" fmla="val 53073"/>
              <a:gd name="adj2" fmla="val -442"/>
              <a:gd name="adj3" fmla="val 1883"/>
              <a:gd name="adj4" fmla="val -12232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TIP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：题目中提到的背景信息也是要点，此处缺少了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写信人身份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及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抗疫志愿者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的信息，导致写信目的不够清晰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uiExpand="1" build="p"/>
      <p:bldP spid="35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34720" y="805815"/>
            <a:ext cx="10676255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内容不合理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1.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Having previous experience as a volunteer during the peak of outbreak in China, I am able to deal with any situation.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10000"/>
              </a:lnSpc>
              <a:buNone/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2.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major in nursery, so I can perform first aid on patients who are in danger.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00000"/>
              </a:lnSpc>
              <a:buNone/>
            </a:pPr>
            <a:endParaRPr lang="en-US"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indent="0" algn="just">
              <a:lnSpc>
                <a:spcPct val="120000"/>
              </a:lnSpc>
              <a:buNone/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3.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If I can be the volunteer, I will donate some masks and supplies.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5" name="线形标注 1(无边框) 34"/>
          <p:cNvSpPr/>
          <p:nvPr/>
        </p:nvSpPr>
        <p:spPr>
          <a:xfrm>
            <a:off x="1530985" y="2168525"/>
            <a:ext cx="10080625" cy="765810"/>
          </a:xfrm>
          <a:prstGeom prst="callout1">
            <a:avLst>
              <a:gd name="adj1" fmla="val 53073"/>
              <a:gd name="adj2" fmla="val -442"/>
              <a:gd name="adj3" fmla="val -1575"/>
              <a:gd name="adj4" fmla="val -2941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Times New Roman Regular" panose="02020503050405090304" charset="0"/>
                <a:sym typeface="+mn-ea"/>
              </a:rPr>
              <a:t>中国疫情正是在寒假爆发，根据题目信息，李华寒假已在英国。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Times New Roman Regular" panose="02020503050405090304" charset="0"/>
              <a:sym typeface="+mn-ea"/>
            </a:endParaRPr>
          </a:p>
        </p:txBody>
      </p:sp>
      <p:sp>
        <p:nvSpPr>
          <p:cNvPr id="3" name="线形标注 1(无边框) 2"/>
          <p:cNvSpPr/>
          <p:nvPr/>
        </p:nvSpPr>
        <p:spPr>
          <a:xfrm>
            <a:off x="4458970" y="3578225"/>
            <a:ext cx="7152005" cy="1118235"/>
          </a:xfrm>
          <a:prstGeom prst="callout1">
            <a:avLst>
              <a:gd name="adj1" fmla="val 53073"/>
              <a:gd name="adj2" fmla="val -442"/>
              <a:gd name="adj3" fmla="val -965"/>
              <a:gd name="adj4" fmla="val -714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根据题目信息，李华应聘的是社区志愿者，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能做的事情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不应该涉及到照顾危重病患。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4" name="线形标注 1(无边框) 3"/>
          <p:cNvSpPr/>
          <p:nvPr/>
        </p:nvSpPr>
        <p:spPr>
          <a:xfrm>
            <a:off x="4159885" y="5377815"/>
            <a:ext cx="7451090" cy="920115"/>
          </a:xfrm>
          <a:prstGeom prst="callout1">
            <a:avLst>
              <a:gd name="adj1" fmla="val 53073"/>
              <a:gd name="adj2" fmla="val -442"/>
              <a:gd name="adj3" fmla="val 897"/>
              <a:gd name="adj4" fmla="val -6212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因为使用了条件状语从句，这句话给人感觉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/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若不让我当志愿者，我就不捐赠口罩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的意味。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常见问题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5" name="图片 4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5" grpId="0" bldLvl="0" animBg="1"/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805815"/>
            <a:ext cx="10219055" cy="29330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4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语气不合适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4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Were I chosen, I’d spread out masks and other necessities.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4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I’d appreciate it if you could grant me this opportunity to join you.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4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believe this will make me stand out among other applicants.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3" name="线形标注 1(无边框) 2"/>
          <p:cNvSpPr/>
          <p:nvPr/>
        </p:nvSpPr>
        <p:spPr>
          <a:xfrm>
            <a:off x="4509770" y="3362960"/>
            <a:ext cx="6547485" cy="1654175"/>
          </a:xfrm>
          <a:prstGeom prst="callout1">
            <a:avLst>
              <a:gd name="adj1" fmla="val 53073"/>
              <a:gd name="adj2" fmla="val -442"/>
              <a:gd name="adj3" fmla="val 20429"/>
              <a:gd name="adj4" fmla="val -419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120000"/>
              </a:lnSpc>
            </a:pPr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抗疫志愿者</a:t>
            </a:r>
            <a:r>
              <a:rPr 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本身有一定风险，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所以在组织语言时不用显得过于客气，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或是流露出过强的竞争意识。</a:t>
            </a:r>
            <a:endParaRPr lang="zh-CN" altLang="en-US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常见问题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4" name="图片 3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62990" y="805815"/>
            <a:ext cx="10219055" cy="4269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 algn="just">
              <a:lnSpc>
                <a:spcPct val="160000"/>
              </a:lnSpc>
            </a:pPr>
            <a:r>
              <a:rPr sz="2800" b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套句不熟练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3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Learning that you </a:t>
            </a:r>
            <a:r>
              <a:rPr sz="2800" b="1" i="1" u="sng" dirty="0">
                <a:solidFill>
                  <a:srgbClr val="262E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are eager for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community volunteers to fight against COVID-19, I am writing to </a:t>
            </a:r>
            <a:r>
              <a:rPr sz="2800" b="1" i="1" u="sng" dirty="0">
                <a:solidFill>
                  <a:srgbClr val="262E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ask for permission to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join in it.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60000"/>
              </a:lnSpc>
              <a:buAutoNum type="arabicPeriod"/>
            </a:pP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27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hope I can meet with your needs.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2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Hope I can do you a favor.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常见问题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11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sp>
        <p:nvSpPr>
          <p:cNvPr id="7" name="线形标注 1(无边框) 6"/>
          <p:cNvSpPr/>
          <p:nvPr/>
        </p:nvSpPr>
        <p:spPr>
          <a:xfrm>
            <a:off x="2211070" y="2863850"/>
            <a:ext cx="9410700" cy="833755"/>
          </a:xfrm>
          <a:prstGeom prst="callout1">
            <a:avLst>
              <a:gd name="adj1" fmla="val 53073"/>
              <a:gd name="adj2" fmla="val -442"/>
              <a:gd name="adj3" fmla="val 20429"/>
              <a:gd name="adj4" fmla="val -419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9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应聘信必然涉及到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招聘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与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的表达，建议同学们将这些表达固定下来，此处可用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“recruit/in need of”“apply for”</a:t>
            </a:r>
            <a:endParaRPr lang="en-US" altLang="zh-CN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sp>
        <p:nvSpPr>
          <p:cNvPr id="8" name="线形标注 1(无边框) 7"/>
          <p:cNvSpPr/>
          <p:nvPr/>
        </p:nvSpPr>
        <p:spPr>
          <a:xfrm>
            <a:off x="2211070" y="5137150"/>
            <a:ext cx="9410700" cy="833755"/>
          </a:xfrm>
          <a:prstGeom prst="callout1">
            <a:avLst>
              <a:gd name="adj1" fmla="val 53073"/>
              <a:gd name="adj2" fmla="val -442"/>
              <a:gd name="adj3" fmla="val 20429"/>
              <a:gd name="adj4" fmla="val -4197"/>
            </a:avLst>
          </a:prstGeom>
          <a:solidFill>
            <a:srgbClr val="F5EFF6"/>
          </a:solidFill>
          <a:ln w="28575" cmpd="sng">
            <a:solidFill>
              <a:srgbClr val="645D9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ct val="90000"/>
              </a:lnSpc>
            </a:pP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应聘信结尾通常要表示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谢谢您考虑我的申请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”</a:t>
            </a:r>
            <a:r>
              <a:rPr lang="zh-CN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，此处可用</a:t>
            </a:r>
            <a:r>
              <a:rPr lang="en-US" altLang="zh-CN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“Thank you for considering my application.”</a:t>
            </a:r>
            <a:endParaRPr lang="en-US" altLang="zh-CN" sz="28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  <a:sym typeface="+mn-ea"/>
            </a:endParaRPr>
          </a:p>
        </p:txBody>
      </p:sp>
      <p:pic>
        <p:nvPicPr>
          <p:cNvPr id="3" name="图片 2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7" grpId="0" bldLvl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6" t="29434" r="10420" b="1931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60830" y="262218"/>
            <a:ext cx="11470341" cy="63335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6755" y="805815"/>
            <a:ext cx="11015980" cy="56927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0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Para.1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自我介绍；</a:t>
            </a:r>
            <a:r>
              <a:rPr lang="zh-CN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背景信息；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写信目的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Knowing that you are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looking for</a:t>
            </a:r>
            <a:r>
              <a:rPr sz="2800" b="1" i="1" u="sng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volunteers to help contain the spread of the virus, I am writing to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apply for the job/position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Knowing that the government is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recruiting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volunteers to prevent the spread of the epidemic, I am writing to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recommend myself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for the following reasons.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Knowing that the government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is in need of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volunteers to shield/defend communities against the virus, I would like to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sign up for this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algn="just">
              <a:lnSpc>
                <a:spcPct val="100000"/>
              </a:lnSpc>
            </a:pPr>
            <a:r>
              <a:rPr lang="en-US"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  <a:sym typeface="+mn-ea"/>
              </a:rPr>
              <a:t>Para.3 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套句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Thank you for your time.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Thank you for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taking my application into consideration.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I hope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my application will meet with your approval.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 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  <a:p>
            <a:pPr marL="457200" indent="-457200" algn="just">
              <a:lnSpc>
                <a:spcPct val="100000"/>
              </a:lnSpc>
              <a:buAutoNum type="arabicPeriod"/>
            </a:pP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Looking forward to your </a:t>
            </a:r>
            <a:r>
              <a:rPr sz="2800" b="1" i="1" u="sng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favorable reply</a:t>
            </a:r>
            <a:r>
              <a:rPr sz="2800" b="1" i="1" dirty="0">
                <a:solidFill>
                  <a:srgbClr val="262E3E"/>
                </a:solidFill>
                <a:latin typeface="Songti SC Bold" panose="02010800040101010101" charset="-122"/>
                <a:ea typeface="Songti SC Bold" panose="02010800040101010101" charset="-122"/>
                <a:cs typeface="Songti SC Bold" panose="02010800040101010101" charset="-122"/>
              </a:rPr>
              <a:t>.</a:t>
            </a:r>
            <a:endParaRPr sz="2800" b="1" i="1" dirty="0">
              <a:solidFill>
                <a:srgbClr val="262E3E"/>
              </a:solidFill>
              <a:latin typeface="Songti SC Bold" panose="02010800040101010101" charset="-122"/>
              <a:ea typeface="Songti SC Bold" panose="02010800040101010101" charset="-122"/>
              <a:cs typeface="Songti SC Bold" panose="020108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31345" y="388941"/>
            <a:ext cx="1605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800" b="1" dirty="0">
                <a:solidFill>
                  <a:srgbClr val="716BA0"/>
                </a:solidFill>
                <a:latin typeface="Songti SC Bold" panose="02010800040101010101" charset="-122"/>
                <a:ea typeface="Songti SC Bold" panose="02010800040101010101" charset="-122"/>
              </a:rPr>
              <a:t>好句欣赏</a:t>
            </a:r>
            <a:endParaRPr lang="zh-CN" altLang="en-US" sz="2800" b="1" dirty="0">
              <a:solidFill>
                <a:srgbClr val="716BA0"/>
              </a:solidFill>
              <a:latin typeface="Songti SC Bold" panose="02010800040101010101" charset="-122"/>
              <a:ea typeface="Songti SC Bold" panose="02010800040101010101" charset="-122"/>
            </a:endParaRPr>
          </a:p>
        </p:txBody>
      </p:sp>
      <p:pic>
        <p:nvPicPr>
          <p:cNvPr id="7" name="图形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19" y="383177"/>
            <a:ext cx="468238" cy="468238"/>
          </a:xfrm>
          <a:prstGeom prst="rect">
            <a:avLst/>
          </a:prstGeom>
        </p:spPr>
      </p:pic>
      <p:pic>
        <p:nvPicPr>
          <p:cNvPr id="12" name="图片 11" descr="水印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6295" y="63500"/>
            <a:ext cx="4902200" cy="1586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6177</Words>
  <Application>WPS 演示</Application>
  <PresentationFormat>宽屏</PresentationFormat>
  <Paragraphs>220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Times New Roman Italic</vt:lpstr>
      <vt:lpstr>Times New Roman</vt:lpstr>
      <vt:lpstr>Songti SC Bold</vt:lpstr>
      <vt:lpstr>Songti SC Regular</vt:lpstr>
      <vt:lpstr>Times New Roman Regular</vt:lpstr>
      <vt:lpstr>Songti SC Bold Italic</vt:lpstr>
      <vt:lpstr>Arial Unicode MS</vt:lpstr>
      <vt:lpstr>等线 Light</vt:lpstr>
      <vt:lpstr>等线</vt:lpstr>
      <vt:lpstr>Calibri</vt:lpstr>
      <vt:lpstr>HelveticaNeue</vt:lpstr>
      <vt:lpstr>Corbel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南山有谷堆</cp:lastModifiedBy>
  <cp:revision>40</cp:revision>
  <dcterms:created xsi:type="dcterms:W3CDTF">2020-06-29T02:29:00Z</dcterms:created>
  <dcterms:modified xsi:type="dcterms:W3CDTF">2020-06-29T13:25:58Z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