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26"/>
  </p:notesMasterIdLst>
  <p:handoutMasterIdLst>
    <p:handoutMasterId r:id="rId27"/>
  </p:handoutMasterIdLst>
  <p:sldIdLst>
    <p:sldId id="257" r:id="rId4"/>
    <p:sldId id="573" r:id="rId5"/>
    <p:sldId id="578" r:id="rId6"/>
    <p:sldId id="579" r:id="rId7"/>
    <p:sldId id="580" r:id="rId8"/>
    <p:sldId id="582" r:id="rId9"/>
    <p:sldId id="530" r:id="rId10"/>
    <p:sldId id="521" r:id="rId11"/>
    <p:sldId id="598" r:id="rId12"/>
    <p:sldId id="583" r:id="rId13"/>
    <p:sldId id="588" r:id="rId14"/>
    <p:sldId id="584" r:id="rId15"/>
    <p:sldId id="586" r:id="rId16"/>
    <p:sldId id="585" r:id="rId17"/>
    <p:sldId id="587" r:id="rId18"/>
    <p:sldId id="589" r:id="rId19"/>
    <p:sldId id="590" r:id="rId20"/>
    <p:sldId id="591" r:id="rId21"/>
    <p:sldId id="599" r:id="rId22"/>
    <p:sldId id="559" r:id="rId23"/>
    <p:sldId id="600" r:id="rId24"/>
    <p:sldId id="576" r:id="rId25"/>
  </p:sldIdLst>
  <p:sldSz cx="9144000" cy="5143500" type="screen16x9"/>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A80"/>
    <a:srgbClr val="EDB7BB"/>
    <a:srgbClr val="E8E8E8"/>
    <a:srgbClr val="2499E6"/>
    <a:srgbClr val="1763BB"/>
    <a:srgbClr val="1248A0"/>
    <a:srgbClr val="55C7D9"/>
    <a:srgbClr val="0D3272"/>
    <a:srgbClr val="6EE7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2" autoAdjust="0"/>
    <p:restoredTop sz="87442" autoAdjust="0"/>
  </p:normalViewPr>
  <p:slideViewPr>
    <p:cSldViewPr>
      <p:cViewPr varScale="1">
        <p:scale>
          <a:sx n="132" d="100"/>
          <a:sy n="132" d="100"/>
        </p:scale>
        <p:origin x="822" y="11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7CEAFE-7DEF-4018-ABA0-7B9798E5E117}" type="datetimeFigureOut">
              <a:rPr lang="zh-CN" altLang="en-US" smtClean="0"/>
              <a:t>2020/7/1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443164-429E-4BC3-836A-55A1098A742A}"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82828-7126-4E92-AC4F-0F7C0DCC1883}" type="datetimeFigureOut">
              <a:rPr lang="zh-CN" altLang="en-US" smtClean="0"/>
              <a:t>2020/7/1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8A1C88-3612-4BB6-8594-8528E70BD9B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78A1C88-3612-4BB6-8594-8528E70BD9B2}"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提供写作范文。</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请提供最少一个场景的描写。</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提供写作范文。</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请提供最少一个场景的描写。</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请提供最少一个场景的描写。</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请提供最少一个场景的描写。</a:t>
            </a:r>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3B3F0B-DAAC-41F5-9B7F-364CFC97A3E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13" name="任意多边形 12"/>
          <p:cNvSpPr/>
          <p:nvPr userDrawn="1"/>
        </p:nvSpPr>
        <p:spPr>
          <a:xfrm rot="5400000">
            <a:off x="284848" y="346033"/>
            <a:ext cx="373747" cy="333271"/>
          </a:xfrm>
          <a:custGeom>
            <a:avLst/>
            <a:gdLst>
              <a:gd name="connsiteX0" fmla="*/ 1 w 373747"/>
              <a:gd name="connsiteY0" fmla="*/ 234620 h 333271"/>
              <a:gd name="connsiteX1" fmla="*/ 186874 w 373747"/>
              <a:gd name="connsiteY1" fmla="*/ 0 h 333271"/>
              <a:gd name="connsiteX2" fmla="*/ 373747 w 373747"/>
              <a:gd name="connsiteY2" fmla="*/ 234620 h 333271"/>
              <a:gd name="connsiteX3" fmla="*/ 295171 w 373747"/>
              <a:gd name="connsiteY3" fmla="*/ 234620 h 333271"/>
              <a:gd name="connsiteX4" fmla="*/ 186873 w 373747"/>
              <a:gd name="connsiteY4" fmla="*/ 98651 h 333271"/>
              <a:gd name="connsiteX5" fmla="*/ 78575 w 373747"/>
              <a:gd name="connsiteY5" fmla="*/ 234620 h 333271"/>
              <a:gd name="connsiteX6" fmla="*/ 0 w 373747"/>
              <a:gd name="connsiteY6" fmla="*/ 333271 h 333271"/>
              <a:gd name="connsiteX7" fmla="*/ 78575 w 373747"/>
              <a:gd name="connsiteY7" fmla="*/ 234620 h 333271"/>
              <a:gd name="connsiteX8" fmla="*/ 295171 w 373747"/>
              <a:gd name="connsiteY8" fmla="*/ 234620 h 333271"/>
              <a:gd name="connsiteX9" fmla="*/ 373746 w 373747"/>
              <a:gd name="connsiteY9" fmla="*/ 333271 h 3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747" h="333271">
                <a:moveTo>
                  <a:pt x="1" y="234620"/>
                </a:moveTo>
                <a:lnTo>
                  <a:pt x="186874" y="0"/>
                </a:lnTo>
                <a:lnTo>
                  <a:pt x="373747" y="234620"/>
                </a:lnTo>
                <a:lnTo>
                  <a:pt x="295171" y="234620"/>
                </a:lnTo>
                <a:lnTo>
                  <a:pt x="186873" y="98651"/>
                </a:lnTo>
                <a:lnTo>
                  <a:pt x="78575" y="234620"/>
                </a:lnTo>
                <a:close/>
                <a:moveTo>
                  <a:pt x="0" y="333271"/>
                </a:moveTo>
                <a:lnTo>
                  <a:pt x="78575" y="234620"/>
                </a:lnTo>
                <a:lnTo>
                  <a:pt x="295171" y="234620"/>
                </a:lnTo>
                <a:lnTo>
                  <a:pt x="373746" y="33327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b="1">
              <a:solidFill>
                <a:schemeClr val="accent1"/>
              </a:solidFill>
            </a:endParaRPr>
          </a:p>
        </p:txBody>
      </p:sp>
      <p:pic>
        <p:nvPicPr>
          <p:cNvPr id="10" name="图片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8550" y="0"/>
            <a:ext cx="1614439" cy="1275606"/>
          </a:xfrm>
          <a:prstGeom prst="rect">
            <a:avLst/>
          </a:prstGeom>
        </p:spPr>
      </p:pic>
      <p:pic>
        <p:nvPicPr>
          <p:cNvPr id="3" name="图片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flipV="1">
            <a:off x="7365519" y="3411001"/>
            <a:ext cx="1770550" cy="1728282"/>
          </a:xfrm>
          <a:prstGeom prst="rect">
            <a:avLst/>
          </a:prstGeom>
        </p:spPr>
      </p:pic>
      <p:pic>
        <p:nvPicPr>
          <p:cNvPr id="20" name="图片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987" y="4025429"/>
            <a:ext cx="1702668" cy="1132904"/>
          </a:xfrm>
          <a:prstGeom prst="rect">
            <a:avLst/>
          </a:prstGeom>
        </p:spPr>
      </p:pic>
      <p:pic>
        <p:nvPicPr>
          <p:cNvPr id="7" name="图片 6" descr="水印">
            <a:extLst>
              <a:ext uri="{FF2B5EF4-FFF2-40B4-BE49-F238E27FC236}">
                <a16:creationId xmlns:a16="http://schemas.microsoft.com/office/drawing/2014/main" id="{6F6EDC60-3307-4EFD-A98A-C1E042F1D50D}"/>
              </a:ext>
            </a:extLst>
          </p:cNvPr>
          <p:cNvPicPr>
            <a:picLocks noChangeAspect="1"/>
          </p:cNvPicPr>
          <p:nvPr userDrawn="1"/>
        </p:nvPicPr>
        <p:blipFill>
          <a:blip r:embed="rId17"/>
          <a:stretch>
            <a:fillRect/>
          </a:stretch>
        </p:blipFill>
        <p:spPr>
          <a:xfrm>
            <a:off x="5186363" y="47626"/>
            <a:ext cx="3880009" cy="12558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48543E2-0D7C-4DB1-91E9-17830298CAE1}" type="datetimeFigureOut">
              <a:rPr lang="zh-CN" altLang="en-US" smtClean="0"/>
              <a:t>2020/7/1</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93B3F0B-DAAC-41F5-9B7F-364CFC97A3E1}" type="slidenum">
              <a:rPr lang="zh-CN" altLang="en-US" smtClean="0"/>
              <a:t>‹#›</a:t>
            </a:fld>
            <a:endParaRPr lang="zh-CN" altLang="en-US"/>
          </a:p>
        </p:txBody>
      </p:sp>
      <p:pic>
        <p:nvPicPr>
          <p:cNvPr id="7" name="图片 6" descr="水印">
            <a:extLst>
              <a:ext uri="{FF2B5EF4-FFF2-40B4-BE49-F238E27FC236}">
                <a16:creationId xmlns:a16="http://schemas.microsoft.com/office/drawing/2014/main" id="{ADD01679-9955-488F-AE14-39B9B19903C1}"/>
              </a:ext>
            </a:extLst>
          </p:cNvPr>
          <p:cNvPicPr>
            <a:picLocks noChangeAspect="1"/>
          </p:cNvPicPr>
          <p:nvPr userDrawn="1"/>
        </p:nvPicPr>
        <p:blipFill>
          <a:blip r:embed="rId14"/>
          <a:stretch>
            <a:fillRect/>
          </a:stretch>
        </p:blipFill>
        <p:spPr>
          <a:xfrm>
            <a:off x="5186363" y="47626"/>
            <a:ext cx="3880009" cy="125587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48543E2-0D7C-4DB1-91E9-17830298CAE1}" type="datetimeFigureOut">
              <a:rPr lang="zh-CN" altLang="en-US" smtClean="0">
                <a:solidFill>
                  <a:prstClr val="black">
                    <a:tint val="75000"/>
                  </a:prstClr>
                </a:solidFill>
              </a:rPr>
              <a:t>2020/7/1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93B3F0B-DAAC-41F5-9B7F-364CFC97A3E1}"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6" descr="水印">
            <a:extLst>
              <a:ext uri="{FF2B5EF4-FFF2-40B4-BE49-F238E27FC236}">
                <a16:creationId xmlns:a16="http://schemas.microsoft.com/office/drawing/2014/main" id="{08795183-D243-42A8-BEA2-A2FED5AF254F}"/>
              </a:ext>
            </a:extLst>
          </p:cNvPr>
          <p:cNvPicPr>
            <a:picLocks noChangeAspect="1"/>
          </p:cNvPicPr>
          <p:nvPr userDrawn="1"/>
        </p:nvPicPr>
        <p:blipFill>
          <a:blip r:embed="rId13"/>
          <a:stretch>
            <a:fillRect/>
          </a:stretch>
        </p:blipFill>
        <p:spPr>
          <a:xfrm>
            <a:off x="5186363" y="47626"/>
            <a:ext cx="3880009" cy="1255871"/>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8.png"/><Relationship Id="rId2" Type="http://schemas.microsoft.com/office/2007/relationships/media" Target="../media/media2.mp4"/><Relationship Id="rId1" Type="http://schemas.openxmlformats.org/officeDocument/2006/relationships/themeOverride" Target="../theme/themeOverride10.xml"/><Relationship Id="rId6" Type="http://schemas.openxmlformats.org/officeDocument/2006/relationships/image" Target="../media/image13.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jpeg"/><Relationship Id="rId2" Type="http://schemas.microsoft.com/office/2007/relationships/media" Target="../media/media3.mp4"/><Relationship Id="rId1" Type="http://schemas.openxmlformats.org/officeDocument/2006/relationships/themeOverride" Target="../theme/themeOverride17.xml"/><Relationship Id="rId6" Type="http://schemas.openxmlformats.org/officeDocument/2006/relationships/image" Target="../media/image20.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1.xml"/><Relationship Id="rId7" Type="http://schemas.openxmlformats.org/officeDocument/2006/relationships/image" Target="../media/image26.png"/><Relationship Id="rId2" Type="http://schemas.openxmlformats.org/officeDocument/2006/relationships/slideLayout" Target="../slideLayouts/slideLayout17.xml"/><Relationship Id="rId1" Type="http://schemas.openxmlformats.org/officeDocument/2006/relationships/themeOverride" Target="../theme/themeOverride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jpe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6.jpeg"/><Relationship Id="rId2" Type="http://schemas.microsoft.com/office/2007/relationships/media" Target="../media/media1.mp4"/><Relationship Id="rId1" Type="http://schemas.openxmlformats.org/officeDocument/2006/relationships/themeOverride" Target="../theme/themeOverride7.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1" y="934879"/>
            <a:ext cx="490394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2"/>
            <a:ext cx="2702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22594" y="267494"/>
            <a:ext cx="4517583" cy="461665"/>
          </a:xfrm>
          <a:prstGeom prst="rect">
            <a:avLst/>
          </a:prstGeom>
        </p:spPr>
        <p:txBody>
          <a:bodyPr wrap="none">
            <a:spAutoFit/>
          </a:bodyPr>
          <a:lstStyle/>
          <a:p>
            <a:pPr algn="ctr">
              <a:defRPr/>
            </a:pPr>
            <a:r>
              <a:rPr lang="zh-CN" altLang="en-US" sz="2400" b="1" dirty="0">
                <a:solidFill>
                  <a:srgbClr val="EDB7BB"/>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mn-ea"/>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火灾救人</a:t>
            </a:r>
          </a:p>
        </p:txBody>
      </p:sp>
      <p:grpSp>
        <p:nvGrpSpPr>
          <p:cNvPr id="12" name="组合 11"/>
          <p:cNvGrpSpPr/>
          <p:nvPr/>
        </p:nvGrpSpPr>
        <p:grpSpPr>
          <a:xfrm>
            <a:off x="6948264" y="1284079"/>
            <a:ext cx="1800200" cy="2119509"/>
            <a:chOff x="4960262" y="1937581"/>
            <a:chExt cx="2620409" cy="4416361"/>
          </a:xfrm>
        </p:grpSpPr>
        <p:sp>
          <p:nvSpPr>
            <p:cNvPr id="14" name="Oval 5"/>
            <p:cNvSpPr>
              <a:spLocks noChangeArrowheads="1"/>
            </p:cNvSpPr>
            <p:nvPr/>
          </p:nvSpPr>
          <p:spPr bwMode="auto">
            <a:xfrm>
              <a:off x="4960262" y="2615001"/>
              <a:ext cx="533009" cy="531697"/>
            </a:xfrm>
            <a:prstGeom prst="ellipse">
              <a:avLst/>
            </a:prstGeom>
            <a:solidFill>
              <a:schemeClr val="tx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5" name="Oval 6"/>
            <p:cNvSpPr>
              <a:spLocks noChangeArrowheads="1"/>
            </p:cNvSpPr>
            <p:nvPr/>
          </p:nvSpPr>
          <p:spPr bwMode="auto">
            <a:xfrm>
              <a:off x="5200510" y="2183081"/>
              <a:ext cx="727308" cy="7273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 name="Oval 7"/>
            <p:cNvSpPr>
              <a:spLocks noChangeArrowheads="1"/>
            </p:cNvSpPr>
            <p:nvPr/>
          </p:nvSpPr>
          <p:spPr bwMode="auto">
            <a:xfrm>
              <a:off x="5691509" y="1937581"/>
              <a:ext cx="1098839" cy="1097526"/>
            </a:xfrm>
            <a:prstGeom prst="ellipse">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7" name="Oval 8"/>
            <p:cNvSpPr>
              <a:spLocks noChangeArrowheads="1"/>
            </p:cNvSpPr>
            <p:nvPr/>
          </p:nvSpPr>
          <p:spPr bwMode="auto">
            <a:xfrm>
              <a:off x="6485771" y="2257912"/>
              <a:ext cx="817894" cy="81395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solidFill>
                  <a:prstClr val="white"/>
                </a:solidFill>
                <a:cs typeface="+mn-ea"/>
                <a:sym typeface="+mn-lt"/>
              </a:endParaRPr>
            </a:p>
          </p:txBody>
        </p:sp>
        <p:sp>
          <p:nvSpPr>
            <p:cNvPr id="18" name="Oval 9"/>
            <p:cNvSpPr>
              <a:spLocks noChangeArrowheads="1"/>
            </p:cNvSpPr>
            <p:nvPr/>
          </p:nvSpPr>
          <p:spPr bwMode="auto">
            <a:xfrm>
              <a:off x="6672193" y="2730530"/>
              <a:ext cx="908478" cy="904540"/>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9" name="Oval 10"/>
            <p:cNvSpPr>
              <a:spLocks noChangeArrowheads="1"/>
            </p:cNvSpPr>
            <p:nvPr/>
          </p:nvSpPr>
          <p:spPr bwMode="auto">
            <a:xfrm>
              <a:off x="6485771" y="3467029"/>
              <a:ext cx="743062" cy="74306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0" name="Oval 11"/>
            <p:cNvSpPr>
              <a:spLocks noChangeArrowheads="1"/>
            </p:cNvSpPr>
            <p:nvPr/>
          </p:nvSpPr>
          <p:spPr bwMode="auto">
            <a:xfrm>
              <a:off x="6136558" y="3837247"/>
              <a:ext cx="569768" cy="571082"/>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1" name="Oval 12"/>
            <p:cNvSpPr>
              <a:spLocks noChangeArrowheads="1"/>
            </p:cNvSpPr>
            <p:nvPr/>
          </p:nvSpPr>
          <p:spPr bwMode="auto">
            <a:xfrm>
              <a:off x="5788658" y="4122131"/>
              <a:ext cx="693174" cy="69711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2" name="Oval 13"/>
            <p:cNvSpPr>
              <a:spLocks noChangeArrowheads="1"/>
            </p:cNvSpPr>
            <p:nvPr/>
          </p:nvSpPr>
          <p:spPr bwMode="auto">
            <a:xfrm>
              <a:off x="5772904" y="4660391"/>
              <a:ext cx="531697" cy="534322"/>
            </a:xfrm>
            <a:prstGeom prst="ellipse">
              <a:avLst/>
            </a:prstGeom>
            <a:solidFill>
              <a:schemeClr val="accent6"/>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 name="Oval 14"/>
            <p:cNvSpPr>
              <a:spLocks noChangeArrowheads="1"/>
            </p:cNvSpPr>
            <p:nvPr/>
          </p:nvSpPr>
          <p:spPr bwMode="auto">
            <a:xfrm>
              <a:off x="5657375" y="5592500"/>
              <a:ext cx="762755" cy="7614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solidFill>
                  <a:prstClr val="white"/>
                </a:solidFill>
                <a:cs typeface="+mn-ea"/>
                <a:sym typeface="+mn-lt"/>
              </a:endParaRPr>
            </a:p>
          </p:txBody>
        </p:sp>
      </p:grpSp>
      <p:sp>
        <p:nvSpPr>
          <p:cNvPr id="33" name="矩形 32"/>
          <p:cNvSpPr/>
          <p:nvPr/>
        </p:nvSpPr>
        <p:spPr>
          <a:xfrm>
            <a:off x="513132" y="1551097"/>
            <a:ext cx="6614902" cy="2308324"/>
          </a:xfrm>
          <a:prstGeom prst="rect">
            <a:avLst/>
          </a:prstGeom>
        </p:spPr>
        <p:txBody>
          <a:bodyPr wrap="square">
            <a:spAutoFit/>
          </a:bodyPr>
          <a:lstStyle/>
          <a:p>
            <a:pPr marL="342900" indent="-342900">
              <a:buFont typeface="Arial" panose="020B0604020202020204" pitchFamily="34" charset="0"/>
              <a:buChar char="•"/>
              <a:defRPr/>
            </a:pPr>
            <a:r>
              <a:rPr lang="en-US" altLang="zh-CN" sz="2400" b="1" kern="0" dirty="0">
                <a:solidFill>
                  <a:srgbClr val="81C9C3"/>
                </a:solidFill>
                <a:latin typeface="Arial" panose="020B0604020202020204" pitchFamily="34" charset="0"/>
                <a:cs typeface="Arial" panose="020B0604020202020204" pitchFamily="34" charset="0"/>
                <a:sym typeface="+mn-lt"/>
              </a:rPr>
              <a:t>What can you see or hear before entering the burning house? </a:t>
            </a:r>
          </a:p>
          <a:p>
            <a:pPr marL="342900" indent="-342900">
              <a:buFont typeface="Arial" panose="020B0604020202020204" pitchFamily="34" charset="0"/>
              <a:buChar char="•"/>
              <a:defRPr/>
            </a:pPr>
            <a:r>
              <a:rPr lang="en-US" altLang="zh-CN" sz="2400" b="1" kern="0" dirty="0">
                <a:solidFill>
                  <a:srgbClr val="81C9C3"/>
                </a:solidFill>
                <a:latin typeface="Arial" panose="020B0604020202020204" pitchFamily="34" charset="0"/>
                <a:cs typeface="Arial" panose="020B0604020202020204" pitchFamily="34" charset="0"/>
                <a:sym typeface="+mn-lt"/>
              </a:rPr>
              <a:t>What will meet you when you are in the burning house?</a:t>
            </a:r>
          </a:p>
          <a:p>
            <a:pPr marL="342900" indent="-342900">
              <a:buFont typeface="Arial" panose="020B0604020202020204" pitchFamily="34" charset="0"/>
              <a:buChar char="•"/>
              <a:defRPr/>
            </a:pPr>
            <a:r>
              <a:rPr lang="en-US" altLang="zh-CN" sz="2400" b="1" kern="0" dirty="0">
                <a:solidFill>
                  <a:srgbClr val="81C9C3"/>
                </a:solidFill>
                <a:latin typeface="Arial" panose="020B0604020202020204" pitchFamily="34" charset="0"/>
                <a:cs typeface="Arial" panose="020B0604020202020204" pitchFamily="34" charset="0"/>
                <a:sym typeface="+mn-lt"/>
              </a:rPr>
              <a:t>How can you save people when you are in the burning house?</a:t>
            </a:r>
          </a:p>
        </p:txBody>
      </p:sp>
      <p:pic>
        <p:nvPicPr>
          <p:cNvPr id="24" name="图片 23" descr="图片包含 烟, 黑暗, 火, 水&#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76" y="4200065"/>
            <a:ext cx="1434808" cy="91509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animEffect transition="in" filter="fade">
                                      <p:cBhvr>
                                        <p:cTn id="14" dur="1000"/>
                                        <p:tgtEl>
                                          <p:spTgt spid="33">
                                            <p:txEl>
                                              <p:pRg st="0" end="0"/>
                                            </p:txEl>
                                          </p:spTgt>
                                        </p:tgtEl>
                                      </p:cBhvr>
                                    </p:animEffect>
                                    <p:anim calcmode="lin" valueType="num">
                                      <p:cBhvr>
                                        <p:cTn id="15"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1000"/>
                                        <p:tgtEl>
                                          <p:spTgt spid="33">
                                            <p:txEl>
                                              <p:pRg st="1" end="1"/>
                                            </p:txEl>
                                          </p:spTgt>
                                        </p:tgtEl>
                                      </p:cBhvr>
                                    </p:animEffect>
                                    <p:anim calcmode="lin" valueType="num">
                                      <p:cBhvr>
                                        <p:cTn id="22"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xEl>
                                              <p:pRg st="2" end="2"/>
                                            </p:txEl>
                                          </p:spTgt>
                                        </p:tgtEl>
                                        <p:attrNameLst>
                                          <p:attrName>style.visibility</p:attrName>
                                        </p:attrNameLst>
                                      </p:cBhvr>
                                      <p:to>
                                        <p:strVal val="visible"/>
                                      </p:to>
                                    </p:set>
                                    <p:animEffect transition="in" filter="fade">
                                      <p:cBhvr>
                                        <p:cTn id="28" dur="1000"/>
                                        <p:tgtEl>
                                          <p:spTgt spid="33">
                                            <p:txEl>
                                              <p:pRg st="2" end="2"/>
                                            </p:txEl>
                                          </p:spTgt>
                                        </p:tgtEl>
                                      </p:cBhvr>
                                    </p:animEffect>
                                    <p:anim calcmode="lin" valueType="num">
                                      <p:cBhvr>
                                        <p:cTn id="29"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388572" cy="421270"/>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Watch and Discuss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sp>
        <p:nvSpPr>
          <p:cNvPr id="25" name="TextBox 33"/>
          <p:cNvSpPr txBox="1"/>
          <p:nvPr/>
        </p:nvSpPr>
        <p:spPr>
          <a:xfrm>
            <a:off x="395536" y="1759866"/>
            <a:ext cx="6476591" cy="1039535"/>
          </a:xfrm>
          <a:prstGeom prst="rect">
            <a:avLst/>
          </a:prstGeom>
        </p:spPr>
        <p:txBody>
          <a:bodyPr vert="horz" wrap="none" lIns="144000" rIns="144000">
            <a:noAutofit/>
          </a:bodyPr>
          <a:lstStyle/>
          <a:p>
            <a:endParaRPr lang="zh-CN" altLang="en-US" sz="3200" b="1" kern="900" dirty="0">
              <a:solidFill>
                <a:schemeClr val="accent1"/>
              </a:solidFill>
              <a:cs typeface="+mn-ea"/>
              <a:sym typeface="+mn-lt"/>
            </a:endParaRPr>
          </a:p>
        </p:txBody>
      </p:sp>
      <p:pic>
        <p:nvPicPr>
          <p:cNvPr id="11" name="图片 10" descr="图片包含 烟, 黑暗, 火, 水&#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76" y="4200065"/>
            <a:ext cx="1434808" cy="915090"/>
          </a:xfrm>
          <a:prstGeom prst="rect">
            <a:avLst/>
          </a:prstGeom>
          <a:ln>
            <a:noFill/>
          </a:ln>
          <a:effectLst>
            <a:softEdge rad="112500"/>
          </a:effectLst>
        </p:spPr>
      </p:pic>
      <p:sp>
        <p:nvSpPr>
          <p:cNvPr id="12" name="椭圆 11"/>
          <p:cNvSpPr/>
          <p:nvPr/>
        </p:nvSpPr>
        <p:spPr>
          <a:xfrm>
            <a:off x="467544" y="1419622"/>
            <a:ext cx="457059" cy="457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3" name="椭圆 12"/>
          <p:cNvSpPr/>
          <p:nvPr/>
        </p:nvSpPr>
        <p:spPr>
          <a:xfrm>
            <a:off x="567525" y="1519788"/>
            <a:ext cx="257096" cy="256726"/>
          </a:xfrm>
          <a:custGeom>
            <a:avLst/>
            <a:gdLst>
              <a:gd name="connsiteX0" fmla="*/ 300350 w 600528"/>
              <a:gd name="connsiteY0" fmla="*/ 266510 h 599664"/>
              <a:gd name="connsiteX1" fmla="*/ 276674 w 600528"/>
              <a:gd name="connsiteY1" fmla="*/ 276184 h 599664"/>
              <a:gd name="connsiteX2" fmla="*/ 276674 w 600528"/>
              <a:gd name="connsiteY2" fmla="*/ 323480 h 599664"/>
              <a:gd name="connsiteX3" fmla="*/ 324026 w 600528"/>
              <a:gd name="connsiteY3" fmla="*/ 323480 h 599664"/>
              <a:gd name="connsiteX4" fmla="*/ 324026 w 600528"/>
              <a:gd name="connsiteY4" fmla="*/ 276184 h 599664"/>
              <a:gd name="connsiteX5" fmla="*/ 300350 w 600528"/>
              <a:gd name="connsiteY5" fmla="*/ 266510 h 599664"/>
              <a:gd name="connsiteX6" fmla="*/ 157215 w 600528"/>
              <a:gd name="connsiteY6" fmla="*/ 156870 h 599664"/>
              <a:gd name="connsiteX7" fmla="*/ 357389 w 600528"/>
              <a:gd name="connsiteY7" fmla="*/ 242862 h 599664"/>
              <a:gd name="connsiteX8" fmla="*/ 443485 w 600528"/>
              <a:gd name="connsiteY8" fmla="*/ 442794 h 599664"/>
              <a:gd name="connsiteX9" fmla="*/ 243311 w 600528"/>
              <a:gd name="connsiteY9" fmla="*/ 356802 h 599664"/>
              <a:gd name="connsiteX10" fmla="*/ 157215 w 600528"/>
              <a:gd name="connsiteY10" fmla="*/ 156870 h 599664"/>
              <a:gd name="connsiteX11" fmla="*/ 300264 w 600528"/>
              <a:gd name="connsiteY11" fmla="*/ 56957 h 599664"/>
              <a:gd name="connsiteX12" fmla="*/ 57039 w 600528"/>
              <a:gd name="connsiteY12" fmla="*/ 299832 h 599664"/>
              <a:gd name="connsiteX13" fmla="*/ 300264 w 600528"/>
              <a:gd name="connsiteY13" fmla="*/ 542707 h 599664"/>
              <a:gd name="connsiteX14" fmla="*/ 543489 w 600528"/>
              <a:gd name="connsiteY14" fmla="*/ 299832 h 599664"/>
              <a:gd name="connsiteX15" fmla="*/ 300264 w 600528"/>
              <a:gd name="connsiteY15" fmla="*/ 56957 h 599664"/>
              <a:gd name="connsiteX16" fmla="*/ 300264 w 600528"/>
              <a:gd name="connsiteY16" fmla="*/ 0 h 599664"/>
              <a:gd name="connsiteX17" fmla="*/ 600528 w 600528"/>
              <a:gd name="connsiteY17" fmla="*/ 299832 h 599664"/>
              <a:gd name="connsiteX18" fmla="*/ 300264 w 600528"/>
              <a:gd name="connsiteY18" fmla="*/ 599664 h 599664"/>
              <a:gd name="connsiteX19" fmla="*/ 0 w 600528"/>
              <a:gd name="connsiteY19" fmla="*/ 299832 h 599664"/>
              <a:gd name="connsiteX20" fmla="*/ 300264 w 600528"/>
              <a:gd name="connsiteY20" fmla="*/ 0 h 59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528" h="599664">
                <a:moveTo>
                  <a:pt x="300350" y="266510"/>
                </a:moveTo>
                <a:cubicBezTo>
                  <a:pt x="291741" y="266510"/>
                  <a:pt x="283131" y="269735"/>
                  <a:pt x="276674" y="276184"/>
                </a:cubicBezTo>
                <a:cubicBezTo>
                  <a:pt x="263759" y="289083"/>
                  <a:pt x="263759" y="310581"/>
                  <a:pt x="276674" y="323480"/>
                </a:cubicBezTo>
                <a:cubicBezTo>
                  <a:pt x="289588" y="336379"/>
                  <a:pt x="311112" y="336379"/>
                  <a:pt x="324026" y="323480"/>
                </a:cubicBezTo>
                <a:cubicBezTo>
                  <a:pt x="336941" y="310581"/>
                  <a:pt x="336941" y="289083"/>
                  <a:pt x="324026" y="276184"/>
                </a:cubicBezTo>
                <a:cubicBezTo>
                  <a:pt x="317569" y="269735"/>
                  <a:pt x="308960" y="266510"/>
                  <a:pt x="300350" y="266510"/>
                </a:cubicBezTo>
                <a:close/>
                <a:moveTo>
                  <a:pt x="157215" y="156870"/>
                </a:moveTo>
                <a:cubicBezTo>
                  <a:pt x="157215" y="156870"/>
                  <a:pt x="290664" y="175143"/>
                  <a:pt x="357389" y="242862"/>
                </a:cubicBezTo>
                <a:cubicBezTo>
                  <a:pt x="425190" y="309506"/>
                  <a:pt x="443485" y="442794"/>
                  <a:pt x="443485" y="442794"/>
                </a:cubicBezTo>
                <a:cubicBezTo>
                  <a:pt x="443485" y="442794"/>
                  <a:pt x="310036" y="423446"/>
                  <a:pt x="243311" y="356802"/>
                </a:cubicBezTo>
                <a:cubicBezTo>
                  <a:pt x="175510" y="290158"/>
                  <a:pt x="157215" y="156870"/>
                  <a:pt x="157215" y="156870"/>
                </a:cubicBezTo>
                <a:close/>
                <a:moveTo>
                  <a:pt x="300264" y="56957"/>
                </a:moveTo>
                <a:cubicBezTo>
                  <a:pt x="165737" y="56957"/>
                  <a:pt x="57039" y="165499"/>
                  <a:pt x="57039" y="299832"/>
                </a:cubicBezTo>
                <a:cubicBezTo>
                  <a:pt x="57039" y="434165"/>
                  <a:pt x="165737" y="542707"/>
                  <a:pt x="300264" y="542707"/>
                </a:cubicBezTo>
                <a:cubicBezTo>
                  <a:pt x="434791" y="542707"/>
                  <a:pt x="543489" y="434165"/>
                  <a:pt x="543489" y="299832"/>
                </a:cubicBezTo>
                <a:cubicBezTo>
                  <a:pt x="543489" y="165499"/>
                  <a:pt x="434791" y="56957"/>
                  <a:pt x="300264" y="56957"/>
                </a:cubicBezTo>
                <a:close/>
                <a:moveTo>
                  <a:pt x="300264" y="0"/>
                </a:moveTo>
                <a:cubicBezTo>
                  <a:pt x="466001" y="0"/>
                  <a:pt x="600528" y="134333"/>
                  <a:pt x="600528" y="299832"/>
                </a:cubicBezTo>
                <a:cubicBezTo>
                  <a:pt x="600528" y="465331"/>
                  <a:pt x="466001" y="599664"/>
                  <a:pt x="300264" y="599664"/>
                </a:cubicBezTo>
                <a:cubicBezTo>
                  <a:pt x="134527" y="599664"/>
                  <a:pt x="0" y="465331"/>
                  <a:pt x="0" y="299832"/>
                </a:cubicBezTo>
                <a:cubicBezTo>
                  <a:pt x="0" y="134333"/>
                  <a:pt x="134527" y="0"/>
                  <a:pt x="3002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59" tIns="34279" rIns="68559" bIns="34279"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cs typeface="+mn-ea"/>
              <a:sym typeface="+mn-lt"/>
            </a:endParaRPr>
          </a:p>
        </p:txBody>
      </p:sp>
      <p:sp>
        <p:nvSpPr>
          <p:cNvPr id="5" name="矩形 4"/>
          <p:cNvSpPr/>
          <p:nvPr/>
        </p:nvSpPr>
        <p:spPr>
          <a:xfrm>
            <a:off x="425989" y="1872803"/>
            <a:ext cx="2736304" cy="2062103"/>
          </a:xfrm>
          <a:prstGeom prst="rect">
            <a:avLst/>
          </a:prstGeom>
        </p:spPr>
        <p:txBody>
          <a:bodyPr wrap="square">
            <a:spAutoFit/>
          </a:bodyPr>
          <a:lstStyle/>
          <a:p>
            <a:pPr lvl="0"/>
            <a:r>
              <a:rPr lang="en-US" altLang="zh-CN" sz="3200" b="1" kern="900" dirty="0">
                <a:solidFill>
                  <a:srgbClr val="EDB7BB"/>
                </a:solidFill>
                <a:latin typeface="Arial" panose="020B0604020202020204" pitchFamily="34" charset="0"/>
                <a:cs typeface="Arial" panose="020B0604020202020204" pitchFamily="34" charset="0"/>
                <a:sym typeface="+mn-lt"/>
              </a:rPr>
              <a:t>Watch the video and answer the questions.</a:t>
            </a:r>
            <a:endParaRPr lang="zh-CN" altLang="en-US" sz="3200" b="1" kern="900" dirty="0">
              <a:solidFill>
                <a:srgbClr val="EDB7BB"/>
              </a:solidFill>
              <a:latin typeface="Arial" panose="020B0604020202020204" pitchFamily="34" charset="0"/>
              <a:cs typeface="Arial" panose="020B0604020202020204" pitchFamily="34" charset="0"/>
              <a:sym typeface="+mn-lt"/>
            </a:endParaRPr>
          </a:p>
        </p:txBody>
      </p:sp>
      <p:pic>
        <p:nvPicPr>
          <p:cNvPr id="6" name="fir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987824" y="915565"/>
            <a:ext cx="6070389" cy="3439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3" fill="hold" grpId="0" nodeType="withEffect" nodePh="1">
                                  <p:stCondLst>
                                    <p:cond delay="0"/>
                                  </p:stCondLst>
                                  <p:endCondLst>
                                    <p:cond evt="begin" delay="0">
                                      <p:tn val="10"/>
                                    </p:cond>
                                  </p:end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0-#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2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6"/>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childTnLst>
        </p:cTn>
      </p:par>
    </p:tnLst>
    <p:bldLst>
      <p:bldP spid="44" grpId="0"/>
      <p:bldP spid="25"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22594" y="220842"/>
            <a:ext cx="4517583" cy="461665"/>
          </a:xfrm>
          <a:prstGeom prst="rect">
            <a:avLst/>
          </a:prstGeom>
        </p:spPr>
        <p:txBody>
          <a:bodyPr wrap="none">
            <a:spAutoFit/>
          </a:bodyPr>
          <a:lstStyle/>
          <a:p>
            <a:pPr algn="ctr">
              <a:defRPr/>
            </a:pPr>
            <a:r>
              <a:rPr lang="zh-CN" altLang="en-US" sz="2400" b="1" dirty="0">
                <a:solidFill>
                  <a:srgbClr val="EDB7BB"/>
                </a:solidFill>
                <a:latin typeface="华文中宋" panose="02010600040101010101" pitchFamily="2" charset="-122"/>
                <a:ea typeface="华文中宋" panose="02010600040101010101" pitchFamily="2" charset="-122"/>
                <a:cs typeface="Arial" panose="020B0604020202020204" pitchFamily="34" charset="0"/>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火灾救人</a:t>
            </a:r>
          </a:p>
        </p:txBody>
      </p:sp>
      <p:sp>
        <p:nvSpPr>
          <p:cNvPr id="3" name="文本框 2"/>
          <p:cNvSpPr txBox="1"/>
          <p:nvPr/>
        </p:nvSpPr>
        <p:spPr>
          <a:xfrm>
            <a:off x="179512" y="721025"/>
            <a:ext cx="8392241" cy="3416320"/>
          </a:xfrm>
          <a:prstGeom prst="rect">
            <a:avLst/>
          </a:prstGeom>
          <a:noFill/>
        </p:spPr>
        <p:txBody>
          <a:bodyPr wrap="square" rtlCol="0">
            <a:spAutoFit/>
          </a:bodyPr>
          <a:lstStyle/>
          <a:p>
            <a:pPr>
              <a:defRPr/>
            </a:pPr>
            <a:r>
              <a:rPr lang="en-US" altLang="zh-CN" sz="2400" b="1" kern="0" dirty="0">
                <a:solidFill>
                  <a:srgbClr val="81C9C3"/>
                </a:solidFill>
                <a:latin typeface="Arial" panose="020B0604020202020204" pitchFamily="34" charset="0"/>
                <a:cs typeface="Arial" panose="020B0604020202020204" pitchFamily="34" charset="0"/>
                <a:sym typeface="+mn-lt"/>
              </a:rPr>
              <a:t>What can you see or hear before entering the burning house? </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Smoke </a:t>
            </a:r>
            <a:r>
              <a:rPr lang="en-US" altLang="zh-CN" sz="2400" b="1" dirty="0">
                <a:latin typeface="Arial" panose="020B0604020202020204" pitchFamily="34" charset="0"/>
                <a:cs typeface="Arial" panose="020B0604020202020204" pitchFamily="34" charset="0"/>
              </a:rPr>
              <a:t>billowed from </a:t>
            </a:r>
            <a:r>
              <a:rPr lang="en-US" altLang="zh-CN" sz="2400" dirty="0">
                <a:latin typeface="Arial" panose="020B0604020202020204" pitchFamily="34" charset="0"/>
                <a:cs typeface="Arial" panose="020B0604020202020204" pitchFamily="34" charset="0"/>
              </a:rPr>
              <a:t>the burning houses.</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The house </a:t>
            </a:r>
            <a:r>
              <a:rPr lang="en-US" altLang="zh-CN" sz="2400" b="1" dirty="0">
                <a:latin typeface="Arial" panose="020B0604020202020204" pitchFamily="34" charset="0"/>
                <a:cs typeface="Arial" panose="020B0604020202020204" pitchFamily="34" charset="0"/>
              </a:rPr>
              <a:t>was bathed in an immense stream of flame</a:t>
            </a:r>
            <a:r>
              <a:rPr lang="en-US" altLang="zh-CN"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The roaring fire </a:t>
            </a:r>
            <a:r>
              <a:rPr lang="en-US" altLang="zh-CN" sz="2400" b="1" dirty="0">
                <a:latin typeface="Arial" panose="020B0604020202020204" pitchFamily="34" charset="0"/>
                <a:cs typeface="Arial" panose="020B0604020202020204" pitchFamily="34" charset="0"/>
              </a:rPr>
              <a:t>swallowed</a:t>
            </a:r>
            <a:r>
              <a:rPr lang="en-US" altLang="zh-CN" sz="2400" dirty="0">
                <a:latin typeface="Arial" panose="020B0604020202020204" pitchFamily="34" charset="0"/>
                <a:cs typeface="Arial" panose="020B0604020202020204" pitchFamily="34" charset="0"/>
              </a:rPr>
              <a:t> the whole house.</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The air was filled with thick, black smoke, the sounds of sirens, </a:t>
            </a:r>
            <a:r>
              <a:rPr lang="en-US" altLang="zh-CN" sz="2400" b="1" dirty="0">
                <a:latin typeface="Arial" panose="020B0604020202020204" pitchFamily="34" charset="0"/>
                <a:cs typeface="Arial" panose="020B0604020202020204" pitchFamily="34" charset="0"/>
              </a:rPr>
              <a:t>people screaming and glass breaking</a:t>
            </a:r>
            <a:r>
              <a:rPr lang="en-US" altLang="zh-CN"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altLang="zh-CN" sz="2400" dirty="0"/>
          </a:p>
          <a:p>
            <a:pPr marL="285750" indent="-285750">
              <a:buFont typeface="Arial" panose="020B0604020202020204" pitchFamily="34" charset="0"/>
              <a:buChar char="•"/>
            </a:pPr>
            <a:endParaRPr lang="zh-CN" altLang="en-US" sz="2400" dirty="0"/>
          </a:p>
        </p:txBody>
      </p:sp>
      <p:pic>
        <p:nvPicPr>
          <p:cNvPr id="7" name="图片 6" descr="图片包含 烟, 黑暗, 火, 水&#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76" y="4200065"/>
            <a:ext cx="1434808" cy="91509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22594" y="220842"/>
            <a:ext cx="4517583" cy="461665"/>
          </a:xfrm>
          <a:prstGeom prst="rect">
            <a:avLst/>
          </a:prstGeom>
        </p:spPr>
        <p:txBody>
          <a:bodyPr wrap="none">
            <a:spAutoFit/>
          </a:bodyPr>
          <a:lstStyle/>
          <a:p>
            <a:pPr algn="ctr">
              <a:defRPr/>
            </a:pPr>
            <a:r>
              <a:rPr lang="zh-CN" altLang="en-US" sz="2400" b="1" dirty="0">
                <a:solidFill>
                  <a:srgbClr val="EDB7BB"/>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mn-ea"/>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火灾救人</a:t>
            </a:r>
          </a:p>
        </p:txBody>
      </p:sp>
      <p:sp>
        <p:nvSpPr>
          <p:cNvPr id="3" name="文本框 2"/>
          <p:cNvSpPr txBox="1"/>
          <p:nvPr/>
        </p:nvSpPr>
        <p:spPr>
          <a:xfrm>
            <a:off x="179512" y="721025"/>
            <a:ext cx="8964488" cy="4154984"/>
          </a:xfrm>
          <a:prstGeom prst="rect">
            <a:avLst/>
          </a:prstGeom>
          <a:noFill/>
        </p:spPr>
        <p:txBody>
          <a:bodyPr wrap="square" rtlCol="0">
            <a:spAutoFit/>
          </a:bodyPr>
          <a:lstStyle/>
          <a:p>
            <a:r>
              <a:rPr lang="en-US" altLang="zh-CN" sz="2400" b="1" kern="0" dirty="0">
                <a:solidFill>
                  <a:srgbClr val="81C9C3"/>
                </a:solidFill>
                <a:latin typeface="Arial" panose="020B0604020202020204" pitchFamily="34" charset="0"/>
                <a:cs typeface="Arial" panose="020B0604020202020204" pitchFamily="34" charset="0"/>
                <a:sym typeface="+mn-lt"/>
              </a:rPr>
              <a:t>What will meet you when you are in the burning house?</a:t>
            </a:r>
            <a:endParaRPr lang="en-US" altLang="zh-CN"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Entering the burning house was like “</a:t>
            </a:r>
            <a:r>
              <a:rPr lang="en-US" altLang="zh-CN" sz="2400" b="1" dirty="0">
                <a:latin typeface="Arial" panose="020B0604020202020204" pitchFamily="34" charset="0"/>
                <a:cs typeface="Arial" panose="020B0604020202020204" pitchFamily="34" charset="0"/>
              </a:rPr>
              <a:t>running into a bucket of black paint</a:t>
            </a:r>
            <a:r>
              <a:rPr lang="en-US" altLang="zh-CN"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He </a:t>
            </a:r>
            <a:r>
              <a:rPr lang="en-US" altLang="zh-CN" sz="2400" b="1" dirty="0">
                <a:latin typeface="Arial" panose="020B0604020202020204" pitchFamily="34" charset="0"/>
                <a:cs typeface="Arial" panose="020B0604020202020204" pitchFamily="34" charset="0"/>
              </a:rPr>
              <a:t>was met by intense heat</a:t>
            </a: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Blinded </a:t>
            </a:r>
            <a:r>
              <a:rPr lang="en-US" altLang="zh-CN" sz="2400" dirty="0">
                <a:latin typeface="Arial" panose="020B0604020202020204" pitchFamily="34" charset="0"/>
                <a:cs typeface="Arial" panose="020B0604020202020204" pitchFamily="34" charset="0"/>
              </a:rPr>
              <a:t>by the</a:t>
            </a:r>
            <a:r>
              <a:rPr lang="zh-CN" altLang="en-US"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dense</a:t>
            </a:r>
            <a:r>
              <a:rPr lang="en-US" altLang="zh-CN" sz="2400" dirty="0">
                <a:latin typeface="Arial" panose="020B0604020202020204" pitchFamily="34" charset="0"/>
                <a:cs typeface="Arial" panose="020B0604020202020204" pitchFamily="34" charset="0"/>
              </a:rPr>
              <a:t> smoke, he </a:t>
            </a:r>
            <a:r>
              <a:rPr lang="en-US" altLang="zh-CN" sz="2400" b="1" dirty="0">
                <a:latin typeface="Arial" panose="020B0604020202020204" pitchFamily="34" charset="0"/>
                <a:cs typeface="Arial" panose="020B0604020202020204" pitchFamily="34" charset="0"/>
              </a:rPr>
              <a:t>stumbled to feel his way</a:t>
            </a:r>
            <a:r>
              <a:rPr lang="en-US" altLang="zh-CN"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The thick smoke </a:t>
            </a:r>
            <a:r>
              <a:rPr lang="en-US" altLang="zh-CN" sz="2400" dirty="0">
                <a:latin typeface="Arial" panose="020B0604020202020204" pitchFamily="34" charset="0"/>
                <a:cs typeface="Arial" panose="020B0604020202020204" pitchFamily="34" charset="0"/>
              </a:rPr>
              <a:t>caused him to </a:t>
            </a:r>
            <a:r>
              <a:rPr lang="en-US" altLang="zh-CN" sz="2400" b="1" dirty="0">
                <a:latin typeface="Arial" panose="020B0604020202020204" pitchFamily="34" charset="0"/>
                <a:cs typeface="Arial" panose="020B0604020202020204" pitchFamily="34" charset="0"/>
              </a:rPr>
              <a:t>stumble </a:t>
            </a:r>
            <a:r>
              <a:rPr lang="en-US" altLang="zh-CN" sz="2400" b="1" u="sng" dirty="0">
                <a:latin typeface="Arial" panose="020B0604020202020204" pitchFamily="34" charset="0"/>
                <a:cs typeface="Arial" panose="020B0604020202020204" pitchFamily="34" charset="0"/>
              </a:rPr>
              <a:t>blindly</a:t>
            </a:r>
            <a:r>
              <a:rPr lang="en-US" altLang="zh-CN" sz="2400" b="1" dirty="0">
                <a:latin typeface="Arial" panose="020B0604020202020204" pitchFamily="34" charset="0"/>
                <a:cs typeface="Arial" panose="020B0604020202020204" pitchFamily="34" charset="0"/>
              </a:rPr>
              <a:t> around, burned his </a:t>
            </a:r>
            <a:r>
              <a:rPr lang="en-US" altLang="zh-CN" sz="2400" b="1" u="sng" dirty="0">
                <a:latin typeface="Arial" panose="020B0604020202020204" pitchFamily="34" charset="0"/>
                <a:cs typeface="Arial" panose="020B0604020202020204" pitchFamily="34" charset="0"/>
              </a:rPr>
              <a:t>eyes</a:t>
            </a:r>
            <a:r>
              <a:rPr lang="en-US" altLang="zh-CN" sz="2400" b="1" dirty="0">
                <a:latin typeface="Arial" panose="020B0604020202020204" pitchFamily="34" charset="0"/>
                <a:cs typeface="Arial" panose="020B0604020202020204" pitchFamily="34" charset="0"/>
              </a:rPr>
              <a:t>, and made it impossible to </a:t>
            </a:r>
            <a:r>
              <a:rPr lang="en-US" altLang="zh-CN" sz="2400" b="1" u="sng" dirty="0">
                <a:latin typeface="Arial" panose="020B0604020202020204" pitchFamily="34" charset="0"/>
                <a:cs typeface="Arial" panose="020B0604020202020204" pitchFamily="34" charset="0"/>
              </a:rPr>
              <a:t>breathe</a:t>
            </a:r>
            <a:r>
              <a:rPr lang="en-US" altLang="zh-CN" sz="2400"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His throat and lungs </a:t>
            </a:r>
            <a:r>
              <a:rPr lang="en-US" altLang="zh-CN" sz="2400" b="1" u="sng" dirty="0">
                <a:latin typeface="Arial" panose="020B0604020202020204" pitchFamily="34" charset="0"/>
                <a:cs typeface="Arial" panose="020B0604020202020204" pitchFamily="34" charset="0"/>
              </a:rPr>
              <a:t>burned</a:t>
            </a:r>
            <a:r>
              <a:rPr lang="en-US" altLang="zh-CN" sz="2400" b="1" dirty="0">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as if </a:t>
            </a:r>
            <a:r>
              <a:rPr lang="en-US" altLang="zh-CN" sz="2400" dirty="0">
                <a:latin typeface="Arial" panose="020B0604020202020204" pitchFamily="34" charset="0"/>
                <a:cs typeface="Arial" panose="020B0604020202020204" pitchFamily="34" charset="0"/>
              </a:rPr>
              <a:t>he’d inhaled fire instead of the smoke and ash in the air. </a:t>
            </a:r>
            <a:r>
              <a:rPr lang="en-US" altLang="zh-CN" sz="2400" b="1" dirty="0">
                <a:latin typeface="Arial" panose="020B0604020202020204" pitchFamily="34" charset="0"/>
                <a:cs typeface="Arial" panose="020B0604020202020204" pitchFamily="34" charset="0"/>
              </a:rPr>
              <a:t>Every blink stung his eyes</a:t>
            </a: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All he could hear </a:t>
            </a:r>
            <a:r>
              <a:rPr lang="en-US" altLang="zh-CN" sz="2400" dirty="0">
                <a:latin typeface="Arial" panose="020B0604020202020204" pitchFamily="34" charset="0"/>
                <a:cs typeface="Arial" panose="020B0604020202020204" pitchFamily="34" charset="0"/>
              </a:rPr>
              <a:t>was </a:t>
            </a:r>
            <a:r>
              <a:rPr lang="en-US" altLang="zh-CN" sz="2400" b="1" dirty="0">
                <a:latin typeface="Arial" panose="020B0604020202020204" pitchFamily="34" charset="0"/>
                <a:cs typeface="Arial" panose="020B0604020202020204" pitchFamily="34" charset="0"/>
              </a:rPr>
              <a:t>the crackling and popping of burning wood</a:t>
            </a:r>
            <a:r>
              <a:rPr lang="en-US" altLang="zh-CN" sz="2400" dirty="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22594" y="220842"/>
            <a:ext cx="4517583" cy="461665"/>
          </a:xfrm>
          <a:prstGeom prst="rect">
            <a:avLst/>
          </a:prstGeom>
        </p:spPr>
        <p:txBody>
          <a:bodyPr wrap="none">
            <a:spAutoFit/>
          </a:bodyPr>
          <a:lstStyle/>
          <a:p>
            <a:pPr algn="ctr">
              <a:defRPr/>
            </a:pPr>
            <a:r>
              <a:rPr lang="zh-CN" altLang="en-US" sz="2400" b="1" dirty="0">
                <a:solidFill>
                  <a:srgbClr val="EDB7BB"/>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mn-ea"/>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火灾救人</a:t>
            </a:r>
          </a:p>
        </p:txBody>
      </p:sp>
      <p:sp>
        <p:nvSpPr>
          <p:cNvPr id="3" name="文本框 2"/>
          <p:cNvSpPr txBox="1"/>
          <p:nvPr/>
        </p:nvSpPr>
        <p:spPr>
          <a:xfrm>
            <a:off x="179512" y="721025"/>
            <a:ext cx="8856984" cy="3323987"/>
          </a:xfrm>
          <a:prstGeom prst="rect">
            <a:avLst/>
          </a:prstGeom>
          <a:noFill/>
        </p:spPr>
        <p:txBody>
          <a:bodyPr wrap="square" rtlCol="0">
            <a:spAutoFit/>
          </a:bodyPr>
          <a:lstStyle/>
          <a:p>
            <a:pPr>
              <a:defRPr/>
            </a:pPr>
            <a:r>
              <a:rPr lang="en-US" altLang="zh-CN" sz="2400" b="1" kern="0" dirty="0">
                <a:solidFill>
                  <a:srgbClr val="81C9C3"/>
                </a:solidFill>
                <a:latin typeface="Arial" panose="020B0604020202020204" pitchFamily="34" charset="0"/>
                <a:cs typeface="Arial" panose="020B0604020202020204" pitchFamily="34" charset="0"/>
                <a:sym typeface="+mn-lt"/>
              </a:rPr>
              <a:t>How can you save people when you are in the burning house?</a:t>
            </a:r>
          </a:p>
          <a:p>
            <a:pPr marL="285750" indent="-285750">
              <a:buFont typeface="Arial" panose="020B0604020202020204" pitchFamily="34" charset="0"/>
              <a:buChar char="•"/>
            </a:pPr>
            <a:r>
              <a:rPr lang="en-US" altLang="zh-CN" sz="2400" dirty="0">
                <a:latin typeface="Arial" panose="020B0604020202020204" pitchFamily="34" charset="0"/>
                <a:ea typeface="华文中宋" panose="02010600040101010101" pitchFamily="2" charset="-122"/>
                <a:cs typeface="Arial" panose="020B0604020202020204" pitchFamily="34" charset="0"/>
              </a:rPr>
              <a:t>Then </a:t>
            </a:r>
            <a:r>
              <a:rPr lang="en-US" altLang="zh-CN" sz="2400" b="1" dirty="0">
                <a:latin typeface="Arial" panose="020B0604020202020204" pitchFamily="34" charset="0"/>
                <a:ea typeface="华文中宋" panose="02010600040101010101" pitchFamily="2" charset="-122"/>
                <a:cs typeface="Arial" panose="020B0604020202020204" pitchFamily="34" charset="0"/>
              </a:rPr>
              <a:t>a soft but distinct moan</a:t>
            </a:r>
            <a:r>
              <a:rPr lang="zh-CN" altLang="en-US" sz="2400" b="1" dirty="0">
                <a:latin typeface="Arial" panose="020B0604020202020204" pitchFamily="34" charset="0"/>
                <a:ea typeface="华文中宋" panose="02010600040101010101" pitchFamily="2" charset="-122"/>
                <a:cs typeface="Arial" panose="020B0604020202020204" pitchFamily="34" charset="0"/>
              </a:rPr>
              <a:t> </a:t>
            </a:r>
            <a:r>
              <a:rPr lang="en-US" altLang="zh-CN" sz="2400" b="1" dirty="0">
                <a:latin typeface="Arial" panose="020B0604020202020204" pitchFamily="34" charset="0"/>
                <a:ea typeface="华文中宋" panose="02010600040101010101" pitchFamily="2" charset="-122"/>
                <a:cs typeface="Arial" panose="020B0604020202020204" pitchFamily="34" charset="0"/>
              </a:rPr>
              <a:t>emerged</a:t>
            </a:r>
            <a:r>
              <a:rPr lang="en-US" altLang="zh-CN" sz="2400" dirty="0">
                <a:latin typeface="Arial" panose="020B0604020202020204" pitchFamily="34" charset="0"/>
                <a:ea typeface="华文中宋" panose="02010600040101010101" pitchFamily="2" charset="-122"/>
                <a:cs typeface="Arial" panose="020B0604020202020204" pitchFamily="34" charset="0"/>
              </a:rPr>
              <a:t>. Still unable to see, </a:t>
            </a:r>
            <a:r>
              <a:rPr lang="en-US" altLang="zh-CN" sz="2400" dirty="0" err="1">
                <a:latin typeface="Arial" panose="020B0604020202020204" pitchFamily="34" charset="0"/>
                <a:ea typeface="华文中宋" panose="02010600040101010101" pitchFamily="2" charset="-122"/>
                <a:cs typeface="Arial" panose="020B0604020202020204" pitchFamily="34" charset="0"/>
              </a:rPr>
              <a:t>Surrell</a:t>
            </a:r>
            <a:r>
              <a:rPr lang="en-US" altLang="zh-CN" sz="2400" dirty="0">
                <a:latin typeface="Arial" panose="020B0604020202020204" pitchFamily="34" charset="0"/>
                <a:ea typeface="华文中宋" panose="02010600040101010101" pitchFamily="2" charset="-122"/>
                <a:cs typeface="Arial" panose="020B0604020202020204" pitchFamily="34" charset="0"/>
              </a:rPr>
              <a:t> </a:t>
            </a:r>
            <a:r>
              <a:rPr lang="en-US" altLang="zh-CN" sz="2400" b="1" dirty="0">
                <a:latin typeface="Arial" panose="020B0604020202020204" pitchFamily="34" charset="0"/>
                <a:ea typeface="华文中宋" panose="02010600040101010101" pitchFamily="2" charset="-122"/>
                <a:cs typeface="Arial" panose="020B0604020202020204" pitchFamily="34" charset="0"/>
              </a:rPr>
              <a:t>fell to his knees on the hot wood floor</a:t>
            </a:r>
            <a:r>
              <a:rPr lang="en-US" altLang="zh-CN" sz="2400" dirty="0">
                <a:latin typeface="Arial" panose="020B0604020202020204" pitchFamily="34" charset="0"/>
                <a:ea typeface="华文中宋" panose="02010600040101010101" pitchFamily="2" charset="-122"/>
                <a:cs typeface="Arial" panose="020B0604020202020204" pitchFamily="34" charset="0"/>
              </a:rPr>
              <a:t>. He </a:t>
            </a:r>
            <a:r>
              <a:rPr lang="en-US" altLang="zh-CN" sz="2400" b="1" dirty="0">
                <a:latin typeface="Arial" panose="020B0604020202020204" pitchFamily="34" charset="0"/>
                <a:ea typeface="华文中宋" panose="02010600040101010101" pitchFamily="2" charset="-122"/>
                <a:cs typeface="Arial" panose="020B0604020202020204" pitchFamily="34" charset="0"/>
              </a:rPr>
              <a:t>crawled toward the sound, feeling around for any sign of the girl.</a:t>
            </a:r>
          </a:p>
          <a:p>
            <a:pPr marL="285750" indent="-285750">
              <a:buFont typeface="Arial" panose="020B0604020202020204" pitchFamily="34" charset="0"/>
              <a:buChar char="•"/>
            </a:pPr>
            <a:r>
              <a:rPr lang="en-US" altLang="zh-CN" sz="2400" dirty="0">
                <a:latin typeface="Arial" panose="020B0604020202020204" pitchFamily="34" charset="0"/>
                <a:ea typeface="华文中宋" panose="02010600040101010101" pitchFamily="2" charset="-122"/>
                <a:cs typeface="Arial" panose="020B0604020202020204" pitchFamily="34" charset="0"/>
              </a:rPr>
              <a:t>He </a:t>
            </a:r>
            <a:r>
              <a:rPr lang="en-US" altLang="zh-CN" sz="2400" b="1" dirty="0">
                <a:latin typeface="Arial" panose="020B0604020202020204" pitchFamily="34" charset="0"/>
                <a:ea typeface="华文中宋" panose="02010600040101010101" pitchFamily="2" charset="-122"/>
                <a:cs typeface="Arial" panose="020B0604020202020204" pitchFamily="34" charset="0"/>
              </a:rPr>
              <a:t>pulled Tiara towards him with full strength</a:t>
            </a:r>
            <a:r>
              <a:rPr lang="en-US" altLang="zh-CN" sz="2400" dirty="0">
                <a:latin typeface="Arial" panose="020B0604020202020204" pitchFamily="34" charset="0"/>
                <a:ea typeface="华文中宋" panose="02010600040101010101" pitchFamily="2" charset="-122"/>
                <a:cs typeface="Arial" panose="020B0604020202020204" pitchFamily="34" charset="0"/>
              </a:rPr>
              <a:t>. Her body was limp(</a:t>
            </a:r>
            <a:r>
              <a:rPr lang="zh-CN" altLang="en-US" sz="2400" dirty="0">
                <a:latin typeface="Arial" panose="020B0604020202020204" pitchFamily="34" charset="0"/>
                <a:ea typeface="华文中宋" panose="02010600040101010101" pitchFamily="2" charset="-122"/>
                <a:cs typeface="Arial" panose="020B0604020202020204" pitchFamily="34" charset="0"/>
              </a:rPr>
              <a:t>柔软无力的</a:t>
            </a:r>
            <a:r>
              <a:rPr lang="en-US" altLang="zh-CN" sz="2400" dirty="0">
                <a:latin typeface="Arial" panose="020B0604020202020204" pitchFamily="34" charset="0"/>
                <a:ea typeface="华文中宋" panose="02010600040101010101" pitchFamily="2" charset="-122"/>
                <a:cs typeface="Arial" panose="020B0604020202020204" pitchFamily="34" charset="0"/>
              </a:rPr>
              <a:t>) and she wasn’t breathing. </a:t>
            </a:r>
            <a:r>
              <a:rPr lang="en-US" altLang="zh-CN" sz="2400" b="1" dirty="0">
                <a:latin typeface="Arial" panose="020B0604020202020204" pitchFamily="34" charset="0"/>
                <a:ea typeface="华文中宋" panose="02010600040101010101" pitchFamily="2" charset="-122"/>
                <a:cs typeface="Arial" panose="020B0604020202020204" pitchFamily="34" charset="0"/>
              </a:rPr>
              <a:t>He scooped (</a:t>
            </a:r>
            <a:r>
              <a:rPr lang="zh-CN" altLang="en-US" sz="2400" b="1" dirty="0">
                <a:latin typeface="Arial" panose="020B0604020202020204" pitchFamily="34" charset="0"/>
                <a:ea typeface="华文中宋" panose="02010600040101010101" pitchFamily="2" charset="-122"/>
                <a:cs typeface="Arial" panose="020B0604020202020204" pitchFamily="34" charset="0"/>
              </a:rPr>
              <a:t>抱起</a:t>
            </a:r>
            <a:r>
              <a:rPr lang="en-US" altLang="zh-CN" sz="2400" b="1" dirty="0">
                <a:latin typeface="Arial" panose="020B0604020202020204" pitchFamily="34" charset="0"/>
                <a:ea typeface="华文中宋" panose="02010600040101010101" pitchFamily="2" charset="-122"/>
                <a:cs typeface="Arial" panose="020B0604020202020204" pitchFamily="34" charset="0"/>
              </a:rPr>
              <a:t>) her into his arms and struggled to feet</a:t>
            </a:r>
            <a:r>
              <a:rPr lang="en-US" altLang="zh-CN" sz="2400" dirty="0">
                <a:latin typeface="Arial" panose="020B0604020202020204" pitchFamily="34" charset="0"/>
                <a:ea typeface="华文中宋" panose="02010600040101010101" pitchFamily="2" charset="-122"/>
                <a:cs typeface="Arial" panose="020B0604020202020204" pitchFamily="34" charset="0"/>
              </a:rPr>
              <a:t>.</a:t>
            </a:r>
          </a:p>
          <a:p>
            <a:endParaRPr lang="zh-CN" altLang="en-US" dirty="0">
              <a:latin typeface="Arial" panose="020B0604020202020204" pitchFamily="34" charset="0"/>
              <a:ea typeface="华文中宋" panose="02010600040101010101" pitchFamily="2" charset="-122"/>
              <a:cs typeface="Arial" panose="020B0604020202020204" pitchFamily="34" charset="0"/>
            </a:endParaRPr>
          </a:p>
        </p:txBody>
      </p:sp>
      <p:pic>
        <p:nvPicPr>
          <p:cNvPr id="6" name="图片 5" descr="图片包含 烟, 黑暗, 火, 水&#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76" y="4200065"/>
            <a:ext cx="1434808" cy="91509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39554" y="156633"/>
            <a:ext cx="4493538" cy="461665"/>
          </a:xfrm>
          <a:prstGeom prst="rect">
            <a:avLst/>
          </a:prstGeom>
        </p:spPr>
        <p:txBody>
          <a:bodyPr wrap="none">
            <a:spAutoFit/>
          </a:bodyPr>
          <a:lstStyle/>
          <a:p>
            <a:pPr algn="ctr">
              <a:defRPr/>
            </a:pPr>
            <a:r>
              <a:rPr lang="zh-CN" altLang="en-US" sz="2400" b="1" dirty="0">
                <a:solidFill>
                  <a:srgbClr val="E28A80"/>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人与自我：球类比赛</a:t>
            </a:r>
          </a:p>
        </p:txBody>
      </p:sp>
      <p:sp>
        <p:nvSpPr>
          <p:cNvPr id="33" name="矩形 32"/>
          <p:cNvSpPr/>
          <p:nvPr/>
        </p:nvSpPr>
        <p:spPr>
          <a:xfrm>
            <a:off x="543058" y="598388"/>
            <a:ext cx="8781470" cy="4893647"/>
          </a:xfrm>
          <a:prstGeom prst="rect">
            <a:avLst/>
          </a:prstGeom>
        </p:spPr>
        <p:txBody>
          <a:bodyPr wrap="square">
            <a:spAutoFit/>
          </a:bodyPr>
          <a:lstStyle/>
          <a:p>
            <a:pPr>
              <a:defRPr/>
            </a:pPr>
            <a:r>
              <a:rPr lang="zh-CN" altLang="en-US" sz="2400" b="1" kern="0" dirty="0">
                <a:latin typeface="Arial" panose="020B0604020202020204" pitchFamily="34" charset="0"/>
                <a:cs typeface="Arial" panose="020B0604020202020204" pitchFamily="34" charset="0"/>
                <a:sym typeface="+mn-lt"/>
              </a:rPr>
              <a:t>运动员：</a:t>
            </a:r>
            <a:r>
              <a:rPr lang="en-US" altLang="zh-CN" sz="2400" b="1" kern="0" dirty="0">
                <a:latin typeface="Arial" panose="020B0604020202020204" pitchFamily="34" charset="0"/>
                <a:cs typeface="Arial" panose="020B0604020202020204" pitchFamily="34" charset="0"/>
                <a:sym typeface="+mn-lt"/>
              </a:rPr>
              <a:t>player </a:t>
            </a:r>
            <a:r>
              <a:rPr lang="zh-CN" altLang="en-US" sz="2400" b="1" kern="0" dirty="0">
                <a:latin typeface="Arial" panose="020B0604020202020204" pitchFamily="34" charset="0"/>
                <a:cs typeface="Arial" panose="020B0604020202020204" pitchFamily="34" charset="0"/>
                <a:sym typeface="+mn-lt"/>
              </a:rPr>
              <a:t>守门员：</a:t>
            </a:r>
            <a:r>
              <a:rPr lang="en-US" altLang="zh-CN" sz="2400" b="1" kern="0" dirty="0">
                <a:latin typeface="Arial" panose="020B0604020202020204" pitchFamily="34" charset="0"/>
                <a:cs typeface="Arial" panose="020B0604020202020204" pitchFamily="34" charset="0"/>
                <a:sym typeface="+mn-lt"/>
              </a:rPr>
              <a:t>goalkeeper</a:t>
            </a:r>
          </a:p>
          <a:p>
            <a:pPr>
              <a:defRPr/>
            </a:pPr>
            <a:r>
              <a:rPr lang="zh-CN" altLang="en-US" sz="2400" b="1" kern="0" dirty="0">
                <a:latin typeface="Arial" panose="020B0604020202020204" pitchFamily="34" charset="0"/>
                <a:cs typeface="Arial" panose="020B0604020202020204" pitchFamily="34" charset="0"/>
                <a:sym typeface="+mn-lt"/>
              </a:rPr>
              <a:t>裁判吹哨：</a:t>
            </a:r>
            <a:r>
              <a:rPr lang="en-US" altLang="zh-CN" sz="2400" b="1" kern="0" dirty="0">
                <a:latin typeface="Arial" panose="020B0604020202020204" pitchFamily="34" charset="0"/>
                <a:cs typeface="Arial" panose="020B0604020202020204" pitchFamily="34" charset="0"/>
                <a:sym typeface="+mn-lt"/>
              </a:rPr>
              <a:t>The referee blows the whistle.</a:t>
            </a:r>
          </a:p>
          <a:p>
            <a:pPr>
              <a:defRPr/>
            </a:pPr>
            <a:r>
              <a:rPr lang="zh-CN" altLang="en-US" sz="2400" b="1" kern="0" dirty="0">
                <a:latin typeface="Arial" panose="020B0604020202020204" pitchFamily="34" charset="0"/>
                <a:cs typeface="Arial" panose="020B0604020202020204" pitchFamily="34" charset="0"/>
                <a:sym typeface="+mn-lt"/>
              </a:rPr>
              <a:t>踢球：</a:t>
            </a:r>
            <a:r>
              <a:rPr lang="en-US" altLang="zh-CN" sz="2400" b="1" kern="0" dirty="0">
                <a:latin typeface="Arial" panose="020B0604020202020204" pitchFamily="34" charset="0"/>
                <a:cs typeface="Arial" panose="020B0604020202020204" pitchFamily="34" charset="0"/>
                <a:sym typeface="+mn-lt"/>
              </a:rPr>
              <a:t>kick the ball</a:t>
            </a:r>
          </a:p>
          <a:p>
            <a:pPr>
              <a:defRPr/>
            </a:pPr>
            <a:r>
              <a:rPr lang="zh-CN" altLang="en-US" sz="2400" b="1" kern="0" dirty="0">
                <a:latin typeface="Arial" panose="020B0604020202020204" pitchFamily="34" charset="0"/>
                <a:cs typeface="Arial" panose="020B0604020202020204" pitchFamily="34" charset="0"/>
                <a:sym typeface="+mn-lt"/>
              </a:rPr>
              <a:t>拍球：</a:t>
            </a:r>
            <a:r>
              <a:rPr lang="en-US" altLang="zh-CN" sz="2400" b="1" kern="0" dirty="0">
                <a:latin typeface="Arial" panose="020B0604020202020204" pitchFamily="34" charset="0"/>
                <a:cs typeface="Arial" panose="020B0604020202020204" pitchFamily="34" charset="0"/>
                <a:sym typeface="+mn-lt"/>
              </a:rPr>
              <a:t>bounce/pat/tap the ball</a:t>
            </a:r>
          </a:p>
          <a:p>
            <a:pPr>
              <a:defRPr/>
            </a:pPr>
            <a:r>
              <a:rPr lang="zh-CN" altLang="en-US" sz="2400" b="1" kern="0" dirty="0">
                <a:latin typeface="Arial" panose="020B0604020202020204" pitchFamily="34" charset="0"/>
                <a:cs typeface="Arial" panose="020B0604020202020204" pitchFamily="34" charset="0"/>
                <a:sym typeface="+mn-lt"/>
              </a:rPr>
              <a:t>运球：</a:t>
            </a:r>
            <a:r>
              <a:rPr lang="en-US" altLang="zh-CN" sz="2400" b="1" kern="0" dirty="0">
                <a:latin typeface="Arial" panose="020B0604020202020204" pitchFamily="34" charset="0"/>
                <a:cs typeface="Arial" panose="020B0604020202020204" pitchFamily="34" charset="0"/>
                <a:sym typeface="+mn-lt"/>
              </a:rPr>
              <a:t>dribble the ball</a:t>
            </a:r>
          </a:p>
          <a:p>
            <a:pPr>
              <a:defRPr/>
            </a:pPr>
            <a:r>
              <a:rPr lang="zh-CN" altLang="en-US" sz="2400" b="1" kern="0" dirty="0">
                <a:latin typeface="Arial" panose="020B0604020202020204" pitchFamily="34" charset="0"/>
                <a:cs typeface="Arial" panose="020B0604020202020204" pitchFamily="34" charset="0"/>
                <a:sym typeface="+mn-lt"/>
              </a:rPr>
              <a:t>扔球：</a:t>
            </a:r>
            <a:r>
              <a:rPr lang="en-US" altLang="zh-CN" sz="2400" b="1" kern="0" dirty="0">
                <a:latin typeface="Arial" panose="020B0604020202020204" pitchFamily="34" charset="0"/>
                <a:cs typeface="Arial" panose="020B0604020202020204" pitchFamily="34" charset="0"/>
                <a:sym typeface="+mn-lt"/>
              </a:rPr>
              <a:t>throw/toss the ball</a:t>
            </a:r>
          </a:p>
          <a:p>
            <a:pPr>
              <a:defRPr/>
            </a:pPr>
            <a:r>
              <a:rPr lang="zh-CN" altLang="en-US" sz="2400" b="1" kern="0" dirty="0">
                <a:latin typeface="Arial" panose="020B0604020202020204" pitchFamily="34" charset="0"/>
                <a:cs typeface="Arial" panose="020B0604020202020204" pitchFamily="34" charset="0"/>
                <a:sym typeface="+mn-lt"/>
              </a:rPr>
              <a:t>传球：</a:t>
            </a:r>
            <a:r>
              <a:rPr lang="en-US" altLang="zh-CN" sz="2400" b="1" kern="0" dirty="0">
                <a:latin typeface="Arial" panose="020B0604020202020204" pitchFamily="34" charset="0"/>
                <a:cs typeface="Arial" panose="020B0604020202020204" pitchFamily="34" charset="0"/>
                <a:sym typeface="+mn-lt"/>
              </a:rPr>
              <a:t>pass the ball</a:t>
            </a:r>
          </a:p>
          <a:p>
            <a:pPr>
              <a:defRPr/>
            </a:pPr>
            <a:r>
              <a:rPr lang="zh-CN" altLang="en-US" sz="2400" b="1" kern="0" dirty="0">
                <a:latin typeface="Arial" panose="020B0604020202020204" pitchFamily="34" charset="0"/>
                <a:cs typeface="Arial" panose="020B0604020202020204" pitchFamily="34" charset="0"/>
                <a:sym typeface="+mn-lt"/>
              </a:rPr>
              <a:t>接球：</a:t>
            </a:r>
            <a:r>
              <a:rPr lang="en-US" altLang="zh-CN" sz="2400" b="1" kern="0" dirty="0">
                <a:latin typeface="Arial" panose="020B0604020202020204" pitchFamily="34" charset="0"/>
                <a:cs typeface="Arial" panose="020B0604020202020204" pitchFamily="34" charset="0"/>
                <a:sym typeface="+mn-lt"/>
              </a:rPr>
              <a:t>catch the ball</a:t>
            </a:r>
          </a:p>
          <a:p>
            <a:pPr>
              <a:defRPr/>
            </a:pPr>
            <a:r>
              <a:rPr lang="zh-CN" altLang="en-US" sz="2400" b="1" kern="0" dirty="0">
                <a:latin typeface="Arial" panose="020B0604020202020204" pitchFamily="34" charset="0"/>
                <a:cs typeface="Arial" panose="020B0604020202020204" pitchFamily="34" charset="0"/>
                <a:sym typeface="+mn-lt"/>
              </a:rPr>
              <a:t>拦球：</a:t>
            </a:r>
            <a:r>
              <a:rPr lang="en-US" altLang="zh-CN" sz="2400" b="1" kern="0" dirty="0">
                <a:latin typeface="Arial" panose="020B0604020202020204" pitchFamily="34" charset="0"/>
                <a:cs typeface="Arial" panose="020B0604020202020204" pitchFamily="34" charset="0"/>
                <a:sym typeface="+mn-lt"/>
              </a:rPr>
              <a:t>block the shot</a:t>
            </a:r>
          </a:p>
          <a:p>
            <a:pPr>
              <a:defRPr/>
            </a:pPr>
            <a:r>
              <a:rPr lang="zh-CN" altLang="en-US" sz="2400" b="1" kern="0" dirty="0">
                <a:latin typeface="Arial" panose="020B0604020202020204" pitchFamily="34" charset="0"/>
                <a:cs typeface="Arial" panose="020B0604020202020204" pitchFamily="34" charset="0"/>
                <a:sym typeface="+mn-lt"/>
              </a:rPr>
              <a:t>得分：</a:t>
            </a:r>
            <a:r>
              <a:rPr lang="en-US" altLang="zh-CN" sz="2400" b="1" kern="0" dirty="0">
                <a:latin typeface="Arial" panose="020B0604020202020204" pitchFamily="34" charset="0"/>
                <a:cs typeface="Arial" panose="020B0604020202020204" pitchFamily="34" charset="0"/>
                <a:sym typeface="+mn-lt"/>
              </a:rPr>
              <a:t>score/score a goal</a:t>
            </a:r>
          </a:p>
          <a:p>
            <a:pPr>
              <a:defRPr/>
            </a:pPr>
            <a:r>
              <a:rPr lang="zh-CN" altLang="en-US" sz="2400" b="1" kern="0" dirty="0">
                <a:latin typeface="Arial" panose="020B0604020202020204" pitchFamily="34" charset="0"/>
                <a:cs typeface="Arial" panose="020B0604020202020204" pitchFamily="34" charset="0"/>
                <a:sym typeface="+mn-lt"/>
              </a:rPr>
              <a:t>保持平局：</a:t>
            </a:r>
            <a:r>
              <a:rPr lang="en-US" altLang="zh-CN" sz="2400" b="1" kern="0" dirty="0">
                <a:latin typeface="Arial" panose="020B0604020202020204" pitchFamily="34" charset="0"/>
                <a:cs typeface="Arial" panose="020B0604020202020204" pitchFamily="34" charset="0"/>
                <a:sym typeface="+mn-lt"/>
              </a:rPr>
              <a:t>stay tied</a:t>
            </a:r>
          </a:p>
          <a:p>
            <a:pPr>
              <a:defRPr/>
            </a:pPr>
            <a:r>
              <a:rPr lang="zh-CN" altLang="en-US" sz="2400" b="1" kern="0" dirty="0">
                <a:latin typeface="Arial" panose="020B0604020202020204" pitchFamily="34" charset="0"/>
                <a:cs typeface="Arial" panose="020B0604020202020204" pitchFamily="34" charset="0"/>
                <a:sym typeface="+mn-lt"/>
              </a:rPr>
              <a:t>以</a:t>
            </a:r>
            <a:r>
              <a:rPr lang="en-US" altLang="zh-CN" sz="2400" b="1" kern="0" dirty="0">
                <a:latin typeface="Arial" panose="020B0604020202020204" pitchFamily="34" charset="0"/>
                <a:cs typeface="Arial" panose="020B0604020202020204" pitchFamily="34" charset="0"/>
                <a:sym typeface="+mn-lt"/>
              </a:rPr>
              <a:t>2</a:t>
            </a:r>
            <a:r>
              <a:rPr lang="zh-CN" altLang="en-US" sz="2400" b="1" kern="0" dirty="0">
                <a:latin typeface="Arial" panose="020B0604020202020204" pitchFamily="34" charset="0"/>
                <a:cs typeface="Arial" panose="020B0604020202020204" pitchFamily="34" charset="0"/>
                <a:sym typeface="+mn-lt"/>
              </a:rPr>
              <a:t>：</a:t>
            </a:r>
            <a:r>
              <a:rPr lang="en-US" altLang="zh-CN" sz="2400" b="1" kern="0" dirty="0">
                <a:latin typeface="Arial" panose="020B0604020202020204" pitchFamily="34" charset="0"/>
                <a:cs typeface="Arial" panose="020B0604020202020204" pitchFamily="34" charset="0"/>
                <a:sym typeface="+mn-lt"/>
              </a:rPr>
              <a:t>1</a:t>
            </a:r>
            <a:r>
              <a:rPr lang="zh-CN" altLang="en-US" sz="2400" b="1" kern="0" dirty="0">
                <a:latin typeface="Arial" panose="020B0604020202020204" pitchFamily="34" charset="0"/>
                <a:cs typeface="Arial" panose="020B0604020202020204" pitchFamily="34" charset="0"/>
                <a:sym typeface="+mn-lt"/>
              </a:rPr>
              <a:t>获得比赛胜利 </a:t>
            </a:r>
            <a:r>
              <a:rPr lang="en-US" altLang="zh-CN" sz="2400" b="1" kern="0" dirty="0">
                <a:latin typeface="Arial" panose="020B0604020202020204" pitchFamily="34" charset="0"/>
                <a:cs typeface="Arial" panose="020B0604020202020204" pitchFamily="34" charset="0"/>
                <a:sym typeface="+mn-lt"/>
              </a:rPr>
              <a:t> The game ends with 2:1 in our favor.</a:t>
            </a:r>
          </a:p>
          <a:p>
            <a:pPr>
              <a:defRPr/>
            </a:pPr>
            <a:endParaRPr lang="en-US" altLang="zh-CN" sz="2400" b="1" kern="0" dirty="0">
              <a:solidFill>
                <a:srgbClr val="81C9C3"/>
              </a:solidFill>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9512" y="721025"/>
            <a:ext cx="8784976" cy="3785652"/>
          </a:xfrm>
          <a:prstGeom prst="rect">
            <a:avLst/>
          </a:prstGeom>
          <a:noFill/>
        </p:spPr>
        <p:txBody>
          <a:bodyPr wrap="square" rtlCol="0">
            <a:spAutoFit/>
          </a:bodyPr>
          <a:lstStyle/>
          <a:p>
            <a:pPr>
              <a:defRPr/>
            </a:pPr>
            <a:r>
              <a:rPr lang="zh-CN" altLang="en-US" sz="2000" b="1" kern="0" dirty="0">
                <a:solidFill>
                  <a:srgbClr val="E28A80"/>
                </a:solidFill>
                <a:latin typeface="华文中宋" panose="02010600040101010101" pitchFamily="2" charset="-122"/>
                <a:ea typeface="华文中宋" panose="02010600040101010101" pitchFamily="2" charset="-122"/>
                <a:cs typeface="+mn-ea"/>
                <a:sym typeface="+mn-lt"/>
              </a:rPr>
              <a:t>运动员动作描写：</a:t>
            </a:r>
            <a:endParaRPr lang="en-US" altLang="zh-CN" sz="2000" b="1" kern="0" dirty="0">
              <a:solidFill>
                <a:srgbClr val="E28A80"/>
              </a:solidFill>
              <a:latin typeface="华文中宋" panose="02010600040101010101" pitchFamily="2" charset="-122"/>
              <a:ea typeface="华文中宋" panose="02010600040101010101" pitchFamily="2" charset="-122"/>
              <a:cs typeface="+mn-ea"/>
              <a:sym typeface="+mn-lt"/>
            </a:endParaRPr>
          </a:p>
          <a:p>
            <a:pPr marL="342900" indent="-342900">
              <a:buFont typeface="Arial" panose="020B0604020202020204" pitchFamily="34" charset="0"/>
              <a:buChar char="•"/>
              <a:defRPr/>
            </a:pPr>
            <a:r>
              <a:rPr lang="en-US" altLang="zh-CN" sz="2200" dirty="0">
                <a:latin typeface="Arial" panose="020B0604020202020204" pitchFamily="34" charset="0"/>
                <a:cs typeface="Arial" panose="020B0604020202020204" pitchFamily="34" charset="0"/>
              </a:rPr>
              <a:t>One of our players </a:t>
            </a:r>
            <a:r>
              <a:rPr lang="en-US" altLang="zh-CN" sz="2200" b="1" dirty="0">
                <a:latin typeface="Arial" panose="020B0604020202020204" pitchFamily="34" charset="0"/>
                <a:cs typeface="Arial" panose="020B0604020202020204" pitchFamily="34" charset="0"/>
              </a:rPr>
              <a:t>burst out of the crowd of players like a piece of overheated popcorn bursting from a pan. </a:t>
            </a:r>
          </a:p>
          <a:p>
            <a:pPr marL="342900" indent="-342900">
              <a:buFont typeface="Arial" panose="020B0604020202020204" pitchFamily="34" charset="0"/>
              <a:buChar char="•"/>
              <a:defRPr/>
            </a:pPr>
            <a:r>
              <a:rPr lang="en-US" altLang="zh-CN" sz="2200" b="1" dirty="0">
                <a:latin typeface="Arial" panose="020B0604020202020204" pitchFamily="34" charset="0"/>
                <a:cs typeface="Arial" panose="020B0604020202020204" pitchFamily="34" charset="0"/>
              </a:rPr>
              <a:t>With a speedy kick</a:t>
            </a:r>
            <a:r>
              <a:rPr lang="en-US" altLang="zh-CN" sz="2200" dirty="0">
                <a:latin typeface="Arial" panose="020B0604020202020204" pitchFamily="34" charset="0"/>
                <a:cs typeface="Arial" panose="020B0604020202020204" pitchFamily="34" charset="0"/>
              </a:rPr>
              <a:t>, she sent the ball through the air and towards the goal.</a:t>
            </a:r>
          </a:p>
          <a:p>
            <a:pPr marL="342900" indent="-342900">
              <a:buFont typeface="Arial" panose="020B0604020202020204" pitchFamily="34" charset="0"/>
              <a:buChar char="•"/>
              <a:defRPr/>
            </a:pPr>
            <a:r>
              <a:rPr lang="en-US" altLang="zh-CN" sz="2200" dirty="0">
                <a:latin typeface="Arial" panose="020B0604020202020204" pitchFamily="34" charset="0"/>
                <a:cs typeface="Arial" panose="020B0604020202020204" pitchFamily="34" charset="0"/>
              </a:rPr>
              <a:t>The goalkeeper </a:t>
            </a:r>
            <a:r>
              <a:rPr lang="en-US" altLang="zh-CN" sz="2200" b="1" dirty="0">
                <a:latin typeface="Arial" panose="020B0604020202020204" pitchFamily="34" charset="0"/>
                <a:cs typeface="Arial" panose="020B0604020202020204" pitchFamily="34" charset="0"/>
              </a:rPr>
              <a:t>reached to block the shot</a:t>
            </a:r>
            <a:r>
              <a:rPr lang="en-US" altLang="zh-CN" sz="2200" dirty="0">
                <a:latin typeface="Arial" panose="020B0604020202020204" pitchFamily="34" charset="0"/>
                <a:cs typeface="Arial" panose="020B0604020202020204" pitchFamily="34" charset="0"/>
              </a:rPr>
              <a:t>, but the ball </a:t>
            </a:r>
            <a:r>
              <a:rPr lang="en-US" altLang="zh-CN" sz="2200" b="1" dirty="0">
                <a:latin typeface="Arial" panose="020B0604020202020204" pitchFamily="34" charset="0"/>
                <a:cs typeface="Arial" panose="020B0604020202020204" pitchFamily="34" charset="0"/>
              </a:rPr>
              <a:t>soared past her hand.</a:t>
            </a:r>
          </a:p>
          <a:p>
            <a:pPr marL="342900" indent="-342900">
              <a:buFont typeface="Arial" panose="020B0604020202020204" pitchFamily="34" charset="0"/>
              <a:buChar char="•"/>
              <a:defRPr/>
            </a:pPr>
            <a:r>
              <a:rPr lang="en-US" altLang="zh-CN" sz="2200" dirty="0">
                <a:latin typeface="Arial" panose="020B0604020202020204" pitchFamily="34" charset="0"/>
                <a:cs typeface="Arial" panose="020B0604020202020204" pitchFamily="34" charset="0"/>
              </a:rPr>
              <a:t>The team, </a:t>
            </a:r>
            <a:r>
              <a:rPr lang="en-US" altLang="zh-CN" sz="2200" b="1" dirty="0">
                <a:latin typeface="Arial" panose="020B0604020202020204" pitchFamily="34" charset="0"/>
                <a:cs typeface="Arial" panose="020B0604020202020204" pitchFamily="34" charset="0"/>
              </a:rPr>
              <a:t>like a sleeping creature that had been awakened, came quickly to life.</a:t>
            </a:r>
          </a:p>
          <a:p>
            <a:pPr marL="342900" indent="-342900">
              <a:buFont typeface="Arial" panose="020B0604020202020204" pitchFamily="34" charset="0"/>
              <a:buChar char="•"/>
              <a:defRPr/>
            </a:pPr>
            <a:r>
              <a:rPr lang="en-US" altLang="zh-CN" sz="2200" dirty="0">
                <a:latin typeface="Arial" panose="020B0604020202020204" pitchFamily="34" charset="0"/>
                <a:cs typeface="Arial" panose="020B0604020202020204" pitchFamily="34" charset="0"/>
              </a:rPr>
              <a:t>In second half, the opposing player almost scored another goal, but we </a:t>
            </a:r>
            <a:r>
              <a:rPr lang="en-US" altLang="zh-CN" sz="2200" b="1" dirty="0">
                <a:latin typeface="Arial" panose="020B0604020202020204" pitchFamily="34" charset="0"/>
                <a:cs typeface="Arial" panose="020B0604020202020204" pitchFamily="34" charset="0"/>
              </a:rPr>
              <a:t>blocked the net </a:t>
            </a:r>
            <a:r>
              <a:rPr lang="en-US" altLang="zh-CN" sz="2200" dirty="0">
                <a:latin typeface="Arial" panose="020B0604020202020204" pitchFamily="34" charset="0"/>
                <a:cs typeface="Arial" panose="020B0604020202020204" pitchFamily="34" charset="0"/>
              </a:rPr>
              <a:t>so the ball could not go in.</a:t>
            </a:r>
          </a:p>
        </p:txBody>
      </p:sp>
      <p:sp>
        <p:nvSpPr>
          <p:cNvPr id="7" name="矩形 6"/>
          <p:cNvSpPr/>
          <p:nvPr/>
        </p:nvSpPr>
        <p:spPr>
          <a:xfrm>
            <a:off x="534621" y="267494"/>
            <a:ext cx="4493538" cy="461665"/>
          </a:xfrm>
          <a:prstGeom prst="rect">
            <a:avLst/>
          </a:prstGeom>
        </p:spPr>
        <p:txBody>
          <a:bodyPr wrap="none">
            <a:spAutoFit/>
          </a:bodyPr>
          <a:lstStyle/>
          <a:p>
            <a:pPr algn="ctr">
              <a:defRPr/>
            </a:pPr>
            <a:r>
              <a:rPr lang="zh-CN" altLang="en-US" sz="2400" b="1" dirty="0">
                <a:solidFill>
                  <a:srgbClr val="E28A80"/>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人与自我：球类比赛</a:t>
            </a:r>
          </a:p>
        </p:txBody>
      </p:sp>
      <p:pic>
        <p:nvPicPr>
          <p:cNvPr id="5" name="图片 4" descr="图片包含 桌子, 蛋糕, 游戏机, 体育&#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11150" t="9401" r="13251" b="5201"/>
          <a:stretch>
            <a:fillRect/>
          </a:stretch>
        </p:blipFill>
        <p:spPr>
          <a:xfrm>
            <a:off x="134092" y="4490854"/>
            <a:ext cx="770337" cy="65264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9512" y="721025"/>
            <a:ext cx="8392241" cy="1846659"/>
          </a:xfrm>
          <a:prstGeom prst="rect">
            <a:avLst/>
          </a:prstGeom>
          <a:noFill/>
        </p:spPr>
        <p:txBody>
          <a:bodyPr wrap="square" rtlCol="0">
            <a:spAutoFit/>
          </a:bodyPr>
          <a:lstStyle/>
          <a:p>
            <a:pPr>
              <a:defRPr/>
            </a:pPr>
            <a:r>
              <a:rPr lang="zh-CN" altLang="en-US" sz="2400" b="1" kern="0" dirty="0">
                <a:solidFill>
                  <a:srgbClr val="E28A80"/>
                </a:solidFill>
                <a:latin typeface="华文中宋" panose="02010600040101010101" pitchFamily="2" charset="-122"/>
                <a:ea typeface="华文中宋" panose="02010600040101010101" pitchFamily="2" charset="-122"/>
                <a:cs typeface="Arial" panose="020B0604020202020204" pitchFamily="34" charset="0"/>
                <a:sym typeface="+mn-lt"/>
              </a:rPr>
              <a:t>观众描写：</a:t>
            </a:r>
            <a:endParaRPr lang="en-US" altLang="zh-CN" sz="2400" b="1" kern="0" dirty="0">
              <a:solidFill>
                <a:srgbClr val="E28A80"/>
              </a:solidFill>
              <a:latin typeface="华文中宋" panose="02010600040101010101" pitchFamily="2" charset="-122"/>
              <a:ea typeface="华文中宋" panose="02010600040101010101" pitchFamily="2" charset="-122"/>
              <a:cs typeface="Arial" panose="020B0604020202020204" pitchFamily="34" charset="0"/>
              <a:sym typeface="+mn-lt"/>
            </a:endParaRPr>
          </a:p>
          <a:p>
            <a:pPr marL="342900" indent="-342900">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The audience </a:t>
            </a:r>
            <a:r>
              <a:rPr lang="en-US" altLang="zh-CN" sz="2400" b="1" dirty="0">
                <a:latin typeface="Arial" panose="020B0604020202020204" pitchFamily="34" charset="0"/>
                <a:cs typeface="Arial" panose="020B0604020202020204" pitchFamily="34" charset="0"/>
              </a:rPr>
              <a:t>let out a thundering cheer.</a:t>
            </a:r>
          </a:p>
          <a:p>
            <a:pPr marL="342900" indent="-342900">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“Score! Score!” Our cheerleaders </a:t>
            </a:r>
            <a:r>
              <a:rPr lang="en-US" altLang="zh-CN" sz="2400" b="1" dirty="0">
                <a:latin typeface="Arial" panose="020B0604020202020204" pitchFamily="34" charset="0"/>
                <a:cs typeface="Arial" panose="020B0604020202020204" pitchFamily="34" charset="0"/>
              </a:rPr>
              <a:t>roared excitedly</a:t>
            </a: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Their storms of cheers refueled us players.</a:t>
            </a:r>
          </a:p>
          <a:p>
            <a:endParaRPr lang="zh-CN" altLang="en-US" dirty="0">
              <a:latin typeface="Arial" panose="020B0604020202020204" pitchFamily="34" charset="0"/>
              <a:cs typeface="Arial" panose="020B0604020202020204" pitchFamily="34" charset="0"/>
            </a:endParaRPr>
          </a:p>
        </p:txBody>
      </p:sp>
      <p:sp>
        <p:nvSpPr>
          <p:cNvPr id="7" name="矩形 6"/>
          <p:cNvSpPr/>
          <p:nvPr/>
        </p:nvSpPr>
        <p:spPr>
          <a:xfrm>
            <a:off x="534620" y="267494"/>
            <a:ext cx="4493539" cy="461665"/>
          </a:xfrm>
          <a:prstGeom prst="rect">
            <a:avLst/>
          </a:prstGeom>
        </p:spPr>
        <p:txBody>
          <a:bodyPr wrap="none">
            <a:spAutoFit/>
          </a:bodyPr>
          <a:lstStyle/>
          <a:p>
            <a:pPr algn="ctr">
              <a:defRPr/>
            </a:pPr>
            <a:r>
              <a:rPr lang="zh-CN" altLang="en-US" sz="2400" b="1" dirty="0">
                <a:solidFill>
                  <a:srgbClr val="E28A80"/>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人与自我：球类比赛</a:t>
            </a:r>
          </a:p>
        </p:txBody>
      </p:sp>
      <p:pic>
        <p:nvPicPr>
          <p:cNvPr id="8" name="图片 7" descr="图片包含 桌子, 蛋糕, 游戏机, 体育&#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11150" t="9401" r="13251" b="5201"/>
          <a:stretch>
            <a:fillRect/>
          </a:stretch>
        </p:blipFill>
        <p:spPr>
          <a:xfrm>
            <a:off x="157890" y="4351068"/>
            <a:ext cx="770337" cy="65264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255234" cy="421270"/>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Watch and Practice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sp>
        <p:nvSpPr>
          <p:cNvPr id="21" name="Oval 23"/>
          <p:cNvSpPr/>
          <p:nvPr/>
        </p:nvSpPr>
        <p:spPr>
          <a:xfrm>
            <a:off x="462178" y="1275606"/>
            <a:ext cx="434387" cy="434387"/>
          </a:xfrm>
          <a:prstGeom prst="ellipse">
            <a:avLst/>
          </a:prstGeom>
          <a:solidFill>
            <a:srgbClr val="E28A80"/>
          </a:solidFill>
          <a:ln>
            <a:noFill/>
          </a:ln>
        </p:spPr>
        <p:style>
          <a:lnRef idx="0">
            <a:scrgbClr r="0" g="0" b="0"/>
          </a:lnRef>
          <a:fillRef idx="0">
            <a:scrgbClr r="0" g="0" b="0"/>
          </a:fillRef>
          <a:effectRef idx="0">
            <a:scrgbClr r="0" g="0" b="0"/>
          </a:effectRef>
          <a:fontRef idx="minor">
            <a:schemeClr val="lt1"/>
          </a:fontRef>
        </p:style>
        <p:txBody>
          <a:bodyPr anchor="ctr"/>
          <a:lstStyle/>
          <a:p>
            <a:pPr algn="ctr"/>
            <a:endParaRPr>
              <a:solidFill>
                <a:srgbClr val="E28A80"/>
              </a:solidFill>
              <a:cs typeface="+mn-ea"/>
              <a:sym typeface="+mn-lt"/>
            </a:endParaRPr>
          </a:p>
        </p:txBody>
      </p:sp>
      <p:grpSp>
        <p:nvGrpSpPr>
          <p:cNvPr id="3" name="组合 2"/>
          <p:cNvGrpSpPr/>
          <p:nvPr/>
        </p:nvGrpSpPr>
        <p:grpSpPr>
          <a:xfrm>
            <a:off x="565695" y="1383866"/>
            <a:ext cx="228959" cy="193445"/>
            <a:chOff x="4748972" y="2221308"/>
            <a:chExt cx="228959" cy="193445"/>
          </a:xfrm>
        </p:grpSpPr>
        <p:sp>
          <p:nvSpPr>
            <p:cNvPr id="22"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25" name="TextBox 33"/>
          <p:cNvSpPr txBox="1"/>
          <p:nvPr/>
        </p:nvSpPr>
        <p:spPr>
          <a:xfrm>
            <a:off x="395537" y="1759866"/>
            <a:ext cx="3384376" cy="1039535"/>
          </a:xfrm>
          <a:prstGeom prst="rect">
            <a:avLst/>
          </a:prstGeom>
        </p:spPr>
        <p:txBody>
          <a:bodyPr vert="horz" wrap="none" lIns="144000" rIns="144000">
            <a:noAutofit/>
          </a:bodyPr>
          <a:lstStyle/>
          <a:p>
            <a:r>
              <a:rPr lang="en-US" altLang="zh-CN" sz="3200" b="1" kern="900" dirty="0">
                <a:solidFill>
                  <a:srgbClr val="E28A80"/>
                </a:solidFill>
                <a:latin typeface="Arial" panose="020B0604020202020204" pitchFamily="34" charset="0"/>
                <a:cs typeface="Arial" panose="020B0604020202020204" pitchFamily="34" charset="0"/>
                <a:sym typeface="+mn-lt"/>
              </a:rPr>
              <a:t>Try to describe </a:t>
            </a:r>
          </a:p>
          <a:p>
            <a:r>
              <a:rPr lang="en-US" altLang="zh-CN" sz="3200" b="1" kern="900" dirty="0">
                <a:solidFill>
                  <a:srgbClr val="E28A80"/>
                </a:solidFill>
                <a:latin typeface="Arial" panose="020B0604020202020204" pitchFamily="34" charset="0"/>
                <a:cs typeface="Arial" panose="020B0604020202020204" pitchFamily="34" charset="0"/>
                <a:sym typeface="+mn-lt"/>
              </a:rPr>
              <a:t>this scene.</a:t>
            </a:r>
            <a:endParaRPr lang="zh-CN" altLang="en-US" sz="3200" b="1" kern="900" dirty="0">
              <a:solidFill>
                <a:srgbClr val="E28A80"/>
              </a:solidFill>
              <a:latin typeface="Arial" panose="020B0604020202020204" pitchFamily="34" charset="0"/>
              <a:cs typeface="Arial" panose="020B0604020202020204" pitchFamily="34" charset="0"/>
              <a:sym typeface="+mn-lt"/>
            </a:endParaRPr>
          </a:p>
        </p:txBody>
      </p:sp>
      <p:pic>
        <p:nvPicPr>
          <p:cNvPr id="4" name="footbal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934606" y="-1100658"/>
            <a:ext cx="4747216" cy="8377439"/>
          </a:xfrm>
          <a:prstGeom prst="rect">
            <a:avLst/>
          </a:prstGeom>
        </p:spPr>
      </p:pic>
      <p:pic>
        <p:nvPicPr>
          <p:cNvPr id="12" name="图片 11" descr="图片包含 桌子, 蛋糕, 游戏机, 体育&#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11150" t="9401" r="13251" b="5201"/>
          <a:stretch>
            <a:fillRect/>
          </a:stretch>
        </p:blipFill>
        <p:spPr>
          <a:xfrm>
            <a:off x="157890" y="4351068"/>
            <a:ext cx="770337" cy="65264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2299"/>
                            </p:stCondLst>
                            <p:childTnLst>
                              <p:par>
                                <p:cTn id="11" presetID="2" presetClass="entr" presetSubtype="3"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44" grpId="0"/>
      <p:bldP spid="21"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460580" cy="419735"/>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Possible Version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grpSp>
        <p:nvGrpSpPr>
          <p:cNvPr id="11" name="组合 10"/>
          <p:cNvGrpSpPr/>
          <p:nvPr/>
        </p:nvGrpSpPr>
        <p:grpSpPr>
          <a:xfrm>
            <a:off x="277495" y="1001395"/>
            <a:ext cx="434340" cy="434340"/>
            <a:chOff x="728" y="2009"/>
            <a:chExt cx="684" cy="684"/>
          </a:xfrm>
        </p:grpSpPr>
        <p:sp>
          <p:nvSpPr>
            <p:cNvPr id="21" name="Oval 23"/>
            <p:cNvSpPr/>
            <p:nvPr/>
          </p:nvSpPr>
          <p:spPr>
            <a:xfrm>
              <a:off x="728" y="2009"/>
              <a:ext cx="684" cy="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3" name="组合 2"/>
            <p:cNvGrpSpPr/>
            <p:nvPr/>
          </p:nvGrpSpPr>
          <p:grpSpPr>
            <a:xfrm>
              <a:off x="891" y="2179"/>
              <a:ext cx="361" cy="305"/>
              <a:chOff x="4748972" y="2221308"/>
              <a:chExt cx="228959" cy="193445"/>
            </a:xfrm>
          </p:grpSpPr>
          <p:sp>
            <p:nvSpPr>
              <p:cNvPr id="22"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
        <p:nvSpPr>
          <p:cNvPr id="15" name="文本框 14"/>
          <p:cNvSpPr txBox="1"/>
          <p:nvPr/>
        </p:nvSpPr>
        <p:spPr>
          <a:xfrm>
            <a:off x="953770" y="991870"/>
            <a:ext cx="7686040" cy="3785652"/>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The shot was </a:t>
            </a:r>
            <a:r>
              <a:rPr lang="en-US" sz="2400" dirty="0">
                <a:latin typeface="Arial" panose="020B0604020202020204" pitchFamily="34" charset="0"/>
                <a:cs typeface="Arial" panose="020B0604020202020204" pitchFamily="34" charset="0"/>
              </a:rPr>
              <a:t>unexpectedly </a:t>
            </a:r>
            <a:r>
              <a:rPr lang="en-US" sz="2400" dirty="0">
                <a:solidFill>
                  <a:srgbClr val="C00000"/>
                </a:solidFill>
                <a:latin typeface="Arial" panose="020B0604020202020204" pitchFamily="34" charset="0"/>
                <a:cs typeface="Arial" panose="020B0604020202020204" pitchFamily="34" charset="0"/>
              </a:rPr>
              <a:t>cut off</a:t>
            </a:r>
            <a:r>
              <a:rPr lang="en-US" sz="2400" dirty="0">
                <a:latin typeface="Arial" panose="020B0604020202020204" pitchFamily="34" charset="0"/>
                <a:cs typeface="Arial" panose="020B0604020202020204" pitchFamily="34" charset="0"/>
              </a:rPr>
              <a:t> at this critical moment. With the kick from the opponent toward the goal, the footballer </a:t>
            </a:r>
            <a:r>
              <a:rPr lang="en-US" sz="2400" dirty="0">
                <a:solidFill>
                  <a:srgbClr val="C00000"/>
                </a:solidFill>
                <a:latin typeface="Arial" panose="020B0604020202020204" pitchFamily="34" charset="0"/>
                <a:cs typeface="Arial" panose="020B0604020202020204" pitchFamily="34" charset="0"/>
              </a:rPr>
              <a:t>dashed</a:t>
            </a:r>
            <a:r>
              <a:rPr lang="en-US" sz="2400" dirty="0">
                <a:latin typeface="Arial" panose="020B0604020202020204" pitchFamily="34" charset="0"/>
                <a:cs typeface="Arial" panose="020B0604020202020204" pitchFamily="34" charset="0"/>
              </a:rPr>
              <a:t> across the field like an arrow to </a:t>
            </a:r>
            <a:r>
              <a:rPr lang="en-US" sz="2400" dirty="0">
                <a:solidFill>
                  <a:srgbClr val="C00000"/>
                </a:solidFill>
                <a:latin typeface="Arial" panose="020B0604020202020204" pitchFamily="34" charset="0"/>
                <a:cs typeface="Arial" panose="020B0604020202020204" pitchFamily="34" charset="0"/>
              </a:rPr>
              <a:t>save</a:t>
            </a:r>
            <a:r>
              <a:rPr lang="en-US" sz="2400" dirty="0">
                <a:latin typeface="Arial" panose="020B0604020202020204" pitchFamily="34" charset="0"/>
                <a:cs typeface="Arial" panose="020B0604020202020204" pitchFamily="34" charset="0"/>
              </a:rPr>
              <a:t> it.  He</a:t>
            </a:r>
            <a:r>
              <a:rPr lang="en-US" altLang="zh-CN" sz="2400" dirty="0">
                <a:latin typeface="Arial" panose="020B0604020202020204" pitchFamily="34" charset="0"/>
                <a:cs typeface="Arial" panose="020B0604020202020204" pitchFamily="34" charset="0"/>
                <a:sym typeface="+mn-ea"/>
              </a:rPr>
              <a:t> </a:t>
            </a:r>
            <a:r>
              <a:rPr lang="en-US" sz="2400" dirty="0">
                <a:solidFill>
                  <a:srgbClr val="C00000"/>
                </a:solidFill>
                <a:latin typeface="Arial" panose="020B0604020202020204" pitchFamily="34" charset="0"/>
                <a:cs typeface="Arial" panose="020B0604020202020204" pitchFamily="34" charset="0"/>
                <a:sym typeface="+mn-ea"/>
              </a:rPr>
              <a:t>kicked</a:t>
            </a:r>
            <a:r>
              <a:rPr lang="en-US" sz="2400" dirty="0">
                <a:latin typeface="Arial" panose="020B0604020202020204" pitchFamily="34" charset="0"/>
                <a:cs typeface="Arial" panose="020B0604020202020204" pitchFamily="34" charset="0"/>
                <a:sym typeface="+mn-ea"/>
              </a:rPr>
              <a:t> the ball to </a:t>
            </a:r>
            <a:r>
              <a:rPr lang="en-US" sz="2400" dirty="0">
                <a:solidFill>
                  <a:srgbClr val="C00000"/>
                </a:solidFill>
                <a:latin typeface="Arial" panose="020B0604020202020204" pitchFamily="34" charset="0"/>
                <a:cs typeface="Arial" panose="020B0604020202020204" pitchFamily="34" charset="0"/>
                <a:sym typeface="+mn-ea"/>
              </a:rPr>
              <a:t>block the shot</a:t>
            </a:r>
            <a:r>
              <a:rPr lang="en-US" sz="2400" dirty="0">
                <a:latin typeface="Arial" panose="020B0604020202020204" pitchFamily="34" charset="0"/>
                <a:cs typeface="Arial" panose="020B0604020202020204" pitchFamily="34" charset="0"/>
                <a:sym typeface="+mn-ea"/>
              </a:rPr>
              <a:t>, the ball </a:t>
            </a:r>
            <a:r>
              <a:rPr lang="en-US" sz="2400" dirty="0">
                <a:solidFill>
                  <a:srgbClr val="C00000"/>
                </a:solidFill>
                <a:latin typeface="Arial" panose="020B0604020202020204" pitchFamily="34" charset="0"/>
                <a:cs typeface="Arial" panose="020B0604020202020204" pitchFamily="34" charset="0"/>
                <a:sym typeface="+mn-ea"/>
              </a:rPr>
              <a:t>soaring</a:t>
            </a:r>
            <a:r>
              <a:rPr lang="en-US" sz="2400" dirty="0">
                <a:latin typeface="Arial" panose="020B0604020202020204" pitchFamily="34" charset="0"/>
                <a:cs typeface="Arial" panose="020B0604020202020204" pitchFamily="34" charset="0"/>
                <a:sym typeface="+mn-ea"/>
              </a:rPr>
              <a:t> in the opposite, narrowly missing the goal. Again, the opponent </a:t>
            </a:r>
            <a:r>
              <a:rPr lang="en-US" sz="2400" dirty="0">
                <a:solidFill>
                  <a:srgbClr val="C00000"/>
                </a:solidFill>
                <a:latin typeface="Arial" panose="020B0604020202020204" pitchFamily="34" charset="0"/>
                <a:cs typeface="Arial" panose="020B0604020202020204" pitchFamily="34" charset="0"/>
                <a:sym typeface="+mn-ea"/>
              </a:rPr>
              <a:t>launched another attack</a:t>
            </a:r>
            <a:r>
              <a:rPr lang="en-US" sz="2400" dirty="0">
                <a:latin typeface="Arial" panose="020B0604020202020204" pitchFamily="34" charset="0"/>
                <a:cs typeface="Arial" panose="020B0604020202020204" pitchFamily="34" charset="0"/>
                <a:sym typeface="+mn-ea"/>
              </a:rPr>
              <a:t> with a mighty shot. Agile and speedy, the footballer </a:t>
            </a:r>
            <a:r>
              <a:rPr lang="en-US" sz="2400" dirty="0">
                <a:solidFill>
                  <a:srgbClr val="C00000"/>
                </a:solidFill>
                <a:latin typeface="Arial" panose="020B0604020202020204" pitchFamily="34" charset="0"/>
                <a:cs typeface="Arial" panose="020B0604020202020204" pitchFamily="34" charset="0"/>
                <a:sym typeface="+mn-ea"/>
              </a:rPr>
              <a:t>cleared the ball </a:t>
            </a:r>
            <a:r>
              <a:rPr lang="en-US" sz="2400" dirty="0">
                <a:latin typeface="Arial" panose="020B0604020202020204" pitchFamily="34" charset="0"/>
                <a:cs typeface="Arial" panose="020B0604020202020204" pitchFamily="34" charset="0"/>
                <a:sym typeface="+mn-ea"/>
              </a:rPr>
              <a:t>with an impressive kick. There burst a thunderous applause from the spectators in praise of this marvelous moment. </a:t>
            </a:r>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heckerboard(across)">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55331"/>
            <a:ext cx="8082442" cy="502865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0022" y="-8633"/>
            <a:ext cx="2560877" cy="249974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528" y="3573284"/>
            <a:ext cx="2399700" cy="1792525"/>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726" y="-9348"/>
            <a:ext cx="1990811" cy="1572986"/>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81896" y="3693657"/>
            <a:ext cx="2179003" cy="1449843"/>
          </a:xfrm>
          <a:prstGeom prst="rect">
            <a:avLst/>
          </a:prstGeom>
        </p:spPr>
      </p:pic>
      <p:sp>
        <p:nvSpPr>
          <p:cNvPr id="16" name="TextBox 52"/>
          <p:cNvSpPr txBox="1"/>
          <p:nvPr/>
        </p:nvSpPr>
        <p:spPr>
          <a:xfrm>
            <a:off x="1619672" y="1894465"/>
            <a:ext cx="5983073" cy="500137"/>
          </a:xfrm>
          <a:prstGeom prst="rect">
            <a:avLst/>
          </a:prstGeom>
          <a:noFill/>
          <a:effectLst/>
        </p:spPr>
        <p:txBody>
          <a:bodyPr wrap="square" lIns="68580" tIns="34290" rIns="68580" bIns="34290" rtlCol="0">
            <a:spAutoFit/>
          </a:bodyPr>
          <a:lstStyle/>
          <a:p>
            <a:pPr algn="ctr">
              <a:defRPr/>
            </a:pPr>
            <a:r>
              <a:rPr lang="en-US" altLang="zh-CN" sz="2800" b="1" dirty="0">
                <a:solidFill>
                  <a:schemeClr val="tx2"/>
                </a:solidFill>
                <a:latin typeface="Arial" panose="020B0604020202020204" pitchFamily="34" charset="0"/>
                <a:cs typeface="Arial" panose="020B0604020202020204" pitchFamily="34" charset="0"/>
                <a:sym typeface="+mn-lt"/>
              </a:rPr>
              <a:t>Continuation Writing </a:t>
            </a:r>
            <a:endParaRPr lang="zh-CN" altLang="en-US" sz="2800" b="1" dirty="0">
              <a:solidFill>
                <a:schemeClr val="tx2"/>
              </a:solidFill>
              <a:latin typeface="Arial" panose="020B0604020202020204" pitchFamily="34" charset="0"/>
              <a:cs typeface="Arial" panose="020B0604020202020204" pitchFamily="34" charset="0"/>
              <a:sym typeface="+mn-lt"/>
            </a:endParaRPr>
          </a:p>
        </p:txBody>
      </p:sp>
      <p:sp>
        <p:nvSpPr>
          <p:cNvPr id="17" name="TextBox 60"/>
          <p:cNvSpPr txBox="1"/>
          <p:nvPr/>
        </p:nvSpPr>
        <p:spPr>
          <a:xfrm>
            <a:off x="2642332" y="2391962"/>
            <a:ext cx="5238128" cy="500137"/>
          </a:xfrm>
          <a:prstGeom prst="rect">
            <a:avLst/>
          </a:prstGeom>
          <a:noFill/>
          <a:effectLst/>
        </p:spPr>
        <p:txBody>
          <a:bodyPr wrap="square" lIns="68580" tIns="34290" rIns="68580" bIns="34290" rtlCol="0">
            <a:spAutoFit/>
          </a:bodyPr>
          <a:lstStyle/>
          <a:p>
            <a:pPr algn="ctr">
              <a:defRPr/>
            </a:pPr>
            <a:r>
              <a:rPr lang="zh-CN" altLang="en-US" sz="2800" b="1" dirty="0">
                <a:solidFill>
                  <a:schemeClr val="accent1"/>
                </a:solidFill>
                <a:latin typeface="华文中宋" panose="02010600040101010101" pitchFamily="2" charset="-122"/>
                <a:ea typeface="华文中宋" panose="02010600040101010101" pitchFamily="2" charset="-122"/>
                <a:cs typeface="+mn-ea"/>
                <a:sym typeface="+mn-lt"/>
              </a:rPr>
              <a:t>素材活用</a:t>
            </a:r>
          </a:p>
        </p:txBody>
      </p:sp>
      <p:sp>
        <p:nvSpPr>
          <p:cNvPr id="19" name="TextBox 84"/>
          <p:cNvSpPr txBox="1"/>
          <p:nvPr/>
        </p:nvSpPr>
        <p:spPr>
          <a:xfrm>
            <a:off x="2848450" y="2441976"/>
            <a:ext cx="1723549" cy="400110"/>
          </a:xfrm>
          <a:prstGeom prst="rect">
            <a:avLst/>
          </a:prstGeom>
          <a:noFill/>
        </p:spPr>
        <p:txBody>
          <a:bodyPr wrap="none" rtlCol="0">
            <a:spAutoFit/>
          </a:bodyPr>
          <a:lstStyle/>
          <a:p>
            <a:r>
              <a:rPr lang="zh-CN" altLang="en-US" sz="2000" dirty="0">
                <a:solidFill>
                  <a:schemeClr val="accent3"/>
                </a:solidFill>
                <a:latin typeface="华文中宋" panose="02010600040101010101" pitchFamily="2" charset="-122"/>
                <a:ea typeface="华文中宋" panose="02010600040101010101" pitchFamily="2" charset="-122"/>
                <a:cs typeface="+mn-ea"/>
                <a:sym typeface="+mn-lt"/>
              </a:rPr>
              <a:t>主题语境下的</a:t>
            </a:r>
            <a:endParaRPr lang="en-US" altLang="zh-CN" sz="2000" dirty="0">
              <a:solidFill>
                <a:schemeClr val="accent3"/>
              </a:solidFill>
              <a:latin typeface="华文中宋" panose="02010600040101010101" pitchFamily="2" charset="-122"/>
              <a:ea typeface="华文中宋" panose="02010600040101010101" pitchFamily="2" charset="-122"/>
              <a:cs typeface="+mn-ea"/>
              <a:sym typeface="+mn-lt"/>
            </a:endParaRPr>
          </a:p>
        </p:txBody>
      </p:sp>
      <p:sp>
        <p:nvSpPr>
          <p:cNvPr id="14" name="TextBox 84"/>
          <p:cNvSpPr txBox="1"/>
          <p:nvPr/>
        </p:nvSpPr>
        <p:spPr>
          <a:xfrm>
            <a:off x="3635896" y="3210057"/>
            <a:ext cx="2917786" cy="338554"/>
          </a:xfrm>
          <a:prstGeom prst="rect">
            <a:avLst/>
          </a:prstGeom>
          <a:noFill/>
        </p:spPr>
        <p:txBody>
          <a:bodyPr wrap="none" rtlCol="0">
            <a:spAutoFit/>
          </a:bodyPr>
          <a:lstStyle/>
          <a:p>
            <a:r>
              <a:rPr lang="zh-CN" altLang="en-US" sz="1600" dirty="0">
                <a:latin typeface="华文中宋" panose="02010600040101010101" pitchFamily="2" charset="-122"/>
                <a:ea typeface="华文中宋" panose="02010600040101010101" pitchFamily="2" charset="-122"/>
                <a:cs typeface="+mn-ea"/>
                <a:sym typeface="+mn-lt"/>
              </a:rPr>
              <a:t>浙江省桐乡市高级中学 沈凯慧</a:t>
            </a:r>
            <a:endParaRPr lang="en-US" altLang="zh-CN" sz="1600" dirty="0">
              <a:latin typeface="华文中宋" panose="02010600040101010101" pitchFamily="2" charset="-122"/>
              <a:ea typeface="华文中宋" panose="02010600040101010101" pitchFamily="2"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000"/>
                                </p:stCondLst>
                                <p:childTnLst>
                                  <p:par>
                                    <p:cTn id="24" presetID="2" presetClass="entr" presetSubtype="2" fill="hold" grpId="0" nodeType="afterEffect" p14:presetBounceEnd="40000">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14:bounceEnd="40000">
                                          <p:cBhvr additive="base">
                                            <p:cTn id="26" dur="5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2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par>
                              <p:cTn id="32" fill="hold">
                                <p:stCondLst>
                                  <p:cond delay="3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anim calcmode="lin" valueType="num">
                                          <p:cBhvr>
                                            <p:cTn id="3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7"/>
                                            </p:tgtEl>
                                          </p:cBhvr>
                                        </p:animEffect>
                                      </p:childTnLst>
                                    </p:cTn>
                                  </p:par>
                                </p:childTnLst>
                              </p:cTn>
                            </p:par>
                            <p:par>
                              <p:cTn id="40" fill="hold">
                                <p:stCondLst>
                                  <p:cond delay="3650"/>
                                </p:stCondLst>
                                <p:childTnLst>
                                  <p:par>
                                    <p:cTn id="41" presetID="16" presetClass="entr" presetSubtype="2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000"/>
                                </p:stCondLst>
                                <p:childTnLst>
                                  <p:par>
                                    <p:cTn id="24" presetID="2" presetClass="entr" presetSubtype="2"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2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par>
                              <p:cTn id="32" fill="hold">
                                <p:stCondLst>
                                  <p:cond delay="3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anim calcmode="lin" valueType="num">
                                          <p:cBhvr>
                                            <p:cTn id="3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7"/>
                                            </p:tgtEl>
                                          </p:cBhvr>
                                        </p:animEffect>
                                      </p:childTnLst>
                                    </p:cTn>
                                  </p:par>
                                </p:childTnLst>
                              </p:cTn>
                            </p:par>
                            <p:par>
                              <p:cTn id="40" fill="hold">
                                <p:stCondLst>
                                  <p:cond delay="3650"/>
                                </p:stCondLst>
                                <p:childTnLst>
                                  <p:par>
                                    <p:cTn id="41" presetID="16" presetClass="entr" presetSubtype="2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1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749790" y="267494"/>
            <a:ext cx="3096344" cy="421270"/>
          </a:xfrm>
          <a:prstGeom prst="rect">
            <a:avLst/>
          </a:prstGeom>
          <a:noFill/>
        </p:spPr>
        <p:txBody>
          <a:bodyPr wrap="square" lIns="51435" tIns="25718" rIns="51435" bIns="25718" rtlCol="0">
            <a:spAutoFit/>
          </a:bodyPr>
          <a:lstStyle>
            <a:defPPr>
              <a:defRPr lang="zh-CN"/>
            </a:defPPr>
            <a:lvl2pPr marL="0" lvl="1">
              <a:defRPr sz="2400" b="1">
                <a:solidFill>
                  <a:schemeClr val="tx2"/>
                </a:solidFill>
                <a:cs typeface="+mn-ea"/>
              </a:defRPr>
            </a:lvl2pPr>
          </a:lstStyle>
          <a:p>
            <a:pPr lvl="1"/>
            <a:r>
              <a:rPr lang="en-US" altLang="zh-CN" dirty="0">
                <a:sym typeface="+mn-lt"/>
              </a:rPr>
              <a:t>Final Task</a:t>
            </a:r>
            <a:endParaRPr lang="zh-CN" altLang="en-US" dirty="0">
              <a:sym typeface="+mn-lt"/>
            </a:endParaRPr>
          </a:p>
        </p:txBody>
      </p:sp>
      <p:sp>
        <p:nvSpPr>
          <p:cNvPr id="48" name="TextBox 47"/>
          <p:cNvSpPr txBox="1"/>
          <p:nvPr/>
        </p:nvSpPr>
        <p:spPr>
          <a:xfrm>
            <a:off x="6732240" y="2570625"/>
            <a:ext cx="1409360" cy="400110"/>
          </a:xfrm>
          <a:prstGeom prst="rect">
            <a:avLst/>
          </a:prstGeom>
          <a:solidFill>
            <a:schemeClr val="accent1"/>
          </a:solid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000" b="1" kern="0" dirty="0">
                <a:solidFill>
                  <a:sysClr val="window" lastClr="FFFFFF"/>
                </a:solidFill>
                <a:latin typeface="Arial" panose="020B0604020202020204" pitchFamily="34" charset="0"/>
                <a:cs typeface="Arial" panose="020B0604020202020204" pitchFamily="34" charset="0"/>
                <a:sym typeface="+mn-lt"/>
              </a:rPr>
              <a:t>One Story</a:t>
            </a:r>
            <a:endParaRPr kumimoji="0" lang="zh-CN" altLang="en-US" sz="2000" b="1"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endParaRPr>
          </a:p>
        </p:txBody>
      </p:sp>
      <p:sp>
        <p:nvSpPr>
          <p:cNvPr id="49" name="等腰三角形 48"/>
          <p:cNvSpPr/>
          <p:nvPr/>
        </p:nvSpPr>
        <p:spPr>
          <a:xfrm rot="5400000">
            <a:off x="5476080" y="2786192"/>
            <a:ext cx="224916" cy="193893"/>
          </a:xfrm>
          <a:prstGeom prst="triangl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50" name="等腰三角形 49"/>
          <p:cNvSpPr/>
          <p:nvPr/>
        </p:nvSpPr>
        <p:spPr>
          <a:xfrm rot="5400000">
            <a:off x="5869483" y="2789520"/>
            <a:ext cx="224916" cy="193893"/>
          </a:xfrm>
          <a:prstGeom prst="triangl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51" name="六边形 50"/>
          <p:cNvSpPr/>
          <p:nvPr/>
        </p:nvSpPr>
        <p:spPr>
          <a:xfrm rot="16200000">
            <a:off x="2349876" y="1561776"/>
            <a:ext cx="3076095" cy="2808313"/>
          </a:xfrm>
          <a:prstGeom prst="hexagon">
            <a:avLst/>
          </a:prstGeom>
          <a:blipFill dpi="0" rotWithShape="0">
            <a:blip r:embed="rId4"/>
            <a:srcRect/>
            <a:stretch>
              <a:fillRect/>
            </a:stretch>
          </a:blipFill>
          <a:ln w="15875" cap="rnd" cmpd="sng" algn="ctr">
            <a:solidFill>
              <a:srgbClr val="DDDDD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52" name="六边形 51"/>
          <p:cNvSpPr/>
          <p:nvPr/>
        </p:nvSpPr>
        <p:spPr>
          <a:xfrm rot="16200000">
            <a:off x="2850723" y="1372975"/>
            <a:ext cx="797366" cy="750462"/>
          </a:xfrm>
          <a:prstGeom prst="hexagon">
            <a:avLst/>
          </a:prstGeom>
          <a:solidFill>
            <a:schemeClr val="accent1"/>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53" name="TextBox 52"/>
          <p:cNvSpPr txBox="1"/>
          <p:nvPr/>
        </p:nvSpPr>
        <p:spPr>
          <a:xfrm>
            <a:off x="2930411" y="1484829"/>
            <a:ext cx="594360" cy="5835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ysClr val="window" lastClr="FFFFFF"/>
                </a:solidFill>
                <a:effectLst/>
                <a:uLnTx/>
                <a:uFillTx/>
                <a:latin typeface="Calibri" panose="020F0502020204030204" charset="0"/>
                <a:ea typeface="华文中宋" panose="02010600040101010101" pitchFamily="2" charset="-122"/>
                <a:cs typeface="Calibri" panose="020F0502020204030204" charset="0"/>
                <a:sym typeface="+mn-lt"/>
              </a:rPr>
              <a:t>01</a:t>
            </a:r>
          </a:p>
        </p:txBody>
      </p:sp>
      <p:sp>
        <p:nvSpPr>
          <p:cNvPr id="79" name="六边形 78"/>
          <p:cNvSpPr/>
          <p:nvPr/>
        </p:nvSpPr>
        <p:spPr>
          <a:xfrm rot="16200000">
            <a:off x="2060291" y="2607895"/>
            <a:ext cx="797366" cy="750462"/>
          </a:xfrm>
          <a:prstGeom prst="hexagon">
            <a:avLst/>
          </a:prstGeom>
          <a:solidFill>
            <a:schemeClr val="accent2"/>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80" name="TextBox 79"/>
          <p:cNvSpPr txBox="1"/>
          <p:nvPr/>
        </p:nvSpPr>
        <p:spPr>
          <a:xfrm>
            <a:off x="2139979" y="2719749"/>
            <a:ext cx="63991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ysClr val="window" lastClr="FFFFFF">
                    <a:lumMod val="95000"/>
                  </a:sysClr>
                </a:solidFill>
                <a:effectLst/>
                <a:uLnTx/>
                <a:uFillTx/>
                <a:latin typeface="Arial" panose="020B0604020202020204" pitchFamily="34" charset="0"/>
                <a:cs typeface="Arial" panose="020B0604020202020204" pitchFamily="34" charset="0"/>
                <a:sym typeface="+mn-lt"/>
              </a:rPr>
              <a:t>02</a:t>
            </a:r>
            <a:endParaRPr kumimoji="0" lang="zh-CN" altLang="en-US" sz="3200" b="0" i="0" u="none" strike="noStrike" kern="0" cap="none" spc="0" normalizeH="0" baseline="0" noProof="0" dirty="0">
              <a:ln>
                <a:noFill/>
              </a:ln>
              <a:solidFill>
                <a:sysClr val="window" lastClr="FFFFFF">
                  <a:lumMod val="95000"/>
                </a:sysClr>
              </a:solidFill>
              <a:effectLst/>
              <a:uLnTx/>
              <a:uFillTx/>
              <a:latin typeface="Arial" panose="020B0604020202020204" pitchFamily="34" charset="0"/>
              <a:cs typeface="Arial" panose="020B0604020202020204" pitchFamily="34" charset="0"/>
              <a:sym typeface="+mn-lt"/>
            </a:endParaRPr>
          </a:p>
        </p:txBody>
      </p:sp>
      <p:sp>
        <p:nvSpPr>
          <p:cNvPr id="81" name="六边形 80"/>
          <p:cNvSpPr/>
          <p:nvPr/>
        </p:nvSpPr>
        <p:spPr>
          <a:xfrm rot="16200000">
            <a:off x="2908134" y="3807351"/>
            <a:ext cx="797366" cy="750462"/>
          </a:xfrm>
          <a:prstGeom prst="hexagon">
            <a:avLst/>
          </a:prstGeom>
          <a:solidFill>
            <a:schemeClr val="accent3"/>
          </a:solidFill>
          <a:ln w="15875"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82" name="TextBox 81"/>
          <p:cNvSpPr txBox="1"/>
          <p:nvPr/>
        </p:nvSpPr>
        <p:spPr>
          <a:xfrm>
            <a:off x="2987822" y="3919205"/>
            <a:ext cx="63991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rPr>
              <a:t>03</a:t>
            </a:r>
            <a:endParaRPr kumimoji="0" lang="zh-CN" altLang="en-US" sz="3200" b="0"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32450" t="2381" r="8150" b="-889"/>
          <a:stretch>
            <a:fillRect/>
          </a:stretch>
        </p:blipFill>
        <p:spPr>
          <a:xfrm>
            <a:off x="1534379" y="743956"/>
            <a:ext cx="1271470" cy="1186095"/>
          </a:xfrm>
          <a:prstGeom prst="rect">
            <a:avLst/>
          </a:prstGeom>
          <a:ln>
            <a:noFill/>
          </a:ln>
          <a:effectLst>
            <a:softEdge rad="112500"/>
          </a:effectLst>
        </p:spPr>
      </p:pic>
      <p:pic>
        <p:nvPicPr>
          <p:cNvPr id="20" name="图片 19" descr="图片包含 烟, 黑暗, 火, 水&#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54" y="2271843"/>
            <a:ext cx="1944216" cy="1239978"/>
          </a:xfrm>
          <a:prstGeom prst="rect">
            <a:avLst/>
          </a:prstGeom>
          <a:ln>
            <a:noFill/>
          </a:ln>
          <a:effectLst>
            <a:softEdge rad="112500"/>
          </a:effectLst>
        </p:spPr>
      </p:pic>
      <p:pic>
        <p:nvPicPr>
          <p:cNvPr id="21" name="图片 20" descr="图片包含 桌子, 蛋糕, 游戏机, 体育&#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11150" t="9401" r="13251" b="5201"/>
          <a:stretch>
            <a:fillRect/>
          </a:stretch>
        </p:blipFill>
        <p:spPr>
          <a:xfrm>
            <a:off x="1384843" y="3952516"/>
            <a:ext cx="1421006" cy="1203908"/>
          </a:xfrm>
          <a:prstGeom prst="rect">
            <a:avLst/>
          </a:prstGeom>
          <a:ln>
            <a:noFill/>
          </a:ln>
          <a:effectLst>
            <a:softEdge rad="112500"/>
          </a:effectLst>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0546" y="1154765"/>
            <a:ext cx="2212748" cy="3129967"/>
          </a:xfrm>
          <a:prstGeom prst="rect">
            <a:avLst/>
          </a:prstGeom>
        </p:spPr>
      </p:pic>
      <p:sp>
        <p:nvSpPr>
          <p:cNvPr id="23" name="TextBox 47"/>
          <p:cNvSpPr txBox="1"/>
          <p:nvPr/>
        </p:nvSpPr>
        <p:spPr>
          <a:xfrm>
            <a:off x="6109073" y="1042527"/>
            <a:ext cx="3050826" cy="2861310"/>
          </a:xfrm>
          <a:prstGeom prst="rect">
            <a:avLst/>
          </a:prstGeom>
          <a:solidFill>
            <a:schemeClr val="accent1"/>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000" b="1" kern="0" dirty="0">
                <a:solidFill>
                  <a:sysClr val="window" lastClr="FFFFFF"/>
                </a:solidFill>
                <a:latin typeface="Arial" panose="020B0604020202020204" pitchFamily="34" charset="0"/>
                <a:cs typeface="Arial" panose="020B0604020202020204" pitchFamily="34" charset="0"/>
                <a:sym typeface="+mn-lt"/>
              </a:rPr>
              <a:t>My version</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rPr>
              <a:t>Plot: One day, </a:t>
            </a:r>
            <a:r>
              <a:rPr lang="en-US" altLang="zh-CN" sz="2000" b="1" kern="0" dirty="0">
                <a:solidFill>
                  <a:sysClr val="window" lastClr="FFFFFF"/>
                </a:solidFill>
                <a:latin typeface="Arial" panose="020B0604020202020204" pitchFamily="34" charset="0"/>
                <a:cs typeface="Arial" panose="020B0604020202020204" pitchFamily="34" charset="0"/>
                <a:sym typeface="+mn-lt"/>
              </a:rPr>
              <a:t>Mike won the football. </a:t>
            </a:r>
            <a:r>
              <a:rPr kumimoji="0" lang="en-US" altLang="zh-CN" sz="2000" b="1"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rPr>
              <a:t>When he came home, he found his house was burning, where his pet Peppa dog was, so </a:t>
            </a:r>
            <a:r>
              <a:rPr lang="en-US" altLang="zh-CN" sz="2000" b="1" kern="0" dirty="0">
                <a:solidFill>
                  <a:sysClr val="window" lastClr="FFFFFF"/>
                </a:solidFill>
                <a:latin typeface="Arial" panose="020B0604020202020204" pitchFamily="34" charset="0"/>
                <a:cs typeface="Arial" panose="020B0604020202020204" pitchFamily="34" charset="0"/>
                <a:sym typeface="+mn-lt"/>
              </a:rPr>
              <a:t>H</a:t>
            </a:r>
            <a:r>
              <a:rPr kumimoji="0" lang="en-US" altLang="zh-CN" sz="2000" b="1"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rPr>
              <a:t>e bravely rushed into the house and save it.</a:t>
            </a:r>
            <a:endParaRPr kumimoji="0" lang="zh-CN" altLang="en-US" sz="2000" b="1"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1399"/>
                            </p:stCondLst>
                            <p:childTnLst>
                              <p:par>
                                <p:cTn id="11" presetID="22" presetClass="entr" presetSubtype="8"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par>
                          <p:cTn id="14" fill="hold">
                            <p:stCondLst>
                              <p:cond delay="1899"/>
                            </p:stCondLst>
                            <p:childTnLst>
                              <p:par>
                                <p:cTn id="15" presetID="22" presetClass="entr" presetSubtype="8"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par>
                          <p:cTn id="18" fill="hold">
                            <p:stCondLst>
                              <p:cond delay="2399"/>
                            </p:stCondLst>
                            <p:childTnLst>
                              <p:par>
                                <p:cTn id="19" presetID="53" presetClass="entr" presetSubtype="1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899"/>
                            </p:stCondLst>
                            <p:childTnLst>
                              <p:par>
                                <p:cTn id="25" presetID="2"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0-#ppt_w/2"/>
                                          </p:val>
                                        </p:tav>
                                        <p:tav tm="100000">
                                          <p:val>
                                            <p:strVal val="#ppt_x"/>
                                          </p:val>
                                        </p:tav>
                                      </p:tavLst>
                                    </p:anim>
                                    <p:anim calcmode="lin" valueType="num">
                                      <p:cBhvr additive="base">
                                        <p:cTn id="28" dur="500" fill="hold"/>
                                        <p:tgtEl>
                                          <p:spTgt spid="5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par>
                          <p:cTn id="33" fill="hold">
                            <p:stCondLst>
                              <p:cond delay="3399"/>
                            </p:stCondLst>
                            <p:childTnLst>
                              <p:par>
                                <p:cTn id="34" presetID="2" presetClass="entr" presetSubtype="8"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0-#ppt_w/2"/>
                                          </p:val>
                                        </p:tav>
                                        <p:tav tm="100000">
                                          <p:val>
                                            <p:strVal val="#ppt_x"/>
                                          </p:val>
                                        </p:tav>
                                      </p:tavLst>
                                    </p:anim>
                                    <p:anim calcmode="lin" valueType="num">
                                      <p:cBhvr additive="base">
                                        <p:cTn id="37" dur="500" fill="hold"/>
                                        <p:tgtEl>
                                          <p:spTgt spid="80"/>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0-#ppt_w/2"/>
                                          </p:val>
                                        </p:tav>
                                        <p:tav tm="100000">
                                          <p:val>
                                            <p:strVal val="#ppt_x"/>
                                          </p:val>
                                        </p:tav>
                                      </p:tavLst>
                                    </p:anim>
                                    <p:anim calcmode="lin" valueType="num">
                                      <p:cBhvr additive="base">
                                        <p:cTn id="41" dur="500" fill="hold"/>
                                        <p:tgtEl>
                                          <p:spTgt spid="79"/>
                                        </p:tgtEl>
                                        <p:attrNameLst>
                                          <p:attrName>ppt_y</p:attrName>
                                        </p:attrNameLst>
                                      </p:cBhvr>
                                      <p:tavLst>
                                        <p:tav tm="0">
                                          <p:val>
                                            <p:strVal val="#ppt_y"/>
                                          </p:val>
                                        </p:tav>
                                        <p:tav tm="100000">
                                          <p:val>
                                            <p:strVal val="#ppt_y"/>
                                          </p:val>
                                        </p:tav>
                                      </p:tavLst>
                                    </p:anim>
                                  </p:childTnLst>
                                </p:cTn>
                              </p:par>
                            </p:childTnLst>
                          </p:cTn>
                        </p:par>
                        <p:par>
                          <p:cTn id="42" fill="hold">
                            <p:stCondLst>
                              <p:cond delay="3899"/>
                            </p:stCondLst>
                            <p:childTnLst>
                              <p:par>
                                <p:cTn id="43" presetID="2" presetClass="entr" presetSubtype="8"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additive="base">
                                        <p:cTn id="45" dur="500" fill="hold"/>
                                        <p:tgtEl>
                                          <p:spTgt spid="82"/>
                                        </p:tgtEl>
                                        <p:attrNameLst>
                                          <p:attrName>ppt_x</p:attrName>
                                        </p:attrNameLst>
                                      </p:cBhvr>
                                      <p:tavLst>
                                        <p:tav tm="0">
                                          <p:val>
                                            <p:strVal val="0-#ppt_w/2"/>
                                          </p:val>
                                        </p:tav>
                                        <p:tav tm="100000">
                                          <p:val>
                                            <p:strVal val="#ppt_x"/>
                                          </p:val>
                                        </p:tav>
                                      </p:tavLst>
                                    </p:anim>
                                    <p:anim calcmode="lin" valueType="num">
                                      <p:cBhvr additive="base">
                                        <p:cTn id="46" dur="500" fill="hold"/>
                                        <p:tgtEl>
                                          <p:spTgt spid="8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500" fill="hold"/>
                                        <p:tgtEl>
                                          <p:spTgt spid="81"/>
                                        </p:tgtEl>
                                        <p:attrNameLst>
                                          <p:attrName>ppt_x</p:attrName>
                                        </p:attrNameLst>
                                      </p:cBhvr>
                                      <p:tavLst>
                                        <p:tav tm="0">
                                          <p:val>
                                            <p:strVal val="0-#ppt_w/2"/>
                                          </p:val>
                                        </p:tav>
                                        <p:tav tm="100000">
                                          <p:val>
                                            <p:strVal val="#ppt_x"/>
                                          </p:val>
                                        </p:tav>
                                      </p:tavLst>
                                    </p:anim>
                                    <p:anim calcmode="lin" valueType="num">
                                      <p:cBhvr additive="base">
                                        <p:cTn id="5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heel(1)">
                                      <p:cBhvr>
                                        <p:cTn id="76" dur="2000"/>
                                        <p:tgtEl>
                                          <p:spTgt spid="22"/>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1000"/>
                                        <p:tgtEl>
                                          <p:spTgt spid="48"/>
                                        </p:tgtEl>
                                      </p:cBhvr>
                                    </p:animEffect>
                                    <p:anim calcmode="lin" valueType="num">
                                      <p:cBhvr>
                                        <p:cTn id="80" dur="1000" fill="hold"/>
                                        <p:tgtEl>
                                          <p:spTgt spid="48"/>
                                        </p:tgtEl>
                                        <p:attrNameLst>
                                          <p:attrName>ppt_x</p:attrName>
                                        </p:attrNameLst>
                                      </p:cBhvr>
                                      <p:tavLst>
                                        <p:tav tm="0">
                                          <p:val>
                                            <p:strVal val="#ppt_x"/>
                                          </p:val>
                                        </p:tav>
                                        <p:tav tm="100000">
                                          <p:val>
                                            <p:strVal val="#ppt_x"/>
                                          </p:val>
                                        </p:tav>
                                      </p:tavLst>
                                    </p:anim>
                                    <p:anim calcmode="lin" valueType="num">
                                      <p:cBhvr>
                                        <p:cTn id="8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animBg="1"/>
      <p:bldP spid="49" grpId="0" animBg="1"/>
      <p:bldP spid="50" grpId="0" animBg="1"/>
      <p:bldP spid="51" grpId="0" animBg="1"/>
      <p:bldP spid="52" grpId="0" animBg="1"/>
      <p:bldP spid="53" grpId="0"/>
      <p:bldP spid="79" grpId="0" animBg="1"/>
      <p:bldP spid="80" grpId="0"/>
      <p:bldP spid="81" grpId="0" animBg="1"/>
      <p:bldP spid="82" grpId="0"/>
      <p:bldP spid="2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460580" cy="419735"/>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Possible Version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grpSp>
        <p:nvGrpSpPr>
          <p:cNvPr id="11" name="组合 10"/>
          <p:cNvGrpSpPr/>
          <p:nvPr/>
        </p:nvGrpSpPr>
        <p:grpSpPr>
          <a:xfrm>
            <a:off x="395536" y="810895"/>
            <a:ext cx="434340" cy="434340"/>
            <a:chOff x="728" y="2009"/>
            <a:chExt cx="684" cy="684"/>
          </a:xfrm>
        </p:grpSpPr>
        <p:sp>
          <p:nvSpPr>
            <p:cNvPr id="21" name="Oval 23"/>
            <p:cNvSpPr/>
            <p:nvPr/>
          </p:nvSpPr>
          <p:spPr>
            <a:xfrm>
              <a:off x="728" y="2009"/>
              <a:ext cx="684" cy="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3" name="组合 2"/>
            <p:cNvGrpSpPr/>
            <p:nvPr/>
          </p:nvGrpSpPr>
          <p:grpSpPr>
            <a:xfrm>
              <a:off x="891" y="2179"/>
              <a:ext cx="361" cy="305"/>
              <a:chOff x="4748972" y="2221308"/>
              <a:chExt cx="228959" cy="193445"/>
            </a:xfrm>
          </p:grpSpPr>
          <p:sp>
            <p:nvSpPr>
              <p:cNvPr id="22"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
        <p:nvSpPr>
          <p:cNvPr id="15" name="文本框 14"/>
          <p:cNvSpPr txBox="1"/>
          <p:nvPr/>
        </p:nvSpPr>
        <p:spPr>
          <a:xfrm>
            <a:off x="904875" y="810895"/>
            <a:ext cx="7767320" cy="4247317"/>
          </a:xfrm>
          <a:prstGeom prst="rect">
            <a:avLst/>
          </a:prstGeom>
          <a:noFill/>
        </p:spPr>
        <p:txBody>
          <a:bodyPr wrap="square" rtlCol="0">
            <a:spAutoFit/>
          </a:bodyPr>
          <a:lstStyle/>
          <a:p>
            <a:pPr indent="457200">
              <a:lnSpc>
                <a:spcPct val="90000"/>
              </a:lnSpc>
            </a:pPr>
            <a:r>
              <a:rPr lang="en-US" sz="2000" dirty="0">
                <a:solidFill>
                  <a:schemeClr val="tx1"/>
                </a:solidFill>
                <a:latin typeface="Arial" panose="020B0604020202020204" pitchFamily="34" charset="0"/>
                <a:cs typeface="Arial" panose="020B0604020202020204" pitchFamily="34" charset="0"/>
              </a:rPr>
              <a:t>It was definitely an unforgettable day for Mike. Wearing a  hearty smile, Mike was heading home after he impressively won his last football match in the season with five nice shots. Far from his expectation, he arrived at his doorstep, only to find </a:t>
            </a:r>
            <a:r>
              <a:rPr lang="en-US" sz="2000" dirty="0">
                <a:solidFill>
                  <a:srgbClr val="C00000"/>
                </a:solidFill>
                <a:latin typeface="Arial" panose="020B0604020202020204" pitchFamily="34" charset="0"/>
                <a:cs typeface="Arial" panose="020B0604020202020204" pitchFamily="34" charset="0"/>
              </a:rPr>
              <a:t>smoke billowing from his house</a:t>
            </a:r>
            <a:r>
              <a:rPr lang="en-US" sz="2000" dirty="0">
                <a:solidFill>
                  <a:schemeClr val="tx1"/>
                </a:solidFill>
                <a:latin typeface="Arial" panose="020B0604020202020204" pitchFamily="34" charset="0"/>
                <a:cs typeface="Arial" panose="020B0604020202020204" pitchFamily="34" charset="0"/>
              </a:rPr>
              <a:t>. What a disaster! His house had caught on fire! “My Peppa!” Without hesitation, Mike </a:t>
            </a:r>
            <a:r>
              <a:rPr lang="en-US" sz="2000" dirty="0">
                <a:solidFill>
                  <a:srgbClr val="C00000"/>
                </a:solidFill>
                <a:latin typeface="Arial" panose="020B0604020202020204" pitchFamily="34" charset="0"/>
                <a:cs typeface="Arial" panose="020B0604020202020204" pitchFamily="34" charset="0"/>
              </a:rPr>
              <a:t>dashed through the door</a:t>
            </a:r>
            <a:r>
              <a:rPr lang="en-US" sz="2000" dirty="0">
                <a:solidFill>
                  <a:schemeClr val="tx1"/>
                </a:solidFill>
                <a:latin typeface="Arial" panose="020B0604020202020204" pitchFamily="34" charset="0"/>
                <a:cs typeface="Arial" panose="020B0604020202020204" pitchFamily="34" charset="0"/>
              </a:rPr>
              <a:t> to save his beloved pet dog. Met by a stream of heat, Mike </a:t>
            </a:r>
            <a:r>
              <a:rPr lang="en-US" sz="2000" dirty="0">
                <a:solidFill>
                  <a:srgbClr val="C00000"/>
                </a:solidFill>
                <a:latin typeface="Arial" panose="020B0604020202020204" pitchFamily="34" charset="0"/>
                <a:cs typeface="Arial" panose="020B0604020202020204" pitchFamily="34" charset="0"/>
              </a:rPr>
              <a:t>choked</a:t>
            </a:r>
            <a:r>
              <a:rPr lang="en-US" sz="2000" dirty="0">
                <a:solidFill>
                  <a:schemeClr val="tx1"/>
                </a:solidFill>
                <a:latin typeface="Arial" panose="020B0604020202020204" pitchFamily="34" charset="0"/>
                <a:cs typeface="Arial" panose="020B0604020202020204" pitchFamily="34" charset="0"/>
              </a:rPr>
              <a:t> fiercely and </a:t>
            </a:r>
            <a:r>
              <a:rPr lang="en-US" sz="2000" dirty="0">
                <a:solidFill>
                  <a:srgbClr val="C00000"/>
                </a:solidFill>
                <a:latin typeface="Arial" panose="020B0604020202020204" pitchFamily="34" charset="0"/>
                <a:cs typeface="Arial" panose="020B0604020202020204" pitchFamily="34" charset="0"/>
              </a:rPr>
              <a:t>called out </a:t>
            </a:r>
            <a:r>
              <a:rPr lang="en-US" sz="2000" dirty="0">
                <a:solidFill>
                  <a:schemeClr val="tx1"/>
                </a:solidFill>
                <a:latin typeface="Arial" panose="020B0604020202020204" pitchFamily="34" charset="0"/>
                <a:cs typeface="Arial" panose="020B0604020202020204" pitchFamily="34" charset="0"/>
              </a:rPr>
              <a:t>Peppa frantically, </a:t>
            </a:r>
            <a:r>
              <a:rPr lang="en-US" sz="2000" dirty="0">
                <a:solidFill>
                  <a:srgbClr val="C00000"/>
                </a:solidFill>
                <a:latin typeface="Arial" panose="020B0604020202020204" pitchFamily="34" charset="0"/>
                <a:cs typeface="Arial" panose="020B0604020202020204" pitchFamily="34" charset="0"/>
              </a:rPr>
              <a:t>fumbling for</a:t>
            </a:r>
            <a:r>
              <a:rPr lang="en-US" sz="2000" dirty="0">
                <a:solidFill>
                  <a:schemeClr val="tx1"/>
                </a:solidFill>
                <a:latin typeface="Arial" panose="020B0604020202020204" pitchFamily="34" charset="0"/>
                <a:cs typeface="Arial" panose="020B0604020202020204" pitchFamily="34" charset="0"/>
              </a:rPr>
              <a:t> Peppa in the intense smoke.  At the familiar voice, Peppa </a:t>
            </a:r>
            <a:r>
              <a:rPr lang="en-US" sz="2000" dirty="0">
                <a:solidFill>
                  <a:srgbClr val="C00000"/>
                </a:solidFill>
                <a:latin typeface="Arial" panose="020B0604020202020204" pitchFamily="34" charset="0"/>
                <a:cs typeface="Arial" panose="020B0604020202020204" pitchFamily="34" charset="0"/>
              </a:rPr>
              <a:t>barked loudly at</a:t>
            </a:r>
            <a:r>
              <a:rPr lang="en-US" sz="2000" dirty="0">
                <a:solidFill>
                  <a:schemeClr val="tx1"/>
                </a:solidFill>
                <a:latin typeface="Arial" panose="020B0604020202020204" pitchFamily="34" charset="0"/>
                <a:cs typeface="Arial" panose="020B0604020202020204" pitchFamily="34" charset="0"/>
              </a:rPr>
              <a:t> his master as if asking for help. Seeking the constant barks from Peppa, Mike was shocked to find him trapped under the table. Huddling up in terror, Peppa </a:t>
            </a:r>
            <a:r>
              <a:rPr lang="en-US" sz="2000" dirty="0">
                <a:solidFill>
                  <a:srgbClr val="C00000"/>
                </a:solidFill>
                <a:latin typeface="Arial" panose="020B0604020202020204" pitchFamily="34" charset="0"/>
                <a:cs typeface="Arial" panose="020B0604020202020204" pitchFamily="34" charset="0"/>
              </a:rPr>
              <a:t>wagged his tail </a:t>
            </a:r>
            <a:r>
              <a:rPr lang="en-US" sz="2000" dirty="0">
                <a:solidFill>
                  <a:schemeClr val="tx1"/>
                </a:solidFill>
                <a:latin typeface="Arial" panose="020B0604020202020204" pitchFamily="34" charset="0"/>
                <a:cs typeface="Arial" panose="020B0604020202020204" pitchFamily="34" charset="0"/>
              </a:rPr>
              <a:t>and </a:t>
            </a:r>
            <a:r>
              <a:rPr lang="en-US" sz="2000" dirty="0">
                <a:solidFill>
                  <a:srgbClr val="C00000"/>
                </a:solidFill>
                <a:latin typeface="Arial" panose="020B0604020202020204" pitchFamily="34" charset="0"/>
                <a:cs typeface="Arial" panose="020B0604020202020204" pitchFamily="34" charset="0"/>
              </a:rPr>
              <a:t>licked his own injured paws</a:t>
            </a:r>
            <a:r>
              <a:rPr lang="en-US" sz="2000" dirty="0">
                <a:solidFill>
                  <a:schemeClr val="tx1"/>
                </a:solidFill>
                <a:latin typeface="Arial" panose="020B0604020202020204" pitchFamily="34" charset="0"/>
                <a:cs typeface="Arial" panose="020B0604020202020204" pitchFamily="34" charset="0"/>
              </a:rPr>
              <a:t>, expecting the rescue from his master. No sooner had Mike spotted Peppa than he</a:t>
            </a:r>
            <a:r>
              <a:rPr lang="en-US" sz="2000" dirty="0">
                <a:solidFill>
                  <a:srgbClr val="C00000"/>
                </a:solidFill>
                <a:latin typeface="Arial" panose="020B0604020202020204" pitchFamily="34" charset="0"/>
                <a:cs typeface="Arial" panose="020B0604020202020204" pitchFamily="34" charset="0"/>
              </a:rPr>
              <a:t> scooped him up</a:t>
            </a:r>
            <a:r>
              <a:rPr lang="en-US" sz="2000" dirty="0">
                <a:solidFill>
                  <a:schemeClr val="tx1"/>
                </a:solidFill>
                <a:latin typeface="Arial" panose="020B0604020202020204" pitchFamily="34" charset="0"/>
                <a:cs typeface="Arial" panose="020B0604020202020204" pitchFamily="34" charset="0"/>
              </a:rPr>
              <a:t>, wrapped him tightly in the arms and staggered through the flames, outside the  burning house.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heckerboard(across)">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429" y="-8633"/>
            <a:ext cx="1955470" cy="1908788"/>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528" y="4083918"/>
            <a:ext cx="1716101" cy="1281891"/>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26" y="-9348"/>
            <a:ext cx="1407374" cy="1111999"/>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308303" y="3910839"/>
            <a:ext cx="1852595" cy="1232661"/>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5696" y="-1192770"/>
            <a:ext cx="5257578" cy="7436928"/>
          </a:xfrm>
          <a:prstGeom prst="rect">
            <a:avLst/>
          </a:prstGeom>
        </p:spPr>
      </p:pic>
      <p:sp>
        <p:nvSpPr>
          <p:cNvPr id="12" name="TextBox 46"/>
          <p:cNvSpPr txBox="1"/>
          <p:nvPr/>
        </p:nvSpPr>
        <p:spPr>
          <a:xfrm>
            <a:off x="2157131" y="1419622"/>
            <a:ext cx="4721458" cy="1830685"/>
          </a:xfrm>
          <a:prstGeom prst="rect">
            <a:avLst/>
          </a:prstGeom>
          <a:noFill/>
        </p:spPr>
        <p:txBody>
          <a:bodyPr wrap="none" lIns="0" tIns="0" rIns="0" bIns="0" anchor="ctr" anchorCtr="0">
            <a:normAutofit/>
          </a:bodyPr>
          <a:lstStyle/>
          <a:p>
            <a:pPr algn="ctr"/>
            <a:r>
              <a:rPr kumimoji="1" lang="en-US" altLang="zh-CN" sz="4800" b="1" dirty="0">
                <a:solidFill>
                  <a:schemeClr val="tx2"/>
                </a:solidFill>
                <a:cs typeface="+mn-ea"/>
                <a:sym typeface="+mn-lt"/>
              </a:rPr>
              <a:t>Thank you!</a:t>
            </a:r>
            <a:endParaRPr kumimoji="1" lang="zh-CN" altLang="en-US" sz="4800" b="1" dirty="0">
              <a:solidFill>
                <a:schemeClr val="tx2"/>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795503" y="252698"/>
            <a:ext cx="2880320" cy="421270"/>
          </a:xfrm>
          <a:prstGeom prst="rect">
            <a:avLst/>
          </a:prstGeom>
          <a:noFill/>
        </p:spPr>
        <p:txBody>
          <a:bodyPr wrap="square" lIns="51435" tIns="25718" rIns="51435" bIns="25718" rtlCol="0">
            <a:spAutoFit/>
          </a:bodyPr>
          <a:lstStyle>
            <a:defPPr>
              <a:defRPr lang="zh-CN"/>
            </a:defPPr>
            <a:lvl2pPr marL="0" lvl="1">
              <a:defRPr sz="2400" b="1">
                <a:solidFill>
                  <a:schemeClr val="tx2"/>
                </a:solidFill>
                <a:cs typeface="+mn-ea"/>
              </a:defRPr>
            </a:lvl2pPr>
          </a:lstStyle>
          <a:p>
            <a:pPr lvl="1"/>
            <a:r>
              <a:rPr lang="zh-CN" altLang="en-US" dirty="0">
                <a:latin typeface="华文中宋" panose="02010600040101010101" pitchFamily="2" charset="-122"/>
                <a:ea typeface="华文中宋" panose="02010600040101010101" pitchFamily="2" charset="-122"/>
                <a:sym typeface="+mn-lt"/>
              </a:rPr>
              <a:t>历年浙江高考续写</a:t>
            </a:r>
          </a:p>
        </p:txBody>
      </p:sp>
      <p:grpSp>
        <p:nvGrpSpPr>
          <p:cNvPr id="119" name="Group 13"/>
          <p:cNvGrpSpPr/>
          <p:nvPr/>
        </p:nvGrpSpPr>
        <p:grpSpPr bwMode="auto">
          <a:xfrm flipH="1" flipV="1">
            <a:off x="4594815" y="2211713"/>
            <a:ext cx="1057304" cy="231244"/>
            <a:chOff x="3672114" y="2961703"/>
            <a:chExt cx="1188615" cy="782652"/>
          </a:xfrm>
        </p:grpSpPr>
        <p:cxnSp>
          <p:nvCxnSpPr>
            <p:cNvPr id="120" name="Straight Connector 14"/>
            <p:cNvCxnSpPr/>
            <p:nvPr/>
          </p:nvCxnSpPr>
          <p:spPr>
            <a:xfrm flipH="1">
              <a:off x="4411626" y="2961703"/>
              <a:ext cx="449103" cy="774715"/>
            </a:xfrm>
            <a:prstGeom prst="line">
              <a:avLst/>
            </a:prstGeom>
            <a:noFill/>
            <a:ln w="12700" cap="flat" cmpd="sng" algn="ctr">
              <a:solidFill>
                <a:sysClr val="window" lastClr="FFFFFF">
                  <a:lumMod val="65000"/>
                </a:sysClr>
              </a:solidFill>
              <a:prstDash val="solid"/>
              <a:miter lim="800000"/>
            </a:ln>
            <a:effectLst/>
          </p:spPr>
        </p:cxnSp>
        <p:cxnSp>
          <p:nvCxnSpPr>
            <p:cNvPr id="121" name="Straight Connector 15"/>
            <p:cNvCxnSpPr/>
            <p:nvPr/>
          </p:nvCxnSpPr>
          <p:spPr>
            <a:xfrm flipH="1">
              <a:off x="3672114" y="3744355"/>
              <a:ext cx="739512" cy="0"/>
            </a:xfrm>
            <a:prstGeom prst="line">
              <a:avLst/>
            </a:prstGeom>
            <a:noFill/>
            <a:ln w="12700" cap="flat" cmpd="sng" algn="ctr">
              <a:solidFill>
                <a:sysClr val="window" lastClr="FFFFFF">
                  <a:lumMod val="65000"/>
                </a:sysClr>
              </a:solidFill>
              <a:prstDash val="solid"/>
              <a:miter lim="800000"/>
              <a:tailEnd type="oval" w="lg" len="lg"/>
            </a:ln>
            <a:effectLst/>
          </p:spPr>
        </p:cxnSp>
      </p:grpSp>
      <p:grpSp>
        <p:nvGrpSpPr>
          <p:cNvPr id="122" name="Group 18"/>
          <p:cNvGrpSpPr/>
          <p:nvPr/>
        </p:nvGrpSpPr>
        <p:grpSpPr bwMode="auto">
          <a:xfrm flipH="1" flipV="1">
            <a:off x="4641050" y="1131589"/>
            <a:ext cx="1227093" cy="791363"/>
            <a:chOff x="3672114" y="2961703"/>
            <a:chExt cx="1188615" cy="782652"/>
          </a:xfrm>
        </p:grpSpPr>
        <p:cxnSp>
          <p:nvCxnSpPr>
            <p:cNvPr id="123" name="Straight Connector 19"/>
            <p:cNvCxnSpPr/>
            <p:nvPr/>
          </p:nvCxnSpPr>
          <p:spPr>
            <a:xfrm flipH="1">
              <a:off x="4410983" y="2961703"/>
              <a:ext cx="449746" cy="773030"/>
            </a:xfrm>
            <a:prstGeom prst="line">
              <a:avLst/>
            </a:prstGeom>
            <a:noFill/>
            <a:ln w="12700" cap="flat" cmpd="sng" algn="ctr">
              <a:solidFill>
                <a:sysClr val="window" lastClr="FFFFFF">
                  <a:lumMod val="65000"/>
                </a:sysClr>
              </a:solidFill>
              <a:prstDash val="solid"/>
              <a:miter lim="800000"/>
            </a:ln>
            <a:effectLst/>
          </p:spPr>
        </p:cxnSp>
        <p:cxnSp>
          <p:nvCxnSpPr>
            <p:cNvPr id="124" name="Straight Connector 20"/>
            <p:cNvCxnSpPr/>
            <p:nvPr/>
          </p:nvCxnSpPr>
          <p:spPr>
            <a:xfrm flipH="1">
              <a:off x="3672114" y="3744355"/>
              <a:ext cx="738869" cy="0"/>
            </a:xfrm>
            <a:prstGeom prst="line">
              <a:avLst/>
            </a:prstGeom>
            <a:noFill/>
            <a:ln w="12700" cap="flat" cmpd="sng" algn="ctr">
              <a:solidFill>
                <a:sysClr val="window" lastClr="FFFFFF">
                  <a:lumMod val="65000"/>
                </a:sysClr>
              </a:solidFill>
              <a:prstDash val="solid"/>
              <a:miter lim="800000"/>
              <a:tailEnd type="oval" w="lg" len="lg"/>
            </a:ln>
            <a:effectLst/>
          </p:spPr>
        </p:cxnSp>
      </p:grpSp>
      <p:grpSp>
        <p:nvGrpSpPr>
          <p:cNvPr id="128" name="Group 24"/>
          <p:cNvGrpSpPr/>
          <p:nvPr/>
        </p:nvGrpSpPr>
        <p:grpSpPr bwMode="auto">
          <a:xfrm>
            <a:off x="320599" y="585297"/>
            <a:ext cx="2596808" cy="1130502"/>
            <a:chOff x="-75166" y="2192183"/>
            <a:chExt cx="3460493" cy="1507064"/>
          </a:xfrm>
        </p:grpSpPr>
        <p:sp>
          <p:nvSpPr>
            <p:cNvPr id="129" name="TextBox 128"/>
            <p:cNvSpPr txBox="1"/>
            <p:nvPr/>
          </p:nvSpPr>
          <p:spPr>
            <a:xfrm>
              <a:off x="-75166" y="2878658"/>
              <a:ext cx="3460493" cy="820589"/>
            </a:xfrm>
            <a:prstGeom prst="rect">
              <a:avLst/>
            </a:prstGeom>
            <a:noFill/>
          </p:spPr>
          <p:txBody>
            <a:bodyPr wrap="square" lIns="0" tIns="0" rIns="0" bIns="0">
              <a:spAutoFit/>
            </a:bodyPr>
            <a:lstStyle/>
            <a:p>
              <a:pPr>
                <a:spcBef>
                  <a:spcPct val="0"/>
                </a:spcBef>
              </a:pPr>
              <a:r>
                <a:rPr lang="en-US" altLang="zh-CN"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Jane</a:t>
              </a: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与老公吵架，森林中迷路，脱险，醒悟。</a:t>
              </a:r>
            </a:p>
          </p:txBody>
        </p:sp>
        <p:sp>
          <p:nvSpPr>
            <p:cNvPr id="130" name="TextBox 129"/>
            <p:cNvSpPr txBox="1"/>
            <p:nvPr/>
          </p:nvSpPr>
          <p:spPr>
            <a:xfrm>
              <a:off x="1286262" y="2192183"/>
              <a:ext cx="1745586" cy="674764"/>
            </a:xfrm>
            <a:prstGeom prst="rect">
              <a:avLst/>
            </a:prstGeom>
            <a:noFill/>
          </p:spPr>
          <p:txBody>
            <a:bodyPr wrap="square" anchor="ctr">
              <a:spAutoFit/>
            </a:bodyPr>
            <a:lstStyle/>
            <a:p>
              <a:pPr marL="0" marR="0" lvl="0" indent="0" algn="r" defTabSz="6858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cs typeface="+mn-ea"/>
                  <a:sym typeface="+mn-lt"/>
                </a:rPr>
                <a:t>人与自我</a:t>
              </a:r>
              <a:endParaRPr kumimoji="0" lang="en-US" sz="2000" b="1" i="0" u="none" strike="noStrike" kern="0" cap="none" spc="0" normalizeH="0" baseline="0" noProof="0" dirty="0">
                <a:ln>
                  <a:noFill/>
                </a:ln>
                <a:solidFill>
                  <a:schemeClr val="tx2"/>
                </a:solidFill>
                <a:effectLst/>
                <a:uLnTx/>
                <a:uFillTx/>
                <a:cs typeface="+mn-ea"/>
                <a:sym typeface="+mn-lt"/>
              </a:endParaRPr>
            </a:p>
          </p:txBody>
        </p:sp>
      </p:grpSp>
      <p:grpSp>
        <p:nvGrpSpPr>
          <p:cNvPr id="2" name="组合 1"/>
          <p:cNvGrpSpPr/>
          <p:nvPr/>
        </p:nvGrpSpPr>
        <p:grpSpPr>
          <a:xfrm>
            <a:off x="3522349" y="1275606"/>
            <a:ext cx="1132481" cy="2926793"/>
            <a:chOff x="3480801" y="292886"/>
            <a:chExt cx="1461151" cy="4244796"/>
          </a:xfrm>
        </p:grpSpPr>
        <p:grpSp>
          <p:nvGrpSpPr>
            <p:cNvPr id="134" name="Group 4"/>
            <p:cNvGrpSpPr/>
            <p:nvPr/>
          </p:nvGrpSpPr>
          <p:grpSpPr bwMode="auto">
            <a:xfrm>
              <a:off x="3480801" y="1776925"/>
              <a:ext cx="1461151" cy="2760757"/>
              <a:chOff x="5630340" y="3308955"/>
              <a:chExt cx="957725" cy="2739366"/>
            </a:xfrm>
          </p:grpSpPr>
          <p:grpSp>
            <p:nvGrpSpPr>
              <p:cNvPr id="135" name="Group 49"/>
              <p:cNvGrpSpPr/>
              <p:nvPr/>
            </p:nvGrpSpPr>
            <p:grpSpPr bwMode="auto">
              <a:xfrm>
                <a:off x="5630340" y="4068408"/>
                <a:ext cx="957725" cy="688825"/>
                <a:chOff x="5615826" y="4108318"/>
                <a:chExt cx="957725" cy="688825"/>
              </a:xfrm>
            </p:grpSpPr>
            <p:sp>
              <p:nvSpPr>
                <p:cNvPr id="146" name="Rectangle 9"/>
                <p:cNvSpPr>
                  <a:spLocks noChangeArrowheads="1"/>
                </p:cNvSpPr>
                <p:nvPr/>
              </p:nvSpPr>
              <p:spPr bwMode="auto">
                <a:xfrm>
                  <a:off x="5615826" y="4109095"/>
                  <a:ext cx="957725" cy="68880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18</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年</a:t>
                  </a:r>
                  <a:r>
                    <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6</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月</a:t>
                  </a:r>
                  <a:endParaRPr kumimoji="0" lang="id-ID"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endParaRPr>
                </a:p>
              </p:txBody>
            </p:sp>
            <p:sp>
              <p:nvSpPr>
                <p:cNvPr id="147" name="Rectangle 17"/>
                <p:cNvSpPr>
                  <a:spLocks noChangeArrowheads="1"/>
                </p:cNvSpPr>
                <p:nvPr/>
              </p:nvSpPr>
              <p:spPr bwMode="auto">
                <a:xfrm>
                  <a:off x="6093894" y="4109095"/>
                  <a:ext cx="479657" cy="688809"/>
                </a:xfrm>
                <a:prstGeom prst="rect">
                  <a:avLst/>
                </a:prstGeom>
                <a:solidFill>
                  <a:sysClr val="windowText" lastClr="000000">
                    <a:lumMod val="95000"/>
                    <a:lumOff val="5000"/>
                    <a:alpha val="1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Text" lastClr="000000"/>
                    </a:solidFill>
                    <a:effectLst/>
                    <a:uLnTx/>
                    <a:uFillTx/>
                    <a:cs typeface="+mn-ea"/>
                    <a:sym typeface="+mn-lt"/>
                  </a:endParaRPr>
                </a:p>
              </p:txBody>
            </p:sp>
          </p:grpSp>
          <p:grpSp>
            <p:nvGrpSpPr>
              <p:cNvPr id="136" name="Group 52"/>
              <p:cNvGrpSpPr/>
              <p:nvPr/>
            </p:nvGrpSpPr>
            <p:grpSpPr bwMode="auto">
              <a:xfrm>
                <a:off x="5630340" y="4819854"/>
                <a:ext cx="957725" cy="688825"/>
                <a:chOff x="5615826" y="4859764"/>
                <a:chExt cx="957725" cy="688825"/>
              </a:xfrm>
            </p:grpSpPr>
            <p:sp>
              <p:nvSpPr>
                <p:cNvPr id="144" name="Rectangle 8"/>
                <p:cNvSpPr>
                  <a:spLocks noChangeArrowheads="1"/>
                </p:cNvSpPr>
                <p:nvPr/>
              </p:nvSpPr>
              <p:spPr bwMode="auto">
                <a:xfrm>
                  <a:off x="5615826" y="4859802"/>
                  <a:ext cx="957725" cy="68880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20</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年</a:t>
                  </a:r>
                  <a:r>
                    <a:rPr kumimoji="0" lang="en-US" altLang="zh-CN"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1</a:t>
                  </a:r>
                  <a:r>
                    <a:rPr kumimoji="0" lang="zh-CN" altLang="en-US"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rPr>
                    <a:t>月</a:t>
                  </a:r>
                  <a:endParaRPr kumimoji="0" lang="id-ID"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endParaRPr>
                </a:p>
              </p:txBody>
            </p:sp>
            <p:sp>
              <p:nvSpPr>
                <p:cNvPr id="145" name="Rectangle 18"/>
                <p:cNvSpPr>
                  <a:spLocks noChangeArrowheads="1"/>
                </p:cNvSpPr>
                <p:nvPr/>
              </p:nvSpPr>
              <p:spPr bwMode="auto">
                <a:xfrm>
                  <a:off x="6093894" y="4859802"/>
                  <a:ext cx="479657" cy="688809"/>
                </a:xfrm>
                <a:prstGeom prst="rect">
                  <a:avLst/>
                </a:prstGeom>
                <a:solidFill>
                  <a:sysClr val="windowText" lastClr="000000">
                    <a:lumMod val="95000"/>
                    <a:lumOff val="5000"/>
                    <a:alpha val="1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Text" lastClr="000000"/>
                    </a:solidFill>
                    <a:effectLst/>
                    <a:uLnTx/>
                    <a:uFillTx/>
                    <a:cs typeface="+mn-ea"/>
                    <a:sym typeface="+mn-lt"/>
                  </a:endParaRPr>
                </a:p>
              </p:txBody>
            </p:sp>
          </p:grpSp>
          <p:grpSp>
            <p:nvGrpSpPr>
              <p:cNvPr id="137" name="Group 55"/>
              <p:cNvGrpSpPr/>
              <p:nvPr/>
            </p:nvGrpSpPr>
            <p:grpSpPr bwMode="auto">
              <a:xfrm>
                <a:off x="5630340" y="5567616"/>
                <a:ext cx="957725" cy="480705"/>
                <a:chOff x="5615826" y="5607526"/>
                <a:chExt cx="957725" cy="480705"/>
              </a:xfrm>
            </p:grpSpPr>
            <p:sp>
              <p:nvSpPr>
                <p:cNvPr id="141" name="Freeform 7"/>
                <p:cNvSpPr/>
                <p:nvPr/>
              </p:nvSpPr>
              <p:spPr bwMode="auto">
                <a:xfrm>
                  <a:off x="5615826" y="5607526"/>
                  <a:ext cx="957725" cy="480705"/>
                </a:xfrm>
                <a:custGeom>
                  <a:avLst/>
                  <a:gdLst>
                    <a:gd name="T0" fmla="*/ 478863 w 520"/>
                    <a:gd name="T1" fmla="*/ 480705 h 261"/>
                    <a:gd name="T2" fmla="*/ 0 w 520"/>
                    <a:gd name="T3" fmla="*/ 0 h 261"/>
                    <a:gd name="T4" fmla="*/ 957725 w 520"/>
                    <a:gd name="T5" fmla="*/ 0 h 261"/>
                    <a:gd name="T6" fmla="*/ 478863 w 520"/>
                    <a:gd name="T7" fmla="*/ 480705 h 2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 h="261">
                      <a:moveTo>
                        <a:pt x="260" y="261"/>
                      </a:moveTo>
                      <a:lnTo>
                        <a:pt x="0" y="0"/>
                      </a:lnTo>
                      <a:lnTo>
                        <a:pt x="520" y="0"/>
                      </a:lnTo>
                      <a:lnTo>
                        <a:pt x="260" y="261"/>
                      </a:lnTo>
                      <a:close/>
                    </a:path>
                  </a:pathLst>
                </a:custGeom>
                <a:solidFill>
                  <a:srgbClr val="ECAE7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42" name="Freeform 13"/>
                <p:cNvSpPr/>
                <p:nvPr/>
              </p:nvSpPr>
              <p:spPr bwMode="auto">
                <a:xfrm>
                  <a:off x="5954713" y="5944571"/>
                  <a:ext cx="279950" cy="143659"/>
                </a:xfrm>
                <a:custGeom>
                  <a:avLst/>
                  <a:gdLst>
                    <a:gd name="T0" fmla="*/ 139975 w 152"/>
                    <a:gd name="T1" fmla="*/ 143659 h 78"/>
                    <a:gd name="T2" fmla="*/ 279950 w 152"/>
                    <a:gd name="T3" fmla="*/ 0 h 78"/>
                    <a:gd name="T4" fmla="*/ 0 w 152"/>
                    <a:gd name="T5" fmla="*/ 0 h 78"/>
                    <a:gd name="T6" fmla="*/ 0 w 152"/>
                    <a:gd name="T7" fmla="*/ 0 h 78"/>
                    <a:gd name="T8" fmla="*/ 139975 w 152"/>
                    <a:gd name="T9" fmla="*/ 14365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78">
                      <a:moveTo>
                        <a:pt x="76" y="78"/>
                      </a:moveTo>
                      <a:lnTo>
                        <a:pt x="152" y="0"/>
                      </a:lnTo>
                      <a:lnTo>
                        <a:pt x="0" y="0"/>
                      </a:lnTo>
                      <a:lnTo>
                        <a:pt x="76" y="78"/>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43" name="Freeform 20"/>
                <p:cNvSpPr/>
                <p:nvPr/>
              </p:nvSpPr>
              <p:spPr bwMode="auto">
                <a:xfrm>
                  <a:off x="6093894" y="5607335"/>
                  <a:ext cx="479657" cy="480896"/>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ysClr val="windowText" lastClr="000000">
                    <a:lumMod val="95000"/>
                    <a:lumOff val="5000"/>
                    <a:alpha val="10000"/>
                  </a:sysClr>
                </a:solidFill>
                <a:ln>
                  <a:noFill/>
                </a:ln>
              </p:spPr>
              <p:txBody>
                <a:bodyPr/>
                <a:lstStyle/>
                <a:p>
                  <a:pPr marL="0" marR="0" lvl="0" indent="0" defTabSz="6858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Text" lastClr="000000"/>
                    </a:solidFill>
                    <a:effectLst/>
                    <a:uLnTx/>
                    <a:uFillTx/>
                    <a:cs typeface="+mn-ea"/>
                    <a:sym typeface="+mn-lt"/>
                  </a:endParaRPr>
                </a:p>
              </p:txBody>
            </p:sp>
          </p:grpSp>
          <p:grpSp>
            <p:nvGrpSpPr>
              <p:cNvPr id="138" name="Group 59"/>
              <p:cNvGrpSpPr/>
              <p:nvPr/>
            </p:nvGrpSpPr>
            <p:grpSpPr bwMode="auto">
              <a:xfrm>
                <a:off x="5630340" y="3308955"/>
                <a:ext cx="957725" cy="688825"/>
                <a:chOff x="5615826" y="4108318"/>
                <a:chExt cx="957725" cy="688825"/>
              </a:xfrm>
            </p:grpSpPr>
            <p:sp>
              <p:nvSpPr>
                <p:cNvPr id="139" name="Rectangle 9"/>
                <p:cNvSpPr>
                  <a:spLocks noChangeArrowheads="1"/>
                </p:cNvSpPr>
                <p:nvPr/>
              </p:nvSpPr>
              <p:spPr bwMode="auto">
                <a:xfrm>
                  <a:off x="5615826" y="4108318"/>
                  <a:ext cx="957725" cy="68880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17</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年</a:t>
                  </a: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11</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月</a:t>
                  </a:r>
                  <a:endParaRPr lang="id-ID" kern="0" dirty="0">
                    <a:solidFill>
                      <a:sysClr val="windowText" lastClr="000000"/>
                    </a:solidFill>
                    <a:latin typeface="黑体" panose="02010609060101010101" pitchFamily="49" charset="-122"/>
                    <a:ea typeface="黑体" panose="02010609060101010101" pitchFamily="49" charset="-122"/>
                    <a:cs typeface="+mn-ea"/>
                    <a:sym typeface="+mn-lt"/>
                  </a:endParaRPr>
                </a:p>
              </p:txBody>
            </p:sp>
            <p:sp>
              <p:nvSpPr>
                <p:cNvPr id="140" name="Rectangle 17"/>
                <p:cNvSpPr>
                  <a:spLocks noChangeArrowheads="1"/>
                </p:cNvSpPr>
                <p:nvPr/>
              </p:nvSpPr>
              <p:spPr bwMode="auto">
                <a:xfrm>
                  <a:off x="6093894" y="4108318"/>
                  <a:ext cx="479657" cy="688809"/>
                </a:xfrm>
                <a:prstGeom prst="rect">
                  <a:avLst/>
                </a:prstGeom>
                <a:solidFill>
                  <a:sysClr val="windowText" lastClr="000000">
                    <a:lumMod val="95000"/>
                    <a:lumOff val="5000"/>
                    <a:alpha val="1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cs typeface="+mn-ea"/>
                    <a:sym typeface="+mn-lt"/>
                  </a:endParaRPr>
                </a:p>
              </p:txBody>
            </p:sp>
          </p:grpSp>
        </p:grpSp>
        <p:sp>
          <p:nvSpPr>
            <p:cNvPr id="45" name="Rectangle 9"/>
            <p:cNvSpPr>
              <a:spLocks noChangeArrowheads="1"/>
            </p:cNvSpPr>
            <p:nvPr/>
          </p:nvSpPr>
          <p:spPr bwMode="auto">
            <a:xfrm>
              <a:off x="3480801" y="1039154"/>
              <a:ext cx="1461151" cy="694188"/>
            </a:xfrm>
            <a:prstGeom prst="rect">
              <a:avLst/>
            </a:prstGeom>
            <a:solidFill>
              <a:schemeClr val="accent5">
                <a:lumMod val="75000"/>
              </a:schemeClr>
            </a:solidFill>
            <a:ln w="9525">
              <a:solidFill>
                <a:schemeClr val="accent5">
                  <a:lumMod val="75000"/>
                </a:schemeClr>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17</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年</a:t>
              </a: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6</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月</a:t>
              </a:r>
              <a:endParaRPr lang="id-ID" kern="0" dirty="0">
                <a:solidFill>
                  <a:sysClr val="windowText" lastClr="000000"/>
                </a:solidFill>
                <a:latin typeface="黑体" panose="02010609060101010101" pitchFamily="49" charset="-122"/>
                <a:ea typeface="黑体" panose="02010609060101010101" pitchFamily="49" charset="-122"/>
                <a:cs typeface="+mn-ea"/>
                <a:sym typeface="+mn-lt"/>
              </a:endParaRPr>
            </a:p>
          </p:txBody>
        </p:sp>
        <p:sp>
          <p:nvSpPr>
            <p:cNvPr id="46" name="Rectangle 17"/>
            <p:cNvSpPr>
              <a:spLocks noChangeArrowheads="1"/>
            </p:cNvSpPr>
            <p:nvPr/>
          </p:nvSpPr>
          <p:spPr bwMode="auto">
            <a:xfrm>
              <a:off x="4210164" y="1038654"/>
              <a:ext cx="731788" cy="694188"/>
            </a:xfrm>
            <a:prstGeom prst="rect">
              <a:avLst/>
            </a:prstGeom>
            <a:solidFill>
              <a:sysClr val="windowText" lastClr="000000">
                <a:lumMod val="95000"/>
                <a:lumOff val="5000"/>
                <a:alpha val="1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Text" lastClr="000000"/>
                </a:solidFill>
                <a:effectLst/>
                <a:uLnTx/>
                <a:uFillTx/>
                <a:cs typeface="+mn-ea"/>
                <a:sym typeface="+mn-lt"/>
              </a:endParaRPr>
            </a:p>
          </p:txBody>
        </p:sp>
        <p:sp>
          <p:nvSpPr>
            <p:cNvPr id="47" name="Rectangle 9"/>
            <p:cNvSpPr>
              <a:spLocks noChangeArrowheads="1"/>
            </p:cNvSpPr>
            <p:nvPr/>
          </p:nvSpPr>
          <p:spPr bwMode="auto">
            <a:xfrm>
              <a:off x="3480801" y="293386"/>
              <a:ext cx="1461151" cy="694188"/>
            </a:xfrm>
            <a:prstGeom prst="rect">
              <a:avLst/>
            </a:prstGeom>
            <a:solidFill>
              <a:schemeClr val="accent6">
                <a:lumMod val="60000"/>
                <a:lumOff val="40000"/>
              </a:schemeClr>
            </a:solidFill>
            <a:ln w="9525">
              <a:solidFill>
                <a:schemeClr val="accent6">
                  <a:lumMod val="60000"/>
                  <a:lumOff val="40000"/>
                </a:schemeClr>
              </a:solidFill>
              <a:miter lim="800000"/>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16</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年</a:t>
              </a:r>
              <a:r>
                <a:rPr lang="en-US" altLang="zh-CN" kern="0" dirty="0">
                  <a:solidFill>
                    <a:sysClr val="windowText" lastClr="000000"/>
                  </a:solidFill>
                  <a:latin typeface="黑体" panose="02010609060101010101" pitchFamily="49" charset="-122"/>
                  <a:ea typeface="黑体" panose="02010609060101010101" pitchFamily="49" charset="-122"/>
                  <a:cs typeface="+mn-ea"/>
                  <a:sym typeface="+mn-lt"/>
                </a:rPr>
                <a:t>11</a:t>
              </a:r>
              <a:r>
                <a:rPr lang="zh-CN" altLang="en-US" kern="0" dirty="0">
                  <a:solidFill>
                    <a:sysClr val="windowText" lastClr="000000"/>
                  </a:solidFill>
                  <a:latin typeface="黑体" panose="02010609060101010101" pitchFamily="49" charset="-122"/>
                  <a:ea typeface="黑体" panose="02010609060101010101" pitchFamily="49" charset="-122"/>
                  <a:cs typeface="+mn-ea"/>
                  <a:sym typeface="+mn-lt"/>
                </a:rPr>
                <a:t>月</a:t>
              </a:r>
              <a:endParaRPr kumimoji="0" lang="id-ID" b="0" i="0" u="none" strike="noStrike" kern="0" cap="none" spc="0" normalizeH="0" baseline="0" noProof="0" dirty="0">
                <a:ln>
                  <a:noFill/>
                </a:ln>
                <a:solidFill>
                  <a:sysClr val="windowText" lastClr="000000"/>
                </a:solidFill>
                <a:effectLst/>
                <a:uLnTx/>
                <a:uFillTx/>
                <a:latin typeface="黑体" panose="02010609060101010101" pitchFamily="49" charset="-122"/>
                <a:ea typeface="黑体" panose="02010609060101010101" pitchFamily="49" charset="-122"/>
                <a:cs typeface="+mn-ea"/>
                <a:sym typeface="+mn-lt"/>
              </a:endParaRPr>
            </a:p>
          </p:txBody>
        </p:sp>
        <p:sp>
          <p:nvSpPr>
            <p:cNvPr id="48" name="Rectangle 17"/>
            <p:cNvSpPr>
              <a:spLocks noChangeArrowheads="1"/>
            </p:cNvSpPr>
            <p:nvPr/>
          </p:nvSpPr>
          <p:spPr bwMode="auto">
            <a:xfrm>
              <a:off x="4210164" y="292886"/>
              <a:ext cx="731788" cy="694188"/>
            </a:xfrm>
            <a:prstGeom prst="rect">
              <a:avLst/>
            </a:prstGeom>
            <a:solidFill>
              <a:sysClr val="windowText" lastClr="000000">
                <a:lumMod val="95000"/>
                <a:lumOff val="5000"/>
                <a:alpha val="10000"/>
              </a:sys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6" name="Group 10"/>
          <p:cNvGrpSpPr/>
          <p:nvPr/>
        </p:nvGrpSpPr>
        <p:grpSpPr bwMode="auto">
          <a:xfrm flipV="1">
            <a:off x="2697698" y="950552"/>
            <a:ext cx="785010" cy="541077"/>
            <a:chOff x="3672114" y="2961703"/>
            <a:chExt cx="1188615" cy="782652"/>
          </a:xfrm>
        </p:grpSpPr>
        <p:cxnSp>
          <p:nvCxnSpPr>
            <p:cNvPr id="117" name="Straight Connector 11"/>
            <p:cNvCxnSpPr/>
            <p:nvPr/>
          </p:nvCxnSpPr>
          <p:spPr>
            <a:xfrm flipH="1">
              <a:off x="4412986" y="2961703"/>
              <a:ext cx="447743" cy="773030"/>
            </a:xfrm>
            <a:prstGeom prst="line">
              <a:avLst/>
            </a:prstGeom>
            <a:noFill/>
            <a:ln w="12700" cap="flat" cmpd="sng" algn="ctr">
              <a:solidFill>
                <a:sysClr val="window" lastClr="FFFFFF">
                  <a:lumMod val="65000"/>
                </a:sysClr>
              </a:solidFill>
              <a:prstDash val="solid"/>
              <a:miter lim="800000"/>
            </a:ln>
            <a:effectLst/>
          </p:spPr>
        </p:cxnSp>
        <p:cxnSp>
          <p:nvCxnSpPr>
            <p:cNvPr id="118" name="Straight Connector 12"/>
            <p:cNvCxnSpPr/>
            <p:nvPr/>
          </p:nvCxnSpPr>
          <p:spPr>
            <a:xfrm flipH="1">
              <a:off x="3672114" y="3744355"/>
              <a:ext cx="740872" cy="0"/>
            </a:xfrm>
            <a:prstGeom prst="line">
              <a:avLst/>
            </a:prstGeom>
            <a:noFill/>
            <a:ln w="12700" cap="flat" cmpd="sng" algn="ctr">
              <a:solidFill>
                <a:sysClr val="window" lastClr="FFFFFF">
                  <a:lumMod val="65000"/>
                </a:sysClr>
              </a:solidFill>
              <a:prstDash val="solid"/>
              <a:miter lim="800000"/>
              <a:tailEnd type="oval" w="lg" len="lg"/>
            </a:ln>
            <a:effectLst/>
          </p:spPr>
        </p:cxnSp>
      </p:grpSp>
      <p:grpSp>
        <p:nvGrpSpPr>
          <p:cNvPr id="49" name="Group 24"/>
          <p:cNvGrpSpPr/>
          <p:nvPr/>
        </p:nvGrpSpPr>
        <p:grpSpPr bwMode="auto">
          <a:xfrm>
            <a:off x="5868143" y="725999"/>
            <a:ext cx="2644323" cy="823952"/>
            <a:chOff x="-171123" y="2250660"/>
            <a:chExt cx="3523811" cy="1098405"/>
          </a:xfrm>
        </p:grpSpPr>
        <p:sp>
          <p:nvSpPr>
            <p:cNvPr id="50" name="TextBox 128"/>
            <p:cNvSpPr txBox="1"/>
            <p:nvPr/>
          </p:nvSpPr>
          <p:spPr>
            <a:xfrm>
              <a:off x="-107805" y="2806108"/>
              <a:ext cx="3460493" cy="542957"/>
            </a:xfrm>
            <a:prstGeom prst="rect">
              <a:avLst/>
            </a:prstGeom>
            <a:noFill/>
          </p:spPr>
          <p:txBody>
            <a:bodyPr wrap="square" lIns="0" tIns="0" rIns="0" bIns="0">
              <a:spAutoFit/>
            </a:bodyPr>
            <a:lstStyle/>
            <a:p>
              <a:pPr>
                <a:lnSpc>
                  <a:spcPct val="150000"/>
                </a:lnSpc>
                <a:spcBef>
                  <a:spcPct val="0"/>
                </a:spcBef>
              </a:pPr>
              <a:r>
                <a:rPr lang="en-US" altLang="zh-CN"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Mac</a:t>
              </a: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狼口脱险。</a:t>
              </a:r>
            </a:p>
          </p:txBody>
        </p:sp>
        <p:sp>
          <p:nvSpPr>
            <p:cNvPr id="51" name="TextBox 129"/>
            <p:cNvSpPr txBox="1"/>
            <p:nvPr/>
          </p:nvSpPr>
          <p:spPr>
            <a:xfrm>
              <a:off x="-171123" y="2250660"/>
              <a:ext cx="2686811" cy="673055"/>
            </a:xfrm>
            <a:prstGeom prst="rect">
              <a:avLst/>
            </a:prstGeom>
            <a:noFill/>
          </p:spPr>
          <p:txBody>
            <a:bodyPr wrap="square" anchor="ctr">
              <a:spAutoFit/>
            </a:bodyPr>
            <a:lstStyle/>
            <a:p>
              <a:pPr marL="0" marR="0" lvl="0" indent="0" algn="r" defTabSz="6858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cs typeface="+mn-ea"/>
                  <a:sym typeface="+mn-lt"/>
                </a:rPr>
                <a:t>人与自然（动物）</a:t>
              </a:r>
              <a:endParaRPr kumimoji="0" lang="en-US" sz="2000" b="1" i="0" u="none" strike="noStrike" kern="0" cap="none" spc="0" normalizeH="0" baseline="0" noProof="0" dirty="0">
                <a:ln>
                  <a:noFill/>
                </a:ln>
                <a:solidFill>
                  <a:schemeClr val="tx2"/>
                </a:solidFill>
                <a:effectLst/>
                <a:uLnTx/>
                <a:uFillTx/>
                <a:cs typeface="+mn-ea"/>
                <a:sym typeface="+mn-lt"/>
              </a:endParaRPr>
            </a:p>
          </p:txBody>
        </p:sp>
      </p:grpSp>
      <p:grpSp>
        <p:nvGrpSpPr>
          <p:cNvPr id="52" name="Group 24"/>
          <p:cNvGrpSpPr/>
          <p:nvPr/>
        </p:nvGrpSpPr>
        <p:grpSpPr bwMode="auto">
          <a:xfrm>
            <a:off x="5829485" y="1766278"/>
            <a:ext cx="3314515" cy="1031000"/>
            <a:chOff x="-143424" y="2096217"/>
            <a:chExt cx="3496112" cy="1761713"/>
          </a:xfrm>
        </p:grpSpPr>
        <p:sp>
          <p:nvSpPr>
            <p:cNvPr id="53" name="TextBox 128"/>
            <p:cNvSpPr txBox="1"/>
            <p:nvPr/>
          </p:nvSpPr>
          <p:spPr>
            <a:xfrm>
              <a:off x="-107805" y="2806109"/>
              <a:ext cx="3460493" cy="1051821"/>
            </a:xfrm>
            <a:prstGeom prst="rect">
              <a:avLst/>
            </a:prstGeom>
            <a:noFill/>
          </p:spPr>
          <p:txBody>
            <a:bodyPr wrap="square" lIns="0" tIns="0" rIns="0" bIns="0">
              <a:spAutoFit/>
            </a:bodyPr>
            <a:lstStyle/>
            <a:p>
              <a:pPr>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我骑马遇兔受惊，迷路，最后根据自然的线索安全返回。</a:t>
              </a:r>
            </a:p>
          </p:txBody>
        </p:sp>
        <p:sp>
          <p:nvSpPr>
            <p:cNvPr id="54" name="TextBox 129"/>
            <p:cNvSpPr txBox="1"/>
            <p:nvPr/>
          </p:nvSpPr>
          <p:spPr>
            <a:xfrm>
              <a:off x="-143424" y="2096217"/>
              <a:ext cx="1481605" cy="862713"/>
            </a:xfrm>
            <a:prstGeom prst="rect">
              <a:avLst/>
            </a:prstGeom>
            <a:noFill/>
          </p:spPr>
          <p:txBody>
            <a:bodyPr wrap="square" anchor="ctr">
              <a:spAutoFit/>
            </a:bodyPr>
            <a:lstStyle/>
            <a:p>
              <a:pPr marL="0" marR="0" lvl="0" indent="0" defTabSz="6858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cs typeface="+mn-ea"/>
                  <a:sym typeface="+mn-lt"/>
                </a:rPr>
                <a:t>人与自然</a:t>
              </a:r>
              <a:endParaRPr kumimoji="0" lang="en-US" sz="2000" b="1" i="0" u="none" strike="noStrike" kern="0" cap="none" spc="0" normalizeH="0" baseline="0" noProof="0" dirty="0">
                <a:ln>
                  <a:noFill/>
                </a:ln>
                <a:solidFill>
                  <a:schemeClr val="tx2"/>
                </a:solidFill>
                <a:effectLst/>
                <a:uLnTx/>
                <a:uFillTx/>
                <a:cs typeface="+mn-ea"/>
                <a:sym typeface="+mn-lt"/>
              </a:endParaRPr>
            </a:p>
          </p:txBody>
        </p:sp>
      </p:grpSp>
      <p:grpSp>
        <p:nvGrpSpPr>
          <p:cNvPr id="55" name="Group 13"/>
          <p:cNvGrpSpPr/>
          <p:nvPr/>
        </p:nvGrpSpPr>
        <p:grpSpPr bwMode="auto">
          <a:xfrm flipV="1">
            <a:off x="2771800" y="2748854"/>
            <a:ext cx="750549" cy="326951"/>
            <a:chOff x="3672114" y="2961703"/>
            <a:chExt cx="1188615" cy="782652"/>
          </a:xfrm>
        </p:grpSpPr>
        <p:cxnSp>
          <p:nvCxnSpPr>
            <p:cNvPr id="56" name="Straight Connector 14"/>
            <p:cNvCxnSpPr/>
            <p:nvPr/>
          </p:nvCxnSpPr>
          <p:spPr>
            <a:xfrm flipH="1">
              <a:off x="4411626" y="2961703"/>
              <a:ext cx="449103" cy="774715"/>
            </a:xfrm>
            <a:prstGeom prst="line">
              <a:avLst/>
            </a:prstGeom>
            <a:noFill/>
            <a:ln w="12700" cap="flat" cmpd="sng" algn="ctr">
              <a:solidFill>
                <a:sysClr val="window" lastClr="FFFFFF">
                  <a:lumMod val="65000"/>
                </a:sysClr>
              </a:solidFill>
              <a:prstDash val="solid"/>
              <a:miter lim="800000"/>
            </a:ln>
            <a:effectLst/>
          </p:spPr>
        </p:cxnSp>
        <p:cxnSp>
          <p:nvCxnSpPr>
            <p:cNvPr id="57" name="Straight Connector 15"/>
            <p:cNvCxnSpPr/>
            <p:nvPr/>
          </p:nvCxnSpPr>
          <p:spPr>
            <a:xfrm flipH="1">
              <a:off x="3672114" y="3744355"/>
              <a:ext cx="739512" cy="0"/>
            </a:xfrm>
            <a:prstGeom prst="line">
              <a:avLst/>
            </a:prstGeom>
            <a:noFill/>
            <a:ln w="12700" cap="flat" cmpd="sng" algn="ctr">
              <a:solidFill>
                <a:sysClr val="window" lastClr="FFFFFF">
                  <a:lumMod val="65000"/>
                </a:sysClr>
              </a:solidFill>
              <a:prstDash val="solid"/>
              <a:miter lim="800000"/>
              <a:tailEnd type="oval" w="lg" len="lg"/>
            </a:ln>
            <a:effectLst/>
          </p:spPr>
        </p:cxnSp>
      </p:grpSp>
      <p:grpSp>
        <p:nvGrpSpPr>
          <p:cNvPr id="58" name="Group 24"/>
          <p:cNvGrpSpPr/>
          <p:nvPr/>
        </p:nvGrpSpPr>
        <p:grpSpPr bwMode="auto">
          <a:xfrm>
            <a:off x="251520" y="2400317"/>
            <a:ext cx="3231187" cy="1448515"/>
            <a:chOff x="-183401" y="1937310"/>
            <a:chExt cx="3536089" cy="2396233"/>
          </a:xfrm>
        </p:grpSpPr>
        <p:sp>
          <p:nvSpPr>
            <p:cNvPr id="59" name="TextBox 128"/>
            <p:cNvSpPr txBox="1"/>
            <p:nvPr/>
          </p:nvSpPr>
          <p:spPr>
            <a:xfrm>
              <a:off x="-107805" y="2806107"/>
              <a:ext cx="3460493" cy="1527436"/>
            </a:xfrm>
            <a:prstGeom prst="rect">
              <a:avLst/>
            </a:prstGeom>
            <a:noFill/>
          </p:spPr>
          <p:txBody>
            <a:bodyPr wrap="square" lIns="0" tIns="0" rIns="0" bIns="0">
              <a:spAutoFit/>
            </a:bodyPr>
            <a:lstStyle/>
            <a:p>
              <a:pPr>
                <a:spcBef>
                  <a:spcPct val="0"/>
                </a:spcBef>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我们与粗心的妈妈旅行，忘带东西，迷路，最后却依然享受到了旅途中的美。</a:t>
              </a:r>
            </a:p>
          </p:txBody>
        </p:sp>
        <p:sp>
          <p:nvSpPr>
            <p:cNvPr id="60" name="TextBox 129"/>
            <p:cNvSpPr txBox="1"/>
            <p:nvPr/>
          </p:nvSpPr>
          <p:spPr>
            <a:xfrm>
              <a:off x="-183401" y="1937310"/>
              <a:ext cx="2928228" cy="835210"/>
            </a:xfrm>
            <a:prstGeom prst="rect">
              <a:avLst/>
            </a:prstGeom>
            <a:noFill/>
          </p:spPr>
          <p:txBody>
            <a:bodyPr wrap="square" anchor="ctr">
              <a:spAutoFit/>
            </a:bodyPr>
            <a:lstStyle/>
            <a:p>
              <a:pPr marL="0" marR="0" lvl="0" indent="0" defTabSz="6858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cs typeface="+mn-ea"/>
                  <a:sym typeface="+mn-lt"/>
                </a:rPr>
                <a:t>人与自我、人与自然</a:t>
              </a:r>
              <a:endParaRPr kumimoji="0" lang="en-US" sz="2000" b="1" i="0" u="none" strike="noStrike" kern="0" cap="none" spc="0" normalizeH="0" baseline="0" noProof="0" dirty="0">
                <a:ln>
                  <a:noFill/>
                </a:ln>
                <a:solidFill>
                  <a:schemeClr val="tx2"/>
                </a:solidFill>
                <a:effectLst/>
                <a:uLnTx/>
                <a:uFillTx/>
                <a:cs typeface="+mn-ea"/>
                <a:sym typeface="+mn-lt"/>
              </a:endParaRPr>
            </a:p>
          </p:txBody>
        </p:sp>
      </p:grpSp>
      <p:grpSp>
        <p:nvGrpSpPr>
          <p:cNvPr id="61" name="Group 24"/>
          <p:cNvGrpSpPr/>
          <p:nvPr/>
        </p:nvGrpSpPr>
        <p:grpSpPr bwMode="auto">
          <a:xfrm>
            <a:off x="5364088" y="3153143"/>
            <a:ext cx="3375204" cy="1140738"/>
            <a:chOff x="-107805" y="1937310"/>
            <a:chExt cx="3460493" cy="1887087"/>
          </a:xfrm>
        </p:grpSpPr>
        <p:sp>
          <p:nvSpPr>
            <p:cNvPr id="62" name="TextBox 128"/>
            <p:cNvSpPr txBox="1"/>
            <p:nvPr/>
          </p:nvSpPr>
          <p:spPr>
            <a:xfrm>
              <a:off x="-107805" y="2806107"/>
              <a:ext cx="3460493" cy="1018290"/>
            </a:xfrm>
            <a:prstGeom prst="rect">
              <a:avLst/>
            </a:prstGeom>
            <a:noFill/>
          </p:spPr>
          <p:txBody>
            <a:bodyPr wrap="square" lIns="0" tIns="0" rIns="0" bIns="0">
              <a:spAutoFit/>
            </a:bodyPr>
            <a:lstStyle/>
            <a:p>
              <a:pPr>
                <a:spcBef>
                  <a:spcPct val="0"/>
                </a:spcBef>
              </a:pPr>
              <a:r>
                <a:rPr lang="en-US" altLang="zh-CN"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Poppy</a:t>
              </a: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mn-ea"/>
                  <a:sym typeface="+mn-lt"/>
                </a:rPr>
                <a:t>（狗）、小狗和小主人之间的情感故事</a:t>
              </a:r>
            </a:p>
          </p:txBody>
        </p:sp>
        <p:sp>
          <p:nvSpPr>
            <p:cNvPr id="63" name="TextBox 129"/>
            <p:cNvSpPr txBox="1"/>
            <p:nvPr/>
          </p:nvSpPr>
          <p:spPr>
            <a:xfrm>
              <a:off x="39850" y="1937310"/>
              <a:ext cx="2567757" cy="835210"/>
            </a:xfrm>
            <a:prstGeom prst="rect">
              <a:avLst/>
            </a:prstGeom>
            <a:noFill/>
          </p:spPr>
          <p:txBody>
            <a:bodyPr wrap="square" anchor="ctr">
              <a:spAutoFit/>
            </a:bodyPr>
            <a:lstStyle/>
            <a:p>
              <a:pPr marL="0" marR="0" lvl="0" indent="0" defTabSz="685800" eaLnBrk="1" fontAlgn="auto" latinLnBrk="0" hangingPunct="1">
                <a:lnSpc>
                  <a:spcPct val="15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tx2"/>
                  </a:solidFill>
                  <a:effectLst/>
                  <a:uLnTx/>
                  <a:uFillTx/>
                  <a:cs typeface="+mn-ea"/>
                  <a:sym typeface="+mn-lt"/>
                </a:rPr>
                <a:t>人与自然（动物）</a:t>
              </a:r>
              <a:endParaRPr kumimoji="0" lang="en-US" sz="2000" b="1" i="0" u="none" strike="noStrike" kern="0" cap="none" spc="0" normalizeH="0" baseline="0" noProof="0" dirty="0">
                <a:ln>
                  <a:noFill/>
                </a:ln>
                <a:solidFill>
                  <a:schemeClr val="tx2"/>
                </a:solidFill>
                <a:effectLst/>
                <a:uLnTx/>
                <a:uFillTx/>
                <a:cs typeface="+mn-ea"/>
                <a:sym typeface="+mn-lt"/>
              </a:endParaRPr>
            </a:p>
          </p:txBody>
        </p:sp>
      </p:grpSp>
      <p:grpSp>
        <p:nvGrpSpPr>
          <p:cNvPr id="64" name="Group 13"/>
          <p:cNvGrpSpPr/>
          <p:nvPr/>
        </p:nvGrpSpPr>
        <p:grpSpPr bwMode="auto">
          <a:xfrm flipH="1" flipV="1">
            <a:off x="4615149" y="3435845"/>
            <a:ext cx="820947" cy="141731"/>
            <a:chOff x="3672114" y="2961703"/>
            <a:chExt cx="1188615" cy="782652"/>
          </a:xfrm>
        </p:grpSpPr>
        <p:cxnSp>
          <p:nvCxnSpPr>
            <p:cNvPr id="65" name="Straight Connector 14"/>
            <p:cNvCxnSpPr/>
            <p:nvPr/>
          </p:nvCxnSpPr>
          <p:spPr>
            <a:xfrm flipH="1">
              <a:off x="4411626" y="2961703"/>
              <a:ext cx="449103" cy="774715"/>
            </a:xfrm>
            <a:prstGeom prst="line">
              <a:avLst/>
            </a:prstGeom>
            <a:noFill/>
            <a:ln w="12700" cap="flat" cmpd="sng" algn="ctr">
              <a:solidFill>
                <a:sysClr val="window" lastClr="FFFFFF">
                  <a:lumMod val="65000"/>
                </a:sysClr>
              </a:solidFill>
              <a:prstDash val="solid"/>
              <a:miter lim="800000"/>
            </a:ln>
            <a:effectLst/>
          </p:spPr>
        </p:cxnSp>
        <p:cxnSp>
          <p:nvCxnSpPr>
            <p:cNvPr id="66" name="Straight Connector 15"/>
            <p:cNvCxnSpPr/>
            <p:nvPr/>
          </p:nvCxnSpPr>
          <p:spPr>
            <a:xfrm flipH="1">
              <a:off x="3672114" y="3744355"/>
              <a:ext cx="739512" cy="0"/>
            </a:xfrm>
            <a:prstGeom prst="line">
              <a:avLst/>
            </a:prstGeom>
            <a:noFill/>
            <a:ln w="12700" cap="flat" cmpd="sng" algn="ctr">
              <a:solidFill>
                <a:sysClr val="window" lastClr="FFFFFF">
                  <a:lumMod val="65000"/>
                </a:sysClr>
              </a:solidFill>
              <a:prstDash val="solid"/>
              <a:miter lim="800000"/>
              <a:tailEnd type="oval" w="lg" len="lg"/>
            </a:ln>
            <a:effectLst/>
          </p:spPr>
        </p:cxnSp>
      </p:grpSp>
      <p:sp>
        <p:nvSpPr>
          <p:cNvPr id="67" name="矩形 66"/>
          <p:cNvSpPr/>
          <p:nvPr/>
        </p:nvSpPr>
        <p:spPr>
          <a:xfrm>
            <a:off x="107504" y="702722"/>
            <a:ext cx="8928992" cy="374123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right)">
                                      <p:cBhvr>
                                        <p:cTn id="14" dur="500"/>
                                        <p:tgtEl>
                                          <p:spTgt spid="116"/>
                                        </p:tgtEl>
                                      </p:cBhvr>
                                    </p:animEffect>
                                  </p:childTnLst>
                                </p:cTn>
                              </p:par>
                              <p:par>
                                <p:cTn id="15" presetID="10" presetClass="entr" presetSubtype="0" fill="hold" nodeType="with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wipe(left)">
                                      <p:cBhvr>
                                        <p:cTn id="22" dur="500"/>
                                        <p:tgtEl>
                                          <p:spTgt spid="122"/>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9"/>
                                        </p:tgtEl>
                                        <p:attrNameLst>
                                          <p:attrName>style.visibility</p:attrName>
                                        </p:attrNameLst>
                                      </p:cBhvr>
                                      <p:to>
                                        <p:strVal val="visible"/>
                                      </p:to>
                                    </p:set>
                                    <p:animEffect transition="in" filter="wipe(left)">
                                      <p:cBhvr>
                                        <p:cTn id="30" dur="500"/>
                                        <p:tgtEl>
                                          <p:spTgt spid="119"/>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500"/>
                                        <p:tgtEl>
                                          <p:spTgt spid="64"/>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411510"/>
            <a:ext cx="7632848" cy="41764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93004" y="583109"/>
            <a:ext cx="2645623" cy="461665"/>
          </a:xfrm>
          <a:prstGeom prst="rect">
            <a:avLst/>
          </a:prstGeom>
        </p:spPr>
        <p:txBody>
          <a:bodyPr wrap="square">
            <a:spAutoFit/>
          </a:bodyPr>
          <a:lstStyle/>
          <a:p>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mn-ea"/>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动物</a:t>
            </a:r>
            <a:endParaRPr lang="zh-CN" altLang="en-US" sz="2400" dirty="0">
              <a:latin typeface="华文中宋" panose="02010600040101010101" pitchFamily="2" charset="-122"/>
              <a:ea typeface="华文中宋" panose="02010600040101010101" pitchFamily="2" charset="-122"/>
            </a:endParaRPr>
          </a:p>
        </p:txBody>
      </p:sp>
      <p:sp>
        <p:nvSpPr>
          <p:cNvPr id="49" name="矩形 48"/>
          <p:cNvSpPr/>
          <p:nvPr/>
        </p:nvSpPr>
        <p:spPr>
          <a:xfrm>
            <a:off x="5143712" y="583109"/>
            <a:ext cx="2954655" cy="461665"/>
          </a:xfrm>
          <a:prstGeom prst="rect">
            <a:avLst/>
          </a:prstGeom>
        </p:spPr>
        <p:txBody>
          <a:bodyPr wrap="none">
            <a:spAutoFit/>
          </a:bodyPr>
          <a:lstStyle/>
          <a:p>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人与自然：火灾救人</a:t>
            </a:r>
            <a:endParaRPr lang="zh-CN" altLang="en-US" sz="2400" dirty="0">
              <a:latin typeface="华文中宋" panose="02010600040101010101" pitchFamily="2" charset="-122"/>
              <a:ea typeface="华文中宋" panose="02010600040101010101" pitchFamily="2" charset="-122"/>
            </a:endParaRPr>
          </a:p>
        </p:txBody>
      </p:sp>
      <p:sp>
        <p:nvSpPr>
          <p:cNvPr id="55" name="矩形 54"/>
          <p:cNvSpPr/>
          <p:nvPr/>
        </p:nvSpPr>
        <p:spPr>
          <a:xfrm>
            <a:off x="3226410" y="2773255"/>
            <a:ext cx="3168352" cy="461665"/>
          </a:xfrm>
          <a:prstGeom prst="rect">
            <a:avLst/>
          </a:prstGeom>
        </p:spPr>
        <p:txBody>
          <a:bodyPr wrap="square">
            <a:spAutoFit/>
          </a:bodyPr>
          <a:lstStyle/>
          <a:p>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人与自我：球类比赛</a:t>
            </a:r>
            <a:endParaRPr lang="zh-CN" altLang="en-US" sz="2400" dirty="0">
              <a:latin typeface="华文中宋" panose="02010600040101010101" pitchFamily="2" charset="-122"/>
              <a:ea typeface="华文中宋" panose="02010600040101010101" pitchFamily="2"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2450" t="2381" r="8150" b="-889"/>
          <a:stretch>
            <a:fillRect/>
          </a:stretch>
        </p:blipFill>
        <p:spPr>
          <a:xfrm>
            <a:off x="1979712" y="1031608"/>
            <a:ext cx="1728192" cy="1612149"/>
          </a:xfrm>
          <a:prstGeom prst="rect">
            <a:avLst/>
          </a:prstGeom>
          <a:ln>
            <a:noFill/>
          </a:ln>
          <a:effectLst>
            <a:softEdge rad="112500"/>
          </a:effectLst>
        </p:spPr>
      </p:pic>
      <p:pic>
        <p:nvPicPr>
          <p:cNvPr id="7" name="图片 6" descr="图片包含 烟, 黑暗, 火, 水&#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847" y="1203598"/>
            <a:ext cx="1944216" cy="1239978"/>
          </a:xfrm>
          <a:prstGeom prst="rect">
            <a:avLst/>
          </a:prstGeom>
          <a:ln>
            <a:noFill/>
          </a:ln>
          <a:effectLst>
            <a:softEdge rad="112500"/>
          </a:effectLst>
        </p:spPr>
      </p:pic>
      <p:pic>
        <p:nvPicPr>
          <p:cNvPr id="9" name="图片 8" descr="图片包含 桌子, 蛋糕, 游戏机, 体育&#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1150" t="9401" r="13251" b="5201"/>
          <a:stretch>
            <a:fillRect/>
          </a:stretch>
        </p:blipFill>
        <p:spPr>
          <a:xfrm>
            <a:off x="3945679" y="3234920"/>
            <a:ext cx="1512168" cy="1281142"/>
          </a:xfrm>
          <a:prstGeom prst="rect">
            <a:avLst/>
          </a:prstGeom>
          <a:ln>
            <a:noFill/>
          </a:ln>
          <a:effectLst>
            <a:softEdge rad="112500"/>
          </a:effectLst>
        </p:spPr>
      </p:pic>
      <p:sp>
        <p:nvSpPr>
          <p:cNvPr id="13" name="矩形 12"/>
          <p:cNvSpPr/>
          <p:nvPr/>
        </p:nvSpPr>
        <p:spPr>
          <a:xfrm>
            <a:off x="755576" y="0"/>
            <a:ext cx="1415772" cy="461665"/>
          </a:xfrm>
          <a:prstGeom prst="rect">
            <a:avLst/>
          </a:prstGeom>
        </p:spPr>
        <p:txBody>
          <a:bodyPr wrap="none">
            <a:spAutoFit/>
          </a:bodyPr>
          <a:lstStyle/>
          <a:p>
            <a:pPr lvl="0" algn="ctr">
              <a:defRPr/>
            </a:pPr>
            <a:r>
              <a:rPr lang="zh-CN" altLang="en-US" sz="2400" b="1" dirty="0">
                <a:solidFill>
                  <a:srgbClr val="81C9C3"/>
                </a:solidFill>
                <a:latin typeface="华文中宋" panose="02010600040101010101" pitchFamily="2" charset="-122"/>
                <a:ea typeface="华文中宋" panose="02010600040101010101" pitchFamily="2" charset="-122"/>
                <a:cs typeface="+mn-ea"/>
                <a:sym typeface="+mn-lt"/>
              </a:rPr>
              <a:t>素材活用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rotWithShape="1">
          <a:blip r:embed="rId4"/>
          <a:srcRect l="13600" t="17801" r="36480" b="24800"/>
          <a:stretch>
            <a:fillRect/>
          </a:stretch>
        </p:blipFill>
        <p:spPr>
          <a:xfrm>
            <a:off x="2571685" y="1659763"/>
            <a:ext cx="3135289" cy="2403390"/>
          </a:xfrm>
          <a:prstGeom prst="rect">
            <a:avLst/>
          </a:prstGeom>
        </p:spPr>
      </p:pic>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
        <p:nvSpPr>
          <p:cNvPr id="13" name="矩形 12"/>
          <p:cNvSpPr/>
          <p:nvPr/>
        </p:nvSpPr>
        <p:spPr>
          <a:xfrm>
            <a:off x="668213" y="259360"/>
            <a:ext cx="3898824" cy="461665"/>
          </a:xfrm>
          <a:prstGeom prst="rect">
            <a:avLst/>
          </a:prstGeom>
        </p:spPr>
        <p:txBody>
          <a:bodyPr wrap="none">
            <a:spAutoFit/>
          </a:bodyPr>
          <a:lstStyle/>
          <a:p>
            <a:pPr algn="ctr">
              <a:defRPr/>
            </a:pPr>
            <a:r>
              <a:rPr lang="zh-CN" altLang="en-US" sz="2400" b="1" dirty="0">
                <a:solidFill>
                  <a:srgbClr val="81C9C3"/>
                </a:solidFill>
                <a:latin typeface="华文中宋" panose="02010600040101010101" pitchFamily="2" charset="-122"/>
                <a:ea typeface="华文中宋" panose="02010600040101010101" pitchFamily="2" charset="-122"/>
                <a:cs typeface="+mn-ea"/>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mn-ea"/>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mn-ea"/>
                <a:sym typeface="+mn-lt"/>
              </a:rPr>
              <a:t>动物</a:t>
            </a:r>
          </a:p>
        </p:txBody>
      </p:sp>
      <p:grpSp>
        <p:nvGrpSpPr>
          <p:cNvPr id="12" name="组合 11"/>
          <p:cNvGrpSpPr/>
          <p:nvPr/>
        </p:nvGrpSpPr>
        <p:grpSpPr>
          <a:xfrm>
            <a:off x="7116956" y="1675691"/>
            <a:ext cx="1800200" cy="2119509"/>
            <a:chOff x="4960262" y="1937581"/>
            <a:chExt cx="2620409" cy="4416361"/>
          </a:xfrm>
        </p:grpSpPr>
        <p:sp>
          <p:nvSpPr>
            <p:cNvPr id="14" name="Oval 5"/>
            <p:cNvSpPr>
              <a:spLocks noChangeArrowheads="1"/>
            </p:cNvSpPr>
            <p:nvPr/>
          </p:nvSpPr>
          <p:spPr bwMode="auto">
            <a:xfrm>
              <a:off x="4960262" y="2615001"/>
              <a:ext cx="533009" cy="531697"/>
            </a:xfrm>
            <a:prstGeom prst="ellipse">
              <a:avLst/>
            </a:prstGeom>
            <a:solidFill>
              <a:schemeClr val="tx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5" name="Oval 6"/>
            <p:cNvSpPr>
              <a:spLocks noChangeArrowheads="1"/>
            </p:cNvSpPr>
            <p:nvPr/>
          </p:nvSpPr>
          <p:spPr bwMode="auto">
            <a:xfrm>
              <a:off x="5200510" y="2183081"/>
              <a:ext cx="727308" cy="72730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16" name="Oval 7"/>
            <p:cNvSpPr>
              <a:spLocks noChangeArrowheads="1"/>
            </p:cNvSpPr>
            <p:nvPr/>
          </p:nvSpPr>
          <p:spPr bwMode="auto">
            <a:xfrm>
              <a:off x="5691509" y="1937581"/>
              <a:ext cx="1098839" cy="1097526"/>
            </a:xfrm>
            <a:prstGeom prst="ellipse">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7" name="Oval 8"/>
            <p:cNvSpPr>
              <a:spLocks noChangeArrowheads="1"/>
            </p:cNvSpPr>
            <p:nvPr/>
          </p:nvSpPr>
          <p:spPr bwMode="auto">
            <a:xfrm>
              <a:off x="6485771" y="2257912"/>
              <a:ext cx="817894" cy="81395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solidFill>
                  <a:prstClr val="white"/>
                </a:solidFill>
                <a:cs typeface="+mn-ea"/>
                <a:sym typeface="+mn-lt"/>
              </a:endParaRPr>
            </a:p>
          </p:txBody>
        </p:sp>
        <p:sp>
          <p:nvSpPr>
            <p:cNvPr id="18" name="Oval 9"/>
            <p:cNvSpPr>
              <a:spLocks noChangeArrowheads="1"/>
            </p:cNvSpPr>
            <p:nvPr/>
          </p:nvSpPr>
          <p:spPr bwMode="auto">
            <a:xfrm>
              <a:off x="6672193" y="2730530"/>
              <a:ext cx="908478" cy="904540"/>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19" name="Oval 10"/>
            <p:cNvSpPr>
              <a:spLocks noChangeArrowheads="1"/>
            </p:cNvSpPr>
            <p:nvPr/>
          </p:nvSpPr>
          <p:spPr bwMode="auto">
            <a:xfrm>
              <a:off x="6485771" y="3467029"/>
              <a:ext cx="743062" cy="74306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0" name="Oval 11"/>
            <p:cNvSpPr>
              <a:spLocks noChangeArrowheads="1"/>
            </p:cNvSpPr>
            <p:nvPr/>
          </p:nvSpPr>
          <p:spPr bwMode="auto">
            <a:xfrm>
              <a:off x="6136558" y="3837247"/>
              <a:ext cx="569768" cy="571082"/>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1" name="Oval 12"/>
            <p:cNvSpPr>
              <a:spLocks noChangeArrowheads="1"/>
            </p:cNvSpPr>
            <p:nvPr/>
          </p:nvSpPr>
          <p:spPr bwMode="auto">
            <a:xfrm>
              <a:off x="5788658" y="4122131"/>
              <a:ext cx="693174" cy="69711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cs typeface="+mn-ea"/>
                <a:sym typeface="+mn-lt"/>
              </a:endParaRPr>
            </a:p>
          </p:txBody>
        </p:sp>
        <p:sp>
          <p:nvSpPr>
            <p:cNvPr id="22" name="Oval 13"/>
            <p:cNvSpPr>
              <a:spLocks noChangeArrowheads="1"/>
            </p:cNvSpPr>
            <p:nvPr/>
          </p:nvSpPr>
          <p:spPr bwMode="auto">
            <a:xfrm>
              <a:off x="5772904" y="4660391"/>
              <a:ext cx="531697" cy="534322"/>
            </a:xfrm>
            <a:prstGeom prst="ellipse">
              <a:avLst/>
            </a:prstGeom>
            <a:solidFill>
              <a:schemeClr val="accent6"/>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 name="Oval 14"/>
            <p:cNvSpPr>
              <a:spLocks noChangeArrowheads="1"/>
            </p:cNvSpPr>
            <p:nvPr/>
          </p:nvSpPr>
          <p:spPr bwMode="auto">
            <a:xfrm>
              <a:off x="5657375" y="5592500"/>
              <a:ext cx="762755" cy="7614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solidFill>
                  <a:prstClr val="white"/>
                </a:solidFill>
                <a:cs typeface="+mn-ea"/>
                <a:sym typeface="+mn-lt"/>
              </a:endParaRPr>
            </a:p>
          </p:txBody>
        </p:sp>
      </p:grpSp>
      <p:cxnSp>
        <p:nvCxnSpPr>
          <p:cNvPr id="28" name="直接箭头连接符 27"/>
          <p:cNvCxnSpPr/>
          <p:nvPr/>
        </p:nvCxnSpPr>
        <p:spPr>
          <a:xfrm flipV="1">
            <a:off x="3725910" y="1334617"/>
            <a:ext cx="468908" cy="612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flipV="1">
            <a:off x="2323002" y="1759040"/>
            <a:ext cx="691050" cy="461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2272584" y="2322844"/>
            <a:ext cx="951986" cy="238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2269632" y="2490354"/>
            <a:ext cx="949280" cy="531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2488362" y="3705474"/>
            <a:ext cx="949280" cy="531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4444564" y="1829425"/>
            <a:ext cx="1898919" cy="1069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5423030" y="3150564"/>
            <a:ext cx="652460" cy="48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4706579" y="2519136"/>
            <a:ext cx="1453022" cy="673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978794" y="918513"/>
            <a:ext cx="1455570"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ear</a:t>
            </a:r>
            <a:endParaRPr lang="zh-CN" altLang="en-US" sz="2400" dirty="0">
              <a:latin typeface="Arial" panose="020B0604020202020204" pitchFamily="34" charset="0"/>
              <a:cs typeface="Arial" panose="020B0604020202020204" pitchFamily="34" charset="0"/>
            </a:endParaRPr>
          </a:p>
        </p:txBody>
      </p:sp>
      <p:sp>
        <p:nvSpPr>
          <p:cNvPr id="47" name="矩形 46"/>
          <p:cNvSpPr/>
          <p:nvPr/>
        </p:nvSpPr>
        <p:spPr>
          <a:xfrm>
            <a:off x="1711381" y="1453957"/>
            <a:ext cx="1259771"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eye</a:t>
            </a:r>
            <a:endParaRPr lang="zh-CN" altLang="en-US" sz="2400" dirty="0">
              <a:latin typeface="Arial" panose="020B0604020202020204" pitchFamily="34" charset="0"/>
              <a:cs typeface="Arial" panose="020B0604020202020204" pitchFamily="34" charset="0"/>
            </a:endParaRPr>
          </a:p>
        </p:txBody>
      </p:sp>
      <p:sp>
        <p:nvSpPr>
          <p:cNvPr id="48" name="矩形 47"/>
          <p:cNvSpPr/>
          <p:nvPr/>
        </p:nvSpPr>
        <p:spPr>
          <a:xfrm>
            <a:off x="1494327" y="2294310"/>
            <a:ext cx="1846763"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nose</a:t>
            </a:r>
            <a:endParaRPr lang="zh-CN" altLang="en-US" sz="2400" dirty="0">
              <a:latin typeface="Arial" panose="020B0604020202020204" pitchFamily="34" charset="0"/>
              <a:cs typeface="Arial" panose="020B0604020202020204" pitchFamily="34" charset="0"/>
            </a:endParaRPr>
          </a:p>
        </p:txBody>
      </p:sp>
      <p:sp>
        <p:nvSpPr>
          <p:cNvPr id="50" name="矩形 49"/>
          <p:cNvSpPr/>
          <p:nvPr/>
        </p:nvSpPr>
        <p:spPr>
          <a:xfrm>
            <a:off x="76239" y="2982428"/>
            <a:ext cx="2592288"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mouth; tongue</a:t>
            </a:r>
            <a:endParaRPr lang="zh-CN" altLang="en-US" sz="2400" dirty="0">
              <a:latin typeface="Arial" panose="020B0604020202020204" pitchFamily="34" charset="0"/>
              <a:cs typeface="Arial" panose="020B0604020202020204" pitchFamily="34" charset="0"/>
            </a:endParaRPr>
          </a:p>
        </p:txBody>
      </p:sp>
      <p:sp>
        <p:nvSpPr>
          <p:cNvPr id="51" name="矩形 50"/>
          <p:cNvSpPr/>
          <p:nvPr/>
        </p:nvSpPr>
        <p:spPr>
          <a:xfrm>
            <a:off x="1396372" y="3968134"/>
            <a:ext cx="1746520"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leg; paw</a:t>
            </a:r>
            <a:endParaRPr lang="zh-CN" altLang="en-US" sz="2400" dirty="0">
              <a:latin typeface="Arial" panose="020B0604020202020204" pitchFamily="34" charset="0"/>
              <a:cs typeface="Arial" panose="020B0604020202020204" pitchFamily="34" charset="0"/>
            </a:endParaRPr>
          </a:p>
        </p:txBody>
      </p:sp>
      <p:sp>
        <p:nvSpPr>
          <p:cNvPr id="52" name="矩形 51"/>
          <p:cNvSpPr/>
          <p:nvPr/>
        </p:nvSpPr>
        <p:spPr>
          <a:xfrm>
            <a:off x="6090698" y="2244376"/>
            <a:ext cx="1746520"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fur</a:t>
            </a:r>
            <a:endParaRPr lang="zh-CN" altLang="en-US" sz="2400" dirty="0">
              <a:latin typeface="Arial" panose="020B0604020202020204" pitchFamily="34" charset="0"/>
              <a:cs typeface="Arial" panose="020B0604020202020204" pitchFamily="34" charset="0"/>
            </a:endParaRPr>
          </a:p>
        </p:txBody>
      </p:sp>
      <p:sp>
        <p:nvSpPr>
          <p:cNvPr id="57" name="矩形 56"/>
          <p:cNvSpPr/>
          <p:nvPr/>
        </p:nvSpPr>
        <p:spPr>
          <a:xfrm>
            <a:off x="6293987" y="1490006"/>
            <a:ext cx="1746520"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wing</a:t>
            </a:r>
            <a:endParaRPr lang="zh-CN" altLang="en-US" sz="2400" dirty="0">
              <a:latin typeface="Arial" panose="020B0604020202020204" pitchFamily="34" charset="0"/>
              <a:cs typeface="Arial" panose="020B0604020202020204" pitchFamily="34" charset="0"/>
            </a:endParaRPr>
          </a:p>
        </p:txBody>
      </p:sp>
      <p:sp>
        <p:nvSpPr>
          <p:cNvPr id="58" name="矩形 57"/>
          <p:cNvSpPr/>
          <p:nvPr/>
        </p:nvSpPr>
        <p:spPr>
          <a:xfrm>
            <a:off x="6035139" y="3435846"/>
            <a:ext cx="1746520" cy="461665"/>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tail</a:t>
            </a:r>
            <a:endParaRPr lang="zh-CN" altLang="en-US" sz="2400" dirty="0">
              <a:latin typeface="Arial" panose="020B0604020202020204" pitchFamily="34" charset="0"/>
              <a:cs typeface="Arial" panose="020B0604020202020204" pitchFamily="34" charset="0"/>
            </a:endParaRPr>
          </a:p>
        </p:txBody>
      </p:sp>
      <p:sp>
        <p:nvSpPr>
          <p:cNvPr id="3" name="矩形 2"/>
          <p:cNvSpPr/>
          <p:nvPr/>
        </p:nvSpPr>
        <p:spPr>
          <a:xfrm>
            <a:off x="4139329" y="1637042"/>
            <a:ext cx="1223413" cy="923330"/>
          </a:xfrm>
          <a:prstGeom prst="rect">
            <a:avLst/>
          </a:prstGeom>
          <a:noFill/>
        </p:spPr>
        <p:txBody>
          <a:bodyPr wrap="none" lIns="91440" tIns="45720" rIns="91440" bIns="45720">
            <a:spAutoFit/>
          </a:bodyPr>
          <a:lstStyle/>
          <a:p>
            <a:pPr algn="ctr"/>
            <a:r>
              <a:rPr lang="en-US" altLang="zh-CN"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CWM</a:t>
            </a:r>
            <a:endParaRPr lang="zh-CN" alt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1000"/>
                                        <p:tgtEl>
                                          <p:spTgt spid="38"/>
                                        </p:tgtEl>
                                      </p:cBhvr>
                                    </p:animEffect>
                                    <p:anim calcmode="lin" valueType="num">
                                      <p:cBhvr>
                                        <p:cTn id="77" dur="1000" fill="hold"/>
                                        <p:tgtEl>
                                          <p:spTgt spid="38"/>
                                        </p:tgtEl>
                                        <p:attrNameLst>
                                          <p:attrName>ppt_x</p:attrName>
                                        </p:attrNameLst>
                                      </p:cBhvr>
                                      <p:tavLst>
                                        <p:tav tm="0">
                                          <p:val>
                                            <p:strVal val="#ppt_x"/>
                                          </p:val>
                                        </p:tav>
                                        <p:tav tm="100000">
                                          <p:val>
                                            <p:strVal val="#ppt_x"/>
                                          </p:val>
                                        </p:tav>
                                      </p:tavLst>
                                    </p:anim>
                                    <p:anim calcmode="lin" valueType="num">
                                      <p:cBhvr>
                                        <p:cTn id="78" dur="1000" fill="hold"/>
                                        <p:tgtEl>
                                          <p:spTgt spid="3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1000"/>
                                        <p:tgtEl>
                                          <p:spTgt spid="51"/>
                                        </p:tgtEl>
                                      </p:cBhvr>
                                    </p:animEffect>
                                    <p:anim calcmode="lin" valueType="num">
                                      <p:cBhvr>
                                        <p:cTn id="82" dur="1000" fill="hold"/>
                                        <p:tgtEl>
                                          <p:spTgt spid="51"/>
                                        </p:tgtEl>
                                        <p:attrNameLst>
                                          <p:attrName>ppt_x</p:attrName>
                                        </p:attrNameLst>
                                      </p:cBhvr>
                                      <p:tavLst>
                                        <p:tav tm="0">
                                          <p:val>
                                            <p:strVal val="#ppt_x"/>
                                          </p:val>
                                        </p:tav>
                                        <p:tav tm="100000">
                                          <p:val>
                                            <p:strVal val="#ppt_x"/>
                                          </p:val>
                                        </p:tav>
                                      </p:tavLst>
                                    </p:anim>
                                    <p:anim calcmode="lin" valueType="num">
                                      <p:cBhvr>
                                        <p:cTn id="8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1000"/>
                                        <p:tgtEl>
                                          <p:spTgt spid="41"/>
                                        </p:tgtEl>
                                      </p:cBhvr>
                                    </p:animEffect>
                                    <p:anim calcmode="lin" valueType="num">
                                      <p:cBhvr>
                                        <p:cTn id="89" dur="1000" fill="hold"/>
                                        <p:tgtEl>
                                          <p:spTgt spid="41"/>
                                        </p:tgtEl>
                                        <p:attrNameLst>
                                          <p:attrName>ppt_x</p:attrName>
                                        </p:attrNameLst>
                                      </p:cBhvr>
                                      <p:tavLst>
                                        <p:tav tm="0">
                                          <p:val>
                                            <p:strVal val="#ppt_x"/>
                                          </p:val>
                                        </p:tav>
                                        <p:tav tm="100000">
                                          <p:val>
                                            <p:strVal val="#ppt_x"/>
                                          </p:val>
                                        </p:tav>
                                      </p:tavLst>
                                    </p:anim>
                                    <p:anim calcmode="lin" valueType="num">
                                      <p:cBhvr>
                                        <p:cTn id="90" dur="1000" fill="hold"/>
                                        <p:tgtEl>
                                          <p:spTgt spid="4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1000"/>
                                        <p:tgtEl>
                                          <p:spTgt spid="58"/>
                                        </p:tgtEl>
                                      </p:cBhvr>
                                    </p:animEffect>
                                    <p:anim calcmode="lin" valueType="num">
                                      <p:cBhvr>
                                        <p:cTn id="94" dur="1000" fill="hold"/>
                                        <p:tgtEl>
                                          <p:spTgt spid="58"/>
                                        </p:tgtEl>
                                        <p:attrNameLst>
                                          <p:attrName>ppt_x</p:attrName>
                                        </p:attrNameLst>
                                      </p:cBhvr>
                                      <p:tavLst>
                                        <p:tav tm="0">
                                          <p:val>
                                            <p:strVal val="#ppt_x"/>
                                          </p:val>
                                        </p:tav>
                                        <p:tav tm="100000">
                                          <p:val>
                                            <p:strVal val="#ppt_x"/>
                                          </p:val>
                                        </p:tav>
                                      </p:tavLst>
                                    </p:anim>
                                    <p:anim calcmode="lin" valueType="num">
                                      <p:cBhvr>
                                        <p:cTn id="9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1000"/>
                                        <p:tgtEl>
                                          <p:spTgt spid="45"/>
                                        </p:tgtEl>
                                      </p:cBhvr>
                                    </p:animEffect>
                                    <p:anim calcmode="lin" valueType="num">
                                      <p:cBhvr>
                                        <p:cTn id="101" dur="1000" fill="hold"/>
                                        <p:tgtEl>
                                          <p:spTgt spid="45"/>
                                        </p:tgtEl>
                                        <p:attrNameLst>
                                          <p:attrName>ppt_x</p:attrName>
                                        </p:attrNameLst>
                                      </p:cBhvr>
                                      <p:tavLst>
                                        <p:tav tm="0">
                                          <p:val>
                                            <p:strVal val="#ppt_x"/>
                                          </p:val>
                                        </p:tav>
                                        <p:tav tm="100000">
                                          <p:val>
                                            <p:strVal val="#ppt_x"/>
                                          </p:val>
                                        </p:tav>
                                      </p:tavLst>
                                    </p:anim>
                                    <p:anim calcmode="lin" valueType="num">
                                      <p:cBhvr>
                                        <p:cTn id="102" dur="1000" fill="hold"/>
                                        <p:tgtEl>
                                          <p:spTgt spid="45"/>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1000"/>
                                        <p:tgtEl>
                                          <p:spTgt spid="39"/>
                                        </p:tgtEl>
                                      </p:cBhvr>
                                    </p:animEffect>
                                    <p:anim calcmode="lin" valueType="num">
                                      <p:cBhvr>
                                        <p:cTn id="113" dur="1000" fill="hold"/>
                                        <p:tgtEl>
                                          <p:spTgt spid="39"/>
                                        </p:tgtEl>
                                        <p:attrNameLst>
                                          <p:attrName>ppt_x</p:attrName>
                                        </p:attrNameLst>
                                      </p:cBhvr>
                                      <p:tavLst>
                                        <p:tav tm="0">
                                          <p:val>
                                            <p:strVal val="#ppt_x"/>
                                          </p:val>
                                        </p:tav>
                                        <p:tav tm="100000">
                                          <p:val>
                                            <p:strVal val="#ppt_x"/>
                                          </p:val>
                                        </p:tav>
                                      </p:tavLst>
                                    </p:anim>
                                    <p:anim calcmode="lin" valueType="num">
                                      <p:cBhvr>
                                        <p:cTn id="114" dur="1000" fill="hold"/>
                                        <p:tgtEl>
                                          <p:spTgt spid="3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1000"/>
                                        <p:tgtEl>
                                          <p:spTgt spid="57"/>
                                        </p:tgtEl>
                                      </p:cBhvr>
                                    </p:animEffect>
                                    <p:anim calcmode="lin" valueType="num">
                                      <p:cBhvr>
                                        <p:cTn id="118" dur="1000" fill="hold"/>
                                        <p:tgtEl>
                                          <p:spTgt spid="57"/>
                                        </p:tgtEl>
                                        <p:attrNameLst>
                                          <p:attrName>ppt_x</p:attrName>
                                        </p:attrNameLst>
                                      </p:cBhvr>
                                      <p:tavLst>
                                        <p:tav tm="0">
                                          <p:val>
                                            <p:strVal val="#ppt_x"/>
                                          </p:val>
                                        </p:tav>
                                        <p:tav tm="100000">
                                          <p:val>
                                            <p:strVal val="#ppt_x"/>
                                          </p:val>
                                        </p:tav>
                                      </p:tavLst>
                                    </p:anim>
                                    <p:anim calcmode="lin" valueType="num">
                                      <p:cBhvr>
                                        <p:cTn id="11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0" grpId="0"/>
      <p:bldP spid="51" grpId="0"/>
      <p:bldP spid="52" grpId="0"/>
      <p:bldP spid="57" grpId="0"/>
      <p:bldP spid="5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928805" y="3153038"/>
            <a:ext cx="8755763" cy="1938992"/>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leg:</a:t>
            </a:r>
          </a:p>
          <a:p>
            <a:r>
              <a:rPr lang="zh-CN" altLang="en-US" sz="2400" dirty="0">
                <a:latin typeface="Arial" panose="020B0604020202020204" pitchFamily="34" charset="0"/>
                <a:cs typeface="Arial" panose="020B0604020202020204" pitchFamily="34" charset="0"/>
              </a:rPr>
              <a:t>拖着皮带</a:t>
            </a:r>
            <a:r>
              <a:rPr lang="en-US" altLang="zh-CN" sz="2400" dirty="0">
                <a:latin typeface="Arial" panose="020B0604020202020204" pitchFamily="34" charset="0"/>
                <a:cs typeface="Arial" panose="020B0604020202020204" pitchFamily="34" charset="0"/>
              </a:rPr>
              <a:t> tug at his leash</a:t>
            </a:r>
          </a:p>
          <a:p>
            <a:r>
              <a:rPr lang="zh-CN" altLang="en-US" sz="2400" dirty="0">
                <a:latin typeface="Arial" panose="020B0604020202020204" pitchFamily="34" charset="0"/>
                <a:cs typeface="Arial" panose="020B0604020202020204" pitchFamily="34" charset="0"/>
              </a:rPr>
              <a:t>在我身边蹦蹦跳跳 </a:t>
            </a:r>
            <a:r>
              <a:rPr lang="en-US" altLang="zh-CN" sz="2400" dirty="0">
                <a:latin typeface="Arial" panose="020B0604020202020204" pitchFamily="34" charset="0"/>
                <a:cs typeface="Arial" panose="020B0604020202020204" pitchFamily="34" charset="0"/>
              </a:rPr>
              <a:t>jump about me</a:t>
            </a:r>
          </a:p>
          <a:p>
            <a:r>
              <a:rPr lang="zh-CN" altLang="en-US" sz="2400" dirty="0">
                <a:latin typeface="Arial" panose="020B0604020202020204" pitchFamily="34" charset="0"/>
                <a:cs typeface="Arial" panose="020B0604020202020204" pitchFamily="34" charset="0"/>
              </a:rPr>
              <a:t>跳跃着跑 </a:t>
            </a:r>
            <a:r>
              <a:rPr lang="en-US" altLang="zh-CN" sz="2400" dirty="0">
                <a:latin typeface="Arial" panose="020B0604020202020204" pitchFamily="34" charset="0"/>
                <a:cs typeface="Arial" panose="020B0604020202020204" pitchFamily="34" charset="0"/>
              </a:rPr>
              <a:t>bound</a:t>
            </a:r>
          </a:p>
          <a:p>
            <a:r>
              <a:rPr lang="zh-CN" altLang="en-US" sz="2400" dirty="0">
                <a:latin typeface="Arial" panose="020B0604020202020204" pitchFamily="34" charset="0"/>
                <a:cs typeface="Arial" panose="020B0604020202020204" pitchFamily="34" charset="0"/>
              </a:rPr>
              <a:t>在我脚边摇晃 </a:t>
            </a:r>
            <a:r>
              <a:rPr lang="en-US" altLang="zh-CN" sz="2400" dirty="0">
                <a:latin typeface="Arial" panose="020B0604020202020204" pitchFamily="34" charset="0"/>
                <a:cs typeface="Arial" panose="020B0604020202020204" pitchFamily="34" charset="0"/>
              </a:rPr>
              <a:t>cradle against my feet</a:t>
            </a:r>
            <a:endParaRPr lang="zh-CN" altLang="en-US" sz="2400" dirty="0">
              <a:latin typeface="Arial" panose="020B0604020202020204" pitchFamily="34" charset="0"/>
              <a:cs typeface="Arial" panose="020B0604020202020204" pitchFamily="34" charset="0"/>
            </a:endParaRPr>
          </a:p>
        </p:txBody>
      </p:sp>
      <p:pic>
        <p:nvPicPr>
          <p:cNvPr id="40" name="图片 39"/>
          <p:cNvPicPr>
            <a:picLocks noChangeAspect="1"/>
          </p:cNvPicPr>
          <p:nvPr/>
        </p:nvPicPr>
        <p:blipFill rotWithShape="1">
          <a:blip r:embed="rId4"/>
          <a:srcRect l="13600" t="17801" r="36480" b="24800"/>
          <a:stretch>
            <a:fillRect/>
          </a:stretch>
        </p:blipFill>
        <p:spPr>
          <a:xfrm>
            <a:off x="3522650" y="2285573"/>
            <a:ext cx="1441938" cy="1105333"/>
          </a:xfrm>
          <a:prstGeom prst="rect">
            <a:avLst/>
          </a:prstGeom>
        </p:spPr>
      </p:pic>
      <p:sp>
        <p:nvSpPr>
          <p:cNvPr id="2" name="矩形 1"/>
          <p:cNvSpPr/>
          <p:nvPr/>
        </p:nvSpPr>
        <p:spPr>
          <a:xfrm>
            <a:off x="89176" y="123478"/>
            <a:ext cx="8947320" cy="49685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
        <p:nvSpPr>
          <p:cNvPr id="13" name="矩形 12"/>
          <p:cNvSpPr/>
          <p:nvPr/>
        </p:nvSpPr>
        <p:spPr>
          <a:xfrm>
            <a:off x="668213" y="259360"/>
            <a:ext cx="3898824" cy="461665"/>
          </a:xfrm>
          <a:prstGeom prst="rect">
            <a:avLst/>
          </a:prstGeom>
        </p:spPr>
        <p:txBody>
          <a:bodyPr wrap="none">
            <a:spAutoFit/>
          </a:bodyPr>
          <a:lstStyle/>
          <a:p>
            <a:pPr algn="ctr">
              <a:defRPr/>
            </a:pPr>
            <a:r>
              <a:rPr lang="zh-CN" altLang="en-US" sz="2400" b="1" dirty="0">
                <a:solidFill>
                  <a:srgbClr val="81C9C3"/>
                </a:solidFill>
                <a:latin typeface="华文中宋" panose="02010600040101010101" pitchFamily="2" charset="-122"/>
                <a:ea typeface="华文中宋" panose="02010600040101010101" pitchFamily="2" charset="-122"/>
                <a:cs typeface="Arial" panose="020B0604020202020204" pitchFamily="34" charset="0"/>
                <a:sym typeface="+mn-lt"/>
              </a:rPr>
              <a:t>素材活用：</a:t>
            </a:r>
            <a:r>
              <a:rPr lang="zh-CN" altLang="en-US"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人与自然</a:t>
            </a:r>
            <a:r>
              <a:rPr lang="en-US" altLang="zh-CN"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 </a:t>
            </a:r>
            <a:r>
              <a:rPr lang="zh-CN" altLang="en-US" sz="2400" b="1" kern="0" dirty="0">
                <a:solidFill>
                  <a:schemeClr val="tx2"/>
                </a:solidFill>
                <a:latin typeface="华文中宋" panose="02010600040101010101" pitchFamily="2" charset="-122"/>
                <a:ea typeface="华文中宋" panose="02010600040101010101" pitchFamily="2" charset="-122"/>
                <a:cs typeface="Arial" panose="020B0604020202020204" pitchFamily="34" charset="0"/>
                <a:sym typeface="+mn-lt"/>
              </a:rPr>
              <a:t>动物</a:t>
            </a:r>
          </a:p>
        </p:txBody>
      </p:sp>
      <p:cxnSp>
        <p:nvCxnSpPr>
          <p:cNvPr id="34" name="直接箭头连接符 33"/>
          <p:cNvCxnSpPr/>
          <p:nvPr/>
        </p:nvCxnSpPr>
        <p:spPr>
          <a:xfrm flipH="1" flipV="1">
            <a:off x="1070354" y="1301983"/>
            <a:ext cx="2767210" cy="1284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flipV="1">
            <a:off x="2269632" y="2244376"/>
            <a:ext cx="1503204" cy="43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1687722" y="3203102"/>
            <a:ext cx="2212302" cy="241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4313749" y="1449440"/>
            <a:ext cx="504993" cy="143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4764352" y="2785149"/>
            <a:ext cx="1021537" cy="127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4500441" y="1911105"/>
            <a:ext cx="1248819" cy="962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88019" y="886485"/>
            <a:ext cx="4225730" cy="830997"/>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nose:</a:t>
            </a:r>
            <a:r>
              <a:rPr lang="zh-CN" altLang="en-US" sz="2400" dirty="0">
                <a:latin typeface="Arial" panose="020B0604020202020204" pitchFamily="34" charset="0"/>
                <a:cs typeface="Arial" panose="020B0604020202020204" pitchFamily="34" charset="0"/>
              </a:rPr>
              <a:t>嗅 </a:t>
            </a:r>
            <a:r>
              <a:rPr lang="en-US" altLang="zh-CN" sz="2400" dirty="0">
                <a:latin typeface="Arial" panose="020B0604020202020204" pitchFamily="34" charset="0"/>
                <a:cs typeface="Arial" panose="020B0604020202020204" pitchFamily="34" charset="0"/>
              </a:rPr>
              <a:t>sniff; </a:t>
            </a:r>
            <a:r>
              <a:rPr lang="zh-CN" altLang="en-US" sz="2400" dirty="0">
                <a:latin typeface="Arial" panose="020B0604020202020204" pitchFamily="34" charset="0"/>
                <a:cs typeface="Arial" panose="020B0604020202020204" pitchFamily="34" charset="0"/>
              </a:rPr>
              <a:t>出声嗅 </a:t>
            </a:r>
            <a:r>
              <a:rPr lang="en-US" altLang="zh-CN" sz="2400" dirty="0">
                <a:latin typeface="Arial" panose="020B0604020202020204" pitchFamily="34" charset="0"/>
                <a:cs typeface="Arial" panose="020B0604020202020204" pitchFamily="34" charset="0"/>
              </a:rPr>
              <a:t>snuff</a:t>
            </a:r>
          </a:p>
          <a:p>
            <a:endParaRPr lang="zh-CN" altLang="en-US" sz="2400" dirty="0"/>
          </a:p>
        </p:txBody>
      </p:sp>
      <p:sp>
        <p:nvSpPr>
          <p:cNvPr id="50" name="矩形 49"/>
          <p:cNvSpPr/>
          <p:nvPr/>
        </p:nvSpPr>
        <p:spPr>
          <a:xfrm>
            <a:off x="179280" y="1951671"/>
            <a:ext cx="3528623" cy="1569660"/>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mouth; tongue:</a:t>
            </a:r>
          </a:p>
          <a:p>
            <a:r>
              <a:rPr lang="zh-CN" altLang="en-US" sz="2400" dirty="0">
                <a:latin typeface="Arial" panose="020B0604020202020204" pitchFamily="34" charset="0"/>
                <a:cs typeface="Arial" panose="020B0604020202020204" pitchFamily="34" charset="0"/>
              </a:rPr>
              <a:t>打鼾 </a:t>
            </a:r>
            <a:r>
              <a:rPr lang="en-US" altLang="zh-CN" sz="2400" dirty="0">
                <a:latin typeface="Arial" panose="020B0604020202020204" pitchFamily="34" charset="0"/>
                <a:cs typeface="Arial" panose="020B0604020202020204" pitchFamily="34" charset="0"/>
              </a:rPr>
              <a:t>snore; </a:t>
            </a:r>
          </a:p>
          <a:p>
            <a:r>
              <a:rPr lang="zh-CN" altLang="en-US" sz="2400" dirty="0">
                <a:latin typeface="Arial" panose="020B0604020202020204" pitchFamily="34" charset="0"/>
                <a:cs typeface="Arial" panose="020B0604020202020204" pitchFamily="34" charset="0"/>
              </a:rPr>
              <a:t>舔我的脸 </a:t>
            </a:r>
            <a:r>
              <a:rPr lang="en-US" altLang="zh-CN" sz="2400" dirty="0">
                <a:latin typeface="Arial" panose="020B0604020202020204" pitchFamily="34" charset="0"/>
                <a:cs typeface="Arial" panose="020B0604020202020204" pitchFamily="34" charset="0"/>
              </a:rPr>
              <a:t>lick my face</a:t>
            </a:r>
          </a:p>
          <a:p>
            <a:endParaRPr lang="zh-CN" altLang="en-US" sz="2400" dirty="0">
              <a:latin typeface="Arial" panose="020B0604020202020204" pitchFamily="34" charset="0"/>
              <a:cs typeface="Arial" panose="020B0604020202020204" pitchFamily="34" charset="0"/>
            </a:endParaRPr>
          </a:p>
        </p:txBody>
      </p:sp>
      <p:sp>
        <p:nvSpPr>
          <p:cNvPr id="52" name="矩形 51"/>
          <p:cNvSpPr/>
          <p:nvPr/>
        </p:nvSpPr>
        <p:spPr>
          <a:xfrm>
            <a:off x="5646358" y="1525232"/>
            <a:ext cx="3497642" cy="830997"/>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fur:</a:t>
            </a:r>
            <a:r>
              <a:rPr lang="en-US" altLang="zh-CN" sz="2400" dirty="0">
                <a:latin typeface="Arial" panose="020B0604020202020204" pitchFamily="34" charset="0"/>
                <a:cs typeface="Arial" panose="020B0604020202020204" pitchFamily="34" charset="0"/>
              </a:rPr>
              <a:t> </a:t>
            </a:r>
          </a:p>
          <a:p>
            <a:r>
              <a:rPr lang="zh-CN" altLang="en-US" sz="2400" dirty="0">
                <a:latin typeface="Arial" panose="020B0604020202020204" pitchFamily="34" charset="0"/>
                <a:cs typeface="Arial" panose="020B0604020202020204" pitchFamily="34" charset="0"/>
              </a:rPr>
              <a:t>梳理毛发</a:t>
            </a:r>
            <a:r>
              <a:rPr lang="en-US" altLang="zh-CN" sz="2400" dirty="0">
                <a:latin typeface="Arial" panose="020B0604020202020204" pitchFamily="34" charset="0"/>
                <a:cs typeface="Arial" panose="020B0604020202020204" pitchFamily="34" charset="0"/>
              </a:rPr>
              <a:t>brush the fur</a:t>
            </a:r>
            <a:endParaRPr lang="zh-CN" altLang="en-US" sz="2400" dirty="0">
              <a:latin typeface="Arial" panose="020B0604020202020204" pitchFamily="34" charset="0"/>
              <a:cs typeface="Arial" panose="020B0604020202020204" pitchFamily="34" charset="0"/>
            </a:endParaRPr>
          </a:p>
        </p:txBody>
      </p:sp>
      <p:sp>
        <p:nvSpPr>
          <p:cNvPr id="57" name="矩形 56"/>
          <p:cNvSpPr/>
          <p:nvPr/>
        </p:nvSpPr>
        <p:spPr>
          <a:xfrm>
            <a:off x="4648599" y="601301"/>
            <a:ext cx="4039517" cy="830997"/>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wing:</a:t>
            </a:r>
            <a:r>
              <a:rPr lang="zh-CN" altLang="en-US" sz="2400" dirty="0">
                <a:latin typeface="Arial" panose="020B0604020202020204" pitchFamily="34" charset="0"/>
                <a:cs typeface="Arial" panose="020B0604020202020204" pitchFamily="34" charset="0"/>
              </a:rPr>
              <a:t>猛烈扑棱：</a:t>
            </a:r>
            <a:r>
              <a:rPr lang="en-US" altLang="zh-CN" sz="2400" dirty="0">
                <a:latin typeface="Arial" panose="020B0604020202020204" pitchFamily="34" charset="0"/>
                <a:cs typeface="Arial" panose="020B0604020202020204" pitchFamily="34" charset="0"/>
              </a:rPr>
              <a:t>thrash</a:t>
            </a:r>
          </a:p>
          <a:p>
            <a:r>
              <a:rPr lang="zh-CN" altLang="en-US" sz="2400" dirty="0">
                <a:latin typeface="Arial" panose="020B0604020202020204" pitchFamily="34" charset="0"/>
                <a:cs typeface="Arial" panose="020B0604020202020204" pitchFamily="34" charset="0"/>
              </a:rPr>
              <a:t>拍打翅膀：</a:t>
            </a:r>
            <a:r>
              <a:rPr lang="en-US" altLang="zh-CN" sz="2400" dirty="0">
                <a:latin typeface="Arial" panose="020B0604020202020204" pitchFamily="34" charset="0"/>
                <a:cs typeface="Arial" panose="020B0604020202020204" pitchFamily="34" charset="0"/>
              </a:rPr>
              <a:t>flap the wings</a:t>
            </a:r>
            <a:r>
              <a:rPr lang="en-US" altLang="zh-CN" sz="2400" b="1" kern="0" dirty="0">
                <a:solidFill>
                  <a:schemeClr val="tx2"/>
                </a:solidFill>
                <a:latin typeface="Arial" panose="020B0604020202020204" pitchFamily="34" charset="0"/>
                <a:cs typeface="Arial" panose="020B0604020202020204" pitchFamily="34" charset="0"/>
                <a:sym typeface="+mn-lt"/>
              </a:rPr>
              <a:t> </a:t>
            </a:r>
            <a:endParaRPr lang="zh-CN" altLang="en-US" sz="2400" dirty="0">
              <a:latin typeface="Arial" panose="020B0604020202020204" pitchFamily="34" charset="0"/>
              <a:cs typeface="Arial" panose="020B0604020202020204" pitchFamily="34" charset="0"/>
            </a:endParaRPr>
          </a:p>
        </p:txBody>
      </p:sp>
      <p:sp>
        <p:nvSpPr>
          <p:cNvPr id="58" name="矩形 57"/>
          <p:cNvSpPr/>
          <p:nvPr/>
        </p:nvSpPr>
        <p:spPr>
          <a:xfrm>
            <a:off x="5697808" y="2463097"/>
            <a:ext cx="3338687" cy="1200329"/>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tail</a:t>
            </a:r>
            <a:r>
              <a:rPr lang="zh-CN" altLang="en-US" sz="2400" b="1" kern="0" dirty="0">
                <a:solidFill>
                  <a:schemeClr val="tx2"/>
                </a:solidFill>
                <a:latin typeface="Arial" panose="020B0604020202020204" pitchFamily="34" charset="0"/>
                <a:cs typeface="Arial" panose="020B0604020202020204" pitchFamily="34" charset="0"/>
                <a:sym typeface="+mn-lt"/>
              </a:rPr>
              <a:t>：</a:t>
            </a:r>
            <a:endParaRPr lang="en-US" altLang="zh-CN" sz="2400" b="1" kern="0" dirty="0">
              <a:solidFill>
                <a:schemeClr val="tx2"/>
              </a:solidFill>
              <a:latin typeface="Arial" panose="020B0604020202020204" pitchFamily="34" charset="0"/>
              <a:cs typeface="Arial" panose="020B0604020202020204" pitchFamily="34" charset="0"/>
              <a:sym typeface="+mn-lt"/>
            </a:endParaRPr>
          </a:p>
          <a:p>
            <a:r>
              <a:rPr lang="zh-CN" altLang="en-US" sz="2400" dirty="0">
                <a:latin typeface="Arial" panose="020B0604020202020204" pitchFamily="34" charset="0"/>
                <a:cs typeface="Arial" panose="020B0604020202020204" pitchFamily="34" charset="0"/>
              </a:rPr>
              <a:t>摇尾巴</a:t>
            </a:r>
            <a:r>
              <a:rPr lang="en-US" altLang="zh-CN" sz="2400" dirty="0">
                <a:latin typeface="Arial" panose="020B0604020202020204" pitchFamily="34" charset="0"/>
                <a:cs typeface="Arial" panose="020B0604020202020204" pitchFamily="34" charset="0"/>
              </a:rPr>
              <a:t> wag the tail</a:t>
            </a:r>
          </a:p>
          <a:p>
            <a:endParaRPr lang="zh-CN" altLang="en-US" sz="2400" dirty="0">
              <a:latin typeface="Arial" panose="020B0604020202020204" pitchFamily="34" charset="0"/>
              <a:cs typeface="Arial" panose="020B0604020202020204" pitchFamily="34" charset="0"/>
            </a:endParaRPr>
          </a:p>
        </p:txBody>
      </p:sp>
      <p:cxnSp>
        <p:nvCxnSpPr>
          <p:cNvPr id="42" name="直接箭头连接符 41"/>
          <p:cNvCxnSpPr/>
          <p:nvPr/>
        </p:nvCxnSpPr>
        <p:spPr>
          <a:xfrm>
            <a:off x="4470071" y="3285811"/>
            <a:ext cx="1038033" cy="32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5510589" y="3305308"/>
            <a:ext cx="3769180" cy="830997"/>
          </a:xfrm>
          <a:prstGeom prst="rect">
            <a:avLst/>
          </a:prstGeom>
        </p:spPr>
        <p:txBody>
          <a:bodyPr wrap="square">
            <a:spAutoFit/>
          </a:bodyPr>
          <a:lstStyle/>
          <a:p>
            <a:r>
              <a:rPr lang="en-US" altLang="zh-CN" sz="2400" b="1" kern="0" dirty="0">
                <a:solidFill>
                  <a:schemeClr val="tx2"/>
                </a:solidFill>
                <a:latin typeface="Arial" panose="020B0604020202020204" pitchFamily="34" charset="0"/>
                <a:cs typeface="Arial" panose="020B0604020202020204" pitchFamily="34" charset="0"/>
                <a:sym typeface="+mn-lt"/>
              </a:rPr>
              <a:t>paw:</a:t>
            </a:r>
            <a:r>
              <a:rPr lang="en-US" altLang="zh-CN" sz="2400" dirty="0">
                <a:latin typeface="Arial" panose="020B0604020202020204" pitchFamily="34" charset="0"/>
                <a:cs typeface="Arial" panose="020B0604020202020204" pitchFamily="34" charset="0"/>
              </a:rPr>
              <a:t> </a:t>
            </a:r>
          </a:p>
          <a:p>
            <a:r>
              <a:rPr lang="zh-CN" altLang="en-US" sz="2400" dirty="0">
                <a:latin typeface="Arial" panose="020B0604020202020204" pitchFamily="34" charset="0"/>
                <a:cs typeface="Arial" panose="020B0604020202020204" pitchFamily="34" charset="0"/>
              </a:rPr>
              <a:t>摩擦脚掌</a:t>
            </a:r>
            <a:r>
              <a:rPr lang="en-US" altLang="zh-CN" sz="2400" dirty="0">
                <a:latin typeface="Arial" panose="020B0604020202020204" pitchFamily="34" charset="0"/>
                <a:cs typeface="Arial" panose="020B0604020202020204" pitchFamily="34" charset="0"/>
              </a:rPr>
              <a:t>rub the paws </a:t>
            </a:r>
            <a:endParaRPr lang="zh-CN" altLang="en-US" sz="2400" dirty="0">
              <a:latin typeface="Arial" panose="020B0604020202020204" pitchFamily="34" charset="0"/>
              <a:cs typeface="Arial" panose="020B0604020202020204" pitchFamily="34" charset="0"/>
            </a:endParaRPr>
          </a:p>
        </p:txBody>
      </p:sp>
      <p:sp>
        <p:nvSpPr>
          <p:cNvPr id="20" name="矩形 19"/>
          <p:cNvSpPr/>
          <p:nvPr/>
        </p:nvSpPr>
        <p:spPr>
          <a:xfrm>
            <a:off x="4244546" y="2300849"/>
            <a:ext cx="574196" cy="400110"/>
          </a:xfrm>
          <a:prstGeom prst="rect">
            <a:avLst/>
          </a:prstGeom>
          <a:noFill/>
        </p:spPr>
        <p:txBody>
          <a:bodyPr wrap="none" lIns="91440" tIns="45720" rIns="91440" bIns="45720">
            <a:spAutoFit/>
          </a:bodyPr>
          <a:lstStyle/>
          <a:p>
            <a:pPr algn="ctr"/>
            <a:r>
              <a:rPr lang="en-US" altLang="zh-CN"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CWM</a:t>
            </a:r>
            <a:endParaRPr lang="zh-CN" alt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1000" fill="hold"/>
                                        <p:tgtEl>
                                          <p:spTgt spid="5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1000"/>
                                        <p:tgtEl>
                                          <p:spTgt spid="52"/>
                                        </p:tgtEl>
                                      </p:cBhvr>
                                    </p:animEffect>
                                    <p:anim calcmode="lin" valueType="num">
                                      <p:cBhvr>
                                        <p:cTn id="68" dur="1000" fill="hold"/>
                                        <p:tgtEl>
                                          <p:spTgt spid="52"/>
                                        </p:tgtEl>
                                        <p:attrNameLst>
                                          <p:attrName>ppt_x</p:attrName>
                                        </p:attrNameLst>
                                      </p:cBhvr>
                                      <p:tavLst>
                                        <p:tav tm="0">
                                          <p:val>
                                            <p:strVal val="#ppt_x"/>
                                          </p:val>
                                        </p:tav>
                                        <p:tav tm="100000">
                                          <p:val>
                                            <p:strVal val="#ppt_x"/>
                                          </p:val>
                                        </p:tav>
                                      </p:tavLst>
                                    </p:anim>
                                    <p:anim calcmode="lin" valueType="num">
                                      <p:cBhvr>
                                        <p:cTn id="69" dur="1000" fill="hold"/>
                                        <p:tgtEl>
                                          <p:spTgt spid="5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1000"/>
                                        <p:tgtEl>
                                          <p:spTgt spid="45"/>
                                        </p:tgtEl>
                                      </p:cBhvr>
                                    </p:animEffect>
                                    <p:anim calcmode="lin" valueType="num">
                                      <p:cBhvr>
                                        <p:cTn id="73" dur="1000" fill="hold"/>
                                        <p:tgtEl>
                                          <p:spTgt spid="45"/>
                                        </p:tgtEl>
                                        <p:attrNameLst>
                                          <p:attrName>ppt_x</p:attrName>
                                        </p:attrNameLst>
                                      </p:cBhvr>
                                      <p:tavLst>
                                        <p:tav tm="0">
                                          <p:val>
                                            <p:strVal val="#ppt_x"/>
                                          </p:val>
                                        </p:tav>
                                        <p:tav tm="100000">
                                          <p:val>
                                            <p:strVal val="#ppt_x"/>
                                          </p:val>
                                        </p:tav>
                                      </p:tavLst>
                                    </p:anim>
                                    <p:anim calcmode="lin" valueType="num">
                                      <p:cBhvr>
                                        <p:cTn id="7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fade">
                                      <p:cBhvr>
                                        <p:cTn id="79" dur="1000"/>
                                        <p:tgtEl>
                                          <p:spTgt spid="57"/>
                                        </p:tgtEl>
                                      </p:cBhvr>
                                    </p:animEffect>
                                    <p:anim calcmode="lin" valueType="num">
                                      <p:cBhvr>
                                        <p:cTn id="80" dur="1000" fill="hold"/>
                                        <p:tgtEl>
                                          <p:spTgt spid="57"/>
                                        </p:tgtEl>
                                        <p:attrNameLst>
                                          <p:attrName>ppt_x</p:attrName>
                                        </p:attrNameLst>
                                      </p:cBhvr>
                                      <p:tavLst>
                                        <p:tav tm="0">
                                          <p:val>
                                            <p:strVal val="#ppt_x"/>
                                          </p:val>
                                        </p:tav>
                                        <p:tav tm="100000">
                                          <p:val>
                                            <p:strVal val="#ppt_x"/>
                                          </p:val>
                                        </p:tav>
                                      </p:tavLst>
                                    </p:anim>
                                    <p:anim calcmode="lin" valueType="num">
                                      <p:cBhvr>
                                        <p:cTn id="81" dur="1000" fill="hold"/>
                                        <p:tgtEl>
                                          <p:spTgt spid="57"/>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1000"/>
                                        <p:tgtEl>
                                          <p:spTgt spid="39"/>
                                        </p:tgtEl>
                                      </p:cBhvr>
                                    </p:animEffect>
                                    <p:anim calcmode="lin" valueType="num">
                                      <p:cBhvr>
                                        <p:cTn id="85" dur="1000" fill="hold"/>
                                        <p:tgtEl>
                                          <p:spTgt spid="39"/>
                                        </p:tgtEl>
                                        <p:attrNameLst>
                                          <p:attrName>ppt_x</p:attrName>
                                        </p:attrNameLst>
                                      </p:cBhvr>
                                      <p:tavLst>
                                        <p:tav tm="0">
                                          <p:val>
                                            <p:strVal val="#ppt_x"/>
                                          </p:val>
                                        </p:tav>
                                        <p:tav tm="100000">
                                          <p:val>
                                            <p:strVal val="#ppt_x"/>
                                          </p:val>
                                        </p:tav>
                                      </p:tavLst>
                                    </p:anim>
                                    <p:anim calcmode="lin" valueType="num">
                                      <p:cBhvr>
                                        <p:cTn id="8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8" grpId="0"/>
      <p:bldP spid="50" grpId="0"/>
      <p:bldP spid="52" grpId="0"/>
      <p:bldP spid="57" grpId="0"/>
      <p:bldP spid="58"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251520" y="-308570"/>
            <a:ext cx="8424936" cy="5236046"/>
            <a:chOff x="752634" y="2832757"/>
            <a:chExt cx="2304256" cy="3113580"/>
          </a:xfrm>
        </p:grpSpPr>
        <p:sp>
          <p:nvSpPr>
            <p:cNvPr id="48" name="圆角矩形 47"/>
            <p:cNvSpPr/>
            <p:nvPr/>
          </p:nvSpPr>
          <p:spPr>
            <a:xfrm>
              <a:off x="752634" y="3115797"/>
              <a:ext cx="2304256" cy="2830540"/>
            </a:xfrm>
            <a:prstGeom prst="roundRect">
              <a:avLst>
                <a:gd name="adj" fmla="val 6909"/>
              </a:avLst>
            </a:prstGeom>
            <a:solidFill>
              <a:srgbClr val="EFEFEF"/>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9" name="组合 48"/>
            <p:cNvGrpSpPr/>
            <p:nvPr/>
          </p:nvGrpSpPr>
          <p:grpSpPr>
            <a:xfrm rot="16200000">
              <a:off x="2087525" y="3024024"/>
              <a:ext cx="441397" cy="58863"/>
              <a:chOff x="2975753" y="1851670"/>
              <a:chExt cx="539968" cy="72008"/>
            </a:xfrm>
          </p:grpSpPr>
          <p:sp>
            <p:nvSpPr>
              <p:cNvPr id="57" name="椭圆 56"/>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圆角矩形 58"/>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0" name="组合 49"/>
            <p:cNvGrpSpPr/>
            <p:nvPr/>
          </p:nvGrpSpPr>
          <p:grpSpPr>
            <a:xfrm rot="16200000">
              <a:off x="1203997" y="3024024"/>
              <a:ext cx="441397" cy="58863"/>
              <a:chOff x="2975753" y="1851670"/>
              <a:chExt cx="539968" cy="72008"/>
            </a:xfrm>
          </p:grpSpPr>
          <p:sp>
            <p:nvSpPr>
              <p:cNvPr id="54" name="椭圆 53"/>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椭圆 54"/>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圆角矩形 55"/>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 name="文本框 1"/>
          <p:cNvSpPr txBox="1"/>
          <p:nvPr/>
        </p:nvSpPr>
        <p:spPr>
          <a:xfrm>
            <a:off x="954987" y="555526"/>
            <a:ext cx="7560840" cy="4154984"/>
          </a:xfrm>
          <a:prstGeom prst="rect">
            <a:avLst/>
          </a:prstGeom>
          <a:noFill/>
        </p:spPr>
        <p:txBody>
          <a:bodyPr wrap="square" rtlCol="0">
            <a:spAutoFit/>
          </a:bodyPr>
          <a:lstStyle/>
          <a:p>
            <a:r>
              <a:rPr lang="zh-CN" altLang="en-US" sz="2400" dirty="0">
                <a:latin typeface="Arial" panose="020B0604020202020204" pitchFamily="34" charset="0"/>
                <a:ea typeface="华文中宋" panose="02010600040101010101" pitchFamily="2" charset="-122"/>
                <a:cs typeface="Arial" panose="020B0604020202020204" pitchFamily="34" charset="0"/>
              </a:rPr>
              <a:t>狗吠：</a:t>
            </a:r>
            <a:r>
              <a:rPr lang="en-US" altLang="zh-CN" sz="2400" dirty="0">
                <a:latin typeface="Arial" panose="020B0604020202020204" pitchFamily="34" charset="0"/>
                <a:ea typeface="华文中宋" panose="02010600040101010101" pitchFamily="2" charset="-122"/>
                <a:cs typeface="Arial" panose="020B0604020202020204" pitchFamily="34" charset="0"/>
              </a:rPr>
              <a:t>woof</a:t>
            </a:r>
          </a:p>
          <a:p>
            <a:r>
              <a:rPr lang="zh-CN" altLang="en-US" sz="2400" dirty="0">
                <a:latin typeface="Arial" panose="020B0604020202020204" pitchFamily="34" charset="0"/>
                <a:ea typeface="华文中宋" panose="02010600040101010101" pitchFamily="2" charset="-122"/>
                <a:cs typeface="Arial" panose="020B0604020202020204" pitchFamily="34" charset="0"/>
              </a:rPr>
              <a:t>狂吠出尖锐的警告声</a:t>
            </a:r>
            <a:r>
              <a:rPr lang="en-US" altLang="zh-CN" sz="2400" dirty="0">
                <a:latin typeface="Arial" panose="020B0604020202020204" pitchFamily="34" charset="0"/>
                <a:ea typeface="华文中宋" panose="02010600040101010101" pitchFamily="2" charset="-122"/>
                <a:cs typeface="Arial" panose="020B0604020202020204" pitchFamily="34" charset="0"/>
              </a:rPr>
              <a:t>bark a sharp warning</a:t>
            </a:r>
          </a:p>
          <a:p>
            <a:r>
              <a:rPr lang="zh-CN" altLang="en-US" sz="2400" dirty="0">
                <a:latin typeface="Arial" panose="020B0604020202020204" pitchFamily="34" charset="0"/>
                <a:ea typeface="华文中宋" panose="02010600040101010101" pitchFamily="2" charset="-122"/>
                <a:cs typeface="Arial" panose="020B0604020202020204" pitchFamily="34" charset="0"/>
              </a:rPr>
              <a:t>猫叫：</a:t>
            </a:r>
            <a:r>
              <a:rPr lang="en-US" altLang="zh-CN" sz="2400" dirty="0">
                <a:latin typeface="Arial" panose="020B0604020202020204" pitchFamily="34" charset="0"/>
                <a:ea typeface="华文中宋" panose="02010600040101010101" pitchFamily="2" charset="-122"/>
                <a:cs typeface="Arial" panose="020B0604020202020204" pitchFamily="34" charset="0"/>
              </a:rPr>
              <a:t>meow</a:t>
            </a:r>
          </a:p>
          <a:p>
            <a:r>
              <a:rPr lang="zh-CN" altLang="en-US" sz="2400" dirty="0">
                <a:latin typeface="Arial" panose="020B0604020202020204" pitchFamily="34" charset="0"/>
                <a:ea typeface="华文中宋" panose="02010600040101010101" pitchFamily="2" charset="-122"/>
                <a:cs typeface="Arial" panose="020B0604020202020204" pitchFamily="34" charset="0"/>
              </a:rPr>
              <a:t>鸟鸣：</a:t>
            </a:r>
            <a:r>
              <a:rPr lang="en-US" altLang="zh-CN" sz="2400" dirty="0">
                <a:latin typeface="Arial" panose="020B0604020202020204" pitchFamily="34" charset="0"/>
                <a:ea typeface="华文中宋" panose="02010600040101010101" pitchFamily="2" charset="-122"/>
                <a:cs typeface="Arial" panose="020B0604020202020204" pitchFamily="34" charset="0"/>
              </a:rPr>
              <a:t>tweet</a:t>
            </a:r>
          </a:p>
          <a:p>
            <a:r>
              <a:rPr lang="zh-CN" altLang="en-US" sz="2400" dirty="0">
                <a:latin typeface="Arial" panose="020B0604020202020204" pitchFamily="34" charset="0"/>
                <a:ea typeface="华文中宋" panose="02010600040101010101" pitchFamily="2" charset="-122"/>
                <a:cs typeface="Arial" panose="020B0604020202020204" pitchFamily="34" charset="0"/>
              </a:rPr>
              <a:t>鸟尖叫：</a:t>
            </a:r>
            <a:r>
              <a:rPr lang="en-US" altLang="zh-CN" sz="2400" dirty="0">
                <a:latin typeface="Arial" panose="020B0604020202020204" pitchFamily="34" charset="0"/>
                <a:ea typeface="华文中宋" panose="02010600040101010101" pitchFamily="2" charset="-122"/>
                <a:cs typeface="Arial" panose="020B0604020202020204" pitchFamily="34" charset="0"/>
              </a:rPr>
              <a:t>screech; shriek</a:t>
            </a:r>
          </a:p>
          <a:p>
            <a:r>
              <a:rPr lang="zh-CN" altLang="en-US" sz="2400" dirty="0">
                <a:latin typeface="Arial" panose="020B0604020202020204" pitchFamily="34" charset="0"/>
                <a:ea typeface="华文中宋" panose="02010600040101010101" pitchFamily="2" charset="-122"/>
                <a:cs typeface="Arial" panose="020B0604020202020204" pitchFamily="34" charset="0"/>
              </a:rPr>
              <a:t>马嘶：</a:t>
            </a:r>
            <a:r>
              <a:rPr lang="en-US" altLang="zh-CN" sz="2400" dirty="0">
                <a:latin typeface="Arial" panose="020B0604020202020204" pitchFamily="34" charset="0"/>
                <a:ea typeface="华文中宋" panose="02010600040101010101" pitchFamily="2" charset="-122"/>
                <a:cs typeface="Arial" panose="020B0604020202020204" pitchFamily="34" charset="0"/>
              </a:rPr>
              <a:t>whinny, neigh</a:t>
            </a:r>
          </a:p>
          <a:p>
            <a:r>
              <a:rPr lang="zh-CN" altLang="en-US" sz="2400" dirty="0">
                <a:latin typeface="Arial" panose="020B0604020202020204" pitchFamily="34" charset="0"/>
                <a:ea typeface="华文中宋" panose="02010600040101010101" pitchFamily="2" charset="-122"/>
                <a:cs typeface="Arial" panose="020B0604020202020204" pitchFamily="34" charset="0"/>
              </a:rPr>
              <a:t>猪哼：</a:t>
            </a:r>
            <a:r>
              <a:rPr lang="en-US" altLang="zh-CN" sz="2400" dirty="0">
                <a:latin typeface="Arial" panose="020B0604020202020204" pitchFamily="34" charset="0"/>
                <a:ea typeface="华文中宋" panose="02010600040101010101" pitchFamily="2" charset="-122"/>
                <a:cs typeface="Arial" panose="020B0604020202020204" pitchFamily="34" charset="0"/>
              </a:rPr>
              <a:t>oink</a:t>
            </a:r>
          </a:p>
          <a:p>
            <a:r>
              <a:rPr lang="zh-CN" altLang="en-US" sz="2400" dirty="0">
                <a:latin typeface="Arial" panose="020B0604020202020204" pitchFamily="34" charset="0"/>
                <a:ea typeface="华文中宋" panose="02010600040101010101" pitchFamily="2" charset="-122"/>
                <a:cs typeface="Arial" panose="020B0604020202020204" pitchFamily="34" charset="0"/>
              </a:rPr>
              <a:t>牛哞：</a:t>
            </a:r>
            <a:r>
              <a:rPr lang="en-US" altLang="zh-CN" sz="2400" dirty="0">
                <a:latin typeface="Arial" panose="020B0604020202020204" pitchFamily="34" charset="0"/>
                <a:ea typeface="华文中宋" panose="02010600040101010101" pitchFamily="2" charset="-122"/>
                <a:cs typeface="Arial" panose="020B0604020202020204" pitchFamily="34" charset="0"/>
              </a:rPr>
              <a:t>moo</a:t>
            </a:r>
          </a:p>
          <a:p>
            <a:r>
              <a:rPr lang="zh-CN" altLang="en-US" sz="2400" dirty="0">
                <a:latin typeface="Arial" panose="020B0604020202020204" pitchFamily="34" charset="0"/>
                <a:ea typeface="华文中宋" panose="02010600040101010101" pitchFamily="2" charset="-122"/>
                <a:cs typeface="Arial" panose="020B0604020202020204" pitchFamily="34" charset="0"/>
              </a:rPr>
              <a:t>鸡咯咯：</a:t>
            </a:r>
            <a:r>
              <a:rPr lang="en-US" altLang="zh-CN" sz="2400" dirty="0">
                <a:latin typeface="Arial" panose="020B0604020202020204" pitchFamily="34" charset="0"/>
                <a:ea typeface="华文中宋" panose="02010600040101010101" pitchFamily="2" charset="-122"/>
                <a:cs typeface="Arial" panose="020B0604020202020204" pitchFamily="34" charset="0"/>
              </a:rPr>
              <a:t>cluck</a:t>
            </a:r>
          </a:p>
          <a:p>
            <a:r>
              <a:rPr lang="zh-CN" altLang="en-US" sz="2400" dirty="0">
                <a:latin typeface="Arial" panose="020B0604020202020204" pitchFamily="34" charset="0"/>
                <a:ea typeface="华文中宋" panose="02010600040101010101" pitchFamily="2" charset="-122"/>
                <a:cs typeface="Arial" panose="020B0604020202020204" pitchFamily="34" charset="0"/>
              </a:rPr>
              <a:t>鸭嘎嘎：</a:t>
            </a:r>
            <a:r>
              <a:rPr lang="en-US" altLang="zh-CN" sz="2400" dirty="0">
                <a:latin typeface="Arial" panose="020B0604020202020204" pitchFamily="34" charset="0"/>
                <a:ea typeface="华文中宋" panose="02010600040101010101" pitchFamily="2" charset="-122"/>
                <a:cs typeface="Arial" panose="020B0604020202020204" pitchFamily="34" charset="0"/>
              </a:rPr>
              <a:t>quack</a:t>
            </a:r>
          </a:p>
          <a:p>
            <a:r>
              <a:rPr lang="zh-CN" altLang="en-US" sz="2400" dirty="0">
                <a:latin typeface="Arial" panose="020B0604020202020204" pitchFamily="34" charset="0"/>
                <a:ea typeface="华文中宋" panose="02010600040101010101" pitchFamily="2" charset="-122"/>
                <a:cs typeface="Arial" panose="020B0604020202020204" pitchFamily="34" charset="0"/>
              </a:rPr>
              <a:t>狮吼：</a:t>
            </a:r>
            <a:r>
              <a:rPr lang="en-US" altLang="zh-CN" sz="2400" dirty="0">
                <a:latin typeface="Arial" panose="020B0604020202020204" pitchFamily="34" charset="0"/>
                <a:ea typeface="华文中宋" panose="02010600040101010101" pitchFamily="2" charset="-122"/>
                <a:cs typeface="Arial" panose="020B0604020202020204" pitchFamily="34" charset="0"/>
              </a:rPr>
              <a:t>growl; roar</a:t>
            </a:r>
            <a:endParaRPr lang="zh-CN" altLang="en-US" sz="2400" dirty="0">
              <a:latin typeface="Arial" panose="020B0604020202020204" pitchFamily="34" charset="0"/>
              <a:ea typeface="华文中宋" panose="02010600040101010101" pitchFamily="2" charset="-122"/>
              <a:cs typeface="Arial" panose="020B0604020202020204" pitchFamily="34" charset="0"/>
            </a:endParaRPr>
          </a:p>
        </p:txBody>
      </p:sp>
      <p:sp>
        <p:nvSpPr>
          <p:cNvPr id="3" name="矩形 2"/>
          <p:cNvSpPr/>
          <p:nvPr/>
        </p:nvSpPr>
        <p:spPr>
          <a:xfrm>
            <a:off x="4895718" y="1779662"/>
            <a:ext cx="268535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rPr>
              <a:t>SOUND</a:t>
            </a:r>
            <a:endParaRPr lang="zh-CN" altLang="en-US" sz="5400" b="1" cap="none" spc="0" dirty="0">
              <a:ln w="22225">
                <a:solidFill>
                  <a:schemeClr val="accent2"/>
                </a:solidFill>
                <a:prstDash val="solid"/>
              </a:ln>
              <a:solidFill>
                <a:schemeClr val="accent2">
                  <a:lumMod val="40000"/>
                  <a:lumOff val="60000"/>
                </a:schemeClr>
              </a:solidFill>
              <a:effectLst/>
              <a:latin typeface="Arial" panose="020B0604020202020204" pitchFamily="34" charset="0"/>
              <a:cs typeface="Arial" panose="020B0604020202020204" pitchFamily="34" charset="0"/>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1000"/>
                                        <p:tgtEl>
                                          <p:spTgt spid="2">
                                            <p:txEl>
                                              <p:pRg st="10" end="10"/>
                                            </p:txEl>
                                          </p:spTgt>
                                        </p:tgtEl>
                                      </p:cBhvr>
                                    </p:animEffect>
                                    <p:anim calcmode="lin" valueType="num">
                                      <p:cBhvr>
                                        <p:cTn id="7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460580" cy="421270"/>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Watch and Practice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sp>
        <p:nvSpPr>
          <p:cNvPr id="21" name="Oval 23"/>
          <p:cNvSpPr/>
          <p:nvPr/>
        </p:nvSpPr>
        <p:spPr>
          <a:xfrm>
            <a:off x="462178" y="1275606"/>
            <a:ext cx="434387" cy="43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3" name="组合 2"/>
          <p:cNvGrpSpPr/>
          <p:nvPr/>
        </p:nvGrpSpPr>
        <p:grpSpPr>
          <a:xfrm>
            <a:off x="565695" y="1383866"/>
            <a:ext cx="228959" cy="193445"/>
            <a:chOff x="4748972" y="2221308"/>
            <a:chExt cx="228959" cy="193445"/>
          </a:xfrm>
        </p:grpSpPr>
        <p:sp>
          <p:nvSpPr>
            <p:cNvPr id="22"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25" name="TextBox 33"/>
          <p:cNvSpPr txBox="1"/>
          <p:nvPr/>
        </p:nvSpPr>
        <p:spPr>
          <a:xfrm>
            <a:off x="251520" y="1751317"/>
            <a:ext cx="6476591" cy="1039535"/>
          </a:xfrm>
          <a:prstGeom prst="rect">
            <a:avLst/>
          </a:prstGeom>
        </p:spPr>
        <p:txBody>
          <a:bodyPr vert="horz" wrap="none" lIns="144000" rIns="144000">
            <a:noAutofit/>
          </a:bodyPr>
          <a:lstStyle/>
          <a:p>
            <a:r>
              <a:rPr lang="en-US" altLang="zh-CN" sz="2400" b="1" kern="900" dirty="0">
                <a:solidFill>
                  <a:schemeClr val="accent1"/>
                </a:solidFill>
                <a:latin typeface="Arial" panose="020B0604020202020204" pitchFamily="34" charset="0"/>
                <a:cs typeface="Arial" panose="020B0604020202020204" pitchFamily="34" charset="0"/>
                <a:sym typeface="+mn-lt"/>
              </a:rPr>
              <a:t>Choose one scene that </a:t>
            </a:r>
          </a:p>
          <a:p>
            <a:r>
              <a:rPr lang="en-US" altLang="zh-CN" sz="2400" b="1" kern="900" dirty="0">
                <a:solidFill>
                  <a:schemeClr val="accent1"/>
                </a:solidFill>
                <a:latin typeface="Arial" panose="020B0604020202020204" pitchFamily="34" charset="0"/>
                <a:cs typeface="Arial" panose="020B0604020202020204" pitchFamily="34" charset="0"/>
                <a:sym typeface="+mn-lt"/>
              </a:rPr>
              <a:t>interests you most </a:t>
            </a:r>
          </a:p>
          <a:p>
            <a:r>
              <a:rPr lang="en-US" altLang="zh-CN" sz="2400" b="1" kern="900" dirty="0">
                <a:solidFill>
                  <a:schemeClr val="accent1"/>
                </a:solidFill>
                <a:latin typeface="Arial" panose="020B0604020202020204" pitchFamily="34" charset="0"/>
                <a:cs typeface="Arial" panose="020B0604020202020204" pitchFamily="34" charset="0"/>
                <a:sym typeface="+mn-lt"/>
              </a:rPr>
              <a:t>to describe in detail.</a:t>
            </a:r>
          </a:p>
          <a:p>
            <a:r>
              <a:rPr lang="en-US" altLang="zh-CN" sz="2400" b="1" kern="900" dirty="0">
                <a:solidFill>
                  <a:schemeClr val="accent1"/>
                </a:solidFill>
                <a:latin typeface="Arial" panose="020B0604020202020204" pitchFamily="34" charset="0"/>
                <a:cs typeface="Arial" panose="020B0604020202020204" pitchFamily="34" charset="0"/>
                <a:sym typeface="+mn-lt"/>
              </a:rPr>
              <a:t>(14 scenes)</a:t>
            </a:r>
          </a:p>
          <a:p>
            <a:endParaRPr lang="zh-CN" altLang="en-US" sz="2400" b="1" kern="900" dirty="0">
              <a:solidFill>
                <a:schemeClr val="accent1"/>
              </a:solidFill>
              <a:latin typeface="Arial" panose="020B0604020202020204" pitchFamily="34" charset="0"/>
              <a:cs typeface="Arial" panose="020B0604020202020204" pitchFamily="34" charset="0"/>
              <a:sym typeface="+mn-lt"/>
            </a:endParaRPr>
          </a:p>
        </p:txBody>
      </p:sp>
      <p:pic>
        <p:nvPicPr>
          <p:cNvPr id="2" name="anima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073310" y="-1316682"/>
            <a:ext cx="4608512" cy="8014803"/>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2299"/>
                            </p:stCondLst>
                            <p:childTnLst>
                              <p:par>
                                <p:cTn id="11" presetID="2" presetClass="entr" presetSubtype="3"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7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44" grpId="0"/>
      <p:bldP spid="21"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9"/>
          <p:cNvSpPr txBox="1"/>
          <p:nvPr/>
        </p:nvSpPr>
        <p:spPr>
          <a:xfrm>
            <a:off x="679372" y="267494"/>
            <a:ext cx="3460580" cy="419735"/>
          </a:xfrm>
          <a:prstGeom prst="rect">
            <a:avLst/>
          </a:prstGeom>
          <a:noFill/>
        </p:spPr>
        <p:txBody>
          <a:bodyPr wrap="square" lIns="51435" tIns="25718" rIns="51435" bIns="25718" rtlCol="0">
            <a:spAutoFit/>
          </a:bodyPr>
          <a:lstStyle/>
          <a:p>
            <a:pPr marL="0" lvl="1"/>
            <a:r>
              <a:rPr lang="en-US" altLang="zh-CN" sz="2400" b="1" dirty="0">
                <a:solidFill>
                  <a:schemeClr val="tx2"/>
                </a:solidFill>
                <a:latin typeface="Arial" panose="020B0604020202020204" pitchFamily="34" charset="0"/>
                <a:cs typeface="Arial" panose="020B0604020202020204" pitchFamily="34" charset="0"/>
                <a:sym typeface="+mn-lt"/>
              </a:rPr>
              <a:t>Possible Version </a:t>
            </a:r>
            <a:endParaRPr lang="zh-CN" altLang="en-US" sz="2400" b="1" dirty="0">
              <a:solidFill>
                <a:schemeClr val="tx2"/>
              </a:solidFill>
              <a:latin typeface="Arial" panose="020B0604020202020204" pitchFamily="34" charset="0"/>
              <a:cs typeface="Arial" panose="020B0604020202020204" pitchFamily="34" charset="0"/>
              <a:sym typeface="+mn-lt"/>
            </a:endParaRPr>
          </a:p>
        </p:txBody>
      </p:sp>
      <p:grpSp>
        <p:nvGrpSpPr>
          <p:cNvPr id="11" name="组合 10"/>
          <p:cNvGrpSpPr/>
          <p:nvPr/>
        </p:nvGrpSpPr>
        <p:grpSpPr>
          <a:xfrm>
            <a:off x="577321" y="771550"/>
            <a:ext cx="434340" cy="434340"/>
            <a:chOff x="728" y="2009"/>
            <a:chExt cx="684" cy="684"/>
          </a:xfrm>
        </p:grpSpPr>
        <p:sp>
          <p:nvSpPr>
            <p:cNvPr id="21" name="Oval 23"/>
            <p:cNvSpPr/>
            <p:nvPr/>
          </p:nvSpPr>
          <p:spPr>
            <a:xfrm>
              <a:off x="728" y="2009"/>
              <a:ext cx="684" cy="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3" name="组合 2"/>
            <p:cNvGrpSpPr/>
            <p:nvPr/>
          </p:nvGrpSpPr>
          <p:grpSpPr>
            <a:xfrm>
              <a:off x="891" y="2179"/>
              <a:ext cx="361" cy="305"/>
              <a:chOff x="4748972" y="2221308"/>
              <a:chExt cx="228959" cy="193445"/>
            </a:xfrm>
          </p:grpSpPr>
          <p:sp>
            <p:nvSpPr>
              <p:cNvPr id="22"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2450" t="2381" r="8150" b="-889"/>
          <a:stretch>
            <a:fillRect/>
          </a:stretch>
        </p:blipFill>
        <p:spPr>
          <a:xfrm>
            <a:off x="107504" y="4371950"/>
            <a:ext cx="864096" cy="806074"/>
          </a:xfrm>
          <a:prstGeom prst="rect">
            <a:avLst/>
          </a:prstGeom>
          <a:ln>
            <a:noFill/>
          </a:ln>
          <a:effectLst>
            <a:softEdge rad="112500"/>
          </a:effectLst>
        </p:spPr>
      </p:pic>
      <p:grpSp>
        <p:nvGrpSpPr>
          <p:cNvPr id="9" name="组合 8"/>
          <p:cNvGrpSpPr/>
          <p:nvPr/>
        </p:nvGrpSpPr>
        <p:grpSpPr>
          <a:xfrm>
            <a:off x="577321" y="2920514"/>
            <a:ext cx="434340" cy="434340"/>
            <a:chOff x="928" y="2209"/>
            <a:chExt cx="684" cy="684"/>
          </a:xfrm>
        </p:grpSpPr>
        <p:sp>
          <p:nvSpPr>
            <p:cNvPr id="4" name="Oval 23"/>
            <p:cNvSpPr/>
            <p:nvPr/>
          </p:nvSpPr>
          <p:spPr>
            <a:xfrm>
              <a:off x="928" y="2209"/>
              <a:ext cx="684" cy="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5" name="组合 4"/>
            <p:cNvGrpSpPr/>
            <p:nvPr/>
          </p:nvGrpSpPr>
          <p:grpSpPr>
            <a:xfrm>
              <a:off x="1091" y="2379"/>
              <a:ext cx="361" cy="305"/>
              <a:chOff x="4748972" y="2221308"/>
              <a:chExt cx="228959" cy="193445"/>
            </a:xfrm>
          </p:grpSpPr>
          <p:sp>
            <p:nvSpPr>
              <p:cNvPr id="6" name="Freeform: Shape 25"/>
              <p:cNvSpPr/>
              <p:nvPr/>
            </p:nvSpPr>
            <p:spPr bwMode="auto">
              <a:xfrm>
                <a:off x="4806401" y="2271181"/>
                <a:ext cx="114102" cy="114858"/>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Freeform: Shape 26"/>
              <p:cNvSpPr/>
              <p:nvPr/>
            </p:nvSpPr>
            <p:spPr bwMode="auto">
              <a:xfrm>
                <a:off x="4835114" y="2299895"/>
                <a:ext cx="31737" cy="32492"/>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Freeform: Shape 27"/>
              <p:cNvSpPr/>
              <p:nvPr/>
            </p:nvSpPr>
            <p:spPr bwMode="auto">
              <a:xfrm>
                <a:off x="4748972" y="2221308"/>
                <a:ext cx="228959" cy="193445"/>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sp>
        <p:nvSpPr>
          <p:cNvPr id="12" name="文本框 11"/>
          <p:cNvSpPr txBox="1"/>
          <p:nvPr/>
        </p:nvSpPr>
        <p:spPr>
          <a:xfrm>
            <a:off x="869315" y="771550"/>
            <a:ext cx="7997190" cy="2000548"/>
          </a:xfrm>
          <a:prstGeom prst="rect">
            <a:avLst/>
          </a:prstGeom>
          <a:noFill/>
        </p:spPr>
        <p:txBody>
          <a:bodyPr wrap="square" rtlCol="0">
            <a:spAutoFit/>
          </a:bodyPr>
          <a:lstStyle/>
          <a:p>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DOG</a:t>
            </a:r>
            <a:r>
              <a:rPr lang="zh-CN" altLang="en-US" sz="2400" b="1"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The puppy was thrilled to expect his master at the door. At the sight of his master, he </a:t>
            </a:r>
            <a:r>
              <a:rPr lang="en-US" altLang="zh-CN" sz="2000" dirty="0">
                <a:solidFill>
                  <a:srgbClr val="C00000"/>
                </a:solidFill>
                <a:latin typeface="Arial" panose="020B0604020202020204" pitchFamily="34" charset="0"/>
                <a:cs typeface="Arial" panose="020B0604020202020204" pitchFamily="34" charset="0"/>
              </a:rPr>
              <a:t>barked </a:t>
            </a:r>
            <a:r>
              <a:rPr lang="en-US" altLang="zh-CN" sz="2000" dirty="0">
                <a:latin typeface="Arial" panose="020B0604020202020204" pitchFamily="34" charset="0"/>
                <a:cs typeface="Arial" panose="020B0604020202020204" pitchFamily="34" charset="0"/>
              </a:rPr>
              <a:t>as a greeting,  </a:t>
            </a:r>
            <a:r>
              <a:rPr lang="en-US" altLang="zh-CN" sz="2000" dirty="0">
                <a:solidFill>
                  <a:srgbClr val="C00000"/>
                </a:solidFill>
                <a:latin typeface="Arial" panose="020B0604020202020204" pitchFamily="34" charset="0"/>
                <a:cs typeface="Arial" panose="020B0604020202020204" pitchFamily="34" charset="0"/>
              </a:rPr>
              <a:t>bounced </a:t>
            </a:r>
            <a:r>
              <a:rPr lang="en-US" altLang="zh-CN" sz="2000" dirty="0">
                <a:latin typeface="Arial" panose="020B0604020202020204" pitchFamily="34" charset="0"/>
                <a:cs typeface="Arial" panose="020B0604020202020204" pitchFamily="34" charset="0"/>
              </a:rPr>
              <a:t>across the room and</a:t>
            </a:r>
            <a:r>
              <a:rPr lang="en-US" altLang="zh-CN" sz="2000" dirty="0">
                <a:solidFill>
                  <a:srgbClr val="C00000"/>
                </a:solidFill>
                <a:latin typeface="Arial" panose="020B0604020202020204" pitchFamily="34" charset="0"/>
                <a:cs typeface="Arial" panose="020B0604020202020204" pitchFamily="34" charset="0"/>
              </a:rPr>
              <a:t> twirled </a:t>
            </a:r>
            <a:r>
              <a:rPr lang="en-US" altLang="zh-CN" sz="2000" dirty="0">
                <a:latin typeface="Arial" panose="020B0604020202020204" pitchFamily="34" charset="0"/>
                <a:cs typeface="Arial" panose="020B0604020202020204" pitchFamily="34" charset="0"/>
              </a:rPr>
              <a:t>round and round with exhilaration, </a:t>
            </a:r>
            <a:r>
              <a:rPr lang="en-US" altLang="zh-CN" sz="2000" dirty="0">
                <a:solidFill>
                  <a:srgbClr val="C00000"/>
                </a:solidFill>
                <a:latin typeface="Arial" panose="020B0604020202020204" pitchFamily="34" charset="0"/>
                <a:cs typeface="Arial" panose="020B0604020202020204" pitchFamily="34" charset="0"/>
              </a:rPr>
              <a:t>bumping against</a:t>
            </a:r>
            <a:r>
              <a:rPr lang="en-US" altLang="zh-CN" sz="2000" dirty="0">
                <a:latin typeface="Arial" panose="020B0604020202020204" pitchFamily="34" charset="0"/>
                <a:cs typeface="Arial" panose="020B0604020202020204" pitchFamily="34" charset="0"/>
              </a:rPr>
              <a:t> the tea table as well as the armchair. In a flash, he </a:t>
            </a:r>
            <a:r>
              <a:rPr lang="en-US" altLang="zh-CN" sz="2000" dirty="0">
                <a:solidFill>
                  <a:srgbClr val="C00000"/>
                </a:solidFill>
                <a:latin typeface="Arial" panose="020B0604020202020204" pitchFamily="34" charset="0"/>
                <a:cs typeface="Arial" panose="020B0604020202020204" pitchFamily="34" charset="0"/>
              </a:rPr>
              <a:t>brought in her mouth</a:t>
            </a:r>
            <a:r>
              <a:rPr lang="en-US" altLang="zh-CN" sz="2000" dirty="0">
                <a:latin typeface="Arial" panose="020B0604020202020204" pitchFamily="34" charset="0"/>
                <a:cs typeface="Arial" panose="020B0604020202020204" pitchFamily="34" charset="0"/>
              </a:rPr>
              <a:t> a pair of slippers, </a:t>
            </a:r>
            <a:r>
              <a:rPr lang="en-US" altLang="zh-CN" sz="2000" dirty="0">
                <a:solidFill>
                  <a:srgbClr val="C00000"/>
                </a:solidFill>
                <a:latin typeface="Arial" panose="020B0604020202020204" pitchFamily="34" charset="0"/>
                <a:cs typeface="Arial" panose="020B0604020202020204" pitchFamily="34" charset="0"/>
              </a:rPr>
              <a:t>wagging</a:t>
            </a:r>
            <a:r>
              <a:rPr lang="en-US" altLang="zh-CN" sz="2000" dirty="0">
                <a:latin typeface="Arial" panose="020B0604020202020204" pitchFamily="34" charset="0"/>
                <a:cs typeface="Arial" panose="020B0604020202020204" pitchFamily="34" charset="0"/>
              </a:rPr>
              <a:t> his tails rapidly, eagerly anticipating his master's recognition.</a:t>
            </a:r>
            <a:endParaRPr lang="en-US" altLang="zh-CN" dirty="0">
              <a:latin typeface="Arial" panose="020B0604020202020204" pitchFamily="34" charset="0"/>
              <a:cs typeface="Arial" panose="020B0604020202020204" pitchFamily="34" charset="0"/>
            </a:endParaRPr>
          </a:p>
        </p:txBody>
      </p:sp>
      <p:sp>
        <p:nvSpPr>
          <p:cNvPr id="13" name="文本框 12"/>
          <p:cNvSpPr txBox="1"/>
          <p:nvPr/>
        </p:nvSpPr>
        <p:spPr>
          <a:xfrm>
            <a:off x="971550" y="2884805"/>
            <a:ext cx="7997190" cy="1999615"/>
          </a:xfrm>
          <a:prstGeom prst="rect">
            <a:avLst/>
          </a:prstGeom>
          <a:noFill/>
        </p:spPr>
        <p:txBody>
          <a:bodyPr wrap="square" rtlCol="0">
            <a:spAutoFit/>
          </a:bodyPr>
          <a:lstStyle/>
          <a:p>
            <a:r>
              <a:rPr lang="zh-CN" altLang="en-US" sz="2400" b="1" dirty="0">
                <a:latin typeface="Arial" panose="020B0604020202020204" pitchFamily="34" charset="0"/>
                <a:cs typeface="Arial" panose="020B0604020202020204" pitchFamily="34" charset="0"/>
              </a:rPr>
              <a:t>【</a:t>
            </a:r>
            <a:r>
              <a:rPr lang="en-US" altLang="zh-CN" sz="2400" b="1" dirty="0">
                <a:latin typeface="Arial" panose="020B0604020202020204" pitchFamily="34" charset="0"/>
                <a:cs typeface="Arial" panose="020B0604020202020204" pitchFamily="34" charset="0"/>
              </a:rPr>
              <a:t>CAT</a:t>
            </a:r>
            <a:r>
              <a:rPr lang="zh-CN" altLang="en-US" sz="2400" b="1"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The kitten lay idly on the mat as if expecting her owner to hug her. Sure enough, the owner swept her up in her arms, stroked her fur affectionately and beamed at her tenderly.  Playful and pettish, the kitten </a:t>
            </a:r>
            <a:r>
              <a:rPr lang="en-US" altLang="zh-CN" sz="2000" dirty="0">
                <a:solidFill>
                  <a:srgbClr val="C00000"/>
                </a:solidFill>
                <a:latin typeface="Arial" panose="020B0604020202020204" pitchFamily="34" charset="0"/>
                <a:cs typeface="Arial" panose="020B0604020202020204" pitchFamily="34" charset="0"/>
              </a:rPr>
              <a:t>snapped at</a:t>
            </a:r>
            <a:r>
              <a:rPr lang="en-US" altLang="zh-CN" sz="2000" dirty="0">
                <a:latin typeface="Arial" panose="020B0604020202020204" pitchFamily="34" charset="0"/>
                <a:cs typeface="Arial" panose="020B0604020202020204" pitchFamily="34" charset="0"/>
              </a:rPr>
              <a:t> the finger of her owner and</a:t>
            </a:r>
            <a:r>
              <a:rPr lang="en-US" altLang="zh-CN" sz="2000" dirty="0">
                <a:solidFill>
                  <a:srgbClr val="C00000"/>
                </a:solidFill>
                <a:latin typeface="Arial" panose="020B0604020202020204" pitchFamily="34" charset="0"/>
                <a:cs typeface="Arial" panose="020B0604020202020204" pitchFamily="34" charset="0"/>
              </a:rPr>
              <a:t> bit</a:t>
            </a:r>
            <a:r>
              <a:rPr lang="en-US" altLang="zh-CN" sz="2000" dirty="0">
                <a:latin typeface="Arial" panose="020B0604020202020204" pitchFamily="34" charset="0"/>
                <a:cs typeface="Arial" panose="020B0604020202020204" pitchFamily="34" charset="0"/>
              </a:rPr>
              <a:t> it slightly. Soon, she </a:t>
            </a:r>
            <a:r>
              <a:rPr lang="en-US" altLang="zh-CN" sz="2000" dirty="0">
                <a:solidFill>
                  <a:srgbClr val="C00000"/>
                </a:solidFill>
                <a:latin typeface="Arial" panose="020B0604020202020204" pitchFamily="34" charset="0"/>
                <a:cs typeface="Arial" panose="020B0604020202020204" pitchFamily="34" charset="0"/>
              </a:rPr>
              <a:t>licked</a:t>
            </a:r>
            <a:r>
              <a:rPr lang="en-US" altLang="zh-CN" sz="2000" dirty="0">
                <a:latin typeface="Arial" panose="020B0604020202020204" pitchFamily="34" charset="0"/>
                <a:cs typeface="Arial" panose="020B0604020202020204" pitchFamily="34" charset="0"/>
              </a:rPr>
              <a:t> the finger tamely to how her friendliness. The kitten and her owner, they both were bathed in an atmosphere of amity.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20000"/>
                                  </p:iterate>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heckerboard(across)">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100页彩色"/>
  <p:tag name="ISPRING_RESOURCE_PATHS_HASH_2" val="c2c71bdd172e6f8ee7937c8089e767e1409d9da"/>
  <p:tag name="ISPRING_RESOURCE_PATHS_HASH_PRESENTER" val="a83d65ebc28dc6326ddc944d0368a1d785bbd"/>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fontScheme name="dlsurhuw">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fontScheme name="dlsurhuw">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fontScheme name="dlsurhuw">
      <a:majorFont>
        <a:latin typeface="思源黑体 CN Normal"/>
        <a:ea typeface="思源黑体 CN Normal"/>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4"/>
    </a:dk2>
    <a:lt2>
      <a:srgbClr val="F0F0F0"/>
    </a:lt2>
    <a:accent1>
      <a:srgbClr val="81C9C3"/>
    </a:accent1>
    <a:accent2>
      <a:srgbClr val="EDB7BB"/>
    </a:accent2>
    <a:accent3>
      <a:srgbClr val="E28A80"/>
    </a:accent3>
    <a:accent4>
      <a:srgbClr val="97CDC9"/>
    </a:accent4>
    <a:accent5>
      <a:srgbClr val="7FB27F"/>
    </a:accent5>
    <a:accent6>
      <a:srgbClr val="61A4C0"/>
    </a:accent6>
    <a:hlink>
      <a:srgbClr val="81C9C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49</TotalTime>
  <Words>1560</Words>
  <Application>Microsoft Office PowerPoint</Application>
  <PresentationFormat>全屏显示(16:9)</PresentationFormat>
  <Paragraphs>166</Paragraphs>
  <Slides>22</Slides>
  <Notes>21</Notes>
  <HiddenSlides>0</HiddenSlides>
  <MMClips>3</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22</vt:i4>
      </vt:variant>
    </vt:vector>
  </HeadingPairs>
  <TitlesOfParts>
    <vt:vector size="33" baseType="lpstr">
      <vt:lpstr>HelveticaNeue</vt:lpstr>
      <vt:lpstr>黑体</vt:lpstr>
      <vt:lpstr>华文新魏</vt:lpstr>
      <vt:lpstr>华文中宋</vt:lpstr>
      <vt:lpstr>思源黑体 CN Normal</vt:lpstr>
      <vt:lpstr>微软雅黑</vt:lpstr>
      <vt:lpstr>Arial</vt:lpstr>
      <vt:lpstr>Calibri</vt:lpstr>
      <vt:lpstr>Office 主题​​</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用户</cp:lastModifiedBy>
  <cp:revision>449</cp:revision>
  <dcterms:created xsi:type="dcterms:W3CDTF">2014-12-19T07:17:00Z</dcterms:created>
  <dcterms:modified xsi:type="dcterms:W3CDTF">2020-07-01T08:20:05Z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