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5"/>
  </p:notesMasterIdLst>
  <p:sldIdLst>
    <p:sldId id="290" r:id="rId3"/>
    <p:sldId id="266" r:id="rId4"/>
    <p:sldId id="272" r:id="rId5"/>
    <p:sldId id="273" r:id="rId6"/>
    <p:sldId id="276" r:id="rId7"/>
    <p:sldId id="275" r:id="rId8"/>
    <p:sldId id="277" r:id="rId9"/>
    <p:sldId id="271" r:id="rId10"/>
    <p:sldId id="263" r:id="rId11"/>
    <p:sldId id="267" r:id="rId12"/>
    <p:sldId id="264" r:id="rId13"/>
    <p:sldId id="265" r:id="rId14"/>
    <p:sldId id="268" r:id="rId16"/>
    <p:sldId id="278" r:id="rId17"/>
    <p:sldId id="279" r:id="rId18"/>
    <p:sldId id="280" r:id="rId19"/>
    <p:sldId id="281" r:id="rId20"/>
    <p:sldId id="269" r:id="rId21"/>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CCFF"/>
    <a:srgbClr val="9966FF"/>
    <a:srgbClr val="9900CC"/>
    <a:srgbClr val="3366FF"/>
    <a:srgbClr val="3399FF"/>
    <a:srgbClr val="FF00FF"/>
    <a:srgbClr val="0066FF"/>
    <a:srgbClr val="FFFF99"/>
    <a:srgbClr val="FF99FF"/>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度样式 2 - 强调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0" d="100"/>
          <a:sy n="110" d="100"/>
        </p:scale>
        <p:origin x="59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4" Type="http://schemas.openxmlformats.org/officeDocument/2006/relationships/tableStyles" Target="tableStyles.xml"/><Relationship Id="rId23" Type="http://schemas.openxmlformats.org/officeDocument/2006/relationships/viewProps" Target="viewProps.xml"/><Relationship Id="rId22" Type="http://schemas.openxmlformats.org/officeDocument/2006/relationships/presProps" Target="presProps.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notesMaster" Target="notesMasters/notesMaster1.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105F53-F204-4227-BE2C-5E35B4842564}"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560F14-E252-4B03-BA4F-B74E642F87C8}"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6B560F14-E252-4B03-BA4F-B74E642F87C8}"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9" Type="http://schemas.openxmlformats.org/officeDocument/2006/relationships/tags" Target="../tags/tag5.xml"/><Relationship Id="rId8" Type="http://schemas.openxmlformats.org/officeDocument/2006/relationships/image" Target="../media/image3.png"/><Relationship Id="rId7" Type="http://schemas.openxmlformats.org/officeDocument/2006/relationships/tags" Target="../tags/tag4.xml"/><Relationship Id="rId6" Type="http://schemas.openxmlformats.org/officeDocument/2006/relationships/image" Target="../media/image2.png"/><Relationship Id="rId5" Type="http://schemas.openxmlformats.org/officeDocument/2006/relationships/tags" Target="../tags/tag3.xml"/><Relationship Id="rId4" Type="http://schemas.openxmlformats.org/officeDocument/2006/relationships/tags" Target="../tags/tag2.xml"/><Relationship Id="rId31" Type="http://schemas.openxmlformats.org/officeDocument/2006/relationships/tags" Target="../tags/tag21.xml"/><Relationship Id="rId30" Type="http://schemas.openxmlformats.org/officeDocument/2006/relationships/tags" Target="../tags/tag20.xml"/><Relationship Id="rId3" Type="http://schemas.openxmlformats.org/officeDocument/2006/relationships/image" Target="../media/image1.png"/><Relationship Id="rId29" Type="http://schemas.openxmlformats.org/officeDocument/2006/relationships/tags" Target="../tags/tag19.xml"/><Relationship Id="rId28" Type="http://schemas.openxmlformats.org/officeDocument/2006/relationships/tags" Target="../tags/tag18.xml"/><Relationship Id="rId27" Type="http://schemas.openxmlformats.org/officeDocument/2006/relationships/tags" Target="../tags/tag17.xml"/><Relationship Id="rId26" Type="http://schemas.openxmlformats.org/officeDocument/2006/relationships/tags" Target="../tags/tag16.xml"/><Relationship Id="rId25" Type="http://schemas.openxmlformats.org/officeDocument/2006/relationships/tags" Target="../tags/tag15.xml"/><Relationship Id="rId24" Type="http://schemas.openxmlformats.org/officeDocument/2006/relationships/image" Target="../media/image9.png"/><Relationship Id="rId23" Type="http://schemas.openxmlformats.org/officeDocument/2006/relationships/tags" Target="../tags/tag14.xml"/><Relationship Id="rId22" Type="http://schemas.openxmlformats.org/officeDocument/2006/relationships/image" Target="../media/image8.png"/><Relationship Id="rId21" Type="http://schemas.openxmlformats.org/officeDocument/2006/relationships/tags" Target="../tags/tag13.xml"/><Relationship Id="rId20" Type="http://schemas.openxmlformats.org/officeDocument/2006/relationships/tags" Target="../tags/tag12.xml"/><Relationship Id="rId2" Type="http://schemas.openxmlformats.org/officeDocument/2006/relationships/tags" Target="../tags/tag1.xml"/><Relationship Id="rId19" Type="http://schemas.openxmlformats.org/officeDocument/2006/relationships/tags" Target="../tags/tag11.xml"/><Relationship Id="rId18" Type="http://schemas.openxmlformats.org/officeDocument/2006/relationships/tags" Target="../tags/tag10.xml"/><Relationship Id="rId17" Type="http://schemas.openxmlformats.org/officeDocument/2006/relationships/image" Target="../media/image7.png"/><Relationship Id="rId16" Type="http://schemas.openxmlformats.org/officeDocument/2006/relationships/tags" Target="../tags/tag9.xml"/><Relationship Id="rId15" Type="http://schemas.openxmlformats.org/officeDocument/2006/relationships/image" Target="../media/image6.png"/><Relationship Id="rId14" Type="http://schemas.openxmlformats.org/officeDocument/2006/relationships/tags" Target="../tags/tag8.xml"/><Relationship Id="rId13" Type="http://schemas.openxmlformats.org/officeDocument/2006/relationships/tags" Target="../tags/tag7.xml"/><Relationship Id="rId12" Type="http://schemas.openxmlformats.org/officeDocument/2006/relationships/image" Target="../media/image5.png"/><Relationship Id="rId11" Type="http://schemas.openxmlformats.org/officeDocument/2006/relationships/tags" Target="../tags/tag6.xml"/><Relationship Id="rId10"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9" Type="http://schemas.openxmlformats.org/officeDocument/2006/relationships/tags" Target="../tags/tag26.xml"/><Relationship Id="rId8" Type="http://schemas.openxmlformats.org/officeDocument/2006/relationships/tags" Target="../tags/tag25.xml"/><Relationship Id="rId7" Type="http://schemas.openxmlformats.org/officeDocument/2006/relationships/image" Target="../media/image12.png"/><Relationship Id="rId6" Type="http://schemas.openxmlformats.org/officeDocument/2006/relationships/tags" Target="../tags/tag24.xml"/><Relationship Id="rId5" Type="http://schemas.openxmlformats.org/officeDocument/2006/relationships/image" Target="../media/image11.png"/><Relationship Id="rId4" Type="http://schemas.openxmlformats.org/officeDocument/2006/relationships/tags" Target="../tags/tag23.xml"/><Relationship Id="rId3" Type="http://schemas.openxmlformats.org/officeDocument/2006/relationships/image" Target="../media/image10.png"/><Relationship Id="rId2" Type="http://schemas.openxmlformats.org/officeDocument/2006/relationships/tags" Target="../tags/tag22.xml"/><Relationship Id="rId13" Type="http://schemas.openxmlformats.org/officeDocument/2006/relationships/tags" Target="../tags/tag30.xml"/><Relationship Id="rId12" Type="http://schemas.openxmlformats.org/officeDocument/2006/relationships/tags" Target="../tags/tag29.xml"/><Relationship Id="rId11" Type="http://schemas.openxmlformats.org/officeDocument/2006/relationships/tags" Target="../tags/tag28.xml"/><Relationship Id="rId10" Type="http://schemas.openxmlformats.org/officeDocument/2006/relationships/tags" Target="../tags/tag27.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E1CEBC4-354C-482B-B3DE-362133757573}"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D3E9CFF-34FE-470C-ACFC-561F12002E9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E1CEBC4-354C-482B-B3DE-362133757573}"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D3E9CFF-34FE-470C-ACFC-561F12002E9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E1CEBC4-354C-482B-B3DE-362133757573}"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D3E9CFF-34FE-470C-ACFC-561F12002E96}"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标题幻灯片">
    <p:spTree>
      <p:nvGrpSpPr>
        <p:cNvPr id="1" name=""/>
        <p:cNvGrpSpPr/>
        <p:nvPr/>
      </p:nvGrpSpPr>
      <p:grpSpPr>
        <a:xfrm>
          <a:off x="0" y="0"/>
          <a:ext cx="0" cy="0"/>
          <a:chOff x="0" y="0"/>
          <a:chExt cx="0" cy="0"/>
        </a:xfrm>
      </p:grpSpPr>
      <p:pic>
        <p:nvPicPr>
          <p:cNvPr id="13" name="图片 12" descr="4"/>
          <p:cNvPicPr>
            <a:picLocks noChangeAspect="1"/>
          </p:cNvPicPr>
          <p:nvPr>
            <p:custDataLst>
              <p:tags r:id="rId2"/>
            </p:custDataLst>
          </p:nvPr>
        </p:nvPicPr>
        <p:blipFill>
          <a:blip r:embed="rId3" cstate="email"/>
          <a:srcRect/>
          <a:stretch>
            <a:fillRect/>
          </a:stretch>
        </p:blipFill>
        <p:spPr>
          <a:xfrm rot="13260000">
            <a:off x="3704590" y="-1502410"/>
            <a:ext cx="3617595" cy="4262120"/>
          </a:xfrm>
          <a:custGeom>
            <a:avLst/>
            <a:gdLst>
              <a:gd name="connsiteX0" fmla="*/ 3617595 w 3617595"/>
              <a:gd name="connsiteY0" fmla="*/ 1413996 h 4262120"/>
              <a:gd name="connsiteX1" fmla="*/ 341203 w 3617595"/>
              <a:gd name="connsiteY1" fmla="*/ 4262120 h 4262120"/>
              <a:gd name="connsiteX2" fmla="*/ 0 w 3617595"/>
              <a:gd name="connsiteY2" fmla="*/ 4262120 h 4262120"/>
              <a:gd name="connsiteX3" fmla="*/ 0 w 3617595"/>
              <a:gd name="connsiteY3" fmla="*/ 0 h 4262120"/>
              <a:gd name="connsiteX4" fmla="*/ 3617595 w 3617595"/>
              <a:gd name="connsiteY4" fmla="*/ 0 h 4262120"/>
              <a:gd name="connsiteX5" fmla="*/ 3617595 w 3617595"/>
              <a:gd name="connsiteY5" fmla="*/ 4262120 h 4262120"/>
              <a:gd name="connsiteX6" fmla="*/ 3598761 w 3617595"/>
              <a:gd name="connsiteY6" fmla="*/ 4262120 h 4262120"/>
              <a:gd name="connsiteX7" fmla="*/ 3617595 w 3617595"/>
              <a:gd name="connsiteY7" fmla="*/ 4245748 h 4262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17595" h="4262120">
                <a:moveTo>
                  <a:pt x="3617595" y="1413996"/>
                </a:moveTo>
                <a:lnTo>
                  <a:pt x="341203" y="4262120"/>
                </a:lnTo>
                <a:lnTo>
                  <a:pt x="0" y="4262120"/>
                </a:lnTo>
                <a:lnTo>
                  <a:pt x="0" y="0"/>
                </a:lnTo>
                <a:lnTo>
                  <a:pt x="3617595" y="0"/>
                </a:lnTo>
                <a:close/>
                <a:moveTo>
                  <a:pt x="3617595" y="4262120"/>
                </a:moveTo>
                <a:lnTo>
                  <a:pt x="3598761" y="4262120"/>
                </a:lnTo>
                <a:lnTo>
                  <a:pt x="3617595" y="4245748"/>
                </a:lnTo>
                <a:close/>
              </a:path>
            </a:pathLst>
          </a:custGeom>
          <a:ln>
            <a:noFill/>
          </a:ln>
        </p:spPr>
      </p:pic>
      <p:grpSp>
        <p:nvGrpSpPr>
          <p:cNvPr id="3" name="组合 2"/>
          <p:cNvGrpSpPr/>
          <p:nvPr>
            <p:custDataLst>
              <p:tags r:id="rId4"/>
            </p:custDataLst>
          </p:nvPr>
        </p:nvGrpSpPr>
        <p:grpSpPr>
          <a:xfrm>
            <a:off x="-156210" y="-17145"/>
            <a:ext cx="12952095" cy="8042910"/>
            <a:chOff x="-246" y="-27"/>
            <a:chExt cx="20397" cy="12666"/>
          </a:xfrm>
        </p:grpSpPr>
        <p:pic>
          <p:nvPicPr>
            <p:cNvPr id="9" name="图片 8" descr="3"/>
            <p:cNvPicPr>
              <a:picLocks noChangeAspect="1"/>
            </p:cNvPicPr>
            <p:nvPr>
              <p:custDataLst>
                <p:tags r:id="rId5"/>
              </p:custDataLst>
            </p:nvPr>
          </p:nvPicPr>
          <p:blipFill>
            <a:blip r:embed="rId6" cstate="email"/>
            <a:stretch>
              <a:fillRect/>
            </a:stretch>
          </p:blipFill>
          <p:spPr>
            <a:xfrm>
              <a:off x="0" y="-27"/>
              <a:ext cx="5085" cy="4913"/>
            </a:xfrm>
            <a:prstGeom prst="rect">
              <a:avLst/>
            </a:prstGeom>
          </p:spPr>
        </p:pic>
        <p:pic>
          <p:nvPicPr>
            <p:cNvPr id="12" name="图片 11" descr="6"/>
            <p:cNvPicPr>
              <a:picLocks noChangeAspect="1"/>
            </p:cNvPicPr>
            <p:nvPr>
              <p:custDataLst>
                <p:tags r:id="rId7"/>
              </p:custDataLst>
            </p:nvPr>
          </p:nvPicPr>
          <p:blipFill>
            <a:blip r:embed="rId8" cstate="email"/>
            <a:stretch>
              <a:fillRect/>
            </a:stretch>
          </p:blipFill>
          <p:spPr>
            <a:xfrm>
              <a:off x="13897" y="4867"/>
              <a:ext cx="6255" cy="6712"/>
            </a:xfrm>
            <a:prstGeom prst="rect">
              <a:avLst/>
            </a:prstGeom>
          </p:spPr>
        </p:pic>
        <p:pic>
          <p:nvPicPr>
            <p:cNvPr id="7" name="图片 6" descr="1"/>
            <p:cNvPicPr>
              <a:picLocks noChangeAspect="1"/>
            </p:cNvPicPr>
            <p:nvPr>
              <p:custDataLst>
                <p:tags r:id="rId9"/>
              </p:custDataLst>
            </p:nvPr>
          </p:nvPicPr>
          <p:blipFill>
            <a:blip r:embed="rId10" cstate="email"/>
            <a:stretch>
              <a:fillRect/>
            </a:stretch>
          </p:blipFill>
          <p:spPr>
            <a:xfrm>
              <a:off x="12468" y="-27"/>
              <a:ext cx="6711" cy="4947"/>
            </a:xfrm>
            <a:prstGeom prst="rect">
              <a:avLst/>
            </a:prstGeom>
          </p:spPr>
        </p:pic>
        <p:pic>
          <p:nvPicPr>
            <p:cNvPr id="8" name="图片 7" descr="2"/>
            <p:cNvPicPr>
              <a:picLocks noChangeAspect="1"/>
            </p:cNvPicPr>
            <p:nvPr>
              <p:custDataLst>
                <p:tags r:id="rId11"/>
              </p:custDataLst>
            </p:nvPr>
          </p:nvPicPr>
          <p:blipFill>
            <a:blip r:embed="rId12" cstate="email"/>
            <a:stretch>
              <a:fillRect/>
            </a:stretch>
          </p:blipFill>
          <p:spPr>
            <a:xfrm>
              <a:off x="-246" y="4867"/>
              <a:ext cx="6034" cy="5948"/>
            </a:xfrm>
            <a:prstGeom prst="rect">
              <a:avLst/>
            </a:prstGeom>
          </p:spPr>
        </p:pic>
        <p:pic>
          <p:nvPicPr>
            <p:cNvPr id="15" name="图片 14" descr="4"/>
            <p:cNvPicPr>
              <a:picLocks noChangeAspect="1"/>
            </p:cNvPicPr>
            <p:nvPr>
              <p:custDataLst>
                <p:tags r:id="rId13"/>
              </p:custDataLst>
            </p:nvPr>
          </p:nvPicPr>
          <p:blipFill>
            <a:blip r:embed="rId3" cstate="email"/>
            <a:srcRect/>
            <a:stretch>
              <a:fillRect/>
            </a:stretch>
          </p:blipFill>
          <p:spPr>
            <a:xfrm rot="1800000">
              <a:off x="8685" y="5927"/>
              <a:ext cx="5697" cy="6712"/>
            </a:xfrm>
            <a:custGeom>
              <a:avLst/>
              <a:gdLst>
                <a:gd name="connsiteX0" fmla="*/ 0 w 3617595"/>
                <a:gd name="connsiteY0" fmla="*/ 0 h 4262120"/>
                <a:gd name="connsiteX1" fmla="*/ 3617595 w 3617595"/>
                <a:gd name="connsiteY1" fmla="*/ 0 h 4262120"/>
                <a:gd name="connsiteX2" fmla="*/ 3617595 w 3617595"/>
                <a:gd name="connsiteY2" fmla="*/ 2199068 h 4262120"/>
                <a:gd name="connsiteX3" fmla="*/ 44283 w 3617595"/>
                <a:gd name="connsiteY3" fmla="*/ 4262120 h 4262120"/>
                <a:gd name="connsiteX4" fmla="*/ 0 w 3617595"/>
                <a:gd name="connsiteY4" fmla="*/ 4262120 h 42621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17595" h="4262120">
                  <a:moveTo>
                    <a:pt x="0" y="0"/>
                  </a:moveTo>
                  <a:lnTo>
                    <a:pt x="3617595" y="0"/>
                  </a:lnTo>
                  <a:lnTo>
                    <a:pt x="3617595" y="2199068"/>
                  </a:lnTo>
                  <a:lnTo>
                    <a:pt x="44283" y="4262120"/>
                  </a:lnTo>
                  <a:lnTo>
                    <a:pt x="0" y="4262120"/>
                  </a:lnTo>
                  <a:close/>
                </a:path>
              </a:pathLst>
            </a:custGeom>
          </p:spPr>
        </p:pic>
        <p:pic>
          <p:nvPicPr>
            <p:cNvPr id="11" name="图片 10" descr="5"/>
            <p:cNvPicPr>
              <a:picLocks noChangeAspect="1"/>
            </p:cNvPicPr>
            <p:nvPr>
              <p:custDataLst>
                <p:tags r:id="rId14"/>
              </p:custDataLst>
            </p:nvPr>
          </p:nvPicPr>
          <p:blipFill>
            <a:blip r:embed="rId15" cstate="email"/>
            <a:stretch>
              <a:fillRect/>
            </a:stretch>
          </p:blipFill>
          <p:spPr>
            <a:xfrm rot="2700000">
              <a:off x="5337" y="8209"/>
              <a:ext cx="2171" cy="2434"/>
            </a:xfrm>
            <a:prstGeom prst="rect">
              <a:avLst/>
            </a:prstGeom>
          </p:spPr>
        </p:pic>
        <p:pic>
          <p:nvPicPr>
            <p:cNvPr id="25" name="图片 24"/>
            <p:cNvPicPr>
              <a:picLocks noChangeAspect="1"/>
            </p:cNvPicPr>
            <p:nvPr>
              <p:custDataLst>
                <p:tags r:id="rId16"/>
              </p:custDataLst>
            </p:nvPr>
          </p:nvPicPr>
          <p:blipFill>
            <a:blip r:embed="rId17" cstate="email"/>
            <a:stretch>
              <a:fillRect/>
            </a:stretch>
          </p:blipFill>
          <p:spPr>
            <a:xfrm>
              <a:off x="1485" y="5377"/>
              <a:ext cx="5557" cy="4595"/>
            </a:xfrm>
            <a:prstGeom prst="rect">
              <a:avLst/>
            </a:prstGeom>
          </p:spPr>
        </p:pic>
        <p:pic>
          <p:nvPicPr>
            <p:cNvPr id="26" name="图片 25"/>
            <p:cNvPicPr>
              <a:picLocks noChangeAspect="1"/>
            </p:cNvPicPr>
            <p:nvPr>
              <p:custDataLst>
                <p:tags r:id="rId18"/>
              </p:custDataLst>
            </p:nvPr>
          </p:nvPicPr>
          <p:blipFill>
            <a:blip r:embed="rId17" cstate="email"/>
            <a:stretch>
              <a:fillRect/>
            </a:stretch>
          </p:blipFill>
          <p:spPr>
            <a:xfrm>
              <a:off x="11327" y="782"/>
              <a:ext cx="5557" cy="4595"/>
            </a:xfrm>
            <a:prstGeom prst="rect">
              <a:avLst/>
            </a:prstGeom>
          </p:spPr>
        </p:pic>
        <p:pic>
          <p:nvPicPr>
            <p:cNvPr id="27" name="图片 26"/>
            <p:cNvPicPr>
              <a:picLocks noChangeAspect="1"/>
            </p:cNvPicPr>
            <p:nvPr>
              <p:custDataLst>
                <p:tags r:id="rId19"/>
              </p:custDataLst>
            </p:nvPr>
          </p:nvPicPr>
          <p:blipFill>
            <a:blip r:embed="rId17" cstate="email"/>
            <a:stretch>
              <a:fillRect/>
            </a:stretch>
          </p:blipFill>
          <p:spPr>
            <a:xfrm>
              <a:off x="2518" y="782"/>
              <a:ext cx="5557" cy="4595"/>
            </a:xfrm>
            <a:prstGeom prst="rect">
              <a:avLst/>
            </a:prstGeom>
          </p:spPr>
        </p:pic>
        <p:pic>
          <p:nvPicPr>
            <p:cNvPr id="28" name="图片 27"/>
            <p:cNvPicPr>
              <a:picLocks noChangeAspect="1"/>
            </p:cNvPicPr>
            <p:nvPr>
              <p:custDataLst>
                <p:tags r:id="rId20"/>
              </p:custDataLst>
            </p:nvPr>
          </p:nvPicPr>
          <p:blipFill>
            <a:blip r:embed="rId17" cstate="email"/>
            <a:stretch>
              <a:fillRect/>
            </a:stretch>
          </p:blipFill>
          <p:spPr>
            <a:xfrm>
              <a:off x="7042" y="6918"/>
              <a:ext cx="5557" cy="4595"/>
            </a:xfrm>
            <a:prstGeom prst="rect">
              <a:avLst/>
            </a:prstGeom>
          </p:spPr>
        </p:pic>
        <p:pic>
          <p:nvPicPr>
            <p:cNvPr id="23" name="图片 22"/>
            <p:cNvPicPr>
              <a:picLocks noChangeAspect="1"/>
            </p:cNvPicPr>
            <p:nvPr>
              <p:custDataLst>
                <p:tags r:id="rId21"/>
              </p:custDataLst>
            </p:nvPr>
          </p:nvPicPr>
          <p:blipFill>
            <a:blip r:embed="rId22" cstate="email"/>
            <a:stretch>
              <a:fillRect/>
            </a:stretch>
          </p:blipFill>
          <p:spPr>
            <a:xfrm>
              <a:off x="1485" y="4131"/>
              <a:ext cx="647" cy="538"/>
            </a:xfrm>
            <a:prstGeom prst="rect">
              <a:avLst/>
            </a:prstGeom>
          </p:spPr>
        </p:pic>
        <p:pic>
          <p:nvPicPr>
            <p:cNvPr id="24" name="图片 23"/>
            <p:cNvPicPr>
              <a:picLocks noChangeAspect="1"/>
            </p:cNvPicPr>
            <p:nvPr>
              <p:custDataLst>
                <p:tags r:id="rId23"/>
              </p:custDataLst>
            </p:nvPr>
          </p:nvPicPr>
          <p:blipFill>
            <a:blip r:embed="rId24" cstate="email"/>
            <a:stretch>
              <a:fillRect/>
            </a:stretch>
          </p:blipFill>
          <p:spPr>
            <a:xfrm>
              <a:off x="16884" y="4229"/>
              <a:ext cx="743" cy="741"/>
            </a:xfrm>
            <a:prstGeom prst="rect">
              <a:avLst/>
            </a:prstGeom>
          </p:spPr>
        </p:pic>
      </p:grpSp>
      <p:sp>
        <p:nvSpPr>
          <p:cNvPr id="20" name="标题 19"/>
          <p:cNvSpPr>
            <a:spLocks noGrp="1"/>
          </p:cNvSpPr>
          <p:nvPr>
            <p:ph type="ctrTitle" hasCustomPrompt="1"/>
            <p:custDataLst>
              <p:tags r:id="rId25"/>
            </p:custDataLst>
          </p:nvPr>
        </p:nvSpPr>
        <p:spPr>
          <a:xfrm>
            <a:off x="2264400" y="2196000"/>
            <a:ext cx="7664400" cy="1324800"/>
          </a:xfrm>
        </p:spPr>
        <p:txBody>
          <a:bodyPr anchor="b">
            <a:normAutofit/>
          </a:bodyPr>
          <a:lstStyle>
            <a:lvl1pPr algn="ctr">
              <a:defRPr sz="8000" b="1" u="none" strike="noStrike" kern="1200" cap="none" spc="200" normalizeH="0" baseline="0">
                <a:solidFill>
                  <a:schemeClr val="tx1">
                    <a:lumMod val="85000"/>
                    <a:lumOff val="15000"/>
                  </a:schemeClr>
                </a:solidFill>
                <a:uFillTx/>
                <a:latin typeface="Arial" panose="020B0604020202020204" pitchFamily="34" charset="0"/>
                <a:ea typeface="汉仪旗黑-85S" panose="00020600040101010101" pitchFamily="18" charset="-122"/>
              </a:defRPr>
            </a:lvl1pPr>
          </a:lstStyle>
          <a:p>
            <a:r>
              <a:rPr lang="zh-CN" altLang="en-US" dirty="0"/>
              <a:t>编辑标题</a:t>
            </a:r>
            <a:endParaRPr lang="zh-CN" altLang="en-US" dirty="0"/>
          </a:p>
        </p:txBody>
      </p:sp>
      <p:sp>
        <p:nvSpPr>
          <p:cNvPr id="29" name="副标题 2"/>
          <p:cNvSpPr>
            <a:spLocks noGrp="1"/>
          </p:cNvSpPr>
          <p:nvPr>
            <p:ph type="subTitle" idx="1" hasCustomPrompt="1"/>
            <p:custDataLst>
              <p:tags r:id="rId26"/>
            </p:custDataLst>
          </p:nvPr>
        </p:nvSpPr>
        <p:spPr>
          <a:xfrm>
            <a:off x="4708800" y="3542400"/>
            <a:ext cx="2775600" cy="453600"/>
          </a:xfrm>
        </p:spPr>
        <p:txBody>
          <a:bodyPr>
            <a:normAutofit/>
          </a:bodyPr>
          <a:lstStyle>
            <a:lvl1pPr marL="0" indent="0" algn="ctr">
              <a:buNone/>
              <a:defRPr sz="1800" baseline="0">
                <a:solidFill>
                  <a:schemeClr val="tx1">
                    <a:lumMod val="85000"/>
                    <a:lumOff val="15000"/>
                  </a:schemeClr>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4" name="日期占位符 3"/>
          <p:cNvSpPr>
            <a:spLocks noGrp="1"/>
          </p:cNvSpPr>
          <p:nvPr>
            <p:ph type="dt" sz="half" idx="10"/>
            <p:custDataLst>
              <p:tags r:id="rId27"/>
            </p:custDataLst>
          </p:nvPr>
        </p:nvSpPr>
        <p:spPr/>
        <p:txBody>
          <a:bodyPr/>
          <a:lstStyle>
            <a:lvl1pPr>
              <a:defRPr baseline="0">
                <a:latin typeface="Arial" panose="020B0604020202020204" pitchFamily="34" charset="0"/>
              </a:defRPr>
            </a:lvl1p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custDataLst>
              <p:tags r:id="rId28"/>
            </p:custDataLst>
          </p:nvPr>
        </p:nvSpPr>
        <p:spPr/>
        <p:txBody>
          <a:bodyPr/>
          <a:lstStyle>
            <a:lvl1pPr>
              <a:defRPr baseline="0">
                <a:latin typeface="Arial" panose="020B0604020202020204" pitchFamily="34" charset="0"/>
              </a:defRPr>
            </a:lvl1pPr>
          </a:lstStyle>
          <a:p>
            <a:endParaRPr lang="zh-CN" altLang="en-US"/>
          </a:p>
        </p:txBody>
      </p:sp>
      <p:sp>
        <p:nvSpPr>
          <p:cNvPr id="6" name="灯片编号占位符 5"/>
          <p:cNvSpPr>
            <a:spLocks noGrp="1"/>
          </p:cNvSpPr>
          <p:nvPr>
            <p:ph type="sldNum" sz="quarter" idx="12"/>
            <p:custDataLst>
              <p:tags r:id="rId29"/>
            </p:custDataLst>
          </p:nvPr>
        </p:nvSpPr>
        <p:spPr/>
        <p:txBody>
          <a:bodyPr/>
          <a:lstStyle>
            <a:lvl1pPr>
              <a:defRPr baseline="0">
                <a:latin typeface="Arial" panose="020B0604020202020204" pitchFamily="34" charset="0"/>
              </a:defRPr>
            </a:lvl1pPr>
          </a:lstStyle>
          <a:p>
            <a:fld id="{7D9BB5D0-35E4-459D-AEF3-FE4D7C45CC19}" type="slidenum">
              <a:rPr lang="zh-CN" altLang="en-US" smtClean="0"/>
            </a:fld>
            <a:endParaRPr lang="zh-CN" altLang="en-US"/>
          </a:p>
        </p:txBody>
      </p:sp>
      <p:sp>
        <p:nvSpPr>
          <p:cNvPr id="10" name="文本占位符 9"/>
          <p:cNvSpPr>
            <a:spLocks noGrp="1"/>
          </p:cNvSpPr>
          <p:nvPr>
            <p:ph type="body" sz="quarter" idx="13" hasCustomPrompt="1"/>
            <p:custDataLst>
              <p:tags r:id="rId30"/>
            </p:custDataLst>
          </p:nvPr>
        </p:nvSpPr>
        <p:spPr>
          <a:xfrm>
            <a:off x="3484800" y="4356000"/>
            <a:ext cx="2214000" cy="374400"/>
          </a:xfrm>
        </p:spPr>
        <p:txBody>
          <a:bodyPr/>
          <a:lstStyle>
            <a:lvl1pPr marL="0" indent="0" eaLnBrk="1" fontAlgn="auto" latinLnBrk="0" hangingPunct="1">
              <a:lnSpc>
                <a:spcPct val="120000"/>
              </a:lnSpc>
              <a:buNone/>
              <a:defRPr sz="1500">
                <a:solidFill>
                  <a:schemeClr val="tx1">
                    <a:lumMod val="85000"/>
                    <a:lumOff val="15000"/>
                  </a:schemeClr>
                </a:solidFill>
              </a:defRPr>
            </a:lvl1pPr>
            <a:lvl2pPr marL="457200" indent="0">
              <a:buNone/>
              <a:defRPr/>
            </a:lvl2pPr>
            <a:lvl3pPr marL="914400" indent="0">
              <a:buNone/>
              <a:defRPr/>
            </a:lvl3pPr>
            <a:lvl4pPr marL="1371600" indent="0">
              <a:buNone/>
              <a:defRPr/>
            </a:lvl4pPr>
            <a:lvl5pPr marL="1828800" indent="0">
              <a:buNone/>
              <a:defRPr/>
            </a:lvl5pPr>
          </a:lstStyle>
          <a:p>
            <a:pPr lvl="0"/>
            <a:r>
              <a:rPr lang="zh-CN" altLang="en-US" dirty="0"/>
              <a:t>编辑文本</a:t>
            </a:r>
            <a:endParaRPr lang="zh-CN" altLang="en-US" dirty="0"/>
          </a:p>
        </p:txBody>
      </p:sp>
      <p:sp>
        <p:nvSpPr>
          <p:cNvPr id="16" name="文本占位符 15"/>
          <p:cNvSpPr>
            <a:spLocks noGrp="1"/>
          </p:cNvSpPr>
          <p:nvPr>
            <p:ph type="body" sz="quarter" idx="14" hasCustomPrompt="1"/>
            <p:custDataLst>
              <p:tags r:id="rId31"/>
            </p:custDataLst>
          </p:nvPr>
        </p:nvSpPr>
        <p:spPr>
          <a:xfrm>
            <a:off x="6705600" y="4356000"/>
            <a:ext cx="1946275" cy="374400"/>
          </a:xfrm>
        </p:spPr>
        <p:txBody>
          <a:bodyPr/>
          <a:lstStyle>
            <a:lvl1pPr marL="0" indent="0" algn="r" eaLnBrk="1" fontAlgn="auto" latinLnBrk="0" hangingPunct="1">
              <a:lnSpc>
                <a:spcPct val="120000"/>
              </a:lnSpc>
              <a:buNone/>
              <a:defRPr sz="1500">
                <a:solidFill>
                  <a:schemeClr val="tx1">
                    <a:lumMod val="85000"/>
                    <a:lumOff val="15000"/>
                  </a:schemeClr>
                </a:solidFill>
              </a:defRPr>
            </a:lvl1pPr>
            <a:lvl2pPr marL="457200" indent="0">
              <a:buNone/>
              <a:defRPr/>
            </a:lvl2pPr>
            <a:lvl3pPr marL="914400" indent="0">
              <a:buNone/>
              <a:defRPr/>
            </a:lvl3pPr>
            <a:lvl4pPr marL="1371600" indent="0">
              <a:buNone/>
              <a:defRPr/>
            </a:lvl4pPr>
            <a:lvl5pPr marL="1828800" indent="0">
              <a:buNone/>
              <a:defRPr/>
            </a:lvl5pPr>
          </a:lstStyle>
          <a:p>
            <a:pPr lvl="0"/>
            <a:r>
              <a:rPr lang="zh-CN" altLang="en-US" dirty="0"/>
              <a:t>编辑文本</a:t>
            </a:r>
            <a:endParaRPr lang="zh-CN"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内容">
    <p:spTree>
      <p:nvGrpSpPr>
        <p:cNvPr id="1" name=""/>
        <p:cNvGrpSpPr/>
        <p:nvPr/>
      </p:nvGrpSpPr>
      <p:grpSpPr>
        <a:xfrm>
          <a:off x="0" y="0"/>
          <a:ext cx="0" cy="0"/>
          <a:chOff x="0" y="0"/>
          <a:chExt cx="0" cy="0"/>
        </a:xfrm>
      </p:grpSpPr>
      <p:pic>
        <p:nvPicPr>
          <p:cNvPr id="21" name="图片 20"/>
          <p:cNvPicPr>
            <a:picLocks noChangeAspect="1"/>
          </p:cNvPicPr>
          <p:nvPr>
            <p:custDataLst>
              <p:tags r:id="rId2"/>
            </p:custDataLst>
          </p:nvPr>
        </p:nvPicPr>
        <p:blipFill>
          <a:blip r:embed="rId3" cstate="email"/>
          <a:stretch>
            <a:fillRect/>
          </a:stretch>
        </p:blipFill>
        <p:spPr>
          <a:xfrm>
            <a:off x="0" y="0"/>
            <a:ext cx="2040890" cy="1972945"/>
          </a:xfrm>
          <a:prstGeom prst="rect">
            <a:avLst/>
          </a:prstGeom>
        </p:spPr>
      </p:pic>
      <p:pic>
        <p:nvPicPr>
          <p:cNvPr id="23" name="图片 22"/>
          <p:cNvPicPr>
            <a:picLocks noChangeAspect="1"/>
          </p:cNvPicPr>
          <p:nvPr>
            <p:custDataLst>
              <p:tags r:id="rId4"/>
            </p:custDataLst>
          </p:nvPr>
        </p:nvPicPr>
        <p:blipFill>
          <a:blip r:embed="rId5" cstate="email"/>
          <a:stretch>
            <a:fillRect/>
          </a:stretch>
        </p:blipFill>
        <p:spPr>
          <a:xfrm>
            <a:off x="7435850" y="194310"/>
            <a:ext cx="4026535" cy="2770505"/>
          </a:xfrm>
          <a:prstGeom prst="rect">
            <a:avLst/>
          </a:prstGeom>
        </p:spPr>
      </p:pic>
      <p:pic>
        <p:nvPicPr>
          <p:cNvPr id="24" name="图片 23"/>
          <p:cNvPicPr>
            <a:picLocks noChangeAspect="1"/>
          </p:cNvPicPr>
          <p:nvPr>
            <p:custDataLst>
              <p:tags r:id="rId6"/>
            </p:custDataLst>
          </p:nvPr>
        </p:nvPicPr>
        <p:blipFill>
          <a:blip r:embed="rId7" cstate="email"/>
          <a:stretch>
            <a:fillRect/>
          </a:stretch>
        </p:blipFill>
        <p:spPr>
          <a:xfrm>
            <a:off x="11462385" y="2273300"/>
            <a:ext cx="538480" cy="447040"/>
          </a:xfrm>
          <a:prstGeom prst="rect">
            <a:avLst/>
          </a:prstGeom>
        </p:spPr>
      </p:pic>
      <p:pic>
        <p:nvPicPr>
          <p:cNvPr id="25" name="图片 24"/>
          <p:cNvPicPr>
            <a:picLocks noChangeAspect="1"/>
          </p:cNvPicPr>
          <p:nvPr>
            <p:custDataLst>
              <p:tags r:id="rId8"/>
            </p:custDataLst>
          </p:nvPr>
        </p:nvPicPr>
        <p:blipFill>
          <a:blip r:embed="rId5" cstate="email"/>
          <a:stretch>
            <a:fillRect/>
          </a:stretch>
        </p:blipFill>
        <p:spPr>
          <a:xfrm>
            <a:off x="729615" y="2496820"/>
            <a:ext cx="4026535" cy="2770505"/>
          </a:xfrm>
          <a:prstGeom prst="rect">
            <a:avLst/>
          </a:prstGeom>
        </p:spPr>
      </p:pic>
      <p:pic>
        <p:nvPicPr>
          <p:cNvPr id="26" name="图片 25"/>
          <p:cNvPicPr>
            <a:picLocks noChangeAspect="1"/>
          </p:cNvPicPr>
          <p:nvPr>
            <p:custDataLst>
              <p:tags r:id="rId9"/>
            </p:custDataLst>
          </p:nvPr>
        </p:nvPicPr>
        <p:blipFill>
          <a:blip r:embed="rId7" cstate="email"/>
          <a:stretch>
            <a:fillRect/>
          </a:stretch>
        </p:blipFill>
        <p:spPr>
          <a:xfrm rot="19800000">
            <a:off x="374650" y="5380355"/>
            <a:ext cx="538480" cy="447040"/>
          </a:xfrm>
          <a:prstGeom prst="rect">
            <a:avLst/>
          </a:prstGeom>
        </p:spPr>
      </p:pic>
      <p:sp>
        <p:nvSpPr>
          <p:cNvPr id="3" name="日期占位符 2"/>
          <p:cNvSpPr>
            <a:spLocks noGrp="1"/>
          </p:cNvSpPr>
          <p:nvPr>
            <p:ph type="dt" sz="half" idx="10"/>
            <p:custDataLst>
              <p:tags r:id="rId10"/>
            </p:custDataLst>
          </p:nvPr>
        </p:nvSpPr>
        <p:spPr/>
        <p:txBody>
          <a:bodyPr/>
          <a:lstStyle>
            <a:lvl1pPr>
              <a:defRPr baseline="0">
                <a:latin typeface="Arial" panose="020B0604020202020204" pitchFamily="34" charset="0"/>
                <a:ea typeface="微软雅黑" panose="020B0503020204020204" charset="-122"/>
              </a:defRPr>
            </a:lvl1pPr>
          </a:lstStyle>
          <a:p>
            <a:fld id="{760FBDFE-C587-4B4C-A407-44438C67B59E}" type="datetimeFigureOut">
              <a:rPr lang="zh-CN" altLang="en-US" smtClean="0">
                <a:solidFill>
                  <a:srgbClr val="000000">
                    <a:tint val="75000"/>
                  </a:srgbClr>
                </a:solidFill>
              </a:rPr>
            </a:fld>
            <a:endParaRPr lang="zh-CN" altLang="en-US">
              <a:solidFill>
                <a:srgbClr val="000000">
                  <a:tint val="75000"/>
                </a:srgbClr>
              </a:solidFill>
            </a:endParaRPr>
          </a:p>
        </p:txBody>
      </p:sp>
      <p:sp>
        <p:nvSpPr>
          <p:cNvPr id="4" name="页脚占位符 3"/>
          <p:cNvSpPr>
            <a:spLocks noGrp="1"/>
          </p:cNvSpPr>
          <p:nvPr>
            <p:ph type="ftr" sz="quarter" idx="11"/>
            <p:custDataLst>
              <p:tags r:id="rId11"/>
            </p:custDataLst>
          </p:nvPr>
        </p:nvSpPr>
        <p:spPr/>
        <p:txBody>
          <a:bodyPr/>
          <a:lstStyle>
            <a:lvl1pPr>
              <a:defRPr baseline="0">
                <a:latin typeface="Arial" panose="020B0604020202020204" pitchFamily="34" charset="0"/>
                <a:ea typeface="微软雅黑" panose="020B0503020204020204" charset="-122"/>
              </a:defRPr>
            </a:lvl1pPr>
          </a:lstStyle>
          <a:p>
            <a:endParaRPr lang="zh-CN" altLang="en-US">
              <a:solidFill>
                <a:srgbClr val="000000">
                  <a:tint val="75000"/>
                </a:srgbClr>
              </a:solidFill>
            </a:endParaRPr>
          </a:p>
        </p:txBody>
      </p:sp>
      <p:sp>
        <p:nvSpPr>
          <p:cNvPr id="5" name="灯片编号占位符 4"/>
          <p:cNvSpPr>
            <a:spLocks noGrp="1"/>
          </p:cNvSpPr>
          <p:nvPr>
            <p:ph type="sldNum" sz="quarter" idx="12"/>
            <p:custDataLst>
              <p:tags r:id="rId12"/>
            </p:custDataLst>
          </p:nvPr>
        </p:nvSpPr>
        <p:spPr/>
        <p:txBody>
          <a:bodyPr/>
          <a:lstStyle>
            <a:lvl1pPr>
              <a:defRPr baseline="0">
                <a:latin typeface="Arial" panose="020B0604020202020204" pitchFamily="34" charset="0"/>
                <a:ea typeface="微软雅黑" panose="020B0503020204020204" charset="-122"/>
              </a:defRPr>
            </a:lvl1pPr>
          </a:lstStyle>
          <a:p>
            <a:fld id="{49AE70B2-8BF9-45C0-BB95-33D1B9D3A854}" type="slidenum">
              <a:rPr lang="zh-CN" altLang="en-US" smtClean="0">
                <a:solidFill>
                  <a:srgbClr val="000000">
                    <a:tint val="75000"/>
                  </a:srgbClr>
                </a:solidFill>
              </a:rPr>
            </a:fld>
            <a:endParaRPr lang="zh-CN" altLang="en-US">
              <a:solidFill>
                <a:srgbClr val="000000">
                  <a:tint val="75000"/>
                </a:srgbClr>
              </a:solidFill>
            </a:endParaRPr>
          </a:p>
        </p:txBody>
      </p:sp>
      <p:sp>
        <p:nvSpPr>
          <p:cNvPr id="7" name="内容占位符 6"/>
          <p:cNvSpPr>
            <a:spLocks noGrp="1"/>
          </p:cNvSpPr>
          <p:nvPr>
            <p:ph sz="quarter" idx="13"/>
            <p:custDataLst>
              <p:tags r:id="rId13"/>
            </p:custDataLst>
          </p:nvPr>
        </p:nvSpPr>
        <p:spPr>
          <a:xfrm>
            <a:off x="669930" y="952508"/>
            <a:ext cx="10852237" cy="5388907"/>
          </a:xfrm>
        </p:spPr>
        <p:txBody>
          <a:bodyPr/>
          <a:lstStyle>
            <a:lvl1pPr>
              <a:defRPr spc="0" baseline="0">
                <a:solidFill>
                  <a:schemeClr val="bg1"/>
                </a:solidFill>
                <a:latin typeface="Arial" panose="020B0604020202020204" pitchFamily="34" charset="0"/>
                <a:ea typeface="微软雅黑" panose="020B0503020204020204" charset="-122"/>
              </a:defRPr>
            </a:lvl1pPr>
            <a:lvl2pPr>
              <a:defRPr spc="0" baseline="0">
                <a:solidFill>
                  <a:schemeClr val="bg1"/>
                </a:solidFill>
                <a:latin typeface="Arial" panose="020B0604020202020204" pitchFamily="34" charset="0"/>
                <a:ea typeface="微软雅黑" panose="020B0503020204020204" charset="-122"/>
              </a:defRPr>
            </a:lvl2pPr>
            <a:lvl3pPr>
              <a:defRPr spc="0" baseline="0">
                <a:solidFill>
                  <a:schemeClr val="bg1"/>
                </a:solidFill>
                <a:latin typeface="Arial" panose="020B0604020202020204" pitchFamily="34" charset="0"/>
                <a:ea typeface="微软雅黑" panose="020B0503020204020204" charset="-122"/>
              </a:defRPr>
            </a:lvl3pPr>
            <a:lvl4pPr>
              <a:defRPr spc="0" baseline="0">
                <a:solidFill>
                  <a:schemeClr val="bg1"/>
                </a:solidFill>
                <a:latin typeface="Arial" panose="020B0604020202020204" pitchFamily="34" charset="0"/>
                <a:ea typeface="微软雅黑" panose="020B0503020204020204" charset="-122"/>
              </a:defRPr>
            </a:lvl4pPr>
            <a:lvl5pPr>
              <a:defRPr spc="0" baseline="0">
                <a:solidFill>
                  <a:schemeClr val="bg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E1CEBC4-354C-482B-B3DE-362133757573}"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D3E9CFF-34FE-470C-ACFC-561F12002E96}"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E1CEBC4-354C-482B-B3DE-362133757573}"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D3E9CFF-34FE-470C-ACFC-561F12002E9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E1CEBC4-354C-482B-B3DE-362133757573}"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D3E9CFF-34FE-470C-ACFC-561F12002E9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E1CEBC4-354C-482B-B3DE-362133757573}"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D3E9CFF-34FE-470C-ACFC-561F12002E9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E1CEBC4-354C-482B-B3DE-362133757573}"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D3E9CFF-34FE-470C-ACFC-561F12002E9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E1CEBC4-354C-482B-B3DE-362133757573}"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D3E9CFF-34FE-470C-ACFC-561F12002E9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E1CEBC4-354C-482B-B3DE-362133757573}"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D3E9CFF-34FE-470C-ACFC-561F12002E9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E1CEBC4-354C-482B-B3DE-362133757573}"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D3E9CFF-34FE-470C-ACFC-561F12002E9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5" Type="http://schemas.openxmlformats.org/officeDocument/2006/relationships/theme" Target="../theme/theme1.xml"/><Relationship Id="rId14" Type="http://schemas.openxmlformats.org/officeDocument/2006/relationships/image" Target="../media/image13.png"/><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AF2FA"/>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1CEBC4-354C-482B-B3DE-362133757573}"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3E9CFF-34FE-470C-ACFC-561F12002E96}" type="slidenum">
              <a:rPr lang="zh-CN" altLang="en-US" smtClean="0"/>
            </a:fld>
            <a:endParaRPr lang="zh-CN" altLang="en-US"/>
          </a:p>
        </p:txBody>
      </p:sp>
      <p:pic>
        <p:nvPicPr>
          <p:cNvPr id="8" name="图片 7" descr="水印"/>
          <p:cNvPicPr>
            <a:picLocks noChangeAspect="1"/>
          </p:cNvPicPr>
          <p:nvPr userDrawn="1"/>
        </p:nvPicPr>
        <p:blipFill>
          <a:blip r:embed="rId14"/>
          <a:stretch>
            <a:fillRect/>
          </a:stretch>
        </p:blipFill>
        <p:spPr>
          <a:xfrm>
            <a:off x="6915150" y="63500"/>
            <a:ext cx="5173345" cy="1674495"/>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34.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35.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36.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3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ags" Target="../tags/tag31.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ags" Target="../tags/tag3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ags" Target="../tags/tag3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762000" y="1246505"/>
            <a:ext cx="6538595" cy="5015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4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4000" b="1">
              <a:solidFill>
                <a:srgbClr val="FF0000"/>
              </a:solidFill>
              <a:latin typeface="HelveticaNeue" panose="02000503000000020004" pitchFamily="2" charset="0"/>
            </a:endParaRPr>
          </a:p>
          <a:p>
            <a:pPr eaLnBrk="1" hangingPunct="1">
              <a:spcBef>
                <a:spcPct val="0"/>
              </a:spcBef>
              <a:buFontTx/>
              <a:buNone/>
              <a:defRPr/>
            </a:pP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更多教学资源请关注</a:t>
            </a: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公众号：溯恩高中英语</a:t>
            </a:r>
            <a:endParaRPr lang="zh-CN" altLang="en-US" sz="4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7271385" y="2273935"/>
            <a:ext cx="3359150" cy="335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7311390" y="1616710"/>
            <a:ext cx="3603625"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4000" b="1">
                <a:latin typeface="华文新魏" panose="02010800040101010101" pitchFamily="2" charset="-122"/>
              </a:rPr>
              <a:t>知识产权声明</a:t>
            </a:r>
            <a:endParaRPr lang="zh-CN" altLang="en-US" sz="4000" b="1">
              <a:latin typeface="华文新魏" panose="02010800040101010101" pitchFamily="2" charset="-122"/>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48045" y="73869"/>
            <a:ext cx="4267202" cy="523220"/>
          </a:xfrm>
          <a:prstGeom prst="rect">
            <a:avLst/>
          </a:prstGeom>
          <a:solidFill>
            <a:srgbClr val="44546A"/>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algn="ctr"/>
            <a:r>
              <a:rPr lang="en-US" altLang="zh-CN" sz="2800" b="1" dirty="0" smtClean="0">
                <a:solidFill>
                  <a:srgbClr val="FFFF00"/>
                </a:solidFill>
              </a:rPr>
              <a:t>Topic sentence or keyword</a:t>
            </a:r>
            <a:endParaRPr lang="zh-CN" altLang="en-US" sz="2800" b="1" dirty="0">
              <a:solidFill>
                <a:srgbClr val="FFFF00"/>
              </a:solidFill>
            </a:endParaRPr>
          </a:p>
        </p:txBody>
      </p:sp>
      <p:sp>
        <p:nvSpPr>
          <p:cNvPr id="3" name="矩形 2"/>
          <p:cNvSpPr/>
          <p:nvPr/>
        </p:nvSpPr>
        <p:spPr>
          <a:xfrm>
            <a:off x="0" y="594989"/>
            <a:ext cx="12061372" cy="6186309"/>
          </a:xfrm>
          <a:prstGeom prst="rect">
            <a:avLst/>
          </a:prstGeom>
        </p:spPr>
        <p:txBody>
          <a:bodyPr wrap="square">
            <a:spAutoFit/>
          </a:bodyPr>
          <a:lstStyle/>
          <a:p>
            <a:r>
              <a:rPr lang="en-US" altLang="zh-CN" dirty="0" smtClean="0"/>
              <a:t>  1. Who </a:t>
            </a:r>
            <a:r>
              <a:rPr lang="en-US" altLang="zh-CN" dirty="0"/>
              <a:t>cares if people think wrongly that the Internet has had more important influences than the washing machine? Why does it matter that people are more impressed by the most recent changes? It would not matter if these misjudgments were just a matter of people’s opinions. </a:t>
            </a:r>
            <a:r>
              <a:rPr lang="en-US" altLang="zh-CN" b="1" dirty="0">
                <a:solidFill>
                  <a:srgbClr val="FF00FF"/>
                </a:solidFill>
              </a:rPr>
              <a:t>However</a:t>
            </a:r>
            <a:r>
              <a:rPr lang="en-US" altLang="zh-CN" dirty="0">
                <a:solidFill>
                  <a:srgbClr val="FF0000"/>
                </a:solidFill>
              </a:rPr>
              <a:t>, they have real impacts, as they result in misguided use of scarce resources.</a:t>
            </a:r>
            <a:endParaRPr lang="zh-CN" altLang="zh-CN" dirty="0">
              <a:solidFill>
                <a:srgbClr val="FF0000"/>
              </a:solidFill>
            </a:endParaRPr>
          </a:p>
          <a:p>
            <a:r>
              <a:rPr lang="en-US" altLang="zh-CN" dirty="0" smtClean="0"/>
              <a:t>  2. The </a:t>
            </a:r>
            <a:r>
              <a:rPr lang="en-US" altLang="zh-CN" dirty="0"/>
              <a:t>fascination with the ICT(Information and Communication Technology) revolution, represented by the Internet, has made some rich countries wrongly conclude that making things is so “yesterday” that they should try to live on ideas. </a:t>
            </a:r>
            <a:r>
              <a:rPr lang="en-US" altLang="zh-CN" dirty="0">
                <a:solidFill>
                  <a:srgbClr val="FF0000"/>
                </a:solidFill>
              </a:rPr>
              <a:t>This belief in “post-industrial society” has led those countries to neglect their manufacturing </a:t>
            </a:r>
            <a:r>
              <a:rPr lang="en-US" altLang="zh-CN" dirty="0" smtClean="0">
                <a:solidFill>
                  <a:srgbClr val="FF0000"/>
                </a:solidFill>
              </a:rPr>
              <a:t>sector with </a:t>
            </a:r>
            <a:r>
              <a:rPr lang="en-US" altLang="zh-CN" dirty="0">
                <a:solidFill>
                  <a:srgbClr val="FF0000"/>
                </a:solidFill>
              </a:rPr>
              <a:t>negative consequences for their economies.</a:t>
            </a:r>
            <a:endParaRPr lang="zh-CN" altLang="zh-CN" dirty="0">
              <a:solidFill>
                <a:srgbClr val="FF0000"/>
              </a:solidFill>
            </a:endParaRPr>
          </a:p>
          <a:p>
            <a:r>
              <a:rPr lang="en-US" altLang="zh-CN" dirty="0" smtClean="0"/>
              <a:t>  3. Even </a:t>
            </a:r>
            <a:r>
              <a:rPr lang="en-US" altLang="zh-CN" dirty="0"/>
              <a:t>more worryingly, the fascination with the Internet by people in rich countries has moved the international community to worry about the “digital divide” between the rich countries and the poor countries. This has led companies and individuals to donate money to developing countries to buy computer equipment and Internet facilities. The question, however, is whether this is what the developing countries need the most. Perhaps giving money for those less fashionable things such as digging wells, extending electricity networks and making more affordable washing machines would have improved people’s lives more than giving every child a laptop computer or setting up </a:t>
            </a:r>
            <a:r>
              <a:rPr lang="en-US" altLang="zh-CN" dirty="0" smtClean="0"/>
              <a:t>Internet </a:t>
            </a:r>
            <a:r>
              <a:rPr lang="en-US" altLang="zh-CN" dirty="0" err="1"/>
              <a:t>centres</a:t>
            </a:r>
            <a:r>
              <a:rPr lang="en-US" altLang="zh-CN" dirty="0"/>
              <a:t> in rural </a:t>
            </a:r>
            <a:r>
              <a:rPr lang="en-US" altLang="zh-CN" dirty="0" smtClean="0"/>
              <a:t>villages. </a:t>
            </a:r>
            <a:r>
              <a:rPr lang="en-US" altLang="zh-CN" dirty="0"/>
              <a:t>I am not saying that those things are necessarily more important, </a:t>
            </a:r>
            <a:r>
              <a:rPr lang="en-US" altLang="zh-CN" dirty="0">
                <a:solidFill>
                  <a:srgbClr val="FF0000"/>
                </a:solidFill>
              </a:rPr>
              <a:t>but many donators have rushed into fancy </a:t>
            </a:r>
            <a:r>
              <a:rPr lang="en-US" altLang="zh-CN" dirty="0" err="1">
                <a:solidFill>
                  <a:srgbClr val="FF0000"/>
                </a:solidFill>
              </a:rPr>
              <a:t>programmes</a:t>
            </a:r>
            <a:r>
              <a:rPr lang="en-US" altLang="zh-CN" dirty="0">
                <a:solidFill>
                  <a:srgbClr val="FF0000"/>
                </a:solidFill>
              </a:rPr>
              <a:t> without carefully assessing the relative long-term costs and benefits of alternative uses of their money.</a:t>
            </a:r>
            <a:endParaRPr lang="zh-CN" altLang="zh-CN" dirty="0">
              <a:solidFill>
                <a:srgbClr val="FF0000"/>
              </a:solidFill>
            </a:endParaRPr>
          </a:p>
          <a:p>
            <a:r>
              <a:rPr lang="en-US" altLang="zh-CN" dirty="0" smtClean="0"/>
              <a:t>  4. In </a:t>
            </a:r>
            <a:r>
              <a:rPr lang="en-US" altLang="zh-CN" dirty="0"/>
              <a:t>yet another example, a fascination with the new has led people to believe that the recent changes in the technologies of communications and transportation are so revolutionary that now we live in a “borderless world”. As a result, in the last twenty years or so, many people have come to believe that whatever change is happening today is the result of great technological progress, going against which will be like trying to turn the clock back. </a:t>
            </a:r>
            <a:r>
              <a:rPr lang="en-US" altLang="zh-CN" dirty="0">
                <a:solidFill>
                  <a:srgbClr val="FF0000"/>
                </a:solidFill>
              </a:rPr>
              <a:t>Believing in such a world, many governments have put an end to some of the very necessary regulations on cross-border flows of capital, </a:t>
            </a:r>
            <a:r>
              <a:rPr lang="en-US" altLang="zh-CN" dirty="0" err="1">
                <a:solidFill>
                  <a:srgbClr val="FF0000"/>
                </a:solidFill>
              </a:rPr>
              <a:t>labour</a:t>
            </a:r>
            <a:r>
              <a:rPr lang="en-US" altLang="zh-CN" dirty="0">
                <a:solidFill>
                  <a:srgbClr val="FF0000"/>
                </a:solidFill>
              </a:rPr>
              <a:t> and goods, with poor results.</a:t>
            </a:r>
            <a:endParaRPr lang="zh-CN" altLang="zh-CN" dirty="0">
              <a:solidFill>
                <a:srgbClr val="FF0000"/>
              </a:solidFill>
            </a:endParaRPr>
          </a:p>
          <a:p>
            <a:r>
              <a:rPr lang="en-US" altLang="zh-CN" dirty="0" smtClean="0"/>
              <a:t> 5. </a:t>
            </a:r>
            <a:r>
              <a:rPr lang="en-US" altLang="zh-CN" dirty="0" smtClean="0">
                <a:solidFill>
                  <a:srgbClr val="FF0000"/>
                </a:solidFill>
              </a:rPr>
              <a:t>Understanding </a:t>
            </a:r>
            <a:r>
              <a:rPr lang="en-US" altLang="zh-CN" dirty="0">
                <a:solidFill>
                  <a:srgbClr val="FF0000"/>
                </a:solidFill>
              </a:rPr>
              <a:t>technological trends is very important for </a:t>
            </a:r>
            <a:r>
              <a:rPr lang="en-US" altLang="zh-CN" dirty="0"/>
              <a:t>correctly designing economic policies, both at the national and the international </a:t>
            </a:r>
            <a:r>
              <a:rPr lang="en-US" altLang="zh-CN" dirty="0" smtClean="0"/>
              <a:t>levels. </a:t>
            </a:r>
            <a:endParaRPr lang="zh-CN" altLang="zh-CN"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0" y="594989"/>
            <a:ext cx="12061372" cy="6186309"/>
          </a:xfrm>
          <a:prstGeom prst="rect">
            <a:avLst/>
          </a:prstGeom>
        </p:spPr>
        <p:txBody>
          <a:bodyPr wrap="square">
            <a:spAutoFit/>
          </a:bodyPr>
          <a:lstStyle/>
          <a:p>
            <a:r>
              <a:rPr lang="en-US" altLang="zh-CN" dirty="0" smtClean="0"/>
              <a:t>  1. Who </a:t>
            </a:r>
            <a:r>
              <a:rPr lang="en-US" altLang="zh-CN" dirty="0"/>
              <a:t>cares if people think wrongly that the Internet has had more important influences than the washing machine? Why does it matter that people are more impressed by the most recent changes? It would not matter if these misjudgments were just a matter of people’s opinions. </a:t>
            </a:r>
            <a:r>
              <a:rPr lang="en-US" altLang="zh-CN" b="1" dirty="0">
                <a:solidFill>
                  <a:srgbClr val="FF00FF"/>
                </a:solidFill>
              </a:rPr>
              <a:t>However</a:t>
            </a:r>
            <a:r>
              <a:rPr lang="en-US" altLang="zh-CN" dirty="0">
                <a:solidFill>
                  <a:srgbClr val="FF0000"/>
                </a:solidFill>
              </a:rPr>
              <a:t>, they have real impacts, as they result in misguided use of scarce resources.</a:t>
            </a:r>
            <a:endParaRPr lang="zh-CN" altLang="zh-CN" dirty="0">
              <a:solidFill>
                <a:srgbClr val="FF0000"/>
              </a:solidFill>
            </a:endParaRPr>
          </a:p>
          <a:p>
            <a:r>
              <a:rPr lang="en-US" altLang="zh-CN" dirty="0" smtClean="0"/>
              <a:t>  2. The </a:t>
            </a:r>
            <a:r>
              <a:rPr lang="en-US" altLang="zh-CN" dirty="0"/>
              <a:t>fascination with the ICT(Information and Communication Technology) revolution, represented by the Internet, has made some rich countries wrongly conclude that making things is so “yesterday” that they should try to live on ideas. </a:t>
            </a:r>
            <a:r>
              <a:rPr lang="en-US" altLang="zh-CN" dirty="0">
                <a:solidFill>
                  <a:srgbClr val="FF0000"/>
                </a:solidFill>
              </a:rPr>
              <a:t>This belief in “post-industrial society” has led those countries to neglect their manufacturing </a:t>
            </a:r>
            <a:r>
              <a:rPr lang="en-US" altLang="zh-CN" dirty="0" smtClean="0">
                <a:solidFill>
                  <a:srgbClr val="FF0000"/>
                </a:solidFill>
              </a:rPr>
              <a:t>sector with </a:t>
            </a:r>
            <a:r>
              <a:rPr lang="en-US" altLang="zh-CN" dirty="0">
                <a:solidFill>
                  <a:srgbClr val="FF0000"/>
                </a:solidFill>
              </a:rPr>
              <a:t>negative consequences for their economies.</a:t>
            </a:r>
            <a:endParaRPr lang="zh-CN" altLang="zh-CN" dirty="0">
              <a:solidFill>
                <a:srgbClr val="FF0000"/>
              </a:solidFill>
            </a:endParaRPr>
          </a:p>
          <a:p>
            <a:r>
              <a:rPr lang="en-US" altLang="zh-CN" dirty="0" smtClean="0"/>
              <a:t>  3. Even </a:t>
            </a:r>
            <a:r>
              <a:rPr lang="en-US" altLang="zh-CN" dirty="0"/>
              <a:t>more worryingly, the fascination with the Internet by people in rich countries has moved the international community to worry about the “digital divide” between the rich countries and the poor countries. This has led companies and individuals to donate money to developing countries to buy computer equipment and Internet facilities. The question, however, is whether this is what the developing countries need the most. Perhaps giving money for those less fashionable things such as digging wells, extending electricity networks and making more affordable washing machines would have improved people’s lives more than giving every child a laptop computer or setting up Internet </a:t>
            </a:r>
            <a:r>
              <a:rPr lang="en-US" altLang="zh-CN" dirty="0" err="1"/>
              <a:t>centres</a:t>
            </a:r>
            <a:r>
              <a:rPr lang="en-US" altLang="zh-CN" dirty="0"/>
              <a:t> in rural </a:t>
            </a:r>
            <a:r>
              <a:rPr lang="en-US" altLang="zh-CN" dirty="0" smtClean="0"/>
              <a:t>villages. </a:t>
            </a:r>
            <a:r>
              <a:rPr lang="en-US" altLang="zh-CN" dirty="0"/>
              <a:t>I am not saying that those things are necessarily more important,</a:t>
            </a:r>
            <a:r>
              <a:rPr lang="en-US" altLang="zh-CN" dirty="0">
                <a:solidFill>
                  <a:srgbClr val="FF00FF"/>
                </a:solidFill>
              </a:rPr>
              <a:t> </a:t>
            </a:r>
            <a:r>
              <a:rPr lang="en-US" altLang="zh-CN" b="1" dirty="0">
                <a:solidFill>
                  <a:srgbClr val="FF00FF"/>
                </a:solidFill>
              </a:rPr>
              <a:t>but</a:t>
            </a:r>
            <a:r>
              <a:rPr lang="en-US" altLang="zh-CN" dirty="0">
                <a:solidFill>
                  <a:srgbClr val="FF00FF"/>
                </a:solidFill>
              </a:rPr>
              <a:t> </a:t>
            </a:r>
            <a:r>
              <a:rPr lang="en-US" altLang="zh-CN" dirty="0">
                <a:solidFill>
                  <a:srgbClr val="FF0000"/>
                </a:solidFill>
              </a:rPr>
              <a:t>many donators have rushed into fancy </a:t>
            </a:r>
            <a:r>
              <a:rPr lang="en-US" altLang="zh-CN" dirty="0" err="1">
                <a:solidFill>
                  <a:srgbClr val="FF0000"/>
                </a:solidFill>
              </a:rPr>
              <a:t>programmes</a:t>
            </a:r>
            <a:r>
              <a:rPr lang="en-US" altLang="zh-CN" dirty="0">
                <a:solidFill>
                  <a:srgbClr val="FF0000"/>
                </a:solidFill>
              </a:rPr>
              <a:t> without carefully assessing the relative long-term costs and benefits of alternative uses of their money.</a:t>
            </a:r>
            <a:endParaRPr lang="zh-CN" altLang="zh-CN" dirty="0">
              <a:solidFill>
                <a:srgbClr val="FF0000"/>
              </a:solidFill>
            </a:endParaRPr>
          </a:p>
          <a:p>
            <a:r>
              <a:rPr lang="en-US" altLang="zh-CN" dirty="0" smtClean="0"/>
              <a:t>  4. In </a:t>
            </a:r>
            <a:r>
              <a:rPr lang="en-US" altLang="zh-CN" dirty="0"/>
              <a:t>yet another example, a fascination with the new has led people to believe that the recent changes in the technologies of communications and transportation are so revolutionary that now we live in a “borderless world”. As a result, in the last twenty years or so, many people have come to believe that whatever change is happening today is the result of great technological progress, going against which will be like trying to turn the clock back. </a:t>
            </a:r>
            <a:r>
              <a:rPr lang="en-US" altLang="zh-CN" dirty="0">
                <a:solidFill>
                  <a:srgbClr val="FF0000"/>
                </a:solidFill>
              </a:rPr>
              <a:t>Believing in such a world, many governments have put an end to some of the very necessary regulations on cross-border flows of capital, </a:t>
            </a:r>
            <a:r>
              <a:rPr lang="en-US" altLang="zh-CN" dirty="0" err="1">
                <a:solidFill>
                  <a:srgbClr val="FF0000"/>
                </a:solidFill>
              </a:rPr>
              <a:t>labour</a:t>
            </a:r>
            <a:r>
              <a:rPr lang="en-US" altLang="zh-CN" dirty="0">
                <a:solidFill>
                  <a:srgbClr val="FF0000"/>
                </a:solidFill>
              </a:rPr>
              <a:t> and goods, with poor results.</a:t>
            </a:r>
            <a:endParaRPr lang="zh-CN" altLang="zh-CN" dirty="0">
              <a:solidFill>
                <a:srgbClr val="FF0000"/>
              </a:solidFill>
            </a:endParaRPr>
          </a:p>
          <a:p>
            <a:r>
              <a:rPr lang="en-US" altLang="zh-CN" dirty="0" smtClean="0"/>
              <a:t> 5. </a:t>
            </a:r>
            <a:r>
              <a:rPr lang="en-US" altLang="zh-CN" dirty="0" smtClean="0">
                <a:solidFill>
                  <a:srgbClr val="FF0000"/>
                </a:solidFill>
              </a:rPr>
              <a:t>Understanding </a:t>
            </a:r>
            <a:r>
              <a:rPr lang="en-US" altLang="zh-CN" dirty="0">
                <a:solidFill>
                  <a:srgbClr val="FF0000"/>
                </a:solidFill>
              </a:rPr>
              <a:t>technological trends is very important for </a:t>
            </a:r>
            <a:r>
              <a:rPr lang="en-US" altLang="zh-CN" dirty="0"/>
              <a:t>correctly designing economic policies, both at the national and the international </a:t>
            </a:r>
            <a:r>
              <a:rPr lang="en-US" altLang="zh-CN" dirty="0" smtClean="0"/>
              <a:t>levels. </a:t>
            </a:r>
            <a:endParaRPr lang="zh-CN" altLang="zh-CN" dirty="0"/>
          </a:p>
        </p:txBody>
      </p:sp>
      <p:sp>
        <p:nvSpPr>
          <p:cNvPr id="3" name="文本框 2"/>
          <p:cNvSpPr txBox="1"/>
          <p:nvPr/>
        </p:nvSpPr>
        <p:spPr>
          <a:xfrm>
            <a:off x="148045" y="73869"/>
            <a:ext cx="1820092" cy="523220"/>
          </a:xfrm>
          <a:prstGeom prst="rect">
            <a:avLst/>
          </a:prstGeom>
          <a:solidFill>
            <a:srgbClr val="44546A"/>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algn="ctr"/>
            <a:r>
              <a:rPr lang="en-US" altLang="zh-CN" sz="2800" b="1" dirty="0" smtClean="0">
                <a:solidFill>
                  <a:srgbClr val="FFFF00"/>
                </a:solidFill>
              </a:rPr>
              <a:t>Structure</a:t>
            </a:r>
            <a:endParaRPr lang="zh-CN" altLang="en-US" sz="2800" b="1" dirty="0">
              <a:solidFill>
                <a:srgbClr val="FFFF00"/>
              </a:solidFill>
            </a:endParaRPr>
          </a:p>
        </p:txBody>
      </p:sp>
      <p:sp>
        <p:nvSpPr>
          <p:cNvPr id="4" name="文本框 3"/>
          <p:cNvSpPr txBox="1"/>
          <p:nvPr/>
        </p:nvSpPr>
        <p:spPr>
          <a:xfrm>
            <a:off x="7842069" y="738951"/>
            <a:ext cx="1537062" cy="461665"/>
          </a:xfrm>
          <a:prstGeom prst="rect">
            <a:avLst/>
          </a:prstGeom>
          <a:solidFill>
            <a:schemeClr val="tx1"/>
          </a:solidFill>
        </p:spPr>
        <p:txBody>
          <a:bodyPr wrap="square" rtlCol="0">
            <a:spAutoFit/>
          </a:bodyPr>
          <a:lstStyle/>
          <a:p>
            <a:pPr algn="ctr"/>
            <a:r>
              <a:rPr lang="en-US" altLang="zh-CN" sz="2400" b="1" dirty="0" smtClean="0">
                <a:solidFill>
                  <a:schemeClr val="bg1"/>
                </a:solidFill>
              </a:rPr>
              <a:t>topic</a:t>
            </a:r>
            <a:endParaRPr lang="zh-CN" altLang="en-US" sz="2400" b="1" dirty="0">
              <a:solidFill>
                <a:schemeClr val="bg1"/>
              </a:solidFill>
            </a:endParaRPr>
          </a:p>
        </p:txBody>
      </p:sp>
      <p:sp>
        <p:nvSpPr>
          <p:cNvPr id="5" name="文本框 4"/>
          <p:cNvSpPr txBox="1"/>
          <p:nvPr/>
        </p:nvSpPr>
        <p:spPr>
          <a:xfrm>
            <a:off x="7842069" y="2343624"/>
            <a:ext cx="1537062" cy="461665"/>
          </a:xfrm>
          <a:prstGeom prst="rect">
            <a:avLst/>
          </a:prstGeom>
          <a:solidFill>
            <a:schemeClr val="tx1"/>
          </a:solidFill>
        </p:spPr>
        <p:txBody>
          <a:bodyPr wrap="square" rtlCol="0">
            <a:spAutoFit/>
          </a:bodyPr>
          <a:lstStyle/>
          <a:p>
            <a:r>
              <a:rPr lang="en-US" altLang="zh-CN" sz="2400" b="1" dirty="0" smtClean="0">
                <a:solidFill>
                  <a:schemeClr val="bg1"/>
                </a:solidFill>
              </a:rPr>
              <a:t>problem 1</a:t>
            </a:r>
            <a:endParaRPr lang="zh-CN" altLang="en-US" sz="2400" b="1" dirty="0">
              <a:solidFill>
                <a:schemeClr val="bg1"/>
              </a:solidFill>
            </a:endParaRPr>
          </a:p>
        </p:txBody>
      </p:sp>
      <p:sp>
        <p:nvSpPr>
          <p:cNvPr id="6" name="文本框 5"/>
          <p:cNvSpPr txBox="1"/>
          <p:nvPr/>
        </p:nvSpPr>
        <p:spPr>
          <a:xfrm>
            <a:off x="7842068" y="3608822"/>
            <a:ext cx="1537063" cy="461665"/>
          </a:xfrm>
          <a:prstGeom prst="rect">
            <a:avLst/>
          </a:prstGeom>
          <a:solidFill>
            <a:schemeClr val="tx1"/>
          </a:solidFill>
        </p:spPr>
        <p:txBody>
          <a:bodyPr wrap="square" rtlCol="0">
            <a:spAutoFit/>
          </a:bodyPr>
          <a:lstStyle/>
          <a:p>
            <a:r>
              <a:rPr lang="en-US" altLang="zh-CN" sz="2400" b="1" dirty="0" smtClean="0">
                <a:solidFill>
                  <a:schemeClr val="bg1"/>
                </a:solidFill>
              </a:rPr>
              <a:t>problem 2</a:t>
            </a:r>
            <a:endParaRPr lang="zh-CN" altLang="en-US" sz="2400" b="1" dirty="0">
              <a:solidFill>
                <a:schemeClr val="bg1"/>
              </a:solidFill>
            </a:endParaRPr>
          </a:p>
        </p:txBody>
      </p:sp>
      <p:sp>
        <p:nvSpPr>
          <p:cNvPr id="7" name="文本框 6"/>
          <p:cNvSpPr txBox="1"/>
          <p:nvPr/>
        </p:nvSpPr>
        <p:spPr>
          <a:xfrm>
            <a:off x="7842068" y="5131137"/>
            <a:ext cx="1537063" cy="461665"/>
          </a:xfrm>
          <a:prstGeom prst="rect">
            <a:avLst/>
          </a:prstGeom>
          <a:solidFill>
            <a:schemeClr val="tx1"/>
          </a:solidFill>
        </p:spPr>
        <p:txBody>
          <a:bodyPr wrap="square" rtlCol="0">
            <a:spAutoFit/>
          </a:bodyPr>
          <a:lstStyle/>
          <a:p>
            <a:r>
              <a:rPr lang="en-US" altLang="zh-CN" sz="2400" b="1" dirty="0" smtClean="0">
                <a:solidFill>
                  <a:schemeClr val="bg1"/>
                </a:solidFill>
              </a:rPr>
              <a:t>problem 3</a:t>
            </a:r>
            <a:endParaRPr lang="zh-CN" altLang="en-US" sz="2400" b="1" dirty="0">
              <a:solidFill>
                <a:schemeClr val="bg1"/>
              </a:solidFill>
            </a:endParaRPr>
          </a:p>
        </p:txBody>
      </p:sp>
      <p:sp>
        <p:nvSpPr>
          <p:cNvPr id="8" name="文本框 7"/>
          <p:cNvSpPr txBox="1"/>
          <p:nvPr/>
        </p:nvSpPr>
        <p:spPr>
          <a:xfrm>
            <a:off x="7829004" y="6247860"/>
            <a:ext cx="1563189" cy="461665"/>
          </a:xfrm>
          <a:prstGeom prst="rect">
            <a:avLst/>
          </a:prstGeom>
          <a:solidFill>
            <a:schemeClr val="tx1"/>
          </a:solidFill>
        </p:spPr>
        <p:txBody>
          <a:bodyPr wrap="square" rtlCol="0">
            <a:spAutoFit/>
          </a:bodyPr>
          <a:lstStyle/>
          <a:p>
            <a:r>
              <a:rPr lang="en-US" altLang="zh-CN" sz="2400" b="1" dirty="0" smtClean="0">
                <a:solidFill>
                  <a:schemeClr val="bg1"/>
                </a:solidFill>
              </a:rPr>
              <a:t>conclusion</a:t>
            </a:r>
            <a:endParaRPr lang="zh-CN" altLang="en-US" sz="2400" b="1" dirty="0">
              <a:solidFill>
                <a:schemeClr val="bg1"/>
              </a:solidFill>
            </a:endParaRPr>
          </a:p>
        </p:txBody>
      </p:sp>
      <p:sp>
        <p:nvSpPr>
          <p:cNvPr id="9" name="下箭头 8"/>
          <p:cNvSpPr/>
          <p:nvPr/>
        </p:nvSpPr>
        <p:spPr>
          <a:xfrm>
            <a:off x="8436426" y="1200616"/>
            <a:ext cx="348343" cy="1143008"/>
          </a:xfrm>
          <a:prstGeom prst="downArrow">
            <a:avLst/>
          </a:prstGeom>
          <a:solidFill>
            <a:schemeClr val="accent1">
              <a:alpha val="4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下箭头 9"/>
          <p:cNvSpPr/>
          <p:nvPr/>
        </p:nvSpPr>
        <p:spPr>
          <a:xfrm>
            <a:off x="8436426" y="2805289"/>
            <a:ext cx="348343" cy="803533"/>
          </a:xfrm>
          <a:prstGeom prst="downArrow">
            <a:avLst/>
          </a:prstGeom>
          <a:solidFill>
            <a:schemeClr val="accent1">
              <a:alpha val="4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下箭头 10"/>
          <p:cNvSpPr/>
          <p:nvPr/>
        </p:nvSpPr>
        <p:spPr>
          <a:xfrm>
            <a:off x="8436426" y="4078690"/>
            <a:ext cx="348343" cy="1052447"/>
          </a:xfrm>
          <a:prstGeom prst="downArrow">
            <a:avLst/>
          </a:prstGeom>
          <a:solidFill>
            <a:schemeClr val="accent1">
              <a:alpha val="4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下箭头 11"/>
          <p:cNvSpPr/>
          <p:nvPr/>
        </p:nvSpPr>
        <p:spPr>
          <a:xfrm>
            <a:off x="8436426" y="5592802"/>
            <a:ext cx="348343" cy="655058"/>
          </a:xfrm>
          <a:prstGeom prst="downArrow">
            <a:avLst/>
          </a:prstGeom>
          <a:solidFill>
            <a:schemeClr val="accent1">
              <a:alpha val="4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barn(inVertical)">
                                      <p:cBhvr>
                                        <p:cTn id="16" dur="5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arn(inVertical)">
                                      <p:cBhvr>
                                        <p:cTn id="25" dur="500"/>
                                        <p:tgtEl>
                                          <p:spTgt spid="6"/>
                                        </p:tgtEl>
                                      </p:cBhvr>
                                    </p:animEffec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11"/>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grpId="0" nodeType="click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barn(inVertical)">
                                      <p:cBhvr>
                                        <p:cTn id="34" dur="500"/>
                                        <p:tgtEl>
                                          <p:spTgt spid="7"/>
                                        </p:tgtEl>
                                      </p:cBhvr>
                                    </p:animEffec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6" presetClass="entr" presetSubtype="21"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Effect transition="in" filter="barn(inVertical)">
                                      <p:cBhvr>
                                        <p:cTn id="4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78045" y="637746"/>
            <a:ext cx="11756571" cy="3046988"/>
          </a:xfrm>
          <a:prstGeom prst="rect">
            <a:avLst/>
          </a:prstGeom>
        </p:spPr>
        <p:txBody>
          <a:bodyPr wrap="square">
            <a:spAutoFit/>
          </a:bodyPr>
          <a:lstStyle/>
          <a:p>
            <a:r>
              <a:rPr lang="en-US" altLang="zh-CN" sz="3200" dirty="0" smtClean="0"/>
              <a:t>Who </a:t>
            </a:r>
            <a:r>
              <a:rPr lang="en-US" altLang="zh-CN" sz="3200" dirty="0"/>
              <a:t>cares if people think wrongly that the Internet has had more important influences than the washing machine? Why does it matter that people are more impressed by the most recent changes? It would not matter if these misjudgments were just a matter of people’s opinions. </a:t>
            </a:r>
            <a:r>
              <a:rPr lang="en-US" altLang="zh-CN" sz="3200" b="1" dirty="0">
                <a:solidFill>
                  <a:srgbClr val="FF00FF"/>
                </a:solidFill>
              </a:rPr>
              <a:t>However</a:t>
            </a:r>
            <a:r>
              <a:rPr lang="en-US" altLang="zh-CN" sz="3200" b="1" dirty="0">
                <a:solidFill>
                  <a:srgbClr val="FF0000"/>
                </a:solidFill>
              </a:rPr>
              <a:t>,</a:t>
            </a:r>
            <a:r>
              <a:rPr lang="en-US" altLang="zh-CN" sz="3200" dirty="0">
                <a:solidFill>
                  <a:srgbClr val="FF0000"/>
                </a:solidFill>
              </a:rPr>
              <a:t> they have real impacts, as they result in misguided use of scarce resources.</a:t>
            </a:r>
            <a:endParaRPr lang="zh-CN" altLang="zh-CN" sz="3200" dirty="0">
              <a:solidFill>
                <a:srgbClr val="FF0000"/>
              </a:solidFill>
            </a:endParaRPr>
          </a:p>
        </p:txBody>
      </p:sp>
      <p:sp>
        <p:nvSpPr>
          <p:cNvPr id="3" name="文本框 2"/>
          <p:cNvSpPr txBox="1"/>
          <p:nvPr/>
        </p:nvSpPr>
        <p:spPr>
          <a:xfrm>
            <a:off x="148045" y="73869"/>
            <a:ext cx="2020389" cy="523220"/>
          </a:xfrm>
          <a:prstGeom prst="rect">
            <a:avLst/>
          </a:prstGeom>
          <a:solidFill>
            <a:srgbClr val="44546A"/>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algn="ctr"/>
            <a:r>
              <a:rPr lang="en-US" altLang="zh-CN" sz="2800" b="1" dirty="0" smtClean="0">
                <a:solidFill>
                  <a:srgbClr val="FFFF00"/>
                </a:solidFill>
              </a:rPr>
              <a:t>Paraphrase </a:t>
            </a:r>
            <a:endParaRPr lang="zh-CN" altLang="en-US" sz="2800" b="1" dirty="0">
              <a:solidFill>
                <a:srgbClr val="FFFF00"/>
              </a:solidFill>
            </a:endParaRPr>
          </a:p>
        </p:txBody>
      </p:sp>
      <p:sp>
        <p:nvSpPr>
          <p:cNvPr id="4" name="圆角矩形 3"/>
          <p:cNvSpPr/>
          <p:nvPr/>
        </p:nvSpPr>
        <p:spPr>
          <a:xfrm>
            <a:off x="9438370" y="2674081"/>
            <a:ext cx="801189" cy="483326"/>
          </a:xfrm>
          <a:prstGeom prst="roundRect">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圆角矩形 4"/>
          <p:cNvSpPr/>
          <p:nvPr/>
        </p:nvSpPr>
        <p:spPr>
          <a:xfrm>
            <a:off x="3605349" y="2180074"/>
            <a:ext cx="3449417" cy="460996"/>
          </a:xfrm>
          <a:prstGeom prst="roundRect">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7" name="直接箭头连接符 6"/>
          <p:cNvCxnSpPr/>
          <p:nvPr/>
        </p:nvCxnSpPr>
        <p:spPr>
          <a:xfrm flipH="1" flipV="1">
            <a:off x="6993807" y="2581306"/>
            <a:ext cx="2444563" cy="257590"/>
          </a:xfrm>
          <a:prstGeom prst="straightConnector1">
            <a:avLst/>
          </a:prstGeom>
          <a:ln w="57150">
            <a:solidFill>
              <a:srgbClr val="00B050"/>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11" name="表格 10"/>
          <p:cNvGraphicFramePr>
            <a:graphicFrameLocks noGrp="1"/>
          </p:cNvGraphicFramePr>
          <p:nvPr>
            <p:custDataLst>
              <p:tags r:id="rId1"/>
            </p:custDataLst>
          </p:nvPr>
        </p:nvGraphicFramePr>
        <p:xfrm>
          <a:off x="999763" y="3601566"/>
          <a:ext cx="8438607" cy="1463040"/>
        </p:xfrm>
        <a:graphic>
          <a:graphicData uri="http://schemas.openxmlformats.org/drawingml/2006/table">
            <a:tbl>
              <a:tblPr firstRow="1" bandRow="1">
                <a:tableStyleId>{7DF18680-E054-41AD-8BC1-D1AEF772440D}</a:tableStyleId>
              </a:tblPr>
              <a:tblGrid>
                <a:gridCol w="1609364"/>
                <a:gridCol w="1889646"/>
                <a:gridCol w="4939597"/>
              </a:tblGrid>
              <a:tr h="370840">
                <a:tc>
                  <a:txBody>
                    <a:bodyPr/>
                    <a:lstStyle/>
                    <a:p>
                      <a:r>
                        <a:rPr lang="en-US" altLang="zh-CN" sz="2600" dirty="0" smtClean="0"/>
                        <a:t>Sentence</a:t>
                      </a:r>
                      <a:r>
                        <a:rPr lang="en-US" altLang="zh-CN" sz="2600" baseline="0" dirty="0" smtClean="0"/>
                        <a:t> </a:t>
                      </a:r>
                      <a:endParaRPr lang="zh-CN" altLang="en-US" sz="2600" b="1" dirty="0">
                        <a:solidFill>
                          <a:schemeClr val="accent4">
                            <a:lumMod val="60000"/>
                            <a:lumOff val="40000"/>
                          </a:schemeClr>
                        </a:solidFill>
                      </a:endParaRPr>
                    </a:p>
                  </a:txBody>
                  <a:tcPr/>
                </a:tc>
                <a:tc>
                  <a:txBody>
                    <a:bodyPr/>
                    <a:lstStyle/>
                    <a:p>
                      <a:r>
                        <a:rPr lang="en-US" altLang="zh-CN" sz="2600" dirty="0" smtClean="0"/>
                        <a:t>Functio</a:t>
                      </a:r>
                      <a:r>
                        <a:rPr lang="en-US" altLang="zh-CN" sz="2600" baseline="0" dirty="0" smtClean="0"/>
                        <a:t>n </a:t>
                      </a:r>
                      <a:endParaRPr lang="zh-CN" altLang="en-US" sz="2600" b="1" dirty="0">
                        <a:solidFill>
                          <a:schemeClr val="accent4">
                            <a:lumMod val="60000"/>
                            <a:lumOff val="40000"/>
                          </a:schemeClr>
                        </a:solidFill>
                      </a:endParaRPr>
                    </a:p>
                  </a:txBody>
                  <a:tcPr/>
                </a:tc>
                <a:tc>
                  <a:txBody>
                    <a:bodyPr/>
                    <a:lstStyle/>
                    <a:p>
                      <a:r>
                        <a:rPr lang="en-US" altLang="zh-CN" sz="2600" dirty="0" smtClean="0"/>
                        <a:t>Keywords</a:t>
                      </a:r>
                      <a:endParaRPr lang="zh-CN" altLang="en-US" sz="2600" b="1" dirty="0">
                        <a:solidFill>
                          <a:schemeClr val="accent4">
                            <a:lumMod val="60000"/>
                            <a:lumOff val="40000"/>
                          </a:schemeClr>
                        </a:solidFill>
                      </a:endParaRPr>
                    </a:p>
                  </a:txBody>
                  <a:tcPr/>
                </a:tc>
              </a:tr>
              <a:tr h="370840">
                <a:tc>
                  <a:txBody>
                    <a:bodyPr/>
                    <a:lstStyle/>
                    <a:p>
                      <a:r>
                        <a:rPr lang="en-US" altLang="zh-CN" sz="2600" b="0" dirty="0" smtClean="0"/>
                        <a:t>S1</a:t>
                      </a:r>
                      <a:r>
                        <a:rPr lang="zh-CN" altLang="en-US" sz="2600" b="0" baseline="0" dirty="0" smtClean="0"/>
                        <a:t> </a:t>
                      </a:r>
                      <a:r>
                        <a:rPr lang="en-US" altLang="zh-CN" sz="2600" b="0" dirty="0" smtClean="0"/>
                        <a:t>S2 S3</a:t>
                      </a:r>
                      <a:endParaRPr lang="zh-CN" altLang="en-US" sz="2600" b="0" dirty="0"/>
                    </a:p>
                  </a:txBody>
                  <a:tcPr/>
                </a:tc>
                <a:tc>
                  <a:txBody>
                    <a:bodyPr/>
                    <a:lstStyle/>
                    <a:p>
                      <a:r>
                        <a:rPr lang="zh-CN" altLang="en-US" sz="2600" b="0" dirty="0" smtClean="0"/>
                        <a:t>设问引题</a:t>
                      </a:r>
                      <a:endParaRPr lang="zh-CN" altLang="en-US" sz="2600" b="0" dirty="0"/>
                    </a:p>
                  </a:txBody>
                  <a:tcPr/>
                </a:tc>
                <a:tc>
                  <a:txBody>
                    <a:bodyPr/>
                    <a:lstStyle/>
                    <a:p>
                      <a:r>
                        <a:rPr lang="en-US" altLang="zh-CN" sz="2600" b="0" dirty="0" smtClean="0"/>
                        <a:t>misjudgments</a:t>
                      </a:r>
                      <a:endParaRPr lang="zh-CN" altLang="en-US" sz="2600" b="0" dirty="0"/>
                    </a:p>
                  </a:txBody>
                  <a:tcPr/>
                </a:tc>
              </a:tr>
              <a:tr h="370840">
                <a:tc>
                  <a:txBody>
                    <a:bodyPr/>
                    <a:lstStyle/>
                    <a:p>
                      <a:r>
                        <a:rPr lang="en-US" altLang="zh-CN" sz="2600" b="0" dirty="0" smtClean="0"/>
                        <a:t>S4</a:t>
                      </a:r>
                      <a:endParaRPr lang="zh-CN" altLang="en-US" sz="2600" b="0" dirty="0"/>
                    </a:p>
                  </a:txBody>
                  <a:tcPr/>
                </a:tc>
                <a:tc>
                  <a:txBody>
                    <a:bodyPr/>
                    <a:lstStyle/>
                    <a:p>
                      <a:r>
                        <a:rPr lang="zh-CN" altLang="en-US" sz="2600" b="0" dirty="0" smtClean="0"/>
                        <a:t>引出主题</a:t>
                      </a:r>
                      <a:endParaRPr lang="zh-CN" altLang="en-US" sz="2600" b="0" dirty="0"/>
                    </a:p>
                  </a:txBody>
                  <a:tcPr/>
                </a:tc>
                <a:tc>
                  <a:txBody>
                    <a:bodyPr/>
                    <a:lstStyle/>
                    <a:p>
                      <a:r>
                        <a:rPr lang="en-US" altLang="zh-CN" sz="2600" b="0" dirty="0" smtClean="0"/>
                        <a:t>misguided use, scarce resources</a:t>
                      </a:r>
                      <a:endParaRPr lang="zh-CN" altLang="en-US" sz="2600" b="0" dirty="0"/>
                    </a:p>
                  </a:txBody>
                  <a:tcPr/>
                </a:tc>
              </a:tr>
            </a:tbl>
          </a:graphicData>
        </a:graphic>
      </p:graphicFrame>
      <p:sp>
        <p:nvSpPr>
          <p:cNvPr id="12" name="文本框 11"/>
          <p:cNvSpPr txBox="1"/>
          <p:nvPr/>
        </p:nvSpPr>
        <p:spPr>
          <a:xfrm>
            <a:off x="1141647" y="5081126"/>
            <a:ext cx="8144324" cy="954107"/>
          </a:xfrm>
          <a:prstGeom prst="rect">
            <a:avLst/>
          </a:prstGeom>
          <a:noFill/>
          <a:ln>
            <a:solidFill>
              <a:schemeClr val="tx1"/>
            </a:solidFill>
            <a:prstDash val="lgDashDotDot"/>
          </a:ln>
        </p:spPr>
        <p:txBody>
          <a:bodyPr wrap="square" rtlCol="0">
            <a:spAutoFit/>
          </a:bodyPr>
          <a:lstStyle/>
          <a:p>
            <a:r>
              <a:rPr lang="en-US" altLang="zh-CN" sz="2800" b="1" dirty="0" smtClean="0"/>
              <a:t>Misjudgments on the influence of the Internet </a:t>
            </a:r>
            <a:r>
              <a:rPr lang="en-US" altLang="zh-CN" sz="2800" b="1" u="sng" dirty="0" smtClean="0">
                <a:solidFill>
                  <a:srgbClr val="C00000"/>
                </a:solidFill>
              </a:rPr>
              <a:t>lead to</a:t>
            </a:r>
            <a:endParaRPr lang="en-US" altLang="zh-CN" sz="2800" b="1" dirty="0" smtClean="0">
              <a:solidFill>
                <a:srgbClr val="C00000"/>
              </a:solidFill>
            </a:endParaRPr>
          </a:p>
          <a:p>
            <a:r>
              <a:rPr lang="en-US" altLang="zh-CN" sz="2800" b="1" dirty="0" smtClean="0">
                <a:solidFill>
                  <a:srgbClr val="0066FF"/>
                </a:solidFill>
              </a:rPr>
              <a:t>misusing</a:t>
            </a:r>
            <a:r>
              <a:rPr lang="en-US" altLang="zh-CN" sz="2800" b="1" dirty="0" smtClean="0"/>
              <a:t> </a:t>
            </a:r>
            <a:r>
              <a:rPr lang="en-US" altLang="zh-CN" sz="2800" b="1" u="sng" dirty="0" smtClean="0">
                <a:solidFill>
                  <a:srgbClr val="C00000"/>
                </a:solidFill>
              </a:rPr>
              <a:t>limited</a:t>
            </a:r>
            <a:r>
              <a:rPr lang="en-US" altLang="zh-CN" sz="2800" b="1" dirty="0" smtClean="0"/>
              <a:t> resources. </a:t>
            </a:r>
            <a:endParaRPr lang="zh-CN" altLang="en-US" sz="2800" b="1" dirty="0"/>
          </a:p>
        </p:txBody>
      </p:sp>
      <p:sp>
        <p:nvSpPr>
          <p:cNvPr id="10" name="文本框 9"/>
          <p:cNvSpPr txBox="1"/>
          <p:nvPr/>
        </p:nvSpPr>
        <p:spPr>
          <a:xfrm>
            <a:off x="2288545" y="73869"/>
            <a:ext cx="1384663" cy="523220"/>
          </a:xfrm>
          <a:prstGeom prst="rect">
            <a:avLst/>
          </a:prstGeom>
          <a:noFill/>
        </p:spPr>
        <p:txBody>
          <a:bodyPr wrap="square" rtlCol="0">
            <a:spAutoFit/>
          </a:bodyPr>
          <a:lstStyle/>
          <a:p>
            <a:r>
              <a:rPr lang="en-US" altLang="zh-CN" sz="2800" b="1" dirty="0" smtClean="0">
                <a:solidFill>
                  <a:srgbClr val="0070C0"/>
                </a:solidFill>
              </a:rPr>
              <a:t>Para. 1</a:t>
            </a:r>
            <a:endParaRPr lang="zh-CN" altLang="en-US" sz="2800" b="1" dirty="0">
              <a:solidFill>
                <a:srgbClr val="0070C0"/>
              </a:solidFill>
            </a:endParaRPr>
          </a:p>
        </p:txBody>
      </p:sp>
      <p:sp>
        <p:nvSpPr>
          <p:cNvPr id="14" name="圆角矩形 13"/>
          <p:cNvSpPr/>
          <p:nvPr/>
        </p:nvSpPr>
        <p:spPr>
          <a:xfrm>
            <a:off x="2743200" y="5963028"/>
            <a:ext cx="862149" cy="396548"/>
          </a:xfrm>
          <a:prstGeom prst="round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smtClean="0">
                <a:solidFill>
                  <a:srgbClr val="C00000"/>
                </a:solidFill>
              </a:rPr>
              <a:t>rare</a:t>
            </a:r>
            <a:endParaRPr lang="zh-CN" altLang="en-US" sz="2400" b="1" dirty="0">
              <a:solidFill>
                <a:srgbClr val="C00000"/>
              </a:solidFill>
            </a:endParaRPr>
          </a:p>
        </p:txBody>
      </p:sp>
      <p:sp>
        <p:nvSpPr>
          <p:cNvPr id="15" name="圆角矩形 14"/>
          <p:cNvSpPr/>
          <p:nvPr/>
        </p:nvSpPr>
        <p:spPr>
          <a:xfrm>
            <a:off x="9225010" y="5201798"/>
            <a:ext cx="2029097" cy="1584449"/>
          </a:xfrm>
          <a:prstGeom prst="round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400" b="1" dirty="0">
                <a:solidFill>
                  <a:srgbClr val="C00000"/>
                </a:solidFill>
              </a:rPr>
              <a:t>cause </a:t>
            </a:r>
            <a:endParaRPr lang="zh-CN" altLang="en-US" sz="2400" b="1" dirty="0">
              <a:solidFill>
                <a:srgbClr val="C00000"/>
              </a:solidFill>
            </a:endParaRPr>
          </a:p>
          <a:p>
            <a:r>
              <a:rPr lang="en-US" altLang="zh-CN" sz="2400" b="1" dirty="0">
                <a:solidFill>
                  <a:srgbClr val="C00000"/>
                </a:solidFill>
              </a:rPr>
              <a:t>bring about</a:t>
            </a:r>
            <a:endParaRPr lang="en-US" altLang="zh-CN" sz="2400" b="1" dirty="0">
              <a:solidFill>
                <a:srgbClr val="C00000"/>
              </a:solidFill>
            </a:endParaRPr>
          </a:p>
          <a:p>
            <a:r>
              <a:rPr lang="en-US" altLang="zh-CN" sz="2400" b="1" dirty="0">
                <a:solidFill>
                  <a:srgbClr val="C00000"/>
                </a:solidFill>
              </a:rPr>
              <a:t>result in</a:t>
            </a:r>
            <a:endParaRPr lang="en-US" altLang="zh-CN" sz="2400" b="1" dirty="0">
              <a:solidFill>
                <a:srgbClr val="C00000"/>
              </a:solidFill>
            </a:endParaRPr>
          </a:p>
          <a:p>
            <a:r>
              <a:rPr lang="en-US" altLang="zh-CN" sz="2400" b="1" dirty="0">
                <a:solidFill>
                  <a:srgbClr val="C00000"/>
                </a:solidFill>
              </a:rPr>
              <a:t>contribute to </a:t>
            </a:r>
            <a:r>
              <a:rPr lang="en-US" altLang="zh-CN" sz="2400" dirty="0">
                <a:solidFill>
                  <a:srgbClr val="C00000"/>
                </a:solidFill>
              </a:rPr>
              <a:t> </a:t>
            </a:r>
            <a:endParaRPr lang="zh-CN" altLang="en-US" sz="2400" dirty="0">
              <a:solidFill>
                <a:srgbClr val="C00000"/>
              </a:solidFill>
            </a:endParaRPr>
          </a:p>
        </p:txBody>
      </p:sp>
      <p:sp>
        <p:nvSpPr>
          <p:cNvPr id="16" name="圆角矩形 15"/>
          <p:cNvSpPr/>
          <p:nvPr/>
        </p:nvSpPr>
        <p:spPr>
          <a:xfrm>
            <a:off x="9713325" y="3212091"/>
            <a:ext cx="2321291" cy="1957715"/>
          </a:xfrm>
          <a:prstGeom prst="round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400" b="1" dirty="0" smtClean="0">
                <a:solidFill>
                  <a:schemeClr val="tx1"/>
                </a:solidFill>
              </a:rPr>
              <a:t>scarce</a:t>
            </a:r>
            <a:endParaRPr lang="en-US" altLang="zh-CN" sz="2400" b="1" dirty="0" smtClean="0">
              <a:solidFill>
                <a:schemeClr val="tx1"/>
              </a:solidFill>
            </a:endParaRPr>
          </a:p>
          <a:p>
            <a:r>
              <a:rPr lang="zh-CN" altLang="zh-CN" sz="2400" b="1" dirty="0" smtClean="0">
                <a:solidFill>
                  <a:schemeClr val="tx1"/>
                </a:solidFill>
              </a:rPr>
              <a:t>①</a:t>
            </a:r>
            <a:r>
              <a:rPr lang="zh-CN" altLang="en-US" sz="2400" b="1" dirty="0" smtClean="0">
                <a:solidFill>
                  <a:schemeClr val="tx1"/>
                </a:solidFill>
              </a:rPr>
              <a:t>稀有的</a:t>
            </a:r>
            <a:r>
              <a:rPr lang="en-US" altLang="zh-CN" sz="2400" b="1" dirty="0" smtClean="0">
                <a:solidFill>
                  <a:schemeClr val="tx1"/>
                </a:solidFill>
              </a:rPr>
              <a:t>(rare)</a:t>
            </a:r>
            <a:endParaRPr lang="en-US" altLang="zh-CN" sz="2400" b="1" dirty="0">
              <a:solidFill>
                <a:schemeClr val="tx1"/>
              </a:solidFill>
            </a:endParaRPr>
          </a:p>
          <a:p>
            <a:r>
              <a:rPr lang="zh-CN" altLang="zh-CN" sz="2400" b="1" dirty="0">
                <a:solidFill>
                  <a:schemeClr val="tx1"/>
                </a:solidFill>
              </a:rPr>
              <a:t>②</a:t>
            </a:r>
            <a:r>
              <a:rPr lang="zh-CN" altLang="en-US" sz="2400" b="1" dirty="0" smtClean="0">
                <a:solidFill>
                  <a:schemeClr val="tx1"/>
                </a:solidFill>
              </a:rPr>
              <a:t>缺乏的</a:t>
            </a:r>
            <a:r>
              <a:rPr lang="en-US" altLang="zh-CN" sz="2400" b="1" dirty="0" smtClean="0">
                <a:solidFill>
                  <a:schemeClr val="tx1"/>
                </a:solidFill>
              </a:rPr>
              <a:t>(</a:t>
            </a:r>
            <a:r>
              <a:rPr lang="en-US" altLang="zh-CN" sz="2400" b="1" dirty="0">
                <a:solidFill>
                  <a:schemeClr val="tx1"/>
                </a:solidFill>
              </a:rPr>
              <a:t>insufficient, </a:t>
            </a:r>
            <a:r>
              <a:rPr lang="en-US" altLang="zh-CN" sz="2400" b="1" dirty="0" smtClean="0">
                <a:solidFill>
                  <a:schemeClr val="tx1"/>
                </a:solidFill>
              </a:rPr>
              <a:t>inadequate</a:t>
            </a:r>
            <a:r>
              <a:rPr lang="en-US" altLang="zh-CN" sz="2400" b="1" dirty="0">
                <a:solidFill>
                  <a:schemeClr val="tx1"/>
                </a:solidFill>
              </a:rPr>
              <a:t>, </a:t>
            </a:r>
            <a:endParaRPr lang="zh-CN" altLang="en-US" sz="2400" b="1" dirty="0">
              <a:solidFill>
                <a:schemeClr val="tx1"/>
              </a:solidFill>
            </a:endParaRPr>
          </a:p>
        </p:txBody>
      </p:sp>
      <p:sp>
        <p:nvSpPr>
          <p:cNvPr id="19" name="文本框 18"/>
          <p:cNvSpPr txBox="1"/>
          <p:nvPr/>
        </p:nvSpPr>
        <p:spPr>
          <a:xfrm>
            <a:off x="298045" y="6379312"/>
            <a:ext cx="3375163" cy="385170"/>
          </a:xfrm>
          <a:prstGeom prst="rect">
            <a:avLst/>
          </a:prstGeom>
          <a:noFill/>
        </p:spPr>
        <p:txBody>
          <a:bodyPr wrap="square" rtlCol="0">
            <a:spAutoFit/>
          </a:bodyPr>
          <a:lstStyle/>
          <a:p>
            <a:pPr>
              <a:lnSpc>
                <a:spcPts val="2200"/>
              </a:lnSpc>
            </a:pPr>
            <a:r>
              <a:rPr lang="en-US" altLang="zh-CN" sz="2400" b="1" dirty="0">
                <a:solidFill>
                  <a:srgbClr val="0066FF"/>
                </a:solidFill>
              </a:rPr>
              <a:t>wrong directions in using</a:t>
            </a:r>
            <a:endParaRPr lang="en-US" altLang="zh-CN" sz="2400" b="1" dirty="0">
              <a:solidFill>
                <a:srgbClr val="0066FF"/>
              </a:solidFill>
            </a:endParaRPr>
          </a:p>
        </p:txBody>
      </p:sp>
      <p:sp>
        <p:nvSpPr>
          <p:cNvPr id="20" name="下箭头 19"/>
          <p:cNvSpPr/>
          <p:nvPr/>
        </p:nvSpPr>
        <p:spPr>
          <a:xfrm>
            <a:off x="1582034" y="5937095"/>
            <a:ext cx="287383" cy="5219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文本框 16"/>
          <p:cNvSpPr txBox="1"/>
          <p:nvPr/>
        </p:nvSpPr>
        <p:spPr>
          <a:xfrm>
            <a:off x="3513165" y="6386269"/>
            <a:ext cx="2356413" cy="385170"/>
          </a:xfrm>
          <a:prstGeom prst="rect">
            <a:avLst/>
          </a:prstGeom>
          <a:noFill/>
        </p:spPr>
        <p:txBody>
          <a:bodyPr wrap="square" rtlCol="0">
            <a:spAutoFit/>
          </a:bodyPr>
          <a:lstStyle/>
          <a:p>
            <a:pPr>
              <a:lnSpc>
                <a:spcPts val="2200"/>
              </a:lnSpc>
            </a:pPr>
            <a:r>
              <a:rPr lang="en-US" altLang="zh-CN" sz="2400" b="1" dirty="0" smtClean="0">
                <a:solidFill>
                  <a:srgbClr val="0066FF"/>
                </a:solidFill>
              </a:rPr>
              <a:t>/a waste of</a:t>
            </a:r>
            <a:endParaRPr lang="en-US" altLang="zh-CN" sz="2400" b="1" dirty="0">
              <a:solidFill>
                <a:srgbClr val="0066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circle(in)">
                                      <p:cBhvr>
                                        <p:cTn id="7" dur="20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par>
                                <p:cTn id="18" presetID="16" presetClass="entr" presetSubtype="21" fill="hold" nodeType="with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barn(inVertical)">
                                      <p:cBhvr>
                                        <p:cTn id="20" dur="500"/>
                                        <p:tgtEl>
                                          <p:spTgt spid="7"/>
                                        </p:tgtEl>
                                      </p:cBhvr>
                                    </p:animEffect>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fade">
                                      <p:cBhvr>
                                        <p:cTn id="25" dur="1000"/>
                                        <p:tgtEl>
                                          <p:spTgt spid="12"/>
                                        </p:tgtEl>
                                      </p:cBhvr>
                                    </p:animEffect>
                                    <p:anim calcmode="lin" valueType="num">
                                      <p:cBhvr>
                                        <p:cTn id="26" dur="1000" fill="hold"/>
                                        <p:tgtEl>
                                          <p:spTgt spid="12"/>
                                        </p:tgtEl>
                                        <p:attrNameLst>
                                          <p:attrName>ppt_x</p:attrName>
                                        </p:attrNameLst>
                                      </p:cBhvr>
                                      <p:tavLst>
                                        <p:tav tm="0">
                                          <p:val>
                                            <p:strVal val="#ppt_x"/>
                                          </p:val>
                                        </p:tav>
                                        <p:tav tm="100000">
                                          <p:val>
                                            <p:strVal val="#ppt_x"/>
                                          </p:val>
                                        </p:tav>
                                      </p:tavLst>
                                    </p:anim>
                                    <p:anim calcmode="lin" valueType="num">
                                      <p:cBhvr>
                                        <p:cTn id="27"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barn(inVertical)">
                                      <p:cBhvr>
                                        <p:cTn id="32" dur="500"/>
                                        <p:tgtEl>
                                          <p:spTgt spid="15"/>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barn(inVertical)">
                                      <p:cBhvr>
                                        <p:cTn id="37" dur="5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barn(inVertical)">
                                      <p:cBhvr>
                                        <p:cTn id="42" dur="500"/>
                                        <p:tgtEl>
                                          <p:spTgt spid="16"/>
                                        </p:tgtEl>
                                      </p:cBhvr>
                                    </p:animEffect>
                                  </p:childTnLst>
                                </p:cTn>
                              </p:par>
                            </p:childTnLst>
                          </p:cTn>
                        </p:par>
                      </p:childTnLst>
                    </p:cTn>
                  </p:par>
                  <p:par>
                    <p:cTn id="43" fill="hold">
                      <p:stCondLst>
                        <p:cond delay="indefinite"/>
                      </p:stCondLst>
                      <p:childTnLst>
                        <p:par>
                          <p:cTn id="44" fill="hold">
                            <p:stCondLst>
                              <p:cond delay="0"/>
                            </p:stCondLst>
                            <p:childTnLst>
                              <p:par>
                                <p:cTn id="45" presetID="14" presetClass="entr" presetSubtype="10" fill="hold" grpId="0" nodeType="clickEffect">
                                  <p:stCondLst>
                                    <p:cond delay="0"/>
                                  </p:stCondLst>
                                  <p:childTnLst>
                                    <p:set>
                                      <p:cBhvr>
                                        <p:cTn id="46" dur="1" fill="hold">
                                          <p:stCondLst>
                                            <p:cond delay="0"/>
                                          </p:stCondLst>
                                        </p:cTn>
                                        <p:tgtEl>
                                          <p:spTgt spid="20"/>
                                        </p:tgtEl>
                                        <p:attrNameLst>
                                          <p:attrName>style.visibility</p:attrName>
                                        </p:attrNameLst>
                                      </p:cBhvr>
                                      <p:to>
                                        <p:strVal val="visible"/>
                                      </p:to>
                                    </p:set>
                                    <p:animEffect transition="in" filter="randombar(horizontal)">
                                      <p:cBhvr>
                                        <p:cTn id="47" dur="500"/>
                                        <p:tgtEl>
                                          <p:spTgt spid="20"/>
                                        </p:tgtEl>
                                      </p:cBhvr>
                                    </p:animEffect>
                                  </p:childTnLst>
                                </p:cTn>
                              </p:par>
                              <p:par>
                                <p:cTn id="48" presetID="14" presetClass="entr" presetSubtype="10" fill="hold" grpId="0" nodeType="withEffect">
                                  <p:stCondLst>
                                    <p:cond delay="0"/>
                                  </p:stCondLst>
                                  <p:childTnLst>
                                    <p:set>
                                      <p:cBhvr>
                                        <p:cTn id="49" dur="1" fill="hold">
                                          <p:stCondLst>
                                            <p:cond delay="0"/>
                                          </p:stCondLst>
                                        </p:cTn>
                                        <p:tgtEl>
                                          <p:spTgt spid="19"/>
                                        </p:tgtEl>
                                        <p:attrNameLst>
                                          <p:attrName>style.visibility</p:attrName>
                                        </p:attrNameLst>
                                      </p:cBhvr>
                                      <p:to>
                                        <p:strVal val="visible"/>
                                      </p:to>
                                    </p:set>
                                    <p:animEffect transition="in" filter="randombar(horizontal)">
                                      <p:cBhvr>
                                        <p:cTn id="50" dur="500"/>
                                        <p:tgtEl>
                                          <p:spTgt spid="19"/>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grpId="0" nodeType="clickEffect">
                                  <p:stCondLst>
                                    <p:cond delay="0"/>
                                  </p:stCondLst>
                                  <p:childTnLst>
                                    <p:set>
                                      <p:cBhvr>
                                        <p:cTn id="54" dur="1" fill="hold">
                                          <p:stCondLst>
                                            <p:cond delay="0"/>
                                          </p:stCondLst>
                                        </p:cTn>
                                        <p:tgtEl>
                                          <p:spTgt spid="17"/>
                                        </p:tgtEl>
                                        <p:attrNameLst>
                                          <p:attrName>style.visibility</p:attrName>
                                        </p:attrNameLst>
                                      </p:cBhvr>
                                      <p:to>
                                        <p:strVal val="visible"/>
                                      </p:to>
                                    </p:set>
                                    <p:animEffect transition="in" filter="fade">
                                      <p:cBhvr>
                                        <p:cTn id="55"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12" grpId="0" animBg="1"/>
      <p:bldP spid="14" grpId="0" animBg="1"/>
      <p:bldP spid="15" grpId="0" animBg="1"/>
      <p:bldP spid="16" grpId="0" animBg="1"/>
      <p:bldP spid="19" grpId="0"/>
      <p:bldP spid="20" grpId="0" animBg="1"/>
      <p:bldP spid="1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148045" y="73869"/>
            <a:ext cx="2020389" cy="523220"/>
          </a:xfrm>
          <a:prstGeom prst="rect">
            <a:avLst/>
          </a:prstGeom>
          <a:solidFill>
            <a:srgbClr val="44546A"/>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algn="ctr"/>
            <a:r>
              <a:rPr lang="en-US" altLang="zh-CN" sz="2800" b="1" dirty="0" smtClean="0">
                <a:solidFill>
                  <a:srgbClr val="FFFF00"/>
                </a:solidFill>
              </a:rPr>
              <a:t>Paraphrase </a:t>
            </a:r>
            <a:endParaRPr lang="zh-CN" altLang="en-US" sz="2800" b="1" dirty="0">
              <a:solidFill>
                <a:srgbClr val="FFFF00"/>
              </a:solidFill>
            </a:endParaRPr>
          </a:p>
        </p:txBody>
      </p:sp>
      <p:sp>
        <p:nvSpPr>
          <p:cNvPr id="4" name="文本框 3"/>
          <p:cNvSpPr txBox="1"/>
          <p:nvPr/>
        </p:nvSpPr>
        <p:spPr>
          <a:xfrm>
            <a:off x="2288545" y="73869"/>
            <a:ext cx="1384663" cy="523220"/>
          </a:xfrm>
          <a:prstGeom prst="rect">
            <a:avLst/>
          </a:prstGeom>
          <a:noFill/>
        </p:spPr>
        <p:txBody>
          <a:bodyPr wrap="square" rtlCol="0">
            <a:spAutoFit/>
          </a:bodyPr>
          <a:lstStyle/>
          <a:p>
            <a:r>
              <a:rPr lang="en-US" altLang="zh-CN" sz="2800" b="1" dirty="0" smtClean="0">
                <a:solidFill>
                  <a:srgbClr val="0070C0"/>
                </a:solidFill>
              </a:rPr>
              <a:t>Para. 2</a:t>
            </a:r>
            <a:endParaRPr lang="zh-CN" altLang="en-US" sz="2800" b="1" dirty="0">
              <a:solidFill>
                <a:srgbClr val="0070C0"/>
              </a:solidFill>
            </a:endParaRPr>
          </a:p>
        </p:txBody>
      </p:sp>
      <p:sp>
        <p:nvSpPr>
          <p:cNvPr id="5" name="矩形 4"/>
          <p:cNvSpPr/>
          <p:nvPr/>
        </p:nvSpPr>
        <p:spPr>
          <a:xfrm>
            <a:off x="161108" y="783472"/>
            <a:ext cx="11982995" cy="3046988"/>
          </a:xfrm>
          <a:prstGeom prst="rect">
            <a:avLst/>
          </a:prstGeom>
        </p:spPr>
        <p:txBody>
          <a:bodyPr wrap="square">
            <a:spAutoFit/>
          </a:bodyPr>
          <a:lstStyle/>
          <a:p>
            <a:r>
              <a:rPr lang="en-US" altLang="zh-CN" sz="3200" dirty="0"/>
              <a:t>The fascination with the ICT(Information and Communication Technology) revolution, represented by the Internet, has made some rich countries wrongly conclude that making things is so “yesterday” that they should try to live on ideas. </a:t>
            </a:r>
            <a:r>
              <a:rPr lang="en-US" altLang="zh-CN" sz="3200" dirty="0">
                <a:solidFill>
                  <a:srgbClr val="FF0000"/>
                </a:solidFill>
              </a:rPr>
              <a:t>This belief in “post-industrial society” has led those countries to neglect their manufacturing sector with negative consequences for their economies.</a:t>
            </a:r>
            <a:endParaRPr lang="en-US" altLang="zh-CN" sz="3200" dirty="0">
              <a:solidFill>
                <a:srgbClr val="FF0000"/>
              </a:solidFill>
            </a:endParaRPr>
          </a:p>
        </p:txBody>
      </p:sp>
      <p:sp>
        <p:nvSpPr>
          <p:cNvPr id="6" name="文本框 5"/>
          <p:cNvSpPr txBox="1"/>
          <p:nvPr/>
        </p:nvSpPr>
        <p:spPr>
          <a:xfrm>
            <a:off x="598170" y="5448386"/>
            <a:ext cx="11372850" cy="953135"/>
          </a:xfrm>
          <a:prstGeom prst="rect">
            <a:avLst/>
          </a:prstGeom>
          <a:noFill/>
          <a:ln>
            <a:solidFill>
              <a:schemeClr val="tx1"/>
            </a:solidFill>
            <a:prstDash val="lgDashDotDot"/>
          </a:ln>
        </p:spPr>
        <p:txBody>
          <a:bodyPr wrap="square" rtlCol="0">
            <a:spAutoFit/>
          </a:bodyPr>
          <a:lstStyle/>
          <a:p>
            <a:r>
              <a:rPr lang="en-US" altLang="zh-CN" sz="2800" b="1" dirty="0" smtClean="0"/>
              <a:t>The fascination contributes to the </a:t>
            </a:r>
            <a:r>
              <a:rPr lang="en-US" altLang="zh-CN" sz="2800" b="1" dirty="0" smtClean="0">
                <a:solidFill>
                  <a:srgbClr val="C00000"/>
                </a:solidFill>
              </a:rPr>
              <a:t>misconception</a:t>
            </a:r>
            <a:r>
              <a:rPr lang="en-US" altLang="zh-CN" sz="2800" b="1" dirty="0" smtClean="0"/>
              <a:t> that manufacturing is </a:t>
            </a:r>
            <a:r>
              <a:rPr lang="en-US" altLang="zh-CN" sz="2800" b="1" dirty="0" smtClean="0">
                <a:solidFill>
                  <a:srgbClr val="C00000"/>
                </a:solidFill>
              </a:rPr>
              <a:t>out-of</a:t>
            </a:r>
            <a:r>
              <a:rPr lang="en-US" altLang="zh-CN" sz="2800" b="1" dirty="0">
                <a:solidFill>
                  <a:srgbClr val="C00000"/>
                </a:solidFill>
              </a:rPr>
              <a:t>-</a:t>
            </a:r>
            <a:r>
              <a:rPr lang="en-US" altLang="zh-CN" sz="2800" b="1" dirty="0" smtClean="0">
                <a:solidFill>
                  <a:srgbClr val="C00000"/>
                </a:solidFill>
              </a:rPr>
              <a:t>date</a:t>
            </a:r>
            <a:r>
              <a:rPr lang="en-US" altLang="zh-CN" sz="2800" b="1" dirty="0" smtClean="0"/>
              <a:t> and it is </a:t>
            </a:r>
            <a:r>
              <a:rPr lang="en-US" altLang="zh-CN" sz="2800" b="1" dirty="0" smtClean="0">
                <a:solidFill>
                  <a:srgbClr val="C00000"/>
                </a:solidFill>
              </a:rPr>
              <a:t>ignored</a:t>
            </a:r>
            <a:r>
              <a:rPr lang="en-US" altLang="zh-CN" sz="2800" b="1" dirty="0" smtClean="0"/>
              <a:t>,</a:t>
            </a:r>
            <a:r>
              <a:rPr lang="en-US" altLang="zh-CN" sz="2800" b="1" dirty="0" smtClean="0">
                <a:solidFill>
                  <a:srgbClr val="C00000"/>
                </a:solidFill>
              </a:rPr>
              <a:t> </a:t>
            </a:r>
            <a:r>
              <a:rPr lang="en-US" altLang="zh-CN" sz="2800" b="1" u="sng" dirty="0" smtClean="0"/>
              <a:t>resulting in </a:t>
            </a:r>
            <a:r>
              <a:rPr lang="en-US" altLang="zh-CN" sz="2800" b="1" u="sng" dirty="0" smtClean="0">
                <a:solidFill>
                  <a:srgbClr val="C00000"/>
                </a:solidFill>
              </a:rPr>
              <a:t>negative effects on</a:t>
            </a:r>
            <a:r>
              <a:rPr lang="en-US" altLang="zh-CN" sz="2800" b="1" dirty="0" smtClean="0"/>
              <a:t> economies.  </a:t>
            </a:r>
            <a:endParaRPr lang="zh-CN" altLang="en-US" sz="2800" b="1" dirty="0"/>
          </a:p>
        </p:txBody>
      </p:sp>
      <p:sp>
        <p:nvSpPr>
          <p:cNvPr id="7" name="圆角矩形 6"/>
          <p:cNvSpPr/>
          <p:nvPr/>
        </p:nvSpPr>
        <p:spPr>
          <a:xfrm>
            <a:off x="6235338" y="2370596"/>
            <a:ext cx="1776549" cy="460996"/>
          </a:xfrm>
          <a:prstGeom prst="roundRect">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圆角矩形 7"/>
          <p:cNvSpPr/>
          <p:nvPr/>
        </p:nvSpPr>
        <p:spPr>
          <a:xfrm>
            <a:off x="2534193" y="1845970"/>
            <a:ext cx="9039497" cy="460996"/>
          </a:xfrm>
          <a:prstGeom prst="roundRect">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9" name="直接箭头连接符 8"/>
          <p:cNvCxnSpPr/>
          <p:nvPr/>
        </p:nvCxnSpPr>
        <p:spPr>
          <a:xfrm flipH="1" flipV="1">
            <a:off x="4850674" y="2337265"/>
            <a:ext cx="1384664" cy="309460"/>
          </a:xfrm>
          <a:prstGeom prst="straightConnector1">
            <a:avLst/>
          </a:prstGeom>
          <a:ln w="57150">
            <a:solidFill>
              <a:srgbClr val="00B050"/>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11" name="表格 10"/>
          <p:cNvGraphicFramePr>
            <a:graphicFrameLocks noGrp="1"/>
          </p:cNvGraphicFramePr>
          <p:nvPr>
            <p:custDataLst>
              <p:tags r:id="rId1"/>
            </p:custDataLst>
          </p:nvPr>
        </p:nvGraphicFramePr>
        <p:xfrm>
          <a:off x="1197428" y="3826869"/>
          <a:ext cx="9762310" cy="1463040"/>
        </p:xfrm>
        <a:graphic>
          <a:graphicData uri="http://schemas.openxmlformats.org/drawingml/2006/table">
            <a:tbl>
              <a:tblPr firstRow="1" bandRow="1">
                <a:tableStyleId>{7DF18680-E054-41AD-8BC1-D1AEF772440D}</a:tableStyleId>
              </a:tblPr>
              <a:tblGrid>
                <a:gridCol w="1540988"/>
                <a:gridCol w="1622953"/>
                <a:gridCol w="6598369"/>
              </a:tblGrid>
              <a:tr h="370840">
                <a:tc>
                  <a:txBody>
                    <a:bodyPr/>
                    <a:lstStyle/>
                    <a:p>
                      <a:r>
                        <a:rPr lang="en-US" altLang="zh-CN" sz="2600" dirty="0" smtClean="0"/>
                        <a:t>Sentence</a:t>
                      </a:r>
                      <a:r>
                        <a:rPr lang="en-US" altLang="zh-CN" sz="2600" baseline="0" dirty="0" smtClean="0"/>
                        <a:t> </a:t>
                      </a:r>
                      <a:endParaRPr lang="zh-CN" altLang="en-US" sz="2600" b="1" dirty="0">
                        <a:solidFill>
                          <a:schemeClr val="accent4">
                            <a:lumMod val="60000"/>
                            <a:lumOff val="40000"/>
                          </a:schemeClr>
                        </a:solidFill>
                      </a:endParaRPr>
                    </a:p>
                  </a:txBody>
                  <a:tcPr/>
                </a:tc>
                <a:tc>
                  <a:txBody>
                    <a:bodyPr/>
                    <a:lstStyle/>
                    <a:p>
                      <a:r>
                        <a:rPr lang="en-US" altLang="zh-CN" sz="2600" dirty="0" smtClean="0"/>
                        <a:t>Functio</a:t>
                      </a:r>
                      <a:r>
                        <a:rPr lang="en-US" altLang="zh-CN" sz="2600" baseline="0" dirty="0" smtClean="0"/>
                        <a:t>n </a:t>
                      </a:r>
                      <a:endParaRPr lang="zh-CN" altLang="en-US" sz="2600" b="1" dirty="0">
                        <a:solidFill>
                          <a:schemeClr val="accent4">
                            <a:lumMod val="60000"/>
                            <a:lumOff val="40000"/>
                          </a:schemeClr>
                        </a:solidFill>
                      </a:endParaRPr>
                    </a:p>
                  </a:txBody>
                  <a:tcPr/>
                </a:tc>
                <a:tc>
                  <a:txBody>
                    <a:bodyPr/>
                    <a:lstStyle/>
                    <a:p>
                      <a:r>
                        <a:rPr lang="en-US" altLang="zh-CN" sz="2600" dirty="0" smtClean="0"/>
                        <a:t>Keywords </a:t>
                      </a:r>
                      <a:endParaRPr lang="zh-CN" altLang="en-US" sz="2600" b="1" dirty="0">
                        <a:solidFill>
                          <a:schemeClr val="accent4">
                            <a:lumMod val="60000"/>
                            <a:lumOff val="40000"/>
                          </a:schemeClr>
                        </a:solidFill>
                      </a:endParaRPr>
                    </a:p>
                  </a:txBody>
                  <a:tcPr/>
                </a:tc>
              </a:tr>
              <a:tr h="466455">
                <a:tc>
                  <a:txBody>
                    <a:bodyPr/>
                    <a:lstStyle/>
                    <a:p>
                      <a:r>
                        <a:rPr lang="en-US" altLang="zh-CN" sz="2600" dirty="0" smtClean="0"/>
                        <a:t>S1</a:t>
                      </a:r>
                      <a:endParaRPr lang="zh-CN" altLang="en-US" sz="2600" b="1" dirty="0"/>
                    </a:p>
                  </a:txBody>
                  <a:tcPr/>
                </a:tc>
                <a:tc>
                  <a:txBody>
                    <a:bodyPr/>
                    <a:lstStyle/>
                    <a:p>
                      <a:r>
                        <a:rPr lang="zh-CN" altLang="en-US" sz="2600" b="0" dirty="0" smtClean="0"/>
                        <a:t>陈述现象</a:t>
                      </a:r>
                      <a:endParaRPr lang="zh-CN" altLang="en-US" sz="2600" b="0" dirty="0"/>
                    </a:p>
                  </a:txBody>
                  <a:tcPr/>
                </a:tc>
                <a:tc>
                  <a:txBody>
                    <a:bodyPr/>
                    <a:lstStyle/>
                    <a:p>
                      <a:r>
                        <a:rPr lang="en-US" altLang="zh-CN" sz="2600" dirty="0" smtClean="0"/>
                        <a:t>fascination,</a:t>
                      </a:r>
                      <a:r>
                        <a:rPr lang="en-US" altLang="zh-CN" sz="2600" baseline="0" dirty="0" smtClean="0"/>
                        <a:t> </a:t>
                      </a:r>
                      <a:r>
                        <a:rPr lang="en-US" altLang="zh-CN" sz="2600" b="0" dirty="0" smtClean="0"/>
                        <a:t>wrongly</a:t>
                      </a:r>
                      <a:r>
                        <a:rPr lang="en-US" altLang="zh-CN" sz="2600" b="0" baseline="0" dirty="0" smtClean="0"/>
                        <a:t> concluded, </a:t>
                      </a:r>
                      <a:r>
                        <a:rPr lang="en-US" altLang="zh-CN" sz="2600" dirty="0" smtClean="0"/>
                        <a:t>“yesterday” </a:t>
                      </a:r>
                      <a:r>
                        <a:rPr lang="en-US" altLang="zh-CN" sz="2600" b="0" baseline="0" dirty="0" smtClean="0"/>
                        <a:t> </a:t>
                      </a:r>
                      <a:endParaRPr lang="zh-CN" altLang="en-US" sz="2600" b="0" dirty="0"/>
                    </a:p>
                  </a:txBody>
                  <a:tcPr/>
                </a:tc>
              </a:tr>
              <a:tr h="370840">
                <a:tc>
                  <a:txBody>
                    <a:bodyPr/>
                    <a:lstStyle/>
                    <a:p>
                      <a:r>
                        <a:rPr lang="en-US" altLang="zh-CN" sz="2600" dirty="0" smtClean="0"/>
                        <a:t>S4</a:t>
                      </a:r>
                      <a:endParaRPr lang="zh-CN" altLang="en-US" sz="2600" b="1" dirty="0"/>
                    </a:p>
                  </a:txBody>
                  <a:tcPr/>
                </a:tc>
                <a:tc>
                  <a:txBody>
                    <a:bodyPr/>
                    <a:lstStyle/>
                    <a:p>
                      <a:r>
                        <a:rPr lang="zh-CN" altLang="en-US" sz="2600" dirty="0" smtClean="0"/>
                        <a:t>分析后果</a:t>
                      </a:r>
                      <a:endParaRPr lang="zh-CN" altLang="en-US" sz="2600" b="1" dirty="0"/>
                    </a:p>
                  </a:txBody>
                  <a:tcPr/>
                </a:tc>
                <a:tc>
                  <a:txBody>
                    <a:bodyPr/>
                    <a:lstStyle/>
                    <a:p>
                      <a:r>
                        <a:rPr lang="en-US" altLang="zh-CN" sz="2600" dirty="0" smtClean="0">
                          <a:solidFill>
                            <a:schemeClr val="tx1"/>
                          </a:solidFill>
                        </a:rPr>
                        <a:t>neglect manufacturing, negative consequences</a:t>
                      </a:r>
                      <a:endParaRPr lang="zh-CN" altLang="en-US" sz="2600" b="1" dirty="0">
                        <a:solidFill>
                          <a:schemeClr val="tx1"/>
                        </a:solidFill>
                      </a:endParaRPr>
                    </a:p>
                  </a:txBody>
                  <a:tcPr/>
                </a:tc>
              </a:tr>
            </a:tbl>
          </a:graphicData>
        </a:graphic>
      </p:graphicFrame>
      <p:cxnSp>
        <p:nvCxnSpPr>
          <p:cNvPr id="10" name="直接箭头连接符 9"/>
          <p:cNvCxnSpPr/>
          <p:nvPr/>
        </p:nvCxnSpPr>
        <p:spPr>
          <a:xfrm>
            <a:off x="6570618" y="4776289"/>
            <a:ext cx="13062" cy="884282"/>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0" name="直接箭头连接符 19"/>
          <p:cNvCxnSpPr/>
          <p:nvPr/>
        </p:nvCxnSpPr>
        <p:spPr>
          <a:xfrm flipH="1">
            <a:off x="1541417" y="4707684"/>
            <a:ext cx="7284719" cy="1310989"/>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1" name="直接箭头连接符 20"/>
          <p:cNvCxnSpPr/>
          <p:nvPr/>
        </p:nvCxnSpPr>
        <p:spPr>
          <a:xfrm flipH="1">
            <a:off x="3843336" y="5282031"/>
            <a:ext cx="793751" cy="789746"/>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23" name="圆角矩形 22"/>
          <p:cNvSpPr/>
          <p:nvPr/>
        </p:nvSpPr>
        <p:spPr>
          <a:xfrm>
            <a:off x="5995851" y="4388205"/>
            <a:ext cx="2608218" cy="379375"/>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圆角矩形 24"/>
          <p:cNvSpPr/>
          <p:nvPr/>
        </p:nvSpPr>
        <p:spPr>
          <a:xfrm>
            <a:off x="8826136" y="4390777"/>
            <a:ext cx="1598023" cy="379375"/>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圆角矩形 26"/>
          <p:cNvSpPr/>
          <p:nvPr/>
        </p:nvSpPr>
        <p:spPr>
          <a:xfrm>
            <a:off x="4389120" y="4879010"/>
            <a:ext cx="1123406" cy="379375"/>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圆角矩形 15"/>
          <p:cNvSpPr/>
          <p:nvPr/>
        </p:nvSpPr>
        <p:spPr>
          <a:xfrm>
            <a:off x="7586933" y="4887719"/>
            <a:ext cx="3196545" cy="379375"/>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8" name="直接箭头连接符 17"/>
          <p:cNvCxnSpPr/>
          <p:nvPr/>
        </p:nvCxnSpPr>
        <p:spPr>
          <a:xfrm flipH="1">
            <a:off x="7053941" y="5266530"/>
            <a:ext cx="957948" cy="750744"/>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22" name="矩形 21"/>
          <p:cNvSpPr/>
          <p:nvPr/>
        </p:nvSpPr>
        <p:spPr>
          <a:xfrm>
            <a:off x="3981596" y="6453775"/>
            <a:ext cx="7850778" cy="461665"/>
          </a:xfrm>
          <a:prstGeom prst="rect">
            <a:avLst/>
          </a:prstGeom>
        </p:spPr>
        <p:txBody>
          <a:bodyPr wrap="square">
            <a:spAutoFit/>
          </a:bodyPr>
          <a:lstStyle/>
          <a:p>
            <a:r>
              <a:rPr lang="en-US" altLang="zh-CN" sz="2400" b="1" dirty="0">
                <a:solidFill>
                  <a:srgbClr val="0066FF"/>
                </a:solidFill>
                <a:latin typeface="Times New Roman" panose="02020603050405020304" pitchFamily="18" charset="0"/>
                <a:cs typeface="Times New Roman" panose="02020603050405020304" pitchFamily="18" charset="0"/>
              </a:rPr>
              <a:t>negatively </a:t>
            </a:r>
            <a:r>
              <a:rPr lang="en-US" altLang="zh-CN" sz="2400" b="1" dirty="0" smtClean="0">
                <a:solidFill>
                  <a:srgbClr val="0066FF"/>
                </a:solidFill>
                <a:latin typeface="Times New Roman" panose="02020603050405020304" pitchFamily="18" charset="0"/>
                <a:cs typeface="Times New Roman" panose="02020603050405020304" pitchFamily="18" charset="0"/>
              </a:rPr>
              <a:t>affecting, greatly damaging/harming/impairing</a:t>
            </a:r>
            <a:endParaRPr lang="en-US" altLang="zh-CN" sz="2400" b="1" dirty="0">
              <a:solidFill>
                <a:srgbClr val="0066FF"/>
              </a:solidFill>
              <a:latin typeface="Times New Roman" panose="02020603050405020304" pitchFamily="18" charset="0"/>
              <a:cs typeface="Times New Roman" panose="02020603050405020304" pitchFamily="18" charset="0"/>
            </a:endParaRPr>
          </a:p>
        </p:txBody>
      </p:sp>
      <p:sp>
        <p:nvSpPr>
          <p:cNvPr id="26" name="下箭头 25"/>
          <p:cNvSpPr/>
          <p:nvPr/>
        </p:nvSpPr>
        <p:spPr>
          <a:xfrm>
            <a:off x="5119831" y="6335580"/>
            <a:ext cx="647700" cy="31692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circle(in)">
                                      <p:cBhvr>
                                        <p:cTn id="7" dur="20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ircle(in)">
                                      <p:cBhvr>
                                        <p:cTn id="12" dur="2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circle(in)">
                                      <p:cBhvr>
                                        <p:cTn id="17" dur="2000"/>
                                        <p:tgtEl>
                                          <p:spTgt spid="9"/>
                                        </p:tgtEl>
                                      </p:cBhvr>
                                    </p:animEffect>
                                  </p:childTnLst>
                                </p:cTn>
                              </p:par>
                              <p:par>
                                <p:cTn id="18" presetID="6" presetClass="entr" presetSubtype="16" fill="hold" grpId="0" nodeType="with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circle(in)">
                                      <p:cBhvr>
                                        <p:cTn id="20" dur="2000"/>
                                        <p:tgtEl>
                                          <p:spTgt spid="8"/>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arn(inVertical)">
                                      <p:cBhvr>
                                        <p:cTn id="25" dur="500"/>
                                        <p:tgtEl>
                                          <p:spTgt spid="6"/>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grpId="0" nodeType="clickEffect">
                                  <p:stCondLst>
                                    <p:cond delay="0"/>
                                  </p:stCondLst>
                                  <p:childTnLst>
                                    <p:set>
                                      <p:cBhvr>
                                        <p:cTn id="29" dur="1" fill="hold">
                                          <p:stCondLst>
                                            <p:cond delay="0"/>
                                          </p:stCondLst>
                                        </p:cTn>
                                        <p:tgtEl>
                                          <p:spTgt spid="23"/>
                                        </p:tgtEl>
                                        <p:attrNameLst>
                                          <p:attrName>style.visibility</p:attrName>
                                        </p:attrNameLst>
                                      </p:cBhvr>
                                      <p:to>
                                        <p:strVal val="visible"/>
                                      </p:to>
                                    </p:set>
                                    <p:animEffect transition="in" filter="randombar(horizontal)">
                                      <p:cBhvr>
                                        <p:cTn id="30" dur="500"/>
                                        <p:tgtEl>
                                          <p:spTgt spid="23"/>
                                        </p:tgtEl>
                                      </p:cBhvr>
                                    </p:animEffect>
                                  </p:childTnLst>
                                </p:cTn>
                              </p:par>
                              <p:par>
                                <p:cTn id="31" presetID="14" presetClass="entr" presetSubtype="10" fill="hold" nodeType="with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randombar(horizontal)">
                                      <p:cBhvr>
                                        <p:cTn id="33" dur="500"/>
                                        <p:tgtEl>
                                          <p:spTgt spid="10"/>
                                        </p:tgtEl>
                                      </p:cBhvr>
                                    </p:animEffect>
                                  </p:childTnLst>
                                </p:cTn>
                              </p:par>
                            </p:childTnLst>
                          </p:cTn>
                        </p:par>
                      </p:childTnLst>
                    </p:cTn>
                  </p:par>
                  <p:par>
                    <p:cTn id="34" fill="hold">
                      <p:stCondLst>
                        <p:cond delay="indefinite"/>
                      </p:stCondLst>
                      <p:childTnLst>
                        <p:par>
                          <p:cTn id="35" fill="hold">
                            <p:stCondLst>
                              <p:cond delay="0"/>
                            </p:stCondLst>
                            <p:childTnLst>
                              <p:par>
                                <p:cTn id="36" presetID="14" presetClass="entr" presetSubtype="10" fill="hold" grpId="0" nodeType="clickEffect">
                                  <p:stCondLst>
                                    <p:cond delay="0"/>
                                  </p:stCondLst>
                                  <p:childTnLst>
                                    <p:set>
                                      <p:cBhvr>
                                        <p:cTn id="37" dur="1" fill="hold">
                                          <p:stCondLst>
                                            <p:cond delay="0"/>
                                          </p:stCondLst>
                                        </p:cTn>
                                        <p:tgtEl>
                                          <p:spTgt spid="25"/>
                                        </p:tgtEl>
                                        <p:attrNameLst>
                                          <p:attrName>style.visibility</p:attrName>
                                        </p:attrNameLst>
                                      </p:cBhvr>
                                      <p:to>
                                        <p:strVal val="visible"/>
                                      </p:to>
                                    </p:set>
                                    <p:animEffect transition="in" filter="randombar(horizontal)">
                                      <p:cBhvr>
                                        <p:cTn id="38" dur="500"/>
                                        <p:tgtEl>
                                          <p:spTgt spid="25"/>
                                        </p:tgtEl>
                                      </p:cBhvr>
                                    </p:animEffect>
                                  </p:childTnLst>
                                </p:cTn>
                              </p:par>
                              <p:par>
                                <p:cTn id="39" presetID="14" presetClass="entr" presetSubtype="10" fill="hold" nodeType="withEffect">
                                  <p:stCondLst>
                                    <p:cond delay="0"/>
                                  </p:stCondLst>
                                  <p:childTnLst>
                                    <p:set>
                                      <p:cBhvr>
                                        <p:cTn id="40" dur="1" fill="hold">
                                          <p:stCondLst>
                                            <p:cond delay="0"/>
                                          </p:stCondLst>
                                        </p:cTn>
                                        <p:tgtEl>
                                          <p:spTgt spid="20"/>
                                        </p:tgtEl>
                                        <p:attrNameLst>
                                          <p:attrName>style.visibility</p:attrName>
                                        </p:attrNameLst>
                                      </p:cBhvr>
                                      <p:to>
                                        <p:strVal val="visible"/>
                                      </p:to>
                                    </p:set>
                                    <p:animEffect transition="in" filter="randombar(horizontal)">
                                      <p:cBhvr>
                                        <p:cTn id="41" dur="500"/>
                                        <p:tgtEl>
                                          <p:spTgt spid="20"/>
                                        </p:tgtEl>
                                      </p:cBhvr>
                                    </p:animEffect>
                                  </p:childTnLst>
                                </p:cTn>
                              </p:par>
                            </p:childTnLst>
                          </p:cTn>
                        </p:par>
                      </p:childTnLst>
                    </p:cTn>
                  </p:par>
                  <p:par>
                    <p:cTn id="42" fill="hold">
                      <p:stCondLst>
                        <p:cond delay="indefinite"/>
                      </p:stCondLst>
                      <p:childTnLst>
                        <p:par>
                          <p:cTn id="43" fill="hold">
                            <p:stCondLst>
                              <p:cond delay="0"/>
                            </p:stCondLst>
                            <p:childTnLst>
                              <p:par>
                                <p:cTn id="44" presetID="14" presetClass="entr" presetSubtype="10" fill="hold" grpId="0" nodeType="clickEffect">
                                  <p:stCondLst>
                                    <p:cond delay="0"/>
                                  </p:stCondLst>
                                  <p:childTnLst>
                                    <p:set>
                                      <p:cBhvr>
                                        <p:cTn id="45" dur="1" fill="hold">
                                          <p:stCondLst>
                                            <p:cond delay="0"/>
                                          </p:stCondLst>
                                        </p:cTn>
                                        <p:tgtEl>
                                          <p:spTgt spid="27"/>
                                        </p:tgtEl>
                                        <p:attrNameLst>
                                          <p:attrName>style.visibility</p:attrName>
                                        </p:attrNameLst>
                                      </p:cBhvr>
                                      <p:to>
                                        <p:strVal val="visible"/>
                                      </p:to>
                                    </p:set>
                                    <p:animEffect transition="in" filter="randombar(horizontal)">
                                      <p:cBhvr>
                                        <p:cTn id="46" dur="500"/>
                                        <p:tgtEl>
                                          <p:spTgt spid="27"/>
                                        </p:tgtEl>
                                      </p:cBhvr>
                                    </p:animEffect>
                                  </p:childTnLst>
                                </p:cTn>
                              </p:par>
                              <p:par>
                                <p:cTn id="47" presetID="14" presetClass="entr" presetSubtype="10" fill="hold" nodeType="withEffect">
                                  <p:stCondLst>
                                    <p:cond delay="0"/>
                                  </p:stCondLst>
                                  <p:childTnLst>
                                    <p:set>
                                      <p:cBhvr>
                                        <p:cTn id="48" dur="1" fill="hold">
                                          <p:stCondLst>
                                            <p:cond delay="0"/>
                                          </p:stCondLst>
                                        </p:cTn>
                                        <p:tgtEl>
                                          <p:spTgt spid="21"/>
                                        </p:tgtEl>
                                        <p:attrNameLst>
                                          <p:attrName>style.visibility</p:attrName>
                                        </p:attrNameLst>
                                      </p:cBhvr>
                                      <p:to>
                                        <p:strVal val="visible"/>
                                      </p:to>
                                    </p:set>
                                    <p:animEffect transition="in" filter="randombar(horizontal)">
                                      <p:cBhvr>
                                        <p:cTn id="49" dur="500"/>
                                        <p:tgtEl>
                                          <p:spTgt spid="21"/>
                                        </p:tgtEl>
                                      </p:cBhvr>
                                    </p:animEffect>
                                  </p:childTnLst>
                                </p:cTn>
                              </p:par>
                            </p:childTnLst>
                          </p:cTn>
                        </p:par>
                      </p:childTnLst>
                    </p:cTn>
                  </p:par>
                  <p:par>
                    <p:cTn id="50" fill="hold">
                      <p:stCondLst>
                        <p:cond delay="indefinite"/>
                      </p:stCondLst>
                      <p:childTnLst>
                        <p:par>
                          <p:cTn id="51" fill="hold">
                            <p:stCondLst>
                              <p:cond delay="0"/>
                            </p:stCondLst>
                            <p:childTnLst>
                              <p:par>
                                <p:cTn id="52" presetID="14" presetClass="entr" presetSubtype="10" fill="hold" grpId="0" nodeType="clickEffect">
                                  <p:stCondLst>
                                    <p:cond delay="0"/>
                                  </p:stCondLst>
                                  <p:childTnLst>
                                    <p:set>
                                      <p:cBhvr>
                                        <p:cTn id="53" dur="1" fill="hold">
                                          <p:stCondLst>
                                            <p:cond delay="0"/>
                                          </p:stCondLst>
                                        </p:cTn>
                                        <p:tgtEl>
                                          <p:spTgt spid="16"/>
                                        </p:tgtEl>
                                        <p:attrNameLst>
                                          <p:attrName>style.visibility</p:attrName>
                                        </p:attrNameLst>
                                      </p:cBhvr>
                                      <p:to>
                                        <p:strVal val="visible"/>
                                      </p:to>
                                    </p:set>
                                    <p:animEffect transition="in" filter="randombar(horizontal)">
                                      <p:cBhvr>
                                        <p:cTn id="54" dur="500"/>
                                        <p:tgtEl>
                                          <p:spTgt spid="16"/>
                                        </p:tgtEl>
                                      </p:cBhvr>
                                    </p:animEffect>
                                  </p:childTnLst>
                                </p:cTn>
                              </p:par>
                              <p:par>
                                <p:cTn id="55" presetID="14" presetClass="entr" presetSubtype="10" fill="hold" nodeType="withEffect">
                                  <p:stCondLst>
                                    <p:cond delay="0"/>
                                  </p:stCondLst>
                                  <p:childTnLst>
                                    <p:set>
                                      <p:cBhvr>
                                        <p:cTn id="56" dur="1" fill="hold">
                                          <p:stCondLst>
                                            <p:cond delay="0"/>
                                          </p:stCondLst>
                                        </p:cTn>
                                        <p:tgtEl>
                                          <p:spTgt spid="18"/>
                                        </p:tgtEl>
                                        <p:attrNameLst>
                                          <p:attrName>style.visibility</p:attrName>
                                        </p:attrNameLst>
                                      </p:cBhvr>
                                      <p:to>
                                        <p:strVal val="visible"/>
                                      </p:to>
                                    </p:set>
                                    <p:animEffect transition="in" filter="randombar(horizontal)">
                                      <p:cBhvr>
                                        <p:cTn id="57" dur="500"/>
                                        <p:tgtEl>
                                          <p:spTgt spid="18"/>
                                        </p:tgtEl>
                                      </p:cBhvr>
                                    </p:animEffect>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grpId="0" nodeType="clickEffect">
                                  <p:stCondLst>
                                    <p:cond delay="0"/>
                                  </p:stCondLst>
                                  <p:childTnLst>
                                    <p:set>
                                      <p:cBhvr>
                                        <p:cTn id="61" dur="1" fill="hold">
                                          <p:stCondLst>
                                            <p:cond delay="0"/>
                                          </p:stCondLst>
                                        </p:cTn>
                                        <p:tgtEl>
                                          <p:spTgt spid="26"/>
                                        </p:tgtEl>
                                        <p:attrNameLst>
                                          <p:attrName>style.visibility</p:attrName>
                                        </p:attrNameLst>
                                      </p:cBhvr>
                                      <p:to>
                                        <p:strVal val="visible"/>
                                      </p:to>
                                    </p:set>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grpId="0" nodeType="clickEffect">
                                  <p:stCondLst>
                                    <p:cond delay="0"/>
                                  </p:stCondLst>
                                  <p:childTnLst>
                                    <p:set>
                                      <p:cBhvr>
                                        <p:cTn id="65" dur="1" fill="hold">
                                          <p:stCondLst>
                                            <p:cond delay="0"/>
                                          </p:stCondLst>
                                        </p:cTn>
                                        <p:tgtEl>
                                          <p:spTgt spid="22"/>
                                        </p:tgtEl>
                                        <p:attrNameLst>
                                          <p:attrName>style.visibility</p:attrName>
                                        </p:attrNameLst>
                                      </p:cBhvr>
                                      <p:to>
                                        <p:strVal val="visible"/>
                                      </p:to>
                                    </p:set>
                                    <p:anim calcmode="lin" valueType="num">
                                      <p:cBhvr additive="base">
                                        <p:cTn id="66" dur="500" fill="hold"/>
                                        <p:tgtEl>
                                          <p:spTgt spid="22"/>
                                        </p:tgtEl>
                                        <p:attrNameLst>
                                          <p:attrName>ppt_x</p:attrName>
                                        </p:attrNameLst>
                                      </p:cBhvr>
                                      <p:tavLst>
                                        <p:tav tm="0">
                                          <p:val>
                                            <p:strVal val="#ppt_x"/>
                                          </p:val>
                                        </p:tav>
                                        <p:tav tm="100000">
                                          <p:val>
                                            <p:strVal val="#ppt_x"/>
                                          </p:val>
                                        </p:tav>
                                      </p:tavLst>
                                    </p:anim>
                                    <p:anim calcmode="lin" valueType="num">
                                      <p:cBhvr additive="base">
                                        <p:cTn id="67"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ldLvl="0" animBg="1"/>
      <p:bldP spid="7" grpId="0" bldLvl="0" animBg="1"/>
      <p:bldP spid="8" grpId="0" bldLvl="0" animBg="1"/>
      <p:bldP spid="23" grpId="0" bldLvl="0" animBg="1"/>
      <p:bldP spid="25" grpId="0" bldLvl="0" animBg="1"/>
      <p:bldP spid="27" grpId="0" bldLvl="0" animBg="1"/>
      <p:bldP spid="16" grpId="0" bldLvl="0" animBg="1"/>
      <p:bldP spid="22" grpId="0"/>
      <p:bldP spid="2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148045" y="73869"/>
            <a:ext cx="2020389" cy="523220"/>
          </a:xfrm>
          <a:prstGeom prst="rect">
            <a:avLst/>
          </a:prstGeom>
          <a:solidFill>
            <a:srgbClr val="44546A"/>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algn="ctr"/>
            <a:r>
              <a:rPr lang="en-US" altLang="zh-CN" sz="2800" b="1" dirty="0" smtClean="0">
                <a:solidFill>
                  <a:srgbClr val="FFFF00"/>
                </a:solidFill>
              </a:rPr>
              <a:t>Paraphrase </a:t>
            </a:r>
            <a:endParaRPr lang="zh-CN" altLang="en-US" sz="2800" b="1" dirty="0">
              <a:solidFill>
                <a:srgbClr val="FFFF00"/>
              </a:solidFill>
            </a:endParaRPr>
          </a:p>
        </p:txBody>
      </p:sp>
      <p:sp>
        <p:nvSpPr>
          <p:cNvPr id="4" name="文本框 3"/>
          <p:cNvSpPr txBox="1"/>
          <p:nvPr/>
        </p:nvSpPr>
        <p:spPr>
          <a:xfrm>
            <a:off x="2288545" y="73869"/>
            <a:ext cx="1384663" cy="523220"/>
          </a:xfrm>
          <a:prstGeom prst="rect">
            <a:avLst/>
          </a:prstGeom>
          <a:noFill/>
        </p:spPr>
        <p:txBody>
          <a:bodyPr wrap="square" rtlCol="0">
            <a:spAutoFit/>
          </a:bodyPr>
          <a:lstStyle/>
          <a:p>
            <a:r>
              <a:rPr lang="en-US" altLang="zh-CN" sz="2800" b="1" dirty="0" smtClean="0">
                <a:solidFill>
                  <a:srgbClr val="0070C0"/>
                </a:solidFill>
              </a:rPr>
              <a:t>Para. 3</a:t>
            </a:r>
            <a:endParaRPr lang="zh-CN" altLang="en-US" sz="2800" b="1" dirty="0">
              <a:solidFill>
                <a:srgbClr val="0070C0"/>
              </a:solidFill>
            </a:endParaRPr>
          </a:p>
        </p:txBody>
      </p:sp>
      <p:sp>
        <p:nvSpPr>
          <p:cNvPr id="2" name="矩形 1"/>
          <p:cNvSpPr/>
          <p:nvPr/>
        </p:nvSpPr>
        <p:spPr>
          <a:xfrm>
            <a:off x="148045" y="597089"/>
            <a:ext cx="11930744" cy="3323987"/>
          </a:xfrm>
          <a:prstGeom prst="rect">
            <a:avLst/>
          </a:prstGeom>
        </p:spPr>
        <p:txBody>
          <a:bodyPr wrap="square">
            <a:spAutoFit/>
          </a:bodyPr>
          <a:lstStyle/>
          <a:p>
            <a:pPr>
              <a:lnSpc>
                <a:spcPts val="2800"/>
              </a:lnSpc>
            </a:pPr>
            <a:r>
              <a:rPr lang="en-US" altLang="zh-CN" sz="2000" dirty="0"/>
              <a:t>Even more worryingly, the fascination with the Internet by people in rich countries has moved the international community to worry about the “digital divide” between the rich countries and the poor countries. This has led companies and individuals to donate money to developing countries to buy computer equipment and Internet facilities. The question, however, is whether this is what the developing countries need the most. Perhaps giving money for those less fashionable things such as digging wells, extending electricity networks and making more affordable washing machines would have improved people’s lives more than giving every child a laptop computer or setting up Internet </a:t>
            </a:r>
            <a:r>
              <a:rPr lang="en-US" altLang="zh-CN" sz="2000" dirty="0" err="1"/>
              <a:t>centres</a:t>
            </a:r>
            <a:r>
              <a:rPr lang="en-US" altLang="zh-CN" sz="2000" dirty="0"/>
              <a:t> in rural villages. I am not saying that those things are necessarily more important, </a:t>
            </a:r>
            <a:r>
              <a:rPr lang="en-US" altLang="zh-CN" sz="2000" dirty="0">
                <a:solidFill>
                  <a:srgbClr val="FF0000"/>
                </a:solidFill>
              </a:rPr>
              <a:t>but many donators have rushed into fancy </a:t>
            </a:r>
            <a:r>
              <a:rPr lang="en-US" altLang="zh-CN" sz="2000" dirty="0" err="1">
                <a:solidFill>
                  <a:srgbClr val="FF0000"/>
                </a:solidFill>
              </a:rPr>
              <a:t>programmes</a:t>
            </a:r>
            <a:r>
              <a:rPr lang="en-US" altLang="zh-CN" sz="2000" dirty="0">
                <a:solidFill>
                  <a:srgbClr val="FF0000"/>
                </a:solidFill>
              </a:rPr>
              <a:t> without carefully assessing the relative long-term costs and benefits of alternative uses </a:t>
            </a:r>
            <a:r>
              <a:rPr lang="en-US" altLang="zh-CN" sz="2000" dirty="0" smtClean="0">
                <a:solidFill>
                  <a:srgbClr val="FF0000"/>
                </a:solidFill>
              </a:rPr>
              <a:t>of </a:t>
            </a:r>
            <a:r>
              <a:rPr lang="en-US" altLang="zh-CN" sz="2000" dirty="0">
                <a:solidFill>
                  <a:srgbClr val="FF0000"/>
                </a:solidFill>
              </a:rPr>
              <a:t>their money.</a:t>
            </a:r>
            <a:endParaRPr lang="zh-CN" altLang="zh-CN" sz="2000" dirty="0">
              <a:solidFill>
                <a:srgbClr val="FF0000"/>
              </a:solidFill>
            </a:endParaRPr>
          </a:p>
        </p:txBody>
      </p:sp>
      <p:graphicFrame>
        <p:nvGraphicFramePr>
          <p:cNvPr id="6" name="表格 5"/>
          <p:cNvGraphicFramePr>
            <a:graphicFrameLocks noGrp="1"/>
          </p:cNvGraphicFramePr>
          <p:nvPr>
            <p:custDataLst>
              <p:tags r:id="rId1"/>
            </p:custDataLst>
          </p:nvPr>
        </p:nvGraphicFramePr>
        <p:xfrm>
          <a:off x="1518194" y="3921076"/>
          <a:ext cx="8127999" cy="1981200"/>
        </p:xfrm>
        <a:graphic>
          <a:graphicData uri="http://schemas.openxmlformats.org/drawingml/2006/table">
            <a:tbl>
              <a:tblPr firstRow="1" bandRow="1">
                <a:tableStyleId>{7DF18680-E054-41AD-8BC1-D1AEF772440D}</a:tableStyleId>
              </a:tblPr>
              <a:tblGrid>
                <a:gridCol w="1329509"/>
                <a:gridCol w="1471748"/>
                <a:gridCol w="5326742"/>
              </a:tblGrid>
              <a:tr h="370840">
                <a:tc>
                  <a:txBody>
                    <a:bodyPr/>
                    <a:lstStyle/>
                    <a:p>
                      <a:r>
                        <a:rPr lang="en-US" altLang="zh-CN" sz="2000" dirty="0" smtClean="0"/>
                        <a:t>Sentence </a:t>
                      </a:r>
                      <a:endParaRPr lang="zh-CN" altLang="en-US" sz="2000" dirty="0"/>
                    </a:p>
                  </a:txBody>
                  <a:tcPr/>
                </a:tc>
                <a:tc>
                  <a:txBody>
                    <a:bodyPr/>
                    <a:lstStyle/>
                    <a:p>
                      <a:r>
                        <a:rPr lang="en-US" altLang="zh-CN" sz="2000" dirty="0" smtClean="0"/>
                        <a:t>Function </a:t>
                      </a:r>
                      <a:endParaRPr lang="zh-CN" altLang="en-US" sz="2000" dirty="0"/>
                    </a:p>
                  </a:txBody>
                  <a:tcPr/>
                </a:tc>
                <a:tc>
                  <a:txBody>
                    <a:bodyPr/>
                    <a:lstStyle/>
                    <a:p>
                      <a:r>
                        <a:rPr lang="en-US" altLang="zh-CN" sz="2000" dirty="0" smtClean="0"/>
                        <a:t>Keywords</a:t>
                      </a:r>
                      <a:endParaRPr lang="zh-CN" altLang="en-US" sz="2000" dirty="0"/>
                    </a:p>
                  </a:txBody>
                  <a:tcPr/>
                </a:tc>
              </a:tr>
              <a:tr h="370840">
                <a:tc>
                  <a:txBody>
                    <a:bodyPr/>
                    <a:lstStyle/>
                    <a:p>
                      <a:r>
                        <a:rPr lang="en-US" altLang="zh-CN" sz="2000" b="1" dirty="0" smtClean="0"/>
                        <a:t>S1 S2</a:t>
                      </a:r>
                      <a:endParaRPr lang="zh-CN" altLang="en-US" sz="2000" b="1" dirty="0"/>
                    </a:p>
                  </a:txBody>
                  <a:tcPr/>
                </a:tc>
                <a:tc>
                  <a:txBody>
                    <a:bodyPr/>
                    <a:lstStyle/>
                    <a:p>
                      <a:r>
                        <a:rPr lang="zh-CN" altLang="en-US" sz="2000" b="1" dirty="0" smtClean="0"/>
                        <a:t>陈述现象</a:t>
                      </a:r>
                      <a:endParaRPr lang="zh-CN" altLang="en-US" sz="2000" b="1" dirty="0"/>
                    </a:p>
                  </a:txBody>
                  <a:tcPr/>
                </a:tc>
                <a:tc>
                  <a:txBody>
                    <a:bodyPr/>
                    <a:lstStyle/>
                    <a:p>
                      <a:r>
                        <a:rPr lang="en-US" altLang="zh-CN" sz="2000" b="1" dirty="0" smtClean="0"/>
                        <a:t>fascination, “digital divide”</a:t>
                      </a:r>
                      <a:r>
                        <a:rPr lang="en-US" altLang="zh-CN" sz="2000" b="1" baseline="0" dirty="0" smtClean="0"/>
                        <a:t>, </a:t>
                      </a:r>
                      <a:r>
                        <a:rPr lang="en-US" altLang="zh-CN" sz="2000" b="1" dirty="0" smtClean="0"/>
                        <a:t>donate</a:t>
                      </a:r>
                      <a:endParaRPr lang="zh-CN" altLang="en-US" sz="2000" b="1" dirty="0"/>
                    </a:p>
                  </a:txBody>
                  <a:tcPr/>
                </a:tc>
              </a:tr>
              <a:tr h="370840">
                <a:tc>
                  <a:txBody>
                    <a:bodyPr/>
                    <a:lstStyle/>
                    <a:p>
                      <a:r>
                        <a:rPr lang="en-US" altLang="zh-CN" sz="2000" b="1" dirty="0" smtClean="0"/>
                        <a:t>S3</a:t>
                      </a:r>
                      <a:endParaRPr lang="zh-CN" altLang="en-US" sz="2000" b="1" dirty="0"/>
                    </a:p>
                  </a:txBody>
                  <a:tcPr/>
                </a:tc>
                <a:tc>
                  <a:txBody>
                    <a:bodyPr/>
                    <a:lstStyle/>
                    <a:p>
                      <a:r>
                        <a:rPr lang="zh-CN" altLang="en-US" sz="2000" b="1" dirty="0" smtClean="0"/>
                        <a:t>过渡句</a:t>
                      </a:r>
                      <a:endParaRPr lang="zh-CN" altLang="en-US" sz="2000" b="1" dirty="0"/>
                    </a:p>
                  </a:txBody>
                  <a:tcPr/>
                </a:tc>
                <a:tc>
                  <a:txBody>
                    <a:bodyPr/>
                    <a:lstStyle/>
                    <a:p>
                      <a:r>
                        <a:rPr lang="en-US" altLang="zh-CN" sz="2000" b="1" dirty="0" smtClean="0"/>
                        <a:t>/</a:t>
                      </a:r>
                      <a:endParaRPr lang="zh-CN" altLang="en-US" sz="2000" b="1" dirty="0"/>
                    </a:p>
                  </a:txBody>
                  <a:tcPr/>
                </a:tc>
              </a:tr>
              <a:tr h="370840">
                <a:tc>
                  <a:txBody>
                    <a:bodyPr/>
                    <a:lstStyle/>
                    <a:p>
                      <a:r>
                        <a:rPr lang="en-US" altLang="zh-CN" sz="2000" b="1" dirty="0" smtClean="0"/>
                        <a:t>S4</a:t>
                      </a:r>
                      <a:endParaRPr lang="zh-CN" altLang="en-US" sz="2000" b="1" dirty="0"/>
                    </a:p>
                  </a:txBody>
                  <a:tcPr/>
                </a:tc>
                <a:tc>
                  <a:txBody>
                    <a:bodyPr/>
                    <a:lstStyle/>
                    <a:p>
                      <a:r>
                        <a:rPr lang="zh-CN" altLang="en-US" sz="2000" b="1" dirty="0" smtClean="0"/>
                        <a:t>比较论证</a:t>
                      </a:r>
                      <a:endParaRPr lang="zh-CN" altLang="en-US" sz="2000" b="1" dirty="0"/>
                    </a:p>
                  </a:txBody>
                  <a:tcPr/>
                </a:tc>
                <a:tc>
                  <a:txBody>
                    <a:bodyPr/>
                    <a:lstStyle/>
                    <a:p>
                      <a:r>
                        <a:rPr lang="en-US" altLang="zh-CN" sz="2000" b="1" dirty="0" smtClean="0"/>
                        <a:t>improved…</a:t>
                      </a:r>
                      <a:r>
                        <a:rPr lang="en-US" altLang="zh-CN" sz="2000" b="1" baseline="0" dirty="0" smtClean="0"/>
                        <a:t> than </a:t>
                      </a:r>
                      <a:endParaRPr lang="zh-CN" altLang="en-US" sz="2000" b="1" dirty="0"/>
                    </a:p>
                  </a:txBody>
                  <a:tcPr/>
                </a:tc>
              </a:tr>
              <a:tr h="370840">
                <a:tc>
                  <a:txBody>
                    <a:bodyPr/>
                    <a:lstStyle/>
                    <a:p>
                      <a:r>
                        <a:rPr lang="en-US" altLang="zh-CN" sz="2000" b="1" dirty="0" smtClean="0"/>
                        <a:t>S5</a:t>
                      </a:r>
                      <a:endParaRPr lang="zh-CN" altLang="en-US" sz="2000" b="1" dirty="0"/>
                    </a:p>
                  </a:txBody>
                  <a:tcPr/>
                </a:tc>
                <a:tc>
                  <a:txBody>
                    <a:bodyPr/>
                    <a:lstStyle/>
                    <a:p>
                      <a:r>
                        <a:rPr lang="zh-CN" altLang="en-US" sz="2000" b="1" dirty="0" smtClean="0"/>
                        <a:t>提出要点</a:t>
                      </a:r>
                      <a:endParaRPr lang="zh-CN" altLang="en-US" sz="2000" b="1" dirty="0"/>
                    </a:p>
                  </a:txBody>
                  <a:tcPr/>
                </a:tc>
                <a:tc>
                  <a:txBody>
                    <a:bodyPr/>
                    <a:lstStyle/>
                    <a:p>
                      <a:r>
                        <a:rPr lang="en-US" altLang="zh-CN" sz="2000" b="1" dirty="0" smtClean="0">
                          <a:solidFill>
                            <a:schemeClr val="tx1"/>
                          </a:solidFill>
                        </a:rPr>
                        <a:t>benefit, alternative uses</a:t>
                      </a:r>
                      <a:endParaRPr lang="zh-CN" altLang="en-US" sz="2000" b="1" dirty="0">
                        <a:solidFill>
                          <a:schemeClr val="tx1"/>
                        </a:solidFill>
                      </a:endParaRPr>
                    </a:p>
                  </a:txBody>
                  <a:tcPr/>
                </a:tc>
              </a:tr>
            </a:tbl>
          </a:graphicData>
        </a:graphic>
      </p:graphicFrame>
      <p:sp>
        <p:nvSpPr>
          <p:cNvPr id="7" name="文本框 6"/>
          <p:cNvSpPr txBox="1"/>
          <p:nvPr/>
        </p:nvSpPr>
        <p:spPr>
          <a:xfrm>
            <a:off x="217714" y="5991497"/>
            <a:ext cx="11530149" cy="830997"/>
          </a:xfrm>
          <a:prstGeom prst="rect">
            <a:avLst/>
          </a:prstGeom>
          <a:noFill/>
          <a:ln>
            <a:solidFill>
              <a:schemeClr val="tx1"/>
            </a:solidFill>
            <a:prstDash val="lgDashDotDot"/>
          </a:ln>
        </p:spPr>
        <p:txBody>
          <a:bodyPr wrap="square" rtlCol="0">
            <a:spAutoFit/>
          </a:bodyPr>
          <a:lstStyle/>
          <a:p>
            <a:r>
              <a:rPr lang="en-US" altLang="zh-CN" sz="2400" b="1" dirty="0" smtClean="0"/>
              <a:t>The so-called digital divide caused by the fascination brings about masses of donations in Internal facilities instead of essential needs which are more </a:t>
            </a:r>
            <a:r>
              <a:rPr lang="en-US" altLang="zh-CN" sz="2400" b="1" dirty="0" smtClean="0">
                <a:solidFill>
                  <a:srgbClr val="C00000"/>
                </a:solidFill>
              </a:rPr>
              <a:t>beneficial </a:t>
            </a:r>
            <a:r>
              <a:rPr lang="en-US" altLang="zh-CN" sz="2400" b="1" dirty="0" smtClean="0"/>
              <a:t>to people.   </a:t>
            </a:r>
            <a:endParaRPr lang="zh-CN" altLang="en-US" sz="2400" b="1" dirty="0"/>
          </a:p>
        </p:txBody>
      </p:sp>
      <p:sp>
        <p:nvSpPr>
          <p:cNvPr id="8" name="圆角矩形 7"/>
          <p:cNvSpPr/>
          <p:nvPr/>
        </p:nvSpPr>
        <p:spPr>
          <a:xfrm>
            <a:off x="4014653" y="3152500"/>
            <a:ext cx="1994261" cy="395131"/>
          </a:xfrm>
          <a:prstGeom prst="roundRect">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圆角矩形 9"/>
          <p:cNvSpPr/>
          <p:nvPr/>
        </p:nvSpPr>
        <p:spPr>
          <a:xfrm>
            <a:off x="3243944" y="1326623"/>
            <a:ext cx="8381999" cy="395131"/>
          </a:xfrm>
          <a:prstGeom prst="roundRect">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2" name="直接箭头连接符 11"/>
          <p:cNvCxnSpPr/>
          <p:nvPr/>
        </p:nvCxnSpPr>
        <p:spPr>
          <a:xfrm flipH="1" flipV="1">
            <a:off x="4807131" y="1675135"/>
            <a:ext cx="592186" cy="1477365"/>
          </a:xfrm>
          <a:prstGeom prst="straightConnector1">
            <a:avLst/>
          </a:prstGeom>
          <a:ln w="5715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14" name="直接箭头连接符 13"/>
          <p:cNvCxnSpPr/>
          <p:nvPr/>
        </p:nvCxnSpPr>
        <p:spPr>
          <a:xfrm flipH="1" flipV="1">
            <a:off x="3164846" y="2471590"/>
            <a:ext cx="405670" cy="1016555"/>
          </a:xfrm>
          <a:prstGeom prst="straightConnector1">
            <a:avLst/>
          </a:prstGeom>
          <a:ln w="57150">
            <a:solidFill>
              <a:srgbClr val="9900CC"/>
            </a:solidFill>
            <a:tailEnd type="triangle"/>
          </a:ln>
        </p:spPr>
        <p:style>
          <a:lnRef idx="1">
            <a:schemeClr val="accent1"/>
          </a:lnRef>
          <a:fillRef idx="0">
            <a:schemeClr val="accent1"/>
          </a:fillRef>
          <a:effectRef idx="0">
            <a:schemeClr val="accent1"/>
          </a:effectRef>
          <a:fontRef idx="minor">
            <a:schemeClr val="tx1"/>
          </a:fontRef>
        </p:style>
      </p:cxnSp>
      <p:sp>
        <p:nvSpPr>
          <p:cNvPr id="15" name="圆角矩形 14"/>
          <p:cNvSpPr/>
          <p:nvPr/>
        </p:nvSpPr>
        <p:spPr>
          <a:xfrm>
            <a:off x="648790" y="3477298"/>
            <a:ext cx="4524101" cy="395131"/>
          </a:xfrm>
          <a:prstGeom prst="roundRect">
            <a:avLst/>
          </a:prstGeom>
          <a:noFill/>
          <a:ln w="38100">
            <a:solidFill>
              <a:srgbClr val="99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圆角矩形 15"/>
          <p:cNvSpPr/>
          <p:nvPr/>
        </p:nvSpPr>
        <p:spPr>
          <a:xfrm>
            <a:off x="1976849" y="2061517"/>
            <a:ext cx="2386145" cy="395131"/>
          </a:xfrm>
          <a:prstGeom prst="roundRect">
            <a:avLst/>
          </a:prstGeom>
          <a:noFill/>
          <a:ln w="38100">
            <a:solidFill>
              <a:srgbClr val="99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圆角矩形 12"/>
          <p:cNvSpPr/>
          <p:nvPr/>
        </p:nvSpPr>
        <p:spPr>
          <a:xfrm>
            <a:off x="4354289" y="5516402"/>
            <a:ext cx="853438" cy="379375"/>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圆角矩形 16"/>
          <p:cNvSpPr/>
          <p:nvPr/>
        </p:nvSpPr>
        <p:spPr>
          <a:xfrm>
            <a:off x="7829005" y="6406995"/>
            <a:ext cx="1306285" cy="379375"/>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8" name="直接箭头连接符 17"/>
          <p:cNvCxnSpPr/>
          <p:nvPr/>
        </p:nvCxnSpPr>
        <p:spPr>
          <a:xfrm>
            <a:off x="5207728" y="5857616"/>
            <a:ext cx="2621277" cy="549379"/>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6" presetClass="entr" presetSubtype="21"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barn(inVertical)">
                                      <p:cBhvr>
                                        <p:cTn id="11" dur="500"/>
                                        <p:tgtEl>
                                          <p:spTgt spid="8"/>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grpId="0" nodeType="click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barn(inVertical)">
                                      <p:cBhvr>
                                        <p:cTn id="16" dur="500"/>
                                        <p:tgtEl>
                                          <p:spTgt spid="10"/>
                                        </p:tgtEl>
                                      </p:cBhvr>
                                    </p:animEffect>
                                  </p:childTnLst>
                                </p:cTn>
                              </p:par>
                              <p:par>
                                <p:cTn id="17" presetID="16" presetClass="entr" presetSubtype="21" fill="hold" nodeType="with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barn(inVertical)">
                                      <p:cBhvr>
                                        <p:cTn id="19" dur="500"/>
                                        <p:tgtEl>
                                          <p:spTgt spid="12"/>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circle(in)">
                                      <p:cBhvr>
                                        <p:cTn id="24" dur="2000"/>
                                        <p:tgtEl>
                                          <p:spTgt spid="15"/>
                                        </p:tgtEl>
                                      </p:cBhvr>
                                    </p:animEffec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nodeType="click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circle(in)">
                                      <p:cBhvr>
                                        <p:cTn id="29" dur="2000"/>
                                        <p:tgtEl>
                                          <p:spTgt spid="14"/>
                                        </p:tgtEl>
                                      </p:cBhvr>
                                    </p:animEffect>
                                  </p:childTnLst>
                                </p:cTn>
                              </p:par>
                              <p:par>
                                <p:cTn id="30" presetID="6" presetClass="entr" presetSubtype="16" fill="hold" grpId="0" nodeType="with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circle(in)">
                                      <p:cBhvr>
                                        <p:cTn id="32" dur="2000"/>
                                        <p:tgtEl>
                                          <p:spTgt spid="16"/>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barn(inVertical)">
                                      <p:cBhvr>
                                        <p:cTn id="37" dur="500"/>
                                        <p:tgtEl>
                                          <p:spTgt spid="7"/>
                                        </p:tgtEl>
                                      </p:cBhvr>
                                    </p:animEffect>
                                  </p:childTnLst>
                                </p:cTn>
                              </p:par>
                            </p:childTnLst>
                          </p:cTn>
                        </p:par>
                      </p:childTnLst>
                    </p:cTn>
                  </p:par>
                  <p:par>
                    <p:cTn id="38" fill="hold">
                      <p:stCondLst>
                        <p:cond delay="indefinite"/>
                      </p:stCondLst>
                      <p:childTnLst>
                        <p:par>
                          <p:cTn id="39" fill="hold">
                            <p:stCondLst>
                              <p:cond delay="0"/>
                            </p:stCondLst>
                            <p:childTnLst>
                              <p:par>
                                <p:cTn id="40" presetID="14" presetClass="entr" presetSubtype="10"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randombar(horizontal)">
                                      <p:cBhvr>
                                        <p:cTn id="42" dur="500"/>
                                        <p:tgtEl>
                                          <p:spTgt spid="13"/>
                                        </p:tgtEl>
                                      </p:cBhvr>
                                    </p:animEffect>
                                  </p:childTnLst>
                                </p:cTn>
                              </p:par>
                            </p:childTnLst>
                          </p:cTn>
                        </p:par>
                      </p:childTnLst>
                    </p:cTn>
                  </p:par>
                  <p:par>
                    <p:cTn id="43" fill="hold">
                      <p:stCondLst>
                        <p:cond delay="indefinite"/>
                      </p:stCondLst>
                      <p:childTnLst>
                        <p:par>
                          <p:cTn id="44" fill="hold">
                            <p:stCondLst>
                              <p:cond delay="0"/>
                            </p:stCondLst>
                            <p:childTnLst>
                              <p:par>
                                <p:cTn id="45" presetID="14" presetClass="entr" presetSubtype="10"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randombar(horizontal)">
                                      <p:cBhvr>
                                        <p:cTn id="47" dur="500"/>
                                        <p:tgtEl>
                                          <p:spTgt spid="17"/>
                                        </p:tgtEl>
                                      </p:cBhvr>
                                    </p:animEffect>
                                  </p:childTnLst>
                                </p:cTn>
                              </p:par>
                              <p:par>
                                <p:cTn id="48" presetID="14" presetClass="entr" presetSubtype="10" fill="hold" nodeType="withEffect">
                                  <p:stCondLst>
                                    <p:cond delay="0"/>
                                  </p:stCondLst>
                                  <p:childTnLst>
                                    <p:set>
                                      <p:cBhvr>
                                        <p:cTn id="49" dur="1" fill="hold">
                                          <p:stCondLst>
                                            <p:cond delay="0"/>
                                          </p:stCondLst>
                                        </p:cTn>
                                        <p:tgtEl>
                                          <p:spTgt spid="18"/>
                                        </p:tgtEl>
                                        <p:attrNameLst>
                                          <p:attrName>style.visibility</p:attrName>
                                        </p:attrNameLst>
                                      </p:cBhvr>
                                      <p:to>
                                        <p:strVal val="visible"/>
                                      </p:to>
                                    </p:set>
                                    <p:animEffect transition="in" filter="randombar(horizontal)">
                                      <p:cBhvr>
                                        <p:cTn id="50"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10" grpId="0" animBg="1"/>
      <p:bldP spid="15" grpId="0" animBg="1"/>
      <p:bldP spid="16" grpId="0" animBg="1"/>
      <p:bldP spid="13" grpId="0" bldLvl="0" animBg="1"/>
      <p:bldP spid="17" grpId="0" bldLvl="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148045" y="73869"/>
            <a:ext cx="2020389" cy="523220"/>
          </a:xfrm>
          <a:prstGeom prst="rect">
            <a:avLst/>
          </a:prstGeom>
          <a:solidFill>
            <a:srgbClr val="44546A"/>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algn="ctr"/>
            <a:r>
              <a:rPr lang="en-US" altLang="zh-CN" sz="2800" b="1" dirty="0" smtClean="0">
                <a:solidFill>
                  <a:srgbClr val="FFFF00"/>
                </a:solidFill>
              </a:rPr>
              <a:t>Paraphrase </a:t>
            </a:r>
            <a:endParaRPr lang="zh-CN" altLang="en-US" sz="2800" b="1" dirty="0">
              <a:solidFill>
                <a:srgbClr val="FFFF00"/>
              </a:solidFill>
            </a:endParaRPr>
          </a:p>
        </p:txBody>
      </p:sp>
      <p:sp>
        <p:nvSpPr>
          <p:cNvPr id="4" name="文本框 3"/>
          <p:cNvSpPr txBox="1"/>
          <p:nvPr/>
        </p:nvSpPr>
        <p:spPr>
          <a:xfrm>
            <a:off x="2288545" y="73869"/>
            <a:ext cx="1384663" cy="523220"/>
          </a:xfrm>
          <a:prstGeom prst="rect">
            <a:avLst/>
          </a:prstGeom>
          <a:noFill/>
        </p:spPr>
        <p:txBody>
          <a:bodyPr wrap="square" rtlCol="0">
            <a:spAutoFit/>
          </a:bodyPr>
          <a:lstStyle/>
          <a:p>
            <a:r>
              <a:rPr lang="en-US" altLang="zh-CN" sz="2800" b="1" dirty="0" smtClean="0">
                <a:solidFill>
                  <a:srgbClr val="0070C0"/>
                </a:solidFill>
              </a:rPr>
              <a:t>Para. 4</a:t>
            </a:r>
            <a:endParaRPr lang="zh-CN" altLang="en-US" sz="2800" b="1" dirty="0">
              <a:solidFill>
                <a:srgbClr val="0070C0"/>
              </a:solidFill>
            </a:endParaRPr>
          </a:p>
        </p:txBody>
      </p:sp>
      <p:sp>
        <p:nvSpPr>
          <p:cNvPr id="2" name="矩形 1"/>
          <p:cNvSpPr/>
          <p:nvPr/>
        </p:nvSpPr>
        <p:spPr>
          <a:xfrm>
            <a:off x="148045" y="659080"/>
            <a:ext cx="12043955" cy="3539430"/>
          </a:xfrm>
          <a:prstGeom prst="rect">
            <a:avLst/>
          </a:prstGeom>
        </p:spPr>
        <p:txBody>
          <a:bodyPr wrap="square">
            <a:spAutoFit/>
          </a:bodyPr>
          <a:lstStyle/>
          <a:p>
            <a:r>
              <a:rPr lang="en-US" altLang="zh-CN" sz="2800" dirty="0"/>
              <a:t>In yet another example, a fascination with the new has led people to believe that the recent changes in the technologies of communications and transportation are so revolutionary that now we live in a “borderless world”. As a result, in the last twenty years or so, many people have come to believe that whatever change is happening today is the result of great technological progress, going against which will be like trying to turn the clock back. </a:t>
            </a:r>
            <a:r>
              <a:rPr lang="en-US" altLang="zh-CN" sz="2800" dirty="0">
                <a:solidFill>
                  <a:srgbClr val="FF0000"/>
                </a:solidFill>
              </a:rPr>
              <a:t>Believing in such a world, many governments have put an end to some of the very necessary regulations on cross-border flows of capital, </a:t>
            </a:r>
            <a:r>
              <a:rPr lang="en-US" altLang="zh-CN" sz="2800" dirty="0" err="1">
                <a:solidFill>
                  <a:srgbClr val="FF0000"/>
                </a:solidFill>
              </a:rPr>
              <a:t>labour</a:t>
            </a:r>
            <a:r>
              <a:rPr lang="en-US" altLang="zh-CN" sz="2800" dirty="0">
                <a:solidFill>
                  <a:srgbClr val="FF0000"/>
                </a:solidFill>
              </a:rPr>
              <a:t> and goods, with poor results.</a:t>
            </a:r>
            <a:endParaRPr lang="zh-CN" altLang="zh-CN" sz="2800" dirty="0">
              <a:solidFill>
                <a:srgbClr val="FF0000"/>
              </a:solidFill>
            </a:endParaRPr>
          </a:p>
        </p:txBody>
      </p:sp>
      <p:sp>
        <p:nvSpPr>
          <p:cNvPr id="5" name="圆角矩形 4"/>
          <p:cNvSpPr/>
          <p:nvPr/>
        </p:nvSpPr>
        <p:spPr>
          <a:xfrm>
            <a:off x="7711442" y="2912892"/>
            <a:ext cx="1933301" cy="395131"/>
          </a:xfrm>
          <a:prstGeom prst="roundRect">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圆角矩形 5"/>
          <p:cNvSpPr/>
          <p:nvPr/>
        </p:nvSpPr>
        <p:spPr>
          <a:xfrm>
            <a:off x="5704119" y="1577675"/>
            <a:ext cx="2778029" cy="438078"/>
          </a:xfrm>
          <a:prstGeom prst="roundRect">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7" name="直接箭头连接符 6"/>
          <p:cNvCxnSpPr/>
          <p:nvPr/>
        </p:nvCxnSpPr>
        <p:spPr>
          <a:xfrm flipH="1" flipV="1">
            <a:off x="7711442" y="2007044"/>
            <a:ext cx="670565" cy="902447"/>
          </a:xfrm>
          <a:prstGeom prst="straightConnector1">
            <a:avLst/>
          </a:prstGeom>
          <a:ln w="57150">
            <a:solidFill>
              <a:srgbClr val="00B050"/>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9" name="表格 8"/>
          <p:cNvGraphicFramePr>
            <a:graphicFrameLocks noGrp="1"/>
          </p:cNvGraphicFramePr>
          <p:nvPr>
            <p:custDataLst>
              <p:tags r:id="rId1"/>
            </p:custDataLst>
          </p:nvPr>
        </p:nvGraphicFramePr>
        <p:xfrm>
          <a:off x="697412" y="4107870"/>
          <a:ext cx="10535916" cy="1828800"/>
        </p:xfrm>
        <a:graphic>
          <a:graphicData uri="http://schemas.openxmlformats.org/drawingml/2006/table">
            <a:tbl>
              <a:tblPr firstRow="1" bandRow="1">
                <a:tableStyleId>{7DF18680-E054-41AD-8BC1-D1AEF772440D}</a:tableStyleId>
              </a:tblPr>
              <a:tblGrid>
                <a:gridCol w="1488439"/>
                <a:gridCol w="1785258"/>
                <a:gridCol w="7262219"/>
              </a:tblGrid>
              <a:tr h="370840">
                <a:tc>
                  <a:txBody>
                    <a:bodyPr/>
                    <a:lstStyle/>
                    <a:p>
                      <a:r>
                        <a:rPr lang="en-US" altLang="zh-CN" sz="2400" dirty="0" smtClean="0"/>
                        <a:t>Sentence</a:t>
                      </a:r>
                      <a:endParaRPr lang="zh-CN" altLang="en-US" sz="2400" dirty="0"/>
                    </a:p>
                  </a:txBody>
                  <a:tcPr/>
                </a:tc>
                <a:tc>
                  <a:txBody>
                    <a:bodyPr/>
                    <a:lstStyle/>
                    <a:p>
                      <a:r>
                        <a:rPr lang="en-US" altLang="zh-CN" sz="2400" dirty="0" smtClean="0"/>
                        <a:t>Function </a:t>
                      </a:r>
                      <a:endParaRPr lang="zh-CN" altLang="en-US" sz="2400" dirty="0"/>
                    </a:p>
                  </a:txBody>
                  <a:tcPr/>
                </a:tc>
                <a:tc>
                  <a:txBody>
                    <a:bodyPr/>
                    <a:lstStyle/>
                    <a:p>
                      <a:r>
                        <a:rPr lang="en-US" altLang="zh-CN" sz="2400" dirty="0" smtClean="0"/>
                        <a:t>Keywords </a:t>
                      </a:r>
                      <a:endParaRPr lang="zh-CN" altLang="en-US" sz="2400" dirty="0"/>
                    </a:p>
                  </a:txBody>
                  <a:tcPr/>
                </a:tc>
              </a:tr>
              <a:tr h="370840">
                <a:tc>
                  <a:txBody>
                    <a:bodyPr/>
                    <a:lstStyle/>
                    <a:p>
                      <a:r>
                        <a:rPr lang="en-US" altLang="zh-CN" sz="2400" dirty="0" smtClean="0"/>
                        <a:t>S1</a:t>
                      </a:r>
                      <a:endParaRPr lang="zh-CN" altLang="en-US" sz="2400" dirty="0"/>
                    </a:p>
                  </a:txBody>
                  <a:tcPr/>
                </a:tc>
                <a:tc>
                  <a:txBody>
                    <a:bodyPr/>
                    <a:lstStyle/>
                    <a:p>
                      <a:r>
                        <a:rPr lang="zh-CN" altLang="en-US" sz="2400" dirty="0" smtClean="0"/>
                        <a:t>陈述现象</a:t>
                      </a:r>
                      <a:endParaRPr lang="zh-CN" altLang="en-US" sz="2400" dirty="0"/>
                    </a:p>
                  </a:txBody>
                  <a:tcPr/>
                </a:tc>
                <a:tc>
                  <a:txBody>
                    <a:bodyPr/>
                    <a:lstStyle/>
                    <a:p>
                      <a:r>
                        <a:rPr lang="en-US" altLang="zh-CN" sz="2400" dirty="0" smtClean="0"/>
                        <a:t>fascination, borderless world</a:t>
                      </a:r>
                      <a:endParaRPr lang="zh-CN" altLang="en-US" sz="2400" dirty="0"/>
                    </a:p>
                  </a:txBody>
                  <a:tcPr/>
                </a:tc>
              </a:tr>
              <a:tr h="370840">
                <a:tc>
                  <a:txBody>
                    <a:bodyPr/>
                    <a:lstStyle/>
                    <a:p>
                      <a:r>
                        <a:rPr lang="en-US" altLang="zh-CN" sz="2400" dirty="0" smtClean="0"/>
                        <a:t>S2</a:t>
                      </a:r>
                      <a:endParaRPr lang="zh-CN" altLang="en-US" sz="2400" dirty="0"/>
                    </a:p>
                  </a:txBody>
                  <a:tcPr/>
                </a:tc>
                <a:tc>
                  <a:txBody>
                    <a:bodyPr/>
                    <a:lstStyle/>
                    <a:p>
                      <a:r>
                        <a:rPr lang="zh-CN" altLang="en-US" sz="2400" dirty="0" smtClean="0"/>
                        <a:t>分析后果</a:t>
                      </a:r>
                      <a:endParaRPr lang="zh-CN" altLang="en-US" sz="2400" dirty="0"/>
                    </a:p>
                  </a:txBody>
                  <a:tcPr/>
                </a:tc>
                <a:tc>
                  <a:txBody>
                    <a:bodyPr/>
                    <a:lstStyle/>
                    <a:p>
                      <a:r>
                        <a:rPr lang="en-US" altLang="zh-CN" sz="2400" dirty="0" smtClean="0"/>
                        <a:t>come to believe</a:t>
                      </a:r>
                      <a:endParaRPr lang="zh-CN" altLang="en-US" sz="2400" dirty="0"/>
                    </a:p>
                  </a:txBody>
                  <a:tcPr/>
                </a:tc>
              </a:tr>
              <a:tr h="370840">
                <a:tc>
                  <a:txBody>
                    <a:bodyPr/>
                    <a:lstStyle/>
                    <a:p>
                      <a:r>
                        <a:rPr lang="en-US" altLang="zh-CN" sz="2400" dirty="0" smtClean="0"/>
                        <a:t>S3</a:t>
                      </a:r>
                      <a:endParaRPr lang="zh-CN" altLang="en-US" sz="2400" dirty="0"/>
                    </a:p>
                  </a:txBody>
                  <a:tcPr/>
                </a:tc>
                <a:tc>
                  <a:txBody>
                    <a:bodyPr/>
                    <a:lstStyle/>
                    <a:p>
                      <a:r>
                        <a:rPr lang="zh-CN" altLang="en-US" sz="2400" dirty="0" smtClean="0"/>
                        <a:t>提出要点</a:t>
                      </a:r>
                      <a:endParaRPr lang="zh-CN" altLang="en-US" sz="2400" dirty="0"/>
                    </a:p>
                  </a:txBody>
                  <a:tcPr/>
                </a:tc>
                <a:tc>
                  <a:txBody>
                    <a:bodyPr/>
                    <a:lstStyle/>
                    <a:p>
                      <a:r>
                        <a:rPr lang="en-US" altLang="zh-CN" sz="2200" dirty="0" smtClean="0">
                          <a:solidFill>
                            <a:schemeClr val="tx1"/>
                          </a:solidFill>
                        </a:rPr>
                        <a:t>believing, put an end to, </a:t>
                      </a:r>
                      <a:r>
                        <a:rPr lang="en-US" altLang="zh-CN" sz="2200" dirty="0" smtClean="0">
                          <a:solidFill>
                            <a:schemeClr val="tx1"/>
                          </a:solidFill>
                        </a:rPr>
                        <a:t>necessary </a:t>
                      </a:r>
                      <a:r>
                        <a:rPr lang="en-US" altLang="zh-CN" sz="2200" dirty="0" smtClean="0">
                          <a:solidFill>
                            <a:schemeClr val="tx1"/>
                          </a:solidFill>
                        </a:rPr>
                        <a:t>regulations,</a:t>
                      </a:r>
                      <a:r>
                        <a:rPr lang="en-US" altLang="zh-CN" sz="2200" baseline="0" dirty="0" smtClean="0">
                          <a:solidFill>
                            <a:schemeClr val="tx1"/>
                          </a:solidFill>
                        </a:rPr>
                        <a:t> cross-boarder</a:t>
                      </a:r>
                      <a:endParaRPr lang="zh-CN" altLang="en-US" sz="2200" dirty="0">
                        <a:solidFill>
                          <a:schemeClr val="tx1"/>
                        </a:solidFill>
                      </a:endParaRPr>
                    </a:p>
                  </a:txBody>
                  <a:tcPr/>
                </a:tc>
              </a:tr>
            </a:tbl>
          </a:graphicData>
        </a:graphic>
      </p:graphicFrame>
      <p:sp>
        <p:nvSpPr>
          <p:cNvPr id="10" name="文本框 9"/>
          <p:cNvSpPr txBox="1"/>
          <p:nvPr/>
        </p:nvSpPr>
        <p:spPr>
          <a:xfrm>
            <a:off x="1062446" y="5978371"/>
            <a:ext cx="9945187" cy="830997"/>
          </a:xfrm>
          <a:prstGeom prst="rect">
            <a:avLst/>
          </a:prstGeom>
          <a:noFill/>
          <a:ln>
            <a:solidFill>
              <a:schemeClr val="tx1"/>
            </a:solidFill>
            <a:prstDash val="lgDashDotDot"/>
          </a:ln>
        </p:spPr>
        <p:txBody>
          <a:bodyPr wrap="square" rtlCol="0">
            <a:spAutoFit/>
          </a:bodyPr>
          <a:lstStyle/>
          <a:p>
            <a:r>
              <a:rPr lang="en-US" altLang="zh-CN" sz="2400" b="1" dirty="0" smtClean="0"/>
              <a:t>The fascination impresses people with a </a:t>
            </a:r>
            <a:r>
              <a:rPr lang="en-US" altLang="zh-CN" sz="2400" b="1" dirty="0" smtClean="0">
                <a:solidFill>
                  <a:srgbClr val="C00000"/>
                </a:solidFill>
              </a:rPr>
              <a:t>belief</a:t>
            </a:r>
            <a:r>
              <a:rPr lang="en-US" altLang="zh-CN" sz="2400" b="1" dirty="0" smtClean="0"/>
              <a:t> in “borderless world”, leading governments to </a:t>
            </a:r>
            <a:r>
              <a:rPr lang="en-US" altLang="zh-CN" sz="2400" b="1" dirty="0" smtClean="0">
                <a:solidFill>
                  <a:srgbClr val="C00000"/>
                </a:solidFill>
              </a:rPr>
              <a:t>stop</a:t>
            </a:r>
            <a:r>
              <a:rPr lang="en-US" altLang="zh-CN" sz="2400" b="1" dirty="0" smtClean="0"/>
              <a:t> necessary </a:t>
            </a:r>
            <a:r>
              <a:rPr lang="en-US" altLang="zh-CN" sz="2400" b="1" dirty="0" smtClean="0">
                <a:solidFill>
                  <a:srgbClr val="C00000"/>
                </a:solidFill>
              </a:rPr>
              <a:t>international</a:t>
            </a:r>
            <a:r>
              <a:rPr lang="en-US" altLang="zh-CN" sz="2400" b="1" dirty="0" smtClean="0"/>
              <a:t> economic cooperation.    </a:t>
            </a:r>
            <a:endParaRPr lang="zh-CN" altLang="en-US" sz="2400" b="1" dirty="0"/>
          </a:p>
        </p:txBody>
      </p:sp>
      <p:sp>
        <p:nvSpPr>
          <p:cNvPr id="11" name="圆角矩形 10"/>
          <p:cNvSpPr/>
          <p:nvPr/>
        </p:nvSpPr>
        <p:spPr>
          <a:xfrm>
            <a:off x="3997231" y="5506441"/>
            <a:ext cx="1132118" cy="379375"/>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圆角矩形 11"/>
          <p:cNvSpPr/>
          <p:nvPr/>
        </p:nvSpPr>
        <p:spPr>
          <a:xfrm>
            <a:off x="6244045" y="6014494"/>
            <a:ext cx="844733" cy="379375"/>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3" name="直接箭头连接符 12"/>
          <p:cNvCxnSpPr>
            <a:endCxn id="12" idx="1"/>
          </p:cNvCxnSpPr>
          <p:nvPr/>
        </p:nvCxnSpPr>
        <p:spPr>
          <a:xfrm>
            <a:off x="4977678" y="5895419"/>
            <a:ext cx="1266367" cy="308763"/>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20" name="圆角矩形 19"/>
          <p:cNvSpPr/>
          <p:nvPr/>
        </p:nvSpPr>
        <p:spPr>
          <a:xfrm>
            <a:off x="9405258" y="5515776"/>
            <a:ext cx="1672046" cy="379375"/>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圆角矩形 20"/>
          <p:cNvSpPr/>
          <p:nvPr/>
        </p:nvSpPr>
        <p:spPr>
          <a:xfrm>
            <a:off x="5124999" y="6411931"/>
            <a:ext cx="1685104" cy="379375"/>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5" name="直接箭头连接符 24"/>
          <p:cNvCxnSpPr/>
          <p:nvPr/>
        </p:nvCxnSpPr>
        <p:spPr>
          <a:xfrm flipH="1">
            <a:off x="6810105" y="5895151"/>
            <a:ext cx="2620548" cy="660456"/>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30" name="圆角矩形 29"/>
          <p:cNvSpPr/>
          <p:nvPr/>
        </p:nvSpPr>
        <p:spPr>
          <a:xfrm>
            <a:off x="5181235" y="5490392"/>
            <a:ext cx="1603473" cy="379375"/>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圆角矩形 31"/>
          <p:cNvSpPr/>
          <p:nvPr/>
        </p:nvSpPr>
        <p:spPr>
          <a:xfrm>
            <a:off x="3152504" y="6431439"/>
            <a:ext cx="653142" cy="379375"/>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33" name="直接箭头连接符 32"/>
          <p:cNvCxnSpPr/>
          <p:nvPr/>
        </p:nvCxnSpPr>
        <p:spPr>
          <a:xfrm flipH="1">
            <a:off x="3805646" y="5869418"/>
            <a:ext cx="1542051" cy="678330"/>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circle(in)">
                                      <p:cBhvr>
                                        <p:cTn id="17" dur="2000"/>
                                        <p:tgtEl>
                                          <p:spTgt spid="7"/>
                                        </p:tgtEl>
                                      </p:cBhvr>
                                    </p:animEffect>
                                  </p:childTnLst>
                                </p:cTn>
                              </p:par>
                              <p:par>
                                <p:cTn id="18" presetID="6" presetClass="entr" presetSubtype="16" fill="hold" grpId="0" nodeType="with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circle(in)">
                                      <p:cBhvr>
                                        <p:cTn id="20" dur="2000"/>
                                        <p:tgtEl>
                                          <p:spTgt spid="6"/>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barn(inVertical)">
                                      <p:cBhvr>
                                        <p:cTn id="25" dur="500"/>
                                        <p:tgtEl>
                                          <p:spTgt spid="10"/>
                                        </p:tgtEl>
                                      </p:cBhvr>
                                    </p:animEffect>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grpId="0" nodeType="click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circle(in)">
                                      <p:cBhvr>
                                        <p:cTn id="30" dur="2000"/>
                                        <p:tgtEl>
                                          <p:spTgt spid="11"/>
                                        </p:tgtEl>
                                      </p:cBhvr>
                                    </p:animEffec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grpId="0" nodeType="clickEffect">
                                  <p:stCondLst>
                                    <p:cond delay="0"/>
                                  </p:stCondLst>
                                  <p:childTnLst>
                                    <p:set>
                                      <p:cBhvr>
                                        <p:cTn id="40" dur="1" fill="hold">
                                          <p:stCondLst>
                                            <p:cond delay="0"/>
                                          </p:stCondLst>
                                        </p:cTn>
                                        <p:tgtEl>
                                          <p:spTgt spid="20"/>
                                        </p:tgtEl>
                                        <p:attrNameLst>
                                          <p:attrName>style.visibility</p:attrName>
                                        </p:attrNameLst>
                                      </p:cBhvr>
                                      <p:to>
                                        <p:strVal val="visible"/>
                                      </p:to>
                                    </p:set>
                                    <p:animEffect transition="in" filter="barn(inVertical)">
                                      <p:cBhvr>
                                        <p:cTn id="41" dur="500"/>
                                        <p:tgtEl>
                                          <p:spTgt spid="20"/>
                                        </p:tgtEl>
                                      </p:cBhvr>
                                    </p:animEffec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21"/>
                                        </p:tgtEl>
                                        <p:attrNameLst>
                                          <p:attrName>style.visibility</p:attrName>
                                        </p:attrNameLst>
                                      </p:cBhvr>
                                      <p:to>
                                        <p:strVal val="visible"/>
                                      </p:to>
                                    </p:set>
                                  </p:childTnLst>
                                </p:cTn>
                              </p:par>
                              <p:par>
                                <p:cTn id="46" presetID="1" presetClass="entr" presetSubtype="0" fill="hold" nodeType="withEffect">
                                  <p:stCondLst>
                                    <p:cond delay="0"/>
                                  </p:stCondLst>
                                  <p:childTnLst>
                                    <p:set>
                                      <p:cBhvr>
                                        <p:cTn id="47" dur="1" fill="hold">
                                          <p:stCondLst>
                                            <p:cond delay="0"/>
                                          </p:stCondLst>
                                        </p:cTn>
                                        <p:tgtEl>
                                          <p:spTgt spid="25"/>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6" presetClass="entr" presetSubtype="16" fill="hold" grpId="0" nodeType="clickEffect">
                                  <p:stCondLst>
                                    <p:cond delay="0"/>
                                  </p:stCondLst>
                                  <p:childTnLst>
                                    <p:set>
                                      <p:cBhvr>
                                        <p:cTn id="51" dur="1" fill="hold">
                                          <p:stCondLst>
                                            <p:cond delay="0"/>
                                          </p:stCondLst>
                                        </p:cTn>
                                        <p:tgtEl>
                                          <p:spTgt spid="30"/>
                                        </p:tgtEl>
                                        <p:attrNameLst>
                                          <p:attrName>style.visibility</p:attrName>
                                        </p:attrNameLst>
                                      </p:cBhvr>
                                      <p:to>
                                        <p:strVal val="visible"/>
                                      </p:to>
                                    </p:set>
                                    <p:animEffect transition="in" filter="circle(in)">
                                      <p:cBhvr>
                                        <p:cTn id="52" dur="2000"/>
                                        <p:tgtEl>
                                          <p:spTgt spid="30"/>
                                        </p:tgtEl>
                                      </p:cBhvr>
                                    </p:animEffec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33"/>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10" grpId="0" animBg="1"/>
      <p:bldP spid="11" grpId="0" animBg="1"/>
      <p:bldP spid="12" grpId="0" animBg="1"/>
      <p:bldP spid="20" grpId="0" animBg="1"/>
      <p:bldP spid="21" grpId="0" animBg="1"/>
      <p:bldP spid="30" grpId="0" animBg="1"/>
      <p:bldP spid="3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148045" y="73869"/>
            <a:ext cx="2020389" cy="523220"/>
          </a:xfrm>
          <a:prstGeom prst="rect">
            <a:avLst/>
          </a:prstGeom>
          <a:solidFill>
            <a:srgbClr val="44546A"/>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algn="ctr"/>
            <a:r>
              <a:rPr lang="en-US" altLang="zh-CN" sz="2800" b="1" dirty="0" smtClean="0">
                <a:solidFill>
                  <a:srgbClr val="FFFF00"/>
                </a:solidFill>
              </a:rPr>
              <a:t>Paraphrase </a:t>
            </a:r>
            <a:endParaRPr lang="zh-CN" altLang="en-US" sz="2800" b="1" dirty="0">
              <a:solidFill>
                <a:srgbClr val="FFFF00"/>
              </a:solidFill>
            </a:endParaRPr>
          </a:p>
        </p:txBody>
      </p:sp>
      <p:sp>
        <p:nvSpPr>
          <p:cNvPr id="4" name="文本框 3"/>
          <p:cNvSpPr txBox="1"/>
          <p:nvPr/>
        </p:nvSpPr>
        <p:spPr>
          <a:xfrm>
            <a:off x="2288545" y="73869"/>
            <a:ext cx="1384663" cy="523220"/>
          </a:xfrm>
          <a:prstGeom prst="rect">
            <a:avLst/>
          </a:prstGeom>
          <a:noFill/>
        </p:spPr>
        <p:txBody>
          <a:bodyPr wrap="square" rtlCol="0">
            <a:spAutoFit/>
          </a:bodyPr>
          <a:lstStyle/>
          <a:p>
            <a:r>
              <a:rPr lang="en-US" altLang="zh-CN" sz="2800" b="1" dirty="0" smtClean="0">
                <a:solidFill>
                  <a:srgbClr val="0070C0"/>
                </a:solidFill>
              </a:rPr>
              <a:t>Para. 5</a:t>
            </a:r>
            <a:endParaRPr lang="zh-CN" altLang="en-US" sz="2800" b="1" dirty="0">
              <a:solidFill>
                <a:srgbClr val="0070C0"/>
              </a:solidFill>
            </a:endParaRPr>
          </a:p>
        </p:txBody>
      </p:sp>
      <p:sp>
        <p:nvSpPr>
          <p:cNvPr id="2" name="矩形 1"/>
          <p:cNvSpPr/>
          <p:nvPr/>
        </p:nvSpPr>
        <p:spPr>
          <a:xfrm>
            <a:off x="1084216" y="991327"/>
            <a:ext cx="10903131" cy="1569660"/>
          </a:xfrm>
          <a:prstGeom prst="rect">
            <a:avLst/>
          </a:prstGeom>
        </p:spPr>
        <p:txBody>
          <a:bodyPr wrap="square">
            <a:spAutoFit/>
          </a:bodyPr>
          <a:lstStyle/>
          <a:p>
            <a:r>
              <a:rPr lang="en-US" altLang="zh-CN" sz="3200" dirty="0">
                <a:solidFill>
                  <a:srgbClr val="FF0000"/>
                </a:solidFill>
              </a:rPr>
              <a:t>Understanding technological trends is very important for </a:t>
            </a:r>
            <a:r>
              <a:rPr lang="en-US" altLang="zh-CN" sz="3200" dirty="0"/>
              <a:t>correctly designing economic policies, both at the national and the international </a:t>
            </a:r>
            <a:r>
              <a:rPr lang="en-US" altLang="zh-CN" sz="3200" dirty="0" smtClean="0"/>
              <a:t>levels</a:t>
            </a:r>
            <a:r>
              <a:rPr lang="en-US" altLang="zh-CN" sz="3200" dirty="0"/>
              <a:t>.</a:t>
            </a:r>
            <a:endParaRPr lang="zh-CN" altLang="zh-CN" sz="3200" dirty="0"/>
          </a:p>
        </p:txBody>
      </p:sp>
      <p:sp>
        <p:nvSpPr>
          <p:cNvPr id="5" name="文本框 4"/>
          <p:cNvSpPr txBox="1"/>
          <p:nvPr/>
        </p:nvSpPr>
        <p:spPr>
          <a:xfrm>
            <a:off x="2368732" y="3659319"/>
            <a:ext cx="7245531" cy="1384995"/>
          </a:xfrm>
          <a:prstGeom prst="rect">
            <a:avLst/>
          </a:prstGeom>
          <a:noFill/>
          <a:ln>
            <a:solidFill>
              <a:schemeClr val="tx1"/>
            </a:solidFill>
            <a:prstDash val="lgDashDotDot"/>
          </a:ln>
        </p:spPr>
        <p:txBody>
          <a:bodyPr wrap="square" rtlCol="0">
            <a:spAutoFit/>
          </a:bodyPr>
          <a:lstStyle/>
          <a:p>
            <a:r>
              <a:rPr lang="en-US" altLang="zh-CN" sz="2800" b="1" u="sng" dirty="0" smtClean="0">
                <a:solidFill>
                  <a:srgbClr val="C00000"/>
                </a:solidFill>
              </a:rPr>
              <a:t>Understanding</a:t>
            </a:r>
            <a:r>
              <a:rPr lang="en-US" altLang="zh-CN" sz="2800" b="1" dirty="0" smtClean="0"/>
              <a:t> technological trends </a:t>
            </a:r>
            <a:r>
              <a:rPr lang="en-US" altLang="zh-CN" sz="2800" b="1" u="sng" dirty="0" smtClean="0">
                <a:solidFill>
                  <a:srgbClr val="C00000"/>
                </a:solidFill>
              </a:rPr>
              <a:t>thoroughly</a:t>
            </a:r>
            <a:r>
              <a:rPr lang="en-US" altLang="zh-CN" sz="2800" b="1" dirty="0" smtClean="0"/>
              <a:t> </a:t>
            </a:r>
            <a:r>
              <a:rPr lang="en-US" altLang="zh-CN" sz="2800" b="1" u="sng" dirty="0" smtClean="0">
                <a:solidFill>
                  <a:schemeClr val="accent2">
                    <a:lumMod val="75000"/>
                  </a:schemeClr>
                </a:solidFill>
              </a:rPr>
              <a:t>is extremely </a:t>
            </a:r>
            <a:r>
              <a:rPr lang="en-US" altLang="zh-CN" sz="2800" b="1" u="sng" dirty="0" smtClean="0">
                <a:solidFill>
                  <a:schemeClr val="accent2">
                    <a:lumMod val="75000"/>
                  </a:schemeClr>
                </a:solidFill>
              </a:rPr>
              <a:t>crucial/vital</a:t>
            </a:r>
            <a:r>
              <a:rPr lang="en-US" altLang="zh-CN" sz="2800" b="1" u="sng" dirty="0" smtClean="0">
                <a:solidFill>
                  <a:schemeClr val="accent2">
                    <a:lumMod val="75000"/>
                  </a:schemeClr>
                </a:solidFill>
              </a:rPr>
              <a:t>/significant</a:t>
            </a:r>
            <a:r>
              <a:rPr lang="en-US" altLang="zh-CN" sz="2800" b="1" u="sng" dirty="0" smtClean="0">
                <a:solidFill>
                  <a:schemeClr val="accent2">
                    <a:lumMod val="75000"/>
                  </a:schemeClr>
                </a:solidFill>
              </a:rPr>
              <a:t> </a:t>
            </a:r>
            <a:r>
              <a:rPr lang="en-US" altLang="zh-CN" sz="2800" b="1" u="sng" dirty="0" smtClean="0">
                <a:solidFill>
                  <a:schemeClr val="accent2">
                    <a:lumMod val="75000"/>
                  </a:schemeClr>
                </a:solidFill>
              </a:rPr>
              <a:t>for</a:t>
            </a:r>
            <a:r>
              <a:rPr lang="en-US" altLang="zh-CN" sz="2800" b="1" dirty="0" smtClean="0">
                <a:solidFill>
                  <a:schemeClr val="accent2">
                    <a:lumMod val="75000"/>
                  </a:schemeClr>
                </a:solidFill>
              </a:rPr>
              <a:t> </a:t>
            </a:r>
            <a:r>
              <a:rPr lang="en-US" altLang="zh-CN" sz="2800" b="1" dirty="0" smtClean="0"/>
              <a:t>economic development.</a:t>
            </a:r>
            <a:endParaRPr lang="zh-CN" altLang="en-US" sz="2800" b="1" dirty="0"/>
          </a:p>
        </p:txBody>
      </p:sp>
      <p:sp>
        <p:nvSpPr>
          <p:cNvPr id="7" name="圆角矩形 6"/>
          <p:cNvSpPr/>
          <p:nvPr/>
        </p:nvSpPr>
        <p:spPr>
          <a:xfrm>
            <a:off x="6278880" y="4578812"/>
            <a:ext cx="4292006" cy="992777"/>
          </a:xfrm>
          <a:prstGeom prst="round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800" b="1" dirty="0">
                <a:solidFill>
                  <a:schemeClr val="accent2">
                    <a:lumMod val="75000"/>
                  </a:schemeClr>
                </a:solidFill>
              </a:rPr>
              <a:t>is of vital importance for</a:t>
            </a:r>
            <a:endParaRPr lang="en-US" altLang="zh-CN" sz="2800" b="1" dirty="0">
              <a:solidFill>
                <a:schemeClr val="accent2">
                  <a:lumMod val="75000"/>
                </a:schemeClr>
              </a:solidFill>
            </a:endParaRPr>
          </a:p>
          <a:p>
            <a:r>
              <a:rPr lang="en-US" altLang="zh-CN" sz="2800" b="1" dirty="0" smtClean="0">
                <a:solidFill>
                  <a:schemeClr val="accent2">
                    <a:lumMod val="75000"/>
                  </a:schemeClr>
                </a:solidFill>
              </a:rPr>
              <a:t>makes all the difference to</a:t>
            </a:r>
            <a:endParaRPr lang="zh-CN" altLang="en-US" sz="2800" b="1" dirty="0">
              <a:solidFill>
                <a:schemeClr val="accent2">
                  <a:lumMod val="75000"/>
                </a:schemeClr>
              </a:solidFill>
            </a:endParaRPr>
          </a:p>
        </p:txBody>
      </p:sp>
      <p:sp>
        <p:nvSpPr>
          <p:cNvPr id="8" name="圆角矩形 7"/>
          <p:cNvSpPr/>
          <p:nvPr/>
        </p:nvSpPr>
        <p:spPr>
          <a:xfrm>
            <a:off x="804100" y="3149280"/>
            <a:ext cx="5078540" cy="479152"/>
          </a:xfrm>
          <a:prstGeom prst="round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600" b="1" dirty="0">
                <a:solidFill>
                  <a:srgbClr val="C00000"/>
                </a:solidFill>
              </a:rPr>
              <a:t>Having an overall understanding of </a:t>
            </a:r>
            <a:endParaRPr lang="zh-CN" altLang="zh-CN" sz="2600" b="1" dirty="0">
              <a:solidFill>
                <a:srgbClr val="C00000"/>
              </a:solidFill>
            </a:endParaRPr>
          </a:p>
        </p:txBody>
      </p:sp>
      <p:sp>
        <p:nvSpPr>
          <p:cNvPr id="10" name="下箭头 9"/>
          <p:cNvSpPr/>
          <p:nvPr/>
        </p:nvSpPr>
        <p:spPr>
          <a:xfrm>
            <a:off x="5882640" y="2142321"/>
            <a:ext cx="653142" cy="146674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6" presetClass="entr" presetSubtype="16"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circle(in)">
                                      <p:cBhvr>
                                        <p:cTn id="11" dur="20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grpId="0" nodeType="click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barn(inVertical)">
                                      <p:cBhvr>
                                        <p:cTn id="16" dur="5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barn(inVertical)">
                                      <p:cBhvr>
                                        <p:cTn id="2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animBg="1"/>
      <p:bldP spid="10"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486161" y="5863694"/>
            <a:ext cx="9705839" cy="892552"/>
          </a:xfrm>
          <a:prstGeom prst="rect">
            <a:avLst/>
          </a:prstGeom>
          <a:noFill/>
        </p:spPr>
        <p:txBody>
          <a:bodyPr wrap="square" rtlCol="0" anchor="t">
            <a:spAutoFit/>
          </a:bodyPr>
          <a:lstStyle/>
          <a:p>
            <a:r>
              <a:rPr lang="en-US" altLang="zh-CN" sz="2600" dirty="0" smtClean="0"/>
              <a:t>Understanding </a:t>
            </a:r>
            <a:r>
              <a:rPr lang="en-US" altLang="zh-CN" sz="2600" dirty="0"/>
              <a:t>technological trends thoroughly </a:t>
            </a:r>
            <a:r>
              <a:rPr lang="en-US" altLang="zh-CN" sz="2400" dirty="0"/>
              <a:t>is extremely crucial for</a:t>
            </a:r>
            <a:r>
              <a:rPr lang="en-US" altLang="zh-CN" sz="2600" dirty="0" smtClean="0"/>
              <a:t> economic development.</a:t>
            </a:r>
            <a:endParaRPr lang="zh-CN" altLang="en-US" sz="2600" dirty="0"/>
          </a:p>
        </p:txBody>
      </p:sp>
      <p:sp>
        <p:nvSpPr>
          <p:cNvPr id="4" name="文本框 3"/>
          <p:cNvSpPr txBox="1"/>
          <p:nvPr/>
        </p:nvSpPr>
        <p:spPr>
          <a:xfrm>
            <a:off x="602340" y="809201"/>
            <a:ext cx="1537062" cy="461665"/>
          </a:xfrm>
          <a:prstGeom prst="rect">
            <a:avLst/>
          </a:prstGeom>
          <a:solidFill>
            <a:schemeClr val="tx1"/>
          </a:solidFill>
        </p:spPr>
        <p:txBody>
          <a:bodyPr wrap="square" rtlCol="0">
            <a:spAutoFit/>
          </a:bodyPr>
          <a:lstStyle/>
          <a:p>
            <a:pPr algn="ctr"/>
            <a:r>
              <a:rPr lang="en-US" altLang="zh-CN" sz="2400" b="1" dirty="0" smtClean="0">
                <a:solidFill>
                  <a:schemeClr val="bg1"/>
                </a:solidFill>
              </a:rPr>
              <a:t>topic</a:t>
            </a:r>
            <a:endParaRPr lang="zh-CN" altLang="en-US" sz="2400" b="1" dirty="0">
              <a:solidFill>
                <a:schemeClr val="bg1"/>
              </a:solidFill>
            </a:endParaRPr>
          </a:p>
        </p:txBody>
      </p:sp>
      <p:sp>
        <p:nvSpPr>
          <p:cNvPr id="5" name="文本框 4"/>
          <p:cNvSpPr txBox="1"/>
          <p:nvPr/>
        </p:nvSpPr>
        <p:spPr>
          <a:xfrm>
            <a:off x="615404" y="2031587"/>
            <a:ext cx="1537062" cy="461665"/>
          </a:xfrm>
          <a:prstGeom prst="rect">
            <a:avLst/>
          </a:prstGeom>
          <a:solidFill>
            <a:schemeClr val="tx1"/>
          </a:solidFill>
        </p:spPr>
        <p:txBody>
          <a:bodyPr wrap="square" rtlCol="0">
            <a:spAutoFit/>
          </a:bodyPr>
          <a:lstStyle/>
          <a:p>
            <a:r>
              <a:rPr lang="en-US" altLang="zh-CN" sz="2400" b="1" dirty="0" smtClean="0">
                <a:solidFill>
                  <a:schemeClr val="bg1"/>
                </a:solidFill>
              </a:rPr>
              <a:t>problem 1</a:t>
            </a:r>
            <a:endParaRPr lang="zh-CN" altLang="en-US" sz="2400" b="1" dirty="0">
              <a:solidFill>
                <a:schemeClr val="bg1"/>
              </a:solidFill>
            </a:endParaRPr>
          </a:p>
        </p:txBody>
      </p:sp>
      <p:sp>
        <p:nvSpPr>
          <p:cNvPr id="6" name="文本框 5"/>
          <p:cNvSpPr txBox="1"/>
          <p:nvPr/>
        </p:nvSpPr>
        <p:spPr>
          <a:xfrm>
            <a:off x="641530" y="3322412"/>
            <a:ext cx="1537063" cy="461665"/>
          </a:xfrm>
          <a:prstGeom prst="rect">
            <a:avLst/>
          </a:prstGeom>
          <a:solidFill>
            <a:schemeClr val="tx1"/>
          </a:solidFill>
        </p:spPr>
        <p:txBody>
          <a:bodyPr wrap="square" rtlCol="0">
            <a:spAutoFit/>
          </a:bodyPr>
          <a:lstStyle/>
          <a:p>
            <a:r>
              <a:rPr lang="en-US" altLang="zh-CN" sz="2400" b="1" dirty="0" smtClean="0">
                <a:solidFill>
                  <a:schemeClr val="bg1"/>
                </a:solidFill>
              </a:rPr>
              <a:t>problem 2</a:t>
            </a:r>
            <a:endParaRPr lang="zh-CN" altLang="en-US" sz="2400" b="1" dirty="0">
              <a:solidFill>
                <a:schemeClr val="bg1"/>
              </a:solidFill>
            </a:endParaRPr>
          </a:p>
        </p:txBody>
      </p:sp>
      <p:sp>
        <p:nvSpPr>
          <p:cNvPr id="7" name="文本框 6"/>
          <p:cNvSpPr txBox="1"/>
          <p:nvPr/>
        </p:nvSpPr>
        <p:spPr>
          <a:xfrm>
            <a:off x="628468" y="4669967"/>
            <a:ext cx="1537063" cy="461665"/>
          </a:xfrm>
          <a:prstGeom prst="rect">
            <a:avLst/>
          </a:prstGeom>
          <a:solidFill>
            <a:schemeClr val="tx1"/>
          </a:solidFill>
        </p:spPr>
        <p:txBody>
          <a:bodyPr wrap="square" rtlCol="0">
            <a:spAutoFit/>
          </a:bodyPr>
          <a:lstStyle/>
          <a:p>
            <a:r>
              <a:rPr lang="en-US" altLang="zh-CN" sz="2400" b="1" dirty="0" smtClean="0">
                <a:solidFill>
                  <a:schemeClr val="bg1"/>
                </a:solidFill>
              </a:rPr>
              <a:t>problem 3</a:t>
            </a:r>
            <a:endParaRPr lang="zh-CN" altLang="en-US" sz="2400" b="1" dirty="0">
              <a:solidFill>
                <a:schemeClr val="bg1"/>
              </a:solidFill>
            </a:endParaRPr>
          </a:p>
        </p:txBody>
      </p:sp>
      <p:sp>
        <p:nvSpPr>
          <p:cNvPr id="8" name="文本框 7"/>
          <p:cNvSpPr txBox="1"/>
          <p:nvPr/>
        </p:nvSpPr>
        <p:spPr>
          <a:xfrm>
            <a:off x="602340" y="5905376"/>
            <a:ext cx="1563189" cy="461665"/>
          </a:xfrm>
          <a:prstGeom prst="rect">
            <a:avLst/>
          </a:prstGeom>
          <a:solidFill>
            <a:schemeClr val="tx1"/>
          </a:solidFill>
        </p:spPr>
        <p:txBody>
          <a:bodyPr wrap="square" rtlCol="0">
            <a:spAutoFit/>
          </a:bodyPr>
          <a:lstStyle/>
          <a:p>
            <a:r>
              <a:rPr lang="en-US" altLang="zh-CN" sz="2400" b="1" dirty="0" smtClean="0">
                <a:solidFill>
                  <a:schemeClr val="bg1"/>
                </a:solidFill>
              </a:rPr>
              <a:t>conclusion</a:t>
            </a:r>
            <a:endParaRPr lang="zh-CN" altLang="en-US" sz="2400" b="1" dirty="0">
              <a:solidFill>
                <a:schemeClr val="bg1"/>
              </a:solidFill>
            </a:endParaRPr>
          </a:p>
        </p:txBody>
      </p:sp>
      <p:sp>
        <p:nvSpPr>
          <p:cNvPr id="9" name="矩形 8"/>
          <p:cNvSpPr/>
          <p:nvPr/>
        </p:nvSpPr>
        <p:spPr>
          <a:xfrm>
            <a:off x="2415307" y="730301"/>
            <a:ext cx="9698182" cy="892552"/>
          </a:xfrm>
          <a:prstGeom prst="rect">
            <a:avLst/>
          </a:prstGeom>
        </p:spPr>
        <p:txBody>
          <a:bodyPr wrap="square">
            <a:spAutoFit/>
          </a:bodyPr>
          <a:lstStyle/>
          <a:p>
            <a:r>
              <a:rPr lang="en-US" altLang="zh-CN" sz="2600" dirty="0"/>
              <a:t>Misjudgments on the influence of the Internet lead to misusing limited resources. </a:t>
            </a:r>
            <a:endParaRPr lang="zh-CN" altLang="en-US" sz="2600" dirty="0"/>
          </a:p>
        </p:txBody>
      </p:sp>
      <p:sp>
        <p:nvSpPr>
          <p:cNvPr id="10" name="矩形 9"/>
          <p:cNvSpPr/>
          <p:nvPr/>
        </p:nvSpPr>
        <p:spPr>
          <a:xfrm>
            <a:off x="2415307" y="1899268"/>
            <a:ext cx="9778141" cy="892552"/>
          </a:xfrm>
          <a:prstGeom prst="rect">
            <a:avLst/>
          </a:prstGeom>
        </p:spPr>
        <p:txBody>
          <a:bodyPr wrap="square">
            <a:spAutoFit/>
          </a:bodyPr>
          <a:lstStyle/>
          <a:p>
            <a:r>
              <a:rPr lang="en-US" altLang="zh-CN" sz="2600" dirty="0"/>
              <a:t>The fascination contributes to the misconception that manufacturing is </a:t>
            </a:r>
            <a:r>
              <a:rPr lang="en-US" altLang="zh-CN" sz="2600" dirty="0" smtClean="0"/>
              <a:t>out-of</a:t>
            </a:r>
            <a:r>
              <a:rPr lang="en-US" altLang="zh-CN" sz="2600" dirty="0"/>
              <a:t>-</a:t>
            </a:r>
            <a:r>
              <a:rPr lang="en-US" altLang="zh-CN" sz="2600" dirty="0" smtClean="0"/>
              <a:t>date and it </a:t>
            </a:r>
            <a:r>
              <a:rPr lang="en-US" altLang="zh-CN" sz="2600" dirty="0"/>
              <a:t>is ignored, resulting in negative effects on economies. </a:t>
            </a:r>
            <a:endParaRPr lang="zh-CN" altLang="en-US" sz="2600" dirty="0"/>
          </a:p>
        </p:txBody>
      </p:sp>
      <p:sp>
        <p:nvSpPr>
          <p:cNvPr id="11" name="矩形 10"/>
          <p:cNvSpPr/>
          <p:nvPr/>
        </p:nvSpPr>
        <p:spPr>
          <a:xfrm>
            <a:off x="2455285" y="3137746"/>
            <a:ext cx="9698183" cy="1292662"/>
          </a:xfrm>
          <a:prstGeom prst="rect">
            <a:avLst/>
          </a:prstGeom>
        </p:spPr>
        <p:txBody>
          <a:bodyPr wrap="square">
            <a:spAutoFit/>
          </a:bodyPr>
          <a:lstStyle/>
          <a:p>
            <a:r>
              <a:rPr lang="en-US" altLang="zh-CN" sz="2600" dirty="0"/>
              <a:t>The so-called digital divide caused by the fascination brings about masses of donations in Internal facilities instead of essential needs which are more beneficial to people. </a:t>
            </a:r>
            <a:endParaRPr lang="zh-CN" altLang="en-US" sz="2600" dirty="0"/>
          </a:p>
        </p:txBody>
      </p:sp>
      <p:sp>
        <p:nvSpPr>
          <p:cNvPr id="12" name="矩形 11"/>
          <p:cNvSpPr/>
          <p:nvPr/>
        </p:nvSpPr>
        <p:spPr>
          <a:xfrm>
            <a:off x="2476132" y="4485301"/>
            <a:ext cx="9637357" cy="1292662"/>
          </a:xfrm>
          <a:prstGeom prst="rect">
            <a:avLst/>
          </a:prstGeom>
        </p:spPr>
        <p:txBody>
          <a:bodyPr wrap="square">
            <a:spAutoFit/>
          </a:bodyPr>
          <a:lstStyle/>
          <a:p>
            <a:r>
              <a:rPr lang="en-US" altLang="zh-CN" sz="2600" dirty="0"/>
              <a:t>The fascination </a:t>
            </a:r>
            <a:r>
              <a:rPr lang="en-US" altLang="zh-CN" sz="2600" dirty="0" smtClean="0"/>
              <a:t>impresses </a:t>
            </a:r>
            <a:r>
              <a:rPr lang="en-US" altLang="zh-CN" sz="2600" dirty="0"/>
              <a:t>people with a belief in borderless world, leading governments to stop necessary international economic cooperation. </a:t>
            </a:r>
            <a:endParaRPr lang="zh-CN" altLang="en-US" sz="2600" dirty="0"/>
          </a:p>
        </p:txBody>
      </p:sp>
      <p:sp>
        <p:nvSpPr>
          <p:cNvPr id="14" name="圆角矩形 13"/>
          <p:cNvSpPr/>
          <p:nvPr/>
        </p:nvSpPr>
        <p:spPr>
          <a:xfrm>
            <a:off x="2455285" y="3174685"/>
            <a:ext cx="7101184" cy="375416"/>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dirty="0" smtClean="0"/>
              <a:t>It also</a:t>
            </a:r>
            <a:r>
              <a:rPr lang="en-US" altLang="zh-CN" sz="2800" dirty="0" smtClean="0"/>
              <a:t> </a:t>
            </a:r>
            <a:endParaRPr lang="zh-CN" altLang="en-US" sz="2800" dirty="0"/>
          </a:p>
        </p:txBody>
      </p:sp>
      <p:sp>
        <p:nvSpPr>
          <p:cNvPr id="15" name="圆角矩形 14"/>
          <p:cNvSpPr/>
          <p:nvPr/>
        </p:nvSpPr>
        <p:spPr>
          <a:xfrm>
            <a:off x="2493817" y="4525383"/>
            <a:ext cx="9001497" cy="375416"/>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200" b="1" dirty="0" smtClean="0"/>
              <a:t>Furthermore,  a belief in “borderless world” has arisen, </a:t>
            </a:r>
            <a:endParaRPr lang="zh-CN" altLang="en-US" sz="2200" b="1" dirty="0"/>
          </a:p>
        </p:txBody>
      </p:sp>
      <p:sp>
        <p:nvSpPr>
          <p:cNvPr id="17" name="圆角矩形 16"/>
          <p:cNvSpPr/>
          <p:nvPr/>
        </p:nvSpPr>
        <p:spPr>
          <a:xfrm>
            <a:off x="1907960" y="5881947"/>
            <a:ext cx="2703225" cy="375416"/>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dirty="0" smtClean="0"/>
              <a:t>Therefore, understanding</a:t>
            </a:r>
            <a:endParaRPr lang="zh-CN" altLang="en-US" b="1" dirty="0"/>
          </a:p>
        </p:txBody>
      </p:sp>
      <p:sp>
        <p:nvSpPr>
          <p:cNvPr id="19" name="文本框 18"/>
          <p:cNvSpPr txBox="1"/>
          <p:nvPr/>
        </p:nvSpPr>
        <p:spPr>
          <a:xfrm>
            <a:off x="179308" y="133011"/>
            <a:ext cx="2235999" cy="584775"/>
          </a:xfrm>
          <a:prstGeom prst="rect">
            <a:avLst/>
          </a:prstGeom>
          <a:solidFill>
            <a:srgbClr val="44546A"/>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algn="ctr"/>
            <a:r>
              <a:rPr lang="en-US" altLang="zh-CN" sz="3200" b="1" dirty="0" smtClean="0">
                <a:solidFill>
                  <a:srgbClr val="FFFF00"/>
                </a:solidFill>
              </a:rPr>
              <a:t>Cohesion</a:t>
            </a:r>
            <a:endParaRPr lang="zh-CN" altLang="en-US" sz="3200" b="1" dirty="0">
              <a:solidFill>
                <a:srgbClr val="FFFF00"/>
              </a:solidFill>
            </a:endParaRPr>
          </a:p>
        </p:txBody>
      </p:sp>
      <p:sp>
        <p:nvSpPr>
          <p:cNvPr id="24" name="文本框 23"/>
          <p:cNvSpPr txBox="1"/>
          <p:nvPr/>
        </p:nvSpPr>
        <p:spPr>
          <a:xfrm>
            <a:off x="3959627" y="4199515"/>
            <a:ext cx="3039293" cy="400110"/>
          </a:xfrm>
          <a:prstGeom prst="rect">
            <a:avLst/>
          </a:prstGeom>
          <a:noFill/>
        </p:spPr>
        <p:txBody>
          <a:bodyPr wrap="square" rtlCol="0">
            <a:spAutoFit/>
          </a:bodyPr>
          <a:lstStyle/>
          <a:p>
            <a:r>
              <a:rPr lang="en-US" altLang="zh-CN" sz="2000" b="1" dirty="0">
                <a:solidFill>
                  <a:srgbClr val="FF0000"/>
                </a:solidFill>
              </a:rPr>
              <a:t>c</a:t>
            </a:r>
            <a:r>
              <a:rPr lang="en-US" altLang="zh-CN" sz="2000" b="1" dirty="0" smtClean="0">
                <a:solidFill>
                  <a:srgbClr val="FF0000"/>
                </a:solidFill>
              </a:rPr>
              <a:t>onjunction &amp; ellipsis</a:t>
            </a:r>
            <a:endParaRPr lang="zh-CN" altLang="en-US" sz="2000" b="1" dirty="0">
              <a:solidFill>
                <a:srgbClr val="FF0000"/>
              </a:solidFill>
            </a:endParaRPr>
          </a:p>
        </p:txBody>
      </p:sp>
      <p:sp>
        <p:nvSpPr>
          <p:cNvPr id="25" name="文本框 24"/>
          <p:cNvSpPr txBox="1"/>
          <p:nvPr/>
        </p:nvSpPr>
        <p:spPr>
          <a:xfrm>
            <a:off x="4645890" y="2800712"/>
            <a:ext cx="3039293" cy="400110"/>
          </a:xfrm>
          <a:prstGeom prst="rect">
            <a:avLst/>
          </a:prstGeom>
          <a:noFill/>
        </p:spPr>
        <p:txBody>
          <a:bodyPr wrap="square" rtlCol="0">
            <a:spAutoFit/>
          </a:bodyPr>
          <a:lstStyle/>
          <a:p>
            <a:r>
              <a:rPr lang="en-US" altLang="zh-CN" sz="2000" b="1" dirty="0" smtClean="0">
                <a:solidFill>
                  <a:srgbClr val="FF0000"/>
                </a:solidFill>
              </a:rPr>
              <a:t>substitution &amp; conjunction</a:t>
            </a:r>
            <a:endParaRPr lang="zh-CN" altLang="en-US" sz="2000" b="1" dirty="0">
              <a:solidFill>
                <a:srgbClr val="FF0000"/>
              </a:solidFill>
            </a:endParaRPr>
          </a:p>
        </p:txBody>
      </p:sp>
      <p:sp>
        <p:nvSpPr>
          <p:cNvPr id="26" name="矩形 25"/>
          <p:cNvSpPr/>
          <p:nvPr/>
        </p:nvSpPr>
        <p:spPr>
          <a:xfrm>
            <a:off x="1759294" y="5546417"/>
            <a:ext cx="1441741" cy="400110"/>
          </a:xfrm>
          <a:prstGeom prst="rect">
            <a:avLst/>
          </a:prstGeom>
        </p:spPr>
        <p:txBody>
          <a:bodyPr wrap="none">
            <a:spAutoFit/>
          </a:bodyPr>
          <a:lstStyle/>
          <a:p>
            <a:r>
              <a:rPr lang="en-US" altLang="zh-CN" sz="2000" b="1" dirty="0">
                <a:solidFill>
                  <a:srgbClr val="FF0000"/>
                </a:solidFill>
              </a:rPr>
              <a:t>conjunction</a:t>
            </a:r>
            <a:endParaRPr lang="zh-CN" alt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barn(inVertical)">
                                      <p:cBhvr>
                                        <p:cTn id="15" dur="500"/>
                                        <p:tgtEl>
                                          <p:spTgt spid="15"/>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24"/>
                                        </p:tgtEl>
                                        <p:attrNameLst>
                                          <p:attrName>style.visibility</p:attrName>
                                        </p:attrNameLst>
                                      </p:cBhvr>
                                      <p:to>
                                        <p:strVal val="visible"/>
                                      </p:to>
                                    </p:set>
                                    <p:animEffect transition="in" filter="barn(inVertical)">
                                      <p:cBhvr>
                                        <p:cTn id="20" dur="500"/>
                                        <p:tgtEl>
                                          <p:spTgt spid="24"/>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animEffect transition="in" filter="barn(inVertical)">
                                      <p:cBhvr>
                                        <p:cTn id="25" dur="500"/>
                                        <p:tgtEl>
                                          <p:spTgt spid="17"/>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26"/>
                                        </p:tgtEl>
                                        <p:attrNameLst>
                                          <p:attrName>style.visibility</p:attrName>
                                        </p:attrNameLst>
                                      </p:cBhvr>
                                      <p:to>
                                        <p:strVal val="visible"/>
                                      </p:to>
                                    </p:set>
                                    <p:animEffect transition="in" filter="barn(inVertical)">
                                      <p:cBhvr>
                                        <p:cTn id="30"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7" grpId="0" animBg="1"/>
      <p:bldP spid="24" grpId="0"/>
      <p:bldP spid="25" grpId="0"/>
      <p:bldP spid="2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圆角矩形 3"/>
          <p:cNvSpPr/>
          <p:nvPr/>
        </p:nvSpPr>
        <p:spPr>
          <a:xfrm>
            <a:off x="1241897" y="1179283"/>
            <a:ext cx="9469646" cy="4622335"/>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800" dirty="0" smtClean="0">
                <a:solidFill>
                  <a:schemeClr val="tx1"/>
                </a:solidFill>
              </a:rPr>
              <a:t>Misjudgments </a:t>
            </a:r>
            <a:r>
              <a:rPr lang="en-US" altLang="zh-CN" sz="2800" dirty="0">
                <a:solidFill>
                  <a:schemeClr val="tx1"/>
                </a:solidFill>
              </a:rPr>
              <a:t>on the influence of the Internet lead to misusing </a:t>
            </a:r>
            <a:r>
              <a:rPr lang="en-US" altLang="zh-CN" sz="2800" dirty="0" smtClean="0">
                <a:solidFill>
                  <a:schemeClr val="tx1"/>
                </a:solidFill>
              </a:rPr>
              <a:t>limited resources</a:t>
            </a:r>
            <a:r>
              <a:rPr lang="en-US" altLang="zh-CN" sz="2800" dirty="0">
                <a:solidFill>
                  <a:schemeClr val="tx1"/>
                </a:solidFill>
              </a:rPr>
              <a:t>. The fascination contributes to </a:t>
            </a:r>
            <a:endParaRPr lang="en-US" altLang="zh-CN" sz="2800" dirty="0" smtClean="0">
              <a:solidFill>
                <a:schemeClr val="tx1"/>
              </a:solidFill>
            </a:endParaRPr>
          </a:p>
          <a:p>
            <a:r>
              <a:rPr lang="en-US" altLang="zh-CN" sz="2800" dirty="0" smtClean="0">
                <a:solidFill>
                  <a:schemeClr val="tx1"/>
                </a:solidFill>
              </a:rPr>
              <a:t>the </a:t>
            </a:r>
            <a:r>
              <a:rPr lang="en-US" altLang="zh-CN" sz="2800" dirty="0">
                <a:solidFill>
                  <a:schemeClr val="tx1"/>
                </a:solidFill>
              </a:rPr>
              <a:t>misconception that manufacturing is out-of-date and it is ignored, negatively affecting economies. It also brings about masses of donations in Internal facilities instead of essential needs which are more beneficial to people. Furthermore,  a belief in “borderless world” has arisen, </a:t>
            </a:r>
            <a:r>
              <a:rPr lang="en-US" altLang="zh-CN" sz="2800" dirty="0" smtClean="0">
                <a:solidFill>
                  <a:schemeClr val="tx1"/>
                </a:solidFill>
              </a:rPr>
              <a:t>leading </a:t>
            </a:r>
            <a:r>
              <a:rPr lang="en-US" altLang="zh-CN" sz="2800" dirty="0">
                <a:solidFill>
                  <a:schemeClr val="tx1"/>
                </a:solidFill>
              </a:rPr>
              <a:t>governments to stop necessary international economic cooperation. Therefore, understanding technological trends thoroughly is extremely crucial for </a:t>
            </a:r>
            <a:r>
              <a:rPr lang="en-US" altLang="zh-CN" sz="2800" dirty="0" smtClean="0">
                <a:solidFill>
                  <a:schemeClr val="tx1"/>
                </a:solidFill>
              </a:rPr>
              <a:t>economic development.</a:t>
            </a:r>
            <a:endParaRPr lang="zh-CN" altLang="en-US" sz="2800" dirty="0">
              <a:solidFill>
                <a:schemeClr val="tx1"/>
              </a:solidFill>
            </a:endParaRPr>
          </a:p>
        </p:txBody>
      </p:sp>
      <p:sp>
        <p:nvSpPr>
          <p:cNvPr id="2" name="文本框 1"/>
          <p:cNvSpPr txBox="1"/>
          <p:nvPr/>
        </p:nvSpPr>
        <p:spPr>
          <a:xfrm>
            <a:off x="148045" y="73869"/>
            <a:ext cx="3457304" cy="523220"/>
          </a:xfrm>
          <a:prstGeom prst="rect">
            <a:avLst/>
          </a:prstGeom>
          <a:solidFill>
            <a:srgbClr val="44546A"/>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algn="ctr"/>
            <a:r>
              <a:rPr lang="en-US" altLang="zh-CN" sz="2800" b="1" dirty="0" smtClean="0">
                <a:solidFill>
                  <a:srgbClr val="FFFF00"/>
                </a:solidFill>
              </a:rPr>
              <a:t>One possible version</a:t>
            </a:r>
            <a:endParaRPr lang="zh-CN" altLang="en-US" sz="2800" b="1" dirty="0">
              <a:solidFill>
                <a:srgbClr val="FFFF00"/>
              </a:solidFill>
            </a:endParaRPr>
          </a:p>
        </p:txBody>
      </p:sp>
      <p:sp>
        <p:nvSpPr>
          <p:cNvPr id="3" name="文本框 2"/>
          <p:cNvSpPr txBox="1"/>
          <p:nvPr/>
        </p:nvSpPr>
        <p:spPr>
          <a:xfrm>
            <a:off x="1469448" y="751858"/>
            <a:ext cx="10048298" cy="523220"/>
          </a:xfrm>
          <a:prstGeom prst="rect">
            <a:avLst/>
          </a:prstGeom>
          <a:noFill/>
        </p:spPr>
        <p:txBody>
          <a:bodyPr wrap="square" rtlCol="0" anchor="t">
            <a:spAutoFit/>
          </a:bodyPr>
          <a:lstStyle/>
          <a:p>
            <a:r>
              <a:rPr lang="en-US" altLang="zh-CN" sz="2800" dirty="0" smtClean="0"/>
              <a:t>   </a:t>
            </a:r>
            <a:endParaRPr lang="zh-CN" altLang="en-US" sz="28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7"/>
          <p:cNvSpPr>
            <a:spLocks noGrp="1"/>
          </p:cNvSpPr>
          <p:nvPr>
            <p:ph type="ctrTitle"/>
          </p:nvPr>
        </p:nvSpPr>
        <p:spPr>
          <a:xfrm>
            <a:off x="1114697" y="1872137"/>
            <a:ext cx="9884229" cy="1324800"/>
          </a:xfrm>
        </p:spPr>
        <p:txBody>
          <a:bodyPr>
            <a:noAutofit/>
          </a:bodyPr>
          <a:lstStyle/>
          <a:p>
            <a:r>
              <a:rPr lang="zh-CN" altLang="en-US" sz="6600" dirty="0" smtClean="0">
                <a:solidFill>
                  <a:schemeClr val="tx1"/>
                </a:solidFill>
              </a:rPr>
              <a:t>高考阅读文本二次开发</a:t>
            </a:r>
            <a:endParaRPr lang="zh-CN" altLang="en-US" sz="6600" dirty="0">
              <a:solidFill>
                <a:schemeClr val="tx1"/>
              </a:solidFill>
            </a:endParaRPr>
          </a:p>
        </p:txBody>
      </p:sp>
      <p:sp>
        <p:nvSpPr>
          <p:cNvPr id="9" name="副标题 8"/>
          <p:cNvSpPr>
            <a:spLocks noGrp="1"/>
          </p:cNvSpPr>
          <p:nvPr>
            <p:ph type="subTitle" idx="1"/>
          </p:nvPr>
        </p:nvSpPr>
        <p:spPr>
          <a:xfrm>
            <a:off x="2221285" y="3359520"/>
            <a:ext cx="7462646" cy="453600"/>
          </a:xfrm>
        </p:spPr>
        <p:txBody>
          <a:bodyPr>
            <a:noAutofit/>
          </a:bodyPr>
          <a:lstStyle/>
          <a:p>
            <a:r>
              <a:rPr lang="en-US" altLang="zh-CN" sz="4000" b="1" dirty="0" smtClean="0">
                <a:solidFill>
                  <a:srgbClr val="0070C0"/>
                </a:solidFill>
              </a:rPr>
              <a:t>——</a:t>
            </a:r>
            <a:r>
              <a:rPr lang="zh-CN" altLang="en-US" sz="4000" b="1" dirty="0" smtClean="0">
                <a:solidFill>
                  <a:srgbClr val="0070C0"/>
                </a:solidFill>
              </a:rPr>
              <a:t>以</a:t>
            </a:r>
            <a:r>
              <a:rPr lang="en-US" altLang="zh-CN" sz="4000" b="1" dirty="0" smtClean="0">
                <a:solidFill>
                  <a:srgbClr val="0070C0"/>
                </a:solidFill>
              </a:rPr>
              <a:t>2019</a:t>
            </a:r>
            <a:r>
              <a:rPr lang="zh-CN" altLang="en-US" sz="4000" b="1" dirty="0" smtClean="0">
                <a:solidFill>
                  <a:srgbClr val="0070C0"/>
                </a:solidFill>
              </a:rPr>
              <a:t>江苏卷</a:t>
            </a:r>
            <a:r>
              <a:rPr lang="en-US" altLang="zh-CN" sz="4000" b="1" dirty="0" smtClean="0">
                <a:solidFill>
                  <a:srgbClr val="0070C0"/>
                </a:solidFill>
              </a:rPr>
              <a:t>C</a:t>
            </a:r>
            <a:r>
              <a:rPr lang="zh-CN" altLang="en-US" sz="4000" b="1" dirty="0" smtClean="0">
                <a:solidFill>
                  <a:srgbClr val="0070C0"/>
                </a:solidFill>
              </a:rPr>
              <a:t>篇阅读为例</a:t>
            </a:r>
            <a:endParaRPr lang="zh-CN" altLang="en-US" sz="4000" b="1" dirty="0">
              <a:solidFill>
                <a:srgbClr val="0070C0"/>
              </a:solidFill>
            </a:endParaRPr>
          </a:p>
        </p:txBody>
      </p:sp>
    </p:spTree>
    <p:custDataLst>
      <p:tags r:id="rId1"/>
    </p:custDataLst>
  </p:cSld>
  <p:clrMapOvr>
    <a:masterClrMapping/>
  </p:clrMapOvr>
  <p:transition>
    <p:wheel spokes="8"/>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7"/>
          <p:cNvSpPr>
            <a:spLocks noGrp="1"/>
          </p:cNvSpPr>
          <p:nvPr>
            <p:ph type="ctrTitle"/>
          </p:nvPr>
        </p:nvSpPr>
        <p:spPr>
          <a:xfrm>
            <a:off x="2038491" y="2037600"/>
            <a:ext cx="8116217" cy="1324800"/>
          </a:xfrm>
          <a:noFill/>
        </p:spPr>
        <p:txBody>
          <a:bodyPr>
            <a:normAutofit/>
          </a:bodyPr>
          <a:lstStyle/>
          <a:p>
            <a:r>
              <a:rPr lang="zh-CN" altLang="en-US" dirty="0" smtClean="0">
                <a:solidFill>
                  <a:schemeClr val="tx1"/>
                </a:solidFill>
              </a:rPr>
              <a:t>语言过关</a:t>
            </a:r>
            <a:endParaRPr lang="zh-CN" altLang="en-US" dirty="0">
              <a:solidFill>
                <a:schemeClr val="tx1"/>
              </a:solidFill>
            </a:endParaRPr>
          </a:p>
        </p:txBody>
      </p:sp>
      <p:sp>
        <p:nvSpPr>
          <p:cNvPr id="9" name="副标题 8"/>
          <p:cNvSpPr>
            <a:spLocks noGrp="1"/>
          </p:cNvSpPr>
          <p:nvPr>
            <p:ph type="subTitle" idx="1"/>
          </p:nvPr>
        </p:nvSpPr>
        <p:spPr>
          <a:xfrm>
            <a:off x="2378553" y="3437897"/>
            <a:ext cx="7776155" cy="453600"/>
          </a:xfrm>
        </p:spPr>
        <p:txBody>
          <a:bodyPr>
            <a:noAutofit/>
          </a:bodyPr>
          <a:lstStyle/>
          <a:p>
            <a:r>
              <a:rPr lang="en-US" altLang="zh-CN" sz="3200" b="1" dirty="0">
                <a:solidFill>
                  <a:srgbClr val="0070C0"/>
                </a:solidFill>
              </a:rPr>
              <a:t>——</a:t>
            </a:r>
            <a:r>
              <a:rPr lang="en-US" altLang="zh-CN" sz="3200" b="1" dirty="0" smtClean="0">
                <a:solidFill>
                  <a:srgbClr val="0070C0"/>
                </a:solidFill>
              </a:rPr>
              <a:t>words, phrases &amp; sentences</a:t>
            </a:r>
            <a:endParaRPr lang="zh-CN" altLang="en-US" sz="3200" b="1" dirty="0">
              <a:solidFill>
                <a:srgbClr val="0070C0"/>
              </a:solidFill>
            </a:endParaRPr>
          </a:p>
        </p:txBody>
      </p:sp>
    </p:spTree>
    <p:custDataLst>
      <p:tags r:id="rId1"/>
    </p:custDataLst>
  </p:cSld>
  <p:clrMapOvr>
    <a:masterClrMapping/>
  </p:clrMapOvr>
  <p:transition>
    <p:wheel spokes="8"/>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圆角矩形 2"/>
          <p:cNvSpPr/>
          <p:nvPr/>
        </p:nvSpPr>
        <p:spPr>
          <a:xfrm>
            <a:off x="1921163" y="261794"/>
            <a:ext cx="766619" cy="554182"/>
          </a:xfrm>
          <a:prstGeom prst="roundRect">
            <a:avLst/>
          </a:prstGeom>
          <a:solidFill>
            <a:schemeClr val="accent2">
              <a:lumMod val="60000"/>
              <a:lumOff val="4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200" b="1" dirty="0" smtClean="0">
                <a:solidFill>
                  <a:schemeClr val="tx1"/>
                </a:solidFill>
              </a:rPr>
              <a:t>1</a:t>
            </a:r>
            <a:endParaRPr lang="zh-CN" altLang="en-US" sz="3200" b="1" dirty="0">
              <a:solidFill>
                <a:schemeClr val="tx1"/>
              </a:solidFill>
            </a:endParaRPr>
          </a:p>
        </p:txBody>
      </p:sp>
      <p:sp>
        <p:nvSpPr>
          <p:cNvPr id="4" name="文本框 3"/>
          <p:cNvSpPr txBox="1"/>
          <p:nvPr/>
        </p:nvSpPr>
        <p:spPr>
          <a:xfrm>
            <a:off x="2918460" y="215900"/>
            <a:ext cx="3530600" cy="645160"/>
          </a:xfrm>
          <a:prstGeom prst="rect">
            <a:avLst/>
          </a:prstGeom>
          <a:noFill/>
        </p:spPr>
        <p:txBody>
          <a:bodyPr wrap="square" rtlCol="0">
            <a:spAutoFit/>
          </a:bodyPr>
          <a:lstStyle/>
          <a:p>
            <a:r>
              <a:rPr lang="en-US" altLang="zh-CN" sz="3600" b="1" dirty="0" smtClean="0"/>
              <a:t>Word-collection </a:t>
            </a:r>
            <a:endParaRPr lang="zh-CN" altLang="en-US" sz="3600" b="1" dirty="0"/>
          </a:p>
        </p:txBody>
      </p:sp>
      <p:graphicFrame>
        <p:nvGraphicFramePr>
          <p:cNvPr id="7" name="表格 6"/>
          <p:cNvGraphicFramePr>
            <a:graphicFrameLocks noGrp="1"/>
          </p:cNvGraphicFramePr>
          <p:nvPr/>
        </p:nvGraphicFramePr>
        <p:xfrm>
          <a:off x="1287813" y="1228436"/>
          <a:ext cx="10666153" cy="4968240"/>
        </p:xfrm>
        <a:graphic>
          <a:graphicData uri="http://schemas.openxmlformats.org/drawingml/2006/table">
            <a:tbl>
              <a:tblPr firstRow="1" bandRow="1">
                <a:tableStyleId>{7DF18680-E054-41AD-8BC1-D1AEF772440D}</a:tableStyleId>
              </a:tblPr>
              <a:tblGrid>
                <a:gridCol w="2301099"/>
                <a:gridCol w="1209566"/>
                <a:gridCol w="3410037"/>
                <a:gridCol w="3745451"/>
              </a:tblGrid>
              <a:tr h="156482">
                <a:tc>
                  <a:txBody>
                    <a:bodyPr/>
                    <a:lstStyle/>
                    <a:p>
                      <a:r>
                        <a:rPr lang="zh-CN" altLang="en-US" sz="2800" b="1" dirty="0" smtClean="0"/>
                        <a:t>单词</a:t>
                      </a:r>
                      <a:endParaRPr lang="zh-CN" altLang="en-US" sz="2800" b="1" dirty="0"/>
                    </a:p>
                  </a:txBody>
                  <a:tcPr/>
                </a:tc>
                <a:tc>
                  <a:txBody>
                    <a:bodyPr/>
                    <a:lstStyle/>
                    <a:p>
                      <a:r>
                        <a:rPr lang="zh-CN" altLang="en-US" sz="2800" b="1" dirty="0" smtClean="0"/>
                        <a:t>词性</a:t>
                      </a:r>
                      <a:endParaRPr lang="zh-CN" altLang="en-US" sz="2800" b="1" dirty="0"/>
                    </a:p>
                  </a:txBody>
                  <a:tcPr/>
                </a:tc>
                <a:tc>
                  <a:txBody>
                    <a:bodyPr/>
                    <a:lstStyle/>
                    <a:p>
                      <a:r>
                        <a:rPr lang="zh-CN" altLang="en-US" sz="2800" b="1" dirty="0" smtClean="0"/>
                        <a:t>释义</a:t>
                      </a:r>
                      <a:endParaRPr lang="zh-CN" altLang="en-US" sz="2800" b="1" dirty="0"/>
                    </a:p>
                  </a:txBody>
                  <a:tcPr/>
                </a:tc>
                <a:tc>
                  <a:txBody>
                    <a:bodyPr/>
                    <a:lstStyle/>
                    <a:p>
                      <a:r>
                        <a:rPr lang="zh-CN" altLang="en-US" sz="2800" b="1" dirty="0" smtClean="0"/>
                        <a:t>备注</a:t>
                      </a:r>
                      <a:endParaRPr lang="zh-CN" altLang="en-US" sz="2800" b="1" dirty="0"/>
                    </a:p>
                  </a:txBody>
                  <a:tcPr/>
                </a:tc>
              </a:tr>
              <a:tr h="370840">
                <a:tc>
                  <a:txBody>
                    <a:bodyPr/>
                    <a:lstStyle/>
                    <a:p>
                      <a:r>
                        <a:rPr lang="en-US" altLang="zh-CN" sz="2800" b="1" dirty="0" smtClean="0"/>
                        <a:t>misjudgment</a:t>
                      </a:r>
                      <a:endParaRPr lang="zh-CN" altLang="en-US" sz="2800" b="1" dirty="0"/>
                    </a:p>
                  </a:txBody>
                  <a:tcPr anchor="ctr"/>
                </a:tc>
                <a:tc>
                  <a:txBody>
                    <a:bodyPr/>
                    <a:lstStyle/>
                    <a:p>
                      <a:pPr algn="ctr"/>
                      <a:r>
                        <a:rPr lang="en-US" altLang="zh-CN" sz="2800" b="1" i="1" dirty="0" smtClean="0"/>
                        <a:t>n.</a:t>
                      </a:r>
                      <a:r>
                        <a:rPr lang="en-US" altLang="zh-CN" sz="2800" b="1" i="1" baseline="0" dirty="0" smtClean="0"/>
                        <a:t> </a:t>
                      </a:r>
                      <a:endParaRPr lang="zh-CN" altLang="en-US" sz="2800" b="1" i="1" dirty="0"/>
                    </a:p>
                  </a:txBody>
                  <a:tcPr anchor="ctr"/>
                </a:tc>
                <a:tc>
                  <a:txBody>
                    <a:bodyPr/>
                    <a:lstStyle/>
                    <a:p>
                      <a:r>
                        <a:rPr lang="zh-CN" altLang="en-US" sz="2400" b="1" dirty="0" smtClean="0"/>
                        <a:t>错误判断，错误认识</a:t>
                      </a:r>
                      <a:endParaRPr lang="zh-CN" altLang="en-US" sz="2400" b="1" dirty="0"/>
                    </a:p>
                  </a:txBody>
                  <a:tcPr anchor="ctr"/>
                </a:tc>
                <a:tc>
                  <a:txBody>
                    <a:bodyPr/>
                    <a:lstStyle/>
                    <a:p>
                      <a:r>
                        <a:rPr lang="zh-CN" altLang="en-US" sz="2400" b="1" dirty="0" smtClean="0"/>
                        <a:t>前缀</a:t>
                      </a:r>
                      <a:r>
                        <a:rPr lang="en-US" altLang="zh-CN" sz="2400" b="1" dirty="0" err="1" smtClean="0"/>
                        <a:t>mis</a:t>
                      </a:r>
                      <a:r>
                        <a:rPr lang="en-US" altLang="zh-CN" sz="2400" b="1" dirty="0" smtClean="0"/>
                        <a:t>-</a:t>
                      </a:r>
                      <a:r>
                        <a:rPr lang="zh-CN" altLang="en-US" sz="2400" b="1" dirty="0" smtClean="0"/>
                        <a:t>表示错误的</a:t>
                      </a:r>
                      <a:endParaRPr lang="zh-CN" altLang="en-US" sz="2400" b="1" dirty="0"/>
                    </a:p>
                  </a:txBody>
                  <a:tcPr anchor="ctr"/>
                </a:tc>
              </a:tr>
              <a:tr h="370840">
                <a:tc>
                  <a:txBody>
                    <a:bodyPr/>
                    <a:lstStyle/>
                    <a:p>
                      <a:r>
                        <a:rPr lang="en-US" altLang="zh-CN" sz="2800" b="1" dirty="0" smtClean="0"/>
                        <a:t>misguided</a:t>
                      </a:r>
                      <a:endParaRPr lang="zh-CN" altLang="en-US" sz="2800" b="1" dirty="0"/>
                    </a:p>
                  </a:txBody>
                  <a:tcPr anchor="ctr"/>
                </a:tc>
                <a:tc>
                  <a:txBody>
                    <a:bodyPr/>
                    <a:lstStyle/>
                    <a:p>
                      <a:pPr algn="ctr"/>
                      <a:r>
                        <a:rPr lang="en-US" altLang="zh-CN" sz="2800" b="1" i="1" dirty="0" smtClean="0"/>
                        <a:t>adj.</a:t>
                      </a:r>
                      <a:endParaRPr lang="zh-CN" altLang="en-US" sz="2800" b="1" i="1" dirty="0"/>
                    </a:p>
                  </a:txBody>
                  <a:tcPr anchor="ctr"/>
                </a:tc>
                <a:tc>
                  <a:txBody>
                    <a:bodyPr/>
                    <a:lstStyle/>
                    <a:p>
                      <a:r>
                        <a:rPr lang="zh-CN" altLang="en-US" sz="2400" b="1" dirty="0" smtClean="0"/>
                        <a:t>搞错的</a:t>
                      </a:r>
                      <a:endParaRPr lang="zh-CN" altLang="en-US" sz="2400" b="1" dirty="0"/>
                    </a:p>
                  </a:txBody>
                  <a:tcPr anchor="ctr"/>
                </a:tc>
                <a:tc>
                  <a:txBody>
                    <a:bodyPr/>
                    <a:lstStyle/>
                    <a:p>
                      <a:r>
                        <a:rPr lang="zh-CN" altLang="en-US" sz="2400" b="1" dirty="0" smtClean="0"/>
                        <a:t>前缀</a:t>
                      </a:r>
                      <a:r>
                        <a:rPr lang="en-US" altLang="zh-CN" sz="2400" b="1" dirty="0" err="1" smtClean="0"/>
                        <a:t>mis</a:t>
                      </a:r>
                      <a:r>
                        <a:rPr lang="en-US" altLang="zh-CN" sz="2400" b="1" dirty="0" smtClean="0"/>
                        <a:t>-</a:t>
                      </a:r>
                      <a:r>
                        <a:rPr lang="zh-CN" altLang="en-US" sz="2400" b="1" dirty="0" smtClean="0"/>
                        <a:t>表示错误地</a:t>
                      </a:r>
                      <a:endParaRPr lang="zh-CN" altLang="en-US" sz="2400" b="1" dirty="0"/>
                    </a:p>
                  </a:txBody>
                  <a:tcPr anchor="ctr"/>
                </a:tc>
              </a:tr>
              <a:tr h="370840">
                <a:tc>
                  <a:txBody>
                    <a:bodyPr/>
                    <a:lstStyle/>
                    <a:p>
                      <a:r>
                        <a:rPr lang="en-US" altLang="zh-CN" sz="2800" b="1" dirty="0" smtClean="0"/>
                        <a:t>affordable</a:t>
                      </a:r>
                      <a:endParaRPr lang="zh-CN" altLang="en-US" sz="2800" b="1" dirty="0"/>
                    </a:p>
                  </a:txBody>
                  <a:tcPr anchor="ctr"/>
                </a:tc>
                <a:tc>
                  <a:txBody>
                    <a:bodyPr/>
                    <a:lstStyle/>
                    <a:p>
                      <a:pPr algn="ctr"/>
                      <a:r>
                        <a:rPr lang="en-US" altLang="zh-CN" sz="2800" b="1" i="1" dirty="0" smtClean="0"/>
                        <a:t>adj.</a:t>
                      </a:r>
                      <a:endParaRPr lang="zh-CN" altLang="en-US" sz="2800" b="1" i="1" dirty="0"/>
                    </a:p>
                  </a:txBody>
                  <a:tcPr anchor="ctr"/>
                </a:tc>
                <a:tc>
                  <a:txBody>
                    <a:bodyPr/>
                    <a:lstStyle/>
                    <a:p>
                      <a:r>
                        <a:rPr lang="zh-CN" altLang="en-US" sz="2400" b="1" dirty="0" smtClean="0"/>
                        <a:t>买得起的，负担得起的</a:t>
                      </a:r>
                      <a:endParaRPr lang="zh-CN" altLang="en-US" sz="2400" b="1" dirty="0"/>
                    </a:p>
                  </a:txBody>
                  <a:tcPr anchor="ctr"/>
                </a:tc>
                <a:tc>
                  <a:txBody>
                    <a:bodyPr/>
                    <a:lstStyle/>
                    <a:p>
                      <a:r>
                        <a:rPr lang="zh-CN" altLang="en-US" sz="2400" b="1" dirty="0" smtClean="0"/>
                        <a:t>后缀</a:t>
                      </a:r>
                      <a:r>
                        <a:rPr lang="en-US" altLang="zh-CN" sz="2400" b="1" dirty="0" smtClean="0"/>
                        <a:t>-able</a:t>
                      </a:r>
                      <a:r>
                        <a:rPr lang="zh-CN" altLang="en-US" sz="2400" b="1" dirty="0" smtClean="0"/>
                        <a:t>表示能够</a:t>
                      </a:r>
                      <a:r>
                        <a:rPr lang="en-US" altLang="zh-CN" sz="2400" b="1" dirty="0" smtClean="0"/>
                        <a:t>……</a:t>
                      </a:r>
                      <a:r>
                        <a:rPr lang="zh-CN" altLang="en-US" sz="2400" b="1" dirty="0" smtClean="0"/>
                        <a:t>的</a:t>
                      </a:r>
                      <a:endParaRPr lang="zh-CN" altLang="en-US" sz="2400" b="1" dirty="0"/>
                    </a:p>
                  </a:txBody>
                  <a:tcPr anchor="ctr"/>
                </a:tc>
              </a:tr>
              <a:tr h="370840">
                <a:tc>
                  <a:txBody>
                    <a:bodyPr/>
                    <a:lstStyle/>
                    <a:p>
                      <a:r>
                        <a:rPr lang="en-US" altLang="zh-CN" sz="2800" b="1" dirty="0" smtClean="0"/>
                        <a:t>borderless</a:t>
                      </a:r>
                      <a:endParaRPr lang="zh-CN" altLang="en-US" sz="2800" b="1" dirty="0"/>
                    </a:p>
                  </a:txBody>
                  <a:tcPr anchor="ctr"/>
                </a:tc>
                <a:tc>
                  <a:txBody>
                    <a:bodyPr/>
                    <a:lstStyle/>
                    <a:p>
                      <a:pPr algn="ctr"/>
                      <a:r>
                        <a:rPr lang="en-US" altLang="zh-CN" sz="2800" b="1" i="1" dirty="0" smtClean="0"/>
                        <a:t>adj.</a:t>
                      </a:r>
                      <a:endParaRPr lang="zh-CN" altLang="en-US" sz="2800" b="1" i="1" dirty="0"/>
                    </a:p>
                  </a:txBody>
                  <a:tcPr anchor="ctr"/>
                </a:tc>
                <a:tc>
                  <a:txBody>
                    <a:bodyPr/>
                    <a:lstStyle/>
                    <a:p>
                      <a:r>
                        <a:rPr lang="zh-CN" altLang="en-US" sz="2400" b="1" dirty="0" smtClean="0"/>
                        <a:t>无国界的，</a:t>
                      </a:r>
                      <a:r>
                        <a:rPr lang="en-US" altLang="zh-CN" sz="2400" b="1" dirty="0" smtClean="0"/>
                        <a:t> </a:t>
                      </a:r>
                      <a:r>
                        <a:rPr lang="zh-CN" altLang="en-US" sz="2400" b="1" dirty="0" smtClean="0"/>
                        <a:t>无边界的</a:t>
                      </a:r>
                      <a:endParaRPr lang="zh-CN" altLang="en-US" sz="2400" b="1" dirty="0"/>
                    </a:p>
                  </a:txBody>
                  <a:tcPr anchor="ctr"/>
                </a:tc>
                <a:tc>
                  <a:txBody>
                    <a:bodyPr/>
                    <a:lstStyle/>
                    <a:p>
                      <a:r>
                        <a:rPr lang="zh-CN" altLang="en-US" sz="2400" b="1" dirty="0" smtClean="0"/>
                        <a:t>后缀</a:t>
                      </a:r>
                      <a:r>
                        <a:rPr lang="en-US" altLang="zh-CN" sz="2400" b="1" dirty="0" smtClean="0"/>
                        <a:t>-less</a:t>
                      </a:r>
                      <a:r>
                        <a:rPr lang="zh-CN" altLang="en-US" sz="2400" b="1" dirty="0" smtClean="0"/>
                        <a:t>表示没有</a:t>
                      </a:r>
                      <a:r>
                        <a:rPr lang="en-US" altLang="zh-CN" sz="2400" b="1" dirty="0" smtClean="0"/>
                        <a:t>……</a:t>
                      </a:r>
                      <a:r>
                        <a:rPr lang="zh-CN" altLang="en-US" sz="2400" b="1" dirty="0" smtClean="0"/>
                        <a:t>的</a:t>
                      </a:r>
                      <a:endParaRPr lang="zh-CN" altLang="en-US" sz="2400" b="1" dirty="0"/>
                    </a:p>
                  </a:txBody>
                  <a:tcPr anchor="ctr"/>
                </a:tc>
              </a:tr>
              <a:tr h="370840">
                <a:tc>
                  <a:txBody>
                    <a:bodyPr/>
                    <a:lstStyle/>
                    <a:p>
                      <a:r>
                        <a:rPr lang="en-US" altLang="zh-CN" sz="2800" b="1" dirty="0" smtClean="0"/>
                        <a:t>cross-border</a:t>
                      </a:r>
                      <a:endParaRPr lang="zh-CN" altLang="en-US" sz="2800" b="1" dirty="0"/>
                    </a:p>
                  </a:txBody>
                  <a:tcPr anchor="ctr"/>
                </a:tc>
                <a:tc>
                  <a:txBody>
                    <a:bodyPr/>
                    <a:lstStyle/>
                    <a:p>
                      <a:pPr algn="ctr"/>
                      <a:r>
                        <a:rPr lang="en-US" altLang="zh-CN" sz="2800" b="1" i="1" dirty="0" smtClean="0"/>
                        <a:t>adj.</a:t>
                      </a:r>
                      <a:endParaRPr lang="zh-CN" altLang="en-US" sz="2800" b="1" i="1" dirty="0"/>
                    </a:p>
                  </a:txBody>
                  <a:tcPr anchor="ctr"/>
                </a:tc>
                <a:tc>
                  <a:txBody>
                    <a:bodyPr/>
                    <a:lstStyle/>
                    <a:p>
                      <a:r>
                        <a:rPr lang="zh-CN" altLang="en-US" sz="2400" b="1" dirty="0" smtClean="0"/>
                        <a:t>跨越国界的</a:t>
                      </a:r>
                      <a:endParaRPr lang="zh-CN" altLang="en-US" sz="2400" b="1" dirty="0"/>
                    </a:p>
                  </a:txBody>
                  <a:tcPr anchor="ctr"/>
                </a:tc>
                <a:tc>
                  <a:txBody>
                    <a:bodyPr/>
                    <a:lstStyle/>
                    <a:p>
                      <a:r>
                        <a:rPr lang="zh-CN" altLang="en-US" sz="2400" b="1" dirty="0" smtClean="0"/>
                        <a:t>前缀</a:t>
                      </a:r>
                      <a:r>
                        <a:rPr lang="en-US" altLang="zh-CN" sz="2400" b="1" dirty="0" smtClean="0"/>
                        <a:t>cross-</a:t>
                      </a:r>
                      <a:r>
                        <a:rPr lang="zh-CN" altLang="en-US" sz="2400" b="1" dirty="0" smtClean="0"/>
                        <a:t>表示横穿，穿越</a:t>
                      </a:r>
                      <a:endParaRPr lang="zh-CN" altLang="en-US" sz="2400" b="1" dirty="0"/>
                    </a:p>
                  </a:txBody>
                  <a:tcPr anchor="ctr"/>
                </a:tc>
              </a:tr>
              <a:tr h="370840">
                <a:tc>
                  <a:txBody>
                    <a:bodyPr/>
                    <a:lstStyle/>
                    <a:p>
                      <a:r>
                        <a:rPr lang="en-US" altLang="zh-CN" sz="2800" b="1" dirty="0" smtClean="0"/>
                        <a:t>scarce</a:t>
                      </a:r>
                      <a:endParaRPr lang="zh-CN" altLang="en-US" sz="2800" b="1" dirty="0"/>
                    </a:p>
                  </a:txBody>
                  <a:tcPr anchor="ctr"/>
                </a:tc>
                <a:tc>
                  <a:txBody>
                    <a:bodyPr/>
                    <a:lstStyle/>
                    <a:p>
                      <a:pPr algn="ctr"/>
                      <a:r>
                        <a:rPr lang="en-US" altLang="zh-CN" sz="2800" b="1" i="1" dirty="0" smtClean="0"/>
                        <a:t>adj.</a:t>
                      </a:r>
                      <a:endParaRPr lang="zh-CN" altLang="en-US" sz="2800" b="1" i="1" dirty="0"/>
                    </a:p>
                  </a:txBody>
                  <a:tcPr anchor="ctr"/>
                </a:tc>
                <a:tc>
                  <a:txBody>
                    <a:bodyPr/>
                    <a:lstStyle/>
                    <a:p>
                      <a:r>
                        <a:rPr lang="zh-CN" altLang="en-US" sz="2400" b="1" dirty="0" smtClean="0"/>
                        <a:t>稀有的</a:t>
                      </a:r>
                      <a:endParaRPr lang="zh-CN" altLang="en-US" sz="2400" b="1" dirty="0"/>
                    </a:p>
                  </a:txBody>
                  <a:tcPr anchor="ctr"/>
                </a:tc>
                <a:tc>
                  <a:txBody>
                    <a:bodyPr/>
                    <a:lstStyle/>
                    <a:p>
                      <a:r>
                        <a:rPr lang="zh-CN" altLang="en-US" sz="2400" b="1" dirty="0" smtClean="0"/>
                        <a:t>近义词：</a:t>
                      </a:r>
                      <a:r>
                        <a:rPr lang="en-US" altLang="zh-CN" sz="2400" b="1" baseline="0" dirty="0" smtClean="0"/>
                        <a:t>rare</a:t>
                      </a:r>
                      <a:endParaRPr lang="zh-CN" altLang="en-US" sz="2400" b="1" dirty="0"/>
                    </a:p>
                  </a:txBody>
                  <a:tcPr anchor="ctr"/>
                </a:tc>
              </a:tr>
              <a:tr h="370840">
                <a:tc>
                  <a:txBody>
                    <a:bodyPr/>
                    <a:lstStyle/>
                    <a:p>
                      <a:r>
                        <a:rPr lang="en-US" altLang="zh-CN" sz="2800" b="1" dirty="0" smtClean="0"/>
                        <a:t>capital</a:t>
                      </a:r>
                      <a:endParaRPr lang="zh-CN" altLang="en-US" sz="2800" b="1" dirty="0"/>
                    </a:p>
                  </a:txBody>
                  <a:tcPr anchor="ctr"/>
                </a:tc>
                <a:tc>
                  <a:txBody>
                    <a:bodyPr/>
                    <a:lstStyle/>
                    <a:p>
                      <a:pPr algn="ctr"/>
                      <a:r>
                        <a:rPr lang="en-US" altLang="zh-CN" sz="2800" b="1" i="1" dirty="0" smtClean="0"/>
                        <a:t>n.</a:t>
                      </a:r>
                      <a:endParaRPr lang="zh-CN" altLang="en-US" sz="2800" b="1" i="1" dirty="0"/>
                    </a:p>
                  </a:txBody>
                  <a:tcPr anchor="ctr"/>
                </a:tc>
                <a:tc>
                  <a:txBody>
                    <a:bodyPr/>
                    <a:lstStyle/>
                    <a:p>
                      <a:r>
                        <a:rPr lang="zh-CN" altLang="en-US" sz="2400" b="1" dirty="0" smtClean="0"/>
                        <a:t>资本，资金</a:t>
                      </a:r>
                      <a:endParaRPr lang="zh-CN" altLang="en-US" sz="2400" b="1" dirty="0"/>
                    </a:p>
                  </a:txBody>
                  <a:tcPr anchor="ctr"/>
                </a:tc>
                <a:tc>
                  <a:txBody>
                    <a:bodyPr/>
                    <a:lstStyle/>
                    <a:p>
                      <a:r>
                        <a:rPr lang="zh-CN" altLang="en-US" sz="2400" b="1" dirty="0" smtClean="0"/>
                        <a:t>关注熟词生义</a:t>
                      </a:r>
                      <a:endParaRPr lang="zh-CN" altLang="en-US" sz="2400" b="1" dirty="0"/>
                    </a:p>
                  </a:txBody>
                  <a:tcPr anchor="ctr"/>
                </a:tc>
              </a:tr>
              <a:tr h="370840">
                <a:tc>
                  <a:txBody>
                    <a:bodyPr/>
                    <a:lstStyle/>
                    <a:p>
                      <a:r>
                        <a:rPr lang="en-US" altLang="zh-CN" sz="2800" b="1" dirty="0" smtClean="0"/>
                        <a:t>revolution</a:t>
                      </a:r>
                      <a:endParaRPr lang="zh-CN" altLang="en-US" sz="2800" b="1" dirty="0"/>
                    </a:p>
                  </a:txBody>
                  <a:tcPr anchor="ctr"/>
                </a:tc>
                <a:tc>
                  <a:txBody>
                    <a:bodyPr/>
                    <a:lstStyle/>
                    <a:p>
                      <a:pPr algn="ctr"/>
                      <a:r>
                        <a:rPr lang="en-US" altLang="zh-CN" sz="2800" b="1" i="1" dirty="0" smtClean="0"/>
                        <a:t>n.</a:t>
                      </a:r>
                      <a:endParaRPr lang="zh-CN" altLang="en-US" sz="2800" b="1" i="1" dirty="0"/>
                    </a:p>
                  </a:txBody>
                  <a:tcPr anchor="ctr"/>
                </a:tc>
                <a:tc>
                  <a:txBody>
                    <a:bodyPr/>
                    <a:lstStyle/>
                    <a:p>
                      <a:r>
                        <a:rPr lang="zh-CN" altLang="en-US" sz="2400" b="1" dirty="0" smtClean="0"/>
                        <a:t>革命，巨变</a:t>
                      </a:r>
                      <a:endParaRPr lang="zh-CN" altLang="en-US" sz="2400" b="1" dirty="0"/>
                    </a:p>
                  </a:txBody>
                  <a:tcPr anchor="ctr"/>
                </a:tc>
                <a:tc>
                  <a:txBody>
                    <a:bodyPr/>
                    <a:lstStyle/>
                    <a:p>
                      <a:r>
                        <a:rPr lang="zh-CN" altLang="en-US" sz="2400" b="1" dirty="0" smtClean="0"/>
                        <a:t>关注本文中的形容词</a:t>
                      </a:r>
                      <a:r>
                        <a:rPr lang="en-US" altLang="zh-CN" sz="2400" b="1" dirty="0" smtClean="0"/>
                        <a:t>revolutionary</a:t>
                      </a:r>
                      <a:endParaRPr lang="zh-CN" altLang="en-US" sz="2400" b="1" dirty="0"/>
                    </a:p>
                  </a:txBody>
                  <a:tcPr anchor="ct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圆角矩形 2"/>
          <p:cNvSpPr/>
          <p:nvPr/>
        </p:nvSpPr>
        <p:spPr>
          <a:xfrm>
            <a:off x="1921163" y="261794"/>
            <a:ext cx="766619" cy="554182"/>
          </a:xfrm>
          <a:prstGeom prst="roundRect">
            <a:avLst/>
          </a:prstGeom>
          <a:solidFill>
            <a:schemeClr val="accent2">
              <a:lumMod val="60000"/>
              <a:lumOff val="4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200" b="1" dirty="0" smtClean="0">
                <a:solidFill>
                  <a:prstClr val="black"/>
                </a:solidFill>
              </a:rPr>
              <a:t>2</a:t>
            </a:r>
            <a:endParaRPr lang="zh-CN" altLang="en-US" sz="3200" b="1" dirty="0">
              <a:solidFill>
                <a:prstClr val="black"/>
              </a:solidFill>
            </a:endParaRPr>
          </a:p>
        </p:txBody>
      </p:sp>
      <p:sp>
        <p:nvSpPr>
          <p:cNvPr id="4" name="文本框 3"/>
          <p:cNvSpPr txBox="1"/>
          <p:nvPr/>
        </p:nvSpPr>
        <p:spPr>
          <a:xfrm>
            <a:off x="2918460" y="215900"/>
            <a:ext cx="3882390" cy="645160"/>
          </a:xfrm>
          <a:prstGeom prst="rect">
            <a:avLst/>
          </a:prstGeom>
          <a:noFill/>
        </p:spPr>
        <p:txBody>
          <a:bodyPr wrap="square" rtlCol="0">
            <a:spAutoFit/>
          </a:bodyPr>
          <a:lstStyle/>
          <a:p>
            <a:r>
              <a:rPr lang="en-US" altLang="zh-CN" sz="3600" b="1" dirty="0" smtClean="0">
                <a:solidFill>
                  <a:prstClr val="black"/>
                </a:solidFill>
              </a:rPr>
              <a:t>Phrase-translation </a:t>
            </a:r>
            <a:endParaRPr lang="zh-CN" altLang="en-US" sz="3600" b="1" dirty="0">
              <a:solidFill>
                <a:prstClr val="black"/>
              </a:solidFill>
            </a:endParaRPr>
          </a:p>
        </p:txBody>
      </p:sp>
      <p:sp>
        <p:nvSpPr>
          <p:cNvPr id="2" name="文本框 1"/>
          <p:cNvSpPr txBox="1"/>
          <p:nvPr/>
        </p:nvSpPr>
        <p:spPr>
          <a:xfrm>
            <a:off x="1842653" y="1625977"/>
            <a:ext cx="10118438" cy="4524315"/>
          </a:xfrm>
          <a:prstGeom prst="rect">
            <a:avLst/>
          </a:prstGeom>
          <a:noFill/>
        </p:spPr>
        <p:txBody>
          <a:bodyPr wrap="square" rtlCol="0">
            <a:spAutoFit/>
          </a:bodyPr>
          <a:lstStyle/>
          <a:p>
            <a:pPr>
              <a:lnSpc>
                <a:spcPct val="150000"/>
              </a:lnSpc>
            </a:pPr>
            <a:r>
              <a:rPr lang="zh-CN" altLang="en-US" sz="3200" b="1" dirty="0" smtClean="0"/>
              <a:t>被</a:t>
            </a:r>
            <a:r>
              <a:rPr lang="en-US" altLang="zh-CN" sz="3200" b="1" dirty="0" smtClean="0"/>
              <a:t>……</a:t>
            </a:r>
            <a:r>
              <a:rPr lang="zh-CN" altLang="en-US" sz="3200" b="1" dirty="0" smtClean="0"/>
              <a:t>所感动</a:t>
            </a:r>
            <a:r>
              <a:rPr lang="zh-CN" altLang="en-US" sz="3200" b="1" dirty="0"/>
              <a:t>；</a:t>
            </a:r>
            <a:r>
              <a:rPr lang="zh-CN" altLang="en-US" sz="3200" b="1" dirty="0" smtClean="0"/>
              <a:t>对</a:t>
            </a:r>
            <a:r>
              <a:rPr lang="en-US" altLang="zh-CN" sz="3200" b="1" dirty="0" smtClean="0"/>
              <a:t>……</a:t>
            </a:r>
            <a:r>
              <a:rPr lang="zh-CN" altLang="en-US" sz="3200" b="1" dirty="0" smtClean="0"/>
              <a:t>印象深刻 </a:t>
            </a:r>
            <a:r>
              <a:rPr lang="en-US" altLang="zh-CN" sz="3200" b="1" dirty="0" smtClean="0"/>
              <a:t>__________________</a:t>
            </a:r>
            <a:endParaRPr lang="en-US" altLang="zh-CN" sz="3200" b="1" dirty="0" smtClean="0"/>
          </a:p>
          <a:p>
            <a:pPr>
              <a:lnSpc>
                <a:spcPct val="150000"/>
              </a:lnSpc>
            </a:pPr>
            <a:r>
              <a:rPr lang="zh-CN" altLang="en-US" sz="3200" b="1" dirty="0" smtClean="0"/>
              <a:t>对</a:t>
            </a:r>
            <a:r>
              <a:rPr lang="en-US" altLang="zh-CN" sz="3200" b="1" dirty="0" smtClean="0"/>
              <a:t>……</a:t>
            </a:r>
            <a:r>
              <a:rPr lang="zh-CN" altLang="en-US" sz="3200" b="1" dirty="0" smtClean="0"/>
              <a:t>的着迷</a:t>
            </a:r>
            <a:r>
              <a:rPr lang="en-US" altLang="zh-CN" sz="3200" b="1" dirty="0" smtClean="0"/>
              <a:t>/</a:t>
            </a:r>
            <a:r>
              <a:rPr lang="zh-CN" altLang="en-US" sz="3200" b="1" dirty="0" smtClean="0"/>
              <a:t>迷恋 </a:t>
            </a:r>
            <a:r>
              <a:rPr lang="en-US" altLang="zh-CN" sz="3200" b="1" dirty="0" smtClean="0"/>
              <a:t>____________________________</a:t>
            </a:r>
            <a:endParaRPr lang="en-US" altLang="zh-CN" sz="3200" b="1" dirty="0" smtClean="0"/>
          </a:p>
          <a:p>
            <a:pPr>
              <a:lnSpc>
                <a:spcPct val="150000"/>
              </a:lnSpc>
            </a:pPr>
            <a:r>
              <a:rPr lang="zh-CN" altLang="en-US" sz="3200" b="1" dirty="0" smtClean="0"/>
              <a:t>扩建电网 </a:t>
            </a:r>
            <a:r>
              <a:rPr lang="en-US" altLang="zh-CN" sz="3200" b="1" dirty="0" smtClean="0"/>
              <a:t>____________________________________</a:t>
            </a:r>
            <a:endParaRPr lang="en-US" altLang="zh-CN" sz="3200" b="1" dirty="0" smtClean="0"/>
          </a:p>
          <a:p>
            <a:pPr>
              <a:lnSpc>
                <a:spcPct val="150000"/>
              </a:lnSpc>
            </a:pPr>
            <a:r>
              <a:rPr lang="zh-CN" altLang="en-US" sz="3200" b="1" dirty="0" smtClean="0"/>
              <a:t>钱的其他用途 </a:t>
            </a:r>
            <a:r>
              <a:rPr lang="en-US" altLang="zh-CN" sz="3200" b="1" dirty="0" smtClean="0"/>
              <a:t>________________________________</a:t>
            </a:r>
            <a:endParaRPr lang="en-US" altLang="zh-CN" sz="3200" b="1" dirty="0" smtClean="0"/>
          </a:p>
          <a:p>
            <a:pPr>
              <a:lnSpc>
                <a:spcPct val="150000"/>
              </a:lnSpc>
            </a:pPr>
            <a:r>
              <a:rPr lang="zh-CN" altLang="en-US" sz="3200" b="1" dirty="0" smtClean="0"/>
              <a:t>捐钱给</a:t>
            </a:r>
            <a:r>
              <a:rPr lang="en-US" altLang="zh-CN" sz="3200" b="1" dirty="0" smtClean="0"/>
              <a:t>…… ___________________________________</a:t>
            </a:r>
            <a:endParaRPr lang="en-US" altLang="zh-CN" sz="3200" b="1" dirty="0" smtClean="0"/>
          </a:p>
          <a:p>
            <a:pPr>
              <a:lnSpc>
                <a:spcPct val="150000"/>
              </a:lnSpc>
            </a:pPr>
            <a:r>
              <a:rPr lang="zh-CN" altLang="en-US" sz="3200" b="1" dirty="0" smtClean="0"/>
              <a:t>把时光倒转 </a:t>
            </a:r>
            <a:r>
              <a:rPr lang="en-US" altLang="zh-CN" sz="3200" b="1" dirty="0" smtClean="0"/>
              <a:t>__________________________________</a:t>
            </a:r>
            <a:endParaRPr lang="en-US" altLang="zh-CN" sz="3200" b="1" dirty="0" smtClean="0"/>
          </a:p>
        </p:txBody>
      </p:sp>
      <p:sp>
        <p:nvSpPr>
          <p:cNvPr id="5" name="文本框 4"/>
          <p:cNvSpPr txBox="1"/>
          <p:nvPr/>
        </p:nvSpPr>
        <p:spPr>
          <a:xfrm>
            <a:off x="1842652" y="995533"/>
            <a:ext cx="8215747" cy="584775"/>
          </a:xfrm>
          <a:prstGeom prst="rect">
            <a:avLst/>
          </a:prstGeom>
          <a:noFill/>
        </p:spPr>
        <p:txBody>
          <a:bodyPr wrap="square" rtlCol="0">
            <a:spAutoFit/>
          </a:bodyPr>
          <a:lstStyle/>
          <a:p>
            <a:r>
              <a:rPr lang="en-US" altLang="zh-CN" sz="3200" b="1" dirty="0" smtClean="0">
                <a:solidFill>
                  <a:srgbClr val="C00000"/>
                </a:solidFill>
              </a:rPr>
              <a:t>Find out the flowing expressions from the text.</a:t>
            </a:r>
            <a:endParaRPr lang="zh-CN" altLang="en-US" sz="3200" b="1" dirty="0">
              <a:solidFill>
                <a:srgbClr val="C00000"/>
              </a:solidFill>
            </a:endParaRPr>
          </a:p>
        </p:txBody>
      </p:sp>
      <p:sp>
        <p:nvSpPr>
          <p:cNvPr id="7" name="矩形 6"/>
          <p:cNvSpPr/>
          <p:nvPr/>
        </p:nvSpPr>
        <p:spPr>
          <a:xfrm>
            <a:off x="7307341" y="1751920"/>
            <a:ext cx="3056862" cy="584775"/>
          </a:xfrm>
          <a:prstGeom prst="rect">
            <a:avLst/>
          </a:prstGeom>
        </p:spPr>
        <p:txBody>
          <a:bodyPr wrap="none">
            <a:spAutoFit/>
          </a:bodyPr>
          <a:lstStyle/>
          <a:p>
            <a:r>
              <a:rPr lang="en-US" altLang="zh-CN" sz="3200" b="1" dirty="0">
                <a:solidFill>
                  <a:srgbClr val="0033CC"/>
                </a:solidFill>
              </a:rPr>
              <a:t>be impressed by </a:t>
            </a:r>
            <a:endParaRPr lang="zh-CN" altLang="en-US" sz="3200" b="1" dirty="0">
              <a:solidFill>
                <a:srgbClr val="0033CC"/>
              </a:solidFill>
            </a:endParaRPr>
          </a:p>
        </p:txBody>
      </p:sp>
      <p:sp>
        <p:nvSpPr>
          <p:cNvPr id="8" name="矩形 7"/>
          <p:cNvSpPr/>
          <p:nvPr/>
        </p:nvSpPr>
        <p:spPr>
          <a:xfrm>
            <a:off x="5431680" y="2489936"/>
            <a:ext cx="4043928" cy="584775"/>
          </a:xfrm>
          <a:prstGeom prst="rect">
            <a:avLst/>
          </a:prstGeom>
        </p:spPr>
        <p:txBody>
          <a:bodyPr wrap="none">
            <a:spAutoFit/>
          </a:bodyPr>
          <a:lstStyle/>
          <a:p>
            <a:r>
              <a:rPr lang="en-US" altLang="zh-CN" sz="3200" b="1" dirty="0">
                <a:solidFill>
                  <a:srgbClr val="0033CC"/>
                </a:solidFill>
              </a:rPr>
              <a:t>a/the fascination with </a:t>
            </a:r>
            <a:endParaRPr lang="zh-CN" altLang="en-US" sz="3200" b="1" dirty="0">
              <a:solidFill>
                <a:srgbClr val="0033CC"/>
              </a:solidFill>
            </a:endParaRPr>
          </a:p>
        </p:txBody>
      </p:sp>
      <p:sp>
        <p:nvSpPr>
          <p:cNvPr id="9" name="矩形 8"/>
          <p:cNvSpPr/>
          <p:nvPr/>
        </p:nvSpPr>
        <p:spPr>
          <a:xfrm>
            <a:off x="3920837" y="3185856"/>
            <a:ext cx="4914935" cy="584775"/>
          </a:xfrm>
          <a:prstGeom prst="rect">
            <a:avLst/>
          </a:prstGeom>
        </p:spPr>
        <p:txBody>
          <a:bodyPr wrap="none">
            <a:spAutoFit/>
          </a:bodyPr>
          <a:lstStyle/>
          <a:p>
            <a:r>
              <a:rPr lang="en-US" altLang="zh-CN" sz="3200" b="1" dirty="0">
                <a:solidFill>
                  <a:srgbClr val="0033CC"/>
                </a:solidFill>
              </a:rPr>
              <a:t>extend electricity networks </a:t>
            </a:r>
            <a:endParaRPr lang="zh-CN" altLang="en-US" sz="3200" b="1" dirty="0">
              <a:solidFill>
                <a:srgbClr val="0033CC"/>
              </a:solidFill>
            </a:endParaRPr>
          </a:p>
        </p:txBody>
      </p:sp>
      <p:sp>
        <p:nvSpPr>
          <p:cNvPr id="10" name="矩形 9"/>
          <p:cNvSpPr/>
          <p:nvPr/>
        </p:nvSpPr>
        <p:spPr>
          <a:xfrm>
            <a:off x="4657205" y="3909183"/>
            <a:ext cx="5592878" cy="584775"/>
          </a:xfrm>
          <a:prstGeom prst="rect">
            <a:avLst/>
          </a:prstGeom>
        </p:spPr>
        <p:txBody>
          <a:bodyPr wrap="none">
            <a:spAutoFit/>
          </a:bodyPr>
          <a:lstStyle/>
          <a:p>
            <a:r>
              <a:rPr lang="en-US" altLang="zh-CN" sz="3200" b="1" dirty="0">
                <a:solidFill>
                  <a:srgbClr val="0033CC"/>
                </a:solidFill>
              </a:rPr>
              <a:t>alternative uses of their money </a:t>
            </a:r>
            <a:endParaRPr lang="zh-CN" altLang="en-US" sz="3200" b="1" dirty="0">
              <a:solidFill>
                <a:srgbClr val="0033CC"/>
              </a:solidFill>
            </a:endParaRPr>
          </a:p>
        </p:txBody>
      </p:sp>
      <p:sp>
        <p:nvSpPr>
          <p:cNvPr id="11" name="文本框 10"/>
          <p:cNvSpPr txBox="1"/>
          <p:nvPr/>
        </p:nvSpPr>
        <p:spPr>
          <a:xfrm>
            <a:off x="3920837" y="4647199"/>
            <a:ext cx="4172528" cy="584775"/>
          </a:xfrm>
          <a:prstGeom prst="rect">
            <a:avLst/>
          </a:prstGeom>
          <a:noFill/>
        </p:spPr>
        <p:txBody>
          <a:bodyPr wrap="square" rtlCol="0">
            <a:spAutoFit/>
          </a:bodyPr>
          <a:lstStyle/>
          <a:p>
            <a:r>
              <a:rPr lang="en-US" altLang="zh-CN" sz="3200" b="1" dirty="0">
                <a:solidFill>
                  <a:srgbClr val="0033CC"/>
                </a:solidFill>
              </a:rPr>
              <a:t> </a:t>
            </a:r>
            <a:r>
              <a:rPr lang="en-US" altLang="zh-CN" sz="3200" b="1" dirty="0" smtClean="0">
                <a:solidFill>
                  <a:srgbClr val="0033CC"/>
                </a:solidFill>
              </a:rPr>
              <a:t>donate money to …</a:t>
            </a:r>
            <a:endParaRPr lang="zh-CN" altLang="en-US" sz="3200" b="1" dirty="0">
              <a:solidFill>
                <a:srgbClr val="0033CC"/>
              </a:solidFill>
            </a:endParaRPr>
          </a:p>
        </p:txBody>
      </p:sp>
      <p:sp>
        <p:nvSpPr>
          <p:cNvPr id="12" name="文本框 11"/>
          <p:cNvSpPr txBox="1"/>
          <p:nvPr/>
        </p:nvSpPr>
        <p:spPr>
          <a:xfrm>
            <a:off x="4359564" y="5349750"/>
            <a:ext cx="4689792" cy="584775"/>
          </a:xfrm>
          <a:prstGeom prst="rect">
            <a:avLst/>
          </a:prstGeom>
          <a:noFill/>
        </p:spPr>
        <p:txBody>
          <a:bodyPr wrap="square" rtlCol="0">
            <a:spAutoFit/>
          </a:bodyPr>
          <a:lstStyle/>
          <a:p>
            <a:r>
              <a:rPr lang="en-US" altLang="zh-CN" sz="3200" b="1" dirty="0">
                <a:solidFill>
                  <a:srgbClr val="0033CC"/>
                </a:solidFill>
              </a:rPr>
              <a:t> </a:t>
            </a:r>
            <a:r>
              <a:rPr lang="en-US" altLang="zh-CN" sz="3200" b="1" dirty="0" smtClean="0">
                <a:solidFill>
                  <a:srgbClr val="0033CC"/>
                </a:solidFill>
              </a:rPr>
              <a:t>turn the clock back</a:t>
            </a:r>
            <a:endParaRPr lang="zh-CN" altLang="en-US" sz="3200" b="1" dirty="0">
              <a:solidFill>
                <a:srgbClr val="0033CC"/>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0" grpId="0"/>
      <p:bldP spid="1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圆角矩形 2"/>
          <p:cNvSpPr/>
          <p:nvPr/>
        </p:nvSpPr>
        <p:spPr>
          <a:xfrm>
            <a:off x="1921163" y="261794"/>
            <a:ext cx="766619" cy="554182"/>
          </a:xfrm>
          <a:prstGeom prst="roundRect">
            <a:avLst/>
          </a:prstGeom>
          <a:solidFill>
            <a:schemeClr val="accent2">
              <a:lumMod val="60000"/>
              <a:lumOff val="4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200" b="1" dirty="0" smtClean="0">
                <a:solidFill>
                  <a:prstClr val="black"/>
                </a:solidFill>
              </a:rPr>
              <a:t>3</a:t>
            </a:r>
            <a:endParaRPr lang="zh-CN" altLang="en-US" sz="3200" b="1" dirty="0">
              <a:solidFill>
                <a:prstClr val="black"/>
              </a:solidFill>
            </a:endParaRPr>
          </a:p>
        </p:txBody>
      </p:sp>
      <p:sp>
        <p:nvSpPr>
          <p:cNvPr id="4" name="文本框 3"/>
          <p:cNvSpPr txBox="1"/>
          <p:nvPr/>
        </p:nvSpPr>
        <p:spPr>
          <a:xfrm>
            <a:off x="2918460" y="215900"/>
            <a:ext cx="4356100" cy="645160"/>
          </a:xfrm>
          <a:prstGeom prst="rect">
            <a:avLst/>
          </a:prstGeom>
          <a:noFill/>
        </p:spPr>
        <p:txBody>
          <a:bodyPr wrap="square" rtlCol="0">
            <a:spAutoFit/>
          </a:bodyPr>
          <a:lstStyle/>
          <a:p>
            <a:r>
              <a:rPr lang="en-US" altLang="zh-CN" sz="3600" b="1" dirty="0" smtClean="0">
                <a:solidFill>
                  <a:prstClr val="black"/>
                </a:solidFill>
              </a:rPr>
              <a:t>Sentence-analysis</a:t>
            </a:r>
            <a:endParaRPr lang="zh-CN" altLang="en-US" sz="3600" b="1" dirty="0">
              <a:solidFill>
                <a:prstClr val="black"/>
              </a:solidFill>
            </a:endParaRPr>
          </a:p>
        </p:txBody>
      </p:sp>
      <p:sp>
        <p:nvSpPr>
          <p:cNvPr id="2" name="矩形 1"/>
          <p:cNvSpPr/>
          <p:nvPr/>
        </p:nvSpPr>
        <p:spPr>
          <a:xfrm>
            <a:off x="674255" y="1430727"/>
            <a:ext cx="11517745" cy="3784600"/>
          </a:xfrm>
          <a:prstGeom prst="rect">
            <a:avLst/>
          </a:prstGeom>
        </p:spPr>
        <p:txBody>
          <a:bodyPr wrap="square">
            <a:spAutoFit/>
          </a:bodyPr>
          <a:lstStyle/>
          <a:p>
            <a:pPr>
              <a:lnSpc>
                <a:spcPct val="150000"/>
              </a:lnSpc>
            </a:pPr>
            <a:r>
              <a:rPr lang="en-US" altLang="zh-CN" sz="3200" dirty="0">
                <a:latin typeface="Arial" panose="020B0604020202020204" pitchFamily="34" charset="0"/>
                <a:cs typeface="Arial" panose="020B0604020202020204" pitchFamily="34" charset="0"/>
              </a:rPr>
              <a:t>Perhaps giving money for those less fashionable things </a:t>
            </a:r>
            <a:r>
              <a:rPr lang="en-US" altLang="zh-CN" sz="3200" dirty="0" smtClean="0">
                <a:latin typeface="Arial" panose="020B0604020202020204" pitchFamily="34" charset="0"/>
                <a:cs typeface="Arial" panose="020B0604020202020204" pitchFamily="34" charset="0"/>
              </a:rPr>
              <a:t>such </a:t>
            </a:r>
            <a:r>
              <a:rPr lang="en-US" altLang="zh-CN" sz="3200" dirty="0">
                <a:latin typeface="Arial" panose="020B0604020202020204" pitchFamily="34" charset="0"/>
                <a:cs typeface="Arial" panose="020B0604020202020204" pitchFamily="34" charset="0"/>
              </a:rPr>
              <a:t>as digging wells, extending electricity networks and making more affordable washing </a:t>
            </a:r>
            <a:r>
              <a:rPr lang="en-US" altLang="zh-CN" sz="3200" dirty="0" smtClean="0">
                <a:latin typeface="Arial" panose="020B0604020202020204" pitchFamily="34" charset="0"/>
                <a:cs typeface="Arial" panose="020B0604020202020204" pitchFamily="34" charset="0"/>
              </a:rPr>
              <a:t>machines would </a:t>
            </a:r>
            <a:r>
              <a:rPr lang="en-US" altLang="zh-CN" sz="3200" dirty="0">
                <a:latin typeface="Arial" panose="020B0604020202020204" pitchFamily="34" charset="0"/>
                <a:cs typeface="Arial" panose="020B0604020202020204" pitchFamily="34" charset="0"/>
              </a:rPr>
              <a:t>have improved people’s lives more than giving every child a laptop computer or setting up Internet </a:t>
            </a:r>
            <a:r>
              <a:rPr lang="en-US" altLang="zh-CN" sz="3200" dirty="0" err="1">
                <a:latin typeface="Arial" panose="020B0604020202020204" pitchFamily="34" charset="0"/>
                <a:cs typeface="Arial" panose="020B0604020202020204" pitchFamily="34" charset="0"/>
              </a:rPr>
              <a:t>centres</a:t>
            </a:r>
            <a:r>
              <a:rPr lang="en-US" altLang="zh-CN" sz="3200" dirty="0">
                <a:latin typeface="Arial" panose="020B0604020202020204" pitchFamily="34" charset="0"/>
                <a:cs typeface="Arial" panose="020B0604020202020204" pitchFamily="34" charset="0"/>
              </a:rPr>
              <a:t> in rural villages. </a:t>
            </a:r>
            <a:endParaRPr lang="zh-CN" altLang="en-US" sz="3200" dirty="0">
              <a:latin typeface="Arial" panose="020B0604020202020204" pitchFamily="34" charset="0"/>
              <a:cs typeface="Arial" panose="020B0604020202020204" pitchFamily="34" charset="0"/>
            </a:endParaRPr>
          </a:p>
        </p:txBody>
      </p:sp>
      <p:sp>
        <p:nvSpPr>
          <p:cNvPr id="6" name="流程图: 可选过程 5"/>
          <p:cNvSpPr/>
          <p:nvPr/>
        </p:nvSpPr>
        <p:spPr>
          <a:xfrm>
            <a:off x="2335132" y="1598223"/>
            <a:ext cx="8389620" cy="643255"/>
          </a:xfrm>
          <a:prstGeom prst="flowChartAlternateProcess">
            <a:avLst/>
          </a:prstGeom>
          <a:noFill/>
          <a:ln w="38100">
            <a:solidFill>
              <a:srgbClr val="FF3399"/>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文本框 7"/>
          <p:cNvSpPr txBox="1"/>
          <p:nvPr/>
        </p:nvSpPr>
        <p:spPr>
          <a:xfrm>
            <a:off x="6827157" y="2914451"/>
            <a:ext cx="582930" cy="923330"/>
          </a:xfrm>
          <a:prstGeom prst="rect">
            <a:avLst/>
          </a:prstGeom>
          <a:noFill/>
        </p:spPr>
        <p:txBody>
          <a:bodyPr wrap="square" rtlCol="0">
            <a:spAutoFit/>
          </a:bodyPr>
          <a:lstStyle/>
          <a:p>
            <a:r>
              <a:rPr lang="en-US" altLang="zh-CN" sz="5400" b="1" dirty="0" smtClean="0">
                <a:solidFill>
                  <a:srgbClr val="0000FF"/>
                </a:solidFill>
                <a:latin typeface="华文细黑" panose="02010600040101010101" pitchFamily="2" charset="-122"/>
                <a:ea typeface="华文细黑" panose="02010600040101010101" pitchFamily="2" charset="-122"/>
              </a:rPr>
              <a:t>)</a:t>
            </a:r>
            <a:r>
              <a:rPr lang="en-US" altLang="zh-CN" sz="5400" b="1" dirty="0" smtClean="0">
                <a:solidFill>
                  <a:srgbClr val="FF0000"/>
                </a:solidFill>
                <a:latin typeface="Microsoft JhengHei Light" panose="020B0304030504040204" pitchFamily="34" charset="-120"/>
                <a:ea typeface="Microsoft JhengHei Light" panose="020B0304030504040204" pitchFamily="34" charset="-120"/>
              </a:rPr>
              <a:t> </a:t>
            </a:r>
            <a:endParaRPr lang="en-US" altLang="zh-CN" sz="5400" b="1" dirty="0">
              <a:solidFill>
                <a:srgbClr val="FF0000"/>
              </a:solidFill>
              <a:latin typeface="Microsoft JhengHei Light" panose="020B0304030504040204" pitchFamily="34" charset="-120"/>
              <a:ea typeface="Microsoft JhengHei Light" panose="020B0304030504040204" pitchFamily="34" charset="-120"/>
            </a:endParaRPr>
          </a:p>
        </p:txBody>
      </p:sp>
      <p:sp>
        <p:nvSpPr>
          <p:cNvPr id="9" name="文本框 8"/>
          <p:cNvSpPr txBox="1"/>
          <p:nvPr/>
        </p:nvSpPr>
        <p:spPr>
          <a:xfrm>
            <a:off x="10525045" y="1458185"/>
            <a:ext cx="621663" cy="923330"/>
          </a:xfrm>
          <a:prstGeom prst="rect">
            <a:avLst/>
          </a:prstGeom>
          <a:noFill/>
        </p:spPr>
        <p:txBody>
          <a:bodyPr wrap="square" rtlCol="0">
            <a:spAutoFit/>
          </a:bodyPr>
          <a:lstStyle/>
          <a:p>
            <a:pPr algn="l"/>
            <a:r>
              <a:rPr lang="en-US" altLang="zh-CN" sz="5400" b="1" dirty="0" smtClean="0">
                <a:solidFill>
                  <a:srgbClr val="0000FF"/>
                </a:solidFill>
                <a:latin typeface="华文细黑" panose="02010600040101010101" pitchFamily="2" charset="-122"/>
                <a:ea typeface="华文细黑" panose="02010600040101010101" pitchFamily="2" charset="-122"/>
                <a:sym typeface="+mn-ea"/>
              </a:rPr>
              <a:t>(</a:t>
            </a:r>
            <a:r>
              <a:rPr lang="en-US" altLang="zh-CN" sz="5400" b="1" dirty="0" smtClean="0">
                <a:solidFill>
                  <a:srgbClr val="FF0000"/>
                </a:solidFill>
                <a:latin typeface="华文细黑" panose="02010600040101010101" pitchFamily="2" charset="-122"/>
                <a:ea typeface="华文细黑" panose="02010600040101010101" pitchFamily="2" charset="-122"/>
                <a:sym typeface="+mn-ea"/>
              </a:rPr>
              <a:t> </a:t>
            </a:r>
            <a:endParaRPr lang="en-US" altLang="zh-CN" sz="5400" b="1" dirty="0">
              <a:solidFill>
                <a:srgbClr val="FF0000"/>
              </a:solidFill>
              <a:latin typeface="华文细黑" panose="02010600040101010101" pitchFamily="2" charset="-122"/>
              <a:ea typeface="华文细黑" panose="02010600040101010101" pitchFamily="2" charset="-122"/>
            </a:endParaRPr>
          </a:p>
        </p:txBody>
      </p:sp>
      <p:sp>
        <p:nvSpPr>
          <p:cNvPr id="10" name="流程图: 可选过程 9"/>
          <p:cNvSpPr/>
          <p:nvPr/>
        </p:nvSpPr>
        <p:spPr>
          <a:xfrm>
            <a:off x="7129417" y="3085146"/>
            <a:ext cx="3921125" cy="643255"/>
          </a:xfrm>
          <a:prstGeom prst="flowChartAlternateProcess">
            <a:avLst/>
          </a:prstGeom>
          <a:noFill/>
          <a:ln w="38100">
            <a:solidFill>
              <a:srgbClr val="FF3399"/>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流程图: 可选过程 10"/>
          <p:cNvSpPr/>
          <p:nvPr/>
        </p:nvSpPr>
        <p:spPr>
          <a:xfrm>
            <a:off x="674370" y="3832225"/>
            <a:ext cx="3627664" cy="643255"/>
          </a:xfrm>
          <a:prstGeom prst="flowChartAlternateProcess">
            <a:avLst/>
          </a:prstGeom>
          <a:noFill/>
          <a:ln w="38100">
            <a:solidFill>
              <a:srgbClr val="FF3399"/>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圆角矩形 6"/>
          <p:cNvSpPr/>
          <p:nvPr/>
        </p:nvSpPr>
        <p:spPr>
          <a:xfrm>
            <a:off x="2334986" y="1112813"/>
            <a:ext cx="1166948" cy="485410"/>
          </a:xfrm>
          <a:prstGeom prst="roundRect">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200" b="1" dirty="0" smtClean="0"/>
              <a:t>主语</a:t>
            </a:r>
            <a:endParaRPr lang="zh-CN" altLang="en-US" sz="3200" b="1" dirty="0"/>
          </a:p>
        </p:txBody>
      </p:sp>
      <p:sp>
        <p:nvSpPr>
          <p:cNvPr id="14" name="圆角矩形 13"/>
          <p:cNvSpPr/>
          <p:nvPr/>
        </p:nvSpPr>
        <p:spPr>
          <a:xfrm>
            <a:off x="10724199" y="2786562"/>
            <a:ext cx="1166948" cy="48541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200" b="1" dirty="0" smtClean="0"/>
              <a:t>谓语</a:t>
            </a:r>
            <a:endParaRPr lang="zh-CN" altLang="en-US" sz="3200" b="1" dirty="0"/>
          </a:p>
        </p:txBody>
      </p:sp>
      <p:sp>
        <p:nvSpPr>
          <p:cNvPr id="15" name="圆角矩形 14"/>
          <p:cNvSpPr/>
          <p:nvPr/>
        </p:nvSpPr>
        <p:spPr>
          <a:xfrm>
            <a:off x="44060" y="3406774"/>
            <a:ext cx="1166948" cy="48541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200" b="1" dirty="0" smtClean="0"/>
              <a:t>宾语</a:t>
            </a:r>
            <a:endParaRPr lang="zh-CN" altLang="en-US" sz="3200" b="1" dirty="0"/>
          </a:p>
        </p:txBody>
      </p:sp>
      <p:sp>
        <p:nvSpPr>
          <p:cNvPr id="5" name="文本框 4"/>
          <p:cNvSpPr txBox="1"/>
          <p:nvPr/>
        </p:nvSpPr>
        <p:spPr>
          <a:xfrm>
            <a:off x="766264" y="5249986"/>
            <a:ext cx="10859679" cy="1292662"/>
          </a:xfrm>
          <a:prstGeom prst="rect">
            <a:avLst/>
          </a:prstGeom>
          <a:noFill/>
          <a:ln>
            <a:solidFill>
              <a:schemeClr val="tx1"/>
            </a:solidFill>
            <a:prstDash val="dash"/>
          </a:ln>
        </p:spPr>
        <p:txBody>
          <a:bodyPr wrap="square" rtlCol="0">
            <a:spAutoFit/>
          </a:bodyPr>
          <a:lstStyle/>
          <a:p>
            <a:r>
              <a:rPr lang="zh-CN" altLang="en-US" sz="2600" b="1" dirty="0" smtClean="0">
                <a:solidFill>
                  <a:srgbClr val="0070C0"/>
                </a:solidFill>
              </a:rPr>
              <a:t>翻译：</a:t>
            </a:r>
            <a:r>
              <a:rPr lang="zh-CN" altLang="en-US" sz="2600" dirty="0" smtClean="0"/>
              <a:t>也许把钱投资在像挖井、扩建电网和生产更便宜的洗衣机这些不太流行的事物上会比给每个孩子一台笔记本电脑或在农村建立互联网中心更能提高人民的生活（</a:t>
            </a:r>
            <a:r>
              <a:rPr lang="zh-CN" altLang="en-US" sz="2600" dirty="0"/>
              <a:t>水平</a:t>
            </a:r>
            <a:r>
              <a:rPr lang="zh-CN" altLang="en-US" sz="2600" dirty="0" smtClean="0"/>
              <a:t>）。</a:t>
            </a:r>
            <a:endParaRPr lang="zh-CN" altLang="en-US" sz="2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linds(horizontal)">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linds(horizontal)">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blinds(horizontal)">
                                      <p:cBhvr>
                                        <p:cTn id="20" dur="500"/>
                                        <p:tgtEl>
                                          <p:spTgt spid="7"/>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blinds(horizontal)">
                                      <p:cBhvr>
                                        <p:cTn id="25" dur="500"/>
                                        <p:tgtEl>
                                          <p:spTgt spid="10"/>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14"/>
                                        </p:tgtEl>
                                        <p:attrNameLst>
                                          <p:attrName>style.visibility</p:attrName>
                                        </p:attrNameLst>
                                      </p:cBhvr>
                                      <p:to>
                                        <p:strVal val="visible"/>
                                      </p:to>
                                    </p:set>
                                    <p:animEffect transition="in" filter="blinds(horizontal)">
                                      <p:cBhvr>
                                        <p:cTn id="30" dur="500"/>
                                        <p:tgtEl>
                                          <p:spTgt spid="14"/>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blinds(horizontal)">
                                      <p:cBhvr>
                                        <p:cTn id="35" dur="500"/>
                                        <p:tgtEl>
                                          <p:spTgt spid="11"/>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15"/>
                                        </p:tgtEl>
                                        <p:attrNameLst>
                                          <p:attrName>style.visibility</p:attrName>
                                        </p:attrNameLst>
                                      </p:cBhvr>
                                      <p:to>
                                        <p:strVal val="visible"/>
                                      </p:to>
                                    </p:set>
                                    <p:animEffect transition="in" filter="blinds(horizontal)">
                                      <p:cBhvr>
                                        <p:cTn id="40" dur="500"/>
                                        <p:tgtEl>
                                          <p:spTgt spid="15"/>
                                        </p:tgtEl>
                                      </p:cBhvr>
                                    </p:animEffec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8" grpId="0"/>
      <p:bldP spid="8" grpId="1"/>
      <p:bldP spid="9" grpId="0"/>
      <p:bldP spid="9" grpId="1"/>
      <p:bldP spid="10" grpId="0" animBg="1"/>
      <p:bldP spid="10" grpId="1" animBg="1"/>
      <p:bldP spid="11" grpId="0" animBg="1"/>
      <p:bldP spid="11" grpId="1" animBg="1"/>
      <p:bldP spid="7" grpId="0" animBg="1"/>
      <p:bldP spid="7" grpId="1" animBg="1"/>
      <p:bldP spid="14" grpId="0" bldLvl="0" animBg="1"/>
      <p:bldP spid="14" grpId="1" animBg="1"/>
      <p:bldP spid="15" grpId="0" animBg="1"/>
      <p:bldP spid="15" grpId="1" animBg="1"/>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圆角矩形 2"/>
          <p:cNvSpPr/>
          <p:nvPr/>
        </p:nvSpPr>
        <p:spPr>
          <a:xfrm>
            <a:off x="1921163" y="261794"/>
            <a:ext cx="766619" cy="554182"/>
          </a:xfrm>
          <a:prstGeom prst="roundRect">
            <a:avLst/>
          </a:prstGeom>
          <a:solidFill>
            <a:schemeClr val="accent2">
              <a:lumMod val="60000"/>
              <a:lumOff val="4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200" b="1" dirty="0" smtClean="0">
                <a:solidFill>
                  <a:prstClr val="black"/>
                </a:solidFill>
              </a:rPr>
              <a:t>3</a:t>
            </a:r>
            <a:endParaRPr lang="zh-CN" altLang="en-US" sz="3200" b="1" dirty="0">
              <a:solidFill>
                <a:prstClr val="black"/>
              </a:solidFill>
            </a:endParaRPr>
          </a:p>
        </p:txBody>
      </p:sp>
      <p:sp>
        <p:nvSpPr>
          <p:cNvPr id="5" name="矩形 4"/>
          <p:cNvSpPr/>
          <p:nvPr/>
        </p:nvSpPr>
        <p:spPr>
          <a:xfrm>
            <a:off x="884555" y="1219815"/>
            <a:ext cx="10828020" cy="3046095"/>
          </a:xfrm>
          <a:prstGeom prst="rect">
            <a:avLst/>
          </a:prstGeom>
        </p:spPr>
        <p:txBody>
          <a:bodyPr wrap="square">
            <a:spAutoFit/>
          </a:bodyPr>
          <a:lstStyle/>
          <a:p>
            <a:pPr>
              <a:lnSpc>
                <a:spcPct val="150000"/>
              </a:lnSpc>
            </a:pPr>
            <a:r>
              <a:rPr lang="en-US" altLang="zh-CN" sz="3200" dirty="0">
                <a:latin typeface="Arial" panose="020B0604020202020204" pitchFamily="34" charset="0"/>
                <a:cs typeface="Arial" panose="020B0604020202020204" pitchFamily="34" charset="0"/>
              </a:rPr>
              <a:t>As a result, in the last twenty years or so, many people have come to believe that  whatever change is happening today is the result of great technological progress, </a:t>
            </a:r>
            <a:endParaRPr lang="en-US" altLang="zh-CN" sz="3200" dirty="0">
              <a:latin typeface="Arial" panose="020B0604020202020204" pitchFamily="34" charset="0"/>
              <a:cs typeface="Arial" panose="020B0604020202020204" pitchFamily="34" charset="0"/>
            </a:endParaRPr>
          </a:p>
          <a:p>
            <a:pPr>
              <a:lnSpc>
                <a:spcPct val="150000"/>
              </a:lnSpc>
            </a:pPr>
            <a:r>
              <a:rPr lang="en-US" altLang="zh-CN" sz="3200" dirty="0">
                <a:latin typeface="Arial" panose="020B0604020202020204" pitchFamily="34" charset="0"/>
                <a:cs typeface="Arial" panose="020B0604020202020204" pitchFamily="34" charset="0"/>
              </a:rPr>
              <a:t>going against </a:t>
            </a:r>
            <a:r>
              <a:rPr lang="en-US" altLang="zh-CN" sz="3200" dirty="0" smtClean="0">
                <a:latin typeface="Arial" panose="020B0604020202020204" pitchFamily="34" charset="0"/>
                <a:cs typeface="Arial" panose="020B0604020202020204" pitchFamily="34" charset="0"/>
              </a:rPr>
              <a:t>which </a:t>
            </a:r>
            <a:r>
              <a:rPr lang="en-US" altLang="zh-CN" sz="3200" dirty="0">
                <a:latin typeface="Arial" panose="020B0604020202020204" pitchFamily="34" charset="0"/>
                <a:cs typeface="Arial" panose="020B0604020202020204" pitchFamily="34" charset="0"/>
              </a:rPr>
              <a:t>will be like trying to turn the clock back.</a:t>
            </a:r>
            <a:endParaRPr lang="zh-CN" altLang="en-US" sz="3200" dirty="0">
              <a:latin typeface="Arial" panose="020B0604020202020204" pitchFamily="34" charset="0"/>
              <a:cs typeface="Arial" panose="020B0604020202020204" pitchFamily="34" charset="0"/>
            </a:endParaRPr>
          </a:p>
        </p:txBody>
      </p:sp>
      <p:sp>
        <p:nvSpPr>
          <p:cNvPr id="2" name="流程图: 可选过程 1"/>
          <p:cNvSpPr/>
          <p:nvPr/>
        </p:nvSpPr>
        <p:spPr>
          <a:xfrm>
            <a:off x="4387534" y="4661995"/>
            <a:ext cx="1900055" cy="574065"/>
          </a:xfrm>
          <a:prstGeom prst="flowChartAlternateProcess">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200" b="1" dirty="0">
                <a:solidFill>
                  <a:schemeClr val="bg1"/>
                </a:solidFill>
              </a:rPr>
              <a:t>定语从句</a:t>
            </a:r>
            <a:endParaRPr lang="zh-CN" altLang="en-US" sz="3200" b="1" dirty="0">
              <a:solidFill>
                <a:schemeClr val="bg1"/>
              </a:solidFill>
            </a:endParaRPr>
          </a:p>
        </p:txBody>
      </p:sp>
      <p:sp>
        <p:nvSpPr>
          <p:cNvPr id="8" name="文本框 7"/>
          <p:cNvSpPr txBox="1"/>
          <p:nvPr/>
        </p:nvSpPr>
        <p:spPr>
          <a:xfrm>
            <a:off x="2918460" y="215900"/>
            <a:ext cx="4356100" cy="645160"/>
          </a:xfrm>
          <a:prstGeom prst="rect">
            <a:avLst/>
          </a:prstGeom>
          <a:noFill/>
        </p:spPr>
        <p:txBody>
          <a:bodyPr wrap="square" rtlCol="0">
            <a:spAutoFit/>
          </a:bodyPr>
          <a:lstStyle/>
          <a:p>
            <a:r>
              <a:rPr lang="en-US" altLang="zh-CN" sz="3600" b="1" dirty="0" smtClean="0">
                <a:solidFill>
                  <a:prstClr val="black"/>
                </a:solidFill>
              </a:rPr>
              <a:t>Sentence-analyse</a:t>
            </a:r>
            <a:endParaRPr lang="zh-CN" altLang="en-US" sz="3600" b="1" dirty="0">
              <a:solidFill>
                <a:prstClr val="black"/>
              </a:solidFill>
            </a:endParaRPr>
          </a:p>
        </p:txBody>
      </p:sp>
      <p:sp>
        <p:nvSpPr>
          <p:cNvPr id="10" name="流程图: 可选过程 9"/>
          <p:cNvSpPr/>
          <p:nvPr/>
        </p:nvSpPr>
        <p:spPr>
          <a:xfrm>
            <a:off x="10011773" y="4403450"/>
            <a:ext cx="1892844" cy="555836"/>
          </a:xfrm>
          <a:prstGeom prst="flowChartAlternateProcess">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zh-CN" sz="3200" b="1" dirty="0">
                <a:solidFill>
                  <a:schemeClr val="bg1"/>
                </a:solidFill>
              </a:rPr>
              <a:t>宾语从句</a:t>
            </a:r>
            <a:endParaRPr lang="zh-CN" altLang="zh-CN" sz="3200" b="1" dirty="0">
              <a:solidFill>
                <a:schemeClr val="bg1"/>
              </a:solidFill>
            </a:endParaRPr>
          </a:p>
        </p:txBody>
      </p:sp>
      <p:sp>
        <p:nvSpPr>
          <p:cNvPr id="13" name="圆角矩形标注 12"/>
          <p:cNvSpPr/>
          <p:nvPr/>
        </p:nvSpPr>
        <p:spPr>
          <a:xfrm>
            <a:off x="884555" y="3636092"/>
            <a:ext cx="10731500" cy="655955"/>
          </a:xfrm>
          <a:prstGeom prst="wedgeRoundRectCallout">
            <a:avLst>
              <a:gd name="adj1" fmla="val -10397"/>
              <a:gd name="adj2" fmla="val 108760"/>
              <a:gd name="adj3" fmla="val 16667"/>
            </a:avLst>
          </a:prstGeom>
          <a:noFill/>
          <a:ln w="38100">
            <a:solidFill>
              <a:srgbClr val="FF3399"/>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文本框 13"/>
          <p:cNvSpPr txBox="1"/>
          <p:nvPr/>
        </p:nvSpPr>
        <p:spPr>
          <a:xfrm>
            <a:off x="5747195" y="2099163"/>
            <a:ext cx="5770245" cy="584775"/>
          </a:xfrm>
          <a:prstGeom prst="rect">
            <a:avLst/>
          </a:prstGeom>
          <a:noFill/>
          <a:ln w="38100">
            <a:noFill/>
          </a:ln>
        </p:spPr>
        <p:txBody>
          <a:bodyPr wrap="square" rtlCol="0">
            <a:spAutoFit/>
          </a:bodyPr>
          <a:lstStyle/>
          <a:p>
            <a:r>
              <a:rPr lang="en-US" altLang="zh-CN" sz="3200" dirty="0">
                <a:solidFill>
                  <a:schemeClr val="accent2">
                    <a:lumMod val="75000"/>
                  </a:schemeClr>
                </a:solidFill>
                <a:latin typeface="Arial" panose="020B0604020202020204" pitchFamily="34" charset="0"/>
                <a:cs typeface="Arial" panose="020B0604020202020204" pitchFamily="34" charset="0"/>
                <a:sym typeface="+mn-ea"/>
              </a:rPr>
              <a:t>whatever change is happening</a:t>
            </a:r>
            <a:r>
              <a:rPr lang="en-US" altLang="zh-CN" dirty="0">
                <a:solidFill>
                  <a:schemeClr val="accent2">
                    <a:lumMod val="75000"/>
                  </a:schemeClr>
                </a:solidFill>
              </a:rPr>
              <a:t> </a:t>
            </a:r>
            <a:endParaRPr lang="en-US" altLang="zh-CN" dirty="0">
              <a:solidFill>
                <a:schemeClr val="accent2">
                  <a:lumMod val="75000"/>
                </a:schemeClr>
              </a:solidFill>
            </a:endParaRPr>
          </a:p>
        </p:txBody>
      </p:sp>
      <p:sp>
        <p:nvSpPr>
          <p:cNvPr id="15" name="文本框 14"/>
          <p:cNvSpPr txBox="1"/>
          <p:nvPr/>
        </p:nvSpPr>
        <p:spPr>
          <a:xfrm>
            <a:off x="884555" y="2830850"/>
            <a:ext cx="9260931" cy="583565"/>
          </a:xfrm>
          <a:prstGeom prst="rect">
            <a:avLst/>
          </a:prstGeom>
          <a:noFill/>
          <a:ln w="38100">
            <a:noFill/>
          </a:ln>
        </p:spPr>
        <p:txBody>
          <a:bodyPr wrap="square" rtlCol="0">
            <a:spAutoFit/>
          </a:bodyPr>
          <a:lstStyle/>
          <a:p>
            <a:r>
              <a:rPr lang="en-US" altLang="zh-CN" sz="3200" dirty="0">
                <a:solidFill>
                  <a:schemeClr val="accent2">
                    <a:lumMod val="75000"/>
                  </a:schemeClr>
                </a:solidFill>
                <a:latin typeface="Arial" panose="020B0604020202020204" pitchFamily="34" charset="0"/>
                <a:cs typeface="Arial" panose="020B0604020202020204" pitchFamily="34" charset="0"/>
                <a:sym typeface="+mn-ea"/>
              </a:rPr>
              <a:t>today is the result of great technological progress,</a:t>
            </a:r>
            <a:endParaRPr lang="en-US" altLang="zh-CN" sz="3200" dirty="0">
              <a:solidFill>
                <a:schemeClr val="accent2">
                  <a:lumMod val="75000"/>
                </a:schemeClr>
              </a:solidFill>
              <a:latin typeface="Arial" panose="020B0604020202020204" pitchFamily="34" charset="0"/>
              <a:cs typeface="Arial" panose="020B0604020202020204" pitchFamily="34" charset="0"/>
              <a:sym typeface="+mn-ea"/>
            </a:endParaRPr>
          </a:p>
        </p:txBody>
      </p:sp>
      <p:sp>
        <p:nvSpPr>
          <p:cNvPr id="16" name="文本框 15"/>
          <p:cNvSpPr txBox="1"/>
          <p:nvPr/>
        </p:nvSpPr>
        <p:spPr>
          <a:xfrm>
            <a:off x="11464925" y="3390840"/>
            <a:ext cx="582930" cy="923330"/>
          </a:xfrm>
          <a:prstGeom prst="rect">
            <a:avLst/>
          </a:prstGeom>
          <a:noFill/>
        </p:spPr>
        <p:txBody>
          <a:bodyPr wrap="square" rtlCol="0">
            <a:spAutoFit/>
          </a:bodyPr>
          <a:lstStyle/>
          <a:p>
            <a:r>
              <a:rPr lang="en-US" altLang="zh-CN" sz="5400" b="1" dirty="0" smtClean="0">
                <a:solidFill>
                  <a:srgbClr val="0000FF"/>
                </a:solidFill>
                <a:latin typeface="华文细黑" panose="02010600040101010101" pitchFamily="2" charset="-122"/>
                <a:ea typeface="华文细黑" panose="02010600040101010101" pitchFamily="2" charset="-122"/>
              </a:rPr>
              <a:t>)</a:t>
            </a:r>
            <a:r>
              <a:rPr lang="en-US" altLang="zh-CN" sz="5400" b="1" dirty="0" smtClean="0">
                <a:solidFill>
                  <a:srgbClr val="FF0000"/>
                </a:solidFill>
                <a:latin typeface="Microsoft JhengHei Light" panose="020B0304030504040204" pitchFamily="34" charset="-120"/>
                <a:ea typeface="Microsoft JhengHei Light" panose="020B0304030504040204" pitchFamily="34" charset="-120"/>
              </a:rPr>
              <a:t> </a:t>
            </a:r>
            <a:endParaRPr lang="en-US" altLang="zh-CN" sz="5400" b="1" dirty="0">
              <a:solidFill>
                <a:srgbClr val="FF0000"/>
              </a:solidFill>
              <a:latin typeface="Microsoft JhengHei Light" panose="020B0304030504040204" pitchFamily="34" charset="-120"/>
              <a:ea typeface="Microsoft JhengHei Light" panose="020B0304030504040204" pitchFamily="34" charset="-120"/>
            </a:endParaRPr>
          </a:p>
        </p:txBody>
      </p:sp>
      <p:sp>
        <p:nvSpPr>
          <p:cNvPr id="17" name="文本框 16"/>
          <p:cNvSpPr txBox="1"/>
          <p:nvPr/>
        </p:nvSpPr>
        <p:spPr>
          <a:xfrm>
            <a:off x="5479543" y="1918315"/>
            <a:ext cx="621663" cy="923330"/>
          </a:xfrm>
          <a:prstGeom prst="rect">
            <a:avLst/>
          </a:prstGeom>
          <a:noFill/>
        </p:spPr>
        <p:txBody>
          <a:bodyPr wrap="square" rtlCol="0">
            <a:spAutoFit/>
          </a:bodyPr>
          <a:lstStyle/>
          <a:p>
            <a:pPr algn="l"/>
            <a:r>
              <a:rPr lang="en-US" altLang="zh-CN" sz="5400" b="1" dirty="0" smtClean="0">
                <a:solidFill>
                  <a:srgbClr val="0000FF"/>
                </a:solidFill>
                <a:latin typeface="华文细黑" panose="02010600040101010101" pitchFamily="2" charset="-122"/>
                <a:ea typeface="华文细黑" panose="02010600040101010101" pitchFamily="2" charset="-122"/>
                <a:sym typeface="+mn-ea"/>
              </a:rPr>
              <a:t>(</a:t>
            </a:r>
            <a:r>
              <a:rPr lang="en-US" altLang="zh-CN" sz="5400" b="1" dirty="0" smtClean="0">
                <a:solidFill>
                  <a:srgbClr val="FF0000"/>
                </a:solidFill>
                <a:latin typeface="华文细黑" panose="02010600040101010101" pitchFamily="2" charset="-122"/>
                <a:ea typeface="华文细黑" panose="02010600040101010101" pitchFamily="2" charset="-122"/>
                <a:sym typeface="+mn-ea"/>
              </a:rPr>
              <a:t> </a:t>
            </a:r>
            <a:endParaRPr lang="en-US" altLang="zh-CN" sz="5400" b="1" dirty="0">
              <a:solidFill>
                <a:srgbClr val="FF0000"/>
              </a:solidFill>
              <a:latin typeface="华文细黑" panose="02010600040101010101" pitchFamily="2" charset="-122"/>
              <a:ea typeface="华文细黑" panose="02010600040101010101" pitchFamily="2" charset="-122"/>
            </a:endParaRPr>
          </a:p>
        </p:txBody>
      </p:sp>
      <p:sp>
        <p:nvSpPr>
          <p:cNvPr id="9" name="椭圆 8"/>
          <p:cNvSpPr/>
          <p:nvPr/>
        </p:nvSpPr>
        <p:spPr>
          <a:xfrm>
            <a:off x="3455717" y="3552140"/>
            <a:ext cx="1193074" cy="619554"/>
          </a:xfrm>
          <a:prstGeom prst="ellipse">
            <a:avLst/>
          </a:prstGeom>
          <a:noFill/>
          <a:ln w="57150">
            <a:solidFill>
              <a:srgbClr val="B854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7" name="直接连接符 6"/>
          <p:cNvCxnSpPr/>
          <p:nvPr/>
        </p:nvCxnSpPr>
        <p:spPr>
          <a:xfrm>
            <a:off x="5852160" y="2683938"/>
            <a:ext cx="5512526"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sp>
        <p:nvSpPr>
          <p:cNvPr id="4" name="文本框 3"/>
          <p:cNvSpPr txBox="1"/>
          <p:nvPr/>
        </p:nvSpPr>
        <p:spPr>
          <a:xfrm>
            <a:off x="1157350" y="5329234"/>
            <a:ext cx="10458705" cy="1292662"/>
          </a:xfrm>
          <a:prstGeom prst="rect">
            <a:avLst/>
          </a:prstGeom>
          <a:noFill/>
          <a:ln>
            <a:solidFill>
              <a:schemeClr val="tx1"/>
            </a:solidFill>
            <a:prstDash val="dash"/>
          </a:ln>
        </p:spPr>
        <p:txBody>
          <a:bodyPr wrap="square" rtlCol="0">
            <a:spAutoFit/>
          </a:bodyPr>
          <a:lstStyle/>
          <a:p>
            <a:r>
              <a:rPr lang="zh-CN" altLang="en-US" sz="2600" b="1" dirty="0" smtClean="0">
                <a:solidFill>
                  <a:srgbClr val="0070C0"/>
                </a:solidFill>
              </a:rPr>
              <a:t>翻译：</a:t>
            </a:r>
            <a:r>
              <a:rPr lang="zh-CN" altLang="en-US" sz="2600" dirty="0" smtClean="0"/>
              <a:t>因此，在过去的二十年左右，许多人开始相信，无论今天在发生什么变化，都是重大技术进步的结果，背离这种观点，就好像设法要把时间倒转（那样不可能）。</a:t>
            </a:r>
            <a:endParaRPr lang="zh-CN" altLang="en-US" sz="2600" dirty="0"/>
          </a:p>
        </p:txBody>
      </p:sp>
      <p:cxnSp>
        <p:nvCxnSpPr>
          <p:cNvPr id="12" name="直接连接符 11"/>
          <p:cNvCxnSpPr/>
          <p:nvPr/>
        </p:nvCxnSpPr>
        <p:spPr>
          <a:xfrm>
            <a:off x="879475" y="3414415"/>
            <a:ext cx="1041688"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sp>
        <p:nvSpPr>
          <p:cNvPr id="20" name="流程图: 可选过程 19"/>
          <p:cNvSpPr/>
          <p:nvPr/>
        </p:nvSpPr>
        <p:spPr>
          <a:xfrm>
            <a:off x="10145486" y="2769886"/>
            <a:ext cx="1902369" cy="555268"/>
          </a:xfrm>
          <a:prstGeom prst="flowChartAlternateProcess">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200" b="1" dirty="0" smtClean="0">
                <a:solidFill>
                  <a:schemeClr val="bg1"/>
                </a:solidFill>
              </a:rPr>
              <a:t>主</a:t>
            </a:r>
            <a:r>
              <a:rPr lang="zh-CN" altLang="zh-CN" sz="3200" b="1" dirty="0" smtClean="0">
                <a:solidFill>
                  <a:schemeClr val="bg1"/>
                </a:solidFill>
              </a:rPr>
              <a:t>语</a:t>
            </a:r>
            <a:r>
              <a:rPr lang="zh-CN" altLang="zh-CN" sz="3200" b="1" dirty="0">
                <a:solidFill>
                  <a:schemeClr val="bg1"/>
                </a:solidFill>
              </a:rPr>
              <a:t>从句</a:t>
            </a:r>
            <a:endParaRPr lang="zh-CN" altLang="zh-CN" sz="3200" b="1" dirty="0">
              <a:solidFill>
                <a:schemeClr val="bg1"/>
              </a:solidFill>
            </a:endParaRPr>
          </a:p>
        </p:txBody>
      </p:sp>
      <p:cxnSp>
        <p:nvCxnSpPr>
          <p:cNvPr id="19" name="直接箭头连接符 18"/>
          <p:cNvCxnSpPr/>
          <p:nvPr/>
        </p:nvCxnSpPr>
        <p:spPr>
          <a:xfrm flipV="1">
            <a:off x="4430114" y="2614929"/>
            <a:ext cx="2179692" cy="1010096"/>
          </a:xfrm>
          <a:prstGeom prst="straightConnector1">
            <a:avLst/>
          </a:prstGeom>
          <a:ln w="85725">
            <a:solidFill>
              <a:srgbClr val="B85410">
                <a:alpha val="63000"/>
              </a:srgbClr>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linds(horizontal)">
                                      <p:cBhvr>
                                        <p:cTn id="7" dur="500"/>
                                        <p:tgtEl>
                                          <p:spTgt spid="16"/>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blinds(horizontal)">
                                      <p:cBhvr>
                                        <p:cTn id="10" dur="500"/>
                                        <p:tgtEl>
                                          <p:spTgt spid="17"/>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wipe(down)">
                                      <p:cBhvr>
                                        <p:cTn id="15" dur="5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wipe(down)">
                                      <p:cBhvr>
                                        <p:cTn id="20" dur="500"/>
                                        <p:tgtEl>
                                          <p:spTgt spid="7"/>
                                        </p:tgtEl>
                                      </p:cBhvr>
                                    </p:animEffect>
                                  </p:childTnLst>
                                </p:cTn>
                              </p:par>
                              <p:par>
                                <p:cTn id="21" presetID="22" presetClass="entr" presetSubtype="4"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wipe(down)">
                                      <p:cBhvr>
                                        <p:cTn id="23" dur="500"/>
                                        <p:tgtEl>
                                          <p:spTgt spid="12"/>
                                        </p:tgtEl>
                                      </p:cBhvr>
                                    </p:animEffect>
                                  </p:childTnLst>
                                </p:cTn>
                              </p:par>
                              <p:par>
                                <p:cTn id="24" presetID="22" presetClass="entr" presetSubtype="4" fill="hold" grpId="2" nodeType="withEffect">
                                  <p:stCondLst>
                                    <p:cond delay="0"/>
                                  </p:stCondLst>
                                  <p:childTnLst>
                                    <p:set>
                                      <p:cBhvr>
                                        <p:cTn id="25" dur="1" fill="hold">
                                          <p:stCondLst>
                                            <p:cond delay="0"/>
                                          </p:stCondLst>
                                        </p:cTn>
                                        <p:tgtEl>
                                          <p:spTgt spid="20"/>
                                        </p:tgtEl>
                                        <p:attrNameLst>
                                          <p:attrName>style.visibility</p:attrName>
                                        </p:attrNameLst>
                                      </p:cBhvr>
                                      <p:to>
                                        <p:strVal val="visible"/>
                                      </p:to>
                                    </p:set>
                                    <p:animEffect transition="in" filter="wipe(down)">
                                      <p:cBhvr>
                                        <p:cTn id="26" dur="500"/>
                                        <p:tgtEl>
                                          <p:spTgt spid="20"/>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2" nodeType="clickEffect">
                                  <p:stCondLst>
                                    <p:cond delay="0"/>
                                  </p:stCondLst>
                                  <p:childTnLst>
                                    <p:set>
                                      <p:cBhvr>
                                        <p:cTn id="30" dur="1" fill="hold">
                                          <p:stCondLst>
                                            <p:cond delay="0"/>
                                          </p:stCondLst>
                                        </p:cTn>
                                        <p:tgtEl>
                                          <p:spTgt spid="13"/>
                                        </p:tgtEl>
                                        <p:attrNameLst>
                                          <p:attrName>style.visibility</p:attrName>
                                        </p:attrNameLst>
                                      </p:cBhvr>
                                      <p:to>
                                        <p:strVal val="visible"/>
                                      </p:to>
                                    </p:set>
                                    <p:animEffect transition="in" filter="barn(inVertical)">
                                      <p:cBhvr>
                                        <p:cTn id="31" dur="500"/>
                                        <p:tgtEl>
                                          <p:spTgt spid="13"/>
                                        </p:tgtEl>
                                      </p:cBhvr>
                                    </p:animEffect>
                                  </p:childTnLst>
                                </p:cTn>
                              </p:par>
                              <p:par>
                                <p:cTn id="32" presetID="16" presetClass="entr" presetSubtype="21" fill="hold" grpId="2" nodeType="withEffect">
                                  <p:stCondLst>
                                    <p:cond delay="0"/>
                                  </p:stCondLst>
                                  <p:childTnLst>
                                    <p:set>
                                      <p:cBhvr>
                                        <p:cTn id="33" dur="1" fill="hold">
                                          <p:stCondLst>
                                            <p:cond delay="0"/>
                                          </p:stCondLst>
                                        </p:cTn>
                                        <p:tgtEl>
                                          <p:spTgt spid="2"/>
                                        </p:tgtEl>
                                        <p:attrNameLst>
                                          <p:attrName>style.visibility</p:attrName>
                                        </p:attrNameLst>
                                      </p:cBhvr>
                                      <p:to>
                                        <p:strVal val="visible"/>
                                      </p:to>
                                    </p:set>
                                    <p:animEffect transition="in" filter="barn(inVertical)">
                                      <p:cBhvr>
                                        <p:cTn id="34" dur="500"/>
                                        <p:tgtEl>
                                          <p:spTgt spid="2"/>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grpId="2" nodeType="clickEffect">
                                  <p:stCondLst>
                                    <p:cond delay="0"/>
                                  </p:stCondLst>
                                  <p:childTnLst>
                                    <p:set>
                                      <p:cBhvr>
                                        <p:cTn id="38" dur="1" fill="hold">
                                          <p:stCondLst>
                                            <p:cond delay="0"/>
                                          </p:stCondLst>
                                        </p:cTn>
                                        <p:tgtEl>
                                          <p:spTgt spid="9"/>
                                        </p:tgtEl>
                                        <p:attrNameLst>
                                          <p:attrName>style.visibility</p:attrName>
                                        </p:attrNameLst>
                                      </p:cBhvr>
                                      <p:to>
                                        <p:strVal val="visible"/>
                                      </p:to>
                                    </p:set>
                                    <p:animEffect transition="in" filter="barn(inVertical)">
                                      <p:cBhvr>
                                        <p:cTn id="39" dur="500"/>
                                        <p:tgtEl>
                                          <p:spTgt spid="9"/>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4" fill="hold" nodeType="clickEffect">
                                  <p:stCondLst>
                                    <p:cond delay="0"/>
                                  </p:stCondLst>
                                  <p:childTnLst>
                                    <p:set>
                                      <p:cBhvr>
                                        <p:cTn id="43" dur="1" fill="hold">
                                          <p:stCondLst>
                                            <p:cond delay="0"/>
                                          </p:stCondLst>
                                        </p:cTn>
                                        <p:tgtEl>
                                          <p:spTgt spid="19"/>
                                        </p:tgtEl>
                                        <p:attrNameLst>
                                          <p:attrName>style.visibility</p:attrName>
                                        </p:attrNameLst>
                                      </p:cBhvr>
                                      <p:to>
                                        <p:strVal val="visible"/>
                                      </p:to>
                                    </p:set>
                                    <p:animEffect transition="in" filter="wipe(down)">
                                      <p:cBhvr>
                                        <p:cTn id="44" dur="500"/>
                                        <p:tgtEl>
                                          <p:spTgt spid="19"/>
                                        </p:tgtEl>
                                      </p:cBhvr>
                                    </p:animEffect>
                                  </p:childTnLst>
                                </p:cTn>
                              </p:par>
                              <p:par>
                                <p:cTn id="45" presetID="22" presetClass="entr" presetSubtype="4" fill="hold" grpId="2" nodeType="with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wipe(down)">
                                      <p:cBhvr>
                                        <p:cTn id="47" dur="500"/>
                                        <p:tgtEl>
                                          <p:spTgt spid="14"/>
                                        </p:tgtEl>
                                      </p:cBhvr>
                                    </p:animEffect>
                                  </p:childTnLst>
                                </p:cTn>
                              </p:par>
                              <p:par>
                                <p:cTn id="48" presetID="22" presetClass="entr" presetSubtype="4" fill="hold" grpId="2" nodeType="withEffect">
                                  <p:stCondLst>
                                    <p:cond delay="0"/>
                                  </p:stCondLst>
                                  <p:childTnLst>
                                    <p:set>
                                      <p:cBhvr>
                                        <p:cTn id="49" dur="1" fill="hold">
                                          <p:stCondLst>
                                            <p:cond delay="0"/>
                                          </p:stCondLst>
                                        </p:cTn>
                                        <p:tgtEl>
                                          <p:spTgt spid="15"/>
                                        </p:tgtEl>
                                        <p:attrNameLst>
                                          <p:attrName>style.visibility</p:attrName>
                                        </p:attrNameLst>
                                      </p:cBhvr>
                                      <p:to>
                                        <p:strVal val="visible"/>
                                      </p:to>
                                    </p:set>
                                    <p:animEffect transition="in" filter="wipe(down)">
                                      <p:cBhvr>
                                        <p:cTn id="50" dur="500"/>
                                        <p:tgtEl>
                                          <p:spTgt spid="15"/>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grpId="0" nodeType="clickEffect">
                                  <p:stCondLst>
                                    <p:cond delay="0"/>
                                  </p:stCondLst>
                                  <p:childTnLst>
                                    <p:set>
                                      <p:cBhvr>
                                        <p:cTn id="54" dur="1" fill="hold">
                                          <p:stCondLst>
                                            <p:cond delay="0"/>
                                          </p:stCondLst>
                                        </p:cTn>
                                        <p:tgtEl>
                                          <p:spTgt spid="4"/>
                                        </p:tgtEl>
                                        <p:attrNameLst>
                                          <p:attrName>style.visibility</p:attrName>
                                        </p:attrNameLst>
                                      </p:cBhvr>
                                      <p:to>
                                        <p:strVal val="visible"/>
                                      </p:to>
                                    </p:set>
                                    <p:animEffect transition="in" filter="fade">
                                      <p:cBhvr>
                                        <p:cTn id="5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1" animBg="1"/>
      <p:bldP spid="2" grpId="2" animBg="1"/>
      <p:bldP spid="10" grpId="0" animBg="1"/>
      <p:bldP spid="10" grpId="1" animBg="1"/>
      <p:bldP spid="13" grpId="1" animBg="1"/>
      <p:bldP spid="13" grpId="2" animBg="1"/>
      <p:bldP spid="14" grpId="1"/>
      <p:bldP spid="14" grpId="2"/>
      <p:bldP spid="15" grpId="1"/>
      <p:bldP spid="15" grpId="2"/>
      <p:bldP spid="16" grpId="0"/>
      <p:bldP spid="16" grpId="1"/>
      <p:bldP spid="17" grpId="0"/>
      <p:bldP spid="17" grpId="1"/>
      <p:bldP spid="9" grpId="1" animBg="1"/>
      <p:bldP spid="9" grpId="2" animBg="1"/>
      <p:bldP spid="4" grpId="0" animBg="1"/>
      <p:bldP spid="20" grpId="1" animBg="1"/>
      <p:bldP spid="20" grpId="2"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7"/>
          <p:cNvSpPr>
            <a:spLocks noGrp="1"/>
          </p:cNvSpPr>
          <p:nvPr>
            <p:ph type="ctrTitle"/>
          </p:nvPr>
        </p:nvSpPr>
        <p:spPr>
          <a:xfrm>
            <a:off x="2038491" y="2037600"/>
            <a:ext cx="8116217" cy="1324800"/>
          </a:xfrm>
        </p:spPr>
        <p:txBody>
          <a:bodyPr>
            <a:normAutofit/>
          </a:bodyPr>
          <a:lstStyle/>
          <a:p>
            <a:r>
              <a:rPr lang="zh-CN" altLang="en-US" dirty="0" smtClean="0">
                <a:solidFill>
                  <a:schemeClr val="tx1"/>
                </a:solidFill>
              </a:rPr>
              <a:t>写作练习</a:t>
            </a:r>
            <a:endParaRPr lang="zh-CN" altLang="en-US" dirty="0">
              <a:solidFill>
                <a:schemeClr val="tx1"/>
              </a:solidFill>
            </a:endParaRPr>
          </a:p>
        </p:txBody>
      </p:sp>
      <p:sp>
        <p:nvSpPr>
          <p:cNvPr id="9" name="副标题 8"/>
          <p:cNvSpPr>
            <a:spLocks noGrp="1"/>
          </p:cNvSpPr>
          <p:nvPr>
            <p:ph type="subTitle" idx="1"/>
          </p:nvPr>
        </p:nvSpPr>
        <p:spPr>
          <a:xfrm>
            <a:off x="2953104" y="3429188"/>
            <a:ext cx="6112818" cy="453600"/>
          </a:xfrm>
        </p:spPr>
        <p:txBody>
          <a:bodyPr>
            <a:noAutofit/>
          </a:bodyPr>
          <a:lstStyle/>
          <a:p>
            <a:r>
              <a:rPr lang="en-US" altLang="zh-CN" sz="3600" b="1" dirty="0" smtClean="0">
                <a:solidFill>
                  <a:srgbClr val="0070C0"/>
                </a:solidFill>
              </a:rPr>
              <a:t>——Summary Writing</a:t>
            </a:r>
            <a:endParaRPr lang="zh-CN" altLang="en-US" sz="3600" b="1" dirty="0">
              <a:solidFill>
                <a:srgbClr val="0070C0"/>
              </a:solidFill>
            </a:endParaRPr>
          </a:p>
        </p:txBody>
      </p:sp>
    </p:spTree>
    <p:custDataLst>
      <p:tags r:id="rId1"/>
    </p:custDataLst>
  </p:cSld>
  <p:clrMapOvr>
    <a:masterClrMapping/>
  </p:clrMapOvr>
  <p:transition>
    <p:wheel spokes="8"/>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4655" y="671691"/>
            <a:ext cx="12061372" cy="6186309"/>
          </a:xfrm>
          <a:prstGeom prst="rect">
            <a:avLst/>
          </a:prstGeom>
        </p:spPr>
        <p:txBody>
          <a:bodyPr wrap="square">
            <a:spAutoFit/>
          </a:bodyPr>
          <a:lstStyle/>
          <a:p>
            <a:r>
              <a:rPr lang="en-US" altLang="zh-CN" dirty="0" smtClean="0"/>
              <a:t>  1. Who </a:t>
            </a:r>
            <a:r>
              <a:rPr lang="en-US" altLang="zh-CN" dirty="0"/>
              <a:t>cares if people think wrongly that the Internet has had more important influences than the washing machine? Why does it matter that people are more impressed by the most recent changes? It would not matter if these misjudgments were just a matter of people’s opinions. However, they have real impacts, as they result in misguided use of scarce resources.</a:t>
            </a:r>
            <a:endParaRPr lang="zh-CN" altLang="zh-CN" dirty="0"/>
          </a:p>
          <a:p>
            <a:r>
              <a:rPr lang="en-US" altLang="zh-CN" dirty="0" smtClean="0"/>
              <a:t>  2. The </a:t>
            </a:r>
            <a:r>
              <a:rPr lang="en-US" altLang="zh-CN" dirty="0"/>
              <a:t>fascination with the ICT(Information and Communication Technology) revolution, represented by the Internet, has made some rich countries wrongly conclude that making things is so “yesterday” that they should try to live on ideas. This belief in “post-industrial society” has led those countries to neglect their manufacturing </a:t>
            </a:r>
            <a:r>
              <a:rPr lang="en-US" altLang="zh-CN" dirty="0" smtClean="0"/>
              <a:t>sector with </a:t>
            </a:r>
            <a:r>
              <a:rPr lang="en-US" altLang="zh-CN" dirty="0"/>
              <a:t>negative consequences for their economies.</a:t>
            </a:r>
            <a:endParaRPr lang="zh-CN" altLang="zh-CN" dirty="0"/>
          </a:p>
          <a:p>
            <a:r>
              <a:rPr lang="en-US" altLang="zh-CN" dirty="0" smtClean="0"/>
              <a:t>  3. Even </a:t>
            </a:r>
            <a:r>
              <a:rPr lang="en-US" altLang="zh-CN" dirty="0"/>
              <a:t>more worryingly, the fascination with the Internet by people in rich countries has moved the international community to worry about the “digital divide” between the rich countries and the poor countries. This has led companies and individuals to donate money to developing countries to buy computer equipment and Internet facilities. The question, however, is whether this is what the developing countries need the most. Perhaps giving money for those less fashionable things such as digging wells, extending electricity networks and making more affordable washing machines would have improved people’s lives more than giving every child a laptop computer or setting up Internet </a:t>
            </a:r>
            <a:r>
              <a:rPr lang="en-US" altLang="zh-CN" dirty="0" err="1"/>
              <a:t>centres</a:t>
            </a:r>
            <a:r>
              <a:rPr lang="en-US" altLang="zh-CN" dirty="0"/>
              <a:t> in rural </a:t>
            </a:r>
            <a:r>
              <a:rPr lang="en-US" altLang="zh-CN" dirty="0" smtClean="0"/>
              <a:t>villages. </a:t>
            </a:r>
            <a:r>
              <a:rPr lang="en-US" altLang="zh-CN" dirty="0"/>
              <a:t>I am not saying that those things are necessarily more important, but many donators have rushed into fancy </a:t>
            </a:r>
            <a:r>
              <a:rPr lang="en-US" altLang="zh-CN" dirty="0" err="1"/>
              <a:t>programmes</a:t>
            </a:r>
            <a:r>
              <a:rPr lang="en-US" altLang="zh-CN" dirty="0"/>
              <a:t> without carefully assessing the relative long-term costs and benefits of alternative uses of their money.</a:t>
            </a:r>
            <a:endParaRPr lang="zh-CN" altLang="zh-CN" dirty="0"/>
          </a:p>
          <a:p>
            <a:r>
              <a:rPr lang="en-US" altLang="zh-CN" dirty="0" smtClean="0"/>
              <a:t>  4. In </a:t>
            </a:r>
            <a:r>
              <a:rPr lang="en-US" altLang="zh-CN" dirty="0"/>
              <a:t>yet another example, a fascination with the new has led people to believe that the recent changes in the technologies of communications and transportation are so revolutionary that now we live in a “borderless world”. As a result, in the last twenty years or so, many people have come to believe that whatever change is happening today is the result of great technological progress, going against which will be like trying to turn the clock back. Believing in such a world, many governments have put an end to some of the very necessary regulations on cross-border flows of capital, </a:t>
            </a:r>
            <a:r>
              <a:rPr lang="en-US" altLang="zh-CN" dirty="0" err="1"/>
              <a:t>labour</a:t>
            </a:r>
            <a:r>
              <a:rPr lang="en-US" altLang="zh-CN" dirty="0"/>
              <a:t> and goods, with poor results.</a:t>
            </a:r>
            <a:endParaRPr lang="zh-CN" altLang="zh-CN" dirty="0"/>
          </a:p>
          <a:p>
            <a:r>
              <a:rPr lang="en-US" altLang="zh-CN" dirty="0" smtClean="0"/>
              <a:t> 5. Understanding </a:t>
            </a:r>
            <a:r>
              <a:rPr lang="en-US" altLang="zh-CN" dirty="0"/>
              <a:t>technological trends is very important for correctly designing economic policies, both at the national and the international </a:t>
            </a:r>
            <a:r>
              <a:rPr lang="en-US" altLang="zh-CN" dirty="0" smtClean="0"/>
              <a:t>levels. </a:t>
            </a:r>
            <a:endParaRPr lang="zh-CN" altLang="zh-CN" dirty="0"/>
          </a:p>
        </p:txBody>
      </p:sp>
      <p:sp>
        <p:nvSpPr>
          <p:cNvPr id="5" name="文本框 4"/>
          <p:cNvSpPr txBox="1"/>
          <p:nvPr/>
        </p:nvSpPr>
        <p:spPr>
          <a:xfrm>
            <a:off x="148045" y="73869"/>
            <a:ext cx="1820092" cy="523220"/>
          </a:xfrm>
          <a:prstGeom prst="rect">
            <a:avLst/>
          </a:prstGeom>
          <a:solidFill>
            <a:srgbClr val="44546A"/>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algn="ctr"/>
            <a:r>
              <a:rPr lang="zh-CN" altLang="en-US" sz="2800" b="1" dirty="0" smtClean="0">
                <a:solidFill>
                  <a:srgbClr val="FFFF00"/>
                </a:solidFill>
              </a:rPr>
              <a:t>原文在现</a:t>
            </a:r>
            <a:endParaRPr lang="zh-CN" altLang="en-US" sz="2800" b="1" dirty="0">
              <a:solidFill>
                <a:srgbClr val="FFFF00"/>
              </a:solidFill>
            </a:endParaRPr>
          </a:p>
        </p:txBody>
      </p:sp>
    </p:spTree>
  </p:cSld>
  <p:clrMapOvr>
    <a:masterClrMapping/>
  </p:clrMapOvr>
  <p:timing>
    <p:tnLst>
      <p:par>
        <p:cTn id="1" dur="indefinite" restart="never" nodeType="tmRoot"/>
      </p:par>
    </p:tn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1.xml><?xml version="1.0" encoding="utf-8"?>
<p:tagLst xmlns:p="http://schemas.openxmlformats.org/presentationml/2006/main">
  <p:tag name="KSO_WM_TEMPLATE_CATEGORY" val="custom"/>
  <p:tag name="KSO_WM_TEMPLATE_INDEX" val="20177118"/>
</p:tagLst>
</file>

<file path=ppt/tags/tag32.xml><?xml version="1.0" encoding="utf-8"?>
<p:tagLst xmlns:p="http://schemas.openxmlformats.org/presentationml/2006/main">
  <p:tag name="KSO_WM_TEMPLATE_CATEGORY" val="custom"/>
  <p:tag name="KSO_WM_TEMPLATE_INDEX" val="20177118"/>
</p:tagLst>
</file>

<file path=ppt/tags/tag33.xml><?xml version="1.0" encoding="utf-8"?>
<p:tagLst xmlns:p="http://schemas.openxmlformats.org/presentationml/2006/main">
  <p:tag name="KSO_WM_TEMPLATE_CATEGORY" val="custom"/>
  <p:tag name="KSO_WM_TEMPLATE_INDEX" val="20177118"/>
</p:tagLst>
</file>

<file path=ppt/tags/tag34.xml><?xml version="1.0" encoding="utf-8"?>
<p:tagLst xmlns:p="http://schemas.openxmlformats.org/presentationml/2006/main">
  <p:tag name="KSO_WM_UNIT_TABLE_BEAUTIFY" val="{fda7e262-fa5f-42d5-9563-39b8eef3845e}"/>
</p:tagLst>
</file>

<file path=ppt/tags/tag35.xml><?xml version="1.0" encoding="utf-8"?>
<p:tagLst xmlns:p="http://schemas.openxmlformats.org/presentationml/2006/main">
  <p:tag name="KSO_WM_UNIT_TABLE_BEAUTIFY" val="{b4a1c6d9-79e4-4131-af36-86779983a0cb}"/>
</p:tagLst>
</file>

<file path=ppt/tags/tag36.xml><?xml version="1.0" encoding="utf-8"?>
<p:tagLst xmlns:p="http://schemas.openxmlformats.org/presentationml/2006/main">
  <p:tag name="KSO_WM_UNIT_TABLE_BEAUTIFY" val="{7be3648a-59c6-48ca-8aca-36bc3ddb3336}"/>
</p:tagLst>
</file>

<file path=ppt/tags/tag37.xml><?xml version="1.0" encoding="utf-8"?>
<p:tagLst xmlns:p="http://schemas.openxmlformats.org/presentationml/2006/main">
  <p:tag name="KSO_WM_UNIT_TABLE_BEAUTIFY" val="{6ed75a1a-cd4c-485e-89a5-53892088fab5}"/>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14564</Words>
  <Application>WPS 演示</Application>
  <PresentationFormat>宽屏</PresentationFormat>
  <Paragraphs>389</Paragraphs>
  <Slides>18</Slides>
  <Notes>1</Notes>
  <HiddenSlides>0</HiddenSlides>
  <MMClips>0</MMClips>
  <ScaleCrop>false</ScaleCrop>
  <HeadingPairs>
    <vt:vector size="6" baseType="variant">
      <vt:variant>
        <vt:lpstr>已用的字体</vt:lpstr>
      </vt:variant>
      <vt:variant>
        <vt:i4>14</vt:i4>
      </vt:variant>
      <vt:variant>
        <vt:lpstr>主题</vt:lpstr>
      </vt:variant>
      <vt:variant>
        <vt:i4>1</vt:i4>
      </vt:variant>
      <vt:variant>
        <vt:lpstr>幻灯片标题</vt:lpstr>
      </vt:variant>
      <vt:variant>
        <vt:i4>18</vt:i4>
      </vt:variant>
    </vt:vector>
  </HeadingPairs>
  <TitlesOfParts>
    <vt:vector size="33" baseType="lpstr">
      <vt:lpstr>Arial</vt:lpstr>
      <vt:lpstr>宋体</vt:lpstr>
      <vt:lpstr>Wingdings</vt:lpstr>
      <vt:lpstr>汉仪旗黑-85S</vt:lpstr>
      <vt:lpstr>微软雅黑</vt:lpstr>
      <vt:lpstr>华文细黑</vt:lpstr>
      <vt:lpstr>Microsoft JhengHei Light</vt:lpstr>
      <vt:lpstr>Times New Roman</vt:lpstr>
      <vt:lpstr>Arial Unicode MS</vt:lpstr>
      <vt:lpstr>Calibri Light</vt:lpstr>
      <vt:lpstr>Calibri</vt:lpstr>
      <vt:lpstr>HelveticaNeue</vt:lpstr>
      <vt:lpstr>NumberOnly</vt:lpstr>
      <vt:lpstr>华文新魏</vt:lpstr>
      <vt:lpstr>Office 主题</vt:lpstr>
      <vt:lpstr>PowerPoint 演示文稿</vt:lpstr>
      <vt:lpstr>高考阅读文本二次开发</vt:lpstr>
      <vt:lpstr>语言过关</vt:lpstr>
      <vt:lpstr>PowerPoint 演示文稿</vt:lpstr>
      <vt:lpstr>PowerPoint 演示文稿</vt:lpstr>
      <vt:lpstr>PowerPoint 演示文稿</vt:lpstr>
      <vt:lpstr>PowerPoint 演示文稿</vt:lpstr>
      <vt:lpstr>写作练习</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dc:creator>
  <cp:lastModifiedBy>曹小等</cp:lastModifiedBy>
  <cp:revision>387</cp:revision>
  <dcterms:created xsi:type="dcterms:W3CDTF">2020-05-15T06:22:00Z</dcterms:created>
  <dcterms:modified xsi:type="dcterms:W3CDTF">2020-07-02T02:58:29Z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2052-11.1.0.9584</vt:lpwstr>
  </property>
</Properties>
</file>