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av" ContentType="audio/x-wav"/>
  <Default Extension="wdp" ContentType="image/vnd.ms-photo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6"/>
  </p:notesMasterIdLst>
  <p:sldIdLst>
    <p:sldId id="320" r:id="rId4"/>
    <p:sldId id="282" r:id="rId5"/>
    <p:sldId id="256" r:id="rId7"/>
    <p:sldId id="257" r:id="rId8"/>
    <p:sldId id="258" r:id="rId9"/>
    <p:sldId id="259" r:id="rId10"/>
    <p:sldId id="260" r:id="rId11"/>
    <p:sldId id="262" r:id="rId12"/>
    <p:sldId id="289" r:id="rId13"/>
    <p:sldId id="290" r:id="rId14"/>
    <p:sldId id="265" r:id="rId15"/>
    <p:sldId id="285" r:id="rId16"/>
    <p:sldId id="291" r:id="rId17"/>
    <p:sldId id="292" r:id="rId18"/>
    <p:sldId id="293" r:id="rId19"/>
    <p:sldId id="271" r:id="rId20"/>
    <p:sldId id="274" r:id="rId21"/>
    <p:sldId id="275" r:id="rId22"/>
    <p:sldId id="276" r:id="rId23"/>
    <p:sldId id="277" r:id="rId24"/>
    <p:sldId id="294" r:id="rId25"/>
    <p:sldId id="295" r:id="rId26"/>
    <p:sldId id="280" r:id="rId27"/>
    <p:sldId id="296" r:id="rId28"/>
    <p:sldId id="297" r:id="rId29"/>
    <p:sldId id="298" r:id="rId30"/>
    <p:sldId id="299" r:id="rId31"/>
    <p:sldId id="300" r:id="rId32"/>
    <p:sldId id="281" r:id="rId33"/>
    <p:sldId id="303" r:id="rId34"/>
    <p:sldId id="305" r:id="rId35"/>
    <p:sldId id="306" r:id="rId36"/>
    <p:sldId id="307" r:id="rId37"/>
    <p:sldId id="301" r:id="rId38"/>
    <p:sldId id="308" r:id="rId39"/>
    <p:sldId id="309" r:id="rId40"/>
    <p:sldId id="310" r:id="rId41"/>
    <p:sldId id="311" r:id="rId42"/>
    <p:sldId id="287" r:id="rId43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7" Type="http://schemas.openxmlformats.org/officeDocument/2006/relationships/tags" Target="tags/tag1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724730387078"/>
          <c:y val="0"/>
          <c:w val="0.621004018453376"/>
          <c:h val="0.931505875442674"/>
        </c:manualLayout>
      </c:layout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工作表1!$A$2:$A$5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inpin heiti" panose="00000500000000000000" pitchFamily="2" charset="-122"/>
          <a:ea typeface="inpin heiti" panose="00000500000000000000" pitchFamily="2" charset="-122"/>
          <a:sym typeface="inpin heiti" panose="00000500000000000000" pitchFamily="2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alphaModFix amt="70000"/>
          </a:blip>
          <a:stretch>
            <a:fillRect/>
          </a:stretch>
        </p:blipFill>
        <p:spPr>
          <a:xfrm>
            <a:off x="0" y="375478"/>
            <a:ext cx="575188" cy="286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alphaModFix amt="70000"/>
          </a:blip>
          <a:stretch>
            <a:fillRect/>
          </a:stretch>
        </p:blipFill>
        <p:spPr>
          <a:xfrm>
            <a:off x="442452" y="176980"/>
            <a:ext cx="1371598" cy="683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D443B-330D-594B-81FD-0D79791C969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0E52E-F1B7-9C4C-88E3-9658D2CF7008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1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5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5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33.emf"/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7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33.emf"/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以上任何两个音相遇，只读后面的那个音，而前面的音则省略不发。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2839" y="2058964"/>
            <a:ext cx="1477328" cy="32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三，音变  </a:t>
            </a:r>
            <a:endParaRPr lang="en-US" altLang="zh-CN" dirty="0">
              <a:solidFill>
                <a:srgbClr val="FFC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/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5010025" y="1153785"/>
            <a:ext cx="71342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音的变化也是一种连读现象，两个词之间非常平滑的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过渡，导致一个音受临音影响而变化。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zh-CN" altLang="en-US" sz="2000" dirty="0"/>
              <a:t>主要是以下两种方式：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[d]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</a:t>
            </a:r>
            <a:r>
              <a:rPr lang="en-US" altLang="zh-CN" sz="2000" dirty="0" err="1"/>
              <a:t>dʒ</a:t>
            </a:r>
            <a:r>
              <a:rPr lang="en-US" altLang="zh-CN" sz="2000" dirty="0"/>
              <a:t>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  </a:t>
            </a:r>
            <a:endParaRPr lang="en-US" altLang="zh-CN" sz="2000" dirty="0"/>
          </a:p>
          <a:p>
            <a:r>
              <a:rPr lang="en-US" altLang="zh-CN" sz="2000" dirty="0"/>
              <a:t>Woul</a:t>
            </a:r>
            <a:r>
              <a:rPr lang="en-US" altLang="zh-CN" sz="2000" u="sng" dirty="0">
                <a:solidFill>
                  <a:srgbClr val="FFC000"/>
                </a:solidFill>
              </a:rPr>
              <a:t>d y</a:t>
            </a:r>
            <a:r>
              <a:rPr lang="en-US" altLang="zh-CN" sz="2000" dirty="0"/>
              <a:t>ou....? 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[t]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[t∫]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</a:t>
            </a:r>
            <a:endParaRPr lang="en-US" altLang="zh-CN" sz="2000" dirty="0"/>
          </a:p>
          <a:p>
            <a:r>
              <a:rPr lang="zh-CN" altLang="en-US" sz="2000" dirty="0"/>
              <a:t>  </a:t>
            </a:r>
            <a:r>
              <a:rPr lang="en-US" altLang="zh-CN" sz="2000" dirty="0"/>
              <a:t>Can’</a:t>
            </a:r>
            <a:r>
              <a:rPr lang="en-US" altLang="zh-CN" sz="2000" u="sng" dirty="0">
                <a:solidFill>
                  <a:srgbClr val="FFC000"/>
                </a:solidFill>
              </a:rPr>
              <a:t>t y</a:t>
            </a:r>
            <a:r>
              <a:rPr lang="en-US" altLang="zh-CN" sz="2000" dirty="0"/>
              <a:t>ou</a:t>
            </a:r>
            <a:r>
              <a:rPr lang="zh-CN" altLang="en-US" sz="2000" dirty="0"/>
              <a:t>？ 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  <a:endParaRPr lang="en-US" altLang="zh-CN" sz="2400" dirty="0"/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  <a:endParaRPr lang="en-US" altLang="zh-CN" sz="2400" dirty="0"/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  <a:endParaRPr lang="en-US" altLang="zh-CN" sz="2400" dirty="0"/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  <a:endParaRPr lang="en-US" altLang="zh-CN" sz="2400" dirty="0"/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8391" y="1367350"/>
            <a:ext cx="45501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  <a:endParaRPr lang="en-US" altLang="zh-CN" sz="2800" dirty="0"/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name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address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41497"/>
          <a:stretch>
            <a:fillRect/>
          </a:stretch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21172" y="4821641"/>
            <a:ext cx="252391" cy="2958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  <a:endParaRPr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4919381" y="1422434"/>
            <a:ext cx="6707841" cy="344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Yes, it’s nine-fifteen.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How much is the shirt?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91435" y="1238336"/>
            <a:ext cx="9000565" cy="438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W: So, you nee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some information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nimal cells?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Chec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the to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shelf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may fin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 wan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M: Oh, I see. May I borrow one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day or two?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W: Sorry. The reference books are no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lending.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Where does the conversation probably take place?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At a zoo.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In a library.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In a drugstore.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46494" y="3548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1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借书；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39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326" y="4657165"/>
            <a:ext cx="316286" cy="361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877671" y="308104"/>
            <a:ext cx="6096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点餐；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26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45008" y="1638684"/>
            <a:ext cx="11301983" cy="475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M: I’d li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ke 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chicken roll, an order of fries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chocolate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shake.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W: For here or to go?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M: I’ll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ea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ere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here is 20 dollars.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kumimoji="0" lang="en-US" altLang="zh-CN" sz="3200" b="0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kumimoji="0" lang="zh-CN" altLang="en-US" sz="3200" b="0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被击穿，没有发音，</a:t>
            </a:r>
            <a:r>
              <a:rPr kumimoji="0" lang="en-US" altLang="zh-CN" sz="3200" b="0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zh-CN" altLang="en-US" sz="3200" b="0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和后面连读 </a:t>
            </a:r>
            <a:r>
              <a:rPr kumimoji="0" lang="en-US" altLang="zh-CN" sz="3200" b="0" i="1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endParaRPr kumimoji="0" lang="en-US" altLang="zh-CN" sz="3200" b="0" i="1" u="sng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What will the man do next?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Change some money.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Take the food home.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Sit and eat his meal.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74" y="5741340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3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业务发展迅速；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23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693670" y="1766465"/>
            <a:ext cx="9498330" cy="4141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M: I thin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we shoul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replace that ol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computer.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W: Hmm…the ol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computer… Why no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ge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 an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ssistan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too?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Our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busine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ss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 growing fast.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What does the woman suggest?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Buying a computer.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Hiring an assistant.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Starting a business.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174" y="4937760"/>
            <a:ext cx="317019" cy="37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5130" y="861336"/>
            <a:ext cx="112417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FF0000"/>
                </a:solidFill>
                <a:latin typeface="yuweij Medium" charset="0"/>
                <a:ea typeface="yuweij Medium" charset="0"/>
                <a:cs typeface="yuweij Medium" charset="0"/>
              </a:rPr>
              <a:t>精听一套题胜过泛听十套题。</a:t>
            </a:r>
            <a:endParaRPr kumimoji="1" lang="en-US" altLang="zh-CN" sz="3600" dirty="0">
              <a:solidFill>
                <a:srgbClr val="FF0000"/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endParaRPr kumimoji="1" lang="en-US" altLang="zh-CN" sz="36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r>
              <a:rPr kumimoji="1"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本课件使用方法：</a:t>
            </a:r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r>
              <a:rPr kumimoji="1"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 1.</a:t>
            </a:r>
            <a:r>
              <a:rPr kumimoji="1"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使用课件之前让学生做一遍本套听力题目，使他们弄清楚每一道题。</a:t>
            </a:r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r>
              <a:rPr kumimoji="1"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2.</a:t>
            </a:r>
            <a:r>
              <a:rPr kumimoji="1"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 教师使用本课件讲解相关语音知识。</a:t>
            </a:r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r>
              <a:rPr kumimoji="1"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3.</a:t>
            </a:r>
            <a:r>
              <a:rPr kumimoji="1"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学生看着录音稿放一遍录音。</a:t>
            </a:r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r>
              <a:rPr kumimoji="1"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4.</a:t>
            </a:r>
            <a:r>
              <a:rPr kumimoji="1"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yuweij Medium" charset="0"/>
                <a:ea typeface="yuweij Medium" charset="0"/>
                <a:cs typeface="yuweij Medium" charset="0"/>
              </a:rPr>
              <a:t> 学生盲听一遍。</a:t>
            </a:r>
            <a:endParaRPr kumimoji="1"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  <a:p>
            <a:pPr algn="ctr"/>
            <a:endParaRPr kumimoji="1"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yuweij Medium" charset="0"/>
              <a:ea typeface="yuweij Medium" charset="0"/>
              <a:cs typeface="yuweij Medium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60" y="-70931"/>
            <a:ext cx="4474852" cy="2499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4 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大风天；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31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92941" y="2004247"/>
            <a:ext cx="9144000" cy="438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W: Oh, another windy day! It’s dusty everywhere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can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hardly see anything.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mus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be dangerous to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 such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days.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M: Yes. It’s been like this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week.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What are the speakers talking about?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The weather.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The scenery.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The traffic.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848" y="4988522"/>
            <a:ext cx="347485" cy="394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-50469"/>
            <a:ext cx="637390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5  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看电影；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32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792940" y="2004248"/>
            <a:ext cx="9144000" cy="4381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see the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Wednesday?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No, I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Thursday night.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on Wednesday?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was going to, bu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couldn’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 I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’ll go on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Saturday night.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5. When did the man see the film?</a:t>
            </a: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On Wednesday.</a:t>
            </a: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On Thursday.</a:t>
            </a:r>
            <a:endParaRPr kumimoji="0" lang="en-US" altLang="zh-CN" sz="2800" b="0" i="0" u="none" strike="noStrike" kern="1200" cap="none" spc="4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On Saturday.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102" y="5445505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01691" y="648779"/>
            <a:ext cx="63739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6   </a:t>
            </a:r>
            <a:r>
              <a:rPr kumimoji="0" lang="zh-CN" altLang="zh-CN" sz="36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公司新同事；</a:t>
            </a:r>
            <a:r>
              <a:rPr kumimoji="0" lang="en-US" altLang="zh-CN" sz="36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71</a:t>
            </a:r>
            <a:r>
              <a:rPr kumimoji="0" lang="zh-CN" altLang="zh-CN" sz="36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词</a:t>
            </a:r>
            <a:b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78945" y="2398694"/>
            <a:ext cx="10703859" cy="4141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Hey, Michael.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hear abou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newcomer?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 girls jus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call him Liam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Neeson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because he look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much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from the film 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Schindler’s List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you mean Joey Sanders? He’s the new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marketing department.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Is he? I though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your department, taking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Davi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Cook’s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pla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char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 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M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 Program.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matte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 o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fact, I’m heading the M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 Program now.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357685">
            <a:off x="1335603" y="2734472"/>
            <a:ext cx="3850236" cy="1745801"/>
          </a:xfrm>
          <a:prstGeom prst="rect">
            <a:avLst/>
          </a:prstGeom>
        </p:spPr>
      </p:pic>
      <p:graphicFrame>
        <p:nvGraphicFramePr>
          <p:cNvPr id="3" name="图表 2"/>
          <p:cNvGraphicFramePr/>
          <p:nvPr/>
        </p:nvGraphicFramePr>
        <p:xfrm>
          <a:off x="0" y="1920570"/>
          <a:ext cx="6118772" cy="4079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210" y="1457121"/>
            <a:ext cx="575188" cy="286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6779" y="2373916"/>
            <a:ext cx="575188" cy="286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3995" y="3285640"/>
            <a:ext cx="575188" cy="286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3700" y="4124252"/>
            <a:ext cx="575188" cy="2867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1336" y="5114160"/>
            <a:ext cx="575188" cy="286719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954500" y="1023482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6. Who is the newcomer?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David Cook.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Joey Sanders.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Liam </a:t>
            </a:r>
            <a:r>
              <a:rPr lang="en-US" altLang="zh-CN" sz="24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Neeson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7. What is the newcomer’s position in the company?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He is a film director.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He is a program manager.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He is a department head.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365" y="2207242"/>
            <a:ext cx="317019" cy="35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36" y="5114160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18328" y="0"/>
            <a:ext cx="675938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酒店服务；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117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词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551291" y="1966250"/>
            <a:ext cx="8937812" cy="449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May I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n, sir?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Yes, thanks for coming so quickly.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Certainly, sir. How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hel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you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I’d like some fresh towels in the bathroom.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I’ll ge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them immediately.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Woul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like me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also change the sheets?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Excellent. Oh, by the way, I can never fin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ligh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switch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get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bac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evening.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132509" y="494613"/>
            <a:ext cx="9144000" cy="390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I’ll make sure to leave the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lam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afte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finish cleaning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up.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goo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hear. Well, it’s time for me to see my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friends.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Enjoy your day, sir.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I will. Jus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second, coul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also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plate wi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this morning’s breakfast?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Yes, sir. I’ll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with me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finish tidying up.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48000" y="497219"/>
            <a:ext cx="9072282" cy="621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8. What does the woman do?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She’s a secretary.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She’s a hotel maid.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She’s a salesperson.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9. What is the man going to do?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Change the sheets.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Have breakfast.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Meet his friends.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10. What does the man ask the woman to do at the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end of the conversation?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Take the plate away.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Bring some towels.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Turn on the light.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890" y="1310624"/>
            <a:ext cx="317019" cy="359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458" y="3657248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882" y="5185071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83303" y="469721"/>
            <a:ext cx="805030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找回遗失的物品；</a:t>
            </a: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172</a:t>
            </a:r>
            <a:r>
              <a:rPr kumimoji="0" lang="zh-CN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词</a:t>
            </a:r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96066" y="1995803"/>
            <a:ext cx="10789920" cy="4766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Mega Ban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Services. Goo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morning.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Ah, goo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morning. My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Jessica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Mégane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I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in </a:t>
            </a:r>
            <a:endParaRPr kumimoji="0" lang="en-US" altLang="zh-CN" sz="2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your bank earlier this morning.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’m wondering 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I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droppe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my passport while I was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there. Has anybody foun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passpor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by any chance?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Hol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on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moment. I’ll check for you. Hello?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Hello.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Yes. One of our customers has jus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hande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in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passport.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Oh, than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goo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ness for that.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When exactly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lose your passport?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66539" y="717156"/>
            <a:ext cx="8684235" cy="5753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Oh, I didn’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notice until abou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hal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an hour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ago.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Bu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endParaRPr kumimoji="0" lang="en-US" altLang="zh-CN" sz="2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ban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at a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bout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9:30 this morning.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 you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los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anything else?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Anything else? No, I don’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thin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I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Something you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use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bank?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Oh, my goo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ness! My credi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car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gone as well.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Yes, you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left your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credi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car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counter.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Now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I’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supermarket. I’ll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 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pic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</a:t>
            </a:r>
            <a:r>
              <a:rPr lang="en-US" altLang="zh-CN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endParaRPr kumimoji="0" lang="en-US" altLang="zh-CN" sz="24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after I’ve taken the shopping home.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That’ll be fine. Remember to bring some photo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identification with you.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OK. See you </a:t>
            </a:r>
            <a:r>
              <a:rPr kumimoji="0" lang="en-US" altLang="zh-CN" sz="24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moment an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thanks.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See you later.</a:t>
            </a:r>
            <a:endParaRPr kumimoji="0" lang="zh-C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148371" y="740154"/>
            <a:ext cx="8457142" cy="5735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11. Why does Jessica make the call?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To look for her passport.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To apply for a credit card.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To ask for the manager.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12. Where will Jessica go right after the phone call?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The bank.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Her home.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The supermarket.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13. How does the man sound?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Helpful.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Nervous.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Surprised.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878" y="1063573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145" y="3429000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144" y="4952349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339102" cy="617023"/>
            <a:chOff x="1894788" y="5029633"/>
            <a:chExt cx="2339102" cy="61702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339102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佳诚高级中学</a:t>
              </a:r>
              <a:endParaRPr lang="en-US" altLang="zh-CN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2698175" cy="617023"/>
            <a:chOff x="1894788" y="5029633"/>
            <a:chExt cx="2203900" cy="617023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2203900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焦海滨老师</a:t>
              </a:r>
              <a:r>
                <a:rPr lang="zh-CN" altLang="en-US" sz="2800" dirty="0">
                  <a:solidFill>
                    <a:srgbClr val="FF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制作</a:t>
              </a:r>
              <a:endParaRPr lang="zh-CN" altLang="en-US" sz="28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6690" y="-5693"/>
            <a:ext cx="812800" cy="8128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01483" y="1515929"/>
            <a:ext cx="6899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2020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月浙江高考英语试题听力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77953" y="3013501"/>
            <a:ext cx="7278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语音分析</a:t>
            </a:r>
            <a:endParaRPr lang="zh-CN" altLang="en-US" sz="2400" dirty="0"/>
          </a:p>
          <a:p>
            <a:r>
              <a:rPr lang="zh-CN" altLang="en-US" sz="2400" dirty="0"/>
              <a:t>主播：</a:t>
            </a:r>
            <a:r>
              <a:rPr lang="en-US" altLang="zh-CN" sz="2400" dirty="0"/>
              <a:t>Jonny Hutong </a:t>
            </a:r>
            <a:r>
              <a:rPr lang="zh-CN" altLang="en-US" sz="2400" dirty="0"/>
              <a:t>和 </a:t>
            </a:r>
            <a:r>
              <a:rPr lang="en-US" altLang="zh-CN" sz="2400" dirty="0"/>
              <a:t>Emi Carter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18330" y="610362"/>
            <a:ext cx="655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9   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电话面试；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216</a:t>
            </a:r>
            <a:r>
              <a:rPr kumimoji="0" lang="zh-C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77732" y="2371802"/>
            <a:ext cx="10929769" cy="3661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Hello,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Miss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Leaney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is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Leaney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May I know who’s calling?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I’m Adam Watt from the Seven Star Insurance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Company.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you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your interes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company. I nee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some more information from your side.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Oh, sure, Mr. Watt. Please go ahead.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You’ve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go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degree in finance. Why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apply for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this job?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0337" y="1624942"/>
            <a:ext cx="10664328" cy="333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rea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jo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description and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discovere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few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interesting programs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like to be a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They’re challenging ye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rewarding. Jus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kumimoji="0" lang="en-US" altLang="zh-CN" sz="32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things I consider to fi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bes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 see. Bu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given your educational bac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ground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wouldn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 you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work for some bigger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companies?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18054" y="1427975"/>
            <a:ext cx="9144762" cy="333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prefer smaller companies to bigger ones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because a smaller business has the ability to be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more flexible 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ts service offerings.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small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company, we can provide our customers with the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exac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service tha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they need. By doing this, we can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 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closer relationship with our customers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they were our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neighbor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or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relatives.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61365" y="917752"/>
            <a:ext cx="9108141" cy="4603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very interesting. When will you be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available for employment?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In two weeks. I’ve promise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my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paren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ts a</a:t>
            </a:r>
            <a:endParaRPr kumimoji="0" lang="en-US" altLang="zh-CN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ten-day visi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I can star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mmediately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after I’m back.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Great. I will call you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bac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in a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coup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 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days about our final decision.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Okay. Than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you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very much.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34524" y="1133160"/>
            <a:ext cx="6807852" cy="4046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14. What is the man doing?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Placing an order.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Selling insurance.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Conducting an interview.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15. What did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Leaney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study for a degree?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Finance.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Education.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Public Relations.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222" y="2397110"/>
            <a:ext cx="317019" cy="359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180" y="3661060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350902" y="1190391"/>
            <a:ext cx="9222790" cy="475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16. What is an advantage of a smaller business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 according to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Leaney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A. Greater contributions to the neighborhood.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B. Closer employer-employee relationship.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C. More flexibility in providing services.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17. What is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Leaney’s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 plan for the next two weeks?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A. To visit her parents.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B. To call her relatives.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C. To finish her work.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61" y="3069305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602" y="4328888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9342" y="802655"/>
            <a:ext cx="6840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10   </a:t>
            </a:r>
            <a:r>
              <a:rPr kumimoji="0" lang="zh-CN" altLang="zh-CN" sz="32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介绍睡眠研究专家；</a:t>
            </a:r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154</a:t>
            </a:r>
            <a:r>
              <a:rPr kumimoji="0" lang="zh-CN" altLang="zh-CN" sz="32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词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90456" y="1740007"/>
            <a:ext cx="11360075" cy="525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zh-C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“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Slee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 is o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the dead.” “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Slee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 is a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criminal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was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te 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time.” That’s no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me talking. That’s two famous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people: Benjamin Franklin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Thomas Edison.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tonigh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we have an equally well-known person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who disagrees with such ideas. He is Russell Foster.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He’s one of this country’s living scientists in sleep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studies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the free thinking lecturer of the year.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Russell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i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 a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man who thinks deeply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sleeps deeply,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he </a:t>
            </a:r>
            <a:r>
              <a:rPr kumimoji="0" lang="en-US" altLang="zh-CN" sz="32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wan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ts 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 to sto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seeing sleep as an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inconvenience......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25271" y="1475517"/>
            <a:ext cx="9368117" cy="3648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something to be gotten through; a man who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wan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ts 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 to take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sleep as the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mos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mportan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behavioral experience tha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have. Russell has been doing this research for decades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the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University of Virginia, Chicago, 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now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Oxford. Bu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his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work also takes him beyond the lab. Through videos 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popular books, Russell has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beco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me a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public speaker for sleep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 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tonight’s lecture </a:t>
            </a:r>
            <a:r>
              <a:rPr kumimoji="0" lang="en-US" altLang="zh-CN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i</a:t>
            </a: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 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bou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his research. Please welcome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Russell Foster.</a:t>
            </a:r>
            <a:endParaRPr kumimoji="0" lang="zh-C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965848" y="558565"/>
            <a:ext cx="7552460" cy="6098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18. What is the purpose of the talk?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To present a prize.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To introduce a lecturer.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To recommend a book.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19. Where is Russell working now?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In Oxford.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B. In Chicago.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C. In Virginia.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20. What does Russell think of sleep?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lang="en-US" altLang="zh-CN" sz="2800" dirty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It’s seldom studied.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It’s just a waste of time.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ts val="1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 It’s of great importance. </a:t>
            </a:r>
            <a:endParaRPr kumimoji="0" lang="zh-C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607" y="1383613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670" y="3065192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607" y="6236697"/>
            <a:ext cx="327750" cy="37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3557" y="2363010"/>
            <a:ext cx="54132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愿你合上笔盖的刹那，有着将士收剑入鞘的骄傲！</a:t>
            </a:r>
            <a:endParaRPr lang="zh-CN" altLang="en-US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>
            <a:fillRect/>
          </a:stretch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916209" y="893868"/>
            <a:ext cx="1431161" cy="1150108"/>
            <a:chOff x="4917855" y="1887723"/>
            <a:chExt cx="2293671" cy="1150108"/>
          </a:xfrm>
        </p:grpSpPr>
        <p:sp>
          <p:nvSpPr>
            <p:cNvPr id="17" name="矩形 16"/>
            <p:cNvSpPr/>
            <p:nvPr/>
          </p:nvSpPr>
          <p:spPr>
            <a:xfrm>
              <a:off x="4917855" y="1933816"/>
              <a:ext cx="229367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517894" y="1887723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916208" y="2161216"/>
            <a:ext cx="1431161" cy="1104015"/>
            <a:chOff x="5780364" y="1778883"/>
            <a:chExt cx="1431161" cy="1104015"/>
          </a:xfrm>
        </p:grpSpPr>
        <p:sp>
          <p:nvSpPr>
            <p:cNvPr id="22" name="矩形 21"/>
            <p:cNvSpPr/>
            <p:nvPr/>
          </p:nvSpPr>
          <p:spPr>
            <a:xfrm>
              <a:off x="5780364" y="1778883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贰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938157" y="3415735"/>
            <a:ext cx="2180031" cy="1125998"/>
            <a:chOff x="4522594" y="1591603"/>
            <a:chExt cx="2180031" cy="1125998"/>
          </a:xfrm>
        </p:grpSpPr>
        <p:sp>
          <p:nvSpPr>
            <p:cNvPr id="26" name="矩形 25"/>
            <p:cNvSpPr/>
            <p:nvPr/>
          </p:nvSpPr>
          <p:spPr>
            <a:xfrm>
              <a:off x="4522594" y="1591603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叁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38157" y="4655836"/>
            <a:ext cx="2123827" cy="1146924"/>
            <a:chOff x="4578798" y="1570677"/>
            <a:chExt cx="2123827" cy="1146924"/>
          </a:xfrm>
        </p:grpSpPr>
        <p:sp>
          <p:nvSpPr>
            <p:cNvPr id="30" name="矩形 29"/>
            <p:cNvSpPr/>
            <p:nvPr/>
          </p:nvSpPr>
          <p:spPr>
            <a:xfrm>
              <a:off x="4578798" y="1570677"/>
              <a:ext cx="1431161" cy="110401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54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肆</a:t>
              </a:r>
              <a:endParaRPr lang="en-US" altLang="zh-CN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  <a:endParaRPr lang="zh-CN" altLang="en-US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636333" y="4530725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 连读 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 以下用红色标记 </a:t>
            </a:r>
            <a:r>
              <a:rPr lang="en-US" altLang="zh-CN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2020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年元月的听力试题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163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(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2019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月每分钟快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词）</a:t>
            </a:r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8208" y="4521200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  <a:endParaRPr lang="zh-CN" altLang="en-US" sz="2400" dirty="0">
              <a:solidFill>
                <a:srgbClr val="00B0F0"/>
              </a:solidFill>
              <a:ea typeface="inpin heiti" panose="0000050000000000000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30134" y="4539868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</a:t>
            </a:r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音变  </a:t>
            </a:r>
            <a:endParaRPr lang="en-US" altLang="zh-CN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（以下用黄色标记 ） 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/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  <a:endParaRPr lang="zh-CN" altLang="en-US" sz="2400" dirty="0"/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/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  <a:endParaRPr lang="en-US" altLang="zh-CN" sz="2800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二、不完全爆破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say so.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ags/tag1.xml><?xml version="1.0" encoding="utf-8"?>
<p:tagLst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D771860F-C1E0-4FC7-A47F-719874656FE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七批已完成作品\149327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kumimoji="1" sz="4400" dirty="0" smtClean="0">
            <a:solidFill>
              <a:schemeClr val="tx1">
                <a:lumMod val="95000"/>
                <a:lumOff val="5000"/>
              </a:schemeClr>
            </a:solidFill>
            <a:latin typeface="yuweij Medium" charset="0"/>
            <a:ea typeface="yuweij Medium" charset="0"/>
            <a:cs typeface="yuweij Medium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10734</Words>
  <Application>WPS 演示</Application>
  <PresentationFormat>宽屏</PresentationFormat>
  <Paragraphs>617</Paragraphs>
  <Slides>39</Slides>
  <Notes>38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yuweij Medium</vt:lpstr>
      <vt:lpstr>Shit Happens</vt:lpstr>
      <vt:lpstr>Arial</vt:lpstr>
      <vt:lpstr>inpin heiti</vt:lpstr>
      <vt:lpstr>华文楷体</vt:lpstr>
      <vt:lpstr>Calibri</vt:lpstr>
      <vt:lpstr>楷体</vt:lpstr>
      <vt:lpstr>inpin heiti</vt:lpstr>
      <vt:lpstr>等线</vt:lpstr>
      <vt:lpstr>Arial Unicode MS</vt:lpstr>
      <vt:lpstr>Calibri Light</vt:lpstr>
      <vt:lpstr>Times New Roman</vt:lpstr>
      <vt:lpstr>FZQingKeBenYueSongS-R-GB</vt:lpstr>
      <vt:lpstr>华文新魏</vt:lpstr>
      <vt:lpstr>等线 Light</vt:lpstr>
      <vt:lpstr>HelveticaNeue</vt:lpstr>
      <vt:lpstr>NumberOnly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曹小等</cp:lastModifiedBy>
  <cp:revision>60</cp:revision>
  <dcterms:created xsi:type="dcterms:W3CDTF">2017-05-25T00:04:00Z</dcterms:created>
  <dcterms:modified xsi:type="dcterms:W3CDTF">2020-07-03T02:33:09Z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