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10.fntdata" ContentType="application/x-fontdata"/>
  <Override PartName="/ppt/fonts/font11.fntdata" ContentType="application/x-fontdata"/>
  <Override PartName="/ppt/fonts/font12.fntdata" ContentType="application/x-fontdata"/>
  <Override PartName="/ppt/fonts/font13.fntdata" ContentType="application/x-fontdata"/>
  <Override PartName="/ppt/fonts/font14.fntdata" ContentType="application/x-fontdata"/>
  <Override PartName="/ppt/fonts/font15.fntdata" ContentType="application/x-fontdata"/>
  <Override PartName="/ppt/fonts/font16.fntdata" ContentType="application/x-fontdata"/>
  <Override PartName="/ppt/fonts/font17.fntdata" ContentType="application/x-fontdata"/>
  <Override PartName="/ppt/fonts/font18.fntdata" ContentType="application/x-fontdata"/>
  <Override PartName="/ppt/fonts/font19.fntdata" ContentType="application/x-fontdata"/>
  <Override PartName="/ppt/fonts/font2.fntdata" ContentType="application/x-fontdata"/>
  <Override PartName="/ppt/fonts/font20.fntdata" ContentType="application/x-fontdata"/>
  <Override PartName="/ppt/fonts/font21.fntdata" ContentType="application/x-fontdata"/>
  <Override PartName="/ppt/fonts/font22.fntdata" ContentType="application/x-fontdata"/>
  <Override PartName="/ppt/fonts/font23.fntdata" ContentType="application/x-fontdata"/>
  <Override PartName="/ppt/fonts/font24.fntdata" ContentType="application/x-fontdata"/>
  <Override PartName="/ppt/fonts/font25.fntdata" ContentType="application/x-fontdata"/>
  <Override PartName="/ppt/fonts/font26.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fonts/font7.fntdata" ContentType="application/x-fontdata"/>
  <Override PartName="/ppt/fonts/font8.fntdata" ContentType="application/x-fontdata"/>
  <Override PartName="/ppt/fonts/font9.fntdata" ContentType="application/x-fontdata"/>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5"/>
  </p:notesMasterIdLst>
  <p:handoutMasterIdLst>
    <p:handoutMasterId r:id="rId55"/>
  </p:handoutMasterIdLst>
  <p:sldIdLst>
    <p:sldId id="444" r:id="rId3"/>
    <p:sldId id="256" r:id="rId4"/>
    <p:sldId id="258" r:id="rId6"/>
    <p:sldId id="259" r:id="rId7"/>
    <p:sldId id="261" r:id="rId8"/>
    <p:sldId id="314" r:id="rId9"/>
    <p:sldId id="371" r:id="rId10"/>
    <p:sldId id="280" r:id="rId11"/>
    <p:sldId id="260" r:id="rId12"/>
    <p:sldId id="372" r:id="rId13"/>
    <p:sldId id="264" r:id="rId14"/>
    <p:sldId id="282" r:id="rId15"/>
    <p:sldId id="281" r:id="rId16"/>
    <p:sldId id="286" r:id="rId17"/>
    <p:sldId id="284" r:id="rId18"/>
    <p:sldId id="285" r:id="rId19"/>
    <p:sldId id="288" r:id="rId20"/>
    <p:sldId id="289" r:id="rId21"/>
    <p:sldId id="292" r:id="rId22"/>
    <p:sldId id="295" r:id="rId23"/>
    <p:sldId id="293" r:id="rId24"/>
    <p:sldId id="296" r:id="rId25"/>
    <p:sldId id="294" r:id="rId26"/>
    <p:sldId id="416" r:id="rId27"/>
    <p:sldId id="265" r:id="rId28"/>
    <p:sldId id="373" r:id="rId29"/>
    <p:sldId id="347" r:id="rId30"/>
    <p:sldId id="375" r:id="rId31"/>
    <p:sldId id="376" r:id="rId32"/>
    <p:sldId id="379" r:id="rId33"/>
    <p:sldId id="351" r:id="rId34"/>
    <p:sldId id="352" r:id="rId35"/>
    <p:sldId id="353" r:id="rId36"/>
    <p:sldId id="367" r:id="rId37"/>
    <p:sldId id="377" r:id="rId38"/>
    <p:sldId id="355" r:id="rId39"/>
    <p:sldId id="365" r:id="rId40"/>
    <p:sldId id="362" r:id="rId41"/>
    <p:sldId id="364" r:id="rId42"/>
    <p:sldId id="370" r:id="rId43"/>
    <p:sldId id="381" r:id="rId44"/>
    <p:sldId id="368" r:id="rId45"/>
    <p:sldId id="369" r:id="rId46"/>
    <p:sldId id="359" r:id="rId47"/>
    <p:sldId id="357" r:id="rId48"/>
    <p:sldId id="378" r:id="rId49"/>
    <p:sldId id="358" r:id="rId50"/>
    <p:sldId id="360" r:id="rId51"/>
    <p:sldId id="374" r:id="rId52"/>
    <p:sldId id="349" r:id="rId53"/>
    <p:sldId id="257" r:id="rId54"/>
  </p:sldIdLst>
  <p:sldSz cx="12192000" cy="6858000"/>
  <p:notesSz cx="6858000" cy="9144000"/>
  <p:embeddedFontLst>
    <p:embeddedFont>
      <p:font typeface="Segoe UI" panose="020B0502040204020203" pitchFamily="34" charset="0"/>
      <p:regular r:id="rId59"/>
      <p:bold r:id="rId60"/>
      <p:italic r:id="rId61"/>
      <p:boldItalic r:id="rId62"/>
    </p:embeddedFont>
    <p:embeddedFont>
      <p:font typeface="微软雅黑" panose="020B0503020204020204" pitchFamily="34" charset="-122"/>
      <p:regular r:id="rId63"/>
    </p:embeddedFont>
    <p:embeddedFont>
      <p:font typeface="字体管家方萌" panose="02020600040101010101" charset="-122"/>
      <p:regular r:id="rId64"/>
    </p:embeddedFont>
    <p:embeddedFont>
      <p:font typeface="Impact" panose="020B0806030902050204" charset="0"/>
      <p:regular r:id="rId65"/>
    </p:embeddedFont>
    <p:embeddedFont>
      <p:font typeface="黑体" panose="02010609060101010101" charset="-122"/>
      <p:regular r:id="rId66"/>
    </p:embeddedFont>
    <p:embeddedFont>
      <p:font typeface="Calibri" panose="020F0502020204030204" charset="0"/>
      <p:regular r:id="rId67"/>
      <p:bold r:id="rId68"/>
      <p:italic r:id="rId69"/>
      <p:boldItalic r:id="rId70"/>
    </p:embeddedFont>
    <p:embeddedFont>
      <p:font typeface="Palatino Linotype" panose="02040502050505030304" charset="0"/>
      <p:regular r:id="rId71"/>
      <p:bold r:id="rId72"/>
      <p:italic r:id="rId73"/>
      <p:boldItalic r:id="rId74"/>
    </p:embeddedFont>
    <p:embeddedFont>
      <p:font typeface="等线" panose="02010600030101010101" charset="-122"/>
      <p:regular r:id="rId75"/>
    </p:embeddedFont>
    <p:embeddedFont>
      <p:font typeface="Constantia" panose="02030602050306030303" charset="0"/>
      <p:regular r:id="rId76"/>
      <p:bold r:id="rId77"/>
      <p:italic r:id="rId78"/>
      <p:boldItalic r:id="rId79"/>
    </p:embeddedFont>
    <p:embeddedFont>
      <p:font typeface="Arial Narrow" panose="020B0606020202030204" pitchFamily="34" charset="0"/>
      <p:regular r:id="rId80"/>
      <p:bold r:id="rId81"/>
      <p:italic r:id="rId82"/>
      <p:boldItalic r:id="rId83"/>
    </p:embeddedFont>
    <p:embeddedFont>
      <p:font typeface="华文新魏" panose="02010800040101010101" pitchFamily="2" charset="-122"/>
      <p:regular r:id="rId84"/>
    </p:embeddedFont>
  </p:embeddedFont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8E4E9"/>
    <a:srgbClr val="EBCB2D"/>
    <a:srgbClr val="456E95"/>
    <a:srgbClr val="E9C517"/>
    <a:srgbClr val="EEF0EF"/>
    <a:srgbClr val="115A9F"/>
    <a:srgbClr val="41719C"/>
    <a:srgbClr val="1366B1"/>
    <a:srgbClr val="B4CBD4"/>
    <a:srgbClr val="C0A31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935" autoAdjust="0"/>
    <p:restoredTop sz="94660"/>
  </p:normalViewPr>
  <p:slideViewPr>
    <p:cSldViewPr snapToGrid="0">
      <p:cViewPr>
        <p:scale>
          <a:sx n="50" d="100"/>
          <a:sy n="50" d="100"/>
        </p:scale>
        <p:origin x="2154" y="90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4" Type="http://schemas.openxmlformats.org/officeDocument/2006/relationships/font" Target="fonts/font26.fntdata"/><Relationship Id="rId83" Type="http://schemas.openxmlformats.org/officeDocument/2006/relationships/font" Target="fonts/font25.fntdata"/><Relationship Id="rId82" Type="http://schemas.openxmlformats.org/officeDocument/2006/relationships/font" Target="fonts/font24.fntdata"/><Relationship Id="rId81" Type="http://schemas.openxmlformats.org/officeDocument/2006/relationships/font" Target="fonts/font23.fntdata"/><Relationship Id="rId80" Type="http://schemas.openxmlformats.org/officeDocument/2006/relationships/font" Target="fonts/font22.fntdata"/><Relationship Id="rId8" Type="http://schemas.openxmlformats.org/officeDocument/2006/relationships/slide" Target="slides/slide5.xml"/><Relationship Id="rId79" Type="http://schemas.openxmlformats.org/officeDocument/2006/relationships/font" Target="fonts/font21.fntdata"/><Relationship Id="rId78" Type="http://schemas.openxmlformats.org/officeDocument/2006/relationships/font" Target="fonts/font20.fntdata"/><Relationship Id="rId77" Type="http://schemas.openxmlformats.org/officeDocument/2006/relationships/font" Target="fonts/font19.fntdata"/><Relationship Id="rId76" Type="http://schemas.openxmlformats.org/officeDocument/2006/relationships/font" Target="fonts/font18.fntdata"/><Relationship Id="rId75" Type="http://schemas.openxmlformats.org/officeDocument/2006/relationships/font" Target="fonts/font17.fntdata"/><Relationship Id="rId74" Type="http://schemas.openxmlformats.org/officeDocument/2006/relationships/font" Target="fonts/font16.fntdata"/><Relationship Id="rId73" Type="http://schemas.openxmlformats.org/officeDocument/2006/relationships/font" Target="fonts/font15.fntdata"/><Relationship Id="rId72" Type="http://schemas.openxmlformats.org/officeDocument/2006/relationships/font" Target="fonts/font14.fntdata"/><Relationship Id="rId71" Type="http://schemas.openxmlformats.org/officeDocument/2006/relationships/font" Target="fonts/font13.fntdata"/><Relationship Id="rId70" Type="http://schemas.openxmlformats.org/officeDocument/2006/relationships/font" Target="fonts/font12.fntdata"/><Relationship Id="rId7" Type="http://schemas.openxmlformats.org/officeDocument/2006/relationships/slide" Target="slides/slide4.xml"/><Relationship Id="rId69" Type="http://schemas.openxmlformats.org/officeDocument/2006/relationships/font" Target="fonts/font11.fntdata"/><Relationship Id="rId68" Type="http://schemas.openxmlformats.org/officeDocument/2006/relationships/font" Target="fonts/font10.fntdata"/><Relationship Id="rId67" Type="http://schemas.openxmlformats.org/officeDocument/2006/relationships/font" Target="fonts/font9.fntdata"/><Relationship Id="rId66" Type="http://schemas.openxmlformats.org/officeDocument/2006/relationships/font" Target="fonts/font8.fntdata"/><Relationship Id="rId65" Type="http://schemas.openxmlformats.org/officeDocument/2006/relationships/font" Target="fonts/font7.fntdata"/><Relationship Id="rId64" Type="http://schemas.openxmlformats.org/officeDocument/2006/relationships/font" Target="fonts/font6.fntdata"/><Relationship Id="rId63" Type="http://schemas.openxmlformats.org/officeDocument/2006/relationships/font" Target="fonts/font5.fntdata"/><Relationship Id="rId62" Type="http://schemas.openxmlformats.org/officeDocument/2006/relationships/font" Target="fonts/font4.fntdata"/><Relationship Id="rId61" Type="http://schemas.openxmlformats.org/officeDocument/2006/relationships/font" Target="fonts/font3.fntdata"/><Relationship Id="rId60" Type="http://schemas.openxmlformats.org/officeDocument/2006/relationships/font" Target="fonts/font2.fntdata"/><Relationship Id="rId6" Type="http://schemas.openxmlformats.org/officeDocument/2006/relationships/slide" Target="slides/slide3.xml"/><Relationship Id="rId59" Type="http://schemas.openxmlformats.org/officeDocument/2006/relationships/font" Target="fonts/font1.fntdata"/><Relationship Id="rId58" Type="http://schemas.openxmlformats.org/officeDocument/2006/relationships/tableStyles" Target="tableStyles.xml"/><Relationship Id="rId57" Type="http://schemas.openxmlformats.org/officeDocument/2006/relationships/viewProps" Target="viewProps.xml"/><Relationship Id="rId56" Type="http://schemas.openxmlformats.org/officeDocument/2006/relationships/presProps" Target="presProps.xml"/><Relationship Id="rId55" Type="http://schemas.openxmlformats.org/officeDocument/2006/relationships/handoutMaster" Target="handoutMasters/handoutMaster1.xml"/><Relationship Id="rId54" Type="http://schemas.openxmlformats.org/officeDocument/2006/relationships/slide" Target="slides/slide51.xml"/><Relationship Id="rId53" Type="http://schemas.openxmlformats.org/officeDocument/2006/relationships/slide" Target="slides/slide50.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notesMaster" Target="notesMasters/notesMaster1.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slide" Target="slides/slide2.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8F20CB6-3795-4F0D-9EDE-94734BBDD16C}"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F06CDB3-D59E-4E14-99D6-5B04FA313943}"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2.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3.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9.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0.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1.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F06CDB3-D59E-4E14-99D6-5B04FA313943}"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F06CDB3-D59E-4E14-99D6-5B04FA313943}"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F06CDB3-D59E-4E14-99D6-5B04FA313943}"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F06CDB3-D59E-4E14-99D6-5B04FA313943}"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F06CDB3-D59E-4E14-99D6-5B04FA313943}"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F06CDB3-D59E-4E14-99D6-5B04FA313943}"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F06CDB3-D59E-4E14-99D6-5B04FA313943}"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F06CDB3-D59E-4E14-99D6-5B04FA313943}"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F06CDB3-D59E-4E14-99D6-5B04FA313943}"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F06CDB3-D59E-4E14-99D6-5B04FA313943}"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F06CDB3-D59E-4E14-99D6-5B04FA313943}"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F06CDB3-D59E-4E14-99D6-5B04FA313943}"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F06CDB3-D59E-4E14-99D6-5B04FA313943}"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F06CDB3-D59E-4E14-99D6-5B04FA313943}"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F06CDB3-D59E-4E14-99D6-5B04FA313943}"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F06CDB3-D59E-4E14-99D6-5B04FA313943}" type="slidenum">
              <a:rPr lang="zh-CN" altLang="en-US" smtClean="0"/>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F06CDB3-D59E-4E14-99D6-5B04FA313943}" type="slidenum">
              <a:rPr lang="zh-CN" altLang="en-US" smtClean="0"/>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F06CDB3-D59E-4E14-99D6-5B04FA313943}" type="slidenum">
              <a:rPr lang="zh-CN" altLang="en-US" smtClean="0"/>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F06CDB3-D59E-4E14-99D6-5B04FA313943}" type="slidenum">
              <a:rPr lang="zh-CN" altLang="en-US" smtClean="0"/>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F06CDB3-D59E-4E14-99D6-5B04FA313943}" type="slidenum">
              <a:rPr lang="zh-CN" altLang="en-US" smtClean="0"/>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F06CDB3-D59E-4E14-99D6-5B04FA313943}" type="slidenum">
              <a:rPr lang="zh-CN" altLang="en-US" smtClean="0"/>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F06CDB3-D59E-4E14-99D6-5B04FA313943}"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F06CDB3-D59E-4E14-99D6-5B04FA313943}" type="slidenum">
              <a:rPr lang="zh-CN" altLang="en-US" smtClean="0"/>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F06CDB3-D59E-4E14-99D6-5B04FA313943}" type="slidenum">
              <a:rPr lang="zh-CN" altLang="en-US" smtClean="0"/>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F06CDB3-D59E-4E14-99D6-5B04FA313943}"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F06CDB3-D59E-4E14-99D6-5B04FA313943}"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F06CDB3-D59E-4E14-99D6-5B04FA313943}"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F06CDB3-D59E-4E14-99D6-5B04FA313943}"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F06CDB3-D59E-4E14-99D6-5B04FA313943}"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F06CDB3-D59E-4E14-99D6-5B04FA313943}"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F06CDB3-D59E-4E14-99D6-5B04FA313943}"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grpSp>
        <p:nvGrpSpPr>
          <p:cNvPr id="9" name="组合 8"/>
          <p:cNvGrpSpPr/>
          <p:nvPr userDrawn="1"/>
        </p:nvGrpSpPr>
        <p:grpSpPr>
          <a:xfrm>
            <a:off x="6956124" y="4538630"/>
            <a:ext cx="4124690" cy="2409858"/>
            <a:chOff x="6956124" y="4538630"/>
            <a:chExt cx="4124690" cy="2409858"/>
          </a:xfrm>
        </p:grpSpPr>
        <p:cxnSp>
          <p:nvCxnSpPr>
            <p:cNvPr id="10" name="直接连接符 9"/>
            <p:cNvCxnSpPr/>
            <p:nvPr/>
          </p:nvCxnSpPr>
          <p:spPr>
            <a:xfrm flipV="1">
              <a:off x="10553700" y="6336023"/>
              <a:ext cx="527114" cy="563581"/>
            </a:xfrm>
            <a:prstGeom prst="line">
              <a:avLst/>
            </a:prstGeom>
            <a:ln w="101600" cap="rnd" cmpd="sng">
              <a:solidFill>
                <a:srgbClr val="D8E4E9"/>
              </a:solidFill>
              <a:round/>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flipV="1">
              <a:off x="10829925" y="6688134"/>
              <a:ext cx="206285" cy="220556"/>
            </a:xfrm>
            <a:prstGeom prst="line">
              <a:avLst/>
            </a:prstGeom>
            <a:ln w="101600" cap="rnd" cmpd="sng">
              <a:solidFill>
                <a:srgbClr val="D8E4E9"/>
              </a:solidFill>
              <a:round/>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flipV="1">
              <a:off x="8191953" y="5194685"/>
              <a:ext cx="1589933" cy="1710940"/>
            </a:xfrm>
            <a:prstGeom prst="line">
              <a:avLst/>
            </a:prstGeom>
            <a:ln w="254000" cap="rnd" cmpd="sng">
              <a:solidFill>
                <a:srgbClr val="D8E4E9"/>
              </a:solidFill>
              <a:round/>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flipV="1">
              <a:off x="8797665" y="4538630"/>
              <a:ext cx="2239417" cy="2409858"/>
            </a:xfrm>
            <a:prstGeom prst="line">
              <a:avLst/>
            </a:prstGeom>
            <a:ln w="254000" cap="rnd" cmpd="sng">
              <a:solidFill>
                <a:srgbClr val="D8E4E9"/>
              </a:solidFill>
              <a:round/>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flipV="1">
              <a:off x="9483038" y="5633404"/>
              <a:ext cx="1182242" cy="1272221"/>
            </a:xfrm>
            <a:prstGeom prst="line">
              <a:avLst/>
            </a:prstGeom>
            <a:ln w="254000" cap="rnd" cmpd="sng">
              <a:solidFill>
                <a:srgbClr val="D8E4E9"/>
              </a:solidFill>
              <a:round/>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flipH="1">
              <a:off x="6956124" y="6414442"/>
              <a:ext cx="427057" cy="456601"/>
            </a:xfrm>
            <a:prstGeom prst="line">
              <a:avLst/>
            </a:prstGeom>
            <a:ln w="101600" cap="rnd" cmpd="sng">
              <a:solidFill>
                <a:srgbClr val="D8E4E9"/>
              </a:solidFill>
              <a:round/>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flipH="1">
              <a:off x="7227859" y="6223284"/>
              <a:ext cx="611660" cy="653974"/>
            </a:xfrm>
            <a:prstGeom prst="line">
              <a:avLst/>
            </a:prstGeom>
            <a:ln w="101600" cap="rnd" cmpd="sng">
              <a:solidFill>
                <a:srgbClr val="D8E4E9"/>
              </a:solidFill>
              <a:round/>
            </a:ln>
          </p:spPr>
          <p:style>
            <a:lnRef idx="1">
              <a:schemeClr val="accent1"/>
            </a:lnRef>
            <a:fillRef idx="0">
              <a:schemeClr val="accent1"/>
            </a:fillRef>
            <a:effectRef idx="0">
              <a:schemeClr val="accent1"/>
            </a:effectRef>
            <a:fontRef idx="minor">
              <a:schemeClr val="tx1"/>
            </a:fontRef>
          </p:style>
        </p:cxnSp>
      </p:grpSp>
      <p:grpSp>
        <p:nvGrpSpPr>
          <p:cNvPr id="17" name="组合 16"/>
          <p:cNvGrpSpPr/>
          <p:nvPr userDrawn="1"/>
        </p:nvGrpSpPr>
        <p:grpSpPr>
          <a:xfrm flipH="1" flipV="1">
            <a:off x="1107710" y="-104650"/>
            <a:ext cx="4124690" cy="2409858"/>
            <a:chOff x="6956124" y="4538630"/>
            <a:chExt cx="4124690" cy="2409858"/>
          </a:xfrm>
        </p:grpSpPr>
        <p:cxnSp>
          <p:nvCxnSpPr>
            <p:cNvPr id="18" name="直接连接符 17"/>
            <p:cNvCxnSpPr/>
            <p:nvPr/>
          </p:nvCxnSpPr>
          <p:spPr>
            <a:xfrm flipV="1">
              <a:off x="10553700" y="6336023"/>
              <a:ext cx="527114" cy="563581"/>
            </a:xfrm>
            <a:prstGeom prst="line">
              <a:avLst/>
            </a:prstGeom>
            <a:ln w="101600" cap="rnd" cmpd="sng">
              <a:solidFill>
                <a:srgbClr val="D8E4E9"/>
              </a:solidFill>
              <a:round/>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flipV="1">
              <a:off x="10829925" y="6688134"/>
              <a:ext cx="206285" cy="220556"/>
            </a:xfrm>
            <a:prstGeom prst="line">
              <a:avLst/>
            </a:prstGeom>
            <a:ln w="101600" cap="rnd" cmpd="sng">
              <a:solidFill>
                <a:srgbClr val="D8E4E9"/>
              </a:solidFill>
              <a:round/>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flipV="1">
              <a:off x="8191953" y="5194685"/>
              <a:ext cx="1589933" cy="1710940"/>
            </a:xfrm>
            <a:prstGeom prst="line">
              <a:avLst/>
            </a:prstGeom>
            <a:ln w="254000" cap="rnd" cmpd="sng">
              <a:solidFill>
                <a:srgbClr val="D8E4E9"/>
              </a:solidFill>
              <a:round/>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flipV="1">
              <a:off x="8797665" y="4538630"/>
              <a:ext cx="2239417" cy="2409858"/>
            </a:xfrm>
            <a:prstGeom prst="line">
              <a:avLst/>
            </a:prstGeom>
            <a:ln w="254000" cap="rnd" cmpd="sng">
              <a:solidFill>
                <a:srgbClr val="D8E4E9"/>
              </a:solidFill>
              <a:round/>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flipV="1">
              <a:off x="9483038" y="5633404"/>
              <a:ext cx="1182242" cy="1272221"/>
            </a:xfrm>
            <a:prstGeom prst="line">
              <a:avLst/>
            </a:prstGeom>
            <a:ln w="254000" cap="rnd" cmpd="sng">
              <a:solidFill>
                <a:srgbClr val="D8E4E9"/>
              </a:solidFill>
              <a:round/>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flipH="1">
              <a:off x="6956124" y="6414442"/>
              <a:ext cx="427057" cy="456601"/>
            </a:xfrm>
            <a:prstGeom prst="line">
              <a:avLst/>
            </a:prstGeom>
            <a:ln w="101600" cap="rnd" cmpd="sng">
              <a:solidFill>
                <a:srgbClr val="D8E4E9"/>
              </a:solidFill>
              <a:round/>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flipH="1">
              <a:off x="7227859" y="6223284"/>
              <a:ext cx="611660" cy="653974"/>
            </a:xfrm>
            <a:prstGeom prst="line">
              <a:avLst/>
            </a:prstGeom>
            <a:ln w="101600" cap="rnd" cmpd="sng">
              <a:solidFill>
                <a:srgbClr val="D8E4E9"/>
              </a:solidFill>
              <a:round/>
            </a:ln>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grpSp>
        <p:nvGrpSpPr>
          <p:cNvPr id="3" name="组合 2"/>
          <p:cNvGrpSpPr/>
          <p:nvPr userDrawn="1"/>
        </p:nvGrpSpPr>
        <p:grpSpPr>
          <a:xfrm>
            <a:off x="9315764" y="5444725"/>
            <a:ext cx="2694191" cy="1879365"/>
            <a:chOff x="2749864" y="5410255"/>
            <a:chExt cx="2694191" cy="1879365"/>
          </a:xfrm>
        </p:grpSpPr>
        <p:cxnSp>
          <p:nvCxnSpPr>
            <p:cNvPr id="4" name="直接连接符 3"/>
            <p:cNvCxnSpPr/>
            <p:nvPr/>
          </p:nvCxnSpPr>
          <p:spPr>
            <a:xfrm flipV="1">
              <a:off x="5032977" y="6449011"/>
              <a:ext cx="411078" cy="439517"/>
            </a:xfrm>
            <a:prstGeom prst="line">
              <a:avLst/>
            </a:prstGeom>
            <a:ln w="63500" cap="rnd" cmpd="sng">
              <a:solidFill>
                <a:srgbClr val="D8E4E9"/>
              </a:solidFill>
              <a:round/>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flipV="1">
              <a:off x="5248395" y="6723610"/>
              <a:ext cx="160875" cy="172004"/>
            </a:xfrm>
            <a:prstGeom prst="line">
              <a:avLst/>
            </a:prstGeom>
            <a:ln w="63500" cap="rnd" cmpd="sng">
              <a:solidFill>
                <a:srgbClr val="D8E4E9"/>
              </a:solidFill>
              <a:round/>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flipV="1">
              <a:off x="3612044" y="5558921"/>
              <a:ext cx="1239934" cy="1334303"/>
            </a:xfrm>
            <a:prstGeom prst="line">
              <a:avLst/>
            </a:prstGeom>
            <a:ln w="127000" cap="rnd" cmpd="sng">
              <a:solidFill>
                <a:srgbClr val="D8E4E9"/>
              </a:solidFill>
              <a:round/>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flipV="1">
              <a:off x="3549110" y="5410255"/>
              <a:ext cx="1746444" cy="1879365"/>
            </a:xfrm>
            <a:prstGeom prst="line">
              <a:avLst/>
            </a:prstGeom>
            <a:ln w="127000" cap="rnd" cmpd="sng">
              <a:solidFill>
                <a:srgbClr val="D8E4E9"/>
              </a:solidFill>
              <a:round/>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flipV="1">
              <a:off x="4303741" y="5813273"/>
              <a:ext cx="921990" cy="992161"/>
            </a:xfrm>
            <a:prstGeom prst="line">
              <a:avLst/>
            </a:prstGeom>
            <a:ln w="127000" cap="rnd" cmpd="sng">
              <a:solidFill>
                <a:srgbClr val="D8E4E9"/>
              </a:solidFill>
              <a:round/>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flipH="1">
              <a:off x="2749864" y="6510167"/>
              <a:ext cx="333047" cy="356087"/>
            </a:xfrm>
            <a:prstGeom prst="line">
              <a:avLst/>
            </a:prstGeom>
            <a:ln w="63500" cap="rnd" cmpd="sng">
              <a:solidFill>
                <a:srgbClr val="D8E4E9"/>
              </a:solidFill>
              <a:round/>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flipH="1">
              <a:off x="2961781" y="6361089"/>
              <a:ext cx="477012" cy="510012"/>
            </a:xfrm>
            <a:prstGeom prst="line">
              <a:avLst/>
            </a:prstGeom>
            <a:ln w="63500" cap="rnd" cmpd="sng">
              <a:solidFill>
                <a:srgbClr val="D8E4E9"/>
              </a:solidFill>
              <a:round/>
            </a:ln>
          </p:spPr>
          <p:style>
            <a:lnRef idx="1">
              <a:schemeClr val="accent1"/>
            </a:lnRef>
            <a:fillRef idx="0">
              <a:schemeClr val="accent1"/>
            </a:fillRef>
            <a:effectRef idx="0">
              <a:schemeClr val="accent1"/>
            </a:effectRef>
            <a:fontRef idx="minor">
              <a:schemeClr val="tx1"/>
            </a:fontRef>
          </p:style>
        </p:cxnSp>
      </p:grpSp>
      <p:grpSp>
        <p:nvGrpSpPr>
          <p:cNvPr id="11" name="组合 10"/>
          <p:cNvGrpSpPr/>
          <p:nvPr userDrawn="1"/>
        </p:nvGrpSpPr>
        <p:grpSpPr>
          <a:xfrm flipH="1" flipV="1">
            <a:off x="120650" y="-458125"/>
            <a:ext cx="2694191" cy="1879365"/>
            <a:chOff x="2749864" y="5410255"/>
            <a:chExt cx="2694191" cy="1879365"/>
          </a:xfrm>
        </p:grpSpPr>
        <p:cxnSp>
          <p:nvCxnSpPr>
            <p:cNvPr id="12" name="直接连接符 11"/>
            <p:cNvCxnSpPr/>
            <p:nvPr/>
          </p:nvCxnSpPr>
          <p:spPr>
            <a:xfrm flipV="1">
              <a:off x="5032977" y="6449011"/>
              <a:ext cx="411078" cy="439517"/>
            </a:xfrm>
            <a:prstGeom prst="line">
              <a:avLst/>
            </a:prstGeom>
            <a:ln w="63500" cap="rnd" cmpd="sng">
              <a:solidFill>
                <a:srgbClr val="D8E4E9"/>
              </a:solidFill>
              <a:round/>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flipV="1">
              <a:off x="5248395" y="6723610"/>
              <a:ext cx="160875" cy="172004"/>
            </a:xfrm>
            <a:prstGeom prst="line">
              <a:avLst/>
            </a:prstGeom>
            <a:ln w="63500" cap="rnd" cmpd="sng">
              <a:solidFill>
                <a:srgbClr val="D8E4E9"/>
              </a:solidFill>
              <a:round/>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flipV="1">
              <a:off x="3612044" y="5558921"/>
              <a:ext cx="1239934" cy="1334303"/>
            </a:xfrm>
            <a:prstGeom prst="line">
              <a:avLst/>
            </a:prstGeom>
            <a:ln w="127000" cap="rnd" cmpd="sng">
              <a:solidFill>
                <a:srgbClr val="D8E4E9"/>
              </a:solidFill>
              <a:round/>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flipV="1">
              <a:off x="3549110" y="5410255"/>
              <a:ext cx="1746444" cy="1879365"/>
            </a:xfrm>
            <a:prstGeom prst="line">
              <a:avLst/>
            </a:prstGeom>
            <a:ln w="127000" cap="rnd" cmpd="sng">
              <a:solidFill>
                <a:srgbClr val="D8E4E9"/>
              </a:solidFill>
              <a:round/>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flipV="1">
              <a:off x="4303741" y="5813273"/>
              <a:ext cx="921990" cy="992161"/>
            </a:xfrm>
            <a:prstGeom prst="line">
              <a:avLst/>
            </a:prstGeom>
            <a:ln w="127000" cap="rnd" cmpd="sng">
              <a:solidFill>
                <a:srgbClr val="D8E4E9"/>
              </a:solidFill>
              <a:round/>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flipH="1">
              <a:off x="2749864" y="6510167"/>
              <a:ext cx="333047" cy="356087"/>
            </a:xfrm>
            <a:prstGeom prst="line">
              <a:avLst/>
            </a:prstGeom>
            <a:ln w="63500" cap="rnd" cmpd="sng">
              <a:solidFill>
                <a:srgbClr val="D8E4E9"/>
              </a:solidFill>
              <a:round/>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flipH="1">
              <a:off x="2961781" y="6361089"/>
              <a:ext cx="477012" cy="510012"/>
            </a:xfrm>
            <a:prstGeom prst="line">
              <a:avLst/>
            </a:prstGeom>
            <a:ln w="63500" cap="rnd" cmpd="sng">
              <a:solidFill>
                <a:srgbClr val="D8E4E9"/>
              </a:solidFill>
              <a:round/>
            </a:ln>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a:xfrm>
            <a:off x="879742" y="6349833"/>
            <a:ext cx="2700000" cy="316800"/>
          </a:xfrm>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a:xfrm>
            <a:off x="4116000" y="6349833"/>
            <a:ext cx="3960000" cy="316800"/>
          </a:xfrm>
        </p:spPr>
        <p:txBody>
          <a:bodyPr/>
          <a:lstStyle/>
          <a:p>
            <a:endParaRPr lang="zh-CN" altLang="en-US"/>
          </a:p>
        </p:txBody>
      </p:sp>
      <p:sp>
        <p:nvSpPr>
          <p:cNvPr id="4" name="灯片编号占位符 3"/>
          <p:cNvSpPr>
            <a:spLocks noGrp="1"/>
          </p:cNvSpPr>
          <p:nvPr>
            <p:ph type="sldNum" sz="quarter" idx="12"/>
            <p:custDataLst>
              <p:tags r:id="rId4"/>
            </p:custDataLst>
          </p:nvPr>
        </p:nvSpPr>
        <p:spPr>
          <a:xfrm>
            <a:off x="8610600" y="6349833"/>
            <a:ext cx="2700000" cy="316800"/>
          </a:xfrm>
        </p:spPr>
        <p:txBody>
          <a:body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5" Type="http://schemas.openxmlformats.org/officeDocument/2006/relationships/theme" Target="../theme/theme1.xml"/><Relationship Id="rId4" Type="http://schemas.openxmlformats.org/officeDocument/2006/relationships/image" Target="../media/image1.png"/><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矩形 7"/>
          <p:cNvSpPr/>
          <p:nvPr userDrawn="1"/>
        </p:nvSpPr>
        <p:spPr>
          <a:xfrm>
            <a:off x="0" y="0"/>
            <a:ext cx="12192000" cy="6858000"/>
          </a:xfrm>
          <a:prstGeom prst="rect">
            <a:avLst/>
          </a:prstGeom>
          <a:solidFill>
            <a:srgbClr val="EEF0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 name="图片 1" descr="水印"/>
          <p:cNvPicPr>
            <a:picLocks noChangeAspect="1"/>
          </p:cNvPicPr>
          <p:nvPr userDrawn="1"/>
        </p:nvPicPr>
        <p:blipFill>
          <a:blip r:embed="rId4"/>
          <a:stretch>
            <a:fillRect/>
          </a:stretch>
        </p:blipFill>
        <p:spPr>
          <a:xfrm>
            <a:off x="6915150" y="63500"/>
            <a:ext cx="5173345" cy="1674495"/>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tags" Target="../tags/tag2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矩形 1"/>
          <p:cNvSpPr>
            <a:spLocks noChangeArrowheads="1"/>
          </p:cNvSpPr>
          <p:nvPr/>
        </p:nvSpPr>
        <p:spPr bwMode="auto">
          <a:xfrm>
            <a:off x="762000" y="1246505"/>
            <a:ext cx="6538595" cy="5015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defRPr/>
            </a:pPr>
            <a:r>
              <a:rPr lang="zh-CN" altLang="en-US" sz="4000" b="1">
                <a:solidFill>
                  <a:srgbClr val="FF0000"/>
                </a:solidFill>
                <a:latin typeface="HelveticaNeue" panose="02000503000000020004" pitchFamily="2" charset="0"/>
              </a:rPr>
              <a:t>感恩遇见，相互成就，本课件资料仅供您个人参考、教学使用，严禁自行在网络传播，违者依知识产权法追究法律责任。</a:t>
            </a:r>
            <a:endParaRPr lang="en-US" altLang="zh-CN" sz="4000" b="1">
              <a:solidFill>
                <a:srgbClr val="FF0000"/>
              </a:solidFill>
              <a:latin typeface="HelveticaNeue" panose="02000503000000020004" pitchFamily="2" charset="0"/>
            </a:endParaRPr>
          </a:p>
          <a:p>
            <a:pPr eaLnBrk="1" hangingPunct="1">
              <a:spcBef>
                <a:spcPct val="0"/>
              </a:spcBef>
              <a:buFontTx/>
              <a:buNone/>
              <a:defRPr/>
            </a:pPr>
            <a:endParaRPr lang="en-US" altLang="zh-CN" sz="4000" b="1">
              <a:solidFill>
                <a:srgbClr val="FF0000"/>
              </a:solidFill>
              <a:latin typeface="HelveticaNeue" panose="02000503000000020004" pitchFamily="2" charset="0"/>
            </a:endParaRPr>
          </a:p>
          <a:p>
            <a:pPr eaLnBrk="1" hangingPunct="1">
              <a:spcBef>
                <a:spcPct val="0"/>
              </a:spcBef>
              <a:buFontTx/>
              <a:buNone/>
              <a:defRPr/>
            </a:pPr>
            <a:r>
              <a:rPr lang="zh-CN" altLang="en-US" sz="4000" b="1">
                <a:solidFill>
                  <a:srgbClr val="FF0000"/>
                </a:solidFill>
                <a:latin typeface="HelveticaNeue" panose="02000503000000020004" pitchFamily="2" charset="0"/>
              </a:rPr>
              <a:t>更多教学资源请关注</a:t>
            </a:r>
            <a:endParaRPr lang="en-US" altLang="zh-CN" sz="4000" b="1">
              <a:solidFill>
                <a:srgbClr val="FF0000"/>
              </a:solidFill>
              <a:latin typeface="HelveticaNeue" panose="02000503000000020004" pitchFamily="2" charset="0"/>
            </a:endParaRPr>
          </a:p>
          <a:p>
            <a:pPr eaLnBrk="1" hangingPunct="1">
              <a:spcBef>
                <a:spcPct val="0"/>
              </a:spcBef>
              <a:buFontTx/>
              <a:buNone/>
              <a:defRPr/>
            </a:pPr>
            <a:r>
              <a:rPr lang="zh-CN" altLang="en-US" sz="4000" b="1">
                <a:solidFill>
                  <a:srgbClr val="FF0000"/>
                </a:solidFill>
                <a:latin typeface="HelveticaNeue" panose="02000503000000020004" pitchFamily="2" charset="0"/>
              </a:rPr>
              <a:t>公众号：溯恩高中英语</a:t>
            </a:r>
            <a:endParaRPr lang="zh-CN" altLang="en-US" sz="4000" b="1">
              <a:solidFill>
                <a:srgbClr val="FF0000"/>
              </a:solidFill>
              <a:latin typeface="HelveticaNeue" panose="02000503000000020004" pitchFamily="2" charset="0"/>
            </a:endParaRPr>
          </a:p>
        </p:txBody>
      </p:sp>
      <p:pic>
        <p:nvPicPr>
          <p:cNvPr id="14338" name="图片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271385" y="2273935"/>
            <a:ext cx="3359150" cy="335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矩形 3"/>
          <p:cNvSpPr>
            <a:spLocks noChangeArrowheads="1"/>
          </p:cNvSpPr>
          <p:nvPr/>
        </p:nvSpPr>
        <p:spPr bwMode="auto">
          <a:xfrm>
            <a:off x="7311390" y="1616710"/>
            <a:ext cx="3603625" cy="706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defRPr/>
            </a:pPr>
            <a:r>
              <a:rPr lang="zh-CN" altLang="en-US" sz="4000" b="1">
                <a:latin typeface="华文新魏" panose="02010800040101010101" pitchFamily="2" charset="-122"/>
              </a:rPr>
              <a:t>知识产权声明</a:t>
            </a:r>
            <a:endParaRPr lang="zh-CN" altLang="en-US" sz="4000" b="1">
              <a:latin typeface="华文新魏" panose="02010800040101010101" pitchFamily="2" charset="-122"/>
            </a:endParaRPr>
          </a:p>
        </p:txBody>
      </p:sp>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5" name="直接连接符 44"/>
          <p:cNvCxnSpPr/>
          <p:nvPr/>
        </p:nvCxnSpPr>
        <p:spPr>
          <a:xfrm rot="155691" flipV="1">
            <a:off x="5104463" y="1632459"/>
            <a:ext cx="633375" cy="677191"/>
          </a:xfrm>
          <a:prstGeom prst="line">
            <a:avLst/>
          </a:prstGeom>
          <a:ln w="50800" cap="rnd" cmpd="sng">
            <a:solidFill>
              <a:srgbClr val="D8E4E9"/>
            </a:solidFill>
            <a:round/>
          </a:ln>
        </p:spPr>
        <p:style>
          <a:lnRef idx="1">
            <a:schemeClr val="accent1"/>
          </a:lnRef>
          <a:fillRef idx="0">
            <a:schemeClr val="accent1"/>
          </a:fillRef>
          <a:effectRef idx="0">
            <a:schemeClr val="accent1"/>
          </a:effectRef>
          <a:fontRef idx="minor">
            <a:schemeClr val="tx1"/>
          </a:fontRef>
        </p:style>
      </p:cxnSp>
      <p:cxnSp>
        <p:nvCxnSpPr>
          <p:cNvPr id="46" name="直接连接符 45"/>
          <p:cNvCxnSpPr/>
          <p:nvPr/>
        </p:nvCxnSpPr>
        <p:spPr>
          <a:xfrm rot="155691" flipV="1">
            <a:off x="6444594" y="2972591"/>
            <a:ext cx="633375" cy="677191"/>
          </a:xfrm>
          <a:prstGeom prst="line">
            <a:avLst/>
          </a:prstGeom>
          <a:ln w="50800" cap="rnd" cmpd="sng">
            <a:solidFill>
              <a:srgbClr val="D8E4E9"/>
            </a:solidFill>
            <a:round/>
          </a:ln>
        </p:spPr>
        <p:style>
          <a:lnRef idx="1">
            <a:schemeClr val="accent1"/>
          </a:lnRef>
          <a:fillRef idx="0">
            <a:schemeClr val="accent1"/>
          </a:fillRef>
          <a:effectRef idx="0">
            <a:schemeClr val="accent1"/>
          </a:effectRef>
          <a:fontRef idx="minor">
            <a:schemeClr val="tx1"/>
          </a:fontRef>
        </p:style>
      </p:cxnSp>
      <p:sp>
        <p:nvSpPr>
          <p:cNvPr id="49" name="椭圆 48"/>
          <p:cNvSpPr/>
          <p:nvPr/>
        </p:nvSpPr>
        <p:spPr>
          <a:xfrm>
            <a:off x="5414053" y="1963956"/>
            <a:ext cx="1354327" cy="1354328"/>
          </a:xfrm>
          <a:prstGeom prst="ellipse">
            <a:avLst/>
          </a:prstGeom>
          <a:pattFill prst="ltUpDiag">
            <a:fgClr>
              <a:srgbClr val="1366B1"/>
            </a:fgClr>
            <a:bgClr>
              <a:srgbClr val="115A9F"/>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zh-CN" sz="4400" b="1" dirty="0" smtClean="0">
                <a:latin typeface="Segoe UI" panose="020B0502040204020203" pitchFamily="34" charset="0"/>
                <a:ea typeface="微软雅黑" panose="020B0503020204020204" pitchFamily="34" charset="-122"/>
                <a:cs typeface="+mn-ea"/>
                <a:sym typeface="Segoe UI" panose="020B0502040204020203" pitchFamily="34" charset="0"/>
              </a:rPr>
              <a:t>03</a:t>
            </a:r>
            <a:endParaRPr lang="en-US" altLang="zh-CN" sz="4400" b="1" dirty="0" smtClean="0">
              <a:latin typeface="Segoe UI" panose="020B0502040204020203" pitchFamily="34" charset="0"/>
              <a:ea typeface="微软雅黑" panose="020B0503020204020204" pitchFamily="34" charset="-122"/>
              <a:cs typeface="+mn-ea"/>
              <a:sym typeface="Segoe UI" panose="020B0502040204020203" pitchFamily="34" charset="0"/>
            </a:endParaRPr>
          </a:p>
        </p:txBody>
      </p:sp>
      <p:sp>
        <p:nvSpPr>
          <p:cNvPr id="53" name="椭圆 52"/>
          <p:cNvSpPr/>
          <p:nvPr/>
        </p:nvSpPr>
        <p:spPr>
          <a:xfrm>
            <a:off x="6400803" y="1943364"/>
            <a:ext cx="398145" cy="398146"/>
          </a:xfrm>
          <a:prstGeom prst="ellipse">
            <a:avLst/>
          </a:prstGeom>
          <a:pattFill prst="ltUpDiag">
            <a:fgClr>
              <a:srgbClr val="EBCB2D"/>
            </a:fgClr>
            <a:bgClr>
              <a:srgbClr val="E9C517"/>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zh-CN" altLang="en-US" sz="4000" dirty="0">
              <a:latin typeface="Segoe UI" panose="020B0502040204020203" pitchFamily="34" charset="0"/>
              <a:ea typeface="微软雅黑" panose="020B0503020204020204" pitchFamily="34" charset="-122"/>
              <a:cs typeface="+mn-ea"/>
              <a:sym typeface="Segoe UI" panose="020B0502040204020203" pitchFamily="34" charset="0"/>
            </a:endParaRPr>
          </a:p>
        </p:txBody>
      </p:sp>
      <p:sp>
        <p:nvSpPr>
          <p:cNvPr id="30" name="文本框 29"/>
          <p:cNvSpPr txBox="1"/>
          <p:nvPr/>
        </p:nvSpPr>
        <p:spPr>
          <a:xfrm>
            <a:off x="3828739" y="3573851"/>
            <a:ext cx="4575175" cy="583565"/>
          </a:xfrm>
          <a:prstGeom prst="rect">
            <a:avLst/>
          </a:prstGeom>
          <a:noFill/>
        </p:spPr>
        <p:txBody>
          <a:bodyPr wrap="none" rtlCol="0">
            <a:spAutoFit/>
          </a:bodyPr>
          <a:p>
            <a:r>
              <a:rPr lang="en-US" altLang="zh-CN" sz="3200" dirty="0">
                <a:solidFill>
                  <a:srgbClr val="115A9F"/>
                </a:solidFill>
                <a:latin typeface="Segoe UI" panose="020B0502040204020203" pitchFamily="34" charset="0"/>
                <a:ea typeface="微软雅黑" panose="020B0503020204020204" pitchFamily="34" charset="-122"/>
                <a:sym typeface="Segoe UI" panose="020B0502040204020203" pitchFamily="34" charset="0"/>
              </a:rPr>
              <a:t>Understanding the Story</a:t>
            </a:r>
            <a:endParaRPr lang="en-US" altLang="zh-CN" sz="3200" dirty="0">
              <a:solidFill>
                <a:srgbClr val="115A9F"/>
              </a:solidFill>
              <a:latin typeface="Segoe UI" panose="020B0502040204020203" pitchFamily="34" charset="0"/>
              <a:ea typeface="微软雅黑" panose="020B0503020204020204" pitchFamily="34" charset="-122"/>
              <a:sym typeface="Segoe UI" panose="020B0502040204020203" pitchFamily="34" charset="0"/>
            </a:endParaRPr>
          </a:p>
        </p:txBody>
      </p:sp>
      <p:sp>
        <p:nvSpPr>
          <p:cNvPr id="31" name="文本框 30"/>
          <p:cNvSpPr txBox="1"/>
          <p:nvPr/>
        </p:nvSpPr>
        <p:spPr>
          <a:xfrm>
            <a:off x="4910779" y="4077206"/>
            <a:ext cx="2418080" cy="398780"/>
          </a:xfrm>
          <a:prstGeom prst="rect">
            <a:avLst/>
          </a:prstGeom>
          <a:noFill/>
        </p:spPr>
        <p:txBody>
          <a:bodyPr wrap="none" rtlCol="0">
            <a:spAutoFit/>
          </a:bodyPr>
          <a:p>
            <a:pPr algn="l"/>
            <a:r>
              <a:rPr lang="zh-CN" altLang="en-US" sz="2000" dirty="0">
                <a:latin typeface="Segoe UI" panose="020B0502040204020203" pitchFamily="34" charset="0"/>
                <a:ea typeface="微软雅黑" panose="020B0503020204020204" pitchFamily="34" charset="-122"/>
                <a:cs typeface="+mn-ea"/>
                <a:sym typeface="Segoe UI" panose="020B0502040204020203" pitchFamily="34" charset="0"/>
              </a:rPr>
              <a:t>文本精读</a:t>
            </a:r>
            <a:r>
              <a:rPr lang="en-US" altLang="zh-CN" sz="2000" dirty="0">
                <a:latin typeface="Segoe UI" panose="020B0502040204020203" pitchFamily="34" charset="0"/>
                <a:ea typeface="微软雅黑" panose="020B0503020204020204" pitchFamily="34" charset="-122"/>
                <a:cs typeface="+mn-ea"/>
                <a:sym typeface="Segoe UI" panose="020B0502040204020203" pitchFamily="34" charset="0"/>
              </a:rPr>
              <a:t>&amp;</a:t>
            </a:r>
            <a:r>
              <a:rPr lang="zh-CN" altLang="en-US" sz="2000" dirty="0">
                <a:latin typeface="Segoe UI" panose="020B0502040204020203" pitchFamily="34" charset="0"/>
                <a:ea typeface="微软雅黑" panose="020B0503020204020204" pitchFamily="34" charset="-122"/>
                <a:cs typeface="+mn-ea"/>
                <a:sym typeface="Segoe UI" panose="020B0502040204020203" pitchFamily="34" charset="0"/>
              </a:rPr>
              <a:t>情节构思</a:t>
            </a:r>
            <a:endParaRPr lang="zh-CN" altLang="en-US" sz="2000" dirty="0">
              <a:latin typeface="Segoe UI" panose="020B0502040204020203" pitchFamily="34" charset="0"/>
              <a:ea typeface="微软雅黑" panose="020B0503020204020204" pitchFamily="34" charset="-122"/>
              <a:cs typeface="+mn-ea"/>
              <a:sym typeface="Segoe UI" panose="020B0502040204020203"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椭圆 24"/>
          <p:cNvSpPr/>
          <p:nvPr/>
        </p:nvSpPr>
        <p:spPr>
          <a:xfrm>
            <a:off x="2497077" y="1081677"/>
            <a:ext cx="398145" cy="398146"/>
          </a:xfrm>
          <a:prstGeom prst="ellipse">
            <a:avLst/>
          </a:prstGeom>
          <a:pattFill prst="ltUpDiag">
            <a:fgClr>
              <a:srgbClr val="EBCB2D"/>
            </a:fgClr>
            <a:bgClr>
              <a:srgbClr val="E9C517"/>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zh-CN" altLang="en-US" sz="4000" dirty="0">
              <a:latin typeface="Segoe UI" panose="020B0502040204020203" pitchFamily="34" charset="0"/>
              <a:ea typeface="微软雅黑" panose="020B0503020204020204" pitchFamily="34" charset="-122"/>
              <a:cs typeface="+mn-ea"/>
              <a:sym typeface="Segoe UI" panose="020B0502040204020203" pitchFamily="34" charset="0"/>
            </a:endParaRPr>
          </a:p>
        </p:txBody>
      </p:sp>
      <p:sp>
        <p:nvSpPr>
          <p:cNvPr id="55" name="文本框 54"/>
          <p:cNvSpPr txBox="1"/>
          <p:nvPr/>
        </p:nvSpPr>
        <p:spPr>
          <a:xfrm>
            <a:off x="11391329" y="112083"/>
            <a:ext cx="566420" cy="694055"/>
          </a:xfrm>
          <a:prstGeom prst="rect">
            <a:avLst/>
          </a:prstGeom>
          <a:noFill/>
        </p:spPr>
        <p:txBody>
          <a:bodyPr wrap="none" rtlCol="0">
            <a:spAutoFit/>
          </a:bodyPr>
          <a:lstStyle/>
          <a:p>
            <a:pPr>
              <a:lnSpc>
                <a:spcPct val="140000"/>
              </a:lnSpc>
            </a:pPr>
            <a:r>
              <a:rPr lang="en-US" altLang="zh-CN" sz="2800" dirty="0" smtClean="0">
                <a:solidFill>
                  <a:srgbClr val="115A9F"/>
                </a:solidFill>
                <a:latin typeface="Segoe UI" panose="020B0502040204020203" pitchFamily="34" charset="0"/>
                <a:ea typeface="微软雅黑" panose="020B0503020204020204" pitchFamily="34" charset="-122"/>
                <a:cs typeface="+mn-ea"/>
                <a:sym typeface="Segoe UI" panose="020B0502040204020203" pitchFamily="34" charset="0"/>
              </a:rPr>
              <a:t>03</a:t>
            </a:r>
            <a:endParaRPr lang="zh-CN" altLang="en-US" sz="6600" dirty="0">
              <a:solidFill>
                <a:srgbClr val="115A9F"/>
              </a:solidFill>
              <a:latin typeface="Segoe UI" panose="020B0502040204020203" pitchFamily="34" charset="0"/>
              <a:ea typeface="微软雅黑" panose="020B0503020204020204" pitchFamily="34" charset="-122"/>
              <a:cs typeface="+mn-ea"/>
              <a:sym typeface="Segoe UI" panose="020B0502040204020203" pitchFamily="34" charset="0"/>
            </a:endParaRPr>
          </a:p>
        </p:txBody>
      </p:sp>
      <p:cxnSp>
        <p:nvCxnSpPr>
          <p:cNvPr id="56" name="直接连接符 55"/>
          <p:cNvCxnSpPr/>
          <p:nvPr/>
        </p:nvCxnSpPr>
        <p:spPr>
          <a:xfrm flipH="1">
            <a:off x="10919961" y="483407"/>
            <a:ext cx="401388" cy="0"/>
          </a:xfrm>
          <a:prstGeom prst="line">
            <a:avLst/>
          </a:prstGeom>
          <a:ln w="9525">
            <a:solidFill>
              <a:srgbClr val="B4CBD4"/>
            </a:solidFill>
          </a:ln>
        </p:spPr>
        <p:style>
          <a:lnRef idx="1">
            <a:schemeClr val="accent1"/>
          </a:lnRef>
          <a:fillRef idx="0">
            <a:schemeClr val="accent1"/>
          </a:fillRef>
          <a:effectRef idx="0">
            <a:schemeClr val="accent1"/>
          </a:effectRef>
          <a:fontRef idx="minor">
            <a:schemeClr val="tx1"/>
          </a:fontRef>
        </p:style>
      </p:cxnSp>
      <p:sp>
        <p:nvSpPr>
          <p:cNvPr id="57" name="文本框 56"/>
          <p:cNvSpPr txBox="1"/>
          <p:nvPr/>
        </p:nvSpPr>
        <p:spPr>
          <a:xfrm>
            <a:off x="9304382" y="300412"/>
            <a:ext cx="1828800" cy="349250"/>
          </a:xfrm>
          <a:prstGeom prst="rect">
            <a:avLst/>
          </a:prstGeom>
          <a:noFill/>
        </p:spPr>
        <p:txBody>
          <a:bodyPr wrap="none" rtlCol="0">
            <a:spAutoFit/>
          </a:bodyPr>
          <a:lstStyle/>
          <a:p>
            <a:pPr algn="dist">
              <a:lnSpc>
                <a:spcPct val="140000"/>
              </a:lnSpc>
            </a:pPr>
            <a:r>
              <a:rPr lang="en-US" altLang="zh-CN" sz="1200" dirty="0" smtClean="0">
                <a:solidFill>
                  <a:srgbClr val="115A9F"/>
                </a:solidFill>
                <a:latin typeface="Segoe UI" panose="020B0502040204020203" pitchFamily="34" charset="0"/>
                <a:ea typeface="微软雅黑" panose="020B0503020204020204" pitchFamily="34" charset="-122"/>
                <a:sym typeface="Segoe UI" panose="020B0502040204020203" pitchFamily="34" charset="0"/>
              </a:rPr>
              <a:t>Understanding the Story</a:t>
            </a:r>
            <a:endParaRPr lang="zh-CN" altLang="en-US" sz="2000" dirty="0">
              <a:solidFill>
                <a:srgbClr val="B4CBD4"/>
              </a:solidFill>
              <a:latin typeface="Segoe UI" panose="020B0502040204020203" pitchFamily="34" charset="0"/>
              <a:ea typeface="微软雅黑" panose="020B0503020204020204" pitchFamily="34" charset="-122"/>
              <a:cs typeface="+mn-ea"/>
              <a:sym typeface="Segoe UI" panose="020B0502040204020203" pitchFamily="34" charset="0"/>
            </a:endParaRPr>
          </a:p>
        </p:txBody>
      </p:sp>
      <p:sp>
        <p:nvSpPr>
          <p:cNvPr id="2" name="矩形 1"/>
          <p:cNvSpPr/>
          <p:nvPr/>
        </p:nvSpPr>
        <p:spPr>
          <a:xfrm>
            <a:off x="3206115" y="1451610"/>
            <a:ext cx="5099050" cy="75565"/>
          </a:xfrm>
          <a:prstGeom prst="rect">
            <a:avLst/>
          </a:prstGeom>
          <a:solidFill>
            <a:srgbClr val="115A9F"/>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 name="文本框 3"/>
          <p:cNvSpPr txBox="1"/>
          <p:nvPr/>
        </p:nvSpPr>
        <p:spPr>
          <a:xfrm>
            <a:off x="1532890" y="2165985"/>
            <a:ext cx="9859010" cy="1198880"/>
          </a:xfrm>
          <a:prstGeom prst="rect">
            <a:avLst/>
          </a:prstGeom>
          <a:noFill/>
        </p:spPr>
        <p:txBody>
          <a:bodyPr wrap="square" rtlCol="0" anchor="t">
            <a:spAutoFit/>
          </a:bodyPr>
          <a:p>
            <a:r>
              <a:rPr lang="en-US" altLang="zh-CN" sz="2400">
                <a:latin typeface="Palatino Linotype" panose="02040502050505030304" charset="0"/>
                <a:cs typeface="Palatino Linotype" panose="02040502050505030304" charset="0"/>
              </a:rPr>
              <a:t>n. </a:t>
            </a:r>
            <a:r>
              <a:rPr lang="zh-CN" altLang="en-US" sz="2400">
                <a:latin typeface="Palatino Linotype" panose="02040502050505030304" charset="0"/>
                <a:cs typeface="Palatino Linotype" panose="02040502050505030304" charset="0"/>
              </a:rPr>
              <a:t> (used in compounds 用于构成复合词) a place where people are kept in temporary buildings or tents, especially by a government and often for long periods （尤指政府让人长时间住宿的）营房，营帐</a:t>
            </a:r>
            <a:endParaRPr lang="zh-CN" altLang="en-US" sz="2400">
              <a:latin typeface="Palatino Linotype" panose="02040502050505030304" charset="0"/>
              <a:cs typeface="Palatino Linotype" panose="02040502050505030304" charset="0"/>
            </a:endParaRPr>
          </a:p>
        </p:txBody>
      </p:sp>
      <p:sp>
        <p:nvSpPr>
          <p:cNvPr id="5" name="文本框 4"/>
          <p:cNvSpPr txBox="1"/>
          <p:nvPr/>
        </p:nvSpPr>
        <p:spPr>
          <a:xfrm>
            <a:off x="4780280" y="762635"/>
            <a:ext cx="3162935" cy="645160"/>
          </a:xfrm>
          <a:prstGeom prst="rect">
            <a:avLst/>
          </a:prstGeom>
          <a:noFill/>
        </p:spPr>
        <p:txBody>
          <a:bodyPr wrap="square" rtlCol="0">
            <a:spAutoFit/>
          </a:bodyPr>
          <a:p>
            <a:r>
              <a:rPr lang="en-US" altLang="zh-CN" sz="3600">
                <a:latin typeface="Palatino Linotype" panose="02040502050505030304" charset="0"/>
                <a:cs typeface="Palatino Linotype" panose="02040502050505030304" charset="0"/>
              </a:rPr>
              <a:t>camp</a:t>
            </a:r>
            <a:endParaRPr lang="en-US" altLang="zh-CN" sz="3600">
              <a:latin typeface="Palatino Linotype" panose="02040502050505030304" charset="0"/>
              <a:cs typeface="Palatino Linotype" panose="02040502050505030304" charset="0"/>
            </a:endParaRPr>
          </a:p>
        </p:txBody>
      </p:sp>
      <p:sp>
        <p:nvSpPr>
          <p:cNvPr id="6" name="文本框 5"/>
          <p:cNvSpPr txBox="1"/>
          <p:nvPr/>
        </p:nvSpPr>
        <p:spPr>
          <a:xfrm>
            <a:off x="1357630" y="3746500"/>
            <a:ext cx="9963785" cy="1568450"/>
          </a:xfrm>
          <a:prstGeom prst="rect">
            <a:avLst/>
          </a:prstGeom>
          <a:noFill/>
        </p:spPr>
        <p:txBody>
          <a:bodyPr wrap="square" rtlCol="0">
            <a:spAutoFit/>
          </a:bodyPr>
          <a:p>
            <a:r>
              <a:rPr lang="zh-CN" altLang="en-US" sz="2400" b="1">
                <a:solidFill>
                  <a:srgbClr val="115A9F"/>
                </a:solidFill>
                <a:latin typeface="Palatino Linotype" panose="02040502050505030304" charset="0"/>
                <a:cs typeface="Palatino Linotype" panose="02040502050505030304" charset="0"/>
              </a:rPr>
              <a:t>We were staying at a research camp outside “the polar bear capital of the world”</a:t>
            </a:r>
            <a:r>
              <a:rPr lang="en-US" altLang="zh-CN" sz="2400" b="1">
                <a:solidFill>
                  <a:srgbClr val="115A9F"/>
                </a:solidFill>
                <a:latin typeface="Palatino Linotype" panose="02040502050505030304" charset="0"/>
                <a:cs typeface="Palatino Linotype" panose="02040502050505030304" charset="0"/>
              </a:rPr>
              <a:t>—</a:t>
            </a:r>
            <a:r>
              <a:rPr lang="zh-CN" altLang="en-US" sz="2400" b="1">
                <a:solidFill>
                  <a:srgbClr val="115A9F"/>
                </a:solidFill>
                <a:latin typeface="Palatino Linotype" panose="02040502050505030304" charset="0"/>
                <a:cs typeface="Palatino Linotype" panose="02040502050505030304" charset="0"/>
              </a:rPr>
              <a:t> the town of Churchill in Manitoba, Canada. </a:t>
            </a:r>
            <a:endParaRPr lang="zh-CN" altLang="en-US" sz="2400" b="1">
              <a:solidFill>
                <a:srgbClr val="115A9F"/>
              </a:solidFill>
              <a:latin typeface="Palatino Linotype" panose="02040502050505030304" charset="0"/>
              <a:cs typeface="Palatino Linotype" panose="02040502050505030304" charset="0"/>
            </a:endParaRPr>
          </a:p>
          <a:p>
            <a:r>
              <a:rPr lang="zh-CN" altLang="en-US" sz="2400" b="1">
                <a:solidFill>
                  <a:srgbClr val="115A9F"/>
                </a:solidFill>
                <a:latin typeface="Palatino Linotype" panose="02040502050505030304" charset="0"/>
                <a:cs typeface="Palatino Linotype" panose="02040502050505030304" charset="0"/>
              </a:rPr>
              <a:t>我们就待在加拿大曼尼托巴丘吉尔镇外的研究营里，这个镇被称为</a:t>
            </a:r>
            <a:r>
              <a:rPr lang="en-US" altLang="zh-CN" sz="2400" b="1">
                <a:solidFill>
                  <a:srgbClr val="115A9F"/>
                </a:solidFill>
                <a:latin typeface="Palatino Linotype" panose="02040502050505030304" charset="0"/>
                <a:cs typeface="Palatino Linotype" panose="02040502050505030304" charset="0"/>
              </a:rPr>
              <a:t>“</a:t>
            </a:r>
            <a:r>
              <a:rPr lang="zh-CN" altLang="en-US" sz="2400" b="1">
                <a:solidFill>
                  <a:srgbClr val="115A9F"/>
                </a:solidFill>
                <a:latin typeface="Palatino Linotype" panose="02040502050505030304" charset="0"/>
                <a:cs typeface="Palatino Linotype" panose="02040502050505030304" charset="0"/>
              </a:rPr>
              <a:t>世界北极熊之都</a:t>
            </a:r>
            <a:r>
              <a:rPr lang="en-US" altLang="zh-CN" sz="2400" b="1">
                <a:solidFill>
                  <a:srgbClr val="115A9F"/>
                </a:solidFill>
                <a:latin typeface="Palatino Linotype" panose="02040502050505030304" charset="0"/>
                <a:cs typeface="Palatino Linotype" panose="02040502050505030304" charset="0"/>
              </a:rPr>
              <a:t>”</a:t>
            </a:r>
            <a:r>
              <a:rPr lang="zh-CN" altLang="en-US" sz="2400" b="1">
                <a:solidFill>
                  <a:srgbClr val="115A9F"/>
                </a:solidFill>
                <a:latin typeface="Palatino Linotype" panose="02040502050505030304" charset="0"/>
                <a:cs typeface="Palatino Linotype" panose="02040502050505030304" charset="0"/>
              </a:rPr>
              <a:t>。</a:t>
            </a:r>
            <a:endParaRPr lang="zh-CN" altLang="en-US" sz="2400" b="1">
              <a:solidFill>
                <a:srgbClr val="115A9F"/>
              </a:solidFill>
              <a:latin typeface="Palatino Linotype" panose="02040502050505030304" charset="0"/>
              <a:ea typeface="黑体" panose="02010609060101010101" charset="-122"/>
              <a:cs typeface="Palatino Linotype" panose="02040502050505030304" charset="0"/>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checkerboard(across)">
                                      <p:cBhvr>
                                        <p:cTn id="7" dur="500"/>
                                        <p:tgtEl>
                                          <p:spTgt spid="6">
                                            <p:txEl>
                                              <p:pRg st="0" end="0"/>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checkerboard(across)">
                                      <p:cBhvr>
                                        <p:cTn id="10"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椭圆 24"/>
          <p:cNvSpPr/>
          <p:nvPr/>
        </p:nvSpPr>
        <p:spPr>
          <a:xfrm>
            <a:off x="2497077" y="1081677"/>
            <a:ext cx="398145" cy="398146"/>
          </a:xfrm>
          <a:prstGeom prst="ellipse">
            <a:avLst/>
          </a:prstGeom>
          <a:pattFill prst="ltUpDiag">
            <a:fgClr>
              <a:srgbClr val="EBCB2D"/>
            </a:fgClr>
            <a:bgClr>
              <a:srgbClr val="E9C517"/>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zh-CN" altLang="en-US" sz="4000" dirty="0">
              <a:latin typeface="Segoe UI" panose="020B0502040204020203" pitchFamily="34" charset="0"/>
              <a:ea typeface="微软雅黑" panose="020B0503020204020204" pitchFamily="34" charset="-122"/>
              <a:cs typeface="+mn-ea"/>
              <a:sym typeface="Segoe UI" panose="020B0502040204020203" pitchFamily="34" charset="0"/>
            </a:endParaRPr>
          </a:p>
        </p:txBody>
      </p:sp>
      <p:sp>
        <p:nvSpPr>
          <p:cNvPr id="2" name="矩形 1"/>
          <p:cNvSpPr/>
          <p:nvPr/>
        </p:nvSpPr>
        <p:spPr>
          <a:xfrm>
            <a:off x="3206115" y="1451610"/>
            <a:ext cx="5099050" cy="75565"/>
          </a:xfrm>
          <a:prstGeom prst="rect">
            <a:avLst/>
          </a:prstGeom>
          <a:solidFill>
            <a:srgbClr val="115A9F"/>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 name="文本框 3"/>
          <p:cNvSpPr txBox="1"/>
          <p:nvPr/>
        </p:nvSpPr>
        <p:spPr>
          <a:xfrm>
            <a:off x="1532890" y="2165985"/>
            <a:ext cx="10224135" cy="829945"/>
          </a:xfrm>
          <a:prstGeom prst="rect">
            <a:avLst/>
          </a:prstGeom>
          <a:noFill/>
        </p:spPr>
        <p:txBody>
          <a:bodyPr wrap="square" rtlCol="0" anchor="t">
            <a:spAutoFit/>
          </a:bodyPr>
          <a:p>
            <a:pPr algn="l">
              <a:buClrTx/>
              <a:buSzTx/>
              <a:buFontTx/>
            </a:pPr>
            <a:r>
              <a:rPr lang="en-US" altLang="zh-CN" sz="2400">
                <a:latin typeface="Palatino Linotype" panose="02040502050505030304" charset="0"/>
                <a:cs typeface="Palatino Linotype" panose="02040502050505030304" charset="0"/>
              </a:rPr>
              <a:t>n. a camera lens that produces a large image of an object that is far away and allows you to take photographs of it	    摄远镜头；远距离照相镜头</a:t>
            </a:r>
            <a:endParaRPr lang="en-US" altLang="zh-CN" sz="2400">
              <a:latin typeface="Palatino Linotype" panose="02040502050505030304" charset="0"/>
              <a:cs typeface="Palatino Linotype" panose="02040502050505030304" charset="0"/>
            </a:endParaRPr>
          </a:p>
        </p:txBody>
      </p:sp>
      <p:sp>
        <p:nvSpPr>
          <p:cNvPr id="5" name="文本框 4"/>
          <p:cNvSpPr txBox="1"/>
          <p:nvPr/>
        </p:nvSpPr>
        <p:spPr>
          <a:xfrm>
            <a:off x="4269105" y="776605"/>
            <a:ext cx="3674110" cy="706755"/>
          </a:xfrm>
          <a:prstGeom prst="rect">
            <a:avLst/>
          </a:prstGeom>
          <a:noFill/>
        </p:spPr>
        <p:txBody>
          <a:bodyPr wrap="square" rtlCol="0">
            <a:spAutoFit/>
          </a:bodyPr>
          <a:p>
            <a:r>
              <a:rPr lang="en-US" altLang="zh-CN" sz="3600">
                <a:latin typeface="Palatino Linotype" panose="02040502050505030304" charset="0"/>
                <a:cs typeface="Palatino Linotype" panose="02040502050505030304" charset="0"/>
              </a:rPr>
              <a:t>telephoto lens</a:t>
            </a:r>
            <a:endParaRPr lang="en-US" altLang="zh-CN" sz="4000">
              <a:latin typeface="Palatino Linotype" panose="02040502050505030304" charset="0"/>
              <a:cs typeface="Palatino Linotype" panose="02040502050505030304" charset="0"/>
            </a:endParaRPr>
          </a:p>
        </p:txBody>
      </p:sp>
      <p:sp>
        <p:nvSpPr>
          <p:cNvPr id="6" name="文本框 5"/>
          <p:cNvSpPr txBox="1"/>
          <p:nvPr/>
        </p:nvSpPr>
        <p:spPr>
          <a:xfrm>
            <a:off x="1357630" y="3746500"/>
            <a:ext cx="9963785" cy="1198880"/>
          </a:xfrm>
          <a:prstGeom prst="rect">
            <a:avLst/>
          </a:prstGeom>
          <a:noFill/>
        </p:spPr>
        <p:txBody>
          <a:bodyPr wrap="square" rtlCol="0">
            <a:spAutoFit/>
          </a:bodyPr>
          <a:p>
            <a:pPr algn="l">
              <a:buClrTx/>
              <a:buSzTx/>
              <a:buNone/>
            </a:pPr>
            <a:r>
              <a:rPr lang="zh-CN" altLang="en-US" sz="2400" b="1">
                <a:solidFill>
                  <a:srgbClr val="115A9F"/>
                </a:solidFill>
                <a:latin typeface="Palatino Linotype" panose="02040502050505030304" charset="0"/>
                <a:cs typeface="Palatino Linotype" panose="02040502050505030304" charset="0"/>
              </a:rPr>
              <a:t>When I'm face to face with a polar bear, I like it to be through a camera with a telephoto lens. </a:t>
            </a:r>
            <a:endParaRPr lang="zh-CN" altLang="en-US" sz="2400" b="1">
              <a:solidFill>
                <a:srgbClr val="115A9F"/>
              </a:solidFill>
              <a:latin typeface="Palatino Linotype" panose="02040502050505030304" charset="0"/>
              <a:cs typeface="Palatino Linotype" panose="02040502050505030304" charset="0"/>
            </a:endParaRPr>
          </a:p>
          <a:p>
            <a:pPr algn="l">
              <a:buClrTx/>
              <a:buSzTx/>
              <a:buNone/>
            </a:pPr>
            <a:r>
              <a:rPr lang="zh-CN" altLang="en-US" sz="2400" b="1">
                <a:solidFill>
                  <a:srgbClr val="115A9F"/>
                </a:solidFill>
                <a:latin typeface="Palatino Linotype" panose="02040502050505030304" charset="0"/>
                <a:cs typeface="Palatino Linotype" panose="02040502050505030304" charset="0"/>
              </a:rPr>
              <a:t>我喜欢通过摄像机的长焦镜头和北极熊面对面。</a:t>
            </a:r>
            <a:endParaRPr lang="zh-CN" altLang="en-US" sz="2400" b="1">
              <a:solidFill>
                <a:srgbClr val="115A9F"/>
              </a:solidFill>
              <a:latin typeface="Palatino Linotype" panose="02040502050505030304" charset="0"/>
              <a:cs typeface="Palatino Linotype" panose="02040502050505030304" charset="0"/>
            </a:endParaRPr>
          </a:p>
        </p:txBody>
      </p:sp>
      <p:sp>
        <p:nvSpPr>
          <p:cNvPr id="3" name="文本框 2"/>
          <p:cNvSpPr txBox="1"/>
          <p:nvPr/>
        </p:nvSpPr>
        <p:spPr>
          <a:xfrm>
            <a:off x="11391329" y="112083"/>
            <a:ext cx="566420" cy="694055"/>
          </a:xfrm>
          <a:prstGeom prst="rect">
            <a:avLst/>
          </a:prstGeom>
          <a:noFill/>
        </p:spPr>
        <p:txBody>
          <a:bodyPr wrap="none" rtlCol="0">
            <a:spAutoFit/>
          </a:bodyPr>
          <a:p>
            <a:pPr>
              <a:lnSpc>
                <a:spcPct val="140000"/>
              </a:lnSpc>
            </a:pPr>
            <a:r>
              <a:rPr lang="en-US" altLang="zh-CN" sz="2800" dirty="0" smtClean="0">
                <a:solidFill>
                  <a:srgbClr val="115A9F"/>
                </a:solidFill>
                <a:latin typeface="Segoe UI" panose="020B0502040204020203" pitchFamily="34" charset="0"/>
                <a:ea typeface="微软雅黑" panose="020B0503020204020204" pitchFamily="34" charset="-122"/>
                <a:cs typeface="+mn-ea"/>
                <a:sym typeface="Segoe UI" panose="020B0502040204020203" pitchFamily="34" charset="0"/>
              </a:rPr>
              <a:t>03</a:t>
            </a:r>
            <a:endParaRPr lang="zh-CN" altLang="en-US" sz="6600" dirty="0">
              <a:solidFill>
                <a:srgbClr val="115A9F"/>
              </a:solidFill>
              <a:latin typeface="Segoe UI" panose="020B0502040204020203" pitchFamily="34" charset="0"/>
              <a:ea typeface="微软雅黑" panose="020B0503020204020204" pitchFamily="34" charset="-122"/>
              <a:cs typeface="+mn-ea"/>
              <a:sym typeface="Segoe UI" panose="020B0502040204020203" pitchFamily="34" charset="0"/>
            </a:endParaRPr>
          </a:p>
        </p:txBody>
      </p:sp>
      <p:cxnSp>
        <p:nvCxnSpPr>
          <p:cNvPr id="7" name="直接连接符 6"/>
          <p:cNvCxnSpPr/>
          <p:nvPr/>
        </p:nvCxnSpPr>
        <p:spPr>
          <a:xfrm flipH="1">
            <a:off x="10919961" y="483407"/>
            <a:ext cx="401388" cy="0"/>
          </a:xfrm>
          <a:prstGeom prst="line">
            <a:avLst/>
          </a:prstGeom>
          <a:ln w="9525">
            <a:solidFill>
              <a:srgbClr val="B4CBD4"/>
            </a:solidFill>
          </a:ln>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9304382" y="300412"/>
            <a:ext cx="1828800" cy="349250"/>
          </a:xfrm>
          <a:prstGeom prst="rect">
            <a:avLst/>
          </a:prstGeom>
          <a:noFill/>
        </p:spPr>
        <p:txBody>
          <a:bodyPr wrap="none" rtlCol="0">
            <a:spAutoFit/>
          </a:bodyPr>
          <a:p>
            <a:pPr algn="dist">
              <a:lnSpc>
                <a:spcPct val="140000"/>
              </a:lnSpc>
            </a:pPr>
            <a:r>
              <a:rPr lang="en-US" altLang="zh-CN" sz="1200" dirty="0" smtClean="0">
                <a:solidFill>
                  <a:srgbClr val="115A9F"/>
                </a:solidFill>
                <a:latin typeface="Segoe UI" panose="020B0502040204020203" pitchFamily="34" charset="0"/>
                <a:ea typeface="微软雅黑" panose="020B0503020204020204" pitchFamily="34" charset="-122"/>
                <a:sym typeface="Segoe UI" panose="020B0502040204020203" pitchFamily="34" charset="0"/>
              </a:rPr>
              <a:t>Understanding the Story</a:t>
            </a:r>
            <a:endParaRPr lang="zh-CN" altLang="en-US" sz="2000" dirty="0">
              <a:solidFill>
                <a:srgbClr val="B4CBD4"/>
              </a:solidFill>
              <a:latin typeface="Segoe UI" panose="020B0502040204020203" pitchFamily="34" charset="0"/>
              <a:ea typeface="微软雅黑" panose="020B0503020204020204" pitchFamily="34" charset="-122"/>
              <a:cs typeface="+mn-ea"/>
              <a:sym typeface="Segoe UI" panose="020B0502040204020203" pitchFamily="34" charset="0"/>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checkerboard(across)">
                                      <p:cBhvr>
                                        <p:cTn id="7" dur="500"/>
                                        <p:tgtEl>
                                          <p:spTgt spid="6">
                                            <p:txEl>
                                              <p:pRg st="0" end="0"/>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checkerboard(across)">
                                      <p:cBhvr>
                                        <p:cTn id="10"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椭圆 24"/>
          <p:cNvSpPr/>
          <p:nvPr/>
        </p:nvSpPr>
        <p:spPr>
          <a:xfrm>
            <a:off x="2497077" y="1081677"/>
            <a:ext cx="398145" cy="398146"/>
          </a:xfrm>
          <a:prstGeom prst="ellipse">
            <a:avLst/>
          </a:prstGeom>
          <a:pattFill prst="ltUpDiag">
            <a:fgClr>
              <a:srgbClr val="EBCB2D"/>
            </a:fgClr>
            <a:bgClr>
              <a:srgbClr val="E9C517"/>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zh-CN" altLang="en-US" sz="4000" dirty="0">
              <a:latin typeface="Segoe UI" panose="020B0502040204020203" pitchFamily="34" charset="0"/>
              <a:ea typeface="微软雅黑" panose="020B0503020204020204" pitchFamily="34" charset="-122"/>
              <a:cs typeface="+mn-ea"/>
              <a:sym typeface="Segoe UI" panose="020B0502040204020203" pitchFamily="34" charset="0"/>
            </a:endParaRPr>
          </a:p>
        </p:txBody>
      </p:sp>
      <p:sp>
        <p:nvSpPr>
          <p:cNvPr id="2" name="矩形 1"/>
          <p:cNvSpPr/>
          <p:nvPr/>
        </p:nvSpPr>
        <p:spPr>
          <a:xfrm>
            <a:off x="3206115" y="1451610"/>
            <a:ext cx="5099050" cy="75565"/>
          </a:xfrm>
          <a:prstGeom prst="rect">
            <a:avLst/>
          </a:prstGeom>
          <a:solidFill>
            <a:srgbClr val="115A9F"/>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 name="文本框 3"/>
          <p:cNvSpPr txBox="1"/>
          <p:nvPr/>
        </p:nvSpPr>
        <p:spPr>
          <a:xfrm>
            <a:off x="1532890" y="2165985"/>
            <a:ext cx="10224135" cy="829945"/>
          </a:xfrm>
          <a:prstGeom prst="rect">
            <a:avLst/>
          </a:prstGeom>
          <a:noFill/>
        </p:spPr>
        <p:txBody>
          <a:bodyPr wrap="square" rtlCol="0" anchor="t">
            <a:spAutoFit/>
          </a:bodyPr>
          <a:p>
            <a:pPr algn="l">
              <a:buClrTx/>
              <a:buSzTx/>
              <a:buFontTx/>
            </a:pPr>
            <a:r>
              <a:rPr lang="en-US" altLang="zh-CN" sz="2400">
                <a:latin typeface="Palatino Linotype" panose="02040502050505030304" charset="0"/>
                <a:cs typeface="Palatino Linotype" panose="02040502050505030304" charset="0"/>
              </a:rPr>
              <a:t>(saying) to be much more difficult to do than to talk about </a:t>
            </a:r>
            <a:endParaRPr lang="en-US" altLang="zh-CN" sz="2400">
              <a:latin typeface="Palatino Linotype" panose="02040502050505030304" charset="0"/>
              <a:cs typeface="Palatino Linotype" panose="02040502050505030304" charset="0"/>
            </a:endParaRPr>
          </a:p>
          <a:p>
            <a:pPr algn="l">
              <a:buClrTx/>
              <a:buSzTx/>
              <a:buFontTx/>
            </a:pPr>
            <a:r>
              <a:rPr lang="en-US" altLang="zh-CN" sz="2400">
                <a:latin typeface="Palatino Linotype" panose="02040502050505030304" charset="0"/>
                <a:cs typeface="Palatino Linotype" panose="02040502050505030304" charset="0"/>
              </a:rPr>
              <a:t>说时容易做时难；谈何容易</a:t>
            </a:r>
            <a:endParaRPr lang="en-US" altLang="zh-CN" sz="2400">
              <a:latin typeface="Palatino Linotype" panose="02040502050505030304" charset="0"/>
              <a:cs typeface="Palatino Linotype" panose="02040502050505030304" charset="0"/>
            </a:endParaRPr>
          </a:p>
        </p:txBody>
      </p:sp>
      <p:sp>
        <p:nvSpPr>
          <p:cNvPr id="5" name="文本框 4"/>
          <p:cNvSpPr txBox="1"/>
          <p:nvPr/>
        </p:nvSpPr>
        <p:spPr>
          <a:xfrm>
            <a:off x="3178810" y="772795"/>
            <a:ext cx="5835015" cy="706755"/>
          </a:xfrm>
          <a:prstGeom prst="rect">
            <a:avLst/>
          </a:prstGeom>
          <a:noFill/>
        </p:spPr>
        <p:txBody>
          <a:bodyPr wrap="square" rtlCol="0">
            <a:spAutoFit/>
          </a:bodyPr>
          <a:p>
            <a:pPr algn="l">
              <a:buClrTx/>
              <a:buSzTx/>
              <a:buFontTx/>
            </a:pPr>
            <a:r>
              <a:rPr lang="en-US" altLang="zh-CN" sz="3600">
                <a:latin typeface="Palatino Linotype" panose="02040502050505030304" charset="0"/>
                <a:cs typeface="Palatino Linotype" panose="02040502050505030304" charset="0"/>
              </a:rPr>
              <a:t>be easier said than done</a:t>
            </a:r>
            <a:endParaRPr lang="en-US" altLang="zh-CN" sz="3600">
              <a:latin typeface="Palatino Linotype" panose="02040502050505030304" charset="0"/>
              <a:cs typeface="Palatino Linotype" panose="02040502050505030304" charset="0"/>
            </a:endParaRPr>
          </a:p>
        </p:txBody>
      </p:sp>
      <p:sp>
        <p:nvSpPr>
          <p:cNvPr id="6" name="文本框 5"/>
          <p:cNvSpPr txBox="1"/>
          <p:nvPr/>
        </p:nvSpPr>
        <p:spPr>
          <a:xfrm>
            <a:off x="1663065" y="3658870"/>
            <a:ext cx="9963785" cy="829945"/>
          </a:xfrm>
          <a:prstGeom prst="rect">
            <a:avLst/>
          </a:prstGeom>
          <a:noFill/>
        </p:spPr>
        <p:txBody>
          <a:bodyPr wrap="square" rtlCol="0">
            <a:spAutoFit/>
          </a:bodyPr>
          <a:p>
            <a:pPr algn="l">
              <a:buClrTx/>
              <a:buSzTx/>
              <a:buNone/>
            </a:pPr>
            <a:r>
              <a:rPr lang="en-US" altLang="zh-CN" sz="2400" b="1">
                <a:solidFill>
                  <a:srgbClr val="115A9F"/>
                </a:solidFill>
                <a:latin typeface="Palatino Linotype" panose="02040502050505030304" charset="0"/>
                <a:cs typeface="Palatino Linotype" panose="02040502050505030304" charset="0"/>
              </a:rPr>
              <a:t>But sometimes, that is easier said than done.</a:t>
            </a:r>
            <a:endParaRPr lang="en-US" altLang="zh-CN" sz="2400" b="1">
              <a:solidFill>
                <a:srgbClr val="115A9F"/>
              </a:solidFill>
              <a:latin typeface="Palatino Linotype" panose="02040502050505030304" charset="0"/>
              <a:cs typeface="Palatino Linotype" panose="02040502050505030304" charset="0"/>
            </a:endParaRPr>
          </a:p>
          <a:p>
            <a:pPr algn="l">
              <a:buClrTx/>
              <a:buSzTx/>
              <a:buNone/>
            </a:pPr>
            <a:r>
              <a:rPr lang="zh-CN" altLang="en-US" sz="2400" b="1">
                <a:solidFill>
                  <a:srgbClr val="115A9F"/>
                </a:solidFill>
                <a:latin typeface="Palatino Linotype" panose="02040502050505030304" charset="0"/>
                <a:cs typeface="Palatino Linotype" panose="02040502050505030304" charset="0"/>
              </a:rPr>
              <a:t>但是有时候，这说起来容易做起来难。</a:t>
            </a:r>
            <a:endParaRPr lang="zh-CN" altLang="en-US" sz="2400" b="1">
              <a:solidFill>
                <a:srgbClr val="115A9F"/>
              </a:solidFill>
              <a:latin typeface="Palatino Linotype" panose="02040502050505030304" charset="0"/>
              <a:cs typeface="Palatino Linotype" panose="02040502050505030304" charset="0"/>
            </a:endParaRPr>
          </a:p>
        </p:txBody>
      </p:sp>
      <p:sp>
        <p:nvSpPr>
          <p:cNvPr id="3" name="文本框 2"/>
          <p:cNvSpPr txBox="1"/>
          <p:nvPr/>
        </p:nvSpPr>
        <p:spPr>
          <a:xfrm>
            <a:off x="11391329" y="112083"/>
            <a:ext cx="566420" cy="694055"/>
          </a:xfrm>
          <a:prstGeom prst="rect">
            <a:avLst/>
          </a:prstGeom>
          <a:noFill/>
        </p:spPr>
        <p:txBody>
          <a:bodyPr wrap="none" rtlCol="0">
            <a:spAutoFit/>
          </a:bodyPr>
          <a:lstStyle/>
          <a:p>
            <a:pPr>
              <a:lnSpc>
                <a:spcPct val="140000"/>
              </a:lnSpc>
            </a:pPr>
            <a:r>
              <a:rPr lang="en-US" altLang="zh-CN" sz="2800" dirty="0" smtClean="0">
                <a:solidFill>
                  <a:srgbClr val="115A9F"/>
                </a:solidFill>
                <a:latin typeface="Segoe UI" panose="020B0502040204020203" pitchFamily="34" charset="0"/>
                <a:ea typeface="微软雅黑" panose="020B0503020204020204" pitchFamily="34" charset="-122"/>
                <a:cs typeface="+mn-ea"/>
                <a:sym typeface="Segoe UI" panose="020B0502040204020203" pitchFamily="34" charset="0"/>
              </a:rPr>
              <a:t>03</a:t>
            </a:r>
            <a:endParaRPr lang="zh-CN" altLang="en-US" sz="6600" dirty="0">
              <a:solidFill>
                <a:srgbClr val="115A9F"/>
              </a:solidFill>
              <a:latin typeface="Segoe UI" panose="020B0502040204020203" pitchFamily="34" charset="0"/>
              <a:ea typeface="微软雅黑" panose="020B0503020204020204" pitchFamily="34" charset="-122"/>
              <a:cs typeface="+mn-ea"/>
              <a:sym typeface="Segoe UI" panose="020B0502040204020203" pitchFamily="34" charset="0"/>
            </a:endParaRPr>
          </a:p>
        </p:txBody>
      </p:sp>
      <p:cxnSp>
        <p:nvCxnSpPr>
          <p:cNvPr id="7" name="直接连接符 6"/>
          <p:cNvCxnSpPr/>
          <p:nvPr/>
        </p:nvCxnSpPr>
        <p:spPr>
          <a:xfrm flipH="1">
            <a:off x="10919961" y="483407"/>
            <a:ext cx="401388" cy="0"/>
          </a:xfrm>
          <a:prstGeom prst="line">
            <a:avLst/>
          </a:prstGeom>
          <a:ln w="9525">
            <a:solidFill>
              <a:srgbClr val="B4CBD4"/>
            </a:solidFill>
          </a:ln>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9304382" y="300412"/>
            <a:ext cx="1828800" cy="349250"/>
          </a:xfrm>
          <a:prstGeom prst="rect">
            <a:avLst/>
          </a:prstGeom>
          <a:noFill/>
        </p:spPr>
        <p:txBody>
          <a:bodyPr wrap="none" rtlCol="0">
            <a:spAutoFit/>
          </a:bodyPr>
          <a:lstStyle/>
          <a:p>
            <a:pPr algn="dist">
              <a:lnSpc>
                <a:spcPct val="140000"/>
              </a:lnSpc>
            </a:pPr>
            <a:r>
              <a:rPr lang="en-US" altLang="zh-CN" sz="1200" dirty="0" smtClean="0">
                <a:solidFill>
                  <a:srgbClr val="115A9F"/>
                </a:solidFill>
                <a:latin typeface="Segoe UI" panose="020B0502040204020203" pitchFamily="34" charset="0"/>
                <a:ea typeface="微软雅黑" panose="020B0503020204020204" pitchFamily="34" charset="-122"/>
                <a:sym typeface="Segoe UI" panose="020B0502040204020203" pitchFamily="34" charset="0"/>
              </a:rPr>
              <a:t>Understanding the Story</a:t>
            </a:r>
            <a:endParaRPr lang="zh-CN" altLang="en-US" sz="2000" dirty="0">
              <a:solidFill>
                <a:srgbClr val="B4CBD4"/>
              </a:solidFill>
              <a:latin typeface="Segoe UI" panose="020B0502040204020203" pitchFamily="34" charset="0"/>
              <a:ea typeface="微软雅黑" panose="020B0503020204020204" pitchFamily="34" charset="-122"/>
              <a:cs typeface="+mn-ea"/>
              <a:sym typeface="Segoe UI" panose="020B0502040204020203" pitchFamily="34" charset="0"/>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checkerboard(across)">
                                      <p:cBhvr>
                                        <p:cTn id="7" dur="500"/>
                                        <p:tgtEl>
                                          <p:spTgt spid="6">
                                            <p:txEl>
                                              <p:pRg st="0" end="0"/>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checkerboard(across)">
                                      <p:cBhvr>
                                        <p:cTn id="10"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椭圆 24"/>
          <p:cNvSpPr/>
          <p:nvPr/>
        </p:nvSpPr>
        <p:spPr>
          <a:xfrm>
            <a:off x="2497077" y="1081677"/>
            <a:ext cx="398145" cy="398146"/>
          </a:xfrm>
          <a:prstGeom prst="ellipse">
            <a:avLst/>
          </a:prstGeom>
          <a:pattFill prst="ltUpDiag">
            <a:fgClr>
              <a:srgbClr val="EBCB2D"/>
            </a:fgClr>
            <a:bgClr>
              <a:srgbClr val="E9C517"/>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zh-CN" altLang="en-US" sz="4000" dirty="0">
              <a:latin typeface="Segoe UI" panose="020B0502040204020203" pitchFamily="34" charset="0"/>
              <a:ea typeface="微软雅黑" panose="020B0503020204020204" pitchFamily="34" charset="-122"/>
              <a:cs typeface="+mn-ea"/>
              <a:sym typeface="Segoe UI" panose="020B0502040204020203" pitchFamily="34" charset="0"/>
            </a:endParaRPr>
          </a:p>
        </p:txBody>
      </p:sp>
      <p:sp>
        <p:nvSpPr>
          <p:cNvPr id="2" name="矩形 1"/>
          <p:cNvSpPr/>
          <p:nvPr/>
        </p:nvSpPr>
        <p:spPr>
          <a:xfrm>
            <a:off x="3206115" y="1451610"/>
            <a:ext cx="5099050" cy="75565"/>
          </a:xfrm>
          <a:prstGeom prst="rect">
            <a:avLst/>
          </a:prstGeom>
          <a:solidFill>
            <a:srgbClr val="115A9F"/>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 name="文本框 3"/>
          <p:cNvSpPr txBox="1"/>
          <p:nvPr/>
        </p:nvSpPr>
        <p:spPr>
          <a:xfrm>
            <a:off x="1532890" y="2165985"/>
            <a:ext cx="9858375" cy="829945"/>
          </a:xfrm>
          <a:prstGeom prst="rect">
            <a:avLst/>
          </a:prstGeom>
          <a:noFill/>
        </p:spPr>
        <p:txBody>
          <a:bodyPr wrap="square" rtlCol="0" anchor="t">
            <a:spAutoFit/>
          </a:bodyPr>
          <a:p>
            <a:pPr algn="l">
              <a:buClrTx/>
              <a:buSzTx/>
              <a:buFontTx/>
            </a:pPr>
            <a:r>
              <a:rPr lang="en-US" altLang="zh-CN" sz="2400">
                <a:latin typeface="Palatino Linotype" panose="02040502050505030304" charset="0"/>
                <a:cs typeface="Palatino Linotype" panose="02040502050505030304" charset="0"/>
              </a:rPr>
              <a:t>v. to breathe air in through the nose in order to discover or enjoy the smell of sth （吸着气）嗅，闻 </a:t>
            </a:r>
            <a:r>
              <a:rPr lang="zh-CN" altLang="en-US" sz="2400">
                <a:latin typeface="Palatino Linotype" panose="02040502050505030304" charset="0"/>
                <a:cs typeface="Palatino Linotype" panose="02040502050505030304" charset="0"/>
              </a:rPr>
              <a:t>【</a:t>
            </a:r>
            <a:r>
              <a:rPr lang="en-US" altLang="zh-CN" sz="2400">
                <a:latin typeface="Palatino Linotype" panose="02040502050505030304" charset="0"/>
                <a:cs typeface="Palatino Linotype" panose="02040502050505030304" charset="0"/>
              </a:rPr>
              <a:t>SYN</a:t>
            </a:r>
            <a:r>
              <a:rPr lang="zh-CN" altLang="en-US" sz="2400">
                <a:latin typeface="Palatino Linotype" panose="02040502050505030304" charset="0"/>
                <a:cs typeface="Palatino Linotype" panose="02040502050505030304" charset="0"/>
              </a:rPr>
              <a:t>】</a:t>
            </a:r>
            <a:r>
              <a:rPr lang="en-US" altLang="zh-CN" sz="2400">
                <a:latin typeface="Palatino Linotype" panose="02040502050505030304" charset="0"/>
                <a:cs typeface="Palatino Linotype" panose="02040502050505030304" charset="0"/>
              </a:rPr>
              <a:t>smell</a:t>
            </a:r>
            <a:endParaRPr lang="en-US" altLang="zh-CN" sz="2400">
              <a:latin typeface="Palatino Linotype" panose="02040502050505030304" charset="0"/>
              <a:cs typeface="Palatino Linotype" panose="02040502050505030304" charset="0"/>
            </a:endParaRPr>
          </a:p>
        </p:txBody>
      </p:sp>
      <p:sp>
        <p:nvSpPr>
          <p:cNvPr id="5" name="文本框 4"/>
          <p:cNvSpPr txBox="1"/>
          <p:nvPr/>
        </p:nvSpPr>
        <p:spPr>
          <a:xfrm>
            <a:off x="4659630" y="772795"/>
            <a:ext cx="5835015" cy="645160"/>
          </a:xfrm>
          <a:prstGeom prst="rect">
            <a:avLst/>
          </a:prstGeom>
          <a:noFill/>
        </p:spPr>
        <p:txBody>
          <a:bodyPr wrap="square" rtlCol="0">
            <a:spAutoFit/>
          </a:bodyPr>
          <a:p>
            <a:pPr algn="l">
              <a:buClrTx/>
              <a:buSzTx/>
              <a:buFontTx/>
            </a:pPr>
            <a:r>
              <a:rPr lang="en-US" altLang="zh-CN" sz="3600">
                <a:latin typeface="Palatino Linotype" panose="02040502050505030304" charset="0"/>
                <a:cs typeface="Palatino Linotype" panose="02040502050505030304" charset="0"/>
              </a:rPr>
              <a:t>sniff</a:t>
            </a:r>
            <a:endParaRPr lang="en-US" altLang="zh-CN" sz="3600">
              <a:latin typeface="Palatino Linotype" panose="02040502050505030304" charset="0"/>
              <a:cs typeface="Palatino Linotype" panose="02040502050505030304" charset="0"/>
            </a:endParaRPr>
          </a:p>
        </p:txBody>
      </p:sp>
      <p:sp>
        <p:nvSpPr>
          <p:cNvPr id="6" name="文本框 5"/>
          <p:cNvSpPr txBox="1"/>
          <p:nvPr/>
        </p:nvSpPr>
        <p:spPr>
          <a:xfrm>
            <a:off x="1706880" y="3644900"/>
            <a:ext cx="9271000" cy="1568450"/>
          </a:xfrm>
          <a:prstGeom prst="rect">
            <a:avLst/>
          </a:prstGeom>
          <a:noFill/>
        </p:spPr>
        <p:txBody>
          <a:bodyPr wrap="square" rtlCol="0">
            <a:spAutoFit/>
          </a:bodyPr>
          <a:p>
            <a:pPr algn="l">
              <a:buClrTx/>
              <a:buSzTx/>
              <a:buNone/>
            </a:pPr>
            <a:r>
              <a:rPr lang="en-US" altLang="zh-CN" sz="2400" b="1">
                <a:solidFill>
                  <a:srgbClr val="115A9F"/>
                </a:solidFill>
                <a:latin typeface="Palatino Linotype" panose="02040502050505030304" charset="0"/>
                <a:cs typeface="Palatino Linotype" panose="02040502050505030304" charset="0"/>
              </a:rPr>
              <a:t>As Elli and I cooked dinner, a young male polar bear who was playing in a nearby lake sniffed, and smelled our garlic bread. </a:t>
            </a:r>
            <a:endParaRPr lang="en-US" altLang="zh-CN" sz="2400" b="1">
              <a:solidFill>
                <a:srgbClr val="115A9F"/>
              </a:solidFill>
              <a:latin typeface="Palatino Linotype" panose="02040502050505030304" charset="0"/>
              <a:cs typeface="Palatino Linotype" panose="02040502050505030304" charset="0"/>
            </a:endParaRPr>
          </a:p>
          <a:p>
            <a:pPr algn="l">
              <a:buClrTx/>
              <a:buSzTx/>
              <a:buNone/>
            </a:pPr>
            <a:r>
              <a:rPr lang="zh-CN" altLang="en-US" sz="2400" b="1">
                <a:solidFill>
                  <a:srgbClr val="115A9F"/>
                </a:solidFill>
                <a:latin typeface="Palatino Linotype" panose="02040502050505030304" charset="0"/>
                <a:cs typeface="Palatino Linotype" panose="02040502050505030304" charset="0"/>
              </a:rPr>
              <a:t>我和埃莉做饭的时候，一头在附近湖边玩耍的雄性幼熊闻到了我们做的大蒜面包。</a:t>
            </a:r>
            <a:endParaRPr lang="zh-CN" altLang="en-US" sz="2400" b="1">
              <a:solidFill>
                <a:srgbClr val="115A9F"/>
              </a:solidFill>
              <a:latin typeface="Palatino Linotype" panose="02040502050505030304" charset="0"/>
              <a:cs typeface="Palatino Linotype" panose="02040502050505030304" charset="0"/>
            </a:endParaRPr>
          </a:p>
        </p:txBody>
      </p:sp>
      <p:sp>
        <p:nvSpPr>
          <p:cNvPr id="3" name="文本框 2"/>
          <p:cNvSpPr txBox="1"/>
          <p:nvPr/>
        </p:nvSpPr>
        <p:spPr>
          <a:xfrm>
            <a:off x="11391329" y="112083"/>
            <a:ext cx="566420" cy="694055"/>
          </a:xfrm>
          <a:prstGeom prst="rect">
            <a:avLst/>
          </a:prstGeom>
          <a:noFill/>
        </p:spPr>
        <p:txBody>
          <a:bodyPr wrap="none" rtlCol="0">
            <a:spAutoFit/>
          </a:bodyPr>
          <a:lstStyle/>
          <a:p>
            <a:pPr>
              <a:lnSpc>
                <a:spcPct val="140000"/>
              </a:lnSpc>
            </a:pPr>
            <a:r>
              <a:rPr lang="en-US" altLang="zh-CN" sz="2800" dirty="0" smtClean="0">
                <a:solidFill>
                  <a:srgbClr val="115A9F"/>
                </a:solidFill>
                <a:latin typeface="Segoe UI" panose="020B0502040204020203" pitchFamily="34" charset="0"/>
                <a:ea typeface="微软雅黑" panose="020B0503020204020204" pitchFamily="34" charset="-122"/>
                <a:cs typeface="+mn-ea"/>
                <a:sym typeface="Segoe UI" panose="020B0502040204020203" pitchFamily="34" charset="0"/>
              </a:rPr>
              <a:t>03</a:t>
            </a:r>
            <a:endParaRPr lang="zh-CN" altLang="en-US" sz="6600" dirty="0">
              <a:solidFill>
                <a:srgbClr val="115A9F"/>
              </a:solidFill>
              <a:latin typeface="Segoe UI" panose="020B0502040204020203" pitchFamily="34" charset="0"/>
              <a:ea typeface="微软雅黑" panose="020B0503020204020204" pitchFamily="34" charset="-122"/>
              <a:cs typeface="+mn-ea"/>
              <a:sym typeface="Segoe UI" panose="020B0502040204020203" pitchFamily="34" charset="0"/>
            </a:endParaRPr>
          </a:p>
        </p:txBody>
      </p:sp>
      <p:cxnSp>
        <p:nvCxnSpPr>
          <p:cNvPr id="7" name="直接连接符 6"/>
          <p:cNvCxnSpPr/>
          <p:nvPr/>
        </p:nvCxnSpPr>
        <p:spPr>
          <a:xfrm flipH="1">
            <a:off x="10919961" y="483407"/>
            <a:ext cx="401388" cy="0"/>
          </a:xfrm>
          <a:prstGeom prst="line">
            <a:avLst/>
          </a:prstGeom>
          <a:ln w="9525">
            <a:solidFill>
              <a:srgbClr val="B4CBD4"/>
            </a:solidFill>
          </a:ln>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9304382" y="300412"/>
            <a:ext cx="1828800" cy="349250"/>
          </a:xfrm>
          <a:prstGeom prst="rect">
            <a:avLst/>
          </a:prstGeom>
          <a:noFill/>
        </p:spPr>
        <p:txBody>
          <a:bodyPr wrap="none" rtlCol="0">
            <a:spAutoFit/>
          </a:bodyPr>
          <a:lstStyle/>
          <a:p>
            <a:pPr algn="dist">
              <a:lnSpc>
                <a:spcPct val="140000"/>
              </a:lnSpc>
            </a:pPr>
            <a:r>
              <a:rPr lang="en-US" altLang="zh-CN" sz="1200" dirty="0" smtClean="0">
                <a:solidFill>
                  <a:srgbClr val="115A9F"/>
                </a:solidFill>
                <a:latin typeface="Segoe UI" panose="020B0502040204020203" pitchFamily="34" charset="0"/>
                <a:ea typeface="微软雅黑" panose="020B0503020204020204" pitchFamily="34" charset="-122"/>
                <a:sym typeface="Segoe UI" panose="020B0502040204020203" pitchFamily="34" charset="0"/>
              </a:rPr>
              <a:t>Understanding the Story</a:t>
            </a:r>
            <a:endParaRPr lang="zh-CN" altLang="en-US" sz="2000" dirty="0">
              <a:solidFill>
                <a:srgbClr val="B4CBD4"/>
              </a:solidFill>
              <a:latin typeface="Segoe UI" panose="020B0502040204020203" pitchFamily="34" charset="0"/>
              <a:ea typeface="微软雅黑" panose="020B0503020204020204" pitchFamily="34" charset="-122"/>
              <a:cs typeface="+mn-ea"/>
              <a:sym typeface="Segoe UI" panose="020B0502040204020203" pitchFamily="34" charset="0"/>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checkerboard(across)">
                                      <p:cBhvr>
                                        <p:cTn id="7" dur="500"/>
                                        <p:tgtEl>
                                          <p:spTgt spid="6">
                                            <p:txEl>
                                              <p:pRg st="0" end="0"/>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checkerboard(across)">
                                      <p:cBhvr>
                                        <p:cTn id="10"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椭圆 24"/>
          <p:cNvSpPr/>
          <p:nvPr/>
        </p:nvSpPr>
        <p:spPr>
          <a:xfrm>
            <a:off x="2497077" y="1081677"/>
            <a:ext cx="398145" cy="398146"/>
          </a:xfrm>
          <a:prstGeom prst="ellipse">
            <a:avLst/>
          </a:prstGeom>
          <a:pattFill prst="ltUpDiag">
            <a:fgClr>
              <a:srgbClr val="EBCB2D"/>
            </a:fgClr>
            <a:bgClr>
              <a:srgbClr val="E9C517"/>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zh-CN" altLang="en-US" sz="4000" dirty="0">
              <a:latin typeface="Segoe UI" panose="020B0502040204020203" pitchFamily="34" charset="0"/>
              <a:ea typeface="微软雅黑" panose="020B0503020204020204" pitchFamily="34" charset="-122"/>
              <a:cs typeface="+mn-ea"/>
              <a:sym typeface="Segoe UI" panose="020B0502040204020203" pitchFamily="34" charset="0"/>
            </a:endParaRPr>
          </a:p>
        </p:txBody>
      </p:sp>
      <p:sp>
        <p:nvSpPr>
          <p:cNvPr id="2" name="矩形 1"/>
          <p:cNvSpPr/>
          <p:nvPr/>
        </p:nvSpPr>
        <p:spPr>
          <a:xfrm>
            <a:off x="3206115" y="1451610"/>
            <a:ext cx="5099050" cy="75565"/>
          </a:xfrm>
          <a:prstGeom prst="rect">
            <a:avLst/>
          </a:prstGeom>
          <a:solidFill>
            <a:srgbClr val="115A9F"/>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 name="文本框 3"/>
          <p:cNvSpPr txBox="1"/>
          <p:nvPr/>
        </p:nvSpPr>
        <p:spPr>
          <a:xfrm>
            <a:off x="1532890" y="2165985"/>
            <a:ext cx="9858375" cy="1568450"/>
          </a:xfrm>
          <a:prstGeom prst="rect">
            <a:avLst/>
          </a:prstGeom>
          <a:noFill/>
        </p:spPr>
        <p:txBody>
          <a:bodyPr wrap="square" rtlCol="0" anchor="t">
            <a:spAutoFit/>
          </a:bodyPr>
          <a:p>
            <a:pPr algn="l">
              <a:buClrTx/>
              <a:buSzTx/>
              <a:buFontTx/>
            </a:pPr>
            <a:r>
              <a:rPr lang="en-US" altLang="zh-CN" sz="2400">
                <a:latin typeface="Palatino Linotype" panose="02040502050505030304" charset="0"/>
                <a:cs typeface="Palatino Linotype" panose="02040502050505030304" charset="0"/>
              </a:rPr>
              <a:t> n. a structure made of wood or wire supported with posts that is put between two areas of land as a boundary, or around a garden/yard, field, etc. to keep animals in, or to keep people and animals out</a:t>
            </a:r>
            <a:endParaRPr lang="en-US" altLang="zh-CN" sz="2400">
              <a:latin typeface="Palatino Linotype" panose="02040502050505030304" charset="0"/>
              <a:cs typeface="Palatino Linotype" panose="02040502050505030304" charset="0"/>
            </a:endParaRPr>
          </a:p>
          <a:p>
            <a:pPr algn="l">
              <a:buClrTx/>
              <a:buSzTx/>
              <a:buFontTx/>
            </a:pPr>
            <a:r>
              <a:rPr lang="en-US" altLang="zh-CN" sz="2400">
                <a:latin typeface="Palatino Linotype" panose="02040502050505030304" charset="0"/>
                <a:cs typeface="Palatino Linotype" panose="02040502050505030304" charset="0"/>
              </a:rPr>
              <a:t> 栅栏；篱笆；围栏</a:t>
            </a:r>
            <a:endParaRPr lang="en-US" altLang="zh-CN" sz="2400">
              <a:latin typeface="Palatino Linotype" panose="02040502050505030304" charset="0"/>
              <a:cs typeface="Palatino Linotype" panose="02040502050505030304" charset="0"/>
            </a:endParaRPr>
          </a:p>
        </p:txBody>
      </p:sp>
      <p:sp>
        <p:nvSpPr>
          <p:cNvPr id="5" name="文本框 4"/>
          <p:cNvSpPr txBox="1"/>
          <p:nvPr/>
        </p:nvSpPr>
        <p:spPr>
          <a:xfrm>
            <a:off x="4659630" y="772795"/>
            <a:ext cx="5835015" cy="645160"/>
          </a:xfrm>
          <a:prstGeom prst="rect">
            <a:avLst/>
          </a:prstGeom>
          <a:noFill/>
        </p:spPr>
        <p:txBody>
          <a:bodyPr wrap="square" rtlCol="0">
            <a:spAutoFit/>
          </a:bodyPr>
          <a:p>
            <a:pPr algn="l">
              <a:buClrTx/>
              <a:buSzTx/>
              <a:buFontTx/>
            </a:pPr>
            <a:r>
              <a:rPr lang="en-US" altLang="zh-CN" sz="3600">
                <a:latin typeface="Palatino Linotype" panose="02040502050505030304" charset="0"/>
                <a:cs typeface="Palatino Linotype" panose="02040502050505030304" charset="0"/>
              </a:rPr>
              <a:t>fence</a:t>
            </a:r>
            <a:endParaRPr lang="en-US" altLang="zh-CN" sz="3600">
              <a:latin typeface="Palatino Linotype" panose="02040502050505030304" charset="0"/>
              <a:cs typeface="Palatino Linotype" panose="02040502050505030304" charset="0"/>
            </a:endParaRPr>
          </a:p>
        </p:txBody>
      </p:sp>
      <p:sp>
        <p:nvSpPr>
          <p:cNvPr id="6" name="文本框 5"/>
          <p:cNvSpPr txBox="1"/>
          <p:nvPr/>
        </p:nvSpPr>
        <p:spPr>
          <a:xfrm>
            <a:off x="1626870" y="4046220"/>
            <a:ext cx="9271000" cy="1938020"/>
          </a:xfrm>
          <a:prstGeom prst="rect">
            <a:avLst/>
          </a:prstGeom>
          <a:noFill/>
        </p:spPr>
        <p:txBody>
          <a:bodyPr wrap="square" rtlCol="0">
            <a:spAutoFit/>
          </a:bodyPr>
          <a:p>
            <a:pPr algn="l">
              <a:buClrTx/>
              <a:buSzTx/>
              <a:buNone/>
            </a:pPr>
            <a:r>
              <a:rPr lang="en-US" altLang="zh-CN" sz="2400" b="1">
                <a:solidFill>
                  <a:srgbClr val="115A9F"/>
                </a:solidFill>
                <a:latin typeface="Palatino Linotype" panose="02040502050505030304" charset="0"/>
                <a:cs typeface="Palatino Linotype" panose="02040502050505030304" charset="0"/>
              </a:rPr>
              <a:t>The hungry beer followed his nose to our camp, which was surrounded by a high, wire fence.</a:t>
            </a:r>
            <a:endParaRPr lang="en-US" altLang="zh-CN" sz="2400" b="1">
              <a:solidFill>
                <a:srgbClr val="115A9F"/>
              </a:solidFill>
              <a:latin typeface="Palatino Linotype" panose="02040502050505030304" charset="0"/>
              <a:cs typeface="Palatino Linotype" panose="02040502050505030304" charset="0"/>
            </a:endParaRPr>
          </a:p>
          <a:p>
            <a:pPr algn="l">
              <a:buClrTx/>
              <a:buSzTx/>
              <a:buNone/>
            </a:pPr>
            <a:r>
              <a:rPr lang="zh-CN" altLang="en-US" sz="2400" b="1">
                <a:solidFill>
                  <a:srgbClr val="115A9F"/>
                </a:solidFill>
                <a:latin typeface="Palatino Linotype" panose="02040502050505030304" charset="0"/>
                <a:cs typeface="Palatino Linotype" panose="02040502050505030304" charset="0"/>
              </a:rPr>
              <a:t>这头饥饿的北极熊循着香味来到了我们的营地，营地外围着高高的铁丝栅栏。</a:t>
            </a:r>
            <a:endParaRPr lang="en-US" altLang="zh-CN" sz="2400" b="1">
              <a:solidFill>
                <a:srgbClr val="115A9F"/>
              </a:solidFill>
              <a:latin typeface="Palatino Linotype" panose="02040502050505030304" charset="0"/>
              <a:cs typeface="Palatino Linotype" panose="02040502050505030304" charset="0"/>
            </a:endParaRPr>
          </a:p>
          <a:p>
            <a:pPr algn="l">
              <a:buClrTx/>
              <a:buSzTx/>
              <a:buNone/>
            </a:pPr>
            <a:endParaRPr lang="en-US" altLang="zh-CN" sz="2400" b="1">
              <a:solidFill>
                <a:srgbClr val="115A9F"/>
              </a:solidFill>
              <a:latin typeface="Palatino Linotype" panose="02040502050505030304" charset="0"/>
              <a:cs typeface="Palatino Linotype" panose="02040502050505030304" charset="0"/>
            </a:endParaRPr>
          </a:p>
        </p:txBody>
      </p:sp>
      <p:sp>
        <p:nvSpPr>
          <p:cNvPr id="3" name="文本框 2"/>
          <p:cNvSpPr txBox="1"/>
          <p:nvPr/>
        </p:nvSpPr>
        <p:spPr>
          <a:xfrm>
            <a:off x="11391329" y="112083"/>
            <a:ext cx="566420" cy="694055"/>
          </a:xfrm>
          <a:prstGeom prst="rect">
            <a:avLst/>
          </a:prstGeom>
          <a:noFill/>
        </p:spPr>
        <p:txBody>
          <a:bodyPr wrap="none" rtlCol="0">
            <a:spAutoFit/>
          </a:bodyPr>
          <a:lstStyle/>
          <a:p>
            <a:pPr>
              <a:lnSpc>
                <a:spcPct val="140000"/>
              </a:lnSpc>
            </a:pPr>
            <a:r>
              <a:rPr lang="en-US" altLang="zh-CN" sz="2800" dirty="0" smtClean="0">
                <a:solidFill>
                  <a:srgbClr val="115A9F"/>
                </a:solidFill>
                <a:latin typeface="Segoe UI" panose="020B0502040204020203" pitchFamily="34" charset="0"/>
                <a:ea typeface="微软雅黑" panose="020B0503020204020204" pitchFamily="34" charset="-122"/>
                <a:cs typeface="+mn-ea"/>
                <a:sym typeface="Segoe UI" panose="020B0502040204020203" pitchFamily="34" charset="0"/>
              </a:rPr>
              <a:t>03</a:t>
            </a:r>
            <a:endParaRPr lang="zh-CN" altLang="en-US" sz="6600" dirty="0">
              <a:solidFill>
                <a:srgbClr val="115A9F"/>
              </a:solidFill>
              <a:latin typeface="Segoe UI" panose="020B0502040204020203" pitchFamily="34" charset="0"/>
              <a:ea typeface="微软雅黑" panose="020B0503020204020204" pitchFamily="34" charset="-122"/>
              <a:cs typeface="+mn-ea"/>
              <a:sym typeface="Segoe UI" panose="020B0502040204020203" pitchFamily="34" charset="0"/>
            </a:endParaRPr>
          </a:p>
        </p:txBody>
      </p:sp>
      <p:cxnSp>
        <p:nvCxnSpPr>
          <p:cNvPr id="7" name="直接连接符 6"/>
          <p:cNvCxnSpPr/>
          <p:nvPr/>
        </p:nvCxnSpPr>
        <p:spPr>
          <a:xfrm flipH="1">
            <a:off x="10919961" y="483407"/>
            <a:ext cx="401388" cy="0"/>
          </a:xfrm>
          <a:prstGeom prst="line">
            <a:avLst/>
          </a:prstGeom>
          <a:ln w="9525">
            <a:solidFill>
              <a:srgbClr val="B4CBD4"/>
            </a:solidFill>
          </a:ln>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9304382" y="300412"/>
            <a:ext cx="1828800" cy="349250"/>
          </a:xfrm>
          <a:prstGeom prst="rect">
            <a:avLst/>
          </a:prstGeom>
          <a:noFill/>
        </p:spPr>
        <p:txBody>
          <a:bodyPr wrap="none" rtlCol="0">
            <a:spAutoFit/>
          </a:bodyPr>
          <a:lstStyle/>
          <a:p>
            <a:pPr algn="dist">
              <a:lnSpc>
                <a:spcPct val="140000"/>
              </a:lnSpc>
            </a:pPr>
            <a:r>
              <a:rPr lang="en-US" altLang="zh-CN" sz="1200" dirty="0" smtClean="0">
                <a:solidFill>
                  <a:srgbClr val="115A9F"/>
                </a:solidFill>
                <a:latin typeface="Segoe UI" panose="020B0502040204020203" pitchFamily="34" charset="0"/>
                <a:ea typeface="微软雅黑" panose="020B0503020204020204" pitchFamily="34" charset="-122"/>
                <a:sym typeface="Segoe UI" panose="020B0502040204020203" pitchFamily="34" charset="0"/>
              </a:rPr>
              <a:t>Understanding the Story</a:t>
            </a:r>
            <a:endParaRPr lang="zh-CN" altLang="en-US" sz="2000" dirty="0">
              <a:solidFill>
                <a:srgbClr val="B4CBD4"/>
              </a:solidFill>
              <a:latin typeface="Segoe UI" panose="020B0502040204020203" pitchFamily="34" charset="0"/>
              <a:ea typeface="微软雅黑" panose="020B0503020204020204" pitchFamily="34" charset="-122"/>
              <a:cs typeface="+mn-ea"/>
              <a:sym typeface="Segoe UI" panose="020B0502040204020203" pitchFamily="34" charset="0"/>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checkerboard(across)">
                                      <p:cBhvr>
                                        <p:cTn id="7" dur="500"/>
                                        <p:tgtEl>
                                          <p:spTgt spid="6">
                                            <p:txEl>
                                              <p:pRg st="0" end="0"/>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checkerboard(across)">
                                      <p:cBhvr>
                                        <p:cTn id="10"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椭圆 24"/>
          <p:cNvSpPr/>
          <p:nvPr/>
        </p:nvSpPr>
        <p:spPr>
          <a:xfrm>
            <a:off x="2497077" y="1081677"/>
            <a:ext cx="398145" cy="398146"/>
          </a:xfrm>
          <a:prstGeom prst="ellipse">
            <a:avLst/>
          </a:prstGeom>
          <a:pattFill prst="ltUpDiag">
            <a:fgClr>
              <a:srgbClr val="EBCB2D"/>
            </a:fgClr>
            <a:bgClr>
              <a:srgbClr val="E9C517"/>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zh-CN" altLang="en-US" sz="4000" dirty="0">
              <a:latin typeface="Segoe UI" panose="020B0502040204020203" pitchFamily="34" charset="0"/>
              <a:ea typeface="微软雅黑" panose="020B0503020204020204" pitchFamily="34" charset="-122"/>
              <a:cs typeface="+mn-ea"/>
              <a:sym typeface="Segoe UI" panose="020B0502040204020203" pitchFamily="34" charset="0"/>
            </a:endParaRPr>
          </a:p>
        </p:txBody>
      </p:sp>
      <p:sp>
        <p:nvSpPr>
          <p:cNvPr id="2" name="矩形 1"/>
          <p:cNvSpPr/>
          <p:nvPr/>
        </p:nvSpPr>
        <p:spPr>
          <a:xfrm>
            <a:off x="3206115" y="1451610"/>
            <a:ext cx="5099050" cy="75565"/>
          </a:xfrm>
          <a:prstGeom prst="rect">
            <a:avLst/>
          </a:prstGeom>
          <a:solidFill>
            <a:srgbClr val="115A9F"/>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 name="文本框 3"/>
          <p:cNvSpPr txBox="1"/>
          <p:nvPr/>
        </p:nvSpPr>
        <p:spPr>
          <a:xfrm>
            <a:off x="1532890" y="2165985"/>
            <a:ext cx="9858375" cy="1198880"/>
          </a:xfrm>
          <a:prstGeom prst="rect">
            <a:avLst/>
          </a:prstGeom>
          <a:noFill/>
        </p:spPr>
        <p:txBody>
          <a:bodyPr wrap="square" rtlCol="0" anchor="t">
            <a:spAutoFit/>
          </a:bodyPr>
          <a:p>
            <a:pPr algn="l">
              <a:buClrTx/>
              <a:buSzTx/>
              <a:buFontTx/>
            </a:pPr>
            <a:r>
              <a:rPr lang="en-US" altLang="zh-CN" sz="2400">
                <a:latin typeface="Palatino Linotype" panose="02040502050505030304" charset="0"/>
                <a:cs typeface="Palatino Linotype" panose="02040502050505030304" charset="0"/>
              </a:rPr>
              <a:t>n. (often in compounds 常构成复合词) a piece of wood or metal that is set in the ground in a vertical position, especially to support sth or to mark a point    柱；桩；标志杆</a:t>
            </a:r>
            <a:endParaRPr lang="en-US" altLang="zh-CN" sz="2400">
              <a:latin typeface="Palatino Linotype" panose="02040502050505030304" charset="0"/>
              <a:cs typeface="Palatino Linotype" panose="02040502050505030304" charset="0"/>
            </a:endParaRPr>
          </a:p>
        </p:txBody>
      </p:sp>
      <p:sp>
        <p:nvSpPr>
          <p:cNvPr id="5" name="文本框 4"/>
          <p:cNvSpPr txBox="1"/>
          <p:nvPr/>
        </p:nvSpPr>
        <p:spPr>
          <a:xfrm>
            <a:off x="4659630" y="772795"/>
            <a:ext cx="5835015" cy="645160"/>
          </a:xfrm>
          <a:prstGeom prst="rect">
            <a:avLst/>
          </a:prstGeom>
          <a:noFill/>
        </p:spPr>
        <p:txBody>
          <a:bodyPr wrap="square" rtlCol="0">
            <a:spAutoFit/>
          </a:bodyPr>
          <a:p>
            <a:pPr algn="l">
              <a:buClrTx/>
              <a:buSzTx/>
              <a:buFontTx/>
            </a:pPr>
            <a:r>
              <a:rPr lang="en-US" altLang="zh-CN" sz="3600">
                <a:latin typeface="Palatino Linotype" panose="02040502050505030304" charset="0"/>
                <a:cs typeface="Palatino Linotype" panose="02040502050505030304" charset="0"/>
              </a:rPr>
              <a:t>post</a:t>
            </a:r>
            <a:endParaRPr lang="en-US" altLang="zh-CN" sz="3600">
              <a:latin typeface="Palatino Linotype" panose="02040502050505030304" charset="0"/>
              <a:cs typeface="Palatino Linotype" panose="02040502050505030304" charset="0"/>
            </a:endParaRPr>
          </a:p>
        </p:txBody>
      </p:sp>
      <p:sp>
        <p:nvSpPr>
          <p:cNvPr id="6" name="文本框 5"/>
          <p:cNvSpPr txBox="1"/>
          <p:nvPr/>
        </p:nvSpPr>
        <p:spPr>
          <a:xfrm>
            <a:off x="1626870" y="4046220"/>
            <a:ext cx="9271000" cy="1198880"/>
          </a:xfrm>
          <a:prstGeom prst="rect">
            <a:avLst/>
          </a:prstGeom>
          <a:noFill/>
        </p:spPr>
        <p:txBody>
          <a:bodyPr wrap="square" rtlCol="0">
            <a:spAutoFit/>
          </a:bodyPr>
          <a:p>
            <a:pPr algn="l">
              <a:buClrTx/>
              <a:buSzTx/>
              <a:buNone/>
            </a:pPr>
            <a:r>
              <a:rPr lang="en-US" altLang="zh-CN" sz="2400" b="1">
                <a:solidFill>
                  <a:srgbClr val="115A9F"/>
                </a:solidFill>
                <a:latin typeface="Palatino Linotype" panose="02040502050505030304" charset="0"/>
                <a:cs typeface="Palatino Linotype" panose="02040502050505030304" charset="0"/>
              </a:rPr>
              <a:t>He stood on his back legs and pushed at the wooden fence posts.</a:t>
            </a:r>
            <a:endParaRPr lang="en-US" altLang="zh-CN" sz="2400" b="1">
              <a:solidFill>
                <a:srgbClr val="115A9F"/>
              </a:solidFill>
              <a:latin typeface="Palatino Linotype" panose="02040502050505030304" charset="0"/>
              <a:cs typeface="Palatino Linotype" panose="02040502050505030304" charset="0"/>
            </a:endParaRPr>
          </a:p>
          <a:p>
            <a:pPr algn="l">
              <a:buClrTx/>
              <a:buSzTx/>
              <a:buNone/>
            </a:pPr>
            <a:r>
              <a:rPr lang="zh-CN" altLang="en-US" sz="2400" b="1">
                <a:solidFill>
                  <a:srgbClr val="115A9F"/>
                </a:solidFill>
                <a:latin typeface="Palatino Linotype" panose="02040502050505030304" charset="0"/>
                <a:cs typeface="Palatino Linotype" panose="02040502050505030304" charset="0"/>
              </a:rPr>
              <a:t>他后腿站立，用力地推着支起铁丝栅栏的木桩子。</a:t>
            </a:r>
            <a:endParaRPr lang="en-US" altLang="zh-CN" sz="2400" b="1">
              <a:solidFill>
                <a:srgbClr val="115A9F"/>
              </a:solidFill>
              <a:latin typeface="Palatino Linotype" panose="02040502050505030304" charset="0"/>
              <a:cs typeface="Palatino Linotype" panose="02040502050505030304" charset="0"/>
            </a:endParaRPr>
          </a:p>
          <a:p>
            <a:pPr algn="l">
              <a:buClrTx/>
              <a:buSzTx/>
              <a:buNone/>
            </a:pPr>
            <a:endParaRPr lang="en-US" altLang="zh-CN" sz="2400" b="1">
              <a:solidFill>
                <a:srgbClr val="115A9F"/>
              </a:solidFill>
              <a:latin typeface="Palatino Linotype" panose="02040502050505030304" charset="0"/>
              <a:cs typeface="Palatino Linotype" panose="02040502050505030304" charset="0"/>
            </a:endParaRPr>
          </a:p>
        </p:txBody>
      </p:sp>
      <p:sp>
        <p:nvSpPr>
          <p:cNvPr id="3" name="文本框 2"/>
          <p:cNvSpPr txBox="1"/>
          <p:nvPr/>
        </p:nvSpPr>
        <p:spPr>
          <a:xfrm>
            <a:off x="11391329" y="112083"/>
            <a:ext cx="566420" cy="694055"/>
          </a:xfrm>
          <a:prstGeom prst="rect">
            <a:avLst/>
          </a:prstGeom>
          <a:noFill/>
        </p:spPr>
        <p:txBody>
          <a:bodyPr wrap="none" rtlCol="0">
            <a:spAutoFit/>
          </a:bodyPr>
          <a:lstStyle/>
          <a:p>
            <a:pPr>
              <a:lnSpc>
                <a:spcPct val="140000"/>
              </a:lnSpc>
            </a:pPr>
            <a:r>
              <a:rPr lang="en-US" altLang="zh-CN" sz="2800" dirty="0" smtClean="0">
                <a:solidFill>
                  <a:srgbClr val="115A9F"/>
                </a:solidFill>
                <a:latin typeface="Segoe UI" panose="020B0502040204020203" pitchFamily="34" charset="0"/>
                <a:ea typeface="微软雅黑" panose="020B0503020204020204" pitchFamily="34" charset="-122"/>
                <a:cs typeface="+mn-ea"/>
                <a:sym typeface="Segoe UI" panose="020B0502040204020203" pitchFamily="34" charset="0"/>
              </a:rPr>
              <a:t>03</a:t>
            </a:r>
            <a:endParaRPr lang="zh-CN" altLang="en-US" sz="6600" dirty="0">
              <a:solidFill>
                <a:srgbClr val="115A9F"/>
              </a:solidFill>
              <a:latin typeface="Segoe UI" panose="020B0502040204020203" pitchFamily="34" charset="0"/>
              <a:ea typeface="微软雅黑" panose="020B0503020204020204" pitchFamily="34" charset="-122"/>
              <a:cs typeface="+mn-ea"/>
              <a:sym typeface="Segoe UI" panose="020B0502040204020203" pitchFamily="34" charset="0"/>
            </a:endParaRPr>
          </a:p>
        </p:txBody>
      </p:sp>
      <p:cxnSp>
        <p:nvCxnSpPr>
          <p:cNvPr id="7" name="直接连接符 6"/>
          <p:cNvCxnSpPr/>
          <p:nvPr/>
        </p:nvCxnSpPr>
        <p:spPr>
          <a:xfrm flipH="1">
            <a:off x="10919961" y="483407"/>
            <a:ext cx="401388" cy="0"/>
          </a:xfrm>
          <a:prstGeom prst="line">
            <a:avLst/>
          </a:prstGeom>
          <a:ln w="9525">
            <a:solidFill>
              <a:srgbClr val="B4CBD4"/>
            </a:solidFill>
          </a:ln>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9304382" y="300412"/>
            <a:ext cx="1828800" cy="349250"/>
          </a:xfrm>
          <a:prstGeom prst="rect">
            <a:avLst/>
          </a:prstGeom>
          <a:noFill/>
        </p:spPr>
        <p:txBody>
          <a:bodyPr wrap="none" rtlCol="0">
            <a:spAutoFit/>
          </a:bodyPr>
          <a:lstStyle/>
          <a:p>
            <a:pPr algn="dist">
              <a:lnSpc>
                <a:spcPct val="140000"/>
              </a:lnSpc>
            </a:pPr>
            <a:r>
              <a:rPr lang="en-US" altLang="zh-CN" sz="1200" dirty="0" smtClean="0">
                <a:solidFill>
                  <a:srgbClr val="115A9F"/>
                </a:solidFill>
                <a:latin typeface="Segoe UI" panose="020B0502040204020203" pitchFamily="34" charset="0"/>
                <a:ea typeface="微软雅黑" panose="020B0503020204020204" pitchFamily="34" charset="-122"/>
                <a:sym typeface="Segoe UI" panose="020B0502040204020203" pitchFamily="34" charset="0"/>
              </a:rPr>
              <a:t>Understanding the Story</a:t>
            </a:r>
            <a:endParaRPr lang="zh-CN" altLang="en-US" sz="2000" dirty="0">
              <a:solidFill>
                <a:srgbClr val="B4CBD4"/>
              </a:solidFill>
              <a:latin typeface="Segoe UI" panose="020B0502040204020203" pitchFamily="34" charset="0"/>
              <a:ea typeface="微软雅黑" panose="020B0503020204020204" pitchFamily="34" charset="-122"/>
              <a:cs typeface="+mn-ea"/>
              <a:sym typeface="Segoe UI" panose="020B0502040204020203" pitchFamily="34" charset="0"/>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checkerboard(across)">
                                      <p:cBhvr>
                                        <p:cTn id="7" dur="500"/>
                                        <p:tgtEl>
                                          <p:spTgt spid="6">
                                            <p:txEl>
                                              <p:pRg st="0" end="0"/>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checkerboard(across)">
                                      <p:cBhvr>
                                        <p:cTn id="10"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椭圆 24"/>
          <p:cNvSpPr/>
          <p:nvPr/>
        </p:nvSpPr>
        <p:spPr>
          <a:xfrm>
            <a:off x="2497077" y="1081677"/>
            <a:ext cx="398145" cy="398146"/>
          </a:xfrm>
          <a:prstGeom prst="ellipse">
            <a:avLst/>
          </a:prstGeom>
          <a:pattFill prst="ltUpDiag">
            <a:fgClr>
              <a:srgbClr val="EBCB2D"/>
            </a:fgClr>
            <a:bgClr>
              <a:srgbClr val="E9C517"/>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zh-CN" altLang="en-US" sz="4000" dirty="0">
              <a:latin typeface="Segoe UI" panose="020B0502040204020203" pitchFamily="34" charset="0"/>
              <a:ea typeface="微软雅黑" panose="020B0503020204020204" pitchFamily="34" charset="-122"/>
              <a:cs typeface="+mn-ea"/>
              <a:sym typeface="Segoe UI" panose="020B0502040204020203" pitchFamily="34" charset="0"/>
            </a:endParaRPr>
          </a:p>
        </p:txBody>
      </p:sp>
      <p:sp>
        <p:nvSpPr>
          <p:cNvPr id="2" name="矩形 1"/>
          <p:cNvSpPr/>
          <p:nvPr/>
        </p:nvSpPr>
        <p:spPr>
          <a:xfrm>
            <a:off x="3206115" y="1451610"/>
            <a:ext cx="5099050" cy="75565"/>
          </a:xfrm>
          <a:prstGeom prst="rect">
            <a:avLst/>
          </a:prstGeom>
          <a:solidFill>
            <a:srgbClr val="115A9F"/>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 name="文本框 3"/>
          <p:cNvSpPr txBox="1"/>
          <p:nvPr/>
        </p:nvSpPr>
        <p:spPr>
          <a:xfrm>
            <a:off x="1532890" y="2165985"/>
            <a:ext cx="9858375" cy="1198880"/>
          </a:xfrm>
          <a:prstGeom prst="rect">
            <a:avLst/>
          </a:prstGeom>
          <a:noFill/>
        </p:spPr>
        <p:txBody>
          <a:bodyPr wrap="square" rtlCol="0" anchor="t">
            <a:spAutoFit/>
          </a:bodyPr>
          <a:p>
            <a:pPr algn="l">
              <a:buClrTx/>
              <a:buSzTx/>
              <a:buFontTx/>
            </a:pPr>
            <a:r>
              <a:rPr lang="en-US" altLang="zh-CN" sz="2400">
                <a:latin typeface="Palatino Linotype" panose="02040502050505030304" charset="0"/>
                <a:cs typeface="Palatino Linotype" panose="02040502050505030304" charset="0"/>
              </a:rPr>
              <a:t>n.  a metal case filled with explosive, to be fired from a large gun  炮弹</a:t>
            </a:r>
            <a:endParaRPr lang="en-US" altLang="zh-CN" sz="2400">
              <a:latin typeface="Palatino Linotype" panose="02040502050505030304" charset="0"/>
              <a:cs typeface="Palatino Linotype" panose="02040502050505030304" charset="0"/>
            </a:endParaRPr>
          </a:p>
          <a:p>
            <a:pPr algn="l">
              <a:buClrTx/>
              <a:buSzTx/>
              <a:buFontTx/>
            </a:pPr>
            <a:endParaRPr lang="en-US" altLang="zh-CN" sz="2400">
              <a:latin typeface="Palatino Linotype" panose="02040502050505030304" charset="0"/>
              <a:cs typeface="Palatino Linotype" panose="02040502050505030304" charset="0"/>
            </a:endParaRPr>
          </a:p>
          <a:p>
            <a:pPr algn="l">
              <a:buClrTx/>
              <a:buSzTx/>
              <a:buFontTx/>
            </a:pPr>
            <a:r>
              <a:rPr lang="en-US" altLang="zh-CN" sz="2400" b="1">
                <a:latin typeface="Palatino Linotype" panose="02040502050505030304" charset="0"/>
                <a:cs typeface="Palatino Linotype" panose="02040502050505030304" charset="0"/>
              </a:rPr>
              <a:t>shotgun shell   </a:t>
            </a:r>
            <a:r>
              <a:rPr lang="zh-CN" altLang="en-US" sz="2400" b="1">
                <a:latin typeface="Palatino Linotype" panose="02040502050505030304" charset="0"/>
                <a:cs typeface="Palatino Linotype" panose="02040502050505030304" charset="0"/>
              </a:rPr>
              <a:t>猎枪弹</a:t>
            </a:r>
            <a:endParaRPr lang="zh-CN" altLang="en-US" sz="2400" b="1">
              <a:latin typeface="Palatino Linotype" panose="02040502050505030304" charset="0"/>
              <a:cs typeface="Palatino Linotype" panose="02040502050505030304" charset="0"/>
            </a:endParaRPr>
          </a:p>
        </p:txBody>
      </p:sp>
      <p:sp>
        <p:nvSpPr>
          <p:cNvPr id="5" name="文本框 4"/>
          <p:cNvSpPr txBox="1"/>
          <p:nvPr/>
        </p:nvSpPr>
        <p:spPr>
          <a:xfrm>
            <a:off x="4659630" y="772795"/>
            <a:ext cx="5835015" cy="645160"/>
          </a:xfrm>
          <a:prstGeom prst="rect">
            <a:avLst/>
          </a:prstGeom>
          <a:noFill/>
        </p:spPr>
        <p:txBody>
          <a:bodyPr wrap="square" rtlCol="0">
            <a:spAutoFit/>
          </a:bodyPr>
          <a:p>
            <a:pPr algn="l">
              <a:buClrTx/>
              <a:buSzTx/>
              <a:buFontTx/>
            </a:pPr>
            <a:r>
              <a:rPr lang="en-US" altLang="zh-CN" sz="3600">
                <a:latin typeface="Palatino Linotype" panose="02040502050505030304" charset="0"/>
                <a:cs typeface="Palatino Linotype" panose="02040502050505030304" charset="0"/>
              </a:rPr>
              <a:t>shell</a:t>
            </a:r>
            <a:endParaRPr lang="en-US" altLang="zh-CN" sz="3600">
              <a:latin typeface="Palatino Linotype" panose="02040502050505030304" charset="0"/>
              <a:cs typeface="Palatino Linotype" panose="02040502050505030304" charset="0"/>
            </a:endParaRPr>
          </a:p>
        </p:txBody>
      </p:sp>
      <p:sp>
        <p:nvSpPr>
          <p:cNvPr id="6" name="文本框 5"/>
          <p:cNvSpPr txBox="1"/>
          <p:nvPr/>
        </p:nvSpPr>
        <p:spPr>
          <a:xfrm>
            <a:off x="1532890" y="3900170"/>
            <a:ext cx="9255125" cy="1198880"/>
          </a:xfrm>
          <a:prstGeom prst="rect">
            <a:avLst/>
          </a:prstGeom>
          <a:noFill/>
        </p:spPr>
        <p:txBody>
          <a:bodyPr wrap="square" rtlCol="0">
            <a:spAutoFit/>
          </a:bodyPr>
          <a:p>
            <a:pPr algn="l">
              <a:buClrTx/>
              <a:buSzTx/>
              <a:buNone/>
            </a:pPr>
            <a:r>
              <a:rPr lang="en-US" altLang="zh-CN" sz="2400" b="1">
                <a:solidFill>
                  <a:srgbClr val="115A9F"/>
                </a:solidFill>
                <a:latin typeface="Palatino Linotype" panose="02040502050505030304" charset="0"/>
                <a:cs typeface="Palatino Linotype" panose="02040502050505030304" charset="0"/>
              </a:rPr>
              <a:t>We yelled at the bear, hit pots hard, and fired blank shotgun shells into the air. </a:t>
            </a:r>
            <a:endParaRPr lang="en-US" altLang="zh-CN" sz="2400" b="1">
              <a:solidFill>
                <a:srgbClr val="115A9F"/>
              </a:solidFill>
              <a:latin typeface="Palatino Linotype" panose="02040502050505030304" charset="0"/>
              <a:cs typeface="Palatino Linotype" panose="02040502050505030304" charset="0"/>
            </a:endParaRPr>
          </a:p>
          <a:p>
            <a:pPr algn="l">
              <a:buClrTx/>
              <a:buSzTx/>
              <a:buNone/>
            </a:pPr>
            <a:r>
              <a:rPr lang="zh-CN" altLang="en-US" sz="2400" b="1">
                <a:solidFill>
                  <a:srgbClr val="115A9F"/>
                </a:solidFill>
                <a:latin typeface="Palatino Linotype" panose="02040502050505030304" charset="0"/>
                <a:cs typeface="Palatino Linotype" panose="02040502050505030304" charset="0"/>
              </a:rPr>
              <a:t>我们对着熊大吼，狠狠敲击锅子，朝着空中发射了空霰弹。</a:t>
            </a:r>
            <a:endParaRPr lang="zh-CN" altLang="en-US" sz="2400" b="1">
              <a:solidFill>
                <a:srgbClr val="115A9F"/>
              </a:solidFill>
              <a:latin typeface="Palatino Linotype" panose="02040502050505030304" charset="0"/>
              <a:cs typeface="Palatino Linotype" panose="02040502050505030304" charset="0"/>
            </a:endParaRPr>
          </a:p>
        </p:txBody>
      </p:sp>
      <p:sp>
        <p:nvSpPr>
          <p:cNvPr id="3" name="文本框 2"/>
          <p:cNvSpPr txBox="1"/>
          <p:nvPr/>
        </p:nvSpPr>
        <p:spPr>
          <a:xfrm>
            <a:off x="11391329" y="112083"/>
            <a:ext cx="566420" cy="694055"/>
          </a:xfrm>
          <a:prstGeom prst="rect">
            <a:avLst/>
          </a:prstGeom>
          <a:noFill/>
        </p:spPr>
        <p:txBody>
          <a:bodyPr wrap="none" rtlCol="0">
            <a:spAutoFit/>
          </a:bodyPr>
          <a:lstStyle/>
          <a:p>
            <a:pPr>
              <a:lnSpc>
                <a:spcPct val="140000"/>
              </a:lnSpc>
            </a:pPr>
            <a:r>
              <a:rPr lang="en-US" altLang="zh-CN" sz="2800" dirty="0" smtClean="0">
                <a:solidFill>
                  <a:srgbClr val="115A9F"/>
                </a:solidFill>
                <a:latin typeface="Segoe UI" panose="020B0502040204020203" pitchFamily="34" charset="0"/>
                <a:ea typeface="微软雅黑" panose="020B0503020204020204" pitchFamily="34" charset="-122"/>
                <a:cs typeface="+mn-ea"/>
                <a:sym typeface="Segoe UI" panose="020B0502040204020203" pitchFamily="34" charset="0"/>
              </a:rPr>
              <a:t>03</a:t>
            </a:r>
            <a:endParaRPr lang="zh-CN" altLang="en-US" sz="6600" dirty="0">
              <a:solidFill>
                <a:srgbClr val="115A9F"/>
              </a:solidFill>
              <a:latin typeface="Segoe UI" panose="020B0502040204020203" pitchFamily="34" charset="0"/>
              <a:ea typeface="微软雅黑" panose="020B0503020204020204" pitchFamily="34" charset="-122"/>
              <a:cs typeface="+mn-ea"/>
              <a:sym typeface="Segoe UI" panose="020B0502040204020203" pitchFamily="34" charset="0"/>
            </a:endParaRPr>
          </a:p>
        </p:txBody>
      </p:sp>
      <p:cxnSp>
        <p:nvCxnSpPr>
          <p:cNvPr id="7" name="直接连接符 6"/>
          <p:cNvCxnSpPr/>
          <p:nvPr/>
        </p:nvCxnSpPr>
        <p:spPr>
          <a:xfrm flipH="1">
            <a:off x="10919961" y="483407"/>
            <a:ext cx="401388" cy="0"/>
          </a:xfrm>
          <a:prstGeom prst="line">
            <a:avLst/>
          </a:prstGeom>
          <a:ln w="9525">
            <a:solidFill>
              <a:srgbClr val="B4CBD4"/>
            </a:solidFill>
          </a:ln>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9304382" y="300412"/>
            <a:ext cx="1828800" cy="349250"/>
          </a:xfrm>
          <a:prstGeom prst="rect">
            <a:avLst/>
          </a:prstGeom>
          <a:noFill/>
        </p:spPr>
        <p:txBody>
          <a:bodyPr wrap="none" rtlCol="0">
            <a:spAutoFit/>
          </a:bodyPr>
          <a:lstStyle/>
          <a:p>
            <a:pPr algn="dist">
              <a:lnSpc>
                <a:spcPct val="140000"/>
              </a:lnSpc>
            </a:pPr>
            <a:r>
              <a:rPr lang="en-US" altLang="zh-CN" sz="1200" dirty="0" smtClean="0">
                <a:solidFill>
                  <a:srgbClr val="115A9F"/>
                </a:solidFill>
                <a:latin typeface="Segoe UI" panose="020B0502040204020203" pitchFamily="34" charset="0"/>
                <a:ea typeface="微软雅黑" panose="020B0503020204020204" pitchFamily="34" charset="-122"/>
                <a:sym typeface="Segoe UI" panose="020B0502040204020203" pitchFamily="34" charset="0"/>
              </a:rPr>
              <a:t>Understanding the Story</a:t>
            </a:r>
            <a:endParaRPr lang="zh-CN" altLang="en-US" sz="2000" dirty="0">
              <a:solidFill>
                <a:srgbClr val="B4CBD4"/>
              </a:solidFill>
              <a:latin typeface="Segoe UI" panose="020B0502040204020203" pitchFamily="34" charset="0"/>
              <a:ea typeface="微软雅黑" panose="020B0503020204020204" pitchFamily="34" charset="-122"/>
              <a:cs typeface="+mn-ea"/>
              <a:sym typeface="Segoe UI" panose="020B0502040204020203" pitchFamily="34" charset="0"/>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checkerboard(across)">
                                      <p:cBhvr>
                                        <p:cTn id="7" dur="500"/>
                                        <p:tgtEl>
                                          <p:spTgt spid="6">
                                            <p:txEl>
                                              <p:pRg st="0" end="0"/>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checkerboard(across)">
                                      <p:cBhvr>
                                        <p:cTn id="10"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椭圆 24"/>
          <p:cNvSpPr/>
          <p:nvPr/>
        </p:nvSpPr>
        <p:spPr>
          <a:xfrm>
            <a:off x="2497077" y="1081677"/>
            <a:ext cx="398145" cy="398146"/>
          </a:xfrm>
          <a:prstGeom prst="ellipse">
            <a:avLst/>
          </a:prstGeom>
          <a:pattFill prst="ltUpDiag">
            <a:fgClr>
              <a:srgbClr val="EBCB2D"/>
            </a:fgClr>
            <a:bgClr>
              <a:srgbClr val="E9C517"/>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zh-CN" altLang="en-US" sz="4000" dirty="0">
              <a:latin typeface="Segoe UI" panose="020B0502040204020203" pitchFamily="34" charset="0"/>
              <a:ea typeface="微软雅黑" panose="020B0503020204020204" pitchFamily="34" charset="-122"/>
              <a:cs typeface="+mn-ea"/>
              <a:sym typeface="Segoe UI" panose="020B0502040204020203" pitchFamily="34" charset="0"/>
            </a:endParaRPr>
          </a:p>
        </p:txBody>
      </p:sp>
      <p:sp>
        <p:nvSpPr>
          <p:cNvPr id="2" name="矩形 1"/>
          <p:cNvSpPr/>
          <p:nvPr/>
        </p:nvSpPr>
        <p:spPr>
          <a:xfrm>
            <a:off x="3206115" y="1451610"/>
            <a:ext cx="5099050" cy="75565"/>
          </a:xfrm>
          <a:prstGeom prst="rect">
            <a:avLst/>
          </a:prstGeom>
          <a:solidFill>
            <a:srgbClr val="115A9F"/>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 name="文本框 3"/>
          <p:cNvSpPr txBox="1"/>
          <p:nvPr/>
        </p:nvSpPr>
        <p:spPr>
          <a:xfrm>
            <a:off x="1532890" y="2165985"/>
            <a:ext cx="9858375" cy="1568450"/>
          </a:xfrm>
          <a:prstGeom prst="rect">
            <a:avLst/>
          </a:prstGeom>
          <a:noFill/>
        </p:spPr>
        <p:txBody>
          <a:bodyPr wrap="square" rtlCol="0" anchor="t">
            <a:spAutoFit/>
          </a:bodyPr>
          <a:p>
            <a:pPr algn="l">
              <a:buClrTx/>
              <a:buSzTx/>
              <a:buFontTx/>
            </a:pPr>
            <a:r>
              <a:rPr lang="en-US" altLang="zh-CN" sz="2400">
                <a:latin typeface="Palatino Linotype" panose="02040502050505030304" charset="0"/>
                <a:cs typeface="Palatino Linotype" panose="02040502050505030304" charset="0"/>
              </a:rPr>
              <a:t> v. to damage sth by pulling it apart or into pieces or by cutting it on sth sharp; to become damaged in this way      撕裂；撕碎；扯破；戳破 </a:t>
            </a:r>
            <a:r>
              <a:rPr lang="zh-CN" altLang="en-US" sz="2400">
                <a:latin typeface="Palatino Linotype" panose="02040502050505030304" charset="0"/>
                <a:cs typeface="Palatino Linotype" panose="02040502050505030304" charset="0"/>
              </a:rPr>
              <a:t>【</a:t>
            </a:r>
            <a:r>
              <a:rPr lang="en-US" altLang="zh-CN" sz="2400">
                <a:latin typeface="Palatino Linotype" panose="02040502050505030304" charset="0"/>
                <a:cs typeface="Palatino Linotype" panose="02040502050505030304" charset="0"/>
              </a:rPr>
              <a:t>SYN</a:t>
            </a:r>
            <a:r>
              <a:rPr lang="zh-CN" altLang="en-US" sz="2400">
                <a:latin typeface="Palatino Linotype" panose="02040502050505030304" charset="0"/>
                <a:cs typeface="Palatino Linotype" panose="02040502050505030304" charset="0"/>
              </a:rPr>
              <a:t>】</a:t>
            </a:r>
            <a:r>
              <a:rPr lang="en-US" altLang="zh-CN" sz="2400">
                <a:latin typeface="Palatino Linotype" panose="02040502050505030304" charset="0"/>
                <a:cs typeface="Palatino Linotype" panose="02040502050505030304" charset="0"/>
              </a:rPr>
              <a:t> rip</a:t>
            </a:r>
            <a:endParaRPr lang="en-US" altLang="zh-CN" sz="2400">
              <a:latin typeface="Palatino Linotype" panose="02040502050505030304" charset="0"/>
              <a:cs typeface="Palatino Linotype" panose="02040502050505030304" charset="0"/>
            </a:endParaRPr>
          </a:p>
          <a:p>
            <a:pPr algn="l">
              <a:buClrTx/>
              <a:buSzTx/>
              <a:buFontTx/>
            </a:pPr>
            <a:endParaRPr lang="zh-CN" altLang="en-US" sz="2400" b="1">
              <a:latin typeface="Palatino Linotype" panose="02040502050505030304" charset="0"/>
              <a:cs typeface="Palatino Linotype" panose="02040502050505030304" charset="0"/>
            </a:endParaRPr>
          </a:p>
        </p:txBody>
      </p:sp>
      <p:sp>
        <p:nvSpPr>
          <p:cNvPr id="5" name="文本框 4"/>
          <p:cNvSpPr txBox="1"/>
          <p:nvPr/>
        </p:nvSpPr>
        <p:spPr>
          <a:xfrm>
            <a:off x="4659630" y="772795"/>
            <a:ext cx="5835015" cy="645160"/>
          </a:xfrm>
          <a:prstGeom prst="rect">
            <a:avLst/>
          </a:prstGeom>
          <a:noFill/>
        </p:spPr>
        <p:txBody>
          <a:bodyPr wrap="square" rtlCol="0">
            <a:spAutoFit/>
          </a:bodyPr>
          <a:p>
            <a:pPr algn="l">
              <a:buClrTx/>
              <a:buSzTx/>
              <a:buFontTx/>
            </a:pPr>
            <a:r>
              <a:rPr lang="en-US" altLang="zh-CN" sz="3600">
                <a:latin typeface="Palatino Linotype" panose="02040502050505030304" charset="0"/>
                <a:cs typeface="Palatino Linotype" panose="02040502050505030304" charset="0"/>
              </a:rPr>
              <a:t>tear</a:t>
            </a:r>
            <a:endParaRPr lang="en-US" altLang="zh-CN" sz="3600">
              <a:latin typeface="Palatino Linotype" panose="02040502050505030304" charset="0"/>
              <a:cs typeface="Palatino Linotype" panose="02040502050505030304" charset="0"/>
            </a:endParaRPr>
          </a:p>
        </p:txBody>
      </p:sp>
      <p:sp>
        <p:nvSpPr>
          <p:cNvPr id="6" name="文本框 5"/>
          <p:cNvSpPr txBox="1"/>
          <p:nvPr/>
        </p:nvSpPr>
        <p:spPr>
          <a:xfrm>
            <a:off x="1766570" y="3820160"/>
            <a:ext cx="8890635" cy="1568450"/>
          </a:xfrm>
          <a:prstGeom prst="rect">
            <a:avLst/>
          </a:prstGeom>
          <a:noFill/>
        </p:spPr>
        <p:txBody>
          <a:bodyPr wrap="square" rtlCol="0">
            <a:spAutoFit/>
          </a:bodyPr>
          <a:p>
            <a:pPr algn="l">
              <a:buClrTx/>
              <a:buSzTx/>
              <a:buNone/>
            </a:pPr>
            <a:r>
              <a:rPr lang="en-US" altLang="zh-CN" sz="2400" b="1">
                <a:solidFill>
                  <a:srgbClr val="115A9F"/>
                </a:solidFill>
                <a:latin typeface="Palatino Linotype" panose="02040502050505030304" charset="0"/>
                <a:cs typeface="Palatino Linotype" panose="02040502050505030304" charset="0"/>
              </a:rPr>
              <a:t>Not this polar bear though — he just kept trying to tear down the fence with his massive paws.</a:t>
            </a:r>
            <a:endParaRPr lang="en-US" altLang="zh-CN" sz="2400" b="1">
              <a:solidFill>
                <a:srgbClr val="115A9F"/>
              </a:solidFill>
              <a:latin typeface="Palatino Linotype" panose="02040502050505030304" charset="0"/>
              <a:cs typeface="Palatino Linotype" panose="02040502050505030304" charset="0"/>
            </a:endParaRPr>
          </a:p>
          <a:p>
            <a:pPr algn="l">
              <a:buClrTx/>
              <a:buSzTx/>
              <a:buNone/>
            </a:pPr>
            <a:r>
              <a:rPr lang="zh-CN" altLang="en-US" sz="2400" b="1">
                <a:solidFill>
                  <a:srgbClr val="115A9F"/>
                </a:solidFill>
                <a:latin typeface="Palatino Linotype" panose="02040502050505030304" charset="0"/>
                <a:cs typeface="Palatino Linotype" panose="02040502050505030304" charset="0"/>
              </a:rPr>
              <a:t>但是对这只熊不管用 </a:t>
            </a:r>
            <a:r>
              <a:rPr lang="en-US" altLang="zh-CN" sz="2400" b="1">
                <a:solidFill>
                  <a:srgbClr val="115A9F"/>
                </a:solidFill>
                <a:latin typeface="黑体" panose="02010609060101010101" charset="-122"/>
                <a:ea typeface="黑体" panose="02010609060101010101" charset="-122"/>
                <a:cs typeface="Palatino Linotype" panose="02040502050505030304" charset="0"/>
              </a:rPr>
              <a:t>—— </a:t>
            </a:r>
            <a:r>
              <a:rPr lang="zh-CN" altLang="en-US" sz="2400" b="1">
                <a:solidFill>
                  <a:srgbClr val="115A9F"/>
                </a:solidFill>
                <a:latin typeface="Palatino Linotype" panose="02040502050505030304" charset="0"/>
                <a:cs typeface="Palatino Linotype" panose="02040502050505030304" charset="0"/>
              </a:rPr>
              <a:t>他一直用他那巨大的爪子试图拆掉铁丝栅栏。</a:t>
            </a:r>
            <a:endParaRPr lang="zh-CN" altLang="en-US" sz="2400" b="1">
              <a:solidFill>
                <a:srgbClr val="115A9F"/>
              </a:solidFill>
              <a:latin typeface="Palatino Linotype" panose="02040502050505030304" charset="0"/>
              <a:cs typeface="Palatino Linotype" panose="02040502050505030304" charset="0"/>
            </a:endParaRPr>
          </a:p>
        </p:txBody>
      </p:sp>
      <p:sp>
        <p:nvSpPr>
          <p:cNvPr id="3" name="文本框 2"/>
          <p:cNvSpPr txBox="1"/>
          <p:nvPr/>
        </p:nvSpPr>
        <p:spPr>
          <a:xfrm>
            <a:off x="11391329" y="112083"/>
            <a:ext cx="566420" cy="694055"/>
          </a:xfrm>
          <a:prstGeom prst="rect">
            <a:avLst/>
          </a:prstGeom>
          <a:noFill/>
        </p:spPr>
        <p:txBody>
          <a:bodyPr wrap="none" rtlCol="0">
            <a:spAutoFit/>
          </a:bodyPr>
          <a:lstStyle/>
          <a:p>
            <a:pPr>
              <a:lnSpc>
                <a:spcPct val="140000"/>
              </a:lnSpc>
            </a:pPr>
            <a:r>
              <a:rPr lang="en-US" altLang="zh-CN" sz="2800" dirty="0" smtClean="0">
                <a:solidFill>
                  <a:srgbClr val="115A9F"/>
                </a:solidFill>
                <a:latin typeface="Segoe UI" panose="020B0502040204020203" pitchFamily="34" charset="0"/>
                <a:ea typeface="微软雅黑" panose="020B0503020204020204" pitchFamily="34" charset="-122"/>
                <a:cs typeface="+mn-ea"/>
                <a:sym typeface="Segoe UI" panose="020B0502040204020203" pitchFamily="34" charset="0"/>
              </a:rPr>
              <a:t>03</a:t>
            </a:r>
            <a:endParaRPr lang="zh-CN" altLang="en-US" sz="6600" dirty="0">
              <a:solidFill>
                <a:srgbClr val="115A9F"/>
              </a:solidFill>
              <a:latin typeface="Segoe UI" panose="020B0502040204020203" pitchFamily="34" charset="0"/>
              <a:ea typeface="微软雅黑" panose="020B0503020204020204" pitchFamily="34" charset="-122"/>
              <a:cs typeface="+mn-ea"/>
              <a:sym typeface="Segoe UI" panose="020B0502040204020203" pitchFamily="34" charset="0"/>
            </a:endParaRPr>
          </a:p>
        </p:txBody>
      </p:sp>
      <p:cxnSp>
        <p:nvCxnSpPr>
          <p:cNvPr id="7" name="直接连接符 6"/>
          <p:cNvCxnSpPr/>
          <p:nvPr/>
        </p:nvCxnSpPr>
        <p:spPr>
          <a:xfrm flipH="1">
            <a:off x="10919961" y="483407"/>
            <a:ext cx="401388" cy="0"/>
          </a:xfrm>
          <a:prstGeom prst="line">
            <a:avLst/>
          </a:prstGeom>
          <a:ln w="9525">
            <a:solidFill>
              <a:srgbClr val="B4CBD4"/>
            </a:solidFill>
          </a:ln>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9304382" y="300412"/>
            <a:ext cx="1828800" cy="349250"/>
          </a:xfrm>
          <a:prstGeom prst="rect">
            <a:avLst/>
          </a:prstGeom>
          <a:noFill/>
        </p:spPr>
        <p:txBody>
          <a:bodyPr wrap="none" rtlCol="0">
            <a:spAutoFit/>
          </a:bodyPr>
          <a:lstStyle/>
          <a:p>
            <a:pPr algn="dist">
              <a:lnSpc>
                <a:spcPct val="140000"/>
              </a:lnSpc>
            </a:pPr>
            <a:r>
              <a:rPr lang="en-US" altLang="zh-CN" sz="1200" dirty="0" smtClean="0">
                <a:solidFill>
                  <a:srgbClr val="115A9F"/>
                </a:solidFill>
                <a:latin typeface="Segoe UI" panose="020B0502040204020203" pitchFamily="34" charset="0"/>
                <a:ea typeface="微软雅黑" panose="020B0503020204020204" pitchFamily="34" charset="-122"/>
                <a:sym typeface="Segoe UI" panose="020B0502040204020203" pitchFamily="34" charset="0"/>
              </a:rPr>
              <a:t>Understanding the Story</a:t>
            </a:r>
            <a:endParaRPr lang="zh-CN" altLang="en-US" sz="2000" dirty="0">
              <a:solidFill>
                <a:srgbClr val="B4CBD4"/>
              </a:solidFill>
              <a:latin typeface="Segoe UI" panose="020B0502040204020203" pitchFamily="34" charset="0"/>
              <a:ea typeface="微软雅黑" panose="020B0503020204020204" pitchFamily="34" charset="-122"/>
              <a:cs typeface="+mn-ea"/>
              <a:sym typeface="Segoe UI" panose="020B0502040204020203" pitchFamily="34" charset="0"/>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checkerboard(across)">
                                      <p:cBhvr>
                                        <p:cTn id="7" dur="500"/>
                                        <p:tgtEl>
                                          <p:spTgt spid="6">
                                            <p:txEl>
                                              <p:pRg st="0" end="0"/>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checkerboard(across)">
                                      <p:cBhvr>
                                        <p:cTn id="10"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椭圆 24"/>
          <p:cNvSpPr/>
          <p:nvPr/>
        </p:nvSpPr>
        <p:spPr>
          <a:xfrm>
            <a:off x="2497077" y="1081677"/>
            <a:ext cx="398145" cy="398146"/>
          </a:xfrm>
          <a:prstGeom prst="ellipse">
            <a:avLst/>
          </a:prstGeom>
          <a:pattFill prst="ltUpDiag">
            <a:fgClr>
              <a:srgbClr val="EBCB2D"/>
            </a:fgClr>
            <a:bgClr>
              <a:srgbClr val="E9C517"/>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zh-CN" altLang="en-US" sz="4000" dirty="0">
              <a:latin typeface="Segoe UI" panose="020B0502040204020203" pitchFamily="34" charset="0"/>
              <a:ea typeface="微软雅黑" panose="020B0503020204020204" pitchFamily="34" charset="-122"/>
              <a:cs typeface="+mn-ea"/>
              <a:sym typeface="Segoe UI" panose="020B0502040204020203" pitchFamily="34" charset="0"/>
            </a:endParaRPr>
          </a:p>
        </p:txBody>
      </p:sp>
      <p:sp>
        <p:nvSpPr>
          <p:cNvPr id="2" name="矩形 1"/>
          <p:cNvSpPr/>
          <p:nvPr/>
        </p:nvSpPr>
        <p:spPr>
          <a:xfrm>
            <a:off x="3206115" y="1451610"/>
            <a:ext cx="5099050" cy="75565"/>
          </a:xfrm>
          <a:prstGeom prst="rect">
            <a:avLst/>
          </a:prstGeom>
          <a:solidFill>
            <a:srgbClr val="115A9F"/>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 name="文本框 3"/>
          <p:cNvSpPr txBox="1"/>
          <p:nvPr/>
        </p:nvSpPr>
        <p:spPr>
          <a:xfrm>
            <a:off x="1532890" y="2165985"/>
            <a:ext cx="9858375" cy="460375"/>
          </a:xfrm>
          <a:prstGeom prst="rect">
            <a:avLst/>
          </a:prstGeom>
          <a:noFill/>
        </p:spPr>
        <p:txBody>
          <a:bodyPr wrap="square" rtlCol="0" anchor="t">
            <a:spAutoFit/>
          </a:bodyPr>
          <a:p>
            <a:pPr algn="l">
              <a:buClrTx/>
              <a:buSzTx/>
              <a:buFontTx/>
            </a:pPr>
            <a:r>
              <a:rPr lang="en-US" altLang="zh-CN" sz="2400">
                <a:latin typeface="Palatino Linotype" panose="02040502050505030304" charset="0"/>
                <a:cs typeface="Palatino Linotype" panose="02040502050505030304" charset="0"/>
              </a:rPr>
              <a:t>v. to send a message to sb by radio  （用无线电）发送，传送</a:t>
            </a:r>
            <a:endParaRPr lang="en-US" altLang="zh-CN" sz="2400">
              <a:latin typeface="Palatino Linotype" panose="02040502050505030304" charset="0"/>
              <a:cs typeface="Palatino Linotype" panose="02040502050505030304" charset="0"/>
            </a:endParaRPr>
          </a:p>
        </p:txBody>
      </p:sp>
      <p:sp>
        <p:nvSpPr>
          <p:cNvPr id="5" name="文本框 4"/>
          <p:cNvSpPr txBox="1"/>
          <p:nvPr/>
        </p:nvSpPr>
        <p:spPr>
          <a:xfrm>
            <a:off x="4659630" y="772795"/>
            <a:ext cx="5835015" cy="645160"/>
          </a:xfrm>
          <a:prstGeom prst="rect">
            <a:avLst/>
          </a:prstGeom>
          <a:noFill/>
        </p:spPr>
        <p:txBody>
          <a:bodyPr wrap="square" rtlCol="0">
            <a:spAutoFit/>
          </a:bodyPr>
          <a:p>
            <a:pPr algn="l">
              <a:buClrTx/>
              <a:buSzTx/>
              <a:buFontTx/>
            </a:pPr>
            <a:r>
              <a:rPr lang="en-US" altLang="zh-CN" sz="3600">
                <a:latin typeface="Palatino Linotype" panose="02040502050505030304" charset="0"/>
                <a:cs typeface="Palatino Linotype" panose="02040502050505030304" charset="0"/>
              </a:rPr>
              <a:t>radio</a:t>
            </a:r>
            <a:endParaRPr lang="en-US" altLang="zh-CN" sz="3600">
              <a:latin typeface="Palatino Linotype" panose="02040502050505030304" charset="0"/>
              <a:cs typeface="Palatino Linotype" panose="02040502050505030304" charset="0"/>
            </a:endParaRPr>
          </a:p>
        </p:txBody>
      </p:sp>
      <p:sp>
        <p:nvSpPr>
          <p:cNvPr id="6" name="文本框 5"/>
          <p:cNvSpPr txBox="1"/>
          <p:nvPr/>
        </p:nvSpPr>
        <p:spPr>
          <a:xfrm>
            <a:off x="1583690" y="3279140"/>
            <a:ext cx="9255125" cy="829945"/>
          </a:xfrm>
          <a:prstGeom prst="rect">
            <a:avLst/>
          </a:prstGeom>
          <a:noFill/>
        </p:spPr>
        <p:txBody>
          <a:bodyPr wrap="square" rtlCol="0">
            <a:spAutoFit/>
          </a:bodyPr>
          <a:p>
            <a:pPr algn="l">
              <a:buClrTx/>
              <a:buSzTx/>
              <a:buNone/>
            </a:pPr>
            <a:r>
              <a:rPr lang="en-US" altLang="zh-CN" sz="2400" b="1">
                <a:solidFill>
                  <a:srgbClr val="115A9F"/>
                </a:solidFill>
                <a:latin typeface="Palatino Linotype" panose="02040502050505030304" charset="0"/>
                <a:cs typeface="Palatino Linotype" panose="02040502050505030304" charset="0"/>
              </a:rPr>
              <a:t>I radioed the camp manager for help. </a:t>
            </a:r>
            <a:endParaRPr lang="en-US" altLang="zh-CN" sz="2400" b="1">
              <a:solidFill>
                <a:srgbClr val="115A9F"/>
              </a:solidFill>
              <a:latin typeface="Palatino Linotype" panose="02040502050505030304" charset="0"/>
              <a:cs typeface="Palatino Linotype" panose="02040502050505030304" charset="0"/>
            </a:endParaRPr>
          </a:p>
          <a:p>
            <a:pPr algn="l">
              <a:buClrTx/>
              <a:buSzTx/>
              <a:buNone/>
            </a:pPr>
            <a:r>
              <a:rPr lang="zh-CN" altLang="en-US" sz="2400" b="1">
                <a:solidFill>
                  <a:srgbClr val="115A9F"/>
                </a:solidFill>
                <a:latin typeface="Palatino Linotype" panose="02040502050505030304" charset="0"/>
                <a:cs typeface="Palatino Linotype" panose="02040502050505030304" charset="0"/>
              </a:rPr>
              <a:t>我通过无线电向给营地管理员求救。</a:t>
            </a:r>
            <a:endParaRPr lang="zh-CN" altLang="en-US" sz="2400" b="1">
              <a:solidFill>
                <a:srgbClr val="115A9F"/>
              </a:solidFill>
              <a:latin typeface="Palatino Linotype" panose="02040502050505030304" charset="0"/>
              <a:cs typeface="Palatino Linotype" panose="02040502050505030304" charset="0"/>
            </a:endParaRPr>
          </a:p>
        </p:txBody>
      </p:sp>
      <p:sp>
        <p:nvSpPr>
          <p:cNvPr id="3" name="文本框 2"/>
          <p:cNvSpPr txBox="1"/>
          <p:nvPr/>
        </p:nvSpPr>
        <p:spPr>
          <a:xfrm>
            <a:off x="11391329" y="112083"/>
            <a:ext cx="566420" cy="694055"/>
          </a:xfrm>
          <a:prstGeom prst="rect">
            <a:avLst/>
          </a:prstGeom>
          <a:noFill/>
        </p:spPr>
        <p:txBody>
          <a:bodyPr wrap="none" rtlCol="0">
            <a:spAutoFit/>
          </a:bodyPr>
          <a:lstStyle/>
          <a:p>
            <a:pPr>
              <a:lnSpc>
                <a:spcPct val="140000"/>
              </a:lnSpc>
            </a:pPr>
            <a:r>
              <a:rPr lang="en-US" altLang="zh-CN" sz="2800" dirty="0" smtClean="0">
                <a:solidFill>
                  <a:srgbClr val="115A9F"/>
                </a:solidFill>
                <a:latin typeface="Segoe UI" panose="020B0502040204020203" pitchFamily="34" charset="0"/>
                <a:ea typeface="微软雅黑" panose="020B0503020204020204" pitchFamily="34" charset="-122"/>
                <a:cs typeface="+mn-ea"/>
                <a:sym typeface="Segoe UI" panose="020B0502040204020203" pitchFamily="34" charset="0"/>
              </a:rPr>
              <a:t>03</a:t>
            </a:r>
            <a:endParaRPr lang="zh-CN" altLang="en-US" sz="6600" dirty="0">
              <a:solidFill>
                <a:srgbClr val="115A9F"/>
              </a:solidFill>
              <a:latin typeface="Segoe UI" panose="020B0502040204020203" pitchFamily="34" charset="0"/>
              <a:ea typeface="微软雅黑" panose="020B0503020204020204" pitchFamily="34" charset="-122"/>
              <a:cs typeface="+mn-ea"/>
              <a:sym typeface="Segoe UI" panose="020B0502040204020203" pitchFamily="34" charset="0"/>
            </a:endParaRPr>
          </a:p>
        </p:txBody>
      </p:sp>
      <p:cxnSp>
        <p:nvCxnSpPr>
          <p:cNvPr id="7" name="直接连接符 6"/>
          <p:cNvCxnSpPr/>
          <p:nvPr/>
        </p:nvCxnSpPr>
        <p:spPr>
          <a:xfrm flipH="1">
            <a:off x="10919961" y="483407"/>
            <a:ext cx="401388" cy="0"/>
          </a:xfrm>
          <a:prstGeom prst="line">
            <a:avLst/>
          </a:prstGeom>
          <a:ln w="9525">
            <a:solidFill>
              <a:srgbClr val="B4CBD4"/>
            </a:solidFill>
          </a:ln>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9304382" y="300412"/>
            <a:ext cx="1828800" cy="349250"/>
          </a:xfrm>
          <a:prstGeom prst="rect">
            <a:avLst/>
          </a:prstGeom>
          <a:noFill/>
        </p:spPr>
        <p:txBody>
          <a:bodyPr wrap="none" rtlCol="0">
            <a:spAutoFit/>
          </a:bodyPr>
          <a:lstStyle/>
          <a:p>
            <a:pPr algn="dist">
              <a:lnSpc>
                <a:spcPct val="140000"/>
              </a:lnSpc>
            </a:pPr>
            <a:r>
              <a:rPr lang="en-US" altLang="zh-CN" sz="1200" dirty="0" smtClean="0">
                <a:solidFill>
                  <a:srgbClr val="115A9F"/>
                </a:solidFill>
                <a:latin typeface="Segoe UI" panose="020B0502040204020203" pitchFamily="34" charset="0"/>
                <a:ea typeface="微软雅黑" panose="020B0503020204020204" pitchFamily="34" charset="-122"/>
                <a:sym typeface="Segoe UI" panose="020B0502040204020203" pitchFamily="34" charset="0"/>
              </a:rPr>
              <a:t>Understanding the Story</a:t>
            </a:r>
            <a:endParaRPr lang="zh-CN" altLang="en-US" sz="2000" dirty="0">
              <a:solidFill>
                <a:srgbClr val="B4CBD4"/>
              </a:solidFill>
              <a:latin typeface="Segoe UI" panose="020B0502040204020203" pitchFamily="34" charset="0"/>
              <a:ea typeface="微软雅黑" panose="020B0503020204020204" pitchFamily="34" charset="-122"/>
              <a:cs typeface="+mn-ea"/>
              <a:sym typeface="Segoe UI" panose="020B0502040204020203" pitchFamily="34" charset="0"/>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checkerboard(across)">
                                      <p:cBhvr>
                                        <p:cTn id="7" dur="500"/>
                                        <p:tgtEl>
                                          <p:spTgt spid="6">
                                            <p:txEl>
                                              <p:pRg st="0" end="0"/>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checkerboard(across)">
                                      <p:cBhvr>
                                        <p:cTn id="10"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 name="椭圆 126"/>
          <p:cNvSpPr/>
          <p:nvPr/>
        </p:nvSpPr>
        <p:spPr>
          <a:xfrm>
            <a:off x="4502150" y="1542200"/>
            <a:ext cx="928013" cy="928015"/>
          </a:xfrm>
          <a:prstGeom prst="ellipse">
            <a:avLst/>
          </a:prstGeom>
          <a:pattFill prst="ltUpDiag">
            <a:fgClr>
              <a:srgbClr val="EBCB2D"/>
            </a:fgClr>
            <a:bgClr>
              <a:srgbClr val="E9C517"/>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zh-CN" altLang="en-US" sz="4000" dirty="0">
              <a:latin typeface="Segoe UI" panose="020B0502040204020203" pitchFamily="34" charset="0"/>
              <a:ea typeface="微软雅黑" panose="020B0503020204020204" pitchFamily="34" charset="-122"/>
              <a:cs typeface="+mn-ea"/>
              <a:sym typeface="Segoe UI" panose="020B0502040204020203" pitchFamily="34" charset="0"/>
            </a:endParaRPr>
          </a:p>
        </p:txBody>
      </p:sp>
      <p:sp>
        <p:nvSpPr>
          <p:cNvPr id="15" name="文本框 14"/>
          <p:cNvSpPr txBox="1"/>
          <p:nvPr/>
        </p:nvSpPr>
        <p:spPr>
          <a:xfrm>
            <a:off x="5141595" y="3615690"/>
            <a:ext cx="5963285" cy="706755"/>
          </a:xfrm>
          <a:prstGeom prst="rect">
            <a:avLst/>
          </a:prstGeom>
          <a:noFill/>
        </p:spPr>
        <p:txBody>
          <a:bodyPr wrap="square" rtlCol="0">
            <a:spAutoFit/>
          </a:bodyPr>
          <a:lstStyle/>
          <a:p>
            <a:r>
              <a:rPr lang="en-US" altLang="zh-CN" sz="4000" dirty="0" smtClean="0">
                <a:solidFill>
                  <a:srgbClr val="115A9F"/>
                </a:solidFill>
                <a:latin typeface="微软雅黑" panose="020B0503020204020204" pitchFamily="34" charset="-122"/>
                <a:ea typeface="微软雅黑" panose="020B0503020204020204" pitchFamily="34" charset="-122"/>
                <a:cs typeface="微软雅黑" panose="020B0503020204020204" pitchFamily="34" charset="-122"/>
                <a:sym typeface="Segoe UI" panose="020B0502040204020203" pitchFamily="34" charset="0"/>
              </a:rPr>
              <a:t>2020.7 </a:t>
            </a:r>
            <a:r>
              <a:rPr lang="zh-CN" altLang="en-US" sz="4000" dirty="0" smtClean="0">
                <a:solidFill>
                  <a:srgbClr val="115A9F"/>
                </a:solidFill>
                <a:latin typeface="微软雅黑" panose="020B0503020204020204" pitchFamily="34" charset="-122"/>
                <a:ea typeface="微软雅黑" panose="020B0503020204020204" pitchFamily="34" charset="-122"/>
                <a:cs typeface="微软雅黑" panose="020B0503020204020204" pitchFamily="34" charset="-122"/>
                <a:sym typeface="Segoe UI" panose="020B0502040204020203" pitchFamily="34" charset="0"/>
              </a:rPr>
              <a:t>浙江卷 读后续写</a:t>
            </a:r>
            <a:endParaRPr lang="en-US" altLang="zh-CN" sz="4000" dirty="0" smtClean="0">
              <a:solidFill>
                <a:srgbClr val="115A9F"/>
              </a:solidFill>
              <a:latin typeface="微软雅黑" panose="020B0503020204020204" pitchFamily="34" charset="-122"/>
              <a:ea typeface="微软雅黑" panose="020B0503020204020204" pitchFamily="34" charset="-122"/>
              <a:cs typeface="微软雅黑" panose="020B0503020204020204" pitchFamily="34" charset="-122"/>
              <a:sym typeface="Segoe UI" panose="020B0502040204020203" pitchFamily="34" charset="0"/>
            </a:endParaRPr>
          </a:p>
        </p:txBody>
      </p:sp>
      <p:sp>
        <p:nvSpPr>
          <p:cNvPr id="17" name="文本框 16"/>
          <p:cNvSpPr txBox="1"/>
          <p:nvPr/>
        </p:nvSpPr>
        <p:spPr>
          <a:xfrm>
            <a:off x="4752340" y="1697990"/>
            <a:ext cx="6445885" cy="1938020"/>
          </a:xfrm>
          <a:prstGeom prst="rect">
            <a:avLst/>
          </a:prstGeom>
          <a:noFill/>
        </p:spPr>
        <p:txBody>
          <a:bodyPr wrap="square" rtlCol="0">
            <a:spAutoFit/>
          </a:bodyPr>
          <a:lstStyle/>
          <a:p>
            <a:pPr algn="ctr"/>
            <a:r>
              <a:rPr lang="en-US" altLang="zh-CN" sz="6000" b="1" dirty="0">
                <a:solidFill>
                  <a:srgbClr val="115A9F"/>
                </a:solidFill>
                <a:effectLst>
                  <a:outerShdw blurRad="38100" dist="38100" dir="2700000" algn="tl">
                    <a:srgbClr val="000000">
                      <a:alpha val="43137"/>
                    </a:srgbClr>
                  </a:outerShdw>
                </a:effectLst>
                <a:latin typeface="字体管家方萌" panose="02020600040101010101" charset="-122"/>
                <a:ea typeface="字体管家方萌" panose="02020600040101010101" charset="-122"/>
                <a:cs typeface="+mn-ea"/>
                <a:sym typeface="Segoe UI" panose="020B0502040204020203" pitchFamily="34" charset="0"/>
              </a:rPr>
              <a:t>Face to Face with</a:t>
            </a:r>
            <a:r>
              <a:rPr lang="en-US" altLang="zh-CN" sz="6000" b="1" dirty="0">
                <a:solidFill>
                  <a:srgbClr val="115A9F"/>
                </a:solidFill>
                <a:effectLst>
                  <a:outerShdw blurRad="38100" dist="38100" dir="2700000" algn="tl">
                    <a:srgbClr val="000000">
                      <a:alpha val="43137"/>
                    </a:srgbClr>
                  </a:outerShdw>
                </a:effectLst>
                <a:latin typeface="Segoe UI" panose="020B0502040204020203" pitchFamily="34" charset="0"/>
                <a:ea typeface="微软雅黑" panose="020B0503020204020204" pitchFamily="34" charset="-122"/>
                <a:cs typeface="+mn-ea"/>
                <a:sym typeface="Segoe UI" panose="020B0502040204020203" pitchFamily="34" charset="0"/>
              </a:rPr>
              <a:t> </a:t>
            </a:r>
            <a:r>
              <a:rPr lang="en-US" altLang="zh-CN" sz="6000" dirty="0">
                <a:solidFill>
                  <a:srgbClr val="115A9F"/>
                </a:solidFill>
                <a:latin typeface="Impact" panose="020B0806030902050204" charset="0"/>
                <a:ea typeface="微软雅黑" panose="020B0503020204020204" pitchFamily="34" charset="-122"/>
                <a:cs typeface="Impact" panose="020B0806030902050204" charset="0"/>
                <a:sym typeface="Segoe UI" panose="020B0502040204020203" pitchFamily="34" charset="0"/>
              </a:rPr>
              <a:t>POLAR BEARS</a:t>
            </a:r>
            <a:r>
              <a:rPr lang="en-US" altLang="zh-CN" sz="6000" b="1" dirty="0">
                <a:solidFill>
                  <a:srgbClr val="115A9F"/>
                </a:solidFill>
                <a:latin typeface="Segoe UI" panose="020B0502040204020203" pitchFamily="34" charset="0"/>
                <a:ea typeface="微软雅黑" panose="020B0503020204020204" pitchFamily="34" charset="-122"/>
                <a:cs typeface="+mn-ea"/>
                <a:sym typeface="Segoe UI" panose="020B0502040204020203" pitchFamily="34" charset="0"/>
              </a:rPr>
              <a:t> </a:t>
            </a:r>
            <a:endParaRPr lang="en-US" altLang="zh-CN" sz="6000" b="1" dirty="0">
              <a:solidFill>
                <a:srgbClr val="115A9F"/>
              </a:solidFill>
              <a:latin typeface="Segoe UI" panose="020B0502040204020203" pitchFamily="34" charset="0"/>
              <a:ea typeface="微软雅黑" panose="020B0503020204020204" pitchFamily="34" charset="-122"/>
              <a:cs typeface="+mn-ea"/>
              <a:sym typeface="Segoe UI" panose="020B0502040204020203" pitchFamily="34" charset="0"/>
            </a:endParaRPr>
          </a:p>
        </p:txBody>
      </p:sp>
      <p:pic>
        <p:nvPicPr>
          <p:cNvPr id="4" name="图片 3" descr="微信图片_20200709121954"/>
          <p:cNvPicPr>
            <a:picLocks noChangeAspect="1"/>
          </p:cNvPicPr>
          <p:nvPr/>
        </p:nvPicPr>
        <p:blipFill>
          <a:blip r:embed="rId1"/>
          <a:stretch>
            <a:fillRect/>
          </a:stretch>
        </p:blipFill>
        <p:spPr>
          <a:xfrm>
            <a:off x="255905" y="2549525"/>
            <a:ext cx="4589780" cy="3197860"/>
          </a:xfrm>
          <a:prstGeom prst="rect">
            <a:avLst/>
          </a:prstGeom>
          <a:effectLst>
            <a:softEdge rad="127000"/>
          </a:effectLst>
        </p:spPr>
      </p:pic>
      <p:sp>
        <p:nvSpPr>
          <p:cNvPr id="2" name="文本框 1"/>
          <p:cNvSpPr txBox="1"/>
          <p:nvPr/>
        </p:nvSpPr>
        <p:spPr>
          <a:xfrm>
            <a:off x="6068060" y="4874260"/>
            <a:ext cx="4491355" cy="829945"/>
          </a:xfrm>
          <a:prstGeom prst="rect">
            <a:avLst/>
          </a:prstGeom>
          <a:noFill/>
        </p:spPr>
        <p:txBody>
          <a:bodyPr wrap="square" rtlCol="0">
            <a:spAutoFit/>
          </a:bodyPr>
          <a:p>
            <a:pPr algn="ctr"/>
            <a:r>
              <a:rPr lang="zh-CN" altLang="en-US" sz="2400">
                <a:solidFill>
                  <a:schemeClr val="tx1">
                    <a:lumMod val="50000"/>
                    <a:lumOff val="50000"/>
                  </a:schemeClr>
                </a:solidFill>
                <a:latin typeface="黑体" panose="02010609060101010101" charset="-122"/>
                <a:ea typeface="黑体" panose="02010609060101010101" charset="-122"/>
              </a:rPr>
              <a:t>桐乡市高级中学</a:t>
            </a:r>
            <a:endParaRPr lang="zh-CN" altLang="en-US" sz="2400">
              <a:solidFill>
                <a:schemeClr val="tx1">
                  <a:lumMod val="50000"/>
                  <a:lumOff val="50000"/>
                </a:schemeClr>
              </a:solidFill>
              <a:latin typeface="黑体" panose="02010609060101010101" charset="-122"/>
              <a:ea typeface="黑体" panose="02010609060101010101" charset="-122"/>
            </a:endParaRPr>
          </a:p>
          <a:p>
            <a:pPr algn="ctr"/>
            <a:r>
              <a:rPr lang="zh-CN" altLang="en-US" sz="2400">
                <a:solidFill>
                  <a:schemeClr val="tx1">
                    <a:lumMod val="50000"/>
                    <a:lumOff val="50000"/>
                  </a:schemeClr>
                </a:solidFill>
                <a:latin typeface="黑体" panose="02010609060101010101" charset="-122"/>
                <a:ea typeface="黑体" panose="02010609060101010101" charset="-122"/>
              </a:rPr>
              <a:t>冯燕娜</a:t>
            </a:r>
            <a:endParaRPr lang="zh-CN" altLang="en-US" sz="2400">
              <a:solidFill>
                <a:schemeClr val="tx1">
                  <a:lumMod val="50000"/>
                  <a:lumOff val="50000"/>
                </a:schemeClr>
              </a:solidFill>
              <a:latin typeface="黑体" panose="02010609060101010101" charset="-122"/>
              <a:ea typeface="黑体" panose="02010609060101010101" charset="-122"/>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椭圆 24"/>
          <p:cNvSpPr/>
          <p:nvPr/>
        </p:nvSpPr>
        <p:spPr>
          <a:xfrm>
            <a:off x="2497077" y="1081677"/>
            <a:ext cx="398145" cy="398146"/>
          </a:xfrm>
          <a:prstGeom prst="ellipse">
            <a:avLst/>
          </a:prstGeom>
          <a:pattFill prst="ltUpDiag">
            <a:fgClr>
              <a:srgbClr val="EBCB2D"/>
            </a:fgClr>
            <a:bgClr>
              <a:srgbClr val="E9C517"/>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zh-CN" altLang="en-US" sz="4000" dirty="0">
              <a:latin typeface="Segoe UI" panose="020B0502040204020203" pitchFamily="34" charset="0"/>
              <a:ea typeface="微软雅黑" panose="020B0503020204020204" pitchFamily="34" charset="-122"/>
              <a:cs typeface="+mn-ea"/>
              <a:sym typeface="Segoe UI" panose="020B0502040204020203" pitchFamily="34" charset="0"/>
            </a:endParaRPr>
          </a:p>
        </p:txBody>
      </p:sp>
      <p:sp>
        <p:nvSpPr>
          <p:cNvPr id="2" name="矩形 1"/>
          <p:cNvSpPr/>
          <p:nvPr/>
        </p:nvSpPr>
        <p:spPr>
          <a:xfrm>
            <a:off x="3206115" y="1451610"/>
            <a:ext cx="5099050" cy="75565"/>
          </a:xfrm>
          <a:prstGeom prst="rect">
            <a:avLst/>
          </a:prstGeom>
          <a:solidFill>
            <a:srgbClr val="115A9F"/>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 name="文本框 3"/>
          <p:cNvSpPr txBox="1"/>
          <p:nvPr/>
        </p:nvSpPr>
        <p:spPr>
          <a:xfrm>
            <a:off x="1532890" y="2165985"/>
            <a:ext cx="9858375" cy="1198880"/>
          </a:xfrm>
          <a:prstGeom prst="rect">
            <a:avLst/>
          </a:prstGeom>
          <a:noFill/>
        </p:spPr>
        <p:txBody>
          <a:bodyPr wrap="square" rtlCol="0" anchor="t">
            <a:spAutoFit/>
          </a:bodyPr>
          <a:p>
            <a:pPr algn="l">
              <a:buClrTx/>
              <a:buSzTx/>
              <a:buFontTx/>
            </a:pPr>
            <a:r>
              <a:rPr lang="en-US" altLang="zh-CN" sz="2400">
                <a:latin typeface="Palatino Linotype" panose="02040502050505030304" charset="0"/>
                <a:cs typeface="Palatino Linotype" panose="02040502050505030304" charset="0"/>
              </a:rPr>
              <a:t>n. an aircraft without wings that has large blades on top that go round. It can fly straight up from the ground and can also stay in one position in the air.       直升机</a:t>
            </a:r>
            <a:endParaRPr lang="en-US" altLang="zh-CN" sz="2400">
              <a:latin typeface="Palatino Linotype" panose="02040502050505030304" charset="0"/>
              <a:cs typeface="Palatino Linotype" panose="02040502050505030304" charset="0"/>
            </a:endParaRPr>
          </a:p>
        </p:txBody>
      </p:sp>
      <p:sp>
        <p:nvSpPr>
          <p:cNvPr id="5" name="文本框 4"/>
          <p:cNvSpPr txBox="1"/>
          <p:nvPr/>
        </p:nvSpPr>
        <p:spPr>
          <a:xfrm>
            <a:off x="4659630" y="772795"/>
            <a:ext cx="5835015" cy="645160"/>
          </a:xfrm>
          <a:prstGeom prst="rect">
            <a:avLst/>
          </a:prstGeom>
          <a:noFill/>
        </p:spPr>
        <p:txBody>
          <a:bodyPr wrap="square" rtlCol="0">
            <a:spAutoFit/>
          </a:bodyPr>
          <a:p>
            <a:pPr algn="l">
              <a:buClrTx/>
              <a:buSzTx/>
              <a:buFontTx/>
            </a:pPr>
            <a:r>
              <a:rPr lang="en-US" altLang="zh-CN" sz="3600">
                <a:latin typeface="Palatino Linotype" panose="02040502050505030304" charset="0"/>
                <a:cs typeface="Palatino Linotype" panose="02040502050505030304" charset="0"/>
              </a:rPr>
              <a:t>helicopter</a:t>
            </a:r>
            <a:endParaRPr lang="en-US" altLang="zh-CN" sz="3600">
              <a:latin typeface="Palatino Linotype" panose="02040502050505030304" charset="0"/>
              <a:cs typeface="Palatino Linotype" panose="02040502050505030304" charset="0"/>
            </a:endParaRPr>
          </a:p>
        </p:txBody>
      </p:sp>
      <p:sp>
        <p:nvSpPr>
          <p:cNvPr id="6" name="文本框 5"/>
          <p:cNvSpPr txBox="1"/>
          <p:nvPr/>
        </p:nvSpPr>
        <p:spPr>
          <a:xfrm>
            <a:off x="1468755" y="3914140"/>
            <a:ext cx="9255125" cy="1198880"/>
          </a:xfrm>
          <a:prstGeom prst="rect">
            <a:avLst/>
          </a:prstGeom>
          <a:noFill/>
        </p:spPr>
        <p:txBody>
          <a:bodyPr wrap="square" rtlCol="0">
            <a:spAutoFit/>
          </a:bodyPr>
          <a:p>
            <a:pPr algn="l">
              <a:buClrTx/>
              <a:buSzTx/>
              <a:buNone/>
            </a:pPr>
            <a:r>
              <a:rPr lang="en-US" altLang="zh-CN" sz="2400" b="1">
                <a:solidFill>
                  <a:srgbClr val="115A9F"/>
                </a:solidFill>
                <a:latin typeface="Palatino Linotype" panose="02040502050505030304" charset="0"/>
                <a:cs typeface="Palatino Linotype" panose="02040502050505030304" charset="0"/>
              </a:rPr>
              <a:t> He told me a helicopter was on its way, but it would be 30 minutes before it arrived.</a:t>
            </a:r>
            <a:endParaRPr lang="en-US" altLang="zh-CN" sz="2400" b="1">
              <a:solidFill>
                <a:srgbClr val="115A9F"/>
              </a:solidFill>
              <a:latin typeface="Palatino Linotype" panose="02040502050505030304" charset="0"/>
              <a:cs typeface="Palatino Linotype" panose="02040502050505030304" charset="0"/>
            </a:endParaRPr>
          </a:p>
          <a:p>
            <a:pPr algn="l">
              <a:buClrTx/>
              <a:buSzTx/>
              <a:buNone/>
            </a:pPr>
            <a:r>
              <a:rPr lang="zh-CN" altLang="en-US" sz="2400" b="1">
                <a:solidFill>
                  <a:srgbClr val="115A9F"/>
                </a:solidFill>
                <a:latin typeface="Palatino Linotype" panose="02040502050505030304" charset="0"/>
                <a:cs typeface="Palatino Linotype" panose="02040502050505030304" charset="0"/>
              </a:rPr>
              <a:t>他告诉我直升机正在赶来，但是得</a:t>
            </a:r>
            <a:r>
              <a:rPr lang="en-US" altLang="zh-CN" sz="2400" b="1">
                <a:solidFill>
                  <a:srgbClr val="115A9F"/>
                </a:solidFill>
                <a:latin typeface="Palatino Linotype" panose="02040502050505030304" charset="0"/>
                <a:cs typeface="Palatino Linotype" panose="02040502050505030304" charset="0"/>
              </a:rPr>
              <a:t>30</a:t>
            </a:r>
            <a:r>
              <a:rPr lang="zh-CN" altLang="en-US" sz="2400" b="1">
                <a:solidFill>
                  <a:srgbClr val="115A9F"/>
                </a:solidFill>
                <a:latin typeface="Palatino Linotype" panose="02040502050505030304" charset="0"/>
                <a:cs typeface="Palatino Linotype" panose="02040502050505030304" charset="0"/>
              </a:rPr>
              <a:t>分钟后才能到。</a:t>
            </a:r>
            <a:endParaRPr lang="zh-CN" altLang="en-US" sz="2400" b="1">
              <a:solidFill>
                <a:srgbClr val="115A9F"/>
              </a:solidFill>
              <a:latin typeface="Palatino Linotype" panose="02040502050505030304" charset="0"/>
              <a:cs typeface="Palatino Linotype" panose="02040502050505030304" charset="0"/>
            </a:endParaRPr>
          </a:p>
        </p:txBody>
      </p:sp>
      <p:sp>
        <p:nvSpPr>
          <p:cNvPr id="3" name="文本框 2"/>
          <p:cNvSpPr txBox="1"/>
          <p:nvPr/>
        </p:nvSpPr>
        <p:spPr>
          <a:xfrm>
            <a:off x="11391329" y="112083"/>
            <a:ext cx="566420" cy="694055"/>
          </a:xfrm>
          <a:prstGeom prst="rect">
            <a:avLst/>
          </a:prstGeom>
          <a:noFill/>
        </p:spPr>
        <p:txBody>
          <a:bodyPr wrap="none" rtlCol="0">
            <a:spAutoFit/>
          </a:bodyPr>
          <a:lstStyle/>
          <a:p>
            <a:pPr>
              <a:lnSpc>
                <a:spcPct val="140000"/>
              </a:lnSpc>
            </a:pPr>
            <a:r>
              <a:rPr lang="en-US" altLang="zh-CN" sz="2800" dirty="0" smtClean="0">
                <a:solidFill>
                  <a:srgbClr val="115A9F"/>
                </a:solidFill>
                <a:latin typeface="Segoe UI" panose="020B0502040204020203" pitchFamily="34" charset="0"/>
                <a:ea typeface="微软雅黑" panose="020B0503020204020204" pitchFamily="34" charset="-122"/>
                <a:cs typeface="+mn-ea"/>
                <a:sym typeface="Segoe UI" panose="020B0502040204020203" pitchFamily="34" charset="0"/>
              </a:rPr>
              <a:t>03</a:t>
            </a:r>
            <a:endParaRPr lang="zh-CN" altLang="en-US" sz="6600" dirty="0">
              <a:solidFill>
                <a:srgbClr val="115A9F"/>
              </a:solidFill>
              <a:latin typeface="Segoe UI" panose="020B0502040204020203" pitchFamily="34" charset="0"/>
              <a:ea typeface="微软雅黑" panose="020B0503020204020204" pitchFamily="34" charset="-122"/>
              <a:cs typeface="+mn-ea"/>
              <a:sym typeface="Segoe UI" panose="020B0502040204020203" pitchFamily="34" charset="0"/>
            </a:endParaRPr>
          </a:p>
        </p:txBody>
      </p:sp>
      <p:cxnSp>
        <p:nvCxnSpPr>
          <p:cNvPr id="7" name="直接连接符 6"/>
          <p:cNvCxnSpPr/>
          <p:nvPr/>
        </p:nvCxnSpPr>
        <p:spPr>
          <a:xfrm flipH="1">
            <a:off x="10919961" y="483407"/>
            <a:ext cx="401388" cy="0"/>
          </a:xfrm>
          <a:prstGeom prst="line">
            <a:avLst/>
          </a:prstGeom>
          <a:ln w="9525">
            <a:solidFill>
              <a:srgbClr val="B4CBD4"/>
            </a:solidFill>
          </a:ln>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9304382" y="300412"/>
            <a:ext cx="1828800" cy="349250"/>
          </a:xfrm>
          <a:prstGeom prst="rect">
            <a:avLst/>
          </a:prstGeom>
          <a:noFill/>
        </p:spPr>
        <p:txBody>
          <a:bodyPr wrap="none" rtlCol="0">
            <a:spAutoFit/>
          </a:bodyPr>
          <a:lstStyle/>
          <a:p>
            <a:pPr algn="dist">
              <a:lnSpc>
                <a:spcPct val="140000"/>
              </a:lnSpc>
            </a:pPr>
            <a:r>
              <a:rPr lang="en-US" altLang="zh-CN" sz="1200" dirty="0" smtClean="0">
                <a:solidFill>
                  <a:srgbClr val="115A9F"/>
                </a:solidFill>
                <a:latin typeface="Segoe UI" panose="020B0502040204020203" pitchFamily="34" charset="0"/>
                <a:ea typeface="微软雅黑" panose="020B0503020204020204" pitchFamily="34" charset="-122"/>
                <a:sym typeface="Segoe UI" panose="020B0502040204020203" pitchFamily="34" charset="0"/>
              </a:rPr>
              <a:t>Understanding the Story</a:t>
            </a:r>
            <a:endParaRPr lang="zh-CN" altLang="en-US" sz="2000" dirty="0">
              <a:solidFill>
                <a:srgbClr val="B4CBD4"/>
              </a:solidFill>
              <a:latin typeface="Segoe UI" panose="020B0502040204020203" pitchFamily="34" charset="0"/>
              <a:ea typeface="微软雅黑" panose="020B0503020204020204" pitchFamily="34" charset="-122"/>
              <a:cs typeface="+mn-ea"/>
              <a:sym typeface="Segoe UI" panose="020B0502040204020203" pitchFamily="34" charset="0"/>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checkerboard(across)">
                                      <p:cBhvr>
                                        <p:cTn id="7" dur="500"/>
                                        <p:tgtEl>
                                          <p:spTgt spid="6">
                                            <p:txEl>
                                              <p:pRg st="0" end="0"/>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checkerboard(across)">
                                      <p:cBhvr>
                                        <p:cTn id="10"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椭圆 24"/>
          <p:cNvSpPr/>
          <p:nvPr/>
        </p:nvSpPr>
        <p:spPr>
          <a:xfrm>
            <a:off x="2497077" y="1081677"/>
            <a:ext cx="398145" cy="398146"/>
          </a:xfrm>
          <a:prstGeom prst="ellipse">
            <a:avLst/>
          </a:prstGeom>
          <a:pattFill prst="ltUpDiag">
            <a:fgClr>
              <a:srgbClr val="EBCB2D"/>
            </a:fgClr>
            <a:bgClr>
              <a:srgbClr val="E9C517"/>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zh-CN" altLang="en-US" sz="4000" dirty="0">
              <a:latin typeface="Segoe UI" panose="020B0502040204020203" pitchFamily="34" charset="0"/>
              <a:ea typeface="微软雅黑" panose="020B0503020204020204" pitchFamily="34" charset="-122"/>
              <a:cs typeface="+mn-ea"/>
              <a:sym typeface="Segoe UI" panose="020B0502040204020203" pitchFamily="34" charset="0"/>
            </a:endParaRPr>
          </a:p>
        </p:txBody>
      </p:sp>
      <p:sp>
        <p:nvSpPr>
          <p:cNvPr id="2" name="矩形 1"/>
          <p:cNvSpPr/>
          <p:nvPr/>
        </p:nvSpPr>
        <p:spPr>
          <a:xfrm>
            <a:off x="3206115" y="1451610"/>
            <a:ext cx="5099050" cy="75565"/>
          </a:xfrm>
          <a:prstGeom prst="rect">
            <a:avLst/>
          </a:prstGeom>
          <a:solidFill>
            <a:srgbClr val="115A9F"/>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 name="文本框 3"/>
          <p:cNvSpPr txBox="1"/>
          <p:nvPr/>
        </p:nvSpPr>
        <p:spPr>
          <a:xfrm>
            <a:off x="1532890" y="2165985"/>
            <a:ext cx="9858375" cy="829945"/>
          </a:xfrm>
          <a:prstGeom prst="rect">
            <a:avLst/>
          </a:prstGeom>
          <a:noFill/>
        </p:spPr>
        <p:txBody>
          <a:bodyPr wrap="square" rtlCol="0" anchor="t">
            <a:spAutoFit/>
          </a:bodyPr>
          <a:p>
            <a:pPr algn="l">
              <a:buClrTx/>
              <a:buSzTx/>
              <a:buFontTx/>
            </a:pPr>
            <a:r>
              <a:rPr lang="en-US" altLang="zh-CN" sz="2400">
                <a:latin typeface="Palatino Linotype" panose="02040502050505030304" charset="0"/>
                <a:cs typeface="Palatino Linotype" panose="02040502050505030304" charset="0"/>
              </a:rPr>
              <a:t> n. a meeting, especially one that is sudden, unexpected or violent </a:t>
            </a:r>
            <a:endParaRPr lang="en-US" altLang="zh-CN" sz="2400">
              <a:latin typeface="Palatino Linotype" panose="02040502050505030304" charset="0"/>
              <a:cs typeface="Palatino Linotype" panose="02040502050505030304" charset="0"/>
            </a:endParaRPr>
          </a:p>
          <a:p>
            <a:pPr algn="l">
              <a:buClrTx/>
              <a:buSzTx/>
              <a:buFontTx/>
            </a:pPr>
            <a:r>
              <a:rPr lang="en-US" altLang="zh-CN" sz="2400">
                <a:latin typeface="Palatino Linotype" panose="02040502050505030304" charset="0"/>
                <a:cs typeface="Palatino Linotype" panose="02040502050505030304" charset="0"/>
              </a:rPr>
              <a:t>（尤指突然、意外或暴力的）相遇，邂逅，遭遇，冲突</a:t>
            </a:r>
            <a:endParaRPr lang="en-US" altLang="zh-CN" sz="2400">
              <a:latin typeface="Palatino Linotype" panose="02040502050505030304" charset="0"/>
              <a:cs typeface="Palatino Linotype" panose="02040502050505030304" charset="0"/>
            </a:endParaRPr>
          </a:p>
        </p:txBody>
      </p:sp>
      <p:sp>
        <p:nvSpPr>
          <p:cNvPr id="5" name="文本框 4"/>
          <p:cNvSpPr txBox="1"/>
          <p:nvPr/>
        </p:nvSpPr>
        <p:spPr>
          <a:xfrm>
            <a:off x="4659630" y="806450"/>
            <a:ext cx="5835015" cy="645160"/>
          </a:xfrm>
          <a:prstGeom prst="rect">
            <a:avLst/>
          </a:prstGeom>
          <a:noFill/>
        </p:spPr>
        <p:txBody>
          <a:bodyPr wrap="square" rtlCol="0">
            <a:spAutoFit/>
          </a:bodyPr>
          <a:p>
            <a:pPr algn="l">
              <a:buClrTx/>
              <a:buSzTx/>
              <a:buFontTx/>
            </a:pPr>
            <a:r>
              <a:rPr lang="en-US" altLang="zh-CN" sz="3600">
                <a:latin typeface="Palatino Linotype" panose="02040502050505030304" charset="0"/>
                <a:cs typeface="Palatino Linotype" panose="02040502050505030304" charset="0"/>
              </a:rPr>
              <a:t>encounter</a:t>
            </a:r>
            <a:endParaRPr lang="en-US" altLang="zh-CN" sz="3600">
              <a:latin typeface="Palatino Linotype" panose="02040502050505030304" charset="0"/>
              <a:cs typeface="Palatino Linotype" panose="02040502050505030304" charset="0"/>
            </a:endParaRPr>
          </a:p>
        </p:txBody>
      </p:sp>
      <p:sp>
        <p:nvSpPr>
          <p:cNvPr id="6" name="文本框 5"/>
          <p:cNvSpPr txBox="1"/>
          <p:nvPr/>
        </p:nvSpPr>
        <p:spPr>
          <a:xfrm>
            <a:off x="1583690" y="3279140"/>
            <a:ext cx="9015095" cy="1198880"/>
          </a:xfrm>
          <a:prstGeom prst="rect">
            <a:avLst/>
          </a:prstGeom>
          <a:noFill/>
        </p:spPr>
        <p:txBody>
          <a:bodyPr wrap="square" rtlCol="0">
            <a:spAutoFit/>
          </a:bodyPr>
          <a:p>
            <a:pPr algn="l">
              <a:buClrTx/>
              <a:buSzTx/>
              <a:buNone/>
            </a:pPr>
            <a:r>
              <a:rPr lang="en-US" altLang="zh-CN" sz="2400" b="1">
                <a:solidFill>
                  <a:srgbClr val="115A9F"/>
                </a:solidFill>
                <a:latin typeface="Palatino Linotype" panose="02040502050505030304" charset="0"/>
                <a:cs typeface="Palatino Linotype" panose="02040502050505030304" charset="0"/>
              </a:rPr>
              <a:t>Making the best of this close encounter, I took some pictures of the bear. </a:t>
            </a:r>
            <a:endParaRPr lang="en-US" altLang="zh-CN" sz="2400" b="1">
              <a:solidFill>
                <a:srgbClr val="115A9F"/>
              </a:solidFill>
              <a:latin typeface="Palatino Linotype" panose="02040502050505030304" charset="0"/>
              <a:cs typeface="Palatino Linotype" panose="02040502050505030304" charset="0"/>
            </a:endParaRPr>
          </a:p>
          <a:p>
            <a:pPr algn="l">
              <a:buClrTx/>
              <a:buSzTx/>
              <a:buNone/>
            </a:pPr>
            <a:r>
              <a:rPr lang="zh-CN" altLang="en-US" sz="2400" b="1">
                <a:solidFill>
                  <a:srgbClr val="115A9F"/>
                </a:solidFill>
                <a:latin typeface="Palatino Linotype" panose="02040502050505030304" charset="0"/>
                <a:cs typeface="Palatino Linotype" panose="02040502050505030304" charset="0"/>
              </a:rPr>
              <a:t>充分利用这次和北极熊近距离邂逅的机会，我拍了几张他的照片。</a:t>
            </a:r>
            <a:endParaRPr lang="zh-CN" altLang="en-US" sz="2400" b="1">
              <a:solidFill>
                <a:srgbClr val="115A9F"/>
              </a:solidFill>
              <a:latin typeface="Palatino Linotype" panose="02040502050505030304" charset="0"/>
              <a:cs typeface="Palatino Linotype" panose="02040502050505030304" charset="0"/>
            </a:endParaRPr>
          </a:p>
        </p:txBody>
      </p:sp>
      <p:sp>
        <p:nvSpPr>
          <p:cNvPr id="3" name="文本框 2"/>
          <p:cNvSpPr txBox="1"/>
          <p:nvPr/>
        </p:nvSpPr>
        <p:spPr>
          <a:xfrm>
            <a:off x="11391329" y="112083"/>
            <a:ext cx="566420" cy="694055"/>
          </a:xfrm>
          <a:prstGeom prst="rect">
            <a:avLst/>
          </a:prstGeom>
          <a:noFill/>
        </p:spPr>
        <p:txBody>
          <a:bodyPr wrap="none" rtlCol="0">
            <a:spAutoFit/>
          </a:bodyPr>
          <a:lstStyle/>
          <a:p>
            <a:pPr>
              <a:lnSpc>
                <a:spcPct val="140000"/>
              </a:lnSpc>
            </a:pPr>
            <a:r>
              <a:rPr lang="en-US" altLang="zh-CN" sz="2800" dirty="0" smtClean="0">
                <a:solidFill>
                  <a:srgbClr val="115A9F"/>
                </a:solidFill>
                <a:latin typeface="Segoe UI" panose="020B0502040204020203" pitchFamily="34" charset="0"/>
                <a:ea typeface="微软雅黑" panose="020B0503020204020204" pitchFamily="34" charset="-122"/>
                <a:cs typeface="+mn-ea"/>
                <a:sym typeface="Segoe UI" panose="020B0502040204020203" pitchFamily="34" charset="0"/>
              </a:rPr>
              <a:t>03</a:t>
            </a:r>
            <a:endParaRPr lang="zh-CN" altLang="en-US" sz="6600" dirty="0">
              <a:solidFill>
                <a:srgbClr val="115A9F"/>
              </a:solidFill>
              <a:latin typeface="Segoe UI" panose="020B0502040204020203" pitchFamily="34" charset="0"/>
              <a:ea typeface="微软雅黑" panose="020B0503020204020204" pitchFamily="34" charset="-122"/>
              <a:cs typeface="+mn-ea"/>
              <a:sym typeface="Segoe UI" panose="020B0502040204020203" pitchFamily="34" charset="0"/>
            </a:endParaRPr>
          </a:p>
        </p:txBody>
      </p:sp>
      <p:cxnSp>
        <p:nvCxnSpPr>
          <p:cNvPr id="7" name="直接连接符 6"/>
          <p:cNvCxnSpPr/>
          <p:nvPr/>
        </p:nvCxnSpPr>
        <p:spPr>
          <a:xfrm flipH="1">
            <a:off x="10919961" y="483407"/>
            <a:ext cx="401388" cy="0"/>
          </a:xfrm>
          <a:prstGeom prst="line">
            <a:avLst/>
          </a:prstGeom>
          <a:ln w="9525">
            <a:solidFill>
              <a:srgbClr val="B4CBD4"/>
            </a:solidFill>
          </a:ln>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9304382" y="300412"/>
            <a:ext cx="1828800" cy="349250"/>
          </a:xfrm>
          <a:prstGeom prst="rect">
            <a:avLst/>
          </a:prstGeom>
          <a:noFill/>
        </p:spPr>
        <p:txBody>
          <a:bodyPr wrap="none" rtlCol="0">
            <a:spAutoFit/>
          </a:bodyPr>
          <a:lstStyle/>
          <a:p>
            <a:pPr algn="dist">
              <a:lnSpc>
                <a:spcPct val="140000"/>
              </a:lnSpc>
            </a:pPr>
            <a:r>
              <a:rPr lang="en-US" altLang="zh-CN" sz="1200" dirty="0" smtClean="0">
                <a:solidFill>
                  <a:srgbClr val="115A9F"/>
                </a:solidFill>
                <a:latin typeface="Segoe UI" panose="020B0502040204020203" pitchFamily="34" charset="0"/>
                <a:ea typeface="微软雅黑" panose="020B0503020204020204" pitchFamily="34" charset="-122"/>
                <a:sym typeface="Segoe UI" panose="020B0502040204020203" pitchFamily="34" charset="0"/>
              </a:rPr>
              <a:t>Understanding the Story</a:t>
            </a:r>
            <a:endParaRPr lang="zh-CN" altLang="en-US" sz="2000" dirty="0">
              <a:solidFill>
                <a:srgbClr val="B4CBD4"/>
              </a:solidFill>
              <a:latin typeface="Segoe UI" panose="020B0502040204020203" pitchFamily="34" charset="0"/>
              <a:ea typeface="微软雅黑" panose="020B0503020204020204" pitchFamily="34" charset="-122"/>
              <a:cs typeface="+mn-ea"/>
              <a:sym typeface="Segoe UI" panose="020B0502040204020203" pitchFamily="34" charset="0"/>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checkerboard(across)">
                                      <p:cBhvr>
                                        <p:cTn id="7" dur="500"/>
                                        <p:tgtEl>
                                          <p:spTgt spid="6">
                                            <p:txEl>
                                              <p:pRg st="0" end="0"/>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checkerboard(across)">
                                      <p:cBhvr>
                                        <p:cTn id="10"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椭圆 24"/>
          <p:cNvSpPr/>
          <p:nvPr/>
        </p:nvSpPr>
        <p:spPr>
          <a:xfrm>
            <a:off x="2497077" y="1081677"/>
            <a:ext cx="398145" cy="398146"/>
          </a:xfrm>
          <a:prstGeom prst="ellipse">
            <a:avLst/>
          </a:prstGeom>
          <a:pattFill prst="ltUpDiag">
            <a:fgClr>
              <a:srgbClr val="EBCB2D"/>
            </a:fgClr>
            <a:bgClr>
              <a:srgbClr val="E9C517"/>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zh-CN" altLang="en-US" sz="4000" dirty="0">
              <a:latin typeface="Segoe UI" panose="020B0502040204020203" pitchFamily="34" charset="0"/>
              <a:ea typeface="微软雅黑" panose="020B0503020204020204" pitchFamily="34" charset="-122"/>
              <a:cs typeface="+mn-ea"/>
              <a:sym typeface="Segoe UI" panose="020B0502040204020203" pitchFamily="34" charset="0"/>
            </a:endParaRPr>
          </a:p>
        </p:txBody>
      </p:sp>
      <p:sp>
        <p:nvSpPr>
          <p:cNvPr id="2" name="矩形 1"/>
          <p:cNvSpPr/>
          <p:nvPr/>
        </p:nvSpPr>
        <p:spPr>
          <a:xfrm>
            <a:off x="3206115" y="1451610"/>
            <a:ext cx="5099050" cy="75565"/>
          </a:xfrm>
          <a:prstGeom prst="rect">
            <a:avLst/>
          </a:prstGeom>
          <a:solidFill>
            <a:srgbClr val="115A9F"/>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 name="文本框 3"/>
          <p:cNvSpPr txBox="1"/>
          <p:nvPr/>
        </p:nvSpPr>
        <p:spPr>
          <a:xfrm>
            <a:off x="1532890" y="2165985"/>
            <a:ext cx="9858375" cy="460375"/>
          </a:xfrm>
          <a:prstGeom prst="rect">
            <a:avLst/>
          </a:prstGeom>
          <a:noFill/>
        </p:spPr>
        <p:txBody>
          <a:bodyPr wrap="square" rtlCol="0" anchor="t">
            <a:spAutoFit/>
          </a:bodyPr>
          <a:p>
            <a:pPr algn="l">
              <a:buClrTx/>
              <a:buSzTx/>
              <a:buFontTx/>
            </a:pPr>
            <a:r>
              <a:rPr lang="en-US" altLang="zh-CN" sz="2400">
                <a:latin typeface="Palatino Linotype" panose="02040502050505030304" charset="0"/>
                <a:cs typeface="Palatino Linotype" panose="02040502050505030304" charset="0"/>
              </a:rPr>
              <a:t>n. rough treatment	 粗暴对待；虐待</a:t>
            </a:r>
            <a:endParaRPr lang="en-US" altLang="zh-CN" sz="2400">
              <a:latin typeface="Palatino Linotype" panose="02040502050505030304" charset="0"/>
              <a:cs typeface="Palatino Linotype" panose="02040502050505030304" charset="0"/>
            </a:endParaRPr>
          </a:p>
        </p:txBody>
      </p:sp>
      <p:sp>
        <p:nvSpPr>
          <p:cNvPr id="5" name="文本框 4"/>
          <p:cNvSpPr txBox="1"/>
          <p:nvPr/>
        </p:nvSpPr>
        <p:spPr>
          <a:xfrm>
            <a:off x="4659630" y="806450"/>
            <a:ext cx="5835015" cy="645160"/>
          </a:xfrm>
          <a:prstGeom prst="rect">
            <a:avLst/>
          </a:prstGeom>
          <a:noFill/>
        </p:spPr>
        <p:txBody>
          <a:bodyPr wrap="square" rtlCol="0">
            <a:spAutoFit/>
          </a:bodyPr>
          <a:p>
            <a:pPr algn="l">
              <a:buClrTx/>
              <a:buSzTx/>
              <a:buFontTx/>
            </a:pPr>
            <a:r>
              <a:rPr lang="en-US" altLang="zh-CN" sz="3600">
                <a:latin typeface="Palatino Linotype" panose="02040502050505030304" charset="0"/>
                <a:cs typeface="Palatino Linotype" panose="02040502050505030304" charset="0"/>
              </a:rPr>
              <a:t>punishment</a:t>
            </a:r>
            <a:endParaRPr lang="en-US" altLang="zh-CN" sz="3600">
              <a:latin typeface="Palatino Linotype" panose="02040502050505030304" charset="0"/>
              <a:cs typeface="Palatino Linotype" panose="02040502050505030304" charset="0"/>
            </a:endParaRPr>
          </a:p>
        </p:txBody>
      </p:sp>
      <p:sp>
        <p:nvSpPr>
          <p:cNvPr id="6" name="文本框 5"/>
          <p:cNvSpPr txBox="1"/>
          <p:nvPr/>
        </p:nvSpPr>
        <p:spPr>
          <a:xfrm>
            <a:off x="1583690" y="3279140"/>
            <a:ext cx="9015095" cy="1568450"/>
          </a:xfrm>
          <a:prstGeom prst="rect">
            <a:avLst/>
          </a:prstGeom>
          <a:noFill/>
        </p:spPr>
        <p:txBody>
          <a:bodyPr wrap="square" rtlCol="0">
            <a:spAutoFit/>
          </a:bodyPr>
          <a:p>
            <a:pPr algn="l">
              <a:buClrTx/>
              <a:buSzTx/>
              <a:buNone/>
            </a:pPr>
            <a:r>
              <a:rPr lang="en-US" altLang="zh-CN" sz="2400" b="1">
                <a:solidFill>
                  <a:srgbClr val="115A9F"/>
                </a:solidFill>
                <a:latin typeface="Palatino Linotype" panose="02040502050505030304" charset="0"/>
                <a:cs typeface="Palatino Linotype" panose="02040502050505030304" charset="0"/>
              </a:rPr>
              <a:t>Elli and I feared the fence wouldn’t last through 30 more minutes of the bear’s punishment. </a:t>
            </a:r>
            <a:endParaRPr lang="en-US" altLang="zh-CN" sz="2400" b="1">
              <a:solidFill>
                <a:srgbClr val="115A9F"/>
              </a:solidFill>
              <a:latin typeface="Palatino Linotype" panose="02040502050505030304" charset="0"/>
              <a:cs typeface="Palatino Linotype" panose="02040502050505030304" charset="0"/>
            </a:endParaRPr>
          </a:p>
          <a:p>
            <a:pPr algn="l">
              <a:buClrTx/>
              <a:buSzTx/>
              <a:buNone/>
            </a:pPr>
            <a:r>
              <a:rPr lang="zh-CN" altLang="en-US" sz="2400" b="1">
                <a:solidFill>
                  <a:srgbClr val="115A9F"/>
                </a:solidFill>
                <a:latin typeface="Palatino Linotype" panose="02040502050505030304" charset="0"/>
                <a:cs typeface="Palatino Linotype" panose="02040502050505030304" charset="0"/>
                <a:sym typeface="+mn-ea"/>
              </a:rPr>
              <a:t>埃莉和我担心铁丝栅栏经不起这头熊</a:t>
            </a:r>
            <a:r>
              <a:rPr lang="en-US" altLang="zh-CN" sz="2400" b="1">
                <a:solidFill>
                  <a:srgbClr val="115A9F"/>
                </a:solidFill>
                <a:latin typeface="Palatino Linotype" panose="02040502050505030304" charset="0"/>
                <a:cs typeface="Palatino Linotype" panose="02040502050505030304" charset="0"/>
                <a:sym typeface="+mn-ea"/>
              </a:rPr>
              <a:t>30</a:t>
            </a:r>
            <a:r>
              <a:rPr lang="zh-CN" altLang="en-US" sz="2400" b="1">
                <a:solidFill>
                  <a:srgbClr val="115A9F"/>
                </a:solidFill>
                <a:latin typeface="Palatino Linotype" panose="02040502050505030304" charset="0"/>
                <a:cs typeface="Palatino Linotype" panose="02040502050505030304" charset="0"/>
                <a:sym typeface="+mn-ea"/>
              </a:rPr>
              <a:t>几分钟的摧残。</a:t>
            </a:r>
            <a:endParaRPr lang="en-US" altLang="zh-CN" sz="2400" b="1">
              <a:solidFill>
                <a:srgbClr val="115A9F"/>
              </a:solidFill>
              <a:latin typeface="Palatino Linotype" panose="02040502050505030304" charset="0"/>
              <a:cs typeface="Palatino Linotype" panose="02040502050505030304" charset="0"/>
            </a:endParaRPr>
          </a:p>
          <a:p>
            <a:pPr algn="l">
              <a:buClrTx/>
              <a:buSzTx/>
              <a:buNone/>
            </a:pPr>
            <a:endParaRPr lang="en-US" altLang="zh-CN" sz="2400" b="1">
              <a:solidFill>
                <a:srgbClr val="115A9F"/>
              </a:solidFill>
              <a:latin typeface="Palatino Linotype" panose="02040502050505030304" charset="0"/>
              <a:cs typeface="Palatino Linotype" panose="02040502050505030304" charset="0"/>
            </a:endParaRPr>
          </a:p>
        </p:txBody>
      </p:sp>
      <p:sp>
        <p:nvSpPr>
          <p:cNvPr id="3" name="文本框 2"/>
          <p:cNvSpPr txBox="1"/>
          <p:nvPr/>
        </p:nvSpPr>
        <p:spPr>
          <a:xfrm>
            <a:off x="11391329" y="112083"/>
            <a:ext cx="566420" cy="694055"/>
          </a:xfrm>
          <a:prstGeom prst="rect">
            <a:avLst/>
          </a:prstGeom>
          <a:noFill/>
        </p:spPr>
        <p:txBody>
          <a:bodyPr wrap="none" rtlCol="0">
            <a:spAutoFit/>
          </a:bodyPr>
          <a:lstStyle/>
          <a:p>
            <a:pPr>
              <a:lnSpc>
                <a:spcPct val="140000"/>
              </a:lnSpc>
            </a:pPr>
            <a:r>
              <a:rPr lang="en-US" altLang="zh-CN" sz="2800" dirty="0" smtClean="0">
                <a:solidFill>
                  <a:srgbClr val="115A9F"/>
                </a:solidFill>
                <a:latin typeface="Segoe UI" panose="020B0502040204020203" pitchFamily="34" charset="0"/>
                <a:ea typeface="微软雅黑" panose="020B0503020204020204" pitchFamily="34" charset="-122"/>
                <a:cs typeface="+mn-ea"/>
                <a:sym typeface="Segoe UI" panose="020B0502040204020203" pitchFamily="34" charset="0"/>
              </a:rPr>
              <a:t>03</a:t>
            </a:r>
            <a:endParaRPr lang="zh-CN" altLang="en-US" sz="6600" dirty="0">
              <a:solidFill>
                <a:srgbClr val="115A9F"/>
              </a:solidFill>
              <a:latin typeface="Segoe UI" panose="020B0502040204020203" pitchFamily="34" charset="0"/>
              <a:ea typeface="微软雅黑" panose="020B0503020204020204" pitchFamily="34" charset="-122"/>
              <a:cs typeface="+mn-ea"/>
              <a:sym typeface="Segoe UI" panose="020B0502040204020203" pitchFamily="34" charset="0"/>
            </a:endParaRPr>
          </a:p>
        </p:txBody>
      </p:sp>
      <p:cxnSp>
        <p:nvCxnSpPr>
          <p:cNvPr id="7" name="直接连接符 6"/>
          <p:cNvCxnSpPr/>
          <p:nvPr/>
        </p:nvCxnSpPr>
        <p:spPr>
          <a:xfrm flipH="1">
            <a:off x="10919961" y="483407"/>
            <a:ext cx="401388" cy="0"/>
          </a:xfrm>
          <a:prstGeom prst="line">
            <a:avLst/>
          </a:prstGeom>
          <a:ln w="9525">
            <a:solidFill>
              <a:srgbClr val="B4CBD4"/>
            </a:solidFill>
          </a:ln>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9304382" y="300412"/>
            <a:ext cx="1828800" cy="349250"/>
          </a:xfrm>
          <a:prstGeom prst="rect">
            <a:avLst/>
          </a:prstGeom>
          <a:noFill/>
        </p:spPr>
        <p:txBody>
          <a:bodyPr wrap="none" rtlCol="0">
            <a:spAutoFit/>
          </a:bodyPr>
          <a:lstStyle/>
          <a:p>
            <a:pPr algn="dist">
              <a:lnSpc>
                <a:spcPct val="140000"/>
              </a:lnSpc>
            </a:pPr>
            <a:r>
              <a:rPr lang="en-US" altLang="zh-CN" sz="1200" dirty="0" smtClean="0">
                <a:solidFill>
                  <a:srgbClr val="115A9F"/>
                </a:solidFill>
                <a:latin typeface="Segoe UI" panose="020B0502040204020203" pitchFamily="34" charset="0"/>
                <a:ea typeface="微软雅黑" panose="020B0503020204020204" pitchFamily="34" charset="-122"/>
                <a:sym typeface="Segoe UI" panose="020B0502040204020203" pitchFamily="34" charset="0"/>
              </a:rPr>
              <a:t>Understanding the Story</a:t>
            </a:r>
            <a:endParaRPr lang="zh-CN" altLang="en-US" sz="2000" dirty="0">
              <a:solidFill>
                <a:srgbClr val="B4CBD4"/>
              </a:solidFill>
              <a:latin typeface="Segoe UI" panose="020B0502040204020203" pitchFamily="34" charset="0"/>
              <a:ea typeface="微软雅黑" panose="020B0503020204020204" pitchFamily="34" charset="-122"/>
              <a:cs typeface="+mn-ea"/>
              <a:sym typeface="Segoe UI" panose="020B0502040204020203" pitchFamily="34" charset="0"/>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checkerboard(across)">
                                      <p:cBhvr>
                                        <p:cTn id="7" dur="500"/>
                                        <p:tgtEl>
                                          <p:spTgt spid="6">
                                            <p:txEl>
                                              <p:pRg st="0" end="0"/>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checkerboard(across)">
                                      <p:cBhvr>
                                        <p:cTn id="10"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椭圆 24"/>
          <p:cNvSpPr/>
          <p:nvPr/>
        </p:nvSpPr>
        <p:spPr>
          <a:xfrm>
            <a:off x="2497077" y="1081677"/>
            <a:ext cx="398145" cy="398146"/>
          </a:xfrm>
          <a:prstGeom prst="ellipse">
            <a:avLst/>
          </a:prstGeom>
          <a:pattFill prst="ltUpDiag">
            <a:fgClr>
              <a:srgbClr val="EBCB2D"/>
            </a:fgClr>
            <a:bgClr>
              <a:srgbClr val="E9C517"/>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zh-CN" altLang="en-US" sz="4000" dirty="0">
              <a:latin typeface="Segoe UI" panose="020B0502040204020203" pitchFamily="34" charset="0"/>
              <a:ea typeface="微软雅黑" panose="020B0503020204020204" pitchFamily="34" charset="-122"/>
              <a:cs typeface="+mn-ea"/>
              <a:sym typeface="Segoe UI" panose="020B0502040204020203" pitchFamily="34" charset="0"/>
            </a:endParaRPr>
          </a:p>
        </p:txBody>
      </p:sp>
      <p:sp>
        <p:nvSpPr>
          <p:cNvPr id="2" name="矩形 1"/>
          <p:cNvSpPr/>
          <p:nvPr/>
        </p:nvSpPr>
        <p:spPr>
          <a:xfrm>
            <a:off x="3206115" y="1451610"/>
            <a:ext cx="5099050" cy="75565"/>
          </a:xfrm>
          <a:prstGeom prst="rect">
            <a:avLst/>
          </a:prstGeom>
          <a:solidFill>
            <a:srgbClr val="115A9F"/>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 name="文本框 3"/>
          <p:cNvSpPr txBox="1"/>
          <p:nvPr/>
        </p:nvSpPr>
        <p:spPr>
          <a:xfrm>
            <a:off x="1532890" y="2165985"/>
            <a:ext cx="9858375" cy="2306955"/>
          </a:xfrm>
          <a:prstGeom prst="rect">
            <a:avLst/>
          </a:prstGeom>
          <a:noFill/>
        </p:spPr>
        <p:txBody>
          <a:bodyPr wrap="square" rtlCol="0" anchor="t">
            <a:spAutoFit/>
          </a:bodyPr>
          <a:p>
            <a:pPr algn="l">
              <a:buClrTx/>
              <a:buSzTx/>
              <a:buFontTx/>
            </a:pPr>
            <a:r>
              <a:rPr lang="en-US" altLang="zh-CN" sz="2400">
                <a:latin typeface="Palatino Linotype" panose="02040502050505030304" charset="0"/>
                <a:cs typeface="Palatino Linotype" panose="02040502050505030304" charset="0"/>
              </a:rPr>
              <a:t>n. a device or container, for example an aerosol, that you use to apply liquid in fine drops      喷雾器</a:t>
            </a:r>
            <a:endParaRPr lang="en-US" altLang="zh-CN" sz="2400">
              <a:latin typeface="Palatino Linotype" panose="02040502050505030304" charset="0"/>
              <a:cs typeface="Palatino Linotype" panose="02040502050505030304" charset="0"/>
            </a:endParaRPr>
          </a:p>
          <a:p>
            <a:pPr algn="l">
              <a:buClrTx/>
              <a:buSzTx/>
              <a:buFontTx/>
            </a:pPr>
            <a:endParaRPr lang="en-US" altLang="zh-CN" sz="2400">
              <a:latin typeface="Palatino Linotype" panose="02040502050505030304" charset="0"/>
              <a:cs typeface="Palatino Linotype" panose="02040502050505030304" charset="0"/>
            </a:endParaRPr>
          </a:p>
          <a:p>
            <a:pPr algn="l">
              <a:buClrTx/>
              <a:buSzTx/>
              <a:buFontTx/>
            </a:pPr>
            <a:r>
              <a:rPr lang="en-US" altLang="zh-CN" sz="2400">
                <a:latin typeface="Palatino Linotype" panose="02040502050505030304" charset="0"/>
                <a:cs typeface="Palatino Linotype" panose="02040502050505030304" charset="0"/>
              </a:rPr>
              <a:t>v.  to cover sb/sth with very small drops of a liquid that are forced out of a container or sent through the air 	喷；喷洒；向…喷洒</a:t>
            </a:r>
            <a:endParaRPr lang="en-US" altLang="zh-CN" sz="2400">
              <a:latin typeface="Palatino Linotype" panose="02040502050505030304" charset="0"/>
              <a:cs typeface="Palatino Linotype" panose="02040502050505030304" charset="0"/>
            </a:endParaRPr>
          </a:p>
          <a:p>
            <a:pPr algn="l">
              <a:buClrTx/>
              <a:buSzTx/>
              <a:buFontTx/>
            </a:pPr>
            <a:endParaRPr lang="en-US" altLang="zh-CN" sz="2400">
              <a:latin typeface="Palatino Linotype" panose="02040502050505030304" charset="0"/>
              <a:cs typeface="Palatino Linotype" panose="02040502050505030304" charset="0"/>
            </a:endParaRPr>
          </a:p>
        </p:txBody>
      </p:sp>
      <p:sp>
        <p:nvSpPr>
          <p:cNvPr id="5" name="文本框 4"/>
          <p:cNvSpPr txBox="1"/>
          <p:nvPr/>
        </p:nvSpPr>
        <p:spPr>
          <a:xfrm>
            <a:off x="4659630" y="806450"/>
            <a:ext cx="5835015" cy="645160"/>
          </a:xfrm>
          <a:prstGeom prst="rect">
            <a:avLst/>
          </a:prstGeom>
          <a:noFill/>
        </p:spPr>
        <p:txBody>
          <a:bodyPr wrap="square" rtlCol="0">
            <a:spAutoFit/>
          </a:bodyPr>
          <a:p>
            <a:pPr algn="l">
              <a:buClrTx/>
              <a:buSzTx/>
              <a:buFontTx/>
            </a:pPr>
            <a:r>
              <a:rPr lang="en-US" altLang="zh-CN" sz="3600">
                <a:latin typeface="Palatino Linotype" panose="02040502050505030304" charset="0"/>
                <a:cs typeface="Palatino Linotype" panose="02040502050505030304" charset="0"/>
              </a:rPr>
              <a:t>spray</a:t>
            </a:r>
            <a:endParaRPr lang="en-US" altLang="zh-CN" sz="3600">
              <a:latin typeface="Palatino Linotype" panose="02040502050505030304" charset="0"/>
              <a:cs typeface="Palatino Linotype" panose="02040502050505030304" charset="0"/>
            </a:endParaRPr>
          </a:p>
        </p:txBody>
      </p:sp>
      <p:sp>
        <p:nvSpPr>
          <p:cNvPr id="6" name="文本框 5"/>
          <p:cNvSpPr txBox="1"/>
          <p:nvPr/>
        </p:nvSpPr>
        <p:spPr>
          <a:xfrm>
            <a:off x="1532890" y="4367530"/>
            <a:ext cx="9015095" cy="829945"/>
          </a:xfrm>
          <a:prstGeom prst="rect">
            <a:avLst/>
          </a:prstGeom>
          <a:noFill/>
        </p:spPr>
        <p:txBody>
          <a:bodyPr wrap="square" rtlCol="0">
            <a:spAutoFit/>
          </a:bodyPr>
          <a:p>
            <a:pPr algn="l">
              <a:buClrTx/>
              <a:buSzTx/>
              <a:buNone/>
            </a:pPr>
            <a:r>
              <a:rPr lang="en-US" altLang="zh-CN" sz="2400" b="1">
                <a:solidFill>
                  <a:srgbClr val="115A9F"/>
                </a:solidFill>
                <a:latin typeface="Palatino Linotype" panose="02040502050505030304" charset="0"/>
                <a:cs typeface="Palatino Linotype" panose="02040502050505030304" charset="0"/>
              </a:rPr>
              <a:t>The camp manager suggested I use pepper spray. </a:t>
            </a:r>
            <a:endParaRPr lang="en-US" altLang="zh-CN" sz="2400" b="1">
              <a:solidFill>
                <a:srgbClr val="115A9F"/>
              </a:solidFill>
              <a:latin typeface="Palatino Linotype" panose="02040502050505030304" charset="0"/>
              <a:cs typeface="Palatino Linotype" panose="02040502050505030304" charset="0"/>
            </a:endParaRPr>
          </a:p>
          <a:p>
            <a:pPr algn="l">
              <a:buClrTx/>
              <a:buSzTx/>
              <a:buNone/>
            </a:pPr>
            <a:r>
              <a:rPr lang="zh-CN" altLang="en-US" sz="2400" b="1">
                <a:solidFill>
                  <a:srgbClr val="115A9F"/>
                </a:solidFill>
                <a:latin typeface="Palatino Linotype" panose="02040502050505030304" charset="0"/>
                <a:cs typeface="Palatino Linotype" panose="02040502050505030304" charset="0"/>
              </a:rPr>
              <a:t>营地管理员建议我用胡椒喷雾。</a:t>
            </a:r>
            <a:endParaRPr lang="zh-CN" altLang="en-US" sz="2400" b="1">
              <a:solidFill>
                <a:srgbClr val="115A9F"/>
              </a:solidFill>
              <a:latin typeface="Palatino Linotype" panose="02040502050505030304" charset="0"/>
              <a:cs typeface="Palatino Linotype" panose="02040502050505030304" charset="0"/>
            </a:endParaRPr>
          </a:p>
        </p:txBody>
      </p:sp>
      <p:sp>
        <p:nvSpPr>
          <p:cNvPr id="3" name="文本框 2"/>
          <p:cNvSpPr txBox="1"/>
          <p:nvPr/>
        </p:nvSpPr>
        <p:spPr>
          <a:xfrm>
            <a:off x="11391329" y="112083"/>
            <a:ext cx="566420" cy="694055"/>
          </a:xfrm>
          <a:prstGeom prst="rect">
            <a:avLst/>
          </a:prstGeom>
          <a:noFill/>
        </p:spPr>
        <p:txBody>
          <a:bodyPr wrap="none" rtlCol="0">
            <a:spAutoFit/>
          </a:bodyPr>
          <a:lstStyle/>
          <a:p>
            <a:pPr>
              <a:lnSpc>
                <a:spcPct val="140000"/>
              </a:lnSpc>
            </a:pPr>
            <a:r>
              <a:rPr lang="en-US" altLang="zh-CN" sz="2800" dirty="0" smtClean="0">
                <a:solidFill>
                  <a:srgbClr val="115A9F"/>
                </a:solidFill>
                <a:latin typeface="Segoe UI" panose="020B0502040204020203" pitchFamily="34" charset="0"/>
                <a:ea typeface="微软雅黑" panose="020B0503020204020204" pitchFamily="34" charset="-122"/>
                <a:cs typeface="+mn-ea"/>
                <a:sym typeface="Segoe UI" panose="020B0502040204020203" pitchFamily="34" charset="0"/>
              </a:rPr>
              <a:t>03</a:t>
            </a:r>
            <a:endParaRPr lang="zh-CN" altLang="en-US" sz="6600" dirty="0">
              <a:solidFill>
                <a:srgbClr val="115A9F"/>
              </a:solidFill>
              <a:latin typeface="Segoe UI" panose="020B0502040204020203" pitchFamily="34" charset="0"/>
              <a:ea typeface="微软雅黑" panose="020B0503020204020204" pitchFamily="34" charset="-122"/>
              <a:cs typeface="+mn-ea"/>
              <a:sym typeface="Segoe UI" panose="020B0502040204020203" pitchFamily="34" charset="0"/>
            </a:endParaRPr>
          </a:p>
        </p:txBody>
      </p:sp>
      <p:cxnSp>
        <p:nvCxnSpPr>
          <p:cNvPr id="7" name="直接连接符 6"/>
          <p:cNvCxnSpPr/>
          <p:nvPr/>
        </p:nvCxnSpPr>
        <p:spPr>
          <a:xfrm flipH="1">
            <a:off x="10919961" y="483407"/>
            <a:ext cx="401388" cy="0"/>
          </a:xfrm>
          <a:prstGeom prst="line">
            <a:avLst/>
          </a:prstGeom>
          <a:ln w="9525">
            <a:solidFill>
              <a:srgbClr val="B4CBD4"/>
            </a:solidFill>
          </a:ln>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9167222" y="262312"/>
            <a:ext cx="1828800" cy="349250"/>
          </a:xfrm>
          <a:prstGeom prst="rect">
            <a:avLst/>
          </a:prstGeom>
          <a:noFill/>
        </p:spPr>
        <p:txBody>
          <a:bodyPr wrap="none" rtlCol="0">
            <a:spAutoFit/>
          </a:bodyPr>
          <a:lstStyle/>
          <a:p>
            <a:pPr algn="dist">
              <a:lnSpc>
                <a:spcPct val="140000"/>
              </a:lnSpc>
            </a:pPr>
            <a:r>
              <a:rPr lang="en-US" altLang="zh-CN" sz="1200" dirty="0" smtClean="0">
                <a:solidFill>
                  <a:srgbClr val="115A9F"/>
                </a:solidFill>
                <a:latin typeface="Segoe UI" panose="020B0502040204020203" pitchFamily="34" charset="0"/>
                <a:ea typeface="微软雅黑" panose="020B0503020204020204" pitchFamily="34" charset="-122"/>
                <a:sym typeface="Segoe UI" panose="020B0502040204020203" pitchFamily="34" charset="0"/>
              </a:rPr>
              <a:t>Understanding the Story</a:t>
            </a:r>
            <a:endParaRPr lang="zh-CN" altLang="en-US" sz="2000" dirty="0">
              <a:solidFill>
                <a:srgbClr val="B4CBD4"/>
              </a:solidFill>
              <a:latin typeface="Segoe UI" panose="020B0502040204020203" pitchFamily="34" charset="0"/>
              <a:ea typeface="微软雅黑" panose="020B0503020204020204" pitchFamily="34" charset="-122"/>
              <a:cs typeface="+mn-ea"/>
              <a:sym typeface="Segoe UI" panose="020B0502040204020203" pitchFamily="34" charset="0"/>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checkerboard(across)">
                                      <p:cBhvr>
                                        <p:cTn id="7" dur="500"/>
                                        <p:tgtEl>
                                          <p:spTgt spid="6">
                                            <p:txEl>
                                              <p:pRg st="0" end="0"/>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checkerboard(across)">
                                      <p:cBhvr>
                                        <p:cTn id="10"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椭圆 24"/>
          <p:cNvSpPr/>
          <p:nvPr/>
        </p:nvSpPr>
        <p:spPr>
          <a:xfrm>
            <a:off x="2497077" y="1081677"/>
            <a:ext cx="398145" cy="398146"/>
          </a:xfrm>
          <a:prstGeom prst="ellipse">
            <a:avLst/>
          </a:prstGeom>
          <a:pattFill prst="ltUpDiag">
            <a:fgClr>
              <a:srgbClr val="EBCB2D"/>
            </a:fgClr>
            <a:bgClr>
              <a:srgbClr val="E9C517"/>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zh-CN" altLang="en-US" sz="4000" dirty="0">
              <a:latin typeface="Segoe UI" panose="020B0502040204020203" pitchFamily="34" charset="0"/>
              <a:ea typeface="微软雅黑" panose="020B0503020204020204" pitchFamily="34" charset="-122"/>
              <a:cs typeface="+mn-ea"/>
              <a:sym typeface="Segoe UI" panose="020B0502040204020203" pitchFamily="34" charset="0"/>
            </a:endParaRPr>
          </a:p>
        </p:txBody>
      </p:sp>
      <p:sp>
        <p:nvSpPr>
          <p:cNvPr id="2" name="矩形 1"/>
          <p:cNvSpPr/>
          <p:nvPr/>
        </p:nvSpPr>
        <p:spPr>
          <a:xfrm>
            <a:off x="3206115" y="1451610"/>
            <a:ext cx="5099050" cy="75565"/>
          </a:xfrm>
          <a:prstGeom prst="rect">
            <a:avLst/>
          </a:prstGeom>
          <a:solidFill>
            <a:srgbClr val="115A9F"/>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 name="文本框 3"/>
          <p:cNvSpPr txBox="1"/>
          <p:nvPr/>
        </p:nvSpPr>
        <p:spPr>
          <a:xfrm>
            <a:off x="1532890" y="2165985"/>
            <a:ext cx="9858375" cy="829945"/>
          </a:xfrm>
          <a:prstGeom prst="rect">
            <a:avLst/>
          </a:prstGeom>
          <a:noFill/>
        </p:spPr>
        <p:txBody>
          <a:bodyPr wrap="square" rtlCol="0" anchor="t">
            <a:spAutoFit/>
          </a:bodyPr>
          <a:p>
            <a:pPr algn="l">
              <a:buClrTx/>
              <a:buSzTx/>
              <a:buFontTx/>
            </a:pPr>
            <a:r>
              <a:rPr lang="en-US" altLang="zh-CN" sz="2400">
                <a:latin typeface="Palatino Linotype" panose="02040502050505030304" charset="0"/>
                <a:cs typeface="Palatino Linotype" panose="02040502050505030304" charset="0"/>
              </a:rPr>
              <a:t>v. to come near to sb/sth in distance or time </a:t>
            </a:r>
            <a:endParaRPr lang="en-US" altLang="zh-CN" sz="2400">
              <a:latin typeface="Palatino Linotype" panose="02040502050505030304" charset="0"/>
              <a:cs typeface="Palatino Linotype" panose="02040502050505030304" charset="0"/>
            </a:endParaRPr>
          </a:p>
          <a:p>
            <a:pPr algn="l">
              <a:buClrTx/>
              <a:buSzTx/>
              <a:buFontTx/>
            </a:pPr>
            <a:r>
              <a:rPr lang="en-US" altLang="zh-CN" sz="2400">
                <a:latin typeface="Palatino Linotype" panose="02040502050505030304" charset="0"/>
                <a:cs typeface="Palatino Linotype" panose="02040502050505030304" charset="0"/>
              </a:rPr>
              <a:t>（在距离或时间上）靠近，接近</a:t>
            </a:r>
            <a:endParaRPr lang="en-US" altLang="zh-CN" sz="2400">
              <a:latin typeface="Palatino Linotype" panose="02040502050505030304" charset="0"/>
              <a:cs typeface="Palatino Linotype" panose="02040502050505030304" charset="0"/>
            </a:endParaRPr>
          </a:p>
        </p:txBody>
      </p:sp>
      <p:sp>
        <p:nvSpPr>
          <p:cNvPr id="5" name="文本框 4"/>
          <p:cNvSpPr txBox="1"/>
          <p:nvPr/>
        </p:nvSpPr>
        <p:spPr>
          <a:xfrm>
            <a:off x="4659630" y="806450"/>
            <a:ext cx="5835015" cy="645160"/>
          </a:xfrm>
          <a:prstGeom prst="rect">
            <a:avLst/>
          </a:prstGeom>
          <a:noFill/>
        </p:spPr>
        <p:txBody>
          <a:bodyPr wrap="square" rtlCol="0">
            <a:spAutoFit/>
          </a:bodyPr>
          <a:p>
            <a:pPr algn="l">
              <a:buClrTx/>
              <a:buSzTx/>
              <a:buFontTx/>
            </a:pPr>
            <a:r>
              <a:rPr lang="en-US" altLang="zh-CN" sz="3600">
                <a:latin typeface="Palatino Linotype" panose="02040502050505030304" charset="0"/>
                <a:cs typeface="Palatino Linotype" panose="02040502050505030304" charset="0"/>
              </a:rPr>
              <a:t>approach</a:t>
            </a:r>
            <a:endParaRPr lang="en-US" altLang="zh-CN" sz="3600">
              <a:latin typeface="Palatino Linotype" panose="02040502050505030304" charset="0"/>
              <a:cs typeface="Palatino Linotype" panose="02040502050505030304" charset="0"/>
            </a:endParaRPr>
          </a:p>
        </p:txBody>
      </p:sp>
      <p:sp>
        <p:nvSpPr>
          <p:cNvPr id="6" name="文本框 5"/>
          <p:cNvSpPr txBox="1"/>
          <p:nvPr/>
        </p:nvSpPr>
        <p:spPr>
          <a:xfrm>
            <a:off x="1583690" y="3279140"/>
            <a:ext cx="9015095" cy="1198880"/>
          </a:xfrm>
          <a:prstGeom prst="rect">
            <a:avLst/>
          </a:prstGeom>
          <a:noFill/>
        </p:spPr>
        <p:txBody>
          <a:bodyPr wrap="square" rtlCol="0">
            <a:spAutoFit/>
          </a:bodyPr>
          <a:p>
            <a:pPr algn="l">
              <a:buClrTx/>
              <a:buSzTx/>
              <a:buNone/>
            </a:pPr>
            <a:r>
              <a:rPr lang="en-US" altLang="zh-CN" sz="2400" b="1">
                <a:solidFill>
                  <a:srgbClr val="115A9F"/>
                </a:solidFill>
                <a:latin typeface="Palatino Linotype" panose="02040502050505030304" charset="0"/>
                <a:cs typeface="Palatino Linotype" panose="02040502050505030304" charset="0"/>
              </a:rPr>
              <a:t>So I approached our invited guest slowly and, through the fence, sprayed him in the face.</a:t>
            </a:r>
            <a:endParaRPr lang="en-US" altLang="zh-CN" sz="2400" b="1">
              <a:solidFill>
                <a:srgbClr val="115A9F"/>
              </a:solidFill>
              <a:latin typeface="Palatino Linotype" panose="02040502050505030304" charset="0"/>
              <a:cs typeface="Palatino Linotype" panose="02040502050505030304" charset="0"/>
            </a:endParaRPr>
          </a:p>
          <a:p>
            <a:pPr algn="l">
              <a:buClrTx/>
              <a:buSzTx/>
              <a:buNone/>
            </a:pPr>
            <a:r>
              <a:rPr lang="zh-CN" altLang="en-US" sz="2400" b="1">
                <a:solidFill>
                  <a:srgbClr val="115A9F"/>
                </a:solidFill>
                <a:latin typeface="Palatino Linotype" panose="02040502050505030304" charset="0"/>
                <a:cs typeface="Palatino Linotype" panose="02040502050505030304" charset="0"/>
              </a:rPr>
              <a:t>所以我慢慢靠近这个</a:t>
            </a:r>
            <a:r>
              <a:rPr lang="en-US" altLang="zh-CN" sz="2400" b="1">
                <a:solidFill>
                  <a:srgbClr val="115A9F"/>
                </a:solidFill>
                <a:latin typeface="Palatino Linotype" panose="02040502050505030304" charset="0"/>
                <a:cs typeface="Palatino Linotype" panose="02040502050505030304" charset="0"/>
              </a:rPr>
              <a:t>“</a:t>
            </a:r>
            <a:r>
              <a:rPr lang="zh-CN" altLang="en-US" sz="2400" b="1">
                <a:solidFill>
                  <a:srgbClr val="115A9F"/>
                </a:solidFill>
                <a:latin typeface="Palatino Linotype" panose="02040502050505030304" charset="0"/>
                <a:cs typeface="Palatino Linotype" panose="02040502050505030304" charset="0"/>
              </a:rPr>
              <a:t>不速之客</a:t>
            </a:r>
            <a:r>
              <a:rPr lang="en-US" altLang="zh-CN" sz="2400" b="1">
                <a:solidFill>
                  <a:srgbClr val="115A9F"/>
                </a:solidFill>
                <a:latin typeface="Palatino Linotype" panose="02040502050505030304" charset="0"/>
                <a:cs typeface="Palatino Linotype" panose="02040502050505030304" charset="0"/>
              </a:rPr>
              <a:t>”</a:t>
            </a:r>
            <a:r>
              <a:rPr lang="zh-CN" altLang="en-US" sz="2400" b="1">
                <a:solidFill>
                  <a:srgbClr val="115A9F"/>
                </a:solidFill>
                <a:latin typeface="Palatino Linotype" panose="02040502050505030304" charset="0"/>
                <a:cs typeface="Palatino Linotype" panose="02040502050505030304" charset="0"/>
              </a:rPr>
              <a:t>，透过篱笆喷了他一脸辣椒水。</a:t>
            </a:r>
            <a:endParaRPr lang="zh-CN" altLang="en-US" sz="2400" b="1">
              <a:solidFill>
                <a:srgbClr val="115A9F"/>
              </a:solidFill>
              <a:latin typeface="Palatino Linotype" panose="02040502050505030304" charset="0"/>
              <a:cs typeface="Palatino Linotype" panose="02040502050505030304" charset="0"/>
            </a:endParaRPr>
          </a:p>
        </p:txBody>
      </p:sp>
      <p:sp>
        <p:nvSpPr>
          <p:cNvPr id="3" name="文本框 2"/>
          <p:cNvSpPr txBox="1"/>
          <p:nvPr/>
        </p:nvSpPr>
        <p:spPr>
          <a:xfrm>
            <a:off x="11391329" y="112083"/>
            <a:ext cx="566420" cy="694055"/>
          </a:xfrm>
          <a:prstGeom prst="rect">
            <a:avLst/>
          </a:prstGeom>
          <a:noFill/>
        </p:spPr>
        <p:txBody>
          <a:bodyPr wrap="none" rtlCol="0">
            <a:spAutoFit/>
          </a:bodyPr>
          <a:lstStyle/>
          <a:p>
            <a:pPr>
              <a:lnSpc>
                <a:spcPct val="140000"/>
              </a:lnSpc>
            </a:pPr>
            <a:r>
              <a:rPr lang="en-US" altLang="zh-CN" sz="2800" dirty="0" smtClean="0">
                <a:solidFill>
                  <a:srgbClr val="115A9F"/>
                </a:solidFill>
                <a:latin typeface="Segoe UI" panose="020B0502040204020203" pitchFamily="34" charset="0"/>
                <a:ea typeface="微软雅黑" panose="020B0503020204020204" pitchFamily="34" charset="-122"/>
                <a:cs typeface="+mn-ea"/>
                <a:sym typeface="Segoe UI" panose="020B0502040204020203" pitchFamily="34" charset="0"/>
              </a:rPr>
              <a:t>03</a:t>
            </a:r>
            <a:endParaRPr lang="zh-CN" altLang="en-US" sz="6600" dirty="0">
              <a:solidFill>
                <a:srgbClr val="115A9F"/>
              </a:solidFill>
              <a:latin typeface="Segoe UI" panose="020B0502040204020203" pitchFamily="34" charset="0"/>
              <a:ea typeface="微软雅黑" panose="020B0503020204020204" pitchFamily="34" charset="-122"/>
              <a:cs typeface="+mn-ea"/>
              <a:sym typeface="Segoe UI" panose="020B0502040204020203" pitchFamily="34" charset="0"/>
            </a:endParaRPr>
          </a:p>
        </p:txBody>
      </p:sp>
      <p:cxnSp>
        <p:nvCxnSpPr>
          <p:cNvPr id="7" name="直接连接符 6"/>
          <p:cNvCxnSpPr/>
          <p:nvPr/>
        </p:nvCxnSpPr>
        <p:spPr>
          <a:xfrm flipH="1">
            <a:off x="10919961" y="483407"/>
            <a:ext cx="401388" cy="0"/>
          </a:xfrm>
          <a:prstGeom prst="line">
            <a:avLst/>
          </a:prstGeom>
          <a:ln w="9525">
            <a:solidFill>
              <a:srgbClr val="B4CBD4"/>
            </a:solidFill>
          </a:ln>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9167222" y="262312"/>
            <a:ext cx="1828800" cy="349250"/>
          </a:xfrm>
          <a:prstGeom prst="rect">
            <a:avLst/>
          </a:prstGeom>
          <a:noFill/>
        </p:spPr>
        <p:txBody>
          <a:bodyPr wrap="none" rtlCol="0">
            <a:spAutoFit/>
          </a:bodyPr>
          <a:lstStyle/>
          <a:p>
            <a:pPr algn="dist">
              <a:lnSpc>
                <a:spcPct val="140000"/>
              </a:lnSpc>
            </a:pPr>
            <a:r>
              <a:rPr lang="en-US" altLang="zh-CN" sz="1200" dirty="0" smtClean="0">
                <a:solidFill>
                  <a:srgbClr val="115A9F"/>
                </a:solidFill>
                <a:latin typeface="Segoe UI" panose="020B0502040204020203" pitchFamily="34" charset="0"/>
                <a:ea typeface="微软雅黑" panose="020B0503020204020204" pitchFamily="34" charset="-122"/>
                <a:sym typeface="Segoe UI" panose="020B0502040204020203" pitchFamily="34" charset="0"/>
              </a:rPr>
              <a:t>Understanding the Story</a:t>
            </a:r>
            <a:endParaRPr lang="zh-CN" altLang="en-US" sz="2000" dirty="0">
              <a:solidFill>
                <a:srgbClr val="B4CBD4"/>
              </a:solidFill>
              <a:latin typeface="Segoe UI" panose="020B0502040204020203" pitchFamily="34" charset="0"/>
              <a:ea typeface="微软雅黑" panose="020B0503020204020204" pitchFamily="34" charset="-122"/>
              <a:cs typeface="+mn-ea"/>
              <a:sym typeface="Segoe UI" panose="020B0502040204020203" pitchFamily="34" charset="0"/>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checkerboard(across)">
                                      <p:cBhvr>
                                        <p:cTn id="7" dur="500"/>
                                        <p:tgtEl>
                                          <p:spTgt spid="6">
                                            <p:txEl>
                                              <p:pRg st="0" end="0"/>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checkerboard(across)">
                                      <p:cBhvr>
                                        <p:cTn id="10"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329305" y="208915"/>
            <a:ext cx="5774055" cy="583565"/>
          </a:xfrm>
          <a:prstGeom prst="rect">
            <a:avLst/>
          </a:prstGeom>
          <a:noFill/>
        </p:spPr>
        <p:txBody>
          <a:bodyPr wrap="square" rtlCol="0" anchor="t">
            <a:spAutoFit/>
          </a:bodyPr>
          <a:p>
            <a:r>
              <a:rPr lang="en-US" altLang="zh-CN" sz="3200" b="1" dirty="0">
                <a:solidFill>
                  <a:srgbClr val="115A9F"/>
                </a:solidFill>
                <a:effectLst>
                  <a:outerShdw blurRad="38100" dist="38100" dir="2700000" algn="tl">
                    <a:srgbClr val="000000">
                      <a:alpha val="43137"/>
                    </a:srgbClr>
                  </a:outerShdw>
                </a:effectLst>
                <a:latin typeface="字体管家方萌" panose="02020600040101010101" charset="-122"/>
                <a:ea typeface="字体管家方萌" panose="02020600040101010101" charset="-122"/>
                <a:cs typeface="+mn-ea"/>
                <a:sym typeface="Segoe UI" panose="020B0502040204020203" pitchFamily="34" charset="0"/>
              </a:rPr>
              <a:t>Face to Face with</a:t>
            </a:r>
            <a:r>
              <a:rPr lang="en-US" altLang="zh-CN" sz="3200" b="1" dirty="0">
                <a:solidFill>
                  <a:srgbClr val="115A9F"/>
                </a:solidFill>
                <a:effectLst>
                  <a:outerShdw blurRad="38100" dist="38100" dir="2700000" algn="tl">
                    <a:srgbClr val="000000">
                      <a:alpha val="43137"/>
                    </a:srgbClr>
                  </a:outerShdw>
                </a:effectLst>
                <a:latin typeface="Segoe UI" panose="020B0502040204020203" pitchFamily="34" charset="0"/>
                <a:ea typeface="微软雅黑" panose="020B0503020204020204" pitchFamily="34" charset="-122"/>
                <a:cs typeface="+mn-ea"/>
                <a:sym typeface="Segoe UI" panose="020B0502040204020203" pitchFamily="34" charset="0"/>
              </a:rPr>
              <a:t> </a:t>
            </a:r>
            <a:r>
              <a:rPr lang="en-US" altLang="zh-CN" sz="3200" dirty="0">
                <a:solidFill>
                  <a:srgbClr val="115A9F"/>
                </a:solidFill>
                <a:latin typeface="Impact" panose="020B0806030902050204" charset="0"/>
                <a:ea typeface="微软雅黑" panose="020B0503020204020204" pitchFamily="34" charset="-122"/>
                <a:cs typeface="Impact" panose="020B0806030902050204" charset="0"/>
                <a:sym typeface="Segoe UI" panose="020B0502040204020203" pitchFamily="34" charset="0"/>
              </a:rPr>
              <a:t>POLAR BEARS</a:t>
            </a:r>
            <a:r>
              <a:rPr lang="en-US" altLang="zh-CN" sz="3200" b="1" dirty="0">
                <a:solidFill>
                  <a:srgbClr val="115A9F"/>
                </a:solidFill>
                <a:latin typeface="Segoe UI" panose="020B0502040204020203" pitchFamily="34" charset="0"/>
                <a:ea typeface="微软雅黑" panose="020B0503020204020204" pitchFamily="34" charset="-122"/>
                <a:cs typeface="+mn-ea"/>
                <a:sym typeface="Segoe UI" panose="020B0502040204020203" pitchFamily="34" charset="0"/>
              </a:rPr>
              <a:t> </a:t>
            </a:r>
            <a:endParaRPr lang="zh-CN" altLang="en-US" sz="3200"/>
          </a:p>
        </p:txBody>
      </p:sp>
      <p:graphicFrame>
        <p:nvGraphicFramePr>
          <p:cNvPr id="3" name="表格 2"/>
          <p:cNvGraphicFramePr/>
          <p:nvPr>
            <p:custDataLst>
              <p:tags r:id="rId1"/>
            </p:custDataLst>
          </p:nvPr>
        </p:nvGraphicFramePr>
        <p:xfrm>
          <a:off x="34925" y="788670"/>
          <a:ext cx="12122150" cy="4969510"/>
        </p:xfrm>
        <a:graphic>
          <a:graphicData uri="http://schemas.openxmlformats.org/drawingml/2006/table">
            <a:tbl>
              <a:tblPr firstRow="1" bandRow="1">
                <a:tableStyleId>{5C22544A-7EE6-4342-B048-85BDC9FD1C3A}</a:tableStyleId>
              </a:tblPr>
              <a:tblGrid>
                <a:gridCol w="2406015"/>
                <a:gridCol w="9716135"/>
              </a:tblGrid>
              <a:tr h="1703070">
                <a:tc>
                  <a:txBody>
                    <a:bodyPr/>
                    <a:p>
                      <a:pPr algn="ctr">
                        <a:buNone/>
                      </a:pPr>
                      <a:r>
                        <a:rPr lang="en-US" altLang="zh-CN" sz="2200" b="1">
                          <a:solidFill>
                            <a:srgbClr val="1784C7"/>
                          </a:solidFill>
                          <a:latin typeface="Palatino Linotype" panose="02040502050505030304" charset="0"/>
                          <a:cs typeface="Palatino Linotype" panose="02040502050505030304" charset="0"/>
                        </a:rPr>
                        <a:t>Setting</a:t>
                      </a:r>
                      <a:endParaRPr lang="en-US" altLang="zh-CN" sz="2200" b="1">
                        <a:solidFill>
                          <a:srgbClr val="1784C7"/>
                        </a:solidFill>
                        <a:latin typeface="Palatino Linotype" panose="02040502050505030304" charset="0"/>
                        <a:cs typeface="Palatino Linotype" panose="02040502050505030304" charset="0"/>
                      </a:endParaRPr>
                    </a:p>
                    <a:p>
                      <a:pPr algn="ctr">
                        <a:buNone/>
                      </a:pPr>
                      <a:r>
                        <a:rPr lang="en-US" altLang="zh-CN" sz="2200" b="0">
                          <a:solidFill>
                            <a:srgbClr val="1784C7"/>
                          </a:solidFill>
                          <a:latin typeface="Palatino Linotype" panose="02040502050505030304" charset="0"/>
                          <a:cs typeface="Palatino Linotype" panose="02040502050505030304" charset="0"/>
                        </a:rPr>
                        <a:t>[when, where, under what circumstances the story take place]</a:t>
                      </a:r>
                      <a:endParaRPr lang="en-US" altLang="zh-CN" sz="2200" b="0">
                        <a:solidFill>
                          <a:srgbClr val="1784C7"/>
                        </a:solidFill>
                        <a:latin typeface="Palatino Linotype" panose="02040502050505030304" charset="0"/>
                        <a:cs typeface="Palatino Linotype" panose="02040502050505030304" charset="0"/>
                      </a:endParaRPr>
                    </a:p>
                  </a:txBody>
                  <a:tcPr>
                    <a:lnL w="9525">
                      <a:solidFill>
                        <a:srgbClr val="1784C7"/>
                      </a:solidFill>
                      <a:prstDash val="sysDash"/>
                    </a:lnL>
                    <a:lnR w="9525">
                      <a:solidFill>
                        <a:srgbClr val="1784C7"/>
                      </a:solidFill>
                      <a:prstDash val="sysDash"/>
                    </a:lnR>
                    <a:lnT w="9525">
                      <a:solidFill>
                        <a:srgbClr val="1784C7"/>
                      </a:solidFill>
                      <a:prstDash val="sysDash"/>
                    </a:lnT>
                    <a:lnB w="9525">
                      <a:solidFill>
                        <a:srgbClr val="1784C7"/>
                      </a:solidFill>
                      <a:prstDash val="sysDash"/>
                    </a:lnB>
                    <a:solidFill>
                      <a:srgbClr val="FFFFFF"/>
                    </a:solidFill>
                  </a:tcPr>
                </a:tc>
                <a:tc>
                  <a:txBody>
                    <a:bodyPr/>
                    <a:p>
                      <a:pPr>
                        <a:buNone/>
                      </a:pPr>
                      <a:endParaRPr lang="en-US" altLang="zh-CN" sz="2400" b="0">
                        <a:solidFill>
                          <a:schemeClr val="tx1"/>
                        </a:solidFill>
                        <a:latin typeface="Palatino Linotype" panose="02040502050505030304" charset="0"/>
                        <a:cs typeface="Palatino Linotype" panose="02040502050505030304" charset="0"/>
                      </a:endParaRPr>
                    </a:p>
                  </a:txBody>
                  <a:tcPr>
                    <a:lnL w="9525">
                      <a:solidFill>
                        <a:srgbClr val="1784C7"/>
                      </a:solidFill>
                      <a:prstDash val="sysDash"/>
                    </a:lnL>
                    <a:lnR w="9525">
                      <a:solidFill>
                        <a:srgbClr val="1784C7"/>
                      </a:solidFill>
                      <a:prstDash val="sysDash"/>
                    </a:lnR>
                    <a:lnT w="9525">
                      <a:solidFill>
                        <a:srgbClr val="1784C7"/>
                      </a:solidFill>
                      <a:prstDash val="sysDash"/>
                    </a:lnT>
                    <a:lnB w="9525">
                      <a:solidFill>
                        <a:srgbClr val="1784C7"/>
                      </a:solidFill>
                      <a:prstDash val="sysDash"/>
                    </a:lnB>
                    <a:solidFill>
                      <a:srgbClr val="FFFFFF"/>
                    </a:solidFill>
                  </a:tcPr>
                </a:tc>
              </a:tr>
              <a:tr h="770890">
                <a:tc>
                  <a:txBody>
                    <a:bodyPr/>
                    <a:p>
                      <a:pPr algn="ctr">
                        <a:lnSpc>
                          <a:spcPct val="140000"/>
                        </a:lnSpc>
                        <a:buNone/>
                      </a:pPr>
                      <a:r>
                        <a:rPr lang="en-US" altLang="zh-CN" sz="2200" b="1">
                          <a:solidFill>
                            <a:srgbClr val="1784C7"/>
                          </a:solidFill>
                          <a:latin typeface="Palatino Linotype" panose="02040502050505030304" charset="0"/>
                          <a:cs typeface="Palatino Linotype" panose="02040502050505030304" charset="0"/>
                        </a:rPr>
                        <a:t>Characters</a:t>
                      </a:r>
                      <a:endParaRPr lang="en-US" altLang="zh-CN" sz="2200" b="1">
                        <a:solidFill>
                          <a:srgbClr val="1784C7"/>
                        </a:solidFill>
                        <a:latin typeface="Palatino Linotype" panose="02040502050505030304" charset="0"/>
                        <a:cs typeface="Palatino Linotype" panose="02040502050505030304" charset="0"/>
                      </a:endParaRPr>
                    </a:p>
                  </a:txBody>
                  <a:tcPr>
                    <a:lnL w="9525">
                      <a:solidFill>
                        <a:srgbClr val="1784C7"/>
                      </a:solidFill>
                      <a:prstDash val="sysDash"/>
                    </a:lnL>
                    <a:lnR w="9525">
                      <a:solidFill>
                        <a:srgbClr val="1784C7"/>
                      </a:solidFill>
                      <a:prstDash val="sysDash"/>
                    </a:lnR>
                    <a:lnT w="9525">
                      <a:solidFill>
                        <a:srgbClr val="1784C7"/>
                      </a:solidFill>
                      <a:prstDash val="sysDash"/>
                    </a:lnT>
                    <a:lnB w="9525">
                      <a:solidFill>
                        <a:srgbClr val="1784C7"/>
                      </a:solidFill>
                      <a:prstDash val="sysDash"/>
                    </a:lnB>
                    <a:solidFill>
                      <a:srgbClr val="FFFFFF"/>
                    </a:solidFill>
                  </a:tcPr>
                </a:tc>
                <a:tc>
                  <a:txBody>
                    <a:bodyPr/>
                    <a:p>
                      <a:pPr>
                        <a:buNone/>
                      </a:pPr>
                      <a:endParaRPr lang="zh-CN" altLang="en-US">
                        <a:solidFill>
                          <a:srgbClr val="404040"/>
                        </a:solidFill>
                      </a:endParaRPr>
                    </a:p>
                  </a:txBody>
                  <a:tcPr>
                    <a:lnL w="9525">
                      <a:solidFill>
                        <a:srgbClr val="1784C7"/>
                      </a:solidFill>
                      <a:prstDash val="sysDash"/>
                    </a:lnL>
                    <a:lnR w="9525">
                      <a:solidFill>
                        <a:srgbClr val="1784C7"/>
                      </a:solidFill>
                      <a:prstDash val="sysDash"/>
                    </a:lnR>
                    <a:lnT w="9525">
                      <a:solidFill>
                        <a:srgbClr val="1784C7"/>
                      </a:solidFill>
                      <a:prstDash val="sysDash"/>
                    </a:lnT>
                    <a:lnB w="9525">
                      <a:solidFill>
                        <a:srgbClr val="1784C7"/>
                      </a:solidFill>
                      <a:prstDash val="sysDash"/>
                    </a:lnB>
                    <a:solidFill>
                      <a:srgbClr val="FFFFFF"/>
                    </a:solidFill>
                  </a:tcPr>
                </a:tc>
              </a:tr>
              <a:tr h="2430780">
                <a:tc>
                  <a:txBody>
                    <a:bodyPr/>
                    <a:p>
                      <a:pPr algn="ctr">
                        <a:buClrTx/>
                        <a:buSzTx/>
                        <a:buFontTx/>
                        <a:buNone/>
                      </a:pPr>
                      <a:r>
                        <a:rPr lang="en-US" altLang="zh-CN" sz="2200" b="1">
                          <a:solidFill>
                            <a:srgbClr val="1784C7"/>
                          </a:solidFill>
                          <a:latin typeface="Palatino Linotype" panose="02040502050505030304" charset="0"/>
                          <a:cs typeface="Palatino Linotype" panose="02040502050505030304" charset="0"/>
                        </a:rPr>
                        <a:t>Plot</a:t>
                      </a:r>
                      <a:endParaRPr lang="en-US" altLang="zh-CN" sz="2200" b="1">
                        <a:solidFill>
                          <a:srgbClr val="1784C7"/>
                        </a:solidFill>
                        <a:latin typeface="Palatino Linotype" panose="02040502050505030304" charset="0"/>
                        <a:cs typeface="Palatino Linotype" panose="02040502050505030304" charset="0"/>
                      </a:endParaRPr>
                    </a:p>
                    <a:p>
                      <a:pPr algn="ctr">
                        <a:buClrTx/>
                        <a:buSzTx/>
                        <a:buFontTx/>
                        <a:buNone/>
                      </a:pPr>
                      <a:r>
                        <a:rPr lang="en-US" altLang="zh-CN" sz="2200" b="0">
                          <a:solidFill>
                            <a:srgbClr val="1784C7"/>
                          </a:solidFill>
                          <a:latin typeface="Palatino Linotype" panose="02040502050505030304" charset="0"/>
                          <a:cs typeface="Palatino Linotype" panose="02040502050505030304" charset="0"/>
                        </a:rPr>
                        <a:t>[important events that take place in the story]</a:t>
                      </a:r>
                      <a:endParaRPr lang="en-US" altLang="zh-CN" sz="2200" b="0">
                        <a:solidFill>
                          <a:srgbClr val="1784C7"/>
                        </a:solidFill>
                        <a:latin typeface="Palatino Linotype" panose="02040502050505030304" charset="0"/>
                        <a:cs typeface="Palatino Linotype" panose="02040502050505030304" charset="0"/>
                      </a:endParaRPr>
                    </a:p>
                  </a:txBody>
                  <a:tcPr>
                    <a:lnL w="9525">
                      <a:solidFill>
                        <a:srgbClr val="1784C7"/>
                      </a:solidFill>
                      <a:prstDash val="sysDash"/>
                    </a:lnL>
                    <a:lnR w="9525">
                      <a:solidFill>
                        <a:srgbClr val="1784C7"/>
                      </a:solidFill>
                      <a:prstDash val="sysDash"/>
                    </a:lnR>
                    <a:lnT w="9525">
                      <a:solidFill>
                        <a:srgbClr val="1784C7"/>
                      </a:solidFill>
                      <a:prstDash val="sysDash"/>
                    </a:lnT>
                    <a:lnB w="9525">
                      <a:solidFill>
                        <a:srgbClr val="1784C7"/>
                      </a:solidFill>
                      <a:prstDash val="sysDash"/>
                    </a:lnB>
                    <a:solidFill>
                      <a:srgbClr val="FFFFFF"/>
                    </a:solidFill>
                  </a:tcPr>
                </a:tc>
                <a:tc>
                  <a:txBody>
                    <a:bodyPr/>
                    <a:p>
                      <a:pPr>
                        <a:buNone/>
                      </a:pPr>
                      <a:endParaRPr lang="en-US" altLang="zh-CN" sz="2400" b="0">
                        <a:solidFill>
                          <a:schemeClr val="tx1"/>
                        </a:solidFill>
                        <a:latin typeface="Constantia" panose="02030602050306030303" charset="0"/>
                        <a:cs typeface="Constantia" panose="02030602050306030303" charset="0"/>
                      </a:endParaRPr>
                    </a:p>
                    <a:p>
                      <a:pPr>
                        <a:buNone/>
                      </a:pPr>
                      <a:endParaRPr lang="zh-CN" altLang="en-US">
                        <a:solidFill>
                          <a:srgbClr val="404040"/>
                        </a:solidFill>
                      </a:endParaRPr>
                    </a:p>
                  </a:txBody>
                  <a:tcPr>
                    <a:lnL w="9525">
                      <a:solidFill>
                        <a:srgbClr val="1784C7"/>
                      </a:solidFill>
                      <a:prstDash val="sysDash"/>
                    </a:lnL>
                    <a:lnR w="9525">
                      <a:solidFill>
                        <a:srgbClr val="1784C7"/>
                      </a:solidFill>
                      <a:prstDash val="sysDash"/>
                    </a:lnR>
                    <a:lnT w="9525">
                      <a:solidFill>
                        <a:srgbClr val="1784C7"/>
                      </a:solidFill>
                      <a:prstDash val="sysDash"/>
                    </a:lnT>
                    <a:lnB w="9525">
                      <a:solidFill>
                        <a:srgbClr val="1784C7"/>
                      </a:solidFill>
                      <a:prstDash val="sysDash"/>
                    </a:lnB>
                    <a:solidFill>
                      <a:srgbClr val="FFFFFF"/>
                    </a:solidFill>
                  </a:tcPr>
                </a:tc>
              </a:tr>
            </a:tbl>
          </a:graphicData>
        </a:graphic>
      </p:graphicFrame>
      <p:sp>
        <p:nvSpPr>
          <p:cNvPr id="8" name="文本框 7"/>
          <p:cNvSpPr txBox="1"/>
          <p:nvPr/>
        </p:nvSpPr>
        <p:spPr>
          <a:xfrm>
            <a:off x="2149475" y="809625"/>
            <a:ext cx="9322435" cy="1614170"/>
          </a:xfrm>
          <a:prstGeom prst="rect">
            <a:avLst/>
          </a:prstGeom>
          <a:noFill/>
        </p:spPr>
        <p:txBody>
          <a:bodyPr wrap="square" rtlCol="0">
            <a:spAutoFit/>
          </a:bodyPr>
          <a:p>
            <a:pPr lvl="1">
              <a:lnSpc>
                <a:spcPct val="90000"/>
              </a:lnSpc>
              <a:buNone/>
            </a:pPr>
            <a:r>
              <a:rPr lang="zh-CN" altLang="en-US" sz="2200" b="1">
                <a:latin typeface="Calibri" panose="020F0502020204030204" charset="0"/>
                <a:cs typeface="Calibri" panose="020F0502020204030204" charset="0"/>
                <a:sym typeface="+mn-ea"/>
              </a:rPr>
              <a:t>①②</a:t>
            </a:r>
            <a:endParaRPr lang="en-US" altLang="zh-CN" sz="2200">
              <a:latin typeface="Calibri" panose="020F0502020204030204" charset="0"/>
              <a:cs typeface="Calibri" panose="020F0502020204030204" charset="0"/>
              <a:sym typeface="+mn-ea"/>
            </a:endParaRPr>
          </a:p>
          <a:p>
            <a:pPr lvl="1">
              <a:lnSpc>
                <a:spcPct val="90000"/>
              </a:lnSpc>
              <a:buNone/>
            </a:pPr>
            <a:r>
              <a:rPr lang="en-US" altLang="zh-CN" sz="2200" b="1">
                <a:latin typeface="Constantia" panose="02030602050306030303" charset="0"/>
                <a:cs typeface="Constantia" panose="02030602050306030303" charset="0"/>
                <a:sym typeface="+mn-ea"/>
              </a:rPr>
              <a:t>time: </a:t>
            </a:r>
            <a:r>
              <a:rPr lang="en-US" altLang="zh-CN" sz="2200">
                <a:latin typeface="Constantia" panose="02030602050306030303" charset="0"/>
                <a:cs typeface="Constantia" panose="02030602050306030303" charset="0"/>
                <a:sym typeface="+mn-ea"/>
              </a:rPr>
              <a:t>one fall </a:t>
            </a:r>
            <a:endParaRPr lang="en-US" altLang="zh-CN" sz="2200" b="0">
              <a:solidFill>
                <a:schemeClr val="tx1"/>
              </a:solidFill>
              <a:latin typeface="Constantia" panose="02030602050306030303" charset="0"/>
              <a:cs typeface="Constantia" panose="02030602050306030303" charset="0"/>
            </a:endParaRPr>
          </a:p>
          <a:p>
            <a:pPr lvl="1">
              <a:lnSpc>
                <a:spcPct val="90000"/>
              </a:lnSpc>
              <a:buNone/>
            </a:pPr>
            <a:r>
              <a:rPr lang="en-US" altLang="zh-CN" sz="2200" b="1">
                <a:latin typeface="Constantia" panose="02030602050306030303" charset="0"/>
                <a:cs typeface="Constantia" panose="02030602050306030303" charset="0"/>
                <a:sym typeface="+mn-ea"/>
              </a:rPr>
              <a:t>place:</a:t>
            </a:r>
            <a:r>
              <a:rPr lang="en-US" altLang="zh-CN" sz="2200">
                <a:latin typeface="Constantia" panose="02030602050306030303" charset="0"/>
                <a:cs typeface="Constantia" panose="02030602050306030303" charset="0"/>
                <a:sym typeface="+mn-ea"/>
              </a:rPr>
              <a:t> a research camp outside “the polar bear capital of the world”</a:t>
            </a:r>
            <a:endParaRPr lang="en-US" altLang="zh-CN" sz="2200" b="0">
              <a:solidFill>
                <a:schemeClr val="tx1"/>
              </a:solidFill>
              <a:latin typeface="Constantia" panose="02030602050306030303" charset="0"/>
              <a:cs typeface="Constantia" panose="02030602050306030303" charset="0"/>
            </a:endParaRPr>
          </a:p>
          <a:p>
            <a:pPr lvl="1">
              <a:lnSpc>
                <a:spcPct val="90000"/>
              </a:lnSpc>
              <a:buNone/>
            </a:pPr>
            <a:r>
              <a:rPr lang="en-US" altLang="zh-CN" sz="2200" b="1">
                <a:latin typeface="Constantia" panose="02030602050306030303" charset="0"/>
                <a:cs typeface="Constantia" panose="02030602050306030303" charset="0"/>
                <a:sym typeface="+mn-ea"/>
              </a:rPr>
              <a:t>background: </a:t>
            </a:r>
            <a:endParaRPr lang="en-US" altLang="zh-CN" sz="2200" b="1">
              <a:latin typeface="Constantia" panose="02030602050306030303" charset="0"/>
              <a:cs typeface="Constantia" panose="02030602050306030303" charset="0"/>
              <a:sym typeface="+mn-ea"/>
            </a:endParaRPr>
          </a:p>
          <a:p>
            <a:pPr lvl="1">
              <a:lnSpc>
                <a:spcPct val="90000"/>
              </a:lnSpc>
              <a:buNone/>
            </a:pPr>
            <a:r>
              <a:rPr lang="en-US" altLang="zh-CN" sz="2200">
                <a:latin typeface="Constantia" panose="02030602050306030303" charset="0"/>
                <a:cs typeface="Constantia" panose="02030602050306030303" charset="0"/>
                <a:sym typeface="+mn-ea"/>
              </a:rPr>
              <a:t>a single goal: to photograph polar bears [</a:t>
            </a:r>
            <a:r>
              <a:rPr lang="en-US" altLang="zh-CN" sz="2200">
                <a:solidFill>
                  <a:srgbClr val="C00000"/>
                </a:solidFill>
                <a:latin typeface="Constantia" panose="02030602050306030303" charset="0"/>
                <a:cs typeface="Constantia" panose="02030602050306030303" charset="0"/>
                <a:sym typeface="+mn-ea"/>
              </a:rPr>
              <a:t>amazing but dangerous</a:t>
            </a:r>
            <a:r>
              <a:rPr lang="en-US" altLang="zh-CN" sz="2200">
                <a:latin typeface="Constantia" panose="02030602050306030303" charset="0"/>
                <a:cs typeface="Constantia" panose="02030602050306030303" charset="0"/>
                <a:sym typeface="+mn-ea"/>
              </a:rPr>
              <a:t>]</a:t>
            </a:r>
            <a:endParaRPr lang="zh-CN" altLang="en-US" sz="2400">
              <a:latin typeface="Constantia" panose="02030602050306030303" charset="0"/>
              <a:cs typeface="Constantia" panose="02030602050306030303" charset="0"/>
            </a:endParaRPr>
          </a:p>
        </p:txBody>
      </p:sp>
      <p:sp>
        <p:nvSpPr>
          <p:cNvPr id="9" name="文本框 8"/>
          <p:cNvSpPr txBox="1"/>
          <p:nvPr/>
        </p:nvSpPr>
        <p:spPr>
          <a:xfrm>
            <a:off x="2708910" y="2593340"/>
            <a:ext cx="8905240" cy="768350"/>
          </a:xfrm>
          <a:prstGeom prst="rect">
            <a:avLst/>
          </a:prstGeom>
          <a:noFill/>
        </p:spPr>
        <p:txBody>
          <a:bodyPr wrap="square" rtlCol="0">
            <a:spAutoFit/>
          </a:bodyPr>
          <a:p>
            <a:pPr>
              <a:buNone/>
            </a:pPr>
            <a:r>
              <a:rPr lang="en-US" altLang="zh-CN" sz="2200" b="1">
                <a:latin typeface="Constantia" panose="02030602050306030303" charset="0"/>
                <a:cs typeface="Constantia" panose="02030602050306030303" charset="0"/>
              </a:rPr>
              <a:t>major character:</a:t>
            </a:r>
            <a:r>
              <a:rPr lang="en-US" altLang="zh-CN" sz="2200">
                <a:latin typeface="Constantia" panose="02030602050306030303" charset="0"/>
                <a:cs typeface="Constantia" panose="02030602050306030303" charset="0"/>
              </a:rPr>
              <a:t> my wife Elli, I, the</a:t>
            </a:r>
            <a:r>
              <a:rPr lang="en-US" altLang="zh-CN" sz="2200">
                <a:solidFill>
                  <a:srgbClr val="C00000"/>
                </a:solidFill>
                <a:latin typeface="Constantia" panose="02030602050306030303" charset="0"/>
                <a:cs typeface="Constantia" panose="02030602050306030303" charset="0"/>
              </a:rPr>
              <a:t> hungry</a:t>
            </a:r>
            <a:r>
              <a:rPr lang="en-US" altLang="zh-CN" sz="2200">
                <a:latin typeface="Constantia" panose="02030602050306030303" charset="0"/>
                <a:cs typeface="Constantia" panose="02030602050306030303" charset="0"/>
              </a:rPr>
              <a:t> young male polar bear</a:t>
            </a:r>
            <a:r>
              <a:rPr lang="zh-CN" altLang="en-US" sz="2200">
                <a:latin typeface="Constantia" panose="02030602050306030303" charset="0"/>
                <a:cs typeface="Constantia" panose="02030602050306030303" charset="0"/>
              </a:rPr>
              <a:t> </a:t>
            </a:r>
            <a:endParaRPr lang="zh-CN" altLang="en-US" sz="2200">
              <a:latin typeface="Constantia" panose="02030602050306030303" charset="0"/>
              <a:cs typeface="Constantia" panose="02030602050306030303" charset="0"/>
            </a:endParaRPr>
          </a:p>
          <a:p>
            <a:pPr>
              <a:buNone/>
            </a:pPr>
            <a:r>
              <a:rPr lang="en-US" altLang="zh-CN" sz="2200" b="1">
                <a:latin typeface="Constantia" panose="02030602050306030303" charset="0"/>
                <a:cs typeface="Constantia" panose="02030602050306030303" charset="0"/>
              </a:rPr>
              <a:t>minor character: </a:t>
            </a:r>
            <a:r>
              <a:rPr lang="en-US" altLang="zh-CN" sz="2200">
                <a:latin typeface="Constantia" panose="02030602050306030303" charset="0"/>
                <a:cs typeface="Constantia" panose="02030602050306030303" charset="0"/>
              </a:rPr>
              <a:t>camper manager, helicopter</a:t>
            </a:r>
            <a:endParaRPr lang="en-US" altLang="zh-CN" sz="2200">
              <a:latin typeface="Constantia" panose="02030602050306030303" charset="0"/>
              <a:cs typeface="Constantia" panose="02030602050306030303" charset="0"/>
            </a:endParaRPr>
          </a:p>
        </p:txBody>
      </p:sp>
      <p:sp>
        <p:nvSpPr>
          <p:cNvPr id="20" name="文本框 19"/>
          <p:cNvSpPr txBox="1"/>
          <p:nvPr/>
        </p:nvSpPr>
        <p:spPr>
          <a:xfrm>
            <a:off x="2457450" y="3483610"/>
            <a:ext cx="10355580" cy="2256155"/>
          </a:xfrm>
          <a:prstGeom prst="rect">
            <a:avLst/>
          </a:prstGeom>
          <a:noFill/>
        </p:spPr>
        <p:txBody>
          <a:bodyPr wrap="square" rtlCol="0">
            <a:spAutoFit/>
          </a:bodyPr>
          <a:p>
            <a:pPr>
              <a:lnSpc>
                <a:spcPct val="80000"/>
              </a:lnSpc>
              <a:buNone/>
            </a:pPr>
            <a:r>
              <a:rPr lang="zh-CN" altLang="en-US" sz="2200" b="1">
                <a:latin typeface="Calibri" panose="020F0502020204030204" charset="0"/>
                <a:cs typeface="Calibri" panose="020F0502020204030204" charset="0"/>
                <a:sym typeface="+mn-ea"/>
              </a:rPr>
              <a:t>③ </a:t>
            </a:r>
            <a:r>
              <a:rPr lang="en-US" altLang="zh-CN" sz="2200">
                <a:latin typeface="Constantia" panose="02030602050306030303" charset="0"/>
                <a:cs typeface="Constantia" panose="02030602050306030303" charset="0"/>
                <a:sym typeface="+mn-ea"/>
              </a:rPr>
              <a:t>As Elli and I cooked dinner, a young male polar bear smelled our garlic bread.  </a:t>
            </a:r>
            <a:endParaRPr lang="en-US" altLang="zh-CN" sz="2200" b="0">
              <a:solidFill>
                <a:schemeClr val="tx1"/>
              </a:solidFill>
              <a:latin typeface="Constantia" panose="02030602050306030303" charset="0"/>
              <a:cs typeface="Constantia" panose="02030602050306030303" charset="0"/>
            </a:endParaRPr>
          </a:p>
          <a:p>
            <a:pPr>
              <a:lnSpc>
                <a:spcPct val="80000"/>
              </a:lnSpc>
              <a:buNone/>
            </a:pPr>
            <a:r>
              <a:rPr lang="zh-CN" altLang="en-US" sz="2200" b="1">
                <a:latin typeface="Calibri" panose="020F0502020204030204" charset="0"/>
                <a:cs typeface="Calibri" panose="020F0502020204030204" charset="0"/>
                <a:sym typeface="+mn-ea"/>
              </a:rPr>
              <a:t>④ </a:t>
            </a:r>
            <a:r>
              <a:rPr lang="en-US" altLang="zh-CN" sz="2200">
                <a:latin typeface="Constantia" panose="02030602050306030303" charset="0"/>
                <a:cs typeface="Constantia" panose="02030602050306030303" charset="0"/>
                <a:sym typeface="+mn-ea"/>
              </a:rPr>
              <a:t>The </a:t>
            </a:r>
            <a:r>
              <a:rPr lang="en-US" altLang="zh-CN" sz="2200">
                <a:solidFill>
                  <a:srgbClr val="C00000"/>
                </a:solidFill>
                <a:latin typeface="Constantia" panose="02030602050306030303" charset="0"/>
                <a:cs typeface="Constantia" panose="02030602050306030303" charset="0"/>
                <a:sym typeface="+mn-ea"/>
              </a:rPr>
              <a:t>hungry</a:t>
            </a:r>
            <a:r>
              <a:rPr lang="en-US" altLang="zh-CN" sz="2200">
                <a:latin typeface="Constantia" panose="02030602050306030303" charset="0"/>
                <a:cs typeface="Constantia" panose="02030602050306030303" charset="0"/>
                <a:sym typeface="+mn-ea"/>
              </a:rPr>
              <a:t> bear found our camp and attacked the wire fence.</a:t>
            </a:r>
            <a:endParaRPr lang="en-US" altLang="zh-CN" sz="2200">
              <a:latin typeface="Constantia" panose="02030602050306030303" charset="0"/>
              <a:cs typeface="Constantia" panose="02030602050306030303" charset="0"/>
              <a:sym typeface="+mn-ea"/>
            </a:endParaRPr>
          </a:p>
          <a:p>
            <a:pPr algn="l">
              <a:lnSpc>
                <a:spcPct val="80000"/>
              </a:lnSpc>
              <a:buClrTx/>
              <a:buSzTx/>
              <a:buFontTx/>
              <a:buNone/>
            </a:pPr>
            <a:r>
              <a:rPr lang="zh-CN" altLang="en-US" sz="2200" b="1">
                <a:latin typeface="Calibri" panose="020F0502020204030204" charset="0"/>
                <a:cs typeface="Calibri" panose="020F0502020204030204" charset="0"/>
                <a:sym typeface="+mn-ea"/>
              </a:rPr>
              <a:t>⑤ </a:t>
            </a:r>
            <a:r>
              <a:rPr lang="en-US" altLang="zh-CN" sz="2200">
                <a:solidFill>
                  <a:srgbClr val="C00000"/>
                </a:solidFill>
                <a:latin typeface="Constantia" panose="02030602050306030303" charset="0"/>
                <a:cs typeface="Constantia" panose="02030602050306030303" charset="0"/>
                <a:sym typeface="+mn-ea"/>
              </a:rPr>
              <a:t>Terrified</a:t>
            </a:r>
            <a:r>
              <a:rPr lang="en-US" altLang="zh-CN" sz="2200">
                <a:latin typeface="Constantia" panose="02030602050306030303" charset="0"/>
                <a:cs typeface="Constantia" panose="02030602050306030303" charset="0"/>
                <a:sym typeface="+mn-ea"/>
              </a:rPr>
              <a:t>, Elli and I tried all the bear defense actions we knew. </a:t>
            </a:r>
            <a:endParaRPr lang="en-US" altLang="zh-CN" sz="2200" b="1">
              <a:latin typeface="Constantia" panose="02030602050306030303" charset="0"/>
              <a:cs typeface="Constantia" panose="02030602050306030303" charset="0"/>
              <a:sym typeface="+mn-ea"/>
            </a:endParaRPr>
          </a:p>
          <a:p>
            <a:pPr algn="l">
              <a:lnSpc>
                <a:spcPct val="80000"/>
              </a:lnSpc>
              <a:buClrTx/>
              <a:buSzTx/>
              <a:buFontTx/>
              <a:buNone/>
            </a:pPr>
            <a:r>
              <a:rPr lang="zh-CN" altLang="en-US" sz="2200" b="1">
                <a:latin typeface="Calibri" panose="020F0502020204030204" charset="0"/>
                <a:cs typeface="Calibri" panose="020F0502020204030204" charset="0"/>
                <a:sym typeface="+mn-ea"/>
              </a:rPr>
              <a:t>⑥ </a:t>
            </a:r>
            <a:r>
              <a:rPr lang="en-US" altLang="zh-CN" sz="2200">
                <a:latin typeface="Constantia" panose="02030602050306030303" charset="0"/>
                <a:cs typeface="Constantia" panose="02030602050306030303" charset="0"/>
                <a:sym typeface="+mn-ea"/>
              </a:rPr>
              <a:t>It would be 30 minutes for the rescuing helicopter to arrive and I took some photos of the bear. </a:t>
            </a:r>
            <a:endParaRPr lang="en-US" altLang="zh-CN" sz="2200" b="1">
              <a:latin typeface="Constantia" panose="02030602050306030303" charset="0"/>
              <a:cs typeface="Constantia" panose="02030602050306030303" charset="0"/>
              <a:sym typeface="+mn-ea"/>
            </a:endParaRPr>
          </a:p>
          <a:p>
            <a:pPr algn="l">
              <a:lnSpc>
                <a:spcPct val="80000"/>
              </a:lnSpc>
              <a:buClrTx/>
              <a:buSzTx/>
              <a:buFontTx/>
              <a:buNone/>
            </a:pPr>
            <a:r>
              <a:rPr lang="zh-CN" altLang="en-US" sz="2200" b="1">
                <a:latin typeface="Calibri" panose="020F0502020204030204" charset="0"/>
                <a:cs typeface="Calibri" panose="020F0502020204030204" charset="0"/>
                <a:sym typeface="+mn-ea"/>
              </a:rPr>
              <a:t>⑦ </a:t>
            </a:r>
            <a:r>
              <a:rPr lang="en-US" altLang="zh-CN" sz="2200">
                <a:latin typeface="Constantia" panose="02030602050306030303" charset="0"/>
                <a:cs typeface="Constantia" panose="02030602050306030303" charset="0"/>
                <a:sym typeface="+mn-ea"/>
              </a:rPr>
              <a:t>Attacked by the pepper spray, the </a:t>
            </a:r>
            <a:r>
              <a:rPr lang="en-US" altLang="zh-CN" sz="2200">
                <a:solidFill>
                  <a:srgbClr val="C00000"/>
                </a:solidFill>
                <a:latin typeface="Constantia" panose="02030602050306030303" charset="0"/>
                <a:cs typeface="Constantia" panose="02030602050306030303" charset="0"/>
                <a:sym typeface="+mn-ea"/>
              </a:rPr>
              <a:t>angry</a:t>
            </a:r>
            <a:r>
              <a:rPr lang="en-US" altLang="zh-CN" sz="2200">
                <a:latin typeface="Constantia" panose="02030602050306030303" charset="0"/>
                <a:cs typeface="Constantia" panose="02030602050306030303" charset="0"/>
                <a:sym typeface="+mn-ea"/>
              </a:rPr>
              <a:t> bear ran to the lake to wash his eyes. </a:t>
            </a:r>
            <a:endParaRPr lang="en-US" altLang="zh-CN" sz="2200">
              <a:latin typeface="Constantia" panose="02030602050306030303" charset="0"/>
              <a:cs typeface="Constantia" panose="02030602050306030303" charset="0"/>
              <a:sym typeface="+mn-ea"/>
            </a:endParaRPr>
          </a:p>
          <a:p>
            <a:pPr algn="l">
              <a:lnSpc>
                <a:spcPct val="80000"/>
              </a:lnSpc>
              <a:buClrTx/>
              <a:buSzTx/>
              <a:buFontTx/>
              <a:buNone/>
            </a:pPr>
            <a:r>
              <a:rPr lang="en-US" altLang="zh-CN" sz="2200" b="1">
                <a:solidFill>
                  <a:srgbClr val="0070C0"/>
                </a:solidFill>
                <a:latin typeface="Constantia" panose="02030602050306030303" charset="0"/>
                <a:cs typeface="Constantia" panose="02030602050306030303" charset="0"/>
                <a:sym typeface="+mn-ea"/>
              </a:rPr>
              <a:t>Paragraph 1: </a:t>
            </a:r>
            <a:r>
              <a:rPr lang="en-US" altLang="zh-CN" sz="2200">
                <a:solidFill>
                  <a:srgbClr val="0070C0"/>
                </a:solidFill>
                <a:latin typeface="Constantia" panose="02030602050306030303" charset="0"/>
                <a:cs typeface="Constantia" panose="02030602050306030303" charset="0"/>
                <a:sym typeface="+mn-ea"/>
              </a:rPr>
              <a:t> A few minutes later, the bear headed back to our camp. …</a:t>
            </a:r>
            <a:endParaRPr lang="en-US" altLang="zh-CN" sz="2200">
              <a:solidFill>
                <a:srgbClr val="0070C0"/>
              </a:solidFill>
              <a:latin typeface="Constantia" panose="02030602050306030303" charset="0"/>
              <a:cs typeface="Constantia" panose="02030602050306030303" charset="0"/>
              <a:sym typeface="+mn-ea"/>
            </a:endParaRPr>
          </a:p>
          <a:p>
            <a:pPr algn="l">
              <a:lnSpc>
                <a:spcPct val="80000"/>
              </a:lnSpc>
              <a:buClrTx/>
              <a:buSzTx/>
              <a:buFontTx/>
              <a:buNone/>
            </a:pPr>
            <a:r>
              <a:rPr lang="en-US" altLang="zh-CN" sz="2200" b="1">
                <a:solidFill>
                  <a:srgbClr val="0070C0"/>
                </a:solidFill>
                <a:latin typeface="Constantia" panose="02030602050306030303" charset="0"/>
                <a:cs typeface="Constantia" panose="02030602050306030303" charset="0"/>
                <a:sym typeface="+mn-ea"/>
              </a:rPr>
              <a:t>Paragraph 2:  </a:t>
            </a:r>
            <a:r>
              <a:rPr lang="en-US" altLang="zh-CN" sz="2200">
                <a:solidFill>
                  <a:srgbClr val="0070C0"/>
                </a:solidFill>
                <a:latin typeface="Constantia" panose="02030602050306030303" charset="0"/>
                <a:cs typeface="Constantia" panose="02030602050306030303" charset="0"/>
                <a:sym typeface="+mn-ea"/>
              </a:rPr>
              <a:t>At that </a:t>
            </a:r>
            <a:r>
              <a:rPr lang="en-US" altLang="zh-CN" sz="2200">
                <a:solidFill>
                  <a:srgbClr val="C00000"/>
                </a:solidFill>
                <a:latin typeface="Constantia" panose="02030602050306030303" charset="0"/>
                <a:cs typeface="Constantia" panose="02030602050306030303" charset="0"/>
                <a:sym typeface="+mn-ea"/>
              </a:rPr>
              <a:t>very</a:t>
            </a:r>
            <a:r>
              <a:rPr lang="en-US" altLang="zh-CN" sz="2200">
                <a:solidFill>
                  <a:srgbClr val="0070C0"/>
                </a:solidFill>
                <a:latin typeface="Constantia" panose="02030602050306030303" charset="0"/>
                <a:cs typeface="Constantia" panose="02030602050306030303" charset="0"/>
                <a:sym typeface="+mn-ea"/>
              </a:rPr>
              <a:t> moment, </a:t>
            </a:r>
            <a:r>
              <a:rPr lang="en-US" altLang="zh-CN" sz="2200" b="1">
                <a:solidFill>
                  <a:srgbClr val="0070C0"/>
                </a:solidFill>
                <a:latin typeface="Constantia" panose="02030602050306030303" charset="0"/>
                <a:cs typeface="Constantia" panose="02030602050306030303" charset="0"/>
                <a:sym typeface="+mn-ea"/>
              </a:rPr>
              <a:t>the helicopter</a:t>
            </a:r>
            <a:r>
              <a:rPr lang="en-US" altLang="zh-CN" sz="2200">
                <a:solidFill>
                  <a:srgbClr val="0070C0"/>
                </a:solidFill>
                <a:latin typeface="Constantia" panose="02030602050306030303" charset="0"/>
                <a:cs typeface="Constantia" panose="02030602050306030303" charset="0"/>
                <a:sym typeface="+mn-ea"/>
              </a:rPr>
              <a:t> arrived. …</a:t>
            </a:r>
            <a:endParaRPr lang="en-US" altLang="zh-CN" sz="2200">
              <a:latin typeface="Constantia" panose="02030602050306030303" charset="0"/>
              <a:cs typeface="Constantia" panose="02030602050306030303" charset="0"/>
            </a:endParaRPr>
          </a:p>
        </p:txBody>
      </p:sp>
      <p:sp>
        <p:nvSpPr>
          <p:cNvPr id="4" name="文本框 3"/>
          <p:cNvSpPr txBox="1"/>
          <p:nvPr/>
        </p:nvSpPr>
        <p:spPr>
          <a:xfrm>
            <a:off x="1296670" y="5835650"/>
            <a:ext cx="9761855" cy="829945"/>
          </a:xfrm>
          <a:prstGeom prst="rect">
            <a:avLst/>
          </a:prstGeom>
          <a:solidFill>
            <a:srgbClr val="D8E4E9"/>
          </a:solidFill>
          <a:effectLst>
            <a:softEdge rad="63500"/>
          </a:effectLst>
        </p:spPr>
        <p:txBody>
          <a:bodyPr wrap="square" rtlCol="0">
            <a:spAutoFit/>
          </a:bodyPr>
          <a:p>
            <a:r>
              <a:rPr lang="en-US" altLang="zh-CN" sz="2400">
                <a:latin typeface="Calibri" panose="020F0502020204030204" charset="0"/>
                <a:cs typeface="Calibri" panose="020F0502020204030204" charset="0"/>
              </a:rPr>
              <a:t>Paragraph 1: What did</a:t>
            </a:r>
            <a:r>
              <a:rPr lang="en-US" altLang="zh-CN" sz="2400">
                <a:solidFill>
                  <a:srgbClr val="C00000"/>
                </a:solidFill>
                <a:latin typeface="Calibri" panose="020F0502020204030204" charset="0"/>
                <a:cs typeface="Calibri" panose="020F0502020204030204" charset="0"/>
              </a:rPr>
              <a:t> the hungry and angry </a:t>
            </a:r>
            <a:r>
              <a:rPr lang="en-US" altLang="zh-CN" sz="2400">
                <a:latin typeface="Calibri" panose="020F0502020204030204" charset="0"/>
                <a:cs typeface="Calibri" panose="020F0502020204030204" charset="0"/>
              </a:rPr>
              <a:t>bear do? How did I and Elli</a:t>
            </a:r>
            <a:r>
              <a:rPr lang="en-US" altLang="zh-CN" sz="2400" b="1">
                <a:latin typeface="Calibri" panose="020F0502020204030204" charset="0"/>
                <a:cs typeface="Calibri" panose="020F0502020204030204" charset="0"/>
              </a:rPr>
              <a:t> feel</a:t>
            </a:r>
            <a:r>
              <a:rPr lang="en-US" altLang="zh-CN" sz="2400">
                <a:latin typeface="Calibri" panose="020F0502020204030204" charset="0"/>
                <a:cs typeface="Calibri" panose="020F0502020204030204" charset="0"/>
              </a:rPr>
              <a:t>? </a:t>
            </a:r>
            <a:endParaRPr lang="en-US" altLang="zh-CN" sz="2400">
              <a:latin typeface="Calibri" panose="020F0502020204030204" charset="0"/>
              <a:cs typeface="Calibri" panose="020F0502020204030204" charset="0"/>
            </a:endParaRPr>
          </a:p>
          <a:p>
            <a:r>
              <a:rPr lang="en-US" altLang="zh-CN" sz="2400">
                <a:latin typeface="Calibri" panose="020F0502020204030204" charset="0"/>
                <a:cs typeface="Calibri" panose="020F0502020204030204" charset="0"/>
              </a:rPr>
              <a:t>Paragraph 2:</a:t>
            </a:r>
            <a:r>
              <a:rPr lang="en-US" altLang="zh-CN" sz="2400"/>
              <a:t>  </a:t>
            </a:r>
            <a:r>
              <a:rPr lang="en-US" altLang="zh-CN" sz="2400">
                <a:latin typeface="Calibri" panose="020F0502020204030204" charset="0"/>
                <a:cs typeface="Calibri" panose="020F0502020204030204" charset="0"/>
              </a:rPr>
              <a:t>Were I and Elli rescued? How did we </a:t>
            </a:r>
            <a:r>
              <a:rPr lang="en-US" altLang="zh-CN" sz="2400" b="1">
                <a:latin typeface="Calibri" panose="020F0502020204030204" charset="0"/>
                <a:cs typeface="Calibri" panose="020F0502020204030204" charset="0"/>
              </a:rPr>
              <a:t>feel</a:t>
            </a:r>
            <a:r>
              <a:rPr lang="en-US" altLang="zh-CN" sz="2400">
                <a:latin typeface="Calibri" panose="020F0502020204030204" charset="0"/>
                <a:cs typeface="Calibri" panose="020F0502020204030204" charset="0"/>
              </a:rPr>
              <a:t> then?</a:t>
            </a:r>
            <a:endParaRPr lang="en-US" altLang="zh-CN" sz="2400">
              <a:latin typeface="Calibri" panose="020F0502020204030204" charset="0"/>
              <a:cs typeface="Calibri" panose="020F0502020204030204" charset="0"/>
            </a:endParaRPr>
          </a:p>
        </p:txBody>
      </p:sp>
      <p:sp>
        <p:nvSpPr>
          <p:cNvPr id="55" name="文本框 54"/>
          <p:cNvSpPr txBox="1"/>
          <p:nvPr/>
        </p:nvSpPr>
        <p:spPr>
          <a:xfrm>
            <a:off x="11391329" y="112083"/>
            <a:ext cx="566420" cy="694055"/>
          </a:xfrm>
          <a:prstGeom prst="rect">
            <a:avLst/>
          </a:prstGeom>
          <a:noFill/>
        </p:spPr>
        <p:txBody>
          <a:bodyPr wrap="none" rtlCol="0">
            <a:spAutoFit/>
          </a:bodyPr>
          <a:lstStyle/>
          <a:p>
            <a:pPr>
              <a:lnSpc>
                <a:spcPct val="140000"/>
              </a:lnSpc>
            </a:pPr>
            <a:r>
              <a:rPr lang="en-US" altLang="zh-CN" sz="2800" dirty="0" smtClean="0">
                <a:solidFill>
                  <a:srgbClr val="115A9F"/>
                </a:solidFill>
                <a:latin typeface="Segoe UI" panose="020B0502040204020203" pitchFamily="34" charset="0"/>
                <a:ea typeface="微软雅黑" panose="020B0503020204020204" pitchFamily="34" charset="-122"/>
                <a:cs typeface="+mn-ea"/>
                <a:sym typeface="Segoe UI" panose="020B0502040204020203" pitchFamily="34" charset="0"/>
              </a:rPr>
              <a:t>03</a:t>
            </a:r>
            <a:endParaRPr lang="zh-CN" altLang="en-US" sz="6600" dirty="0">
              <a:solidFill>
                <a:srgbClr val="115A9F"/>
              </a:solidFill>
              <a:latin typeface="Segoe UI" panose="020B0502040204020203" pitchFamily="34" charset="0"/>
              <a:ea typeface="微软雅黑" panose="020B0503020204020204" pitchFamily="34" charset="-122"/>
              <a:cs typeface="+mn-ea"/>
              <a:sym typeface="Segoe UI" panose="020B0502040204020203" pitchFamily="34" charset="0"/>
            </a:endParaRPr>
          </a:p>
        </p:txBody>
      </p:sp>
      <p:cxnSp>
        <p:nvCxnSpPr>
          <p:cNvPr id="56" name="直接连接符 55"/>
          <p:cNvCxnSpPr/>
          <p:nvPr/>
        </p:nvCxnSpPr>
        <p:spPr>
          <a:xfrm flipH="1">
            <a:off x="10919961" y="483407"/>
            <a:ext cx="401388" cy="0"/>
          </a:xfrm>
          <a:prstGeom prst="line">
            <a:avLst/>
          </a:prstGeom>
          <a:ln w="9525">
            <a:solidFill>
              <a:srgbClr val="B4CBD4"/>
            </a:solidFill>
          </a:ln>
        </p:spPr>
        <p:style>
          <a:lnRef idx="1">
            <a:schemeClr val="accent1"/>
          </a:lnRef>
          <a:fillRef idx="0">
            <a:schemeClr val="accent1"/>
          </a:fillRef>
          <a:effectRef idx="0">
            <a:schemeClr val="accent1"/>
          </a:effectRef>
          <a:fontRef idx="minor">
            <a:schemeClr val="tx1"/>
          </a:fontRef>
        </p:style>
      </p:cxnSp>
      <p:sp>
        <p:nvSpPr>
          <p:cNvPr id="57" name="文本框 56"/>
          <p:cNvSpPr txBox="1"/>
          <p:nvPr/>
        </p:nvSpPr>
        <p:spPr>
          <a:xfrm>
            <a:off x="9304382" y="300412"/>
            <a:ext cx="1828800" cy="349250"/>
          </a:xfrm>
          <a:prstGeom prst="rect">
            <a:avLst/>
          </a:prstGeom>
          <a:noFill/>
        </p:spPr>
        <p:txBody>
          <a:bodyPr wrap="none" rtlCol="0">
            <a:spAutoFit/>
          </a:bodyPr>
          <a:lstStyle/>
          <a:p>
            <a:pPr algn="dist">
              <a:lnSpc>
                <a:spcPct val="140000"/>
              </a:lnSpc>
            </a:pPr>
            <a:r>
              <a:rPr lang="en-US" altLang="zh-CN" sz="1200" dirty="0" smtClean="0">
                <a:solidFill>
                  <a:srgbClr val="115A9F"/>
                </a:solidFill>
                <a:latin typeface="Segoe UI" panose="020B0502040204020203" pitchFamily="34" charset="0"/>
                <a:ea typeface="微软雅黑" panose="020B0503020204020204" pitchFamily="34" charset="-122"/>
                <a:sym typeface="Segoe UI" panose="020B0502040204020203" pitchFamily="34" charset="0"/>
              </a:rPr>
              <a:t>Understanding the Story</a:t>
            </a:r>
            <a:endParaRPr lang="zh-CN" altLang="en-US" sz="2000" dirty="0">
              <a:solidFill>
                <a:srgbClr val="B4CBD4"/>
              </a:solidFill>
              <a:latin typeface="Segoe UI" panose="020B0502040204020203" pitchFamily="34" charset="0"/>
              <a:ea typeface="微软雅黑" panose="020B0503020204020204" pitchFamily="34" charset="-122"/>
              <a:cs typeface="+mn-ea"/>
              <a:sym typeface="Segoe UI" panose="020B0502040204020203"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anim calcmode="lin" valueType="num">
                                      <p:cBhvr additive="base">
                                        <p:cTn id="13"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anim calcmode="lin" valueType="num">
                                      <p:cBhvr additive="base">
                                        <p:cTn id="19"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
                                            <p:txEl>
                                              <p:pRg st="3" end="3"/>
                                            </p:txEl>
                                          </p:spTgt>
                                        </p:tgtEl>
                                        <p:attrNameLst>
                                          <p:attrName>style.visibility</p:attrName>
                                        </p:attrNameLst>
                                      </p:cBhvr>
                                      <p:to>
                                        <p:strVal val="visible"/>
                                      </p:to>
                                    </p:set>
                                    <p:anim calcmode="lin" valueType="num">
                                      <p:cBhvr additive="base">
                                        <p:cTn id="25"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3" end="3"/>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8">
                                            <p:txEl>
                                              <p:pRg st="4" end="4"/>
                                            </p:txEl>
                                          </p:spTgt>
                                        </p:tgtEl>
                                        <p:attrNameLst>
                                          <p:attrName>style.visibility</p:attrName>
                                        </p:attrNameLst>
                                      </p:cBhvr>
                                      <p:to>
                                        <p:strVal val="visible"/>
                                      </p:to>
                                    </p:set>
                                    <p:anim calcmode="lin" valueType="num">
                                      <p:cBhvr additive="base">
                                        <p:cTn id="29" dur="500" fill="hold"/>
                                        <p:tgtEl>
                                          <p:spTgt spid="8">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8">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9">
                                            <p:txEl>
                                              <p:pRg st="0" end="0"/>
                                            </p:txEl>
                                          </p:spTgt>
                                        </p:tgtEl>
                                        <p:attrNameLst>
                                          <p:attrName>style.visibility</p:attrName>
                                        </p:attrNameLst>
                                      </p:cBhvr>
                                      <p:to>
                                        <p:strVal val="visible"/>
                                      </p:to>
                                    </p:set>
                                    <p:anim calcmode="lin" valueType="num">
                                      <p:cBhvr additive="base">
                                        <p:cTn id="35"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9">
                                            <p:txEl>
                                              <p:pRg st="1" end="1"/>
                                            </p:txEl>
                                          </p:spTgt>
                                        </p:tgtEl>
                                        <p:attrNameLst>
                                          <p:attrName>style.visibility</p:attrName>
                                        </p:attrNameLst>
                                      </p:cBhvr>
                                      <p:to>
                                        <p:strVal val="visible"/>
                                      </p:to>
                                    </p:set>
                                    <p:anim calcmode="lin" valueType="num">
                                      <p:cBhvr additive="base">
                                        <p:cTn id="41"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20">
                                            <p:txEl>
                                              <p:pRg st="0" end="0"/>
                                            </p:txEl>
                                          </p:spTgt>
                                        </p:tgtEl>
                                        <p:attrNameLst>
                                          <p:attrName>style.visibility</p:attrName>
                                        </p:attrNameLst>
                                      </p:cBhvr>
                                      <p:to>
                                        <p:strVal val="visible"/>
                                      </p:to>
                                    </p:set>
                                    <p:anim calcmode="lin" valueType="num">
                                      <p:cBhvr additive="base">
                                        <p:cTn id="47"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2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20">
                                            <p:txEl>
                                              <p:pRg st="1" end="1"/>
                                            </p:txEl>
                                          </p:spTgt>
                                        </p:tgtEl>
                                        <p:attrNameLst>
                                          <p:attrName>style.visibility</p:attrName>
                                        </p:attrNameLst>
                                      </p:cBhvr>
                                      <p:to>
                                        <p:strVal val="visible"/>
                                      </p:to>
                                    </p:set>
                                    <p:anim calcmode="lin" valueType="num">
                                      <p:cBhvr additive="base">
                                        <p:cTn id="53" dur="500" fill="hold"/>
                                        <p:tgtEl>
                                          <p:spTgt spid="20">
                                            <p:txEl>
                                              <p:pRg st="1" end="1"/>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2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nodeType="clickEffect">
                                  <p:stCondLst>
                                    <p:cond delay="0"/>
                                  </p:stCondLst>
                                  <p:childTnLst>
                                    <p:set>
                                      <p:cBhvr>
                                        <p:cTn id="58" dur="1" fill="hold">
                                          <p:stCondLst>
                                            <p:cond delay="0"/>
                                          </p:stCondLst>
                                        </p:cTn>
                                        <p:tgtEl>
                                          <p:spTgt spid="20">
                                            <p:txEl>
                                              <p:pRg st="2" end="2"/>
                                            </p:txEl>
                                          </p:spTgt>
                                        </p:tgtEl>
                                        <p:attrNameLst>
                                          <p:attrName>style.visibility</p:attrName>
                                        </p:attrNameLst>
                                      </p:cBhvr>
                                      <p:to>
                                        <p:strVal val="visible"/>
                                      </p:to>
                                    </p:set>
                                    <p:anim calcmode="lin" valueType="num">
                                      <p:cBhvr additive="base">
                                        <p:cTn id="59"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2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nodeType="clickEffect">
                                  <p:stCondLst>
                                    <p:cond delay="0"/>
                                  </p:stCondLst>
                                  <p:childTnLst>
                                    <p:set>
                                      <p:cBhvr>
                                        <p:cTn id="64" dur="1" fill="hold">
                                          <p:stCondLst>
                                            <p:cond delay="0"/>
                                          </p:stCondLst>
                                        </p:cTn>
                                        <p:tgtEl>
                                          <p:spTgt spid="20">
                                            <p:txEl>
                                              <p:pRg st="3" end="3"/>
                                            </p:txEl>
                                          </p:spTgt>
                                        </p:tgtEl>
                                        <p:attrNameLst>
                                          <p:attrName>style.visibility</p:attrName>
                                        </p:attrNameLst>
                                      </p:cBhvr>
                                      <p:to>
                                        <p:strVal val="visible"/>
                                      </p:to>
                                    </p:set>
                                    <p:anim calcmode="lin" valueType="num">
                                      <p:cBhvr additive="base">
                                        <p:cTn id="65"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20">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4" fill="hold" nodeType="clickEffect">
                                  <p:stCondLst>
                                    <p:cond delay="0"/>
                                  </p:stCondLst>
                                  <p:childTnLst>
                                    <p:set>
                                      <p:cBhvr>
                                        <p:cTn id="70" dur="1" fill="hold">
                                          <p:stCondLst>
                                            <p:cond delay="0"/>
                                          </p:stCondLst>
                                        </p:cTn>
                                        <p:tgtEl>
                                          <p:spTgt spid="20">
                                            <p:txEl>
                                              <p:pRg st="4" end="4"/>
                                            </p:txEl>
                                          </p:spTgt>
                                        </p:tgtEl>
                                        <p:attrNameLst>
                                          <p:attrName>style.visibility</p:attrName>
                                        </p:attrNameLst>
                                      </p:cBhvr>
                                      <p:to>
                                        <p:strVal val="visible"/>
                                      </p:to>
                                    </p:set>
                                    <p:anim calcmode="lin" valueType="num">
                                      <p:cBhvr additive="base">
                                        <p:cTn id="71" dur="500" fill="hold"/>
                                        <p:tgtEl>
                                          <p:spTgt spid="20">
                                            <p:txEl>
                                              <p:pRg st="4" end="4"/>
                                            </p:txEl>
                                          </p:spTgt>
                                        </p:tgtEl>
                                        <p:attrNameLst>
                                          <p:attrName>ppt_x</p:attrName>
                                        </p:attrNameLst>
                                      </p:cBhvr>
                                      <p:tavLst>
                                        <p:tav tm="0">
                                          <p:val>
                                            <p:strVal val="#ppt_x"/>
                                          </p:val>
                                        </p:tav>
                                        <p:tav tm="100000">
                                          <p:val>
                                            <p:strVal val="#ppt_x"/>
                                          </p:val>
                                        </p:tav>
                                      </p:tavLst>
                                    </p:anim>
                                    <p:anim calcmode="lin" valueType="num">
                                      <p:cBhvr additive="base">
                                        <p:cTn id="72" dur="500" fill="hold"/>
                                        <p:tgtEl>
                                          <p:spTgt spid="20">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 presetClass="entr" presetSubtype="4" fill="hold" nodeType="clickEffect">
                                  <p:stCondLst>
                                    <p:cond delay="0"/>
                                  </p:stCondLst>
                                  <p:childTnLst>
                                    <p:set>
                                      <p:cBhvr>
                                        <p:cTn id="76" dur="1" fill="hold">
                                          <p:stCondLst>
                                            <p:cond delay="0"/>
                                          </p:stCondLst>
                                        </p:cTn>
                                        <p:tgtEl>
                                          <p:spTgt spid="20">
                                            <p:txEl>
                                              <p:pRg st="5" end="5"/>
                                            </p:txEl>
                                          </p:spTgt>
                                        </p:tgtEl>
                                        <p:attrNameLst>
                                          <p:attrName>style.visibility</p:attrName>
                                        </p:attrNameLst>
                                      </p:cBhvr>
                                      <p:to>
                                        <p:strVal val="visible"/>
                                      </p:to>
                                    </p:set>
                                    <p:anim calcmode="lin" valueType="num">
                                      <p:cBhvr additive="base">
                                        <p:cTn id="77" dur="500" fill="hold"/>
                                        <p:tgtEl>
                                          <p:spTgt spid="20">
                                            <p:txEl>
                                              <p:pRg st="5" end="5"/>
                                            </p:txEl>
                                          </p:spTgt>
                                        </p:tgtEl>
                                        <p:attrNameLst>
                                          <p:attrName>ppt_x</p:attrName>
                                        </p:attrNameLst>
                                      </p:cBhvr>
                                      <p:tavLst>
                                        <p:tav tm="0">
                                          <p:val>
                                            <p:strVal val="#ppt_x"/>
                                          </p:val>
                                        </p:tav>
                                        <p:tav tm="100000">
                                          <p:val>
                                            <p:strVal val="#ppt_x"/>
                                          </p:val>
                                        </p:tav>
                                      </p:tavLst>
                                    </p:anim>
                                    <p:anim calcmode="lin" valueType="num">
                                      <p:cBhvr additive="base">
                                        <p:cTn id="78" dur="500" fill="hold"/>
                                        <p:tgtEl>
                                          <p:spTgt spid="20">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2" presetClass="entr" presetSubtype="4" fill="hold" nodeType="clickEffect">
                                  <p:stCondLst>
                                    <p:cond delay="0"/>
                                  </p:stCondLst>
                                  <p:childTnLst>
                                    <p:set>
                                      <p:cBhvr>
                                        <p:cTn id="82" dur="1" fill="hold">
                                          <p:stCondLst>
                                            <p:cond delay="0"/>
                                          </p:stCondLst>
                                        </p:cTn>
                                        <p:tgtEl>
                                          <p:spTgt spid="20">
                                            <p:txEl>
                                              <p:pRg st="6" end="6"/>
                                            </p:txEl>
                                          </p:spTgt>
                                        </p:tgtEl>
                                        <p:attrNameLst>
                                          <p:attrName>style.visibility</p:attrName>
                                        </p:attrNameLst>
                                      </p:cBhvr>
                                      <p:to>
                                        <p:strVal val="visible"/>
                                      </p:to>
                                    </p:set>
                                    <p:anim calcmode="lin" valueType="num">
                                      <p:cBhvr additive="base">
                                        <p:cTn id="83" dur="500" fill="hold"/>
                                        <p:tgtEl>
                                          <p:spTgt spid="20">
                                            <p:txEl>
                                              <p:pRg st="6" end="6"/>
                                            </p:txEl>
                                          </p:spTgt>
                                        </p:tgtEl>
                                        <p:attrNameLst>
                                          <p:attrName>ppt_x</p:attrName>
                                        </p:attrNameLst>
                                      </p:cBhvr>
                                      <p:tavLst>
                                        <p:tav tm="0">
                                          <p:val>
                                            <p:strVal val="#ppt_x"/>
                                          </p:val>
                                        </p:tav>
                                        <p:tav tm="100000">
                                          <p:val>
                                            <p:strVal val="#ppt_x"/>
                                          </p:val>
                                        </p:tav>
                                      </p:tavLst>
                                    </p:anim>
                                    <p:anim calcmode="lin" valueType="num">
                                      <p:cBhvr additive="base">
                                        <p:cTn id="84" dur="500" fill="hold"/>
                                        <p:tgtEl>
                                          <p:spTgt spid="20">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5" presetClass="entr" presetSubtype="10" fill="hold" nodeType="clickEffect">
                                  <p:stCondLst>
                                    <p:cond delay="0"/>
                                  </p:stCondLst>
                                  <p:childTnLst>
                                    <p:set>
                                      <p:cBhvr>
                                        <p:cTn id="88" dur="1" fill="hold">
                                          <p:stCondLst>
                                            <p:cond delay="0"/>
                                          </p:stCondLst>
                                        </p:cTn>
                                        <p:tgtEl>
                                          <p:spTgt spid="4">
                                            <p:txEl>
                                              <p:pRg st="0" end="0"/>
                                            </p:txEl>
                                          </p:spTgt>
                                        </p:tgtEl>
                                        <p:attrNameLst>
                                          <p:attrName>style.visibility</p:attrName>
                                        </p:attrNameLst>
                                      </p:cBhvr>
                                      <p:to>
                                        <p:strVal val="visible"/>
                                      </p:to>
                                    </p:set>
                                    <p:animEffect transition="in" filter="checkerboard(across)">
                                      <p:cBhvr>
                                        <p:cTn id="89" dur="500"/>
                                        <p:tgtEl>
                                          <p:spTgt spid="4">
                                            <p:txEl>
                                              <p:pRg st="0" end="0"/>
                                            </p:txEl>
                                          </p:spTgt>
                                        </p:tgtEl>
                                      </p:cBhvr>
                                    </p:animEffect>
                                  </p:childTnLst>
                                </p:cTn>
                              </p:par>
                            </p:childTnLst>
                          </p:cTn>
                        </p:par>
                      </p:childTnLst>
                    </p:cTn>
                  </p:par>
                  <p:par>
                    <p:cTn id="90" fill="hold">
                      <p:stCondLst>
                        <p:cond delay="indefinite"/>
                      </p:stCondLst>
                      <p:childTnLst>
                        <p:par>
                          <p:cTn id="91" fill="hold">
                            <p:stCondLst>
                              <p:cond delay="0"/>
                            </p:stCondLst>
                            <p:childTnLst>
                              <p:par>
                                <p:cTn id="92" presetID="5" presetClass="entr" presetSubtype="10" fill="hold" nodeType="clickEffect">
                                  <p:stCondLst>
                                    <p:cond delay="0"/>
                                  </p:stCondLst>
                                  <p:childTnLst>
                                    <p:set>
                                      <p:cBhvr>
                                        <p:cTn id="93" dur="1" fill="hold">
                                          <p:stCondLst>
                                            <p:cond delay="0"/>
                                          </p:stCondLst>
                                        </p:cTn>
                                        <p:tgtEl>
                                          <p:spTgt spid="4">
                                            <p:txEl>
                                              <p:pRg st="1" end="1"/>
                                            </p:txEl>
                                          </p:spTgt>
                                        </p:tgtEl>
                                        <p:attrNameLst>
                                          <p:attrName>style.visibility</p:attrName>
                                        </p:attrNameLst>
                                      </p:cBhvr>
                                      <p:to>
                                        <p:strVal val="visible"/>
                                      </p:to>
                                    </p:set>
                                    <p:animEffect transition="in" filter="checkerboard(across)">
                                      <p:cBhvr>
                                        <p:cTn id="94"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5" name="直接连接符 44"/>
          <p:cNvCxnSpPr/>
          <p:nvPr/>
        </p:nvCxnSpPr>
        <p:spPr>
          <a:xfrm rot="155691" flipV="1">
            <a:off x="5104463" y="1632459"/>
            <a:ext cx="633375" cy="677191"/>
          </a:xfrm>
          <a:prstGeom prst="line">
            <a:avLst/>
          </a:prstGeom>
          <a:ln w="50800" cap="rnd" cmpd="sng">
            <a:solidFill>
              <a:srgbClr val="D8E4E9"/>
            </a:solidFill>
            <a:round/>
          </a:ln>
        </p:spPr>
        <p:style>
          <a:lnRef idx="1">
            <a:schemeClr val="accent1"/>
          </a:lnRef>
          <a:fillRef idx="0">
            <a:schemeClr val="accent1"/>
          </a:fillRef>
          <a:effectRef idx="0">
            <a:schemeClr val="accent1"/>
          </a:effectRef>
          <a:fontRef idx="minor">
            <a:schemeClr val="tx1"/>
          </a:fontRef>
        </p:style>
      </p:cxnSp>
      <p:cxnSp>
        <p:nvCxnSpPr>
          <p:cNvPr id="46" name="直接连接符 45"/>
          <p:cNvCxnSpPr/>
          <p:nvPr/>
        </p:nvCxnSpPr>
        <p:spPr>
          <a:xfrm rot="155691" flipV="1">
            <a:off x="6444594" y="2972591"/>
            <a:ext cx="633375" cy="677191"/>
          </a:xfrm>
          <a:prstGeom prst="line">
            <a:avLst/>
          </a:prstGeom>
          <a:ln w="50800" cap="rnd" cmpd="sng">
            <a:solidFill>
              <a:srgbClr val="D8E4E9"/>
            </a:solidFill>
            <a:round/>
          </a:ln>
        </p:spPr>
        <p:style>
          <a:lnRef idx="1">
            <a:schemeClr val="accent1"/>
          </a:lnRef>
          <a:fillRef idx="0">
            <a:schemeClr val="accent1"/>
          </a:fillRef>
          <a:effectRef idx="0">
            <a:schemeClr val="accent1"/>
          </a:effectRef>
          <a:fontRef idx="minor">
            <a:schemeClr val="tx1"/>
          </a:fontRef>
        </p:style>
      </p:cxnSp>
      <p:sp>
        <p:nvSpPr>
          <p:cNvPr id="49" name="椭圆 48"/>
          <p:cNvSpPr/>
          <p:nvPr/>
        </p:nvSpPr>
        <p:spPr>
          <a:xfrm>
            <a:off x="5414053" y="1963956"/>
            <a:ext cx="1354327" cy="1354328"/>
          </a:xfrm>
          <a:prstGeom prst="ellipse">
            <a:avLst/>
          </a:prstGeom>
          <a:pattFill prst="ltUpDiag">
            <a:fgClr>
              <a:srgbClr val="1366B1"/>
            </a:fgClr>
            <a:bgClr>
              <a:srgbClr val="115A9F"/>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zh-CN" sz="4400" b="1" dirty="0" smtClean="0">
                <a:latin typeface="Segoe UI" panose="020B0502040204020203" pitchFamily="34" charset="0"/>
                <a:ea typeface="微软雅黑" panose="020B0503020204020204" pitchFamily="34" charset="-122"/>
                <a:cs typeface="+mn-ea"/>
                <a:sym typeface="Segoe UI" panose="020B0502040204020203" pitchFamily="34" charset="0"/>
              </a:rPr>
              <a:t>04</a:t>
            </a:r>
            <a:endParaRPr lang="en-US" altLang="zh-CN" sz="4400" b="1" dirty="0" smtClean="0">
              <a:latin typeface="Segoe UI" panose="020B0502040204020203" pitchFamily="34" charset="0"/>
              <a:ea typeface="微软雅黑" panose="020B0503020204020204" pitchFamily="34" charset="-122"/>
              <a:cs typeface="+mn-ea"/>
              <a:sym typeface="Segoe UI" panose="020B0502040204020203" pitchFamily="34" charset="0"/>
            </a:endParaRPr>
          </a:p>
        </p:txBody>
      </p:sp>
      <p:sp>
        <p:nvSpPr>
          <p:cNvPr id="53" name="椭圆 52"/>
          <p:cNvSpPr/>
          <p:nvPr/>
        </p:nvSpPr>
        <p:spPr>
          <a:xfrm>
            <a:off x="6400803" y="1943364"/>
            <a:ext cx="398145" cy="398146"/>
          </a:xfrm>
          <a:prstGeom prst="ellipse">
            <a:avLst/>
          </a:prstGeom>
          <a:pattFill prst="ltUpDiag">
            <a:fgClr>
              <a:srgbClr val="EBCB2D"/>
            </a:fgClr>
            <a:bgClr>
              <a:srgbClr val="E9C517"/>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zh-CN" altLang="en-US" sz="4000" dirty="0">
              <a:latin typeface="Segoe UI" panose="020B0502040204020203" pitchFamily="34" charset="0"/>
              <a:ea typeface="微软雅黑" panose="020B0503020204020204" pitchFamily="34" charset="-122"/>
              <a:cs typeface="+mn-ea"/>
              <a:sym typeface="Segoe UI" panose="020B0502040204020203" pitchFamily="34" charset="0"/>
            </a:endParaRPr>
          </a:p>
        </p:txBody>
      </p:sp>
      <p:sp>
        <p:nvSpPr>
          <p:cNvPr id="30" name="文本框 29"/>
          <p:cNvSpPr txBox="1"/>
          <p:nvPr/>
        </p:nvSpPr>
        <p:spPr>
          <a:xfrm>
            <a:off x="3783019" y="3573851"/>
            <a:ext cx="4739640" cy="583565"/>
          </a:xfrm>
          <a:prstGeom prst="rect">
            <a:avLst/>
          </a:prstGeom>
          <a:noFill/>
        </p:spPr>
        <p:txBody>
          <a:bodyPr wrap="none" rtlCol="0">
            <a:spAutoFit/>
          </a:bodyPr>
          <a:p>
            <a:r>
              <a:rPr lang="en-US" altLang="zh-CN" sz="3200" dirty="0">
                <a:solidFill>
                  <a:srgbClr val="115A9F"/>
                </a:solidFill>
                <a:latin typeface="Segoe UI" panose="020B0502040204020203" pitchFamily="34" charset="0"/>
                <a:ea typeface="微软雅黑" panose="020B0503020204020204" pitchFamily="34" charset="-122"/>
                <a:sym typeface="Segoe UI" panose="020B0502040204020203" pitchFamily="34" charset="0"/>
              </a:rPr>
              <a:t>Expressions for Reference</a:t>
            </a:r>
            <a:endParaRPr lang="en-US" altLang="zh-CN" sz="3200" dirty="0">
              <a:solidFill>
                <a:srgbClr val="115A9F"/>
              </a:solidFill>
              <a:latin typeface="Segoe UI" panose="020B0502040204020203" pitchFamily="34" charset="0"/>
              <a:ea typeface="微软雅黑" panose="020B0503020204020204" pitchFamily="34" charset="-122"/>
              <a:sym typeface="Segoe UI" panose="020B0502040204020203" pitchFamily="34" charset="0"/>
            </a:endParaRPr>
          </a:p>
        </p:txBody>
      </p:sp>
      <p:sp>
        <p:nvSpPr>
          <p:cNvPr id="31" name="文本框 30"/>
          <p:cNvSpPr txBox="1"/>
          <p:nvPr/>
        </p:nvSpPr>
        <p:spPr>
          <a:xfrm>
            <a:off x="5520379" y="4069586"/>
            <a:ext cx="1198880" cy="398780"/>
          </a:xfrm>
          <a:prstGeom prst="rect">
            <a:avLst/>
          </a:prstGeom>
          <a:noFill/>
        </p:spPr>
        <p:txBody>
          <a:bodyPr wrap="none" rtlCol="0">
            <a:spAutoFit/>
          </a:bodyPr>
          <a:p>
            <a:pPr algn="l"/>
            <a:r>
              <a:rPr lang="zh-CN" altLang="en-US" sz="2000" dirty="0">
                <a:latin typeface="Segoe UI" panose="020B0502040204020203" pitchFamily="34" charset="0"/>
                <a:ea typeface="微软雅黑" panose="020B0503020204020204" pitchFamily="34" charset="-122"/>
                <a:cs typeface="+mn-ea"/>
                <a:sym typeface="Segoe UI" panose="020B0502040204020203" pitchFamily="34" charset="0"/>
              </a:rPr>
              <a:t>素材参考</a:t>
            </a:r>
            <a:endParaRPr lang="zh-CN" altLang="en-US" sz="2000" dirty="0">
              <a:latin typeface="Segoe UI" panose="020B0502040204020203" pitchFamily="34" charset="0"/>
              <a:ea typeface="微软雅黑" panose="020B0503020204020204" pitchFamily="34" charset="-122"/>
              <a:cs typeface="+mn-ea"/>
              <a:sym typeface="Segoe UI" panose="020B0502040204020203" pitchFamily="34"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椭圆 24"/>
          <p:cNvSpPr/>
          <p:nvPr/>
        </p:nvSpPr>
        <p:spPr>
          <a:xfrm>
            <a:off x="492382" y="464457"/>
            <a:ext cx="398145" cy="398146"/>
          </a:xfrm>
          <a:prstGeom prst="ellipse">
            <a:avLst/>
          </a:prstGeom>
          <a:pattFill prst="ltUpDiag">
            <a:fgClr>
              <a:srgbClr val="EBCB2D"/>
            </a:fgClr>
            <a:bgClr>
              <a:srgbClr val="E9C517"/>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zh-CN" altLang="en-US" sz="4000" dirty="0">
              <a:latin typeface="Segoe UI" panose="020B0502040204020203" pitchFamily="34" charset="0"/>
              <a:ea typeface="微软雅黑" panose="020B0503020204020204" pitchFamily="34" charset="-122"/>
              <a:cs typeface="+mn-ea"/>
              <a:sym typeface="Segoe UI" panose="020B0502040204020203" pitchFamily="34" charset="0"/>
            </a:endParaRPr>
          </a:p>
        </p:txBody>
      </p:sp>
      <p:sp>
        <p:nvSpPr>
          <p:cNvPr id="2" name="矩形 1"/>
          <p:cNvSpPr/>
          <p:nvPr/>
        </p:nvSpPr>
        <p:spPr>
          <a:xfrm>
            <a:off x="1029970" y="944245"/>
            <a:ext cx="1073785" cy="76200"/>
          </a:xfrm>
          <a:prstGeom prst="rect">
            <a:avLst/>
          </a:prstGeom>
          <a:solidFill>
            <a:srgbClr val="115A9F"/>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 name="文本框 4"/>
          <p:cNvSpPr txBox="1"/>
          <p:nvPr/>
        </p:nvSpPr>
        <p:spPr>
          <a:xfrm>
            <a:off x="1029970" y="317500"/>
            <a:ext cx="1602105" cy="645160"/>
          </a:xfrm>
          <a:prstGeom prst="rect">
            <a:avLst/>
          </a:prstGeom>
          <a:noFill/>
        </p:spPr>
        <p:txBody>
          <a:bodyPr wrap="square" rtlCol="0">
            <a:spAutoFit/>
          </a:bodyPr>
          <a:p>
            <a:pPr algn="l">
              <a:buClrTx/>
              <a:buSzTx/>
              <a:buFontTx/>
            </a:pPr>
            <a:r>
              <a:rPr lang="en-US" altLang="zh-CN" sz="3600">
                <a:latin typeface="Palatino Linotype" panose="02040502050505030304" charset="0"/>
                <a:cs typeface="Palatino Linotype" panose="02040502050505030304" charset="0"/>
              </a:rPr>
              <a:t>Bear</a:t>
            </a:r>
            <a:endParaRPr lang="en-US" altLang="zh-CN" sz="3600">
              <a:latin typeface="Palatino Linotype" panose="02040502050505030304" charset="0"/>
              <a:cs typeface="Palatino Linotype" panose="02040502050505030304" charset="0"/>
            </a:endParaRPr>
          </a:p>
        </p:txBody>
      </p:sp>
      <p:sp>
        <p:nvSpPr>
          <p:cNvPr id="3" name="文本框 2"/>
          <p:cNvSpPr txBox="1"/>
          <p:nvPr/>
        </p:nvSpPr>
        <p:spPr>
          <a:xfrm>
            <a:off x="492760" y="1404620"/>
            <a:ext cx="11396980" cy="5262245"/>
          </a:xfrm>
          <a:prstGeom prst="rect">
            <a:avLst/>
          </a:prstGeom>
          <a:noFill/>
        </p:spPr>
        <p:txBody>
          <a:bodyPr wrap="square" rtlCol="0">
            <a:spAutoFit/>
          </a:bodyPr>
          <a:p>
            <a:pPr marL="342900" indent="-342900">
              <a:buFont typeface="Arial" panose="020B0604020202020204" pitchFamily="34" charset="0"/>
              <a:buChar char="•"/>
            </a:pPr>
            <a:r>
              <a:rPr lang="en-US" altLang="zh-CN" sz="2400">
                <a:latin typeface="Palatino Linotype" panose="02040502050505030304" charset="0"/>
                <a:cs typeface="Palatino Linotype" panose="02040502050505030304" charset="0"/>
              </a:rPr>
              <a:t>Then the bear came our way, letting out a rumbling growl. </a:t>
            </a:r>
            <a:endParaRPr lang="en-US" altLang="zh-CN" sz="2400">
              <a:latin typeface="Palatino Linotype" panose="02040502050505030304" charset="0"/>
              <a:cs typeface="Palatino Linotype" panose="02040502050505030304" charset="0"/>
            </a:endParaRPr>
          </a:p>
          <a:p>
            <a:pPr marL="342900" indent="-342900">
              <a:buFont typeface="Arial" panose="020B0604020202020204" pitchFamily="34" charset="0"/>
              <a:buChar char="•"/>
            </a:pPr>
            <a:r>
              <a:rPr lang="en-US" altLang="zh-CN" sz="2400">
                <a:latin typeface="Palatino Linotype" panose="02040502050505030304" charset="0"/>
                <a:cs typeface="Palatino Linotype" panose="02040502050505030304" charset="0"/>
              </a:rPr>
              <a:t>But then he ceased at the wire fence, stood upright on his hind legs, clawed and bite it ferociously.</a:t>
            </a:r>
            <a:endParaRPr lang="en-US" altLang="zh-CN" sz="2400">
              <a:latin typeface="Palatino Linotype" panose="02040502050505030304" charset="0"/>
              <a:cs typeface="Palatino Linotype" panose="02040502050505030304" charset="0"/>
            </a:endParaRPr>
          </a:p>
          <a:p>
            <a:pPr marL="342900" indent="-342900">
              <a:buFont typeface="Arial" panose="020B0604020202020204" pitchFamily="34" charset="0"/>
              <a:buChar char="•"/>
            </a:pPr>
            <a:r>
              <a:rPr lang="en-US" altLang="zh-CN" sz="2400">
                <a:latin typeface="Palatino Linotype" panose="02040502050505030304" charset="0"/>
                <a:cs typeface="Palatino Linotype" panose="02040502050505030304" charset="0"/>
                <a:sym typeface="+mn-ea"/>
              </a:rPr>
              <a:t>There was dead silence except for the sound of his heavy breathing and sniffing. </a:t>
            </a:r>
            <a:endParaRPr lang="en-US" altLang="zh-CN" sz="2400">
              <a:latin typeface="Palatino Linotype" panose="02040502050505030304" charset="0"/>
              <a:cs typeface="Palatino Linotype" panose="02040502050505030304" charset="0"/>
            </a:endParaRPr>
          </a:p>
          <a:p>
            <a:pPr marL="342900" indent="-342900">
              <a:buFont typeface="Arial" panose="020B0604020202020204" pitchFamily="34" charset="0"/>
              <a:buChar char="•"/>
            </a:pPr>
            <a:r>
              <a:rPr lang="en-US" altLang="zh-CN" sz="2400">
                <a:latin typeface="Palatino Linotype" panose="02040502050505030304" charset="0"/>
                <a:cs typeface="Palatino Linotype" panose="02040502050505030304" charset="0"/>
              </a:rPr>
              <a:t>He agilely rose to his feet and snarled, baring his white fangs.</a:t>
            </a:r>
            <a:endParaRPr lang="en-US" altLang="zh-CN" sz="2400">
              <a:latin typeface="Palatino Linotype" panose="02040502050505030304" charset="0"/>
              <a:cs typeface="Palatino Linotype" panose="02040502050505030304" charset="0"/>
            </a:endParaRPr>
          </a:p>
          <a:p>
            <a:pPr marL="342900" indent="-342900">
              <a:buFont typeface="Arial" panose="020B0604020202020204" pitchFamily="34" charset="0"/>
              <a:buChar char="•"/>
            </a:pPr>
            <a:r>
              <a:rPr lang="en-US" altLang="zh-CN" sz="2400">
                <a:latin typeface="Palatino Linotype" panose="02040502050505030304" charset="0"/>
                <a:cs typeface="Palatino Linotype" panose="02040502050505030304" charset="0"/>
              </a:rPr>
              <a:t>The bear raised his head so high that he seemed to be standing erect.</a:t>
            </a:r>
            <a:endParaRPr lang="en-US" altLang="zh-CN" sz="2400">
              <a:latin typeface="Palatino Linotype" panose="02040502050505030304" charset="0"/>
              <a:cs typeface="Palatino Linotype" panose="02040502050505030304" charset="0"/>
            </a:endParaRPr>
          </a:p>
          <a:p>
            <a:pPr marL="342900" indent="-342900">
              <a:buFont typeface="Arial" panose="020B0604020202020204" pitchFamily="34" charset="0"/>
              <a:buChar char="•"/>
            </a:pPr>
            <a:r>
              <a:rPr lang="en-US" altLang="zh-CN" sz="2400">
                <a:latin typeface="Palatino Linotype" panose="02040502050505030304" charset="0"/>
                <a:cs typeface="Palatino Linotype" panose="02040502050505030304" charset="0"/>
              </a:rPr>
              <a:t>Obviously, the hungry bear got furious, rose up on his hind legs and began to growl.</a:t>
            </a:r>
            <a:endParaRPr lang="en-US" altLang="zh-CN" sz="2400">
              <a:latin typeface="Palatino Linotype" panose="02040502050505030304" charset="0"/>
              <a:cs typeface="Palatino Linotype" panose="02040502050505030304" charset="0"/>
            </a:endParaRPr>
          </a:p>
          <a:p>
            <a:pPr marL="342900" indent="-342900">
              <a:buFont typeface="Arial" panose="020B0604020202020204" pitchFamily="34" charset="0"/>
              <a:buChar char="•"/>
            </a:pPr>
            <a:r>
              <a:rPr lang="en-US" altLang="zh-CN" sz="2400">
                <a:latin typeface="Palatino Linotype" panose="02040502050505030304" charset="0"/>
                <a:cs typeface="Palatino Linotype" panose="02040502050505030304" charset="0"/>
              </a:rPr>
              <a:t>All of a sudden, the bear stood upright and roared loudly with fury, beating its paws madly against the fence. </a:t>
            </a:r>
            <a:endParaRPr lang="en-US" altLang="zh-CN" sz="2400">
              <a:latin typeface="Palatino Linotype" panose="02040502050505030304" charset="0"/>
              <a:cs typeface="Palatino Linotype" panose="02040502050505030304" charset="0"/>
            </a:endParaRPr>
          </a:p>
          <a:p>
            <a:pPr marL="342900" indent="-342900">
              <a:buFont typeface="Arial" panose="020B0604020202020204" pitchFamily="34" charset="0"/>
              <a:buChar char="•"/>
            </a:pPr>
            <a:r>
              <a:rPr lang="en-US" altLang="zh-CN" sz="2400">
                <a:latin typeface="Palatino Linotype" panose="02040502050505030304" charset="0"/>
                <a:cs typeface="Palatino Linotype" panose="02040502050505030304" charset="0"/>
              </a:rPr>
              <a:t>There must have been a mixture of hunger and anger inside him because he clawed at himself and growled and squealed and banged against the fence frantically. I never saw such a sight!</a:t>
            </a:r>
            <a:endParaRPr lang="en-US" altLang="zh-CN" sz="2400">
              <a:latin typeface="Palatino Linotype" panose="02040502050505030304" charset="0"/>
              <a:cs typeface="Palatino Linotype" panose="02040502050505030304" charset="0"/>
            </a:endParaRPr>
          </a:p>
          <a:p>
            <a:pPr marL="342900" indent="-342900">
              <a:buFont typeface="Arial" panose="020B0604020202020204" pitchFamily="34" charset="0"/>
              <a:buChar char="•"/>
            </a:pPr>
            <a:endParaRPr lang="en-US" altLang="zh-CN" sz="2400">
              <a:latin typeface="Palatino Linotype" panose="02040502050505030304" charset="0"/>
              <a:cs typeface="Palatino Linotype" panose="02040502050505030304" charset="0"/>
            </a:endParaRPr>
          </a:p>
        </p:txBody>
      </p:sp>
      <p:sp>
        <p:nvSpPr>
          <p:cNvPr id="8" name="文本框 7"/>
          <p:cNvSpPr txBox="1"/>
          <p:nvPr/>
        </p:nvSpPr>
        <p:spPr>
          <a:xfrm>
            <a:off x="11391329" y="112083"/>
            <a:ext cx="566420" cy="694055"/>
          </a:xfrm>
          <a:prstGeom prst="rect">
            <a:avLst/>
          </a:prstGeom>
          <a:noFill/>
        </p:spPr>
        <p:txBody>
          <a:bodyPr wrap="none" rtlCol="0">
            <a:spAutoFit/>
          </a:bodyPr>
          <a:p>
            <a:pPr>
              <a:lnSpc>
                <a:spcPct val="140000"/>
              </a:lnSpc>
            </a:pPr>
            <a:r>
              <a:rPr lang="en-US" altLang="zh-CN" sz="2800" dirty="0" smtClean="0">
                <a:solidFill>
                  <a:srgbClr val="115A9F"/>
                </a:solidFill>
                <a:latin typeface="Segoe UI" panose="020B0502040204020203" pitchFamily="34" charset="0"/>
                <a:ea typeface="微软雅黑" panose="020B0503020204020204" pitchFamily="34" charset="-122"/>
                <a:cs typeface="+mn-ea"/>
                <a:sym typeface="Segoe UI" panose="020B0502040204020203" pitchFamily="34" charset="0"/>
              </a:rPr>
              <a:t>0</a:t>
            </a:r>
            <a:r>
              <a:rPr lang="en-US" sz="2800" dirty="0" smtClean="0">
                <a:solidFill>
                  <a:srgbClr val="115A9F"/>
                </a:solidFill>
                <a:latin typeface="Segoe UI" panose="020B0502040204020203" pitchFamily="34" charset="0"/>
                <a:ea typeface="微软雅黑" panose="020B0503020204020204" pitchFamily="34" charset="-122"/>
                <a:cs typeface="+mn-ea"/>
                <a:sym typeface="Segoe UI" panose="020B0502040204020203" pitchFamily="34" charset="0"/>
              </a:rPr>
              <a:t>4</a:t>
            </a:r>
            <a:endParaRPr lang="en-US" sz="6600" dirty="0">
              <a:solidFill>
                <a:srgbClr val="115A9F"/>
              </a:solidFill>
              <a:latin typeface="Segoe UI" panose="020B0502040204020203" pitchFamily="34" charset="0"/>
              <a:ea typeface="微软雅黑" panose="020B0503020204020204" pitchFamily="34" charset="-122"/>
              <a:cs typeface="+mn-ea"/>
              <a:sym typeface="Segoe UI" panose="020B0502040204020203" pitchFamily="34" charset="0"/>
            </a:endParaRPr>
          </a:p>
        </p:txBody>
      </p:sp>
      <p:cxnSp>
        <p:nvCxnSpPr>
          <p:cNvPr id="9" name="直接连接符 8"/>
          <p:cNvCxnSpPr/>
          <p:nvPr/>
        </p:nvCxnSpPr>
        <p:spPr>
          <a:xfrm flipH="1">
            <a:off x="10919961" y="483407"/>
            <a:ext cx="401388" cy="0"/>
          </a:xfrm>
          <a:prstGeom prst="line">
            <a:avLst/>
          </a:prstGeom>
          <a:ln w="9525">
            <a:solidFill>
              <a:srgbClr val="B4CBD4"/>
            </a:solidFill>
          </a:ln>
        </p:spPr>
        <p:style>
          <a:lnRef idx="1">
            <a:schemeClr val="accent1"/>
          </a:lnRef>
          <a:fillRef idx="0">
            <a:schemeClr val="accent1"/>
          </a:fillRef>
          <a:effectRef idx="0">
            <a:schemeClr val="accent1"/>
          </a:effectRef>
          <a:fontRef idx="minor">
            <a:schemeClr val="tx1"/>
          </a:fontRef>
        </p:style>
      </p:cxnSp>
      <p:sp>
        <p:nvSpPr>
          <p:cNvPr id="10" name="文本框 9"/>
          <p:cNvSpPr txBox="1"/>
          <p:nvPr/>
        </p:nvSpPr>
        <p:spPr>
          <a:xfrm>
            <a:off x="9067210" y="262312"/>
            <a:ext cx="1891665" cy="349250"/>
          </a:xfrm>
          <a:prstGeom prst="rect">
            <a:avLst/>
          </a:prstGeom>
          <a:noFill/>
        </p:spPr>
        <p:txBody>
          <a:bodyPr wrap="none" rtlCol="0">
            <a:spAutoFit/>
          </a:bodyPr>
          <a:p>
            <a:pPr algn="dist">
              <a:lnSpc>
                <a:spcPct val="140000"/>
              </a:lnSpc>
            </a:pPr>
            <a:r>
              <a:rPr lang="en-US" altLang="zh-CN" sz="1200" dirty="0" smtClean="0">
                <a:solidFill>
                  <a:srgbClr val="115A9F"/>
                </a:solidFill>
                <a:latin typeface="Segoe UI" panose="020B0502040204020203" pitchFamily="34" charset="0"/>
                <a:ea typeface="微软雅黑" panose="020B0503020204020204" pitchFamily="34" charset="-122"/>
                <a:sym typeface="Segoe UI" panose="020B0502040204020203" pitchFamily="34" charset="0"/>
              </a:rPr>
              <a:t>Expressions for Reference</a:t>
            </a:r>
            <a:endParaRPr lang="zh-CN" altLang="en-US" sz="2000" dirty="0">
              <a:solidFill>
                <a:srgbClr val="B4CBD4"/>
              </a:solidFill>
              <a:latin typeface="Segoe UI" panose="020B0502040204020203" pitchFamily="34" charset="0"/>
              <a:ea typeface="微软雅黑" panose="020B0503020204020204" pitchFamily="34" charset="-122"/>
              <a:cs typeface="+mn-ea"/>
              <a:sym typeface="Segoe UI" panose="020B0502040204020203" pitchFamily="34" charset="0"/>
            </a:endParaRPr>
          </a:p>
        </p:txBody>
      </p:sp>
      <p:sp>
        <p:nvSpPr>
          <p:cNvPr id="11" name="圆角矩形 10"/>
          <p:cNvSpPr/>
          <p:nvPr/>
        </p:nvSpPr>
        <p:spPr>
          <a:xfrm>
            <a:off x="3034665" y="396240"/>
            <a:ext cx="2867025" cy="489585"/>
          </a:xfrm>
          <a:prstGeom prst="roundRect">
            <a:avLst/>
          </a:prstGeom>
          <a:solidFill>
            <a:srgbClr val="EBCB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2800" b="1">
                <a:solidFill>
                  <a:schemeClr val="bg2">
                    <a:lumMod val="50000"/>
                  </a:schemeClr>
                </a:solidFill>
              </a:rPr>
              <a:t>Hungry &amp; Angry</a:t>
            </a:r>
            <a:endParaRPr lang="en-US" altLang="zh-CN" sz="2800" b="1">
              <a:solidFill>
                <a:schemeClr val="bg2">
                  <a:lumMod val="50000"/>
                </a:schemeClr>
              </a:solidFill>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heckerboard(across)">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5" name="椭圆 24"/>
          <p:cNvSpPr/>
          <p:nvPr/>
        </p:nvSpPr>
        <p:spPr>
          <a:xfrm>
            <a:off x="2497077" y="1081677"/>
            <a:ext cx="398145" cy="398146"/>
          </a:xfrm>
          <a:prstGeom prst="ellipse">
            <a:avLst/>
          </a:prstGeom>
          <a:solidFill>
            <a:srgbClr val="115A9F"/>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p>
            <a:pPr algn="ctr"/>
            <a:endParaRPr lang="zh-CN" altLang="en-US" sz="4000" dirty="0">
              <a:latin typeface="Segoe UI" panose="020B0502040204020203" pitchFamily="34" charset="0"/>
              <a:ea typeface="微软雅黑" panose="020B0503020204020204" pitchFamily="34" charset="-122"/>
              <a:cs typeface="+mn-ea"/>
              <a:sym typeface="Segoe UI" panose="020B0502040204020203" pitchFamily="34" charset="0"/>
            </a:endParaRPr>
          </a:p>
        </p:txBody>
      </p:sp>
      <p:sp>
        <p:nvSpPr>
          <p:cNvPr id="2" name="矩形 1"/>
          <p:cNvSpPr/>
          <p:nvPr/>
        </p:nvSpPr>
        <p:spPr>
          <a:xfrm>
            <a:off x="3206115" y="1451610"/>
            <a:ext cx="5099050" cy="75565"/>
          </a:xfrm>
          <a:prstGeom prst="rect">
            <a:avLst/>
          </a:prstGeom>
          <a:solidFill>
            <a:srgbClr val="E9C5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 name="文本框 4"/>
          <p:cNvSpPr txBox="1"/>
          <p:nvPr/>
        </p:nvSpPr>
        <p:spPr>
          <a:xfrm>
            <a:off x="4528185" y="833120"/>
            <a:ext cx="2564130" cy="645160"/>
          </a:xfrm>
          <a:prstGeom prst="rect">
            <a:avLst/>
          </a:prstGeom>
          <a:noFill/>
        </p:spPr>
        <p:txBody>
          <a:bodyPr wrap="square" rtlCol="0">
            <a:spAutoFit/>
          </a:bodyPr>
          <a:p>
            <a:r>
              <a:rPr lang="en-US" altLang="zh-CN" sz="3600">
                <a:latin typeface="Palatino Linotype" panose="02040502050505030304" charset="0"/>
                <a:cs typeface="Palatino Linotype" panose="02040502050505030304" charset="0"/>
              </a:rPr>
              <a:t>bulky</a:t>
            </a:r>
            <a:endParaRPr lang="en-US" altLang="zh-CN" sz="3600">
              <a:latin typeface="Palatino Linotype" panose="02040502050505030304" charset="0"/>
              <a:cs typeface="Palatino Linotype" panose="02040502050505030304" charset="0"/>
            </a:endParaRPr>
          </a:p>
        </p:txBody>
      </p:sp>
      <p:sp>
        <p:nvSpPr>
          <p:cNvPr id="6" name="文本框 5"/>
          <p:cNvSpPr txBox="1"/>
          <p:nvPr/>
        </p:nvSpPr>
        <p:spPr>
          <a:xfrm>
            <a:off x="1250315" y="1921510"/>
            <a:ext cx="9822180" cy="3046095"/>
          </a:xfrm>
          <a:prstGeom prst="rect">
            <a:avLst/>
          </a:prstGeom>
          <a:noFill/>
        </p:spPr>
        <p:txBody>
          <a:bodyPr wrap="square" rtlCol="0">
            <a:spAutoFit/>
          </a:bodyPr>
          <a:p>
            <a:r>
              <a:rPr lang="en-US" altLang="zh-CN" sz="2400">
                <a:latin typeface="Palatino Linotype" panose="02040502050505030304" charset="0"/>
                <a:cs typeface="Palatino Linotype" panose="02040502050505030304" charset="0"/>
              </a:rPr>
              <a:t>adj.</a:t>
            </a:r>
            <a:endParaRPr lang="en-US" altLang="zh-CN" sz="2400">
              <a:latin typeface="Palatino Linotype" panose="02040502050505030304" charset="0"/>
              <a:cs typeface="Palatino Linotype" panose="02040502050505030304" charset="0"/>
            </a:endParaRPr>
          </a:p>
          <a:p>
            <a:r>
              <a:rPr lang="en-US" altLang="zh-CN" sz="2400">
                <a:latin typeface="Palatino Linotype" panose="02040502050505030304" charset="0"/>
                <a:cs typeface="Palatino Linotype" panose="02040502050505030304" charset="0"/>
              </a:rPr>
              <a:t>(1) (of a thing 东西) large and difficult to move or carry 庞大的；笨重的</a:t>
            </a:r>
            <a:endParaRPr lang="en-US" altLang="zh-CN" sz="2400">
              <a:latin typeface="Palatino Linotype" panose="02040502050505030304" charset="0"/>
              <a:cs typeface="Palatino Linotype" panose="02040502050505030304" charset="0"/>
            </a:endParaRPr>
          </a:p>
          <a:p>
            <a:pPr lvl="2"/>
            <a:r>
              <a:rPr lang="en-US" altLang="zh-CN" sz="2400">
                <a:latin typeface="Palatino Linotype" panose="02040502050505030304" charset="0"/>
                <a:cs typeface="Palatino Linotype" panose="02040502050505030304" charset="0"/>
              </a:rPr>
              <a:t>Bulky items will be collected separately.</a:t>
            </a:r>
            <a:endParaRPr lang="en-US" altLang="zh-CN" sz="2400">
              <a:latin typeface="Palatino Linotype" panose="02040502050505030304" charset="0"/>
              <a:cs typeface="Palatino Linotype" panose="02040502050505030304" charset="0"/>
            </a:endParaRPr>
          </a:p>
          <a:p>
            <a:pPr lvl="2"/>
            <a:r>
              <a:rPr lang="en-US" altLang="zh-CN" sz="2400">
                <a:latin typeface="Palatino Linotype" panose="02040502050505030304" charset="0"/>
                <a:cs typeface="Palatino Linotype" panose="02040502050505030304" charset="0"/>
              </a:rPr>
              <a:t>大件物品将分开收集。</a:t>
            </a:r>
            <a:endParaRPr lang="en-US" altLang="zh-CN" sz="2400">
              <a:latin typeface="Palatino Linotype" panose="02040502050505030304" charset="0"/>
              <a:cs typeface="Palatino Linotype" panose="02040502050505030304" charset="0"/>
            </a:endParaRPr>
          </a:p>
          <a:p>
            <a:pPr lvl="1"/>
            <a:endParaRPr lang="en-US" altLang="zh-CN" sz="2400">
              <a:latin typeface="Palatino Linotype" panose="02040502050505030304" charset="0"/>
              <a:cs typeface="Palatino Linotype" panose="02040502050505030304" charset="0"/>
            </a:endParaRPr>
          </a:p>
          <a:p>
            <a:r>
              <a:rPr lang="en-US" altLang="zh-CN" sz="2400">
                <a:latin typeface="Palatino Linotype" panose="02040502050505030304" charset="0"/>
                <a:cs typeface="Palatino Linotype" panose="02040502050505030304" charset="0"/>
              </a:rPr>
              <a:t>(2) (of a person 人) tall and heavy 大块头的；高大肥胖的</a:t>
            </a:r>
            <a:endParaRPr lang="en-US" altLang="zh-CN" sz="2400">
              <a:latin typeface="Palatino Linotype" panose="02040502050505030304" charset="0"/>
              <a:cs typeface="Palatino Linotype" panose="02040502050505030304" charset="0"/>
            </a:endParaRPr>
          </a:p>
          <a:p>
            <a:pPr lvl="2"/>
            <a:r>
              <a:rPr lang="en-US" altLang="zh-CN" sz="2400">
                <a:latin typeface="Palatino Linotype" panose="02040502050505030304" charset="0"/>
                <a:cs typeface="Palatino Linotype" panose="02040502050505030304" charset="0"/>
              </a:rPr>
              <a:t>The bulky figure of Inspector Jones appeared at the door.</a:t>
            </a:r>
            <a:endParaRPr lang="en-US" altLang="zh-CN" sz="2400">
              <a:latin typeface="Palatino Linotype" panose="02040502050505030304" charset="0"/>
              <a:cs typeface="Palatino Linotype" panose="02040502050505030304" charset="0"/>
            </a:endParaRPr>
          </a:p>
          <a:p>
            <a:pPr lvl="2"/>
            <a:r>
              <a:rPr lang="en-US" altLang="zh-CN" sz="2400">
                <a:latin typeface="Palatino Linotype" panose="02040502050505030304" charset="0"/>
                <a:cs typeface="Palatino Linotype" panose="02040502050505030304" charset="0"/>
              </a:rPr>
              <a:t>琼斯督察的壮硕身躯出现在门口。</a:t>
            </a:r>
            <a:endParaRPr lang="en-US" altLang="zh-CN" sz="2400">
              <a:latin typeface="Palatino Linotype" panose="02040502050505030304" charset="0"/>
              <a:cs typeface="Palatino Linotype" panose="02040502050505030304" charset="0"/>
            </a:endParaRPr>
          </a:p>
        </p:txBody>
      </p:sp>
      <p:sp>
        <p:nvSpPr>
          <p:cNvPr id="8" name="文本框 7"/>
          <p:cNvSpPr txBox="1"/>
          <p:nvPr/>
        </p:nvSpPr>
        <p:spPr>
          <a:xfrm>
            <a:off x="11391329" y="112083"/>
            <a:ext cx="566420" cy="694055"/>
          </a:xfrm>
          <a:prstGeom prst="rect">
            <a:avLst/>
          </a:prstGeom>
          <a:noFill/>
        </p:spPr>
        <p:txBody>
          <a:bodyPr wrap="none" rtlCol="0">
            <a:spAutoFit/>
          </a:bodyPr>
          <a:p>
            <a:pPr>
              <a:lnSpc>
                <a:spcPct val="140000"/>
              </a:lnSpc>
            </a:pPr>
            <a:r>
              <a:rPr lang="en-US" altLang="zh-CN" sz="2800" dirty="0" smtClean="0">
                <a:solidFill>
                  <a:srgbClr val="115A9F"/>
                </a:solidFill>
                <a:latin typeface="Segoe UI" panose="020B0502040204020203" pitchFamily="34" charset="0"/>
                <a:ea typeface="微软雅黑" panose="020B0503020204020204" pitchFamily="34" charset="-122"/>
                <a:cs typeface="+mn-ea"/>
                <a:sym typeface="Segoe UI" panose="020B0502040204020203" pitchFamily="34" charset="0"/>
              </a:rPr>
              <a:t>0</a:t>
            </a:r>
            <a:r>
              <a:rPr lang="en-US" sz="2800" dirty="0" smtClean="0">
                <a:solidFill>
                  <a:srgbClr val="115A9F"/>
                </a:solidFill>
                <a:latin typeface="Segoe UI" panose="020B0502040204020203" pitchFamily="34" charset="0"/>
                <a:ea typeface="微软雅黑" panose="020B0503020204020204" pitchFamily="34" charset="-122"/>
                <a:cs typeface="+mn-ea"/>
                <a:sym typeface="Segoe UI" panose="020B0502040204020203" pitchFamily="34" charset="0"/>
              </a:rPr>
              <a:t>4</a:t>
            </a:r>
            <a:endParaRPr lang="en-US" sz="6600" dirty="0">
              <a:solidFill>
                <a:srgbClr val="115A9F"/>
              </a:solidFill>
              <a:latin typeface="Segoe UI" panose="020B0502040204020203" pitchFamily="34" charset="0"/>
              <a:ea typeface="微软雅黑" panose="020B0503020204020204" pitchFamily="34" charset="-122"/>
              <a:cs typeface="+mn-ea"/>
              <a:sym typeface="Segoe UI" panose="020B0502040204020203" pitchFamily="34" charset="0"/>
            </a:endParaRPr>
          </a:p>
        </p:txBody>
      </p:sp>
      <p:cxnSp>
        <p:nvCxnSpPr>
          <p:cNvPr id="9" name="直接连接符 8"/>
          <p:cNvCxnSpPr/>
          <p:nvPr/>
        </p:nvCxnSpPr>
        <p:spPr>
          <a:xfrm flipH="1">
            <a:off x="10919961" y="483407"/>
            <a:ext cx="401388" cy="0"/>
          </a:xfrm>
          <a:prstGeom prst="line">
            <a:avLst/>
          </a:prstGeom>
          <a:ln w="9525">
            <a:solidFill>
              <a:srgbClr val="B4CBD4"/>
            </a:solidFill>
          </a:ln>
        </p:spPr>
        <p:style>
          <a:lnRef idx="1">
            <a:schemeClr val="accent1"/>
          </a:lnRef>
          <a:fillRef idx="0">
            <a:schemeClr val="accent1"/>
          </a:fillRef>
          <a:effectRef idx="0">
            <a:schemeClr val="accent1"/>
          </a:effectRef>
          <a:fontRef idx="minor">
            <a:schemeClr val="tx1"/>
          </a:fontRef>
        </p:style>
      </p:cxnSp>
      <p:sp>
        <p:nvSpPr>
          <p:cNvPr id="10" name="文本框 9"/>
          <p:cNvSpPr txBox="1"/>
          <p:nvPr/>
        </p:nvSpPr>
        <p:spPr>
          <a:xfrm>
            <a:off x="9067210" y="262312"/>
            <a:ext cx="1891665" cy="349250"/>
          </a:xfrm>
          <a:prstGeom prst="rect">
            <a:avLst/>
          </a:prstGeom>
          <a:noFill/>
        </p:spPr>
        <p:txBody>
          <a:bodyPr wrap="none" rtlCol="0">
            <a:spAutoFit/>
          </a:bodyPr>
          <a:p>
            <a:pPr algn="dist">
              <a:lnSpc>
                <a:spcPct val="140000"/>
              </a:lnSpc>
            </a:pPr>
            <a:r>
              <a:rPr lang="en-US" altLang="zh-CN" sz="1200" dirty="0" smtClean="0">
                <a:solidFill>
                  <a:srgbClr val="115A9F"/>
                </a:solidFill>
                <a:latin typeface="Segoe UI" panose="020B0502040204020203" pitchFamily="34" charset="0"/>
                <a:ea typeface="微软雅黑" panose="020B0503020204020204" pitchFamily="34" charset="-122"/>
                <a:sym typeface="Segoe UI" panose="020B0502040204020203" pitchFamily="34" charset="0"/>
              </a:rPr>
              <a:t>Expressions for Reference</a:t>
            </a:r>
            <a:endParaRPr lang="zh-CN" altLang="en-US" sz="2000" dirty="0">
              <a:solidFill>
                <a:srgbClr val="B4CBD4"/>
              </a:solidFill>
              <a:latin typeface="Segoe UI" panose="020B0502040204020203" pitchFamily="34" charset="0"/>
              <a:ea typeface="微软雅黑" panose="020B0503020204020204" pitchFamily="34" charset="-122"/>
              <a:cs typeface="+mn-ea"/>
              <a:sym typeface="Segoe UI" panose="020B0502040204020203" pitchFamily="34"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5" name="椭圆 24"/>
          <p:cNvSpPr/>
          <p:nvPr/>
        </p:nvSpPr>
        <p:spPr>
          <a:xfrm>
            <a:off x="2497077" y="1081677"/>
            <a:ext cx="398145" cy="398146"/>
          </a:xfrm>
          <a:prstGeom prst="ellipse">
            <a:avLst/>
          </a:prstGeom>
          <a:solidFill>
            <a:srgbClr val="115A9F"/>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p>
            <a:pPr algn="ctr"/>
            <a:endParaRPr lang="zh-CN" altLang="en-US" sz="4000" dirty="0">
              <a:latin typeface="Segoe UI" panose="020B0502040204020203" pitchFamily="34" charset="0"/>
              <a:ea typeface="微软雅黑" panose="020B0503020204020204" pitchFamily="34" charset="-122"/>
              <a:cs typeface="+mn-ea"/>
              <a:sym typeface="Segoe UI" panose="020B0502040204020203" pitchFamily="34" charset="0"/>
            </a:endParaRPr>
          </a:p>
        </p:txBody>
      </p:sp>
      <p:sp>
        <p:nvSpPr>
          <p:cNvPr id="2" name="矩形 1"/>
          <p:cNvSpPr/>
          <p:nvPr/>
        </p:nvSpPr>
        <p:spPr>
          <a:xfrm>
            <a:off x="3206115" y="1451610"/>
            <a:ext cx="5099050" cy="75565"/>
          </a:xfrm>
          <a:prstGeom prst="rect">
            <a:avLst/>
          </a:prstGeom>
          <a:solidFill>
            <a:srgbClr val="E9C5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 name="文本框 4"/>
          <p:cNvSpPr txBox="1"/>
          <p:nvPr/>
        </p:nvSpPr>
        <p:spPr>
          <a:xfrm>
            <a:off x="4528185" y="833120"/>
            <a:ext cx="2564130" cy="645160"/>
          </a:xfrm>
          <a:prstGeom prst="rect">
            <a:avLst/>
          </a:prstGeom>
          <a:noFill/>
        </p:spPr>
        <p:txBody>
          <a:bodyPr wrap="square" rtlCol="0">
            <a:spAutoFit/>
          </a:bodyPr>
          <a:p>
            <a:r>
              <a:rPr lang="en-US" altLang="zh-CN" sz="3600">
                <a:latin typeface="Palatino Linotype" panose="02040502050505030304" charset="0"/>
                <a:cs typeface="Palatino Linotype" panose="02040502050505030304" charset="0"/>
              </a:rPr>
              <a:t>sturdy</a:t>
            </a:r>
            <a:endParaRPr lang="en-US" altLang="zh-CN" sz="3600">
              <a:latin typeface="Palatino Linotype" panose="02040502050505030304" charset="0"/>
              <a:cs typeface="Palatino Linotype" panose="02040502050505030304" charset="0"/>
            </a:endParaRPr>
          </a:p>
        </p:txBody>
      </p:sp>
      <p:sp>
        <p:nvSpPr>
          <p:cNvPr id="6" name="文本框 5"/>
          <p:cNvSpPr txBox="1"/>
          <p:nvPr/>
        </p:nvSpPr>
        <p:spPr>
          <a:xfrm>
            <a:off x="1250315" y="1921510"/>
            <a:ext cx="9822180" cy="3415030"/>
          </a:xfrm>
          <a:prstGeom prst="rect">
            <a:avLst/>
          </a:prstGeom>
          <a:noFill/>
        </p:spPr>
        <p:txBody>
          <a:bodyPr wrap="square" rtlCol="0">
            <a:spAutoFit/>
          </a:bodyPr>
          <a:p>
            <a:r>
              <a:rPr lang="en-US" altLang="zh-CN" sz="2400">
                <a:latin typeface="Palatino Linotype" panose="02040502050505030304" charset="0"/>
                <a:cs typeface="Palatino Linotype" panose="02040502050505030304" charset="0"/>
              </a:rPr>
              <a:t>adj. (of people and animals, or their bodies 人、动物或身体) physically strong and healthy	 强壮的；健壮的</a:t>
            </a:r>
            <a:endParaRPr lang="en-US" altLang="zh-CN" sz="2400">
              <a:latin typeface="Palatino Linotype" panose="02040502050505030304" charset="0"/>
              <a:cs typeface="Palatino Linotype" panose="02040502050505030304" charset="0"/>
            </a:endParaRPr>
          </a:p>
          <a:p>
            <a:endParaRPr lang="en-US" altLang="zh-CN" sz="2400">
              <a:latin typeface="Palatino Linotype" panose="02040502050505030304" charset="0"/>
              <a:cs typeface="Palatino Linotype" panose="02040502050505030304" charset="0"/>
            </a:endParaRPr>
          </a:p>
          <a:p>
            <a:pPr lvl="1"/>
            <a:r>
              <a:rPr lang="en-US" altLang="zh-CN" sz="2400">
                <a:latin typeface="Palatino Linotype" panose="02040502050505030304" charset="0"/>
                <a:cs typeface="Palatino Linotype" panose="02040502050505030304" charset="0"/>
              </a:rPr>
              <a:t>a man of sturdy build</a:t>
            </a:r>
            <a:endParaRPr lang="en-US" altLang="zh-CN" sz="2400">
              <a:latin typeface="Palatino Linotype" panose="02040502050505030304" charset="0"/>
              <a:cs typeface="Palatino Linotype" panose="02040502050505030304" charset="0"/>
            </a:endParaRPr>
          </a:p>
          <a:p>
            <a:pPr lvl="1"/>
            <a:r>
              <a:rPr lang="en-US" altLang="zh-CN" sz="2400">
                <a:latin typeface="Palatino Linotype" panose="02040502050505030304" charset="0"/>
                <a:cs typeface="Palatino Linotype" panose="02040502050505030304" charset="0"/>
              </a:rPr>
              <a:t>体格健壮的男人</a:t>
            </a:r>
            <a:endParaRPr lang="en-US" altLang="zh-CN" sz="2400">
              <a:latin typeface="Palatino Linotype" panose="02040502050505030304" charset="0"/>
              <a:cs typeface="Palatino Linotype" panose="02040502050505030304" charset="0"/>
            </a:endParaRPr>
          </a:p>
          <a:p>
            <a:pPr lvl="1"/>
            <a:r>
              <a:rPr lang="en-US" altLang="zh-CN" sz="2400">
                <a:latin typeface="Palatino Linotype" panose="02040502050505030304" charset="0"/>
                <a:cs typeface="Palatino Linotype" panose="02040502050505030304" charset="0"/>
              </a:rPr>
              <a:t>sturdy legs</a:t>
            </a:r>
            <a:endParaRPr lang="en-US" altLang="zh-CN" sz="2400">
              <a:latin typeface="Palatino Linotype" panose="02040502050505030304" charset="0"/>
              <a:cs typeface="Palatino Linotype" panose="02040502050505030304" charset="0"/>
            </a:endParaRPr>
          </a:p>
          <a:p>
            <a:pPr lvl="1"/>
            <a:r>
              <a:rPr lang="en-US" altLang="zh-CN" sz="2400">
                <a:latin typeface="Palatino Linotype" panose="02040502050505030304" charset="0"/>
                <a:cs typeface="Palatino Linotype" panose="02040502050505030304" charset="0"/>
              </a:rPr>
              <a:t>强壮有力的腿</a:t>
            </a:r>
            <a:endParaRPr lang="en-US" altLang="zh-CN" sz="2400">
              <a:latin typeface="Palatino Linotype" panose="02040502050505030304" charset="0"/>
              <a:cs typeface="Palatino Linotype" panose="02040502050505030304" charset="0"/>
            </a:endParaRPr>
          </a:p>
          <a:p>
            <a:pPr lvl="1"/>
            <a:r>
              <a:rPr lang="en-US" altLang="zh-CN" sz="2400">
                <a:latin typeface="Palatino Linotype" panose="02040502050505030304" charset="0"/>
                <a:cs typeface="Palatino Linotype" panose="02040502050505030304" charset="0"/>
              </a:rPr>
              <a:t>a sturdy breed of cattle</a:t>
            </a:r>
            <a:endParaRPr lang="en-US" altLang="zh-CN" sz="2400">
              <a:latin typeface="Palatino Linotype" panose="02040502050505030304" charset="0"/>
              <a:cs typeface="Palatino Linotype" panose="02040502050505030304" charset="0"/>
            </a:endParaRPr>
          </a:p>
          <a:p>
            <a:pPr lvl="1"/>
            <a:r>
              <a:rPr lang="en-US" altLang="zh-CN" sz="2400">
                <a:latin typeface="Palatino Linotype" panose="02040502050505030304" charset="0"/>
                <a:cs typeface="Palatino Linotype" panose="02040502050505030304" charset="0"/>
              </a:rPr>
              <a:t>一种体格强壮的牛</a:t>
            </a:r>
            <a:endParaRPr lang="en-US" altLang="zh-CN" sz="2400">
              <a:latin typeface="Palatino Linotype" panose="02040502050505030304" charset="0"/>
              <a:cs typeface="Palatino Linotype" panose="02040502050505030304" charset="0"/>
            </a:endParaRPr>
          </a:p>
        </p:txBody>
      </p:sp>
      <p:sp>
        <p:nvSpPr>
          <p:cNvPr id="8" name="文本框 7"/>
          <p:cNvSpPr txBox="1"/>
          <p:nvPr/>
        </p:nvSpPr>
        <p:spPr>
          <a:xfrm>
            <a:off x="11391329" y="112083"/>
            <a:ext cx="566420" cy="694055"/>
          </a:xfrm>
          <a:prstGeom prst="rect">
            <a:avLst/>
          </a:prstGeom>
          <a:noFill/>
        </p:spPr>
        <p:txBody>
          <a:bodyPr wrap="none" rtlCol="0">
            <a:spAutoFit/>
          </a:bodyPr>
          <a:p>
            <a:pPr>
              <a:lnSpc>
                <a:spcPct val="140000"/>
              </a:lnSpc>
            </a:pPr>
            <a:r>
              <a:rPr lang="en-US" altLang="zh-CN" sz="2800" dirty="0" smtClean="0">
                <a:solidFill>
                  <a:srgbClr val="115A9F"/>
                </a:solidFill>
                <a:latin typeface="Segoe UI" panose="020B0502040204020203" pitchFamily="34" charset="0"/>
                <a:ea typeface="微软雅黑" panose="020B0503020204020204" pitchFamily="34" charset="-122"/>
                <a:cs typeface="+mn-ea"/>
                <a:sym typeface="Segoe UI" panose="020B0502040204020203" pitchFamily="34" charset="0"/>
              </a:rPr>
              <a:t>0</a:t>
            </a:r>
            <a:r>
              <a:rPr lang="en-US" sz="2800" dirty="0" smtClean="0">
                <a:solidFill>
                  <a:srgbClr val="115A9F"/>
                </a:solidFill>
                <a:latin typeface="Segoe UI" panose="020B0502040204020203" pitchFamily="34" charset="0"/>
                <a:ea typeface="微软雅黑" panose="020B0503020204020204" pitchFamily="34" charset="-122"/>
                <a:cs typeface="+mn-ea"/>
                <a:sym typeface="Segoe UI" panose="020B0502040204020203" pitchFamily="34" charset="0"/>
              </a:rPr>
              <a:t>4</a:t>
            </a:r>
            <a:endParaRPr lang="en-US" sz="6600" dirty="0">
              <a:solidFill>
                <a:srgbClr val="115A9F"/>
              </a:solidFill>
              <a:latin typeface="Segoe UI" panose="020B0502040204020203" pitchFamily="34" charset="0"/>
              <a:ea typeface="微软雅黑" panose="020B0503020204020204" pitchFamily="34" charset="-122"/>
              <a:cs typeface="+mn-ea"/>
              <a:sym typeface="Segoe UI" panose="020B0502040204020203" pitchFamily="34" charset="0"/>
            </a:endParaRPr>
          </a:p>
        </p:txBody>
      </p:sp>
      <p:cxnSp>
        <p:nvCxnSpPr>
          <p:cNvPr id="9" name="直接连接符 8"/>
          <p:cNvCxnSpPr/>
          <p:nvPr/>
        </p:nvCxnSpPr>
        <p:spPr>
          <a:xfrm flipH="1">
            <a:off x="10919961" y="483407"/>
            <a:ext cx="401388" cy="0"/>
          </a:xfrm>
          <a:prstGeom prst="line">
            <a:avLst/>
          </a:prstGeom>
          <a:ln w="9525">
            <a:solidFill>
              <a:srgbClr val="B4CBD4"/>
            </a:solidFill>
          </a:ln>
        </p:spPr>
        <p:style>
          <a:lnRef idx="1">
            <a:schemeClr val="accent1"/>
          </a:lnRef>
          <a:fillRef idx="0">
            <a:schemeClr val="accent1"/>
          </a:fillRef>
          <a:effectRef idx="0">
            <a:schemeClr val="accent1"/>
          </a:effectRef>
          <a:fontRef idx="minor">
            <a:schemeClr val="tx1"/>
          </a:fontRef>
        </p:style>
      </p:cxnSp>
      <p:sp>
        <p:nvSpPr>
          <p:cNvPr id="10" name="文本框 9"/>
          <p:cNvSpPr txBox="1"/>
          <p:nvPr/>
        </p:nvSpPr>
        <p:spPr>
          <a:xfrm>
            <a:off x="9067210" y="262312"/>
            <a:ext cx="1891665" cy="349250"/>
          </a:xfrm>
          <a:prstGeom prst="rect">
            <a:avLst/>
          </a:prstGeom>
          <a:noFill/>
        </p:spPr>
        <p:txBody>
          <a:bodyPr wrap="none" rtlCol="0">
            <a:spAutoFit/>
          </a:bodyPr>
          <a:p>
            <a:pPr algn="dist">
              <a:lnSpc>
                <a:spcPct val="140000"/>
              </a:lnSpc>
            </a:pPr>
            <a:r>
              <a:rPr lang="en-US" altLang="zh-CN" sz="1200" dirty="0" smtClean="0">
                <a:solidFill>
                  <a:srgbClr val="115A9F"/>
                </a:solidFill>
                <a:latin typeface="Segoe UI" panose="020B0502040204020203" pitchFamily="34" charset="0"/>
                <a:ea typeface="微软雅黑" panose="020B0503020204020204" pitchFamily="34" charset="-122"/>
                <a:sym typeface="Segoe UI" panose="020B0502040204020203" pitchFamily="34" charset="0"/>
              </a:rPr>
              <a:t>Expressions for Reference</a:t>
            </a:r>
            <a:endParaRPr lang="zh-CN" altLang="en-US" sz="2000" dirty="0">
              <a:solidFill>
                <a:srgbClr val="B4CBD4"/>
              </a:solidFill>
              <a:latin typeface="Segoe UI" panose="020B0502040204020203" pitchFamily="34" charset="0"/>
              <a:ea typeface="微软雅黑" panose="020B0503020204020204" pitchFamily="34" charset="-122"/>
              <a:cs typeface="+mn-ea"/>
              <a:sym typeface="Segoe UI" panose="020B0502040204020203"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 name="椭圆 114"/>
          <p:cNvSpPr/>
          <p:nvPr/>
        </p:nvSpPr>
        <p:spPr>
          <a:xfrm>
            <a:off x="1517231" y="2572768"/>
            <a:ext cx="1177797" cy="1177799"/>
          </a:xfrm>
          <a:prstGeom prst="ellipse">
            <a:avLst/>
          </a:prstGeom>
          <a:pattFill prst="ltUpDiag">
            <a:fgClr>
              <a:srgbClr val="EBCB2D"/>
            </a:fgClr>
            <a:bgClr>
              <a:srgbClr val="E9C517"/>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zh-CN" altLang="en-US" sz="4000" dirty="0">
              <a:latin typeface="Segoe UI" panose="020B0502040204020203" pitchFamily="34" charset="0"/>
              <a:ea typeface="微软雅黑" panose="020B0503020204020204" pitchFamily="34" charset="-122"/>
              <a:cs typeface="+mn-ea"/>
              <a:sym typeface="Segoe UI" panose="020B0502040204020203" pitchFamily="34" charset="0"/>
            </a:endParaRPr>
          </a:p>
        </p:txBody>
      </p:sp>
      <p:cxnSp>
        <p:nvCxnSpPr>
          <p:cNvPr id="16" name="直接连接符 15"/>
          <p:cNvCxnSpPr/>
          <p:nvPr/>
        </p:nvCxnSpPr>
        <p:spPr>
          <a:xfrm flipV="1">
            <a:off x="5032977" y="6521581"/>
            <a:ext cx="411078" cy="439517"/>
          </a:xfrm>
          <a:prstGeom prst="line">
            <a:avLst/>
          </a:prstGeom>
          <a:ln w="63500" cap="rnd" cmpd="sng">
            <a:solidFill>
              <a:srgbClr val="D8E4E9"/>
            </a:solidFill>
            <a:round/>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flipV="1">
            <a:off x="5248395" y="6796180"/>
            <a:ext cx="160875" cy="172004"/>
          </a:xfrm>
          <a:prstGeom prst="line">
            <a:avLst/>
          </a:prstGeom>
          <a:ln w="63500" cap="rnd" cmpd="sng">
            <a:solidFill>
              <a:srgbClr val="D8E4E9"/>
            </a:solidFill>
            <a:round/>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flipV="1">
            <a:off x="3612044" y="5631491"/>
            <a:ext cx="1239934" cy="1334303"/>
          </a:xfrm>
          <a:prstGeom prst="line">
            <a:avLst/>
          </a:prstGeom>
          <a:ln w="127000" cap="rnd" cmpd="sng">
            <a:solidFill>
              <a:srgbClr val="D8E4E9"/>
            </a:solidFill>
            <a:round/>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flipV="1">
            <a:off x="3549110" y="5482825"/>
            <a:ext cx="1746444" cy="1879365"/>
          </a:xfrm>
          <a:prstGeom prst="line">
            <a:avLst/>
          </a:prstGeom>
          <a:ln w="127000" cap="rnd" cmpd="sng">
            <a:solidFill>
              <a:srgbClr val="D8E4E9"/>
            </a:solidFill>
            <a:round/>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flipV="1">
            <a:off x="4303741" y="5885843"/>
            <a:ext cx="921990" cy="992161"/>
          </a:xfrm>
          <a:prstGeom prst="line">
            <a:avLst/>
          </a:prstGeom>
          <a:ln w="127000" cap="rnd" cmpd="sng">
            <a:solidFill>
              <a:srgbClr val="D8E4E9"/>
            </a:solidFill>
            <a:round/>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flipH="1">
            <a:off x="2749864" y="6582737"/>
            <a:ext cx="333047" cy="356087"/>
          </a:xfrm>
          <a:prstGeom prst="line">
            <a:avLst/>
          </a:prstGeom>
          <a:ln w="63500" cap="rnd" cmpd="sng">
            <a:solidFill>
              <a:srgbClr val="D8E4E9"/>
            </a:solidFill>
            <a:round/>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flipH="1">
            <a:off x="2961781" y="6433659"/>
            <a:ext cx="477012" cy="510012"/>
          </a:xfrm>
          <a:prstGeom prst="line">
            <a:avLst/>
          </a:prstGeom>
          <a:ln w="63500" cap="rnd" cmpd="sng">
            <a:solidFill>
              <a:srgbClr val="D8E4E9"/>
            </a:solidFill>
            <a:round/>
          </a:ln>
        </p:spPr>
        <p:style>
          <a:lnRef idx="1">
            <a:schemeClr val="accent1"/>
          </a:lnRef>
          <a:fillRef idx="0">
            <a:schemeClr val="accent1"/>
          </a:fillRef>
          <a:effectRef idx="0">
            <a:schemeClr val="accent1"/>
          </a:effectRef>
          <a:fontRef idx="minor">
            <a:schemeClr val="tx1"/>
          </a:fontRef>
        </p:style>
      </p:cxnSp>
      <p:sp>
        <p:nvSpPr>
          <p:cNvPr id="25" name="文本框 24"/>
          <p:cNvSpPr txBox="1"/>
          <p:nvPr/>
        </p:nvSpPr>
        <p:spPr>
          <a:xfrm>
            <a:off x="1974804" y="2689515"/>
            <a:ext cx="3004185" cy="1014730"/>
          </a:xfrm>
          <a:prstGeom prst="rect">
            <a:avLst/>
          </a:prstGeom>
          <a:noFill/>
        </p:spPr>
        <p:txBody>
          <a:bodyPr wrap="none" rtlCol="0">
            <a:spAutoFit/>
          </a:bodyPr>
          <a:lstStyle/>
          <a:p>
            <a:r>
              <a:rPr lang="en-US" altLang="zh-CN" sz="6000" dirty="0" smtClean="0">
                <a:solidFill>
                  <a:srgbClr val="115A9F"/>
                </a:solidFill>
                <a:latin typeface="Impact" panose="020B0806030902050204" charset="0"/>
                <a:ea typeface="微软雅黑" panose="020B0503020204020204" pitchFamily="34" charset="-122"/>
                <a:cs typeface="Impact" panose="020B0806030902050204" charset="0"/>
                <a:sym typeface="Segoe UI" panose="020B0502040204020203" pitchFamily="34" charset="0"/>
              </a:rPr>
              <a:t>Contents</a:t>
            </a:r>
            <a:endParaRPr lang="en-US" altLang="zh-CN" sz="6000" dirty="0" smtClean="0">
              <a:solidFill>
                <a:srgbClr val="115A9F"/>
              </a:solidFill>
              <a:latin typeface="Impact" panose="020B0806030902050204" charset="0"/>
              <a:ea typeface="微软雅黑" panose="020B0503020204020204" pitchFamily="34" charset="-122"/>
              <a:cs typeface="Impact" panose="020B0806030902050204" charset="0"/>
              <a:sym typeface="Segoe UI" panose="020B0502040204020203" pitchFamily="34" charset="0"/>
            </a:endParaRPr>
          </a:p>
        </p:txBody>
      </p:sp>
      <p:sp>
        <p:nvSpPr>
          <p:cNvPr id="30" name="文本框 29"/>
          <p:cNvSpPr txBox="1"/>
          <p:nvPr/>
        </p:nvSpPr>
        <p:spPr>
          <a:xfrm>
            <a:off x="6815779" y="769691"/>
            <a:ext cx="3067685" cy="460375"/>
          </a:xfrm>
          <a:prstGeom prst="rect">
            <a:avLst/>
          </a:prstGeom>
          <a:noFill/>
        </p:spPr>
        <p:txBody>
          <a:bodyPr wrap="none" rtlCol="0">
            <a:spAutoFit/>
          </a:bodyPr>
          <a:lstStyle/>
          <a:p>
            <a:r>
              <a:rPr lang="en-US" altLang="zh-CN" sz="2400" dirty="0">
                <a:solidFill>
                  <a:srgbClr val="115A9F"/>
                </a:solidFill>
                <a:latin typeface="Segoe UI" panose="020B0502040204020203" pitchFamily="34" charset="0"/>
                <a:ea typeface="微软雅黑" panose="020B0503020204020204" pitchFamily="34" charset="-122"/>
                <a:sym typeface="Segoe UI" panose="020B0502040204020203" pitchFamily="34" charset="0"/>
              </a:rPr>
              <a:t>Continuation Exercise</a:t>
            </a:r>
            <a:endParaRPr lang="en-US" altLang="zh-CN" sz="2400" dirty="0">
              <a:solidFill>
                <a:srgbClr val="115A9F"/>
              </a:solidFill>
              <a:latin typeface="Segoe UI" panose="020B0502040204020203" pitchFamily="34" charset="0"/>
              <a:ea typeface="微软雅黑" panose="020B0503020204020204" pitchFamily="34" charset="-122"/>
              <a:sym typeface="Segoe UI" panose="020B0502040204020203" pitchFamily="34" charset="0"/>
            </a:endParaRPr>
          </a:p>
        </p:txBody>
      </p:sp>
      <p:sp>
        <p:nvSpPr>
          <p:cNvPr id="31" name="文本框 30"/>
          <p:cNvSpPr txBox="1"/>
          <p:nvPr/>
        </p:nvSpPr>
        <p:spPr>
          <a:xfrm>
            <a:off x="7280599" y="1173986"/>
            <a:ext cx="995680" cy="337185"/>
          </a:xfrm>
          <a:prstGeom prst="rect">
            <a:avLst/>
          </a:prstGeom>
          <a:noFill/>
        </p:spPr>
        <p:txBody>
          <a:bodyPr wrap="none" rtlCol="0">
            <a:spAutoFit/>
          </a:bodyPr>
          <a:lstStyle/>
          <a:p>
            <a:r>
              <a:rPr lang="zh-CN" altLang="en-US" sz="1600" dirty="0">
                <a:latin typeface="Segoe UI" panose="020B0502040204020203" pitchFamily="34" charset="0"/>
                <a:ea typeface="微软雅黑" panose="020B0503020204020204" pitchFamily="34" charset="-122"/>
                <a:cs typeface="+mn-ea"/>
                <a:sym typeface="Segoe UI" panose="020B0502040204020203" pitchFamily="34" charset="0"/>
              </a:rPr>
              <a:t>真题再现</a:t>
            </a:r>
            <a:endParaRPr lang="zh-CN" altLang="en-US" sz="1600" dirty="0">
              <a:latin typeface="Segoe UI" panose="020B0502040204020203" pitchFamily="34" charset="0"/>
              <a:ea typeface="微软雅黑" panose="020B0503020204020204" pitchFamily="34" charset="-122"/>
              <a:cs typeface="+mn-ea"/>
              <a:sym typeface="Segoe UI" panose="020B0502040204020203" pitchFamily="34" charset="0"/>
            </a:endParaRPr>
          </a:p>
        </p:txBody>
      </p:sp>
      <p:sp>
        <p:nvSpPr>
          <p:cNvPr id="34" name="文本框 33"/>
          <p:cNvSpPr txBox="1"/>
          <p:nvPr/>
        </p:nvSpPr>
        <p:spPr>
          <a:xfrm>
            <a:off x="6831019" y="1823094"/>
            <a:ext cx="3445510" cy="460375"/>
          </a:xfrm>
          <a:prstGeom prst="rect">
            <a:avLst/>
          </a:prstGeom>
          <a:noFill/>
        </p:spPr>
        <p:txBody>
          <a:bodyPr wrap="none" rtlCol="0">
            <a:spAutoFit/>
          </a:bodyPr>
          <a:lstStyle/>
          <a:p>
            <a:r>
              <a:rPr lang="en-US" altLang="zh-CN" sz="2400" dirty="0">
                <a:solidFill>
                  <a:srgbClr val="115A9F"/>
                </a:solidFill>
                <a:latin typeface="Segoe UI" panose="020B0502040204020203" pitchFamily="34" charset="0"/>
                <a:ea typeface="微软雅黑" panose="020B0503020204020204" pitchFamily="34" charset="-122"/>
                <a:sym typeface="Segoe UI" panose="020B0502040204020203" pitchFamily="34" charset="0"/>
              </a:rPr>
              <a:t>Background Information</a:t>
            </a:r>
            <a:endParaRPr lang="en-US" altLang="zh-CN" sz="2400" dirty="0">
              <a:solidFill>
                <a:srgbClr val="115A9F"/>
              </a:solidFill>
              <a:latin typeface="Segoe UI" panose="020B0502040204020203" pitchFamily="34" charset="0"/>
              <a:ea typeface="微软雅黑" panose="020B0503020204020204" pitchFamily="34" charset="-122"/>
              <a:sym typeface="Segoe UI" panose="020B0502040204020203" pitchFamily="34" charset="0"/>
            </a:endParaRPr>
          </a:p>
        </p:txBody>
      </p:sp>
      <p:sp>
        <p:nvSpPr>
          <p:cNvPr id="35" name="文本框 34"/>
          <p:cNvSpPr txBox="1"/>
          <p:nvPr/>
        </p:nvSpPr>
        <p:spPr>
          <a:xfrm>
            <a:off x="7364419" y="2279459"/>
            <a:ext cx="995680" cy="337185"/>
          </a:xfrm>
          <a:prstGeom prst="rect">
            <a:avLst/>
          </a:prstGeom>
          <a:noFill/>
        </p:spPr>
        <p:txBody>
          <a:bodyPr wrap="none" rtlCol="0">
            <a:spAutoFit/>
          </a:bodyPr>
          <a:lstStyle/>
          <a:p>
            <a:r>
              <a:rPr lang="zh-CN" altLang="en-US" sz="1600" dirty="0">
                <a:latin typeface="Segoe UI" panose="020B0502040204020203" pitchFamily="34" charset="0"/>
                <a:ea typeface="微软雅黑" panose="020B0503020204020204" pitchFamily="34" charset="-122"/>
                <a:cs typeface="+mn-ea"/>
                <a:sym typeface="Segoe UI" panose="020B0502040204020203" pitchFamily="34" charset="0"/>
              </a:rPr>
              <a:t>背景知识</a:t>
            </a:r>
            <a:endParaRPr lang="zh-CN" altLang="en-US" sz="1600" dirty="0">
              <a:latin typeface="Segoe UI" panose="020B0502040204020203" pitchFamily="34" charset="0"/>
              <a:ea typeface="微软雅黑" panose="020B0503020204020204" pitchFamily="34" charset="-122"/>
              <a:cs typeface="+mn-ea"/>
              <a:sym typeface="Segoe UI" panose="020B0502040204020203" pitchFamily="34" charset="0"/>
            </a:endParaRPr>
          </a:p>
        </p:txBody>
      </p:sp>
      <p:sp>
        <p:nvSpPr>
          <p:cNvPr id="38" name="文本框 37"/>
          <p:cNvSpPr txBox="1"/>
          <p:nvPr/>
        </p:nvSpPr>
        <p:spPr>
          <a:xfrm>
            <a:off x="6831019" y="2990797"/>
            <a:ext cx="3477260" cy="460375"/>
          </a:xfrm>
          <a:prstGeom prst="rect">
            <a:avLst/>
          </a:prstGeom>
          <a:noFill/>
        </p:spPr>
        <p:txBody>
          <a:bodyPr wrap="none" rtlCol="0">
            <a:spAutoFit/>
          </a:bodyPr>
          <a:lstStyle/>
          <a:p>
            <a:r>
              <a:rPr lang="en-US" altLang="zh-CN" sz="2400" dirty="0" smtClean="0">
                <a:solidFill>
                  <a:srgbClr val="115A9F"/>
                </a:solidFill>
                <a:latin typeface="Segoe UI" panose="020B0502040204020203" pitchFamily="34" charset="0"/>
                <a:ea typeface="微软雅黑" panose="020B0503020204020204" pitchFamily="34" charset="-122"/>
                <a:sym typeface="Segoe UI" panose="020B0502040204020203" pitchFamily="34" charset="0"/>
              </a:rPr>
              <a:t>Understanding the Story</a:t>
            </a:r>
            <a:endParaRPr lang="en-US" altLang="zh-CN" sz="2400" dirty="0">
              <a:solidFill>
                <a:srgbClr val="115A9F"/>
              </a:solidFill>
              <a:latin typeface="Segoe UI" panose="020B0502040204020203" pitchFamily="34" charset="0"/>
              <a:ea typeface="微软雅黑" panose="020B0503020204020204" pitchFamily="34" charset="-122"/>
              <a:sym typeface="Segoe UI" panose="020B0502040204020203" pitchFamily="34" charset="0"/>
            </a:endParaRPr>
          </a:p>
        </p:txBody>
      </p:sp>
      <p:sp>
        <p:nvSpPr>
          <p:cNvPr id="39" name="文本框 38"/>
          <p:cNvSpPr txBox="1"/>
          <p:nvPr/>
        </p:nvSpPr>
        <p:spPr>
          <a:xfrm>
            <a:off x="7318699" y="3395092"/>
            <a:ext cx="1971040" cy="337185"/>
          </a:xfrm>
          <a:prstGeom prst="rect">
            <a:avLst/>
          </a:prstGeom>
          <a:noFill/>
        </p:spPr>
        <p:txBody>
          <a:bodyPr wrap="none" rtlCol="0">
            <a:spAutoFit/>
          </a:bodyPr>
          <a:lstStyle/>
          <a:p>
            <a:r>
              <a:rPr lang="zh-CN" altLang="en-US" sz="1600" dirty="0">
                <a:latin typeface="Segoe UI" panose="020B0502040204020203" pitchFamily="34" charset="0"/>
                <a:ea typeface="微软雅黑" panose="020B0503020204020204" pitchFamily="34" charset="-122"/>
                <a:cs typeface="+mn-ea"/>
                <a:sym typeface="Segoe UI" panose="020B0502040204020203" pitchFamily="34" charset="0"/>
              </a:rPr>
              <a:t>文本精读</a:t>
            </a:r>
            <a:r>
              <a:rPr lang="en-US" altLang="zh-CN" sz="1600" dirty="0">
                <a:latin typeface="Segoe UI" panose="020B0502040204020203" pitchFamily="34" charset="0"/>
                <a:ea typeface="微软雅黑" panose="020B0503020204020204" pitchFamily="34" charset="-122"/>
                <a:cs typeface="+mn-ea"/>
                <a:sym typeface="Segoe UI" panose="020B0502040204020203" pitchFamily="34" charset="0"/>
              </a:rPr>
              <a:t>&amp;</a:t>
            </a:r>
            <a:r>
              <a:rPr lang="zh-CN" altLang="en-US" sz="1600" dirty="0">
                <a:latin typeface="Segoe UI" panose="020B0502040204020203" pitchFamily="34" charset="0"/>
                <a:ea typeface="微软雅黑" panose="020B0503020204020204" pitchFamily="34" charset="-122"/>
                <a:cs typeface="+mn-ea"/>
                <a:sym typeface="Segoe UI" panose="020B0502040204020203" pitchFamily="34" charset="0"/>
              </a:rPr>
              <a:t>情节构思</a:t>
            </a:r>
            <a:endParaRPr lang="zh-CN" altLang="en-US" sz="1600" dirty="0">
              <a:latin typeface="Segoe UI" panose="020B0502040204020203" pitchFamily="34" charset="0"/>
              <a:ea typeface="微软雅黑" panose="020B0503020204020204" pitchFamily="34" charset="-122"/>
              <a:cs typeface="+mn-ea"/>
              <a:sym typeface="Segoe UI" panose="020B0502040204020203" pitchFamily="34" charset="0"/>
            </a:endParaRPr>
          </a:p>
        </p:txBody>
      </p:sp>
      <p:sp>
        <p:nvSpPr>
          <p:cNvPr id="42" name="文本框 41"/>
          <p:cNvSpPr txBox="1"/>
          <p:nvPr/>
        </p:nvSpPr>
        <p:spPr>
          <a:xfrm>
            <a:off x="6808159" y="4097539"/>
            <a:ext cx="3597910" cy="460375"/>
          </a:xfrm>
          <a:prstGeom prst="rect">
            <a:avLst/>
          </a:prstGeom>
          <a:noFill/>
        </p:spPr>
        <p:txBody>
          <a:bodyPr wrap="none" rtlCol="0">
            <a:spAutoFit/>
          </a:bodyPr>
          <a:lstStyle/>
          <a:p>
            <a:r>
              <a:rPr lang="en-US" altLang="zh-CN" sz="2400" dirty="0">
                <a:solidFill>
                  <a:srgbClr val="115A9F"/>
                </a:solidFill>
                <a:latin typeface="Segoe UI" panose="020B0502040204020203" pitchFamily="34" charset="0"/>
                <a:ea typeface="微软雅黑" panose="020B0503020204020204" pitchFamily="34" charset="-122"/>
                <a:sym typeface="Segoe UI" panose="020B0502040204020203" pitchFamily="34" charset="0"/>
              </a:rPr>
              <a:t>Expressions for Reference</a:t>
            </a:r>
            <a:endParaRPr lang="en-US" altLang="zh-CN" sz="2400" dirty="0">
              <a:solidFill>
                <a:srgbClr val="115A9F"/>
              </a:solidFill>
              <a:latin typeface="Segoe UI" panose="020B0502040204020203" pitchFamily="34" charset="0"/>
              <a:ea typeface="微软雅黑" panose="020B0503020204020204" pitchFamily="34" charset="-122"/>
              <a:sym typeface="Segoe UI" panose="020B0502040204020203" pitchFamily="34" charset="0"/>
            </a:endParaRPr>
          </a:p>
        </p:txBody>
      </p:sp>
      <p:sp>
        <p:nvSpPr>
          <p:cNvPr id="43" name="文本框 42"/>
          <p:cNvSpPr txBox="1"/>
          <p:nvPr/>
        </p:nvSpPr>
        <p:spPr>
          <a:xfrm>
            <a:off x="7333939" y="4501834"/>
            <a:ext cx="995680" cy="337185"/>
          </a:xfrm>
          <a:prstGeom prst="rect">
            <a:avLst/>
          </a:prstGeom>
          <a:noFill/>
        </p:spPr>
        <p:txBody>
          <a:bodyPr wrap="none" rtlCol="0">
            <a:spAutoFit/>
          </a:bodyPr>
          <a:lstStyle/>
          <a:p>
            <a:r>
              <a:rPr lang="zh-CN" altLang="en-US" sz="1600" dirty="0">
                <a:latin typeface="Segoe UI" panose="020B0502040204020203" pitchFamily="34" charset="0"/>
                <a:ea typeface="微软雅黑" panose="020B0503020204020204" pitchFamily="34" charset="-122"/>
                <a:cs typeface="+mn-ea"/>
                <a:sym typeface="Segoe UI" panose="020B0502040204020203" pitchFamily="34" charset="0"/>
              </a:rPr>
              <a:t>素材参考</a:t>
            </a:r>
            <a:endParaRPr lang="zh-CN" altLang="en-US" sz="1600" dirty="0">
              <a:latin typeface="Segoe UI" panose="020B0502040204020203" pitchFamily="34" charset="0"/>
              <a:ea typeface="微软雅黑" panose="020B0503020204020204" pitchFamily="34" charset="-122"/>
              <a:cs typeface="+mn-ea"/>
              <a:sym typeface="Segoe UI" panose="020B0502040204020203" pitchFamily="34" charset="0"/>
            </a:endParaRPr>
          </a:p>
        </p:txBody>
      </p:sp>
      <p:cxnSp>
        <p:nvCxnSpPr>
          <p:cNvPr id="81" name="直接连接符 80"/>
          <p:cNvCxnSpPr/>
          <p:nvPr/>
        </p:nvCxnSpPr>
        <p:spPr>
          <a:xfrm flipH="1">
            <a:off x="936880" y="-57033"/>
            <a:ext cx="411078" cy="439517"/>
          </a:xfrm>
          <a:prstGeom prst="line">
            <a:avLst/>
          </a:prstGeom>
          <a:ln w="63500" cap="rnd" cmpd="sng">
            <a:solidFill>
              <a:srgbClr val="D8E4E9"/>
            </a:solidFill>
            <a:round/>
          </a:ln>
        </p:spPr>
        <p:style>
          <a:lnRef idx="1">
            <a:schemeClr val="accent1"/>
          </a:lnRef>
          <a:fillRef idx="0">
            <a:schemeClr val="accent1"/>
          </a:fillRef>
          <a:effectRef idx="0">
            <a:schemeClr val="accent1"/>
          </a:effectRef>
          <a:fontRef idx="minor">
            <a:schemeClr val="tx1"/>
          </a:fontRef>
        </p:style>
      </p:cxnSp>
      <p:cxnSp>
        <p:nvCxnSpPr>
          <p:cNvPr id="82" name="直接连接符 81"/>
          <p:cNvCxnSpPr/>
          <p:nvPr/>
        </p:nvCxnSpPr>
        <p:spPr>
          <a:xfrm flipH="1">
            <a:off x="971665" y="-64119"/>
            <a:ext cx="160875" cy="172004"/>
          </a:xfrm>
          <a:prstGeom prst="line">
            <a:avLst/>
          </a:prstGeom>
          <a:ln w="63500" cap="rnd" cmpd="sng">
            <a:solidFill>
              <a:srgbClr val="D8E4E9"/>
            </a:solidFill>
            <a:round/>
          </a:ln>
        </p:spPr>
        <p:style>
          <a:lnRef idx="1">
            <a:schemeClr val="accent1"/>
          </a:lnRef>
          <a:fillRef idx="0">
            <a:schemeClr val="accent1"/>
          </a:fillRef>
          <a:effectRef idx="0">
            <a:schemeClr val="accent1"/>
          </a:effectRef>
          <a:fontRef idx="minor">
            <a:schemeClr val="tx1"/>
          </a:fontRef>
        </p:style>
      </p:cxnSp>
      <p:cxnSp>
        <p:nvCxnSpPr>
          <p:cNvPr id="83" name="直接连接符 82"/>
          <p:cNvCxnSpPr/>
          <p:nvPr/>
        </p:nvCxnSpPr>
        <p:spPr>
          <a:xfrm flipH="1">
            <a:off x="1528957" y="-61729"/>
            <a:ext cx="1239934" cy="1334303"/>
          </a:xfrm>
          <a:prstGeom prst="line">
            <a:avLst/>
          </a:prstGeom>
          <a:ln w="127000" cap="rnd" cmpd="sng">
            <a:solidFill>
              <a:srgbClr val="D8E4E9"/>
            </a:solidFill>
            <a:round/>
          </a:ln>
        </p:spPr>
        <p:style>
          <a:lnRef idx="1">
            <a:schemeClr val="accent1"/>
          </a:lnRef>
          <a:fillRef idx="0">
            <a:schemeClr val="accent1"/>
          </a:fillRef>
          <a:effectRef idx="0">
            <a:schemeClr val="accent1"/>
          </a:effectRef>
          <a:fontRef idx="minor">
            <a:schemeClr val="tx1"/>
          </a:fontRef>
        </p:style>
      </p:cxnSp>
      <p:cxnSp>
        <p:nvCxnSpPr>
          <p:cNvPr id="84" name="直接连接符 83"/>
          <p:cNvCxnSpPr/>
          <p:nvPr/>
        </p:nvCxnSpPr>
        <p:spPr>
          <a:xfrm flipH="1">
            <a:off x="1085381" y="-458125"/>
            <a:ext cx="1746444" cy="1879365"/>
          </a:xfrm>
          <a:prstGeom prst="line">
            <a:avLst/>
          </a:prstGeom>
          <a:ln w="127000" cap="rnd" cmpd="sng">
            <a:solidFill>
              <a:srgbClr val="D8E4E9"/>
            </a:solidFill>
            <a:round/>
          </a:ln>
        </p:spPr>
        <p:style>
          <a:lnRef idx="1">
            <a:schemeClr val="accent1"/>
          </a:lnRef>
          <a:fillRef idx="0">
            <a:schemeClr val="accent1"/>
          </a:fillRef>
          <a:effectRef idx="0">
            <a:schemeClr val="accent1"/>
          </a:effectRef>
          <a:fontRef idx="minor">
            <a:schemeClr val="tx1"/>
          </a:fontRef>
        </p:style>
      </p:cxnSp>
      <p:cxnSp>
        <p:nvCxnSpPr>
          <p:cNvPr id="85" name="直接连接符 84"/>
          <p:cNvCxnSpPr/>
          <p:nvPr/>
        </p:nvCxnSpPr>
        <p:spPr>
          <a:xfrm flipH="1">
            <a:off x="1155204" y="26061"/>
            <a:ext cx="921990" cy="992161"/>
          </a:xfrm>
          <a:prstGeom prst="line">
            <a:avLst/>
          </a:prstGeom>
          <a:ln w="127000" cap="rnd" cmpd="sng">
            <a:solidFill>
              <a:srgbClr val="D8E4E9"/>
            </a:solidFill>
            <a:round/>
          </a:ln>
        </p:spPr>
        <p:style>
          <a:lnRef idx="1">
            <a:schemeClr val="accent1"/>
          </a:lnRef>
          <a:fillRef idx="0">
            <a:schemeClr val="accent1"/>
          </a:fillRef>
          <a:effectRef idx="0">
            <a:schemeClr val="accent1"/>
          </a:effectRef>
          <a:fontRef idx="minor">
            <a:schemeClr val="tx1"/>
          </a:fontRef>
        </p:style>
      </p:cxnSp>
      <p:cxnSp>
        <p:nvCxnSpPr>
          <p:cNvPr id="86" name="直接连接符 85"/>
          <p:cNvCxnSpPr/>
          <p:nvPr/>
        </p:nvCxnSpPr>
        <p:spPr>
          <a:xfrm flipV="1">
            <a:off x="3298024" y="-34759"/>
            <a:ext cx="333047" cy="356087"/>
          </a:xfrm>
          <a:prstGeom prst="line">
            <a:avLst/>
          </a:prstGeom>
          <a:ln w="63500" cap="rnd" cmpd="sng">
            <a:solidFill>
              <a:srgbClr val="D8E4E9"/>
            </a:solidFill>
            <a:round/>
          </a:ln>
        </p:spPr>
        <p:style>
          <a:lnRef idx="1">
            <a:schemeClr val="accent1"/>
          </a:lnRef>
          <a:fillRef idx="0">
            <a:schemeClr val="accent1"/>
          </a:fillRef>
          <a:effectRef idx="0">
            <a:schemeClr val="accent1"/>
          </a:effectRef>
          <a:fontRef idx="minor">
            <a:schemeClr val="tx1"/>
          </a:fontRef>
        </p:style>
      </p:cxnSp>
      <p:cxnSp>
        <p:nvCxnSpPr>
          <p:cNvPr id="87" name="直接连接符 86"/>
          <p:cNvCxnSpPr/>
          <p:nvPr/>
        </p:nvCxnSpPr>
        <p:spPr>
          <a:xfrm flipV="1">
            <a:off x="2942142" y="-39606"/>
            <a:ext cx="477012" cy="510012"/>
          </a:xfrm>
          <a:prstGeom prst="line">
            <a:avLst/>
          </a:prstGeom>
          <a:ln w="63500" cap="rnd" cmpd="sng">
            <a:solidFill>
              <a:srgbClr val="D8E4E9"/>
            </a:solidFill>
            <a:round/>
          </a:ln>
        </p:spPr>
        <p:style>
          <a:lnRef idx="1">
            <a:schemeClr val="accent1"/>
          </a:lnRef>
          <a:fillRef idx="0">
            <a:schemeClr val="accent1"/>
          </a:fillRef>
          <a:effectRef idx="0">
            <a:schemeClr val="accent1"/>
          </a:effectRef>
          <a:fontRef idx="minor">
            <a:schemeClr val="tx1"/>
          </a:fontRef>
        </p:style>
      </p:cxnSp>
      <p:cxnSp>
        <p:nvCxnSpPr>
          <p:cNvPr id="95" name="直接连接符 94"/>
          <p:cNvCxnSpPr/>
          <p:nvPr/>
        </p:nvCxnSpPr>
        <p:spPr>
          <a:xfrm rot="155691" flipV="1">
            <a:off x="5571808" y="302754"/>
            <a:ext cx="397809" cy="425329"/>
          </a:xfrm>
          <a:prstGeom prst="line">
            <a:avLst/>
          </a:prstGeom>
          <a:ln w="50800" cap="rnd" cmpd="sng">
            <a:solidFill>
              <a:srgbClr val="D8E4E9"/>
            </a:solidFill>
            <a:round/>
          </a:ln>
        </p:spPr>
        <p:style>
          <a:lnRef idx="1">
            <a:schemeClr val="accent1"/>
          </a:lnRef>
          <a:fillRef idx="0">
            <a:schemeClr val="accent1"/>
          </a:fillRef>
          <a:effectRef idx="0">
            <a:schemeClr val="accent1"/>
          </a:effectRef>
          <a:fontRef idx="minor">
            <a:schemeClr val="tx1"/>
          </a:fontRef>
        </p:style>
      </p:cxnSp>
      <p:cxnSp>
        <p:nvCxnSpPr>
          <p:cNvPr id="96" name="直接连接符 95"/>
          <p:cNvCxnSpPr/>
          <p:nvPr/>
        </p:nvCxnSpPr>
        <p:spPr>
          <a:xfrm rot="155691" flipV="1">
            <a:off x="6413515" y="1228282"/>
            <a:ext cx="397809" cy="425329"/>
          </a:xfrm>
          <a:prstGeom prst="line">
            <a:avLst/>
          </a:prstGeom>
          <a:ln w="50800" cap="rnd" cmpd="sng">
            <a:solidFill>
              <a:srgbClr val="D8E4E9"/>
            </a:solidFill>
            <a:round/>
          </a:ln>
        </p:spPr>
        <p:style>
          <a:lnRef idx="1">
            <a:schemeClr val="accent1"/>
          </a:lnRef>
          <a:fillRef idx="0">
            <a:schemeClr val="accent1"/>
          </a:fillRef>
          <a:effectRef idx="0">
            <a:schemeClr val="accent1"/>
          </a:effectRef>
          <a:fontRef idx="minor">
            <a:schemeClr val="tx1"/>
          </a:fontRef>
        </p:style>
      </p:cxnSp>
      <p:sp>
        <p:nvSpPr>
          <p:cNvPr id="97" name="椭圆 96"/>
          <p:cNvSpPr/>
          <p:nvPr/>
        </p:nvSpPr>
        <p:spPr>
          <a:xfrm>
            <a:off x="5766255" y="594780"/>
            <a:ext cx="850623" cy="850624"/>
          </a:xfrm>
          <a:prstGeom prst="ellipse">
            <a:avLst/>
          </a:prstGeom>
          <a:pattFill prst="ltUpDiag">
            <a:fgClr>
              <a:srgbClr val="1366B1"/>
            </a:fgClr>
            <a:bgClr>
              <a:srgbClr val="115A9F"/>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zh-CN" sz="3200" b="1" dirty="0" smtClean="0">
                <a:latin typeface="Segoe UI" panose="020B0502040204020203" pitchFamily="34" charset="0"/>
                <a:ea typeface="微软雅黑" panose="020B0503020204020204" pitchFamily="34" charset="-122"/>
                <a:cs typeface="+mn-ea"/>
                <a:sym typeface="Segoe UI" panose="020B0502040204020203" pitchFamily="34" charset="0"/>
              </a:rPr>
              <a:t>01</a:t>
            </a:r>
            <a:endParaRPr lang="en-US" altLang="zh-CN" sz="3200" b="1" dirty="0" smtClean="0">
              <a:latin typeface="Segoe UI" panose="020B0502040204020203" pitchFamily="34" charset="0"/>
              <a:ea typeface="微软雅黑" panose="020B0503020204020204" pitchFamily="34" charset="-122"/>
              <a:cs typeface="+mn-ea"/>
              <a:sym typeface="Segoe UI" panose="020B0502040204020203" pitchFamily="34" charset="0"/>
            </a:endParaRPr>
          </a:p>
        </p:txBody>
      </p:sp>
      <p:cxnSp>
        <p:nvCxnSpPr>
          <p:cNvPr id="99" name="直接连接符 98"/>
          <p:cNvCxnSpPr/>
          <p:nvPr/>
        </p:nvCxnSpPr>
        <p:spPr>
          <a:xfrm rot="155691" flipV="1">
            <a:off x="5571808" y="1483654"/>
            <a:ext cx="397809" cy="425329"/>
          </a:xfrm>
          <a:prstGeom prst="line">
            <a:avLst/>
          </a:prstGeom>
          <a:ln w="50800" cap="rnd" cmpd="sng">
            <a:solidFill>
              <a:srgbClr val="D8E4E9"/>
            </a:solidFill>
            <a:round/>
          </a:ln>
        </p:spPr>
        <p:style>
          <a:lnRef idx="1">
            <a:schemeClr val="accent1"/>
          </a:lnRef>
          <a:fillRef idx="0">
            <a:schemeClr val="accent1"/>
          </a:fillRef>
          <a:effectRef idx="0">
            <a:schemeClr val="accent1"/>
          </a:effectRef>
          <a:fontRef idx="minor">
            <a:schemeClr val="tx1"/>
          </a:fontRef>
        </p:style>
      </p:cxnSp>
      <p:cxnSp>
        <p:nvCxnSpPr>
          <p:cNvPr id="100" name="直接连接符 99"/>
          <p:cNvCxnSpPr/>
          <p:nvPr/>
        </p:nvCxnSpPr>
        <p:spPr>
          <a:xfrm rot="155691" flipV="1">
            <a:off x="6413515" y="2325362"/>
            <a:ext cx="397809" cy="425329"/>
          </a:xfrm>
          <a:prstGeom prst="line">
            <a:avLst/>
          </a:prstGeom>
          <a:ln w="50800" cap="rnd" cmpd="sng">
            <a:solidFill>
              <a:srgbClr val="D8E4E9"/>
            </a:solidFill>
            <a:round/>
          </a:ln>
        </p:spPr>
        <p:style>
          <a:lnRef idx="1">
            <a:schemeClr val="accent1"/>
          </a:lnRef>
          <a:fillRef idx="0">
            <a:schemeClr val="accent1"/>
          </a:fillRef>
          <a:effectRef idx="0">
            <a:schemeClr val="accent1"/>
          </a:effectRef>
          <a:fontRef idx="minor">
            <a:schemeClr val="tx1"/>
          </a:fontRef>
        </p:style>
      </p:cxnSp>
      <p:sp>
        <p:nvSpPr>
          <p:cNvPr id="101" name="椭圆 100"/>
          <p:cNvSpPr/>
          <p:nvPr/>
        </p:nvSpPr>
        <p:spPr>
          <a:xfrm>
            <a:off x="5766255" y="1691860"/>
            <a:ext cx="850623" cy="850624"/>
          </a:xfrm>
          <a:prstGeom prst="ellipse">
            <a:avLst/>
          </a:prstGeom>
          <a:pattFill prst="ltUpDiag">
            <a:fgClr>
              <a:srgbClr val="1366B1"/>
            </a:fgClr>
            <a:bgClr>
              <a:srgbClr val="115A9F"/>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zh-CN" sz="3200" b="1" dirty="0" smtClean="0">
                <a:latin typeface="Segoe UI" panose="020B0502040204020203" pitchFamily="34" charset="0"/>
                <a:ea typeface="微软雅黑" panose="020B0503020204020204" pitchFamily="34" charset="-122"/>
                <a:cs typeface="+mn-ea"/>
                <a:sym typeface="Segoe UI" panose="020B0502040204020203" pitchFamily="34" charset="0"/>
              </a:rPr>
              <a:t>02</a:t>
            </a:r>
            <a:endParaRPr lang="en-US" altLang="zh-CN" sz="3200" b="1" dirty="0" smtClean="0">
              <a:latin typeface="Segoe UI" panose="020B0502040204020203" pitchFamily="34" charset="0"/>
              <a:ea typeface="微软雅黑" panose="020B0503020204020204" pitchFamily="34" charset="-122"/>
              <a:cs typeface="+mn-ea"/>
              <a:sym typeface="Segoe UI" panose="020B0502040204020203" pitchFamily="34" charset="0"/>
            </a:endParaRPr>
          </a:p>
        </p:txBody>
      </p:sp>
      <p:cxnSp>
        <p:nvCxnSpPr>
          <p:cNvPr id="103" name="直接连接符 102"/>
          <p:cNvCxnSpPr/>
          <p:nvPr/>
        </p:nvCxnSpPr>
        <p:spPr>
          <a:xfrm rot="155691" flipV="1">
            <a:off x="5571808" y="2626454"/>
            <a:ext cx="397809" cy="425329"/>
          </a:xfrm>
          <a:prstGeom prst="line">
            <a:avLst/>
          </a:prstGeom>
          <a:ln w="50800" cap="rnd" cmpd="sng">
            <a:solidFill>
              <a:srgbClr val="D8E4E9"/>
            </a:solidFill>
            <a:round/>
          </a:ln>
        </p:spPr>
        <p:style>
          <a:lnRef idx="1">
            <a:schemeClr val="accent1"/>
          </a:lnRef>
          <a:fillRef idx="0">
            <a:schemeClr val="accent1"/>
          </a:fillRef>
          <a:effectRef idx="0">
            <a:schemeClr val="accent1"/>
          </a:effectRef>
          <a:fontRef idx="minor">
            <a:schemeClr val="tx1"/>
          </a:fontRef>
        </p:style>
      </p:cxnSp>
      <p:cxnSp>
        <p:nvCxnSpPr>
          <p:cNvPr id="104" name="直接连接符 103"/>
          <p:cNvCxnSpPr/>
          <p:nvPr/>
        </p:nvCxnSpPr>
        <p:spPr>
          <a:xfrm rot="155691" flipV="1">
            <a:off x="6413515" y="3468162"/>
            <a:ext cx="397809" cy="425329"/>
          </a:xfrm>
          <a:prstGeom prst="line">
            <a:avLst/>
          </a:prstGeom>
          <a:ln w="50800" cap="rnd" cmpd="sng">
            <a:solidFill>
              <a:srgbClr val="D8E4E9"/>
            </a:solidFill>
            <a:round/>
          </a:ln>
        </p:spPr>
        <p:style>
          <a:lnRef idx="1">
            <a:schemeClr val="accent1"/>
          </a:lnRef>
          <a:fillRef idx="0">
            <a:schemeClr val="accent1"/>
          </a:fillRef>
          <a:effectRef idx="0">
            <a:schemeClr val="accent1"/>
          </a:effectRef>
          <a:fontRef idx="minor">
            <a:schemeClr val="tx1"/>
          </a:fontRef>
        </p:style>
      </p:cxnSp>
      <p:sp>
        <p:nvSpPr>
          <p:cNvPr id="105" name="椭圆 104"/>
          <p:cNvSpPr/>
          <p:nvPr/>
        </p:nvSpPr>
        <p:spPr>
          <a:xfrm>
            <a:off x="5766255" y="2834660"/>
            <a:ext cx="850623" cy="850624"/>
          </a:xfrm>
          <a:prstGeom prst="ellipse">
            <a:avLst/>
          </a:prstGeom>
          <a:pattFill prst="ltUpDiag">
            <a:fgClr>
              <a:srgbClr val="1366B1"/>
            </a:fgClr>
            <a:bgClr>
              <a:srgbClr val="115A9F"/>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zh-CN" sz="3200" b="1" dirty="0" smtClean="0">
                <a:latin typeface="Segoe UI" panose="020B0502040204020203" pitchFamily="34" charset="0"/>
                <a:ea typeface="微软雅黑" panose="020B0503020204020204" pitchFamily="34" charset="-122"/>
                <a:cs typeface="+mn-ea"/>
                <a:sym typeface="Segoe UI" panose="020B0502040204020203" pitchFamily="34" charset="0"/>
              </a:rPr>
              <a:t>03</a:t>
            </a:r>
            <a:endParaRPr lang="en-US" altLang="zh-CN" sz="3200" b="1" dirty="0" smtClean="0">
              <a:latin typeface="Segoe UI" panose="020B0502040204020203" pitchFamily="34" charset="0"/>
              <a:ea typeface="微软雅黑" panose="020B0503020204020204" pitchFamily="34" charset="-122"/>
              <a:cs typeface="+mn-ea"/>
              <a:sym typeface="Segoe UI" panose="020B0502040204020203" pitchFamily="34" charset="0"/>
            </a:endParaRPr>
          </a:p>
        </p:txBody>
      </p:sp>
      <p:cxnSp>
        <p:nvCxnSpPr>
          <p:cNvPr id="107" name="直接连接符 106"/>
          <p:cNvCxnSpPr/>
          <p:nvPr/>
        </p:nvCxnSpPr>
        <p:spPr>
          <a:xfrm rot="155691" flipV="1">
            <a:off x="5571808" y="3754015"/>
            <a:ext cx="397809" cy="425329"/>
          </a:xfrm>
          <a:prstGeom prst="line">
            <a:avLst/>
          </a:prstGeom>
          <a:ln w="50800" cap="rnd" cmpd="sng">
            <a:solidFill>
              <a:srgbClr val="D8E4E9"/>
            </a:solidFill>
            <a:round/>
          </a:ln>
        </p:spPr>
        <p:style>
          <a:lnRef idx="1">
            <a:schemeClr val="accent1"/>
          </a:lnRef>
          <a:fillRef idx="0">
            <a:schemeClr val="accent1"/>
          </a:fillRef>
          <a:effectRef idx="0">
            <a:schemeClr val="accent1"/>
          </a:effectRef>
          <a:fontRef idx="minor">
            <a:schemeClr val="tx1"/>
          </a:fontRef>
        </p:style>
      </p:cxnSp>
      <p:cxnSp>
        <p:nvCxnSpPr>
          <p:cNvPr id="108" name="直接连接符 107"/>
          <p:cNvCxnSpPr/>
          <p:nvPr/>
        </p:nvCxnSpPr>
        <p:spPr>
          <a:xfrm rot="155691" flipV="1">
            <a:off x="6413515" y="4595723"/>
            <a:ext cx="397809" cy="425329"/>
          </a:xfrm>
          <a:prstGeom prst="line">
            <a:avLst/>
          </a:prstGeom>
          <a:ln w="50800" cap="rnd" cmpd="sng">
            <a:solidFill>
              <a:srgbClr val="D8E4E9"/>
            </a:solidFill>
            <a:round/>
          </a:ln>
        </p:spPr>
        <p:style>
          <a:lnRef idx="1">
            <a:schemeClr val="accent1"/>
          </a:lnRef>
          <a:fillRef idx="0">
            <a:schemeClr val="accent1"/>
          </a:fillRef>
          <a:effectRef idx="0">
            <a:schemeClr val="accent1"/>
          </a:effectRef>
          <a:fontRef idx="minor">
            <a:schemeClr val="tx1"/>
          </a:fontRef>
        </p:style>
      </p:cxnSp>
      <p:sp>
        <p:nvSpPr>
          <p:cNvPr id="109" name="椭圆 108"/>
          <p:cNvSpPr/>
          <p:nvPr/>
        </p:nvSpPr>
        <p:spPr>
          <a:xfrm>
            <a:off x="5766255" y="3962221"/>
            <a:ext cx="850623" cy="850624"/>
          </a:xfrm>
          <a:prstGeom prst="ellipse">
            <a:avLst/>
          </a:prstGeom>
          <a:pattFill prst="ltUpDiag">
            <a:fgClr>
              <a:srgbClr val="1366B1"/>
            </a:fgClr>
            <a:bgClr>
              <a:srgbClr val="115A9F"/>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zh-CN" sz="3200" b="1" dirty="0" smtClean="0">
                <a:latin typeface="Segoe UI" panose="020B0502040204020203" pitchFamily="34" charset="0"/>
                <a:ea typeface="微软雅黑" panose="020B0503020204020204" pitchFamily="34" charset="-122"/>
                <a:cs typeface="+mn-ea"/>
                <a:sym typeface="Segoe UI" panose="020B0502040204020203" pitchFamily="34" charset="0"/>
              </a:rPr>
              <a:t>04</a:t>
            </a:r>
            <a:endParaRPr lang="en-US" altLang="zh-CN" sz="3200" b="1" dirty="0" smtClean="0">
              <a:latin typeface="Segoe UI" panose="020B0502040204020203" pitchFamily="34" charset="0"/>
              <a:ea typeface="微软雅黑" panose="020B0503020204020204" pitchFamily="34" charset="-122"/>
              <a:cs typeface="+mn-ea"/>
              <a:sym typeface="Segoe UI" panose="020B0502040204020203" pitchFamily="34" charset="0"/>
            </a:endParaRPr>
          </a:p>
        </p:txBody>
      </p:sp>
      <p:sp>
        <p:nvSpPr>
          <p:cNvPr id="2" name="文本框 1"/>
          <p:cNvSpPr txBox="1"/>
          <p:nvPr/>
        </p:nvSpPr>
        <p:spPr>
          <a:xfrm>
            <a:off x="6842449" y="5303404"/>
            <a:ext cx="2339975" cy="460375"/>
          </a:xfrm>
          <a:prstGeom prst="rect">
            <a:avLst/>
          </a:prstGeom>
          <a:noFill/>
        </p:spPr>
        <p:txBody>
          <a:bodyPr wrap="none" rtlCol="0">
            <a:spAutoFit/>
          </a:bodyPr>
          <a:p>
            <a:r>
              <a:rPr lang="en-US" altLang="zh-CN" sz="2400" dirty="0">
                <a:solidFill>
                  <a:srgbClr val="115A9F"/>
                </a:solidFill>
                <a:latin typeface="Segoe UI" panose="020B0502040204020203" pitchFamily="34" charset="0"/>
                <a:ea typeface="微软雅黑" panose="020B0503020204020204" pitchFamily="34" charset="-122"/>
                <a:sym typeface="Segoe UI" panose="020B0502040204020203" pitchFamily="34" charset="0"/>
              </a:rPr>
              <a:t>Possible Version</a:t>
            </a:r>
            <a:endParaRPr lang="en-US" altLang="zh-CN" sz="2400" dirty="0">
              <a:solidFill>
                <a:srgbClr val="115A9F"/>
              </a:solidFill>
              <a:latin typeface="Segoe UI" panose="020B0502040204020203" pitchFamily="34" charset="0"/>
              <a:ea typeface="微软雅黑" panose="020B0503020204020204" pitchFamily="34" charset="-122"/>
              <a:sym typeface="Segoe UI" panose="020B0502040204020203" pitchFamily="34" charset="0"/>
            </a:endParaRPr>
          </a:p>
        </p:txBody>
      </p:sp>
      <p:sp>
        <p:nvSpPr>
          <p:cNvPr id="3" name="文本框 2"/>
          <p:cNvSpPr txBox="1"/>
          <p:nvPr/>
        </p:nvSpPr>
        <p:spPr>
          <a:xfrm>
            <a:off x="7368229" y="5707699"/>
            <a:ext cx="995680" cy="337185"/>
          </a:xfrm>
          <a:prstGeom prst="rect">
            <a:avLst/>
          </a:prstGeom>
          <a:noFill/>
        </p:spPr>
        <p:txBody>
          <a:bodyPr wrap="none" rtlCol="0">
            <a:spAutoFit/>
          </a:bodyPr>
          <a:p>
            <a:r>
              <a:rPr lang="zh-CN" altLang="en-US" sz="1600" dirty="0">
                <a:latin typeface="Segoe UI" panose="020B0502040204020203" pitchFamily="34" charset="0"/>
                <a:ea typeface="微软雅黑" panose="020B0503020204020204" pitchFamily="34" charset="-122"/>
                <a:cs typeface="+mn-ea"/>
                <a:sym typeface="Segoe UI" panose="020B0502040204020203" pitchFamily="34" charset="0"/>
              </a:rPr>
              <a:t>参考范文</a:t>
            </a:r>
            <a:endParaRPr lang="zh-CN" altLang="en-US" sz="1600" dirty="0">
              <a:latin typeface="Segoe UI" panose="020B0502040204020203" pitchFamily="34" charset="0"/>
              <a:ea typeface="微软雅黑" panose="020B0503020204020204" pitchFamily="34" charset="-122"/>
              <a:cs typeface="+mn-ea"/>
              <a:sym typeface="Segoe UI" panose="020B0502040204020203" pitchFamily="34" charset="0"/>
            </a:endParaRPr>
          </a:p>
        </p:txBody>
      </p:sp>
      <p:cxnSp>
        <p:nvCxnSpPr>
          <p:cNvPr id="4" name="直接连接符 3"/>
          <p:cNvCxnSpPr/>
          <p:nvPr/>
        </p:nvCxnSpPr>
        <p:spPr>
          <a:xfrm rot="155691" flipV="1">
            <a:off x="6409705" y="5778728"/>
            <a:ext cx="397809" cy="425329"/>
          </a:xfrm>
          <a:prstGeom prst="line">
            <a:avLst/>
          </a:prstGeom>
          <a:ln w="50800" cap="rnd" cmpd="sng">
            <a:solidFill>
              <a:srgbClr val="D8E4E9"/>
            </a:solidFill>
            <a:round/>
          </a:ln>
        </p:spPr>
        <p:style>
          <a:lnRef idx="1">
            <a:schemeClr val="accent1"/>
          </a:lnRef>
          <a:fillRef idx="0">
            <a:schemeClr val="accent1"/>
          </a:fillRef>
          <a:effectRef idx="0">
            <a:schemeClr val="accent1"/>
          </a:effectRef>
          <a:fontRef idx="minor">
            <a:schemeClr val="tx1"/>
          </a:fontRef>
        </p:style>
      </p:cxnSp>
      <p:sp>
        <p:nvSpPr>
          <p:cNvPr id="5" name="椭圆 4"/>
          <p:cNvSpPr/>
          <p:nvPr/>
        </p:nvSpPr>
        <p:spPr>
          <a:xfrm>
            <a:off x="5762445" y="5145226"/>
            <a:ext cx="850623" cy="850624"/>
          </a:xfrm>
          <a:prstGeom prst="ellipse">
            <a:avLst/>
          </a:prstGeom>
          <a:pattFill prst="ltUpDiag">
            <a:fgClr>
              <a:srgbClr val="1366B1"/>
            </a:fgClr>
            <a:bgClr>
              <a:srgbClr val="115A9F"/>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p>
            <a:pPr algn="ctr"/>
            <a:r>
              <a:rPr lang="en-US" altLang="zh-CN" sz="3200" b="1" dirty="0" smtClean="0">
                <a:latin typeface="Segoe UI" panose="020B0502040204020203" pitchFamily="34" charset="0"/>
                <a:ea typeface="微软雅黑" panose="020B0503020204020204" pitchFamily="34" charset="-122"/>
                <a:cs typeface="+mn-ea"/>
                <a:sym typeface="Segoe UI" panose="020B0502040204020203" pitchFamily="34" charset="0"/>
              </a:rPr>
              <a:t>05</a:t>
            </a:r>
            <a:endParaRPr lang="en-US" altLang="zh-CN" sz="3200" b="1" dirty="0" smtClean="0">
              <a:latin typeface="Segoe UI" panose="020B0502040204020203" pitchFamily="34" charset="0"/>
              <a:ea typeface="微软雅黑" panose="020B0503020204020204" pitchFamily="34" charset="-122"/>
              <a:cs typeface="+mn-ea"/>
              <a:sym typeface="Segoe UI" panose="020B0502040204020203" pitchFamily="34"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5" name="椭圆 24"/>
          <p:cNvSpPr/>
          <p:nvPr/>
        </p:nvSpPr>
        <p:spPr>
          <a:xfrm>
            <a:off x="2497077" y="1081677"/>
            <a:ext cx="398145" cy="398146"/>
          </a:xfrm>
          <a:prstGeom prst="ellipse">
            <a:avLst/>
          </a:prstGeom>
          <a:solidFill>
            <a:srgbClr val="115A9F"/>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p>
            <a:pPr algn="ctr"/>
            <a:endParaRPr lang="zh-CN" altLang="en-US" sz="4000" dirty="0">
              <a:latin typeface="Segoe UI" panose="020B0502040204020203" pitchFamily="34" charset="0"/>
              <a:ea typeface="微软雅黑" panose="020B0503020204020204" pitchFamily="34" charset="-122"/>
              <a:cs typeface="+mn-ea"/>
              <a:sym typeface="Segoe UI" panose="020B0502040204020203" pitchFamily="34" charset="0"/>
            </a:endParaRPr>
          </a:p>
        </p:txBody>
      </p:sp>
      <p:sp>
        <p:nvSpPr>
          <p:cNvPr id="2" name="矩形 1"/>
          <p:cNvSpPr/>
          <p:nvPr/>
        </p:nvSpPr>
        <p:spPr>
          <a:xfrm>
            <a:off x="3206115" y="1451610"/>
            <a:ext cx="5099050" cy="75565"/>
          </a:xfrm>
          <a:prstGeom prst="rect">
            <a:avLst/>
          </a:prstGeom>
          <a:solidFill>
            <a:srgbClr val="E9C5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 name="文本框 4"/>
          <p:cNvSpPr txBox="1"/>
          <p:nvPr/>
        </p:nvSpPr>
        <p:spPr>
          <a:xfrm>
            <a:off x="4528185" y="833120"/>
            <a:ext cx="2564130" cy="645160"/>
          </a:xfrm>
          <a:prstGeom prst="rect">
            <a:avLst/>
          </a:prstGeom>
          <a:noFill/>
        </p:spPr>
        <p:txBody>
          <a:bodyPr wrap="square" rtlCol="0">
            <a:spAutoFit/>
          </a:bodyPr>
          <a:p>
            <a:r>
              <a:rPr lang="en-US" altLang="zh-CN" sz="3600">
                <a:latin typeface="Palatino Linotype" panose="02040502050505030304" charset="0"/>
                <a:cs typeface="Palatino Linotype" panose="02040502050505030304" charset="0"/>
              </a:rPr>
              <a:t>chunky</a:t>
            </a:r>
            <a:endParaRPr lang="en-US" altLang="zh-CN" sz="3600">
              <a:latin typeface="Palatino Linotype" panose="02040502050505030304" charset="0"/>
              <a:cs typeface="Palatino Linotype" panose="02040502050505030304" charset="0"/>
            </a:endParaRPr>
          </a:p>
        </p:txBody>
      </p:sp>
      <p:sp>
        <p:nvSpPr>
          <p:cNvPr id="6" name="文本框 5"/>
          <p:cNvSpPr txBox="1"/>
          <p:nvPr/>
        </p:nvSpPr>
        <p:spPr>
          <a:xfrm>
            <a:off x="1250315" y="1921510"/>
            <a:ext cx="9822180" cy="2306955"/>
          </a:xfrm>
          <a:prstGeom prst="rect">
            <a:avLst/>
          </a:prstGeom>
          <a:noFill/>
        </p:spPr>
        <p:txBody>
          <a:bodyPr wrap="square" rtlCol="0">
            <a:spAutoFit/>
          </a:bodyPr>
          <a:p>
            <a:r>
              <a:rPr lang="en-US" altLang="zh-CN" sz="2400">
                <a:latin typeface="Palatino Linotype" panose="02040502050505030304" charset="0"/>
                <a:cs typeface="Palatino Linotype" panose="02040502050505030304" charset="0"/>
              </a:rPr>
              <a:t>adj. having a short strong body 敦实的；矮胖的   </a:t>
            </a:r>
            <a:r>
              <a:rPr lang="zh-CN" altLang="en-US" sz="2400">
                <a:latin typeface="Palatino Linotype" panose="02040502050505030304" charset="0"/>
                <a:cs typeface="Palatino Linotype" panose="02040502050505030304" charset="0"/>
              </a:rPr>
              <a:t>【</a:t>
            </a:r>
            <a:r>
              <a:rPr lang="en-US" altLang="zh-CN" sz="2400">
                <a:latin typeface="Palatino Linotype" panose="02040502050505030304" charset="0"/>
                <a:cs typeface="Palatino Linotype" panose="02040502050505030304" charset="0"/>
              </a:rPr>
              <a:t>SYN</a:t>
            </a:r>
            <a:r>
              <a:rPr lang="zh-CN" altLang="en-US" sz="2400">
                <a:latin typeface="Palatino Linotype" panose="02040502050505030304" charset="0"/>
                <a:cs typeface="Palatino Linotype" panose="02040502050505030304" charset="0"/>
              </a:rPr>
              <a:t>】</a:t>
            </a:r>
            <a:r>
              <a:rPr lang="en-US" altLang="zh-CN" sz="2400">
                <a:latin typeface="Palatino Linotype" panose="02040502050505030304" charset="0"/>
                <a:cs typeface="Palatino Linotype" panose="02040502050505030304" charset="0"/>
              </a:rPr>
              <a:t>stout</a:t>
            </a:r>
            <a:endParaRPr lang="en-US" altLang="zh-CN" sz="2400">
              <a:latin typeface="Palatino Linotype" panose="02040502050505030304" charset="0"/>
              <a:cs typeface="Palatino Linotype" panose="02040502050505030304" charset="0"/>
            </a:endParaRPr>
          </a:p>
          <a:p>
            <a:endParaRPr lang="en-US" altLang="zh-CN" sz="2400">
              <a:latin typeface="Palatino Linotype" panose="02040502050505030304" charset="0"/>
              <a:cs typeface="Palatino Linotype" panose="02040502050505030304" charset="0"/>
            </a:endParaRPr>
          </a:p>
          <a:p>
            <a:pPr lvl="1"/>
            <a:r>
              <a:rPr lang="en-US" altLang="zh-CN" sz="2400">
                <a:latin typeface="Palatino Linotype" panose="02040502050505030304" charset="0"/>
                <a:cs typeface="Palatino Linotype" panose="02040502050505030304" charset="0"/>
              </a:rPr>
              <a:t>a squat chunky man</a:t>
            </a:r>
            <a:endParaRPr lang="en-US" altLang="zh-CN" sz="2400">
              <a:latin typeface="Palatino Linotype" panose="02040502050505030304" charset="0"/>
              <a:cs typeface="Palatino Linotype" panose="02040502050505030304" charset="0"/>
            </a:endParaRPr>
          </a:p>
          <a:p>
            <a:pPr lvl="1"/>
            <a:r>
              <a:rPr lang="en-US" altLang="zh-CN" sz="2400">
                <a:latin typeface="Palatino Linotype" panose="02040502050505030304" charset="0"/>
                <a:cs typeface="Palatino Linotype" panose="02040502050505030304" charset="0"/>
              </a:rPr>
              <a:t>矮胖敦实的男人</a:t>
            </a:r>
            <a:endParaRPr lang="en-US" altLang="zh-CN" sz="2400">
              <a:latin typeface="Palatino Linotype" panose="02040502050505030304" charset="0"/>
              <a:cs typeface="Palatino Linotype" panose="02040502050505030304" charset="0"/>
            </a:endParaRPr>
          </a:p>
          <a:p>
            <a:pPr lvl="1"/>
            <a:r>
              <a:rPr lang="en-US" altLang="zh-CN" sz="2400">
                <a:latin typeface="Palatino Linotype" panose="02040502050505030304" charset="0"/>
                <a:cs typeface="Palatino Linotype" panose="02040502050505030304" charset="0"/>
              </a:rPr>
              <a:t>The animal is chunky and short-legged.</a:t>
            </a:r>
            <a:endParaRPr lang="en-US" altLang="zh-CN" sz="2400">
              <a:latin typeface="Palatino Linotype" panose="02040502050505030304" charset="0"/>
              <a:cs typeface="Palatino Linotype" panose="02040502050505030304" charset="0"/>
            </a:endParaRPr>
          </a:p>
          <a:p>
            <a:pPr lvl="1"/>
            <a:r>
              <a:rPr lang="zh-CN" altLang="en-US" sz="2400">
                <a:latin typeface="Palatino Linotype" panose="02040502050505030304" charset="0"/>
                <a:cs typeface="Palatino Linotype" panose="02040502050505030304" charset="0"/>
              </a:rPr>
              <a:t>这种动物粗壮而腿短。</a:t>
            </a:r>
            <a:endParaRPr lang="zh-CN" altLang="en-US" sz="2400">
              <a:latin typeface="Palatino Linotype" panose="02040502050505030304" charset="0"/>
              <a:cs typeface="Palatino Linotype" panose="02040502050505030304" charset="0"/>
            </a:endParaRPr>
          </a:p>
        </p:txBody>
      </p:sp>
      <p:sp>
        <p:nvSpPr>
          <p:cNvPr id="8" name="文本框 7"/>
          <p:cNvSpPr txBox="1"/>
          <p:nvPr/>
        </p:nvSpPr>
        <p:spPr>
          <a:xfrm>
            <a:off x="11391329" y="112083"/>
            <a:ext cx="566420" cy="694055"/>
          </a:xfrm>
          <a:prstGeom prst="rect">
            <a:avLst/>
          </a:prstGeom>
          <a:noFill/>
        </p:spPr>
        <p:txBody>
          <a:bodyPr wrap="none" rtlCol="0">
            <a:spAutoFit/>
          </a:bodyPr>
          <a:p>
            <a:pPr>
              <a:lnSpc>
                <a:spcPct val="140000"/>
              </a:lnSpc>
            </a:pPr>
            <a:r>
              <a:rPr lang="en-US" altLang="zh-CN" sz="2800" dirty="0" smtClean="0">
                <a:solidFill>
                  <a:srgbClr val="115A9F"/>
                </a:solidFill>
                <a:latin typeface="Segoe UI" panose="020B0502040204020203" pitchFamily="34" charset="0"/>
                <a:ea typeface="微软雅黑" panose="020B0503020204020204" pitchFamily="34" charset="-122"/>
                <a:cs typeface="+mn-ea"/>
                <a:sym typeface="Segoe UI" panose="020B0502040204020203" pitchFamily="34" charset="0"/>
              </a:rPr>
              <a:t>0</a:t>
            </a:r>
            <a:r>
              <a:rPr lang="en-US" sz="2800" dirty="0" smtClean="0">
                <a:solidFill>
                  <a:srgbClr val="115A9F"/>
                </a:solidFill>
                <a:latin typeface="Segoe UI" panose="020B0502040204020203" pitchFamily="34" charset="0"/>
                <a:ea typeface="微软雅黑" panose="020B0503020204020204" pitchFamily="34" charset="-122"/>
                <a:cs typeface="+mn-ea"/>
                <a:sym typeface="Segoe UI" panose="020B0502040204020203" pitchFamily="34" charset="0"/>
              </a:rPr>
              <a:t>4</a:t>
            </a:r>
            <a:endParaRPr lang="en-US" sz="6600" dirty="0">
              <a:solidFill>
                <a:srgbClr val="115A9F"/>
              </a:solidFill>
              <a:latin typeface="Segoe UI" panose="020B0502040204020203" pitchFamily="34" charset="0"/>
              <a:ea typeface="微软雅黑" panose="020B0503020204020204" pitchFamily="34" charset="-122"/>
              <a:cs typeface="+mn-ea"/>
              <a:sym typeface="Segoe UI" panose="020B0502040204020203" pitchFamily="34" charset="0"/>
            </a:endParaRPr>
          </a:p>
        </p:txBody>
      </p:sp>
      <p:cxnSp>
        <p:nvCxnSpPr>
          <p:cNvPr id="9" name="直接连接符 8"/>
          <p:cNvCxnSpPr/>
          <p:nvPr/>
        </p:nvCxnSpPr>
        <p:spPr>
          <a:xfrm flipH="1">
            <a:off x="10919961" y="483407"/>
            <a:ext cx="401388" cy="0"/>
          </a:xfrm>
          <a:prstGeom prst="line">
            <a:avLst/>
          </a:prstGeom>
          <a:ln w="9525">
            <a:solidFill>
              <a:srgbClr val="B4CBD4"/>
            </a:solidFill>
          </a:ln>
        </p:spPr>
        <p:style>
          <a:lnRef idx="1">
            <a:schemeClr val="accent1"/>
          </a:lnRef>
          <a:fillRef idx="0">
            <a:schemeClr val="accent1"/>
          </a:fillRef>
          <a:effectRef idx="0">
            <a:schemeClr val="accent1"/>
          </a:effectRef>
          <a:fontRef idx="minor">
            <a:schemeClr val="tx1"/>
          </a:fontRef>
        </p:style>
      </p:cxnSp>
      <p:sp>
        <p:nvSpPr>
          <p:cNvPr id="10" name="文本框 9"/>
          <p:cNvSpPr txBox="1"/>
          <p:nvPr/>
        </p:nvSpPr>
        <p:spPr>
          <a:xfrm>
            <a:off x="9067210" y="262312"/>
            <a:ext cx="1891665" cy="349250"/>
          </a:xfrm>
          <a:prstGeom prst="rect">
            <a:avLst/>
          </a:prstGeom>
          <a:noFill/>
        </p:spPr>
        <p:txBody>
          <a:bodyPr wrap="none" rtlCol="0">
            <a:spAutoFit/>
          </a:bodyPr>
          <a:p>
            <a:pPr algn="dist">
              <a:lnSpc>
                <a:spcPct val="140000"/>
              </a:lnSpc>
            </a:pPr>
            <a:r>
              <a:rPr lang="en-US" altLang="zh-CN" sz="1200" dirty="0" smtClean="0">
                <a:solidFill>
                  <a:srgbClr val="115A9F"/>
                </a:solidFill>
                <a:latin typeface="Segoe UI" panose="020B0502040204020203" pitchFamily="34" charset="0"/>
                <a:ea typeface="微软雅黑" panose="020B0503020204020204" pitchFamily="34" charset="-122"/>
                <a:sym typeface="Segoe UI" panose="020B0502040204020203" pitchFamily="34" charset="0"/>
              </a:rPr>
              <a:t>Expressions for Reference</a:t>
            </a:r>
            <a:endParaRPr lang="zh-CN" altLang="en-US" sz="2000" dirty="0">
              <a:solidFill>
                <a:srgbClr val="B4CBD4"/>
              </a:solidFill>
              <a:latin typeface="Segoe UI" panose="020B0502040204020203" pitchFamily="34" charset="0"/>
              <a:ea typeface="微软雅黑" panose="020B0503020204020204" pitchFamily="34" charset="-122"/>
              <a:cs typeface="+mn-ea"/>
              <a:sym typeface="Segoe UI" panose="020B0502040204020203" pitchFamily="34"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5" name="椭圆 24"/>
          <p:cNvSpPr/>
          <p:nvPr/>
        </p:nvSpPr>
        <p:spPr>
          <a:xfrm>
            <a:off x="2497077" y="1081677"/>
            <a:ext cx="398145" cy="398146"/>
          </a:xfrm>
          <a:prstGeom prst="ellipse">
            <a:avLst/>
          </a:prstGeom>
          <a:solidFill>
            <a:srgbClr val="115A9F"/>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p>
            <a:pPr algn="ctr"/>
            <a:endParaRPr lang="zh-CN" altLang="en-US" sz="4000" dirty="0">
              <a:latin typeface="Segoe UI" panose="020B0502040204020203" pitchFamily="34" charset="0"/>
              <a:ea typeface="微软雅黑" panose="020B0503020204020204" pitchFamily="34" charset="-122"/>
              <a:cs typeface="+mn-ea"/>
              <a:sym typeface="Segoe UI" panose="020B0502040204020203" pitchFamily="34" charset="0"/>
            </a:endParaRPr>
          </a:p>
        </p:txBody>
      </p:sp>
      <p:sp>
        <p:nvSpPr>
          <p:cNvPr id="2" name="矩形 1"/>
          <p:cNvSpPr/>
          <p:nvPr/>
        </p:nvSpPr>
        <p:spPr>
          <a:xfrm>
            <a:off x="3206115" y="1451610"/>
            <a:ext cx="5099050" cy="75565"/>
          </a:xfrm>
          <a:prstGeom prst="rect">
            <a:avLst/>
          </a:prstGeom>
          <a:solidFill>
            <a:srgbClr val="E9C5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 name="文本框 4"/>
          <p:cNvSpPr txBox="1"/>
          <p:nvPr/>
        </p:nvSpPr>
        <p:spPr>
          <a:xfrm>
            <a:off x="4528185" y="833120"/>
            <a:ext cx="2564130" cy="368300"/>
          </a:xfrm>
          <a:prstGeom prst="rect">
            <a:avLst/>
          </a:prstGeom>
          <a:noFill/>
        </p:spPr>
        <p:txBody>
          <a:bodyPr wrap="square" rtlCol="0">
            <a:spAutoFit/>
          </a:bodyPr>
          <a:p>
            <a:r>
              <a:rPr lang="en-US" altLang="zh-CN" sz="3600">
                <a:latin typeface="Palatino Linotype" panose="02040502050505030304" charset="0"/>
                <a:cs typeface="Palatino Linotype" panose="02040502050505030304" charset="0"/>
              </a:rPr>
              <a:t>claw</a:t>
            </a:r>
            <a:endParaRPr lang="en-US" altLang="zh-CN" sz="3600">
              <a:latin typeface="Palatino Linotype" panose="02040502050505030304" charset="0"/>
              <a:cs typeface="Palatino Linotype" panose="02040502050505030304" charset="0"/>
            </a:endParaRPr>
          </a:p>
        </p:txBody>
      </p:sp>
      <p:sp>
        <p:nvSpPr>
          <p:cNvPr id="6" name="文本框 5"/>
          <p:cNvSpPr txBox="1"/>
          <p:nvPr/>
        </p:nvSpPr>
        <p:spPr>
          <a:xfrm>
            <a:off x="1242695" y="1929130"/>
            <a:ext cx="10273030" cy="4523105"/>
          </a:xfrm>
          <a:prstGeom prst="rect">
            <a:avLst/>
          </a:prstGeom>
          <a:noFill/>
        </p:spPr>
        <p:txBody>
          <a:bodyPr wrap="square" rtlCol="0">
            <a:spAutoFit/>
          </a:bodyPr>
          <a:p>
            <a:r>
              <a:rPr lang="en-US" altLang="zh-CN" sz="2400">
                <a:latin typeface="Palatino Linotype" panose="02040502050505030304" charset="0"/>
                <a:cs typeface="Palatino Linotype" panose="02040502050505030304" charset="0"/>
              </a:rPr>
              <a:t>n. one of the sharp curved nails on the end of an animal's or a bird's foot （动物或禽类的）爪，脚爪，脚趾</a:t>
            </a:r>
            <a:endParaRPr lang="en-US" altLang="zh-CN" sz="2400">
              <a:latin typeface="Palatino Linotype" panose="02040502050505030304" charset="0"/>
              <a:cs typeface="Palatino Linotype" panose="02040502050505030304" charset="0"/>
            </a:endParaRPr>
          </a:p>
          <a:p>
            <a:endParaRPr lang="en-US" altLang="zh-CN" sz="2400">
              <a:latin typeface="Palatino Linotype" panose="02040502050505030304" charset="0"/>
              <a:cs typeface="Palatino Linotype" panose="02040502050505030304" charset="0"/>
            </a:endParaRPr>
          </a:p>
          <a:p>
            <a:r>
              <a:rPr lang="en-US" altLang="zh-CN" sz="2400">
                <a:latin typeface="Palatino Linotype" panose="02040502050505030304" charset="0"/>
                <a:cs typeface="Palatino Linotype" panose="02040502050505030304" charset="0"/>
              </a:rPr>
              <a:t>v.  to scratch or tear sb/sth with claws or with your nails （用爪子或手指甲）抓，撕，挠</a:t>
            </a:r>
            <a:endParaRPr lang="en-US" altLang="zh-CN" sz="2400">
              <a:latin typeface="Palatino Linotype" panose="02040502050505030304" charset="0"/>
              <a:cs typeface="Palatino Linotype" panose="02040502050505030304" charset="0"/>
            </a:endParaRPr>
          </a:p>
          <a:p>
            <a:pPr lvl="1"/>
            <a:r>
              <a:rPr lang="en-US" altLang="zh-CN" sz="2400">
                <a:latin typeface="Palatino Linotype" panose="02040502050505030304" charset="0"/>
                <a:cs typeface="Palatino Linotype" panose="02040502050505030304" charset="0"/>
              </a:rPr>
              <a:t>The cat was clawing at the leg of the chair.</a:t>
            </a:r>
            <a:endParaRPr lang="en-US" altLang="zh-CN" sz="2400">
              <a:latin typeface="Palatino Linotype" panose="02040502050505030304" charset="0"/>
              <a:cs typeface="Palatino Linotype" panose="02040502050505030304" charset="0"/>
            </a:endParaRPr>
          </a:p>
          <a:p>
            <a:pPr lvl="1"/>
            <a:r>
              <a:rPr lang="en-US" altLang="zh-CN" sz="2400">
                <a:latin typeface="Palatino Linotype" panose="02040502050505030304" charset="0"/>
                <a:cs typeface="Palatino Linotype" panose="02040502050505030304" charset="0"/>
              </a:rPr>
              <a:t>那只猫在抓挠椅子腿。</a:t>
            </a:r>
            <a:endParaRPr lang="en-US" altLang="zh-CN" sz="2400">
              <a:latin typeface="Palatino Linotype" panose="02040502050505030304" charset="0"/>
              <a:cs typeface="Palatino Linotype" panose="02040502050505030304" charset="0"/>
            </a:endParaRPr>
          </a:p>
          <a:p>
            <a:pPr lvl="1"/>
            <a:r>
              <a:rPr lang="en-US" altLang="zh-CN" sz="2400">
                <a:latin typeface="Palatino Linotype" panose="02040502050505030304" charset="0"/>
                <a:cs typeface="Palatino Linotype" panose="02040502050505030304" charset="0"/>
              </a:rPr>
              <a:t>She had clawed Stephen across the face.</a:t>
            </a:r>
            <a:endParaRPr lang="en-US" altLang="zh-CN" sz="2400">
              <a:latin typeface="Palatino Linotype" panose="02040502050505030304" charset="0"/>
              <a:cs typeface="Palatino Linotype" panose="02040502050505030304" charset="0"/>
            </a:endParaRPr>
          </a:p>
          <a:p>
            <a:pPr lvl="1"/>
            <a:r>
              <a:rPr lang="en-US" altLang="zh-CN" sz="2400">
                <a:latin typeface="Palatino Linotype" panose="02040502050505030304" charset="0"/>
                <a:cs typeface="Palatino Linotype" panose="02040502050505030304" charset="0"/>
              </a:rPr>
              <a:t>她抓过斯蒂芬的脸。</a:t>
            </a:r>
            <a:endParaRPr lang="en-US" altLang="zh-CN" sz="2400">
              <a:latin typeface="Palatino Linotype" panose="02040502050505030304" charset="0"/>
              <a:cs typeface="Palatino Linotype" panose="02040502050505030304" charset="0"/>
            </a:endParaRPr>
          </a:p>
          <a:p>
            <a:pPr lvl="1"/>
            <a:r>
              <a:rPr lang="en-US" altLang="zh-CN" sz="2400">
                <a:latin typeface="Palatino Linotype" panose="02040502050505030304" charset="0"/>
                <a:cs typeface="Palatino Linotype" panose="02040502050505030304" charset="0"/>
              </a:rPr>
              <a:t>(figurative)</a:t>
            </a:r>
            <a:endParaRPr lang="en-US" altLang="zh-CN" sz="2400">
              <a:latin typeface="Palatino Linotype" panose="02040502050505030304" charset="0"/>
              <a:cs typeface="Palatino Linotype" panose="02040502050505030304" charset="0"/>
            </a:endParaRPr>
          </a:p>
          <a:p>
            <a:pPr lvl="1"/>
            <a:r>
              <a:rPr lang="en-US" altLang="zh-CN" sz="2400">
                <a:latin typeface="Palatino Linotype" panose="02040502050505030304" charset="0"/>
                <a:cs typeface="Palatino Linotype" panose="02040502050505030304" charset="0"/>
              </a:rPr>
              <a:t>His hands clawed the air.</a:t>
            </a:r>
            <a:endParaRPr lang="en-US" altLang="zh-CN" sz="2400">
              <a:latin typeface="Palatino Linotype" panose="02040502050505030304" charset="0"/>
              <a:cs typeface="Palatino Linotype" panose="02040502050505030304" charset="0"/>
            </a:endParaRPr>
          </a:p>
          <a:p>
            <a:pPr lvl="1"/>
            <a:r>
              <a:rPr lang="en-US" altLang="zh-CN" sz="2400">
                <a:latin typeface="Palatino Linotype" panose="02040502050505030304" charset="0"/>
                <a:cs typeface="Palatino Linotype" panose="02040502050505030304" charset="0"/>
              </a:rPr>
              <a:t>他的双手在空中乱抓。</a:t>
            </a:r>
            <a:endParaRPr lang="en-US" altLang="zh-CN" sz="2400">
              <a:latin typeface="Palatino Linotype" panose="02040502050505030304" charset="0"/>
              <a:cs typeface="Palatino Linotype" panose="02040502050505030304" charset="0"/>
            </a:endParaRPr>
          </a:p>
        </p:txBody>
      </p:sp>
      <p:sp>
        <p:nvSpPr>
          <p:cNvPr id="8" name="文本框 7"/>
          <p:cNvSpPr txBox="1"/>
          <p:nvPr/>
        </p:nvSpPr>
        <p:spPr>
          <a:xfrm>
            <a:off x="11391329" y="112083"/>
            <a:ext cx="566420" cy="694055"/>
          </a:xfrm>
          <a:prstGeom prst="rect">
            <a:avLst/>
          </a:prstGeom>
          <a:noFill/>
        </p:spPr>
        <p:txBody>
          <a:bodyPr wrap="none" rtlCol="0">
            <a:spAutoFit/>
          </a:bodyPr>
          <a:p>
            <a:pPr>
              <a:lnSpc>
                <a:spcPct val="140000"/>
              </a:lnSpc>
            </a:pPr>
            <a:r>
              <a:rPr lang="en-US" altLang="zh-CN" sz="2800" dirty="0" smtClean="0">
                <a:solidFill>
                  <a:srgbClr val="115A9F"/>
                </a:solidFill>
                <a:latin typeface="Segoe UI" panose="020B0502040204020203" pitchFamily="34" charset="0"/>
                <a:ea typeface="微软雅黑" panose="020B0503020204020204" pitchFamily="34" charset="-122"/>
                <a:cs typeface="+mn-ea"/>
                <a:sym typeface="Segoe UI" panose="020B0502040204020203" pitchFamily="34" charset="0"/>
              </a:rPr>
              <a:t>0</a:t>
            </a:r>
            <a:r>
              <a:rPr lang="en-US" sz="2800" dirty="0" smtClean="0">
                <a:solidFill>
                  <a:srgbClr val="115A9F"/>
                </a:solidFill>
                <a:latin typeface="Segoe UI" panose="020B0502040204020203" pitchFamily="34" charset="0"/>
                <a:ea typeface="微软雅黑" panose="020B0503020204020204" pitchFamily="34" charset="-122"/>
                <a:cs typeface="+mn-ea"/>
                <a:sym typeface="Segoe UI" panose="020B0502040204020203" pitchFamily="34" charset="0"/>
              </a:rPr>
              <a:t>4</a:t>
            </a:r>
            <a:endParaRPr lang="en-US" sz="6600" dirty="0">
              <a:solidFill>
                <a:srgbClr val="115A9F"/>
              </a:solidFill>
              <a:latin typeface="Segoe UI" panose="020B0502040204020203" pitchFamily="34" charset="0"/>
              <a:ea typeface="微软雅黑" panose="020B0503020204020204" pitchFamily="34" charset="-122"/>
              <a:cs typeface="+mn-ea"/>
              <a:sym typeface="Segoe UI" panose="020B0502040204020203" pitchFamily="34" charset="0"/>
            </a:endParaRPr>
          </a:p>
        </p:txBody>
      </p:sp>
      <p:cxnSp>
        <p:nvCxnSpPr>
          <p:cNvPr id="9" name="直接连接符 8"/>
          <p:cNvCxnSpPr/>
          <p:nvPr/>
        </p:nvCxnSpPr>
        <p:spPr>
          <a:xfrm flipH="1">
            <a:off x="10919961" y="483407"/>
            <a:ext cx="401388" cy="0"/>
          </a:xfrm>
          <a:prstGeom prst="line">
            <a:avLst/>
          </a:prstGeom>
          <a:ln w="9525">
            <a:solidFill>
              <a:srgbClr val="B4CBD4"/>
            </a:solidFill>
          </a:ln>
        </p:spPr>
        <p:style>
          <a:lnRef idx="1">
            <a:schemeClr val="accent1"/>
          </a:lnRef>
          <a:fillRef idx="0">
            <a:schemeClr val="accent1"/>
          </a:fillRef>
          <a:effectRef idx="0">
            <a:schemeClr val="accent1"/>
          </a:effectRef>
          <a:fontRef idx="minor">
            <a:schemeClr val="tx1"/>
          </a:fontRef>
        </p:style>
      </p:cxnSp>
      <p:sp>
        <p:nvSpPr>
          <p:cNvPr id="10" name="文本框 9"/>
          <p:cNvSpPr txBox="1"/>
          <p:nvPr/>
        </p:nvSpPr>
        <p:spPr>
          <a:xfrm>
            <a:off x="9067210" y="262312"/>
            <a:ext cx="1891665" cy="349250"/>
          </a:xfrm>
          <a:prstGeom prst="rect">
            <a:avLst/>
          </a:prstGeom>
          <a:noFill/>
        </p:spPr>
        <p:txBody>
          <a:bodyPr wrap="none" rtlCol="0">
            <a:spAutoFit/>
          </a:bodyPr>
          <a:p>
            <a:pPr algn="dist">
              <a:lnSpc>
                <a:spcPct val="140000"/>
              </a:lnSpc>
            </a:pPr>
            <a:r>
              <a:rPr lang="en-US" altLang="zh-CN" sz="1200" dirty="0" smtClean="0">
                <a:solidFill>
                  <a:srgbClr val="115A9F"/>
                </a:solidFill>
                <a:latin typeface="Segoe UI" panose="020B0502040204020203" pitchFamily="34" charset="0"/>
                <a:ea typeface="微软雅黑" panose="020B0503020204020204" pitchFamily="34" charset="-122"/>
                <a:sym typeface="Segoe UI" panose="020B0502040204020203" pitchFamily="34" charset="0"/>
              </a:rPr>
              <a:t>Expressions for Reference</a:t>
            </a:r>
            <a:endParaRPr lang="zh-CN" altLang="en-US" sz="2000" dirty="0">
              <a:solidFill>
                <a:srgbClr val="B4CBD4"/>
              </a:solidFill>
              <a:latin typeface="Segoe UI" panose="020B0502040204020203" pitchFamily="34" charset="0"/>
              <a:ea typeface="微软雅黑" panose="020B0503020204020204" pitchFamily="34" charset="-122"/>
              <a:cs typeface="+mn-ea"/>
              <a:sym typeface="Segoe UI" panose="020B0502040204020203" pitchFamily="34"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5" name="椭圆 24"/>
          <p:cNvSpPr/>
          <p:nvPr/>
        </p:nvSpPr>
        <p:spPr>
          <a:xfrm>
            <a:off x="2497077" y="1081677"/>
            <a:ext cx="398145" cy="398146"/>
          </a:xfrm>
          <a:prstGeom prst="ellipse">
            <a:avLst/>
          </a:prstGeom>
          <a:solidFill>
            <a:srgbClr val="115A9F"/>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p>
            <a:pPr algn="ctr"/>
            <a:endParaRPr lang="zh-CN" altLang="en-US" sz="4000" dirty="0">
              <a:latin typeface="Segoe UI" panose="020B0502040204020203" pitchFamily="34" charset="0"/>
              <a:ea typeface="微软雅黑" panose="020B0503020204020204" pitchFamily="34" charset="-122"/>
              <a:cs typeface="+mn-ea"/>
              <a:sym typeface="Segoe UI" panose="020B0502040204020203" pitchFamily="34" charset="0"/>
            </a:endParaRPr>
          </a:p>
        </p:txBody>
      </p:sp>
      <p:sp>
        <p:nvSpPr>
          <p:cNvPr id="2" name="矩形 1"/>
          <p:cNvSpPr/>
          <p:nvPr/>
        </p:nvSpPr>
        <p:spPr>
          <a:xfrm>
            <a:off x="3206115" y="1451610"/>
            <a:ext cx="5099050" cy="75565"/>
          </a:xfrm>
          <a:prstGeom prst="rect">
            <a:avLst/>
          </a:prstGeom>
          <a:solidFill>
            <a:srgbClr val="E9C5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 name="文本框 4"/>
          <p:cNvSpPr txBox="1"/>
          <p:nvPr/>
        </p:nvSpPr>
        <p:spPr>
          <a:xfrm>
            <a:off x="4528185" y="833120"/>
            <a:ext cx="2564130" cy="645160"/>
          </a:xfrm>
          <a:prstGeom prst="rect">
            <a:avLst/>
          </a:prstGeom>
          <a:noFill/>
        </p:spPr>
        <p:txBody>
          <a:bodyPr wrap="square" rtlCol="0">
            <a:spAutoFit/>
          </a:bodyPr>
          <a:p>
            <a:r>
              <a:rPr lang="en-US" altLang="zh-CN" sz="3600">
                <a:latin typeface="Palatino Linotype" panose="02040502050505030304" charset="0"/>
                <a:cs typeface="Palatino Linotype" panose="02040502050505030304" charset="0"/>
              </a:rPr>
              <a:t>paw</a:t>
            </a:r>
            <a:endParaRPr lang="en-US" altLang="zh-CN" sz="3600">
              <a:latin typeface="Palatino Linotype" panose="02040502050505030304" charset="0"/>
              <a:cs typeface="Palatino Linotype" panose="02040502050505030304" charset="0"/>
            </a:endParaRPr>
          </a:p>
        </p:txBody>
      </p:sp>
      <p:sp>
        <p:nvSpPr>
          <p:cNvPr id="6" name="文本框 5"/>
          <p:cNvSpPr txBox="1"/>
          <p:nvPr/>
        </p:nvSpPr>
        <p:spPr>
          <a:xfrm>
            <a:off x="1242695" y="1929130"/>
            <a:ext cx="9822180" cy="3046095"/>
          </a:xfrm>
          <a:prstGeom prst="rect">
            <a:avLst/>
          </a:prstGeom>
          <a:noFill/>
        </p:spPr>
        <p:txBody>
          <a:bodyPr wrap="square" rtlCol="0">
            <a:spAutoFit/>
          </a:bodyPr>
          <a:p>
            <a:r>
              <a:rPr lang="en-US" altLang="zh-CN" sz="2400">
                <a:latin typeface="Palatino Linotype" panose="02040502050505030304" charset="0"/>
                <a:cs typeface="Palatino Linotype" panose="02040502050505030304" charset="0"/>
              </a:rPr>
              <a:t>n. the foot of an animal that has claws or nails （动物的）爪</a:t>
            </a:r>
            <a:endParaRPr lang="en-US" altLang="zh-CN" sz="2400">
              <a:latin typeface="Palatino Linotype" panose="02040502050505030304" charset="0"/>
              <a:cs typeface="Palatino Linotype" panose="02040502050505030304" charset="0"/>
            </a:endParaRPr>
          </a:p>
          <a:p>
            <a:endParaRPr lang="en-US" altLang="zh-CN" sz="2400">
              <a:latin typeface="Palatino Linotype" panose="02040502050505030304" charset="0"/>
              <a:cs typeface="Palatino Linotype" panose="02040502050505030304" charset="0"/>
            </a:endParaRPr>
          </a:p>
          <a:p>
            <a:r>
              <a:rPr lang="en-US" altLang="zh-CN" sz="2400">
                <a:latin typeface="Palatino Linotype" panose="02040502050505030304" charset="0"/>
                <a:cs typeface="Palatino Linotype" panose="02040502050505030304" charset="0"/>
              </a:rPr>
              <a:t>v. (of an animal 动物) to scratch or touch sth repeatedly with a paw （不断地）挠，抓</a:t>
            </a:r>
            <a:endParaRPr lang="en-US" altLang="zh-CN" sz="2400">
              <a:latin typeface="Palatino Linotype" panose="02040502050505030304" charset="0"/>
              <a:cs typeface="Palatino Linotype" panose="02040502050505030304" charset="0"/>
            </a:endParaRPr>
          </a:p>
          <a:p>
            <a:pPr lvl="1"/>
            <a:r>
              <a:rPr lang="en-US" altLang="zh-CN" sz="2400">
                <a:latin typeface="Palatino Linotype" panose="02040502050505030304" charset="0"/>
                <a:cs typeface="Palatino Linotype" panose="02040502050505030304" charset="0"/>
              </a:rPr>
              <a:t>The dog pawed at my sleeve.</a:t>
            </a:r>
            <a:endParaRPr lang="en-US" altLang="zh-CN" sz="2400">
              <a:latin typeface="Palatino Linotype" panose="02040502050505030304" charset="0"/>
              <a:cs typeface="Palatino Linotype" panose="02040502050505030304" charset="0"/>
            </a:endParaRPr>
          </a:p>
          <a:p>
            <a:pPr lvl="1"/>
            <a:r>
              <a:rPr lang="en-US" altLang="zh-CN" sz="2400">
                <a:latin typeface="Palatino Linotype" panose="02040502050505030304" charset="0"/>
                <a:cs typeface="Palatino Linotype" panose="02040502050505030304" charset="0"/>
              </a:rPr>
              <a:t>狗一直挠我的衣袖。</a:t>
            </a:r>
            <a:endParaRPr lang="en-US" altLang="zh-CN" sz="2400">
              <a:latin typeface="Palatino Linotype" panose="02040502050505030304" charset="0"/>
              <a:cs typeface="Palatino Linotype" panose="02040502050505030304" charset="0"/>
            </a:endParaRPr>
          </a:p>
          <a:p>
            <a:pPr lvl="1"/>
            <a:r>
              <a:rPr lang="en-US" altLang="zh-CN" sz="2400">
                <a:latin typeface="Palatino Linotype" panose="02040502050505030304" charset="0"/>
                <a:cs typeface="Palatino Linotype" panose="02040502050505030304" charset="0"/>
              </a:rPr>
              <a:t>The stallion pawed the ground impatiently.</a:t>
            </a:r>
            <a:endParaRPr lang="en-US" altLang="zh-CN" sz="2400">
              <a:latin typeface="Palatino Linotype" panose="02040502050505030304" charset="0"/>
              <a:cs typeface="Palatino Linotype" panose="02040502050505030304" charset="0"/>
            </a:endParaRPr>
          </a:p>
          <a:p>
            <a:pPr lvl="1"/>
            <a:r>
              <a:rPr lang="en-US" altLang="zh-CN" sz="2400">
                <a:latin typeface="Palatino Linotype" panose="02040502050505030304" charset="0"/>
                <a:cs typeface="Palatino Linotype" panose="02040502050505030304" charset="0"/>
              </a:rPr>
              <a:t>种马焦躁地用蹄刨着地面。</a:t>
            </a:r>
            <a:endParaRPr lang="en-US" altLang="zh-CN" sz="2400">
              <a:latin typeface="Palatino Linotype" panose="02040502050505030304" charset="0"/>
              <a:cs typeface="Palatino Linotype" panose="02040502050505030304" charset="0"/>
            </a:endParaRPr>
          </a:p>
        </p:txBody>
      </p:sp>
      <p:sp>
        <p:nvSpPr>
          <p:cNvPr id="8" name="文本框 7"/>
          <p:cNvSpPr txBox="1"/>
          <p:nvPr/>
        </p:nvSpPr>
        <p:spPr>
          <a:xfrm>
            <a:off x="11391329" y="112083"/>
            <a:ext cx="566420" cy="694055"/>
          </a:xfrm>
          <a:prstGeom prst="rect">
            <a:avLst/>
          </a:prstGeom>
          <a:noFill/>
        </p:spPr>
        <p:txBody>
          <a:bodyPr wrap="none" rtlCol="0">
            <a:spAutoFit/>
          </a:bodyPr>
          <a:p>
            <a:pPr>
              <a:lnSpc>
                <a:spcPct val="140000"/>
              </a:lnSpc>
            </a:pPr>
            <a:r>
              <a:rPr lang="en-US" altLang="zh-CN" sz="2800" dirty="0" smtClean="0">
                <a:solidFill>
                  <a:srgbClr val="115A9F"/>
                </a:solidFill>
                <a:latin typeface="Segoe UI" panose="020B0502040204020203" pitchFamily="34" charset="0"/>
                <a:ea typeface="微软雅黑" panose="020B0503020204020204" pitchFamily="34" charset="-122"/>
                <a:cs typeface="+mn-ea"/>
                <a:sym typeface="Segoe UI" panose="020B0502040204020203" pitchFamily="34" charset="0"/>
              </a:rPr>
              <a:t>0</a:t>
            </a:r>
            <a:r>
              <a:rPr lang="en-US" sz="2800" dirty="0" smtClean="0">
                <a:solidFill>
                  <a:srgbClr val="115A9F"/>
                </a:solidFill>
                <a:latin typeface="Segoe UI" panose="020B0502040204020203" pitchFamily="34" charset="0"/>
                <a:ea typeface="微软雅黑" panose="020B0503020204020204" pitchFamily="34" charset="-122"/>
                <a:cs typeface="+mn-ea"/>
                <a:sym typeface="Segoe UI" panose="020B0502040204020203" pitchFamily="34" charset="0"/>
              </a:rPr>
              <a:t>4</a:t>
            </a:r>
            <a:endParaRPr lang="en-US" sz="6600" dirty="0">
              <a:solidFill>
                <a:srgbClr val="115A9F"/>
              </a:solidFill>
              <a:latin typeface="Segoe UI" panose="020B0502040204020203" pitchFamily="34" charset="0"/>
              <a:ea typeface="微软雅黑" panose="020B0503020204020204" pitchFamily="34" charset="-122"/>
              <a:cs typeface="+mn-ea"/>
              <a:sym typeface="Segoe UI" panose="020B0502040204020203" pitchFamily="34" charset="0"/>
            </a:endParaRPr>
          </a:p>
        </p:txBody>
      </p:sp>
      <p:cxnSp>
        <p:nvCxnSpPr>
          <p:cNvPr id="9" name="直接连接符 8"/>
          <p:cNvCxnSpPr/>
          <p:nvPr/>
        </p:nvCxnSpPr>
        <p:spPr>
          <a:xfrm flipH="1">
            <a:off x="10919961" y="483407"/>
            <a:ext cx="401388" cy="0"/>
          </a:xfrm>
          <a:prstGeom prst="line">
            <a:avLst/>
          </a:prstGeom>
          <a:ln w="9525">
            <a:solidFill>
              <a:srgbClr val="B4CBD4"/>
            </a:solidFill>
          </a:ln>
        </p:spPr>
        <p:style>
          <a:lnRef idx="1">
            <a:schemeClr val="accent1"/>
          </a:lnRef>
          <a:fillRef idx="0">
            <a:schemeClr val="accent1"/>
          </a:fillRef>
          <a:effectRef idx="0">
            <a:schemeClr val="accent1"/>
          </a:effectRef>
          <a:fontRef idx="minor">
            <a:schemeClr val="tx1"/>
          </a:fontRef>
        </p:style>
      </p:cxnSp>
      <p:sp>
        <p:nvSpPr>
          <p:cNvPr id="10" name="文本框 9"/>
          <p:cNvSpPr txBox="1"/>
          <p:nvPr/>
        </p:nvSpPr>
        <p:spPr>
          <a:xfrm>
            <a:off x="9067210" y="262312"/>
            <a:ext cx="1891665" cy="349250"/>
          </a:xfrm>
          <a:prstGeom prst="rect">
            <a:avLst/>
          </a:prstGeom>
          <a:noFill/>
        </p:spPr>
        <p:txBody>
          <a:bodyPr wrap="none" rtlCol="0">
            <a:spAutoFit/>
          </a:bodyPr>
          <a:p>
            <a:pPr algn="dist">
              <a:lnSpc>
                <a:spcPct val="140000"/>
              </a:lnSpc>
            </a:pPr>
            <a:r>
              <a:rPr lang="en-US" altLang="zh-CN" sz="1200" dirty="0" smtClean="0">
                <a:solidFill>
                  <a:srgbClr val="115A9F"/>
                </a:solidFill>
                <a:latin typeface="Segoe UI" panose="020B0502040204020203" pitchFamily="34" charset="0"/>
                <a:ea typeface="微软雅黑" panose="020B0503020204020204" pitchFamily="34" charset="-122"/>
                <a:sym typeface="Segoe UI" panose="020B0502040204020203" pitchFamily="34" charset="0"/>
              </a:rPr>
              <a:t>Expressions for Reference</a:t>
            </a:r>
            <a:endParaRPr lang="zh-CN" altLang="en-US" sz="2000" dirty="0">
              <a:solidFill>
                <a:srgbClr val="B4CBD4"/>
              </a:solidFill>
              <a:latin typeface="Segoe UI" panose="020B0502040204020203" pitchFamily="34" charset="0"/>
              <a:ea typeface="微软雅黑" panose="020B0503020204020204" pitchFamily="34" charset="-122"/>
              <a:cs typeface="+mn-ea"/>
              <a:sym typeface="Segoe UI" panose="020B0502040204020203" pitchFamily="34"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5" name="椭圆 24"/>
          <p:cNvSpPr/>
          <p:nvPr/>
        </p:nvSpPr>
        <p:spPr>
          <a:xfrm>
            <a:off x="2497077" y="1081677"/>
            <a:ext cx="398145" cy="398146"/>
          </a:xfrm>
          <a:prstGeom prst="ellipse">
            <a:avLst/>
          </a:prstGeom>
          <a:solidFill>
            <a:srgbClr val="115A9F"/>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p>
            <a:pPr algn="ctr"/>
            <a:endParaRPr lang="zh-CN" altLang="en-US" sz="4000" dirty="0">
              <a:latin typeface="Segoe UI" panose="020B0502040204020203" pitchFamily="34" charset="0"/>
              <a:ea typeface="微软雅黑" panose="020B0503020204020204" pitchFamily="34" charset="-122"/>
              <a:cs typeface="+mn-ea"/>
              <a:sym typeface="Segoe UI" panose="020B0502040204020203" pitchFamily="34" charset="0"/>
            </a:endParaRPr>
          </a:p>
        </p:txBody>
      </p:sp>
      <p:sp>
        <p:nvSpPr>
          <p:cNvPr id="2" name="矩形 1"/>
          <p:cNvSpPr/>
          <p:nvPr/>
        </p:nvSpPr>
        <p:spPr>
          <a:xfrm>
            <a:off x="3206115" y="1451610"/>
            <a:ext cx="5099050" cy="75565"/>
          </a:xfrm>
          <a:prstGeom prst="rect">
            <a:avLst/>
          </a:prstGeom>
          <a:solidFill>
            <a:srgbClr val="E9C5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 name="文本框 4"/>
          <p:cNvSpPr txBox="1"/>
          <p:nvPr/>
        </p:nvSpPr>
        <p:spPr>
          <a:xfrm>
            <a:off x="4528185" y="833120"/>
            <a:ext cx="2564130" cy="645160"/>
          </a:xfrm>
          <a:prstGeom prst="rect">
            <a:avLst/>
          </a:prstGeom>
          <a:noFill/>
        </p:spPr>
        <p:txBody>
          <a:bodyPr wrap="square" rtlCol="0">
            <a:spAutoFit/>
          </a:bodyPr>
          <a:p>
            <a:r>
              <a:rPr lang="en-US" altLang="zh-CN" sz="3600">
                <a:latin typeface="Palatino Linotype" panose="02040502050505030304" charset="0"/>
                <a:cs typeface="Palatino Linotype" panose="02040502050505030304" charset="0"/>
              </a:rPr>
              <a:t>growl</a:t>
            </a:r>
            <a:endParaRPr lang="en-US" altLang="zh-CN" sz="3600">
              <a:latin typeface="Palatino Linotype" panose="02040502050505030304" charset="0"/>
              <a:cs typeface="Palatino Linotype" panose="02040502050505030304" charset="0"/>
            </a:endParaRPr>
          </a:p>
        </p:txBody>
      </p:sp>
      <p:sp>
        <p:nvSpPr>
          <p:cNvPr id="6" name="文本框 5"/>
          <p:cNvSpPr txBox="1"/>
          <p:nvPr/>
        </p:nvSpPr>
        <p:spPr>
          <a:xfrm>
            <a:off x="1242695" y="1929130"/>
            <a:ext cx="9822180" cy="2676525"/>
          </a:xfrm>
          <a:prstGeom prst="rect">
            <a:avLst/>
          </a:prstGeom>
          <a:noFill/>
        </p:spPr>
        <p:txBody>
          <a:bodyPr wrap="square" rtlCol="0">
            <a:spAutoFit/>
          </a:bodyPr>
          <a:p>
            <a:r>
              <a:rPr lang="en-US" altLang="zh-CN" sz="2400">
                <a:latin typeface="Palatino Linotype" panose="02040502050505030304" charset="0"/>
                <a:cs typeface="Palatino Linotype" panose="02040502050505030304" charset="0"/>
              </a:rPr>
              <a:t> vi. ~ (at sb/sth) (of animals, especially dogs 动物，尤指狗) to make a low sound in the throat, usually as a sign of anger 	低声吼叫</a:t>
            </a:r>
            <a:endParaRPr lang="en-US" altLang="zh-CN" sz="2400">
              <a:latin typeface="Palatino Linotype" panose="02040502050505030304" charset="0"/>
              <a:cs typeface="Palatino Linotype" panose="02040502050505030304" charset="0"/>
            </a:endParaRPr>
          </a:p>
          <a:p>
            <a:endParaRPr lang="en-US" altLang="zh-CN" sz="2400">
              <a:latin typeface="Palatino Linotype" panose="02040502050505030304" charset="0"/>
              <a:cs typeface="Palatino Linotype" panose="02040502050505030304" charset="0"/>
            </a:endParaRPr>
          </a:p>
          <a:p>
            <a:pPr lvl="1"/>
            <a:r>
              <a:rPr lang="en-US" altLang="zh-CN" sz="2400">
                <a:latin typeface="Palatino Linotype" panose="02040502050505030304" charset="0"/>
                <a:cs typeface="Palatino Linotype" panose="02040502050505030304" charset="0"/>
              </a:rPr>
              <a:t>The wolf growled and bared its sharp fangs.</a:t>
            </a:r>
            <a:endParaRPr lang="en-US" altLang="zh-CN" sz="2400">
              <a:latin typeface="Palatino Linotype" panose="02040502050505030304" charset="0"/>
              <a:cs typeface="Palatino Linotype" panose="02040502050505030304" charset="0"/>
            </a:endParaRPr>
          </a:p>
          <a:p>
            <a:pPr lvl="1"/>
            <a:r>
              <a:rPr lang="en-US" altLang="zh-CN" sz="2400">
                <a:latin typeface="Palatino Linotype" panose="02040502050505030304" charset="0"/>
                <a:cs typeface="Palatino Linotype" panose="02040502050505030304" charset="0"/>
              </a:rPr>
              <a:t>那匹狼吼叫着露出锋利的牙齿</a:t>
            </a:r>
            <a:endParaRPr lang="en-US" altLang="zh-CN" sz="2400">
              <a:latin typeface="Palatino Linotype" panose="02040502050505030304" charset="0"/>
              <a:cs typeface="Palatino Linotype" panose="02040502050505030304" charset="0"/>
            </a:endParaRPr>
          </a:p>
          <a:p>
            <a:pPr lvl="1"/>
            <a:r>
              <a:rPr lang="en-US" altLang="zh-CN" sz="2400">
                <a:latin typeface="Palatino Linotype" panose="02040502050505030304" charset="0"/>
                <a:cs typeface="Palatino Linotype" panose="02040502050505030304" charset="0"/>
              </a:rPr>
              <a:t>The dog growled at the intruder.</a:t>
            </a:r>
            <a:endParaRPr lang="en-US" altLang="zh-CN" sz="2400">
              <a:latin typeface="Palatino Linotype" panose="02040502050505030304" charset="0"/>
              <a:cs typeface="Palatino Linotype" panose="02040502050505030304" charset="0"/>
            </a:endParaRPr>
          </a:p>
          <a:p>
            <a:pPr lvl="1"/>
            <a:r>
              <a:rPr lang="en-US" altLang="zh-CN" sz="2400">
                <a:latin typeface="Palatino Linotype" panose="02040502050505030304" charset="0"/>
                <a:cs typeface="Palatino Linotype" panose="02040502050505030304" charset="0"/>
              </a:rPr>
              <a:t>狗向闯入者狺狺狂吠。</a:t>
            </a:r>
            <a:endParaRPr lang="en-US" altLang="zh-CN" sz="2400">
              <a:latin typeface="Palatino Linotype" panose="02040502050505030304" charset="0"/>
              <a:cs typeface="Palatino Linotype" panose="02040502050505030304" charset="0"/>
            </a:endParaRPr>
          </a:p>
        </p:txBody>
      </p:sp>
      <p:sp>
        <p:nvSpPr>
          <p:cNvPr id="8" name="文本框 7"/>
          <p:cNvSpPr txBox="1"/>
          <p:nvPr/>
        </p:nvSpPr>
        <p:spPr>
          <a:xfrm>
            <a:off x="11391329" y="112083"/>
            <a:ext cx="566420" cy="694055"/>
          </a:xfrm>
          <a:prstGeom prst="rect">
            <a:avLst/>
          </a:prstGeom>
          <a:noFill/>
        </p:spPr>
        <p:txBody>
          <a:bodyPr wrap="none" rtlCol="0">
            <a:spAutoFit/>
          </a:bodyPr>
          <a:p>
            <a:pPr>
              <a:lnSpc>
                <a:spcPct val="140000"/>
              </a:lnSpc>
            </a:pPr>
            <a:r>
              <a:rPr lang="en-US" altLang="zh-CN" sz="2800" dirty="0" smtClean="0">
                <a:solidFill>
                  <a:srgbClr val="115A9F"/>
                </a:solidFill>
                <a:latin typeface="Segoe UI" panose="020B0502040204020203" pitchFamily="34" charset="0"/>
                <a:ea typeface="微软雅黑" panose="020B0503020204020204" pitchFamily="34" charset="-122"/>
                <a:cs typeface="+mn-ea"/>
                <a:sym typeface="Segoe UI" panose="020B0502040204020203" pitchFamily="34" charset="0"/>
              </a:rPr>
              <a:t>0</a:t>
            </a:r>
            <a:r>
              <a:rPr lang="en-US" sz="2800" dirty="0" smtClean="0">
                <a:solidFill>
                  <a:srgbClr val="115A9F"/>
                </a:solidFill>
                <a:latin typeface="Segoe UI" panose="020B0502040204020203" pitchFamily="34" charset="0"/>
                <a:ea typeface="微软雅黑" panose="020B0503020204020204" pitchFamily="34" charset="-122"/>
                <a:cs typeface="+mn-ea"/>
                <a:sym typeface="Segoe UI" panose="020B0502040204020203" pitchFamily="34" charset="0"/>
              </a:rPr>
              <a:t>4</a:t>
            </a:r>
            <a:endParaRPr lang="en-US" sz="6600" dirty="0">
              <a:solidFill>
                <a:srgbClr val="115A9F"/>
              </a:solidFill>
              <a:latin typeface="Segoe UI" panose="020B0502040204020203" pitchFamily="34" charset="0"/>
              <a:ea typeface="微软雅黑" panose="020B0503020204020204" pitchFamily="34" charset="-122"/>
              <a:cs typeface="+mn-ea"/>
              <a:sym typeface="Segoe UI" panose="020B0502040204020203" pitchFamily="34" charset="0"/>
            </a:endParaRPr>
          </a:p>
        </p:txBody>
      </p:sp>
      <p:cxnSp>
        <p:nvCxnSpPr>
          <p:cNvPr id="9" name="直接连接符 8"/>
          <p:cNvCxnSpPr/>
          <p:nvPr/>
        </p:nvCxnSpPr>
        <p:spPr>
          <a:xfrm flipH="1">
            <a:off x="10919961" y="483407"/>
            <a:ext cx="401388" cy="0"/>
          </a:xfrm>
          <a:prstGeom prst="line">
            <a:avLst/>
          </a:prstGeom>
          <a:ln w="9525">
            <a:solidFill>
              <a:srgbClr val="B4CBD4"/>
            </a:solidFill>
          </a:ln>
        </p:spPr>
        <p:style>
          <a:lnRef idx="1">
            <a:schemeClr val="accent1"/>
          </a:lnRef>
          <a:fillRef idx="0">
            <a:schemeClr val="accent1"/>
          </a:fillRef>
          <a:effectRef idx="0">
            <a:schemeClr val="accent1"/>
          </a:effectRef>
          <a:fontRef idx="minor">
            <a:schemeClr val="tx1"/>
          </a:fontRef>
        </p:style>
      </p:cxnSp>
      <p:sp>
        <p:nvSpPr>
          <p:cNvPr id="10" name="文本框 9"/>
          <p:cNvSpPr txBox="1"/>
          <p:nvPr/>
        </p:nvSpPr>
        <p:spPr>
          <a:xfrm>
            <a:off x="9067210" y="262312"/>
            <a:ext cx="1891665" cy="349250"/>
          </a:xfrm>
          <a:prstGeom prst="rect">
            <a:avLst/>
          </a:prstGeom>
          <a:noFill/>
        </p:spPr>
        <p:txBody>
          <a:bodyPr wrap="none" rtlCol="0">
            <a:spAutoFit/>
          </a:bodyPr>
          <a:p>
            <a:pPr algn="dist">
              <a:lnSpc>
                <a:spcPct val="140000"/>
              </a:lnSpc>
            </a:pPr>
            <a:r>
              <a:rPr lang="en-US" altLang="zh-CN" sz="1200" dirty="0" smtClean="0">
                <a:solidFill>
                  <a:srgbClr val="115A9F"/>
                </a:solidFill>
                <a:latin typeface="Segoe UI" panose="020B0502040204020203" pitchFamily="34" charset="0"/>
                <a:ea typeface="微软雅黑" panose="020B0503020204020204" pitchFamily="34" charset="-122"/>
                <a:sym typeface="Segoe UI" panose="020B0502040204020203" pitchFamily="34" charset="0"/>
              </a:rPr>
              <a:t>Expressions for Reference</a:t>
            </a:r>
            <a:endParaRPr lang="zh-CN" altLang="en-US" sz="2000" dirty="0">
              <a:solidFill>
                <a:srgbClr val="B4CBD4"/>
              </a:solidFill>
              <a:latin typeface="Segoe UI" panose="020B0502040204020203" pitchFamily="34" charset="0"/>
              <a:ea typeface="微软雅黑" panose="020B0503020204020204" pitchFamily="34" charset="-122"/>
              <a:cs typeface="+mn-ea"/>
              <a:sym typeface="Segoe UI" panose="020B0502040204020203" pitchFamily="34"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5" name="椭圆 24"/>
          <p:cNvSpPr/>
          <p:nvPr/>
        </p:nvSpPr>
        <p:spPr>
          <a:xfrm>
            <a:off x="2497077" y="1081677"/>
            <a:ext cx="398145" cy="398146"/>
          </a:xfrm>
          <a:prstGeom prst="ellipse">
            <a:avLst/>
          </a:prstGeom>
          <a:solidFill>
            <a:srgbClr val="115A9F"/>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p>
            <a:pPr algn="ctr"/>
            <a:endParaRPr lang="zh-CN" altLang="en-US" sz="4000" dirty="0">
              <a:latin typeface="Segoe UI" panose="020B0502040204020203" pitchFamily="34" charset="0"/>
              <a:ea typeface="微软雅黑" panose="020B0503020204020204" pitchFamily="34" charset="-122"/>
              <a:cs typeface="+mn-ea"/>
              <a:sym typeface="Segoe UI" panose="020B0502040204020203" pitchFamily="34" charset="0"/>
            </a:endParaRPr>
          </a:p>
        </p:txBody>
      </p:sp>
      <p:sp>
        <p:nvSpPr>
          <p:cNvPr id="2" name="矩形 1"/>
          <p:cNvSpPr/>
          <p:nvPr/>
        </p:nvSpPr>
        <p:spPr>
          <a:xfrm>
            <a:off x="3206115" y="1451610"/>
            <a:ext cx="5099050" cy="75565"/>
          </a:xfrm>
          <a:prstGeom prst="rect">
            <a:avLst/>
          </a:prstGeom>
          <a:solidFill>
            <a:srgbClr val="E9C5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 name="文本框 4"/>
          <p:cNvSpPr txBox="1"/>
          <p:nvPr/>
        </p:nvSpPr>
        <p:spPr>
          <a:xfrm>
            <a:off x="4528185" y="833120"/>
            <a:ext cx="2564130" cy="645160"/>
          </a:xfrm>
          <a:prstGeom prst="rect">
            <a:avLst/>
          </a:prstGeom>
          <a:noFill/>
        </p:spPr>
        <p:txBody>
          <a:bodyPr wrap="square" rtlCol="0">
            <a:spAutoFit/>
          </a:bodyPr>
          <a:p>
            <a:r>
              <a:rPr lang="en-US" altLang="zh-CN" sz="3600">
                <a:latin typeface="Palatino Linotype" panose="02040502050505030304" charset="0"/>
                <a:cs typeface="Palatino Linotype" panose="02040502050505030304" charset="0"/>
              </a:rPr>
              <a:t>roar</a:t>
            </a:r>
            <a:endParaRPr lang="en-US" altLang="zh-CN" sz="3600">
              <a:latin typeface="Palatino Linotype" panose="02040502050505030304" charset="0"/>
              <a:cs typeface="Palatino Linotype" panose="02040502050505030304" charset="0"/>
            </a:endParaRPr>
          </a:p>
        </p:txBody>
      </p:sp>
      <p:sp>
        <p:nvSpPr>
          <p:cNvPr id="6" name="文本框 5"/>
          <p:cNvSpPr txBox="1"/>
          <p:nvPr/>
        </p:nvSpPr>
        <p:spPr>
          <a:xfrm>
            <a:off x="1242695" y="1929130"/>
            <a:ext cx="9822180" cy="3046095"/>
          </a:xfrm>
          <a:prstGeom prst="rect">
            <a:avLst/>
          </a:prstGeom>
          <a:noFill/>
        </p:spPr>
        <p:txBody>
          <a:bodyPr wrap="square" rtlCol="0">
            <a:spAutoFit/>
          </a:bodyPr>
          <a:p>
            <a:r>
              <a:rPr lang="en-US" altLang="zh-CN" sz="2400">
                <a:latin typeface="Palatino Linotype" panose="02040502050505030304" charset="0"/>
                <a:cs typeface="Palatino Linotype" panose="02040502050505030304" charset="0"/>
              </a:rPr>
              <a:t>vi. to make a very loud, deep sound 	吼叫；咆哮</a:t>
            </a:r>
            <a:endParaRPr lang="en-US" altLang="zh-CN" sz="2400">
              <a:latin typeface="Palatino Linotype" panose="02040502050505030304" charset="0"/>
              <a:cs typeface="Palatino Linotype" panose="02040502050505030304" charset="0"/>
            </a:endParaRPr>
          </a:p>
          <a:p>
            <a:endParaRPr lang="en-US" altLang="zh-CN" sz="2400">
              <a:latin typeface="Palatino Linotype" panose="02040502050505030304" charset="0"/>
              <a:cs typeface="Palatino Linotype" panose="02040502050505030304" charset="0"/>
            </a:endParaRPr>
          </a:p>
          <a:p>
            <a:pPr lvl="1"/>
            <a:r>
              <a:rPr lang="en-US" altLang="zh-CN" sz="2400">
                <a:latin typeface="Palatino Linotype" panose="02040502050505030304" charset="0"/>
                <a:cs typeface="Palatino Linotype" panose="02040502050505030304" charset="0"/>
              </a:rPr>
              <a:t>We heard a lion roar.</a:t>
            </a:r>
            <a:endParaRPr lang="en-US" altLang="zh-CN" sz="2400">
              <a:latin typeface="Palatino Linotype" panose="02040502050505030304" charset="0"/>
              <a:cs typeface="Palatino Linotype" panose="02040502050505030304" charset="0"/>
            </a:endParaRPr>
          </a:p>
          <a:p>
            <a:pPr lvl="1"/>
            <a:r>
              <a:rPr lang="en-US" altLang="zh-CN" sz="2400">
                <a:latin typeface="Palatino Linotype" panose="02040502050505030304" charset="0"/>
                <a:cs typeface="Palatino Linotype" panose="02040502050505030304" charset="0"/>
              </a:rPr>
              <a:t>我们听见了狮子的吼声。</a:t>
            </a:r>
            <a:endParaRPr lang="en-US" altLang="zh-CN" sz="2400">
              <a:latin typeface="Palatino Linotype" panose="02040502050505030304" charset="0"/>
              <a:cs typeface="Palatino Linotype" panose="02040502050505030304" charset="0"/>
            </a:endParaRPr>
          </a:p>
          <a:p>
            <a:pPr lvl="1"/>
            <a:r>
              <a:rPr lang="en-US" altLang="zh-CN" sz="2400">
                <a:latin typeface="Palatino Linotype" panose="02040502050505030304" charset="0"/>
                <a:cs typeface="Palatino Linotype" panose="02040502050505030304" charset="0"/>
              </a:rPr>
              <a:t>The gun roared deafeningly.</a:t>
            </a:r>
            <a:endParaRPr lang="en-US" altLang="zh-CN" sz="2400">
              <a:latin typeface="Palatino Linotype" panose="02040502050505030304" charset="0"/>
              <a:cs typeface="Palatino Linotype" panose="02040502050505030304" charset="0"/>
            </a:endParaRPr>
          </a:p>
          <a:p>
            <a:pPr lvl="1"/>
            <a:r>
              <a:rPr lang="en-US" altLang="zh-CN" sz="2400">
                <a:latin typeface="Palatino Linotype" panose="02040502050505030304" charset="0"/>
                <a:cs typeface="Palatino Linotype" panose="02040502050505030304" charset="0"/>
              </a:rPr>
              <a:t>枪炮轰鸣声震耳欲聋。</a:t>
            </a:r>
            <a:endParaRPr lang="en-US" altLang="zh-CN" sz="2400">
              <a:latin typeface="Palatino Linotype" panose="02040502050505030304" charset="0"/>
              <a:cs typeface="Palatino Linotype" panose="02040502050505030304" charset="0"/>
            </a:endParaRPr>
          </a:p>
          <a:p>
            <a:pPr lvl="1"/>
            <a:r>
              <a:rPr lang="en-US" altLang="zh-CN" sz="2400">
                <a:latin typeface="Palatino Linotype" panose="02040502050505030304" charset="0"/>
                <a:cs typeface="Palatino Linotype" panose="02040502050505030304" charset="0"/>
              </a:rPr>
              <a:t>The engine roared to life (= started noisily).</a:t>
            </a:r>
            <a:endParaRPr lang="en-US" altLang="zh-CN" sz="2400">
              <a:latin typeface="Palatino Linotype" panose="02040502050505030304" charset="0"/>
              <a:cs typeface="Palatino Linotype" panose="02040502050505030304" charset="0"/>
            </a:endParaRPr>
          </a:p>
          <a:p>
            <a:pPr lvl="1"/>
            <a:r>
              <a:rPr lang="en-US" altLang="zh-CN" sz="2400">
                <a:latin typeface="Palatino Linotype" panose="02040502050505030304" charset="0"/>
                <a:cs typeface="Palatino Linotype" panose="02040502050505030304" charset="0"/>
              </a:rPr>
              <a:t>发动机隆隆启动。</a:t>
            </a:r>
            <a:endParaRPr lang="en-US" altLang="zh-CN" sz="2400">
              <a:latin typeface="Palatino Linotype" panose="02040502050505030304" charset="0"/>
              <a:cs typeface="Palatino Linotype" panose="02040502050505030304" charset="0"/>
            </a:endParaRPr>
          </a:p>
        </p:txBody>
      </p:sp>
      <p:sp>
        <p:nvSpPr>
          <p:cNvPr id="8" name="文本框 7"/>
          <p:cNvSpPr txBox="1"/>
          <p:nvPr/>
        </p:nvSpPr>
        <p:spPr>
          <a:xfrm>
            <a:off x="11391329" y="112083"/>
            <a:ext cx="566420" cy="694055"/>
          </a:xfrm>
          <a:prstGeom prst="rect">
            <a:avLst/>
          </a:prstGeom>
          <a:noFill/>
        </p:spPr>
        <p:txBody>
          <a:bodyPr wrap="none" rtlCol="0">
            <a:spAutoFit/>
          </a:bodyPr>
          <a:p>
            <a:pPr>
              <a:lnSpc>
                <a:spcPct val="140000"/>
              </a:lnSpc>
            </a:pPr>
            <a:r>
              <a:rPr lang="en-US" altLang="zh-CN" sz="2800" dirty="0" smtClean="0">
                <a:solidFill>
                  <a:srgbClr val="115A9F"/>
                </a:solidFill>
                <a:latin typeface="Segoe UI" panose="020B0502040204020203" pitchFamily="34" charset="0"/>
                <a:ea typeface="微软雅黑" panose="020B0503020204020204" pitchFamily="34" charset="-122"/>
                <a:cs typeface="+mn-ea"/>
                <a:sym typeface="Segoe UI" panose="020B0502040204020203" pitchFamily="34" charset="0"/>
              </a:rPr>
              <a:t>0</a:t>
            </a:r>
            <a:r>
              <a:rPr lang="en-US" sz="2800" dirty="0" smtClean="0">
                <a:solidFill>
                  <a:srgbClr val="115A9F"/>
                </a:solidFill>
                <a:latin typeface="Segoe UI" panose="020B0502040204020203" pitchFamily="34" charset="0"/>
                <a:ea typeface="微软雅黑" panose="020B0503020204020204" pitchFamily="34" charset="-122"/>
                <a:cs typeface="+mn-ea"/>
                <a:sym typeface="Segoe UI" panose="020B0502040204020203" pitchFamily="34" charset="0"/>
              </a:rPr>
              <a:t>4</a:t>
            </a:r>
            <a:endParaRPr lang="en-US" sz="6600" dirty="0">
              <a:solidFill>
                <a:srgbClr val="115A9F"/>
              </a:solidFill>
              <a:latin typeface="Segoe UI" panose="020B0502040204020203" pitchFamily="34" charset="0"/>
              <a:ea typeface="微软雅黑" panose="020B0503020204020204" pitchFamily="34" charset="-122"/>
              <a:cs typeface="+mn-ea"/>
              <a:sym typeface="Segoe UI" panose="020B0502040204020203" pitchFamily="34" charset="0"/>
            </a:endParaRPr>
          </a:p>
        </p:txBody>
      </p:sp>
      <p:cxnSp>
        <p:nvCxnSpPr>
          <p:cNvPr id="9" name="直接连接符 8"/>
          <p:cNvCxnSpPr/>
          <p:nvPr/>
        </p:nvCxnSpPr>
        <p:spPr>
          <a:xfrm flipH="1">
            <a:off x="10919961" y="483407"/>
            <a:ext cx="401388" cy="0"/>
          </a:xfrm>
          <a:prstGeom prst="line">
            <a:avLst/>
          </a:prstGeom>
          <a:ln w="9525">
            <a:solidFill>
              <a:srgbClr val="B4CBD4"/>
            </a:solidFill>
          </a:ln>
        </p:spPr>
        <p:style>
          <a:lnRef idx="1">
            <a:schemeClr val="accent1"/>
          </a:lnRef>
          <a:fillRef idx="0">
            <a:schemeClr val="accent1"/>
          </a:fillRef>
          <a:effectRef idx="0">
            <a:schemeClr val="accent1"/>
          </a:effectRef>
          <a:fontRef idx="minor">
            <a:schemeClr val="tx1"/>
          </a:fontRef>
        </p:style>
      </p:cxnSp>
      <p:sp>
        <p:nvSpPr>
          <p:cNvPr id="10" name="文本框 9"/>
          <p:cNvSpPr txBox="1"/>
          <p:nvPr/>
        </p:nvSpPr>
        <p:spPr>
          <a:xfrm>
            <a:off x="9067210" y="262312"/>
            <a:ext cx="1891665" cy="349250"/>
          </a:xfrm>
          <a:prstGeom prst="rect">
            <a:avLst/>
          </a:prstGeom>
          <a:noFill/>
        </p:spPr>
        <p:txBody>
          <a:bodyPr wrap="none" rtlCol="0">
            <a:spAutoFit/>
          </a:bodyPr>
          <a:p>
            <a:pPr algn="dist">
              <a:lnSpc>
                <a:spcPct val="140000"/>
              </a:lnSpc>
            </a:pPr>
            <a:r>
              <a:rPr lang="en-US" altLang="zh-CN" sz="1200" dirty="0" smtClean="0">
                <a:solidFill>
                  <a:srgbClr val="115A9F"/>
                </a:solidFill>
                <a:latin typeface="Segoe UI" panose="020B0502040204020203" pitchFamily="34" charset="0"/>
                <a:ea typeface="微软雅黑" panose="020B0503020204020204" pitchFamily="34" charset="-122"/>
                <a:sym typeface="Segoe UI" panose="020B0502040204020203" pitchFamily="34" charset="0"/>
              </a:rPr>
              <a:t>Expressions for Reference</a:t>
            </a:r>
            <a:endParaRPr lang="zh-CN" altLang="en-US" sz="2000" dirty="0">
              <a:solidFill>
                <a:srgbClr val="B4CBD4"/>
              </a:solidFill>
              <a:latin typeface="Segoe UI" panose="020B0502040204020203" pitchFamily="34" charset="0"/>
              <a:ea typeface="微软雅黑" panose="020B0503020204020204" pitchFamily="34" charset="-122"/>
              <a:cs typeface="+mn-ea"/>
              <a:sym typeface="Segoe UI" panose="020B0502040204020203" pitchFamily="34"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5" name="椭圆 24"/>
          <p:cNvSpPr/>
          <p:nvPr/>
        </p:nvSpPr>
        <p:spPr>
          <a:xfrm>
            <a:off x="2497077" y="1081677"/>
            <a:ext cx="398145" cy="398146"/>
          </a:xfrm>
          <a:prstGeom prst="ellipse">
            <a:avLst/>
          </a:prstGeom>
          <a:solidFill>
            <a:srgbClr val="115A9F"/>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p>
            <a:pPr algn="ctr"/>
            <a:endParaRPr lang="zh-CN" altLang="en-US" sz="4000" dirty="0">
              <a:latin typeface="Segoe UI" panose="020B0502040204020203" pitchFamily="34" charset="0"/>
              <a:ea typeface="微软雅黑" panose="020B0503020204020204" pitchFamily="34" charset="-122"/>
              <a:cs typeface="+mn-ea"/>
              <a:sym typeface="Segoe UI" panose="020B0502040204020203" pitchFamily="34" charset="0"/>
            </a:endParaRPr>
          </a:p>
        </p:txBody>
      </p:sp>
      <p:sp>
        <p:nvSpPr>
          <p:cNvPr id="2" name="矩形 1"/>
          <p:cNvSpPr/>
          <p:nvPr/>
        </p:nvSpPr>
        <p:spPr>
          <a:xfrm>
            <a:off x="3206115" y="1451610"/>
            <a:ext cx="5099050" cy="75565"/>
          </a:xfrm>
          <a:prstGeom prst="rect">
            <a:avLst/>
          </a:prstGeom>
          <a:solidFill>
            <a:srgbClr val="E9C5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 name="文本框 4"/>
          <p:cNvSpPr txBox="1"/>
          <p:nvPr/>
        </p:nvSpPr>
        <p:spPr>
          <a:xfrm>
            <a:off x="4528185" y="833120"/>
            <a:ext cx="2564130" cy="645160"/>
          </a:xfrm>
          <a:prstGeom prst="rect">
            <a:avLst/>
          </a:prstGeom>
          <a:noFill/>
        </p:spPr>
        <p:txBody>
          <a:bodyPr wrap="square" rtlCol="0">
            <a:spAutoFit/>
          </a:bodyPr>
          <a:p>
            <a:r>
              <a:rPr lang="en-US" altLang="zh-CN" sz="3600">
                <a:latin typeface="Palatino Linotype" panose="02040502050505030304" charset="0"/>
                <a:cs typeface="Palatino Linotype" panose="02040502050505030304" charset="0"/>
              </a:rPr>
              <a:t>snarl</a:t>
            </a:r>
            <a:endParaRPr lang="en-US" altLang="zh-CN" sz="3600">
              <a:latin typeface="Palatino Linotype" panose="02040502050505030304" charset="0"/>
              <a:cs typeface="Palatino Linotype" panose="02040502050505030304" charset="0"/>
            </a:endParaRPr>
          </a:p>
        </p:txBody>
      </p:sp>
      <p:sp>
        <p:nvSpPr>
          <p:cNvPr id="6" name="文本框 5"/>
          <p:cNvSpPr txBox="1"/>
          <p:nvPr/>
        </p:nvSpPr>
        <p:spPr>
          <a:xfrm>
            <a:off x="1242695" y="1929130"/>
            <a:ext cx="9822180" cy="3415030"/>
          </a:xfrm>
          <a:prstGeom prst="rect">
            <a:avLst/>
          </a:prstGeom>
          <a:noFill/>
        </p:spPr>
        <p:txBody>
          <a:bodyPr wrap="square" rtlCol="0">
            <a:spAutoFit/>
          </a:bodyPr>
          <a:p>
            <a:r>
              <a:rPr lang="en-US" altLang="zh-CN" sz="2400">
                <a:latin typeface="Palatino Linotype" panose="02040502050505030304" charset="0"/>
                <a:cs typeface="Palatino Linotype" panose="02040502050505030304" charset="0"/>
              </a:rPr>
              <a:t>vi.  ~ (at sb/sth) (of dogs, etc. 狗等) to show the teeth and make a deep angry noise in the throat 	龇牙低吼</a:t>
            </a:r>
            <a:endParaRPr lang="en-US" altLang="zh-CN" sz="2400">
              <a:latin typeface="Palatino Linotype" panose="02040502050505030304" charset="0"/>
              <a:cs typeface="Palatino Linotype" panose="02040502050505030304" charset="0"/>
            </a:endParaRPr>
          </a:p>
          <a:p>
            <a:pPr lvl="1"/>
            <a:endParaRPr lang="en-US" altLang="zh-CN" sz="2400">
              <a:latin typeface="Palatino Linotype" panose="02040502050505030304" charset="0"/>
              <a:cs typeface="Palatino Linotype" panose="02040502050505030304" charset="0"/>
            </a:endParaRPr>
          </a:p>
          <a:p>
            <a:pPr lvl="1"/>
            <a:r>
              <a:rPr lang="en-US" altLang="zh-CN" sz="2400">
                <a:latin typeface="Palatino Linotype" panose="02040502050505030304" charset="0"/>
                <a:cs typeface="Palatino Linotype" panose="02040502050505030304" charset="0"/>
              </a:rPr>
              <a:t>The dog snarled at us.</a:t>
            </a:r>
            <a:endParaRPr lang="en-US" altLang="zh-CN" sz="2400">
              <a:latin typeface="Palatino Linotype" panose="02040502050505030304" charset="0"/>
              <a:cs typeface="Palatino Linotype" panose="02040502050505030304" charset="0"/>
            </a:endParaRPr>
          </a:p>
          <a:p>
            <a:pPr lvl="1"/>
            <a:r>
              <a:rPr lang="en-US" altLang="zh-CN" sz="2400">
                <a:latin typeface="Palatino Linotype" panose="02040502050505030304" charset="0"/>
                <a:cs typeface="Palatino Linotype" panose="02040502050505030304" charset="0"/>
              </a:rPr>
              <a:t>狗朝我们低声吼叫。</a:t>
            </a:r>
            <a:endParaRPr lang="en-US" altLang="zh-CN" sz="2400">
              <a:latin typeface="Palatino Linotype" panose="02040502050505030304" charset="0"/>
              <a:cs typeface="Palatino Linotype" panose="02040502050505030304" charset="0"/>
            </a:endParaRPr>
          </a:p>
          <a:p>
            <a:pPr lvl="1"/>
            <a:r>
              <a:rPr lang="en-US" altLang="zh-CN" sz="2400">
                <a:latin typeface="Palatino Linotype" panose="02040502050505030304" charset="0"/>
                <a:cs typeface="Palatino Linotype" panose="02040502050505030304" charset="0"/>
              </a:rPr>
              <a:t>The two dogs snarled at each other, and then started fighting.</a:t>
            </a:r>
            <a:endParaRPr lang="en-US" altLang="zh-CN" sz="2400">
              <a:latin typeface="Palatino Linotype" panose="02040502050505030304" charset="0"/>
              <a:cs typeface="Palatino Linotype" panose="02040502050505030304" charset="0"/>
            </a:endParaRPr>
          </a:p>
          <a:p>
            <a:pPr lvl="1"/>
            <a:r>
              <a:rPr lang="en-US" altLang="zh-CN" sz="2400">
                <a:latin typeface="Palatino Linotype" panose="02040502050505030304" charset="0"/>
                <a:cs typeface="Palatino Linotype" panose="02040502050505030304" charset="0"/>
              </a:rPr>
              <a:t>两只狗对着狂吠，接着开始厮斗。</a:t>
            </a:r>
            <a:endParaRPr lang="en-US" altLang="zh-CN" sz="2400">
              <a:latin typeface="Palatino Linotype" panose="02040502050505030304" charset="0"/>
              <a:cs typeface="Palatino Linotype" panose="02040502050505030304" charset="0"/>
            </a:endParaRPr>
          </a:p>
          <a:p>
            <a:pPr lvl="1"/>
            <a:r>
              <a:rPr lang="en-US" altLang="zh-CN" sz="2400">
                <a:latin typeface="Palatino Linotype" panose="02040502050505030304" charset="0"/>
                <a:cs typeface="Palatino Linotype" panose="02040502050505030304" charset="0"/>
              </a:rPr>
              <a:t>He snarled savagely at her.</a:t>
            </a:r>
            <a:endParaRPr lang="en-US" altLang="zh-CN" sz="2400">
              <a:latin typeface="Palatino Linotype" panose="02040502050505030304" charset="0"/>
              <a:cs typeface="Palatino Linotype" panose="02040502050505030304" charset="0"/>
            </a:endParaRPr>
          </a:p>
          <a:p>
            <a:pPr lvl="1"/>
            <a:r>
              <a:rPr lang="en-US" altLang="zh-CN" sz="2400">
                <a:latin typeface="Palatino Linotype" panose="02040502050505030304" charset="0"/>
                <a:cs typeface="Palatino Linotype" panose="02040502050505030304" charset="0"/>
              </a:rPr>
              <a:t>他向她狂吼起来。</a:t>
            </a:r>
            <a:endParaRPr lang="en-US" altLang="zh-CN" sz="2400">
              <a:latin typeface="Palatino Linotype" panose="02040502050505030304" charset="0"/>
              <a:cs typeface="Palatino Linotype" panose="02040502050505030304" charset="0"/>
            </a:endParaRPr>
          </a:p>
        </p:txBody>
      </p:sp>
      <p:sp>
        <p:nvSpPr>
          <p:cNvPr id="8" name="文本框 7"/>
          <p:cNvSpPr txBox="1"/>
          <p:nvPr/>
        </p:nvSpPr>
        <p:spPr>
          <a:xfrm>
            <a:off x="11391329" y="112083"/>
            <a:ext cx="566420" cy="694055"/>
          </a:xfrm>
          <a:prstGeom prst="rect">
            <a:avLst/>
          </a:prstGeom>
          <a:noFill/>
        </p:spPr>
        <p:txBody>
          <a:bodyPr wrap="none" rtlCol="0">
            <a:spAutoFit/>
          </a:bodyPr>
          <a:p>
            <a:pPr>
              <a:lnSpc>
                <a:spcPct val="140000"/>
              </a:lnSpc>
            </a:pPr>
            <a:r>
              <a:rPr lang="en-US" altLang="zh-CN" sz="2800" dirty="0" smtClean="0">
                <a:solidFill>
                  <a:srgbClr val="115A9F"/>
                </a:solidFill>
                <a:latin typeface="Segoe UI" panose="020B0502040204020203" pitchFamily="34" charset="0"/>
                <a:ea typeface="微软雅黑" panose="020B0503020204020204" pitchFamily="34" charset="-122"/>
                <a:cs typeface="+mn-ea"/>
                <a:sym typeface="Segoe UI" panose="020B0502040204020203" pitchFamily="34" charset="0"/>
              </a:rPr>
              <a:t>0</a:t>
            </a:r>
            <a:r>
              <a:rPr lang="en-US" sz="2800" dirty="0" smtClean="0">
                <a:solidFill>
                  <a:srgbClr val="115A9F"/>
                </a:solidFill>
                <a:latin typeface="Segoe UI" panose="020B0502040204020203" pitchFamily="34" charset="0"/>
                <a:ea typeface="微软雅黑" panose="020B0503020204020204" pitchFamily="34" charset="-122"/>
                <a:cs typeface="+mn-ea"/>
                <a:sym typeface="Segoe UI" panose="020B0502040204020203" pitchFamily="34" charset="0"/>
              </a:rPr>
              <a:t>4</a:t>
            </a:r>
            <a:endParaRPr lang="en-US" sz="6600" dirty="0">
              <a:solidFill>
                <a:srgbClr val="115A9F"/>
              </a:solidFill>
              <a:latin typeface="Segoe UI" panose="020B0502040204020203" pitchFamily="34" charset="0"/>
              <a:ea typeface="微软雅黑" panose="020B0503020204020204" pitchFamily="34" charset="-122"/>
              <a:cs typeface="+mn-ea"/>
              <a:sym typeface="Segoe UI" panose="020B0502040204020203" pitchFamily="34" charset="0"/>
            </a:endParaRPr>
          </a:p>
        </p:txBody>
      </p:sp>
      <p:cxnSp>
        <p:nvCxnSpPr>
          <p:cNvPr id="9" name="直接连接符 8"/>
          <p:cNvCxnSpPr/>
          <p:nvPr/>
        </p:nvCxnSpPr>
        <p:spPr>
          <a:xfrm flipH="1">
            <a:off x="10919961" y="483407"/>
            <a:ext cx="401388" cy="0"/>
          </a:xfrm>
          <a:prstGeom prst="line">
            <a:avLst/>
          </a:prstGeom>
          <a:ln w="9525">
            <a:solidFill>
              <a:srgbClr val="B4CBD4"/>
            </a:solidFill>
          </a:ln>
        </p:spPr>
        <p:style>
          <a:lnRef idx="1">
            <a:schemeClr val="accent1"/>
          </a:lnRef>
          <a:fillRef idx="0">
            <a:schemeClr val="accent1"/>
          </a:fillRef>
          <a:effectRef idx="0">
            <a:schemeClr val="accent1"/>
          </a:effectRef>
          <a:fontRef idx="minor">
            <a:schemeClr val="tx1"/>
          </a:fontRef>
        </p:style>
      </p:cxnSp>
      <p:sp>
        <p:nvSpPr>
          <p:cNvPr id="10" name="文本框 9"/>
          <p:cNvSpPr txBox="1"/>
          <p:nvPr/>
        </p:nvSpPr>
        <p:spPr>
          <a:xfrm>
            <a:off x="9067210" y="262312"/>
            <a:ext cx="1891665" cy="349250"/>
          </a:xfrm>
          <a:prstGeom prst="rect">
            <a:avLst/>
          </a:prstGeom>
          <a:noFill/>
        </p:spPr>
        <p:txBody>
          <a:bodyPr wrap="none" rtlCol="0">
            <a:spAutoFit/>
          </a:bodyPr>
          <a:p>
            <a:pPr algn="dist">
              <a:lnSpc>
                <a:spcPct val="140000"/>
              </a:lnSpc>
            </a:pPr>
            <a:r>
              <a:rPr lang="en-US" altLang="zh-CN" sz="1200" dirty="0" smtClean="0">
                <a:solidFill>
                  <a:srgbClr val="115A9F"/>
                </a:solidFill>
                <a:latin typeface="Segoe UI" panose="020B0502040204020203" pitchFamily="34" charset="0"/>
                <a:ea typeface="微软雅黑" panose="020B0503020204020204" pitchFamily="34" charset="-122"/>
                <a:sym typeface="Segoe UI" panose="020B0502040204020203" pitchFamily="34" charset="0"/>
              </a:rPr>
              <a:t>Expressions for Reference</a:t>
            </a:r>
            <a:endParaRPr lang="zh-CN" altLang="en-US" sz="2000" dirty="0">
              <a:solidFill>
                <a:srgbClr val="B4CBD4"/>
              </a:solidFill>
              <a:latin typeface="Segoe UI" panose="020B0502040204020203" pitchFamily="34" charset="0"/>
              <a:ea typeface="微软雅黑" panose="020B0503020204020204" pitchFamily="34" charset="-122"/>
              <a:cs typeface="+mn-ea"/>
              <a:sym typeface="Segoe UI" panose="020B0502040204020203" pitchFamily="34"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5" name="椭圆 24"/>
          <p:cNvSpPr/>
          <p:nvPr/>
        </p:nvSpPr>
        <p:spPr>
          <a:xfrm>
            <a:off x="2497077" y="1081677"/>
            <a:ext cx="398145" cy="398146"/>
          </a:xfrm>
          <a:prstGeom prst="ellipse">
            <a:avLst/>
          </a:prstGeom>
          <a:solidFill>
            <a:srgbClr val="115A9F"/>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p>
            <a:pPr algn="ctr"/>
            <a:endParaRPr lang="zh-CN" altLang="en-US" sz="4000" dirty="0">
              <a:latin typeface="Segoe UI" panose="020B0502040204020203" pitchFamily="34" charset="0"/>
              <a:ea typeface="微软雅黑" panose="020B0503020204020204" pitchFamily="34" charset="-122"/>
              <a:cs typeface="+mn-ea"/>
              <a:sym typeface="Segoe UI" panose="020B0502040204020203" pitchFamily="34" charset="0"/>
            </a:endParaRPr>
          </a:p>
        </p:txBody>
      </p:sp>
      <p:sp>
        <p:nvSpPr>
          <p:cNvPr id="2" name="矩形 1"/>
          <p:cNvSpPr/>
          <p:nvPr/>
        </p:nvSpPr>
        <p:spPr>
          <a:xfrm>
            <a:off x="3206115" y="1451610"/>
            <a:ext cx="5099050" cy="75565"/>
          </a:xfrm>
          <a:prstGeom prst="rect">
            <a:avLst/>
          </a:prstGeom>
          <a:solidFill>
            <a:srgbClr val="E9C5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 name="文本框 4"/>
          <p:cNvSpPr txBox="1"/>
          <p:nvPr/>
        </p:nvSpPr>
        <p:spPr>
          <a:xfrm>
            <a:off x="4528185" y="833120"/>
            <a:ext cx="2564130" cy="645160"/>
          </a:xfrm>
          <a:prstGeom prst="rect">
            <a:avLst/>
          </a:prstGeom>
          <a:noFill/>
        </p:spPr>
        <p:txBody>
          <a:bodyPr wrap="square" rtlCol="0">
            <a:spAutoFit/>
          </a:bodyPr>
          <a:p>
            <a:r>
              <a:rPr lang="en-US" altLang="zh-CN" sz="3600">
                <a:latin typeface="Palatino Linotype" panose="02040502050505030304" charset="0"/>
                <a:cs typeface="Palatino Linotype" panose="02040502050505030304" charset="0"/>
              </a:rPr>
              <a:t>bang</a:t>
            </a:r>
            <a:endParaRPr lang="en-US" altLang="zh-CN" sz="3600">
              <a:latin typeface="Palatino Linotype" panose="02040502050505030304" charset="0"/>
              <a:cs typeface="Palatino Linotype" panose="02040502050505030304" charset="0"/>
            </a:endParaRPr>
          </a:p>
        </p:txBody>
      </p:sp>
      <p:sp>
        <p:nvSpPr>
          <p:cNvPr id="6" name="文本框 5"/>
          <p:cNvSpPr txBox="1"/>
          <p:nvPr/>
        </p:nvSpPr>
        <p:spPr>
          <a:xfrm>
            <a:off x="1242695" y="1929130"/>
            <a:ext cx="9822180" cy="3784600"/>
          </a:xfrm>
          <a:prstGeom prst="rect">
            <a:avLst/>
          </a:prstGeom>
          <a:noFill/>
        </p:spPr>
        <p:txBody>
          <a:bodyPr wrap="square" rtlCol="0">
            <a:spAutoFit/>
          </a:bodyPr>
          <a:p>
            <a:r>
              <a:rPr lang="en-US" altLang="zh-CN" sz="2400">
                <a:latin typeface="Palatino Linotype" panose="02040502050505030304" charset="0"/>
                <a:cs typeface="Palatino Linotype" panose="02040502050505030304" charset="0"/>
              </a:rPr>
              <a:t>v.  to hit sth in a way that makes a loud noise 猛敲；砸</a:t>
            </a:r>
            <a:endParaRPr lang="en-US" altLang="zh-CN" sz="2400">
              <a:latin typeface="Palatino Linotype" panose="02040502050505030304" charset="0"/>
              <a:cs typeface="Palatino Linotype" panose="02040502050505030304" charset="0"/>
            </a:endParaRPr>
          </a:p>
          <a:p>
            <a:endParaRPr lang="en-US" altLang="zh-CN" sz="2400">
              <a:latin typeface="Palatino Linotype" panose="02040502050505030304" charset="0"/>
              <a:cs typeface="Palatino Linotype" panose="02040502050505030304" charset="0"/>
            </a:endParaRPr>
          </a:p>
          <a:p>
            <a:pPr lvl="1"/>
            <a:r>
              <a:rPr lang="en-US" altLang="zh-CN" sz="2400">
                <a:latin typeface="Palatino Linotype" panose="02040502050505030304" charset="0"/>
                <a:cs typeface="Palatino Linotype" panose="02040502050505030304" charset="0"/>
              </a:rPr>
              <a:t>She banged on the door angrily.</a:t>
            </a:r>
            <a:endParaRPr lang="en-US" altLang="zh-CN" sz="2400">
              <a:latin typeface="Palatino Linotype" panose="02040502050505030304" charset="0"/>
              <a:cs typeface="Palatino Linotype" panose="02040502050505030304" charset="0"/>
            </a:endParaRPr>
          </a:p>
          <a:p>
            <a:pPr lvl="1"/>
            <a:r>
              <a:rPr lang="en-US" altLang="zh-CN" sz="2400">
                <a:latin typeface="Palatino Linotype" panose="02040502050505030304" charset="0"/>
                <a:cs typeface="Palatino Linotype" panose="02040502050505030304" charset="0"/>
              </a:rPr>
              <a:t>她愤怒地砰砰打门。</a:t>
            </a:r>
            <a:endParaRPr lang="en-US" altLang="zh-CN" sz="2400">
              <a:latin typeface="Palatino Linotype" panose="02040502050505030304" charset="0"/>
              <a:cs typeface="Palatino Linotype" panose="02040502050505030304" charset="0"/>
            </a:endParaRPr>
          </a:p>
          <a:p>
            <a:pPr lvl="1"/>
            <a:r>
              <a:rPr lang="en-US" altLang="zh-CN" sz="2400">
                <a:latin typeface="Palatino Linotype" panose="02040502050505030304" charset="0"/>
                <a:cs typeface="Palatino Linotype" panose="02040502050505030304" charset="0"/>
              </a:rPr>
              <a:t>The baby was banging the table with his spoon.</a:t>
            </a:r>
            <a:endParaRPr lang="en-US" altLang="zh-CN" sz="2400">
              <a:latin typeface="Palatino Linotype" panose="02040502050505030304" charset="0"/>
              <a:cs typeface="Palatino Linotype" panose="02040502050505030304" charset="0"/>
            </a:endParaRPr>
          </a:p>
          <a:p>
            <a:pPr lvl="1"/>
            <a:r>
              <a:rPr lang="en-US" altLang="zh-CN" sz="2400">
                <a:latin typeface="Palatino Linotype" panose="02040502050505030304" charset="0"/>
                <a:cs typeface="Palatino Linotype" panose="02040502050505030304" charset="0"/>
              </a:rPr>
              <a:t>婴孩用调羹敲打着桌子。</a:t>
            </a:r>
            <a:endParaRPr lang="en-US" altLang="zh-CN" sz="2400">
              <a:latin typeface="Palatino Linotype" panose="02040502050505030304" charset="0"/>
              <a:cs typeface="Palatino Linotype" panose="02040502050505030304" charset="0"/>
            </a:endParaRPr>
          </a:p>
          <a:p>
            <a:pPr lvl="1"/>
            <a:r>
              <a:rPr lang="en-US" altLang="zh-CN" sz="2400">
                <a:latin typeface="Palatino Linotype" panose="02040502050505030304" charset="0"/>
                <a:cs typeface="Palatino Linotype" panose="02040502050505030304" charset="0"/>
              </a:rPr>
              <a:t>n.  a sudden painful blow on a part of the body </a:t>
            </a:r>
            <a:endParaRPr lang="en-US" altLang="zh-CN" sz="2400">
              <a:latin typeface="Palatino Linotype" panose="02040502050505030304" charset="0"/>
              <a:cs typeface="Palatino Linotype" panose="02040502050505030304" charset="0"/>
            </a:endParaRPr>
          </a:p>
          <a:p>
            <a:pPr lvl="1"/>
            <a:r>
              <a:rPr lang="en-US" altLang="zh-CN" sz="2400">
                <a:latin typeface="Palatino Linotype" panose="02040502050505030304" charset="0"/>
                <a:cs typeface="Palatino Linotype" panose="02040502050505030304" charset="0"/>
              </a:rPr>
              <a:t>（对身体部位的）猛撞，猛敲，猛击</a:t>
            </a:r>
            <a:endParaRPr lang="en-US" altLang="zh-CN" sz="2400">
              <a:latin typeface="Palatino Linotype" panose="02040502050505030304" charset="0"/>
              <a:cs typeface="Palatino Linotype" panose="02040502050505030304" charset="0"/>
            </a:endParaRPr>
          </a:p>
          <a:p>
            <a:pPr lvl="1"/>
            <a:r>
              <a:rPr lang="en-US" altLang="zh-CN" sz="2400">
                <a:latin typeface="Palatino Linotype" panose="02040502050505030304" charset="0"/>
                <a:cs typeface="Palatino Linotype" panose="02040502050505030304" charset="0"/>
              </a:rPr>
              <a:t>a bang on the head</a:t>
            </a:r>
            <a:endParaRPr lang="en-US" altLang="zh-CN" sz="2400">
              <a:latin typeface="Palatino Linotype" panose="02040502050505030304" charset="0"/>
              <a:cs typeface="Palatino Linotype" panose="02040502050505030304" charset="0"/>
            </a:endParaRPr>
          </a:p>
          <a:p>
            <a:pPr lvl="1"/>
            <a:r>
              <a:rPr lang="en-US" altLang="zh-CN" sz="2400">
                <a:latin typeface="Palatino Linotype" panose="02040502050505030304" charset="0"/>
                <a:cs typeface="Palatino Linotype" panose="02040502050505030304" charset="0"/>
              </a:rPr>
              <a:t>头被撞击</a:t>
            </a:r>
            <a:endParaRPr lang="en-US" altLang="zh-CN" sz="2400">
              <a:latin typeface="Palatino Linotype" panose="02040502050505030304" charset="0"/>
              <a:cs typeface="Palatino Linotype" panose="02040502050505030304" charset="0"/>
            </a:endParaRPr>
          </a:p>
        </p:txBody>
      </p:sp>
      <p:sp>
        <p:nvSpPr>
          <p:cNvPr id="8" name="文本框 7"/>
          <p:cNvSpPr txBox="1"/>
          <p:nvPr/>
        </p:nvSpPr>
        <p:spPr>
          <a:xfrm>
            <a:off x="11391329" y="112083"/>
            <a:ext cx="566420" cy="694055"/>
          </a:xfrm>
          <a:prstGeom prst="rect">
            <a:avLst/>
          </a:prstGeom>
          <a:noFill/>
        </p:spPr>
        <p:txBody>
          <a:bodyPr wrap="none" rtlCol="0">
            <a:spAutoFit/>
          </a:bodyPr>
          <a:p>
            <a:pPr>
              <a:lnSpc>
                <a:spcPct val="140000"/>
              </a:lnSpc>
            </a:pPr>
            <a:r>
              <a:rPr lang="en-US" altLang="zh-CN" sz="2800" dirty="0" smtClean="0">
                <a:solidFill>
                  <a:srgbClr val="115A9F"/>
                </a:solidFill>
                <a:latin typeface="Segoe UI" panose="020B0502040204020203" pitchFamily="34" charset="0"/>
                <a:ea typeface="微软雅黑" panose="020B0503020204020204" pitchFamily="34" charset="-122"/>
                <a:cs typeface="+mn-ea"/>
                <a:sym typeface="Segoe UI" panose="020B0502040204020203" pitchFamily="34" charset="0"/>
              </a:rPr>
              <a:t>0</a:t>
            </a:r>
            <a:r>
              <a:rPr lang="en-US" sz="2800" dirty="0" smtClean="0">
                <a:solidFill>
                  <a:srgbClr val="115A9F"/>
                </a:solidFill>
                <a:latin typeface="Segoe UI" panose="020B0502040204020203" pitchFamily="34" charset="0"/>
                <a:ea typeface="微软雅黑" panose="020B0503020204020204" pitchFamily="34" charset="-122"/>
                <a:cs typeface="+mn-ea"/>
                <a:sym typeface="Segoe UI" panose="020B0502040204020203" pitchFamily="34" charset="0"/>
              </a:rPr>
              <a:t>4</a:t>
            </a:r>
            <a:endParaRPr lang="en-US" sz="6600" dirty="0">
              <a:solidFill>
                <a:srgbClr val="115A9F"/>
              </a:solidFill>
              <a:latin typeface="Segoe UI" panose="020B0502040204020203" pitchFamily="34" charset="0"/>
              <a:ea typeface="微软雅黑" panose="020B0503020204020204" pitchFamily="34" charset="-122"/>
              <a:cs typeface="+mn-ea"/>
              <a:sym typeface="Segoe UI" panose="020B0502040204020203" pitchFamily="34" charset="0"/>
            </a:endParaRPr>
          </a:p>
        </p:txBody>
      </p:sp>
      <p:cxnSp>
        <p:nvCxnSpPr>
          <p:cNvPr id="9" name="直接连接符 8"/>
          <p:cNvCxnSpPr/>
          <p:nvPr/>
        </p:nvCxnSpPr>
        <p:spPr>
          <a:xfrm flipH="1">
            <a:off x="10919961" y="483407"/>
            <a:ext cx="401388" cy="0"/>
          </a:xfrm>
          <a:prstGeom prst="line">
            <a:avLst/>
          </a:prstGeom>
          <a:ln w="9525">
            <a:solidFill>
              <a:srgbClr val="B4CBD4"/>
            </a:solidFill>
          </a:ln>
        </p:spPr>
        <p:style>
          <a:lnRef idx="1">
            <a:schemeClr val="accent1"/>
          </a:lnRef>
          <a:fillRef idx="0">
            <a:schemeClr val="accent1"/>
          </a:fillRef>
          <a:effectRef idx="0">
            <a:schemeClr val="accent1"/>
          </a:effectRef>
          <a:fontRef idx="minor">
            <a:schemeClr val="tx1"/>
          </a:fontRef>
        </p:style>
      </p:cxnSp>
      <p:sp>
        <p:nvSpPr>
          <p:cNvPr id="10" name="文本框 9"/>
          <p:cNvSpPr txBox="1"/>
          <p:nvPr/>
        </p:nvSpPr>
        <p:spPr>
          <a:xfrm>
            <a:off x="9067210" y="262312"/>
            <a:ext cx="1891665" cy="349250"/>
          </a:xfrm>
          <a:prstGeom prst="rect">
            <a:avLst/>
          </a:prstGeom>
          <a:noFill/>
        </p:spPr>
        <p:txBody>
          <a:bodyPr wrap="none" rtlCol="0">
            <a:spAutoFit/>
          </a:bodyPr>
          <a:p>
            <a:pPr algn="dist">
              <a:lnSpc>
                <a:spcPct val="140000"/>
              </a:lnSpc>
            </a:pPr>
            <a:r>
              <a:rPr lang="en-US" altLang="zh-CN" sz="1200" dirty="0" smtClean="0">
                <a:solidFill>
                  <a:srgbClr val="115A9F"/>
                </a:solidFill>
                <a:latin typeface="Segoe UI" panose="020B0502040204020203" pitchFamily="34" charset="0"/>
                <a:ea typeface="微软雅黑" panose="020B0503020204020204" pitchFamily="34" charset="-122"/>
                <a:sym typeface="Segoe UI" panose="020B0502040204020203" pitchFamily="34" charset="0"/>
              </a:rPr>
              <a:t>Expressions for Reference</a:t>
            </a:r>
            <a:endParaRPr lang="zh-CN" altLang="en-US" sz="2000" dirty="0">
              <a:solidFill>
                <a:srgbClr val="B4CBD4"/>
              </a:solidFill>
              <a:latin typeface="Segoe UI" panose="020B0502040204020203" pitchFamily="34" charset="0"/>
              <a:ea typeface="微软雅黑" panose="020B0503020204020204" pitchFamily="34" charset="-122"/>
              <a:cs typeface="+mn-ea"/>
              <a:sym typeface="Segoe UI" panose="020B0502040204020203" pitchFamily="34"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5" name="椭圆 24"/>
          <p:cNvSpPr/>
          <p:nvPr/>
        </p:nvSpPr>
        <p:spPr>
          <a:xfrm>
            <a:off x="2497077" y="1081677"/>
            <a:ext cx="398145" cy="398146"/>
          </a:xfrm>
          <a:prstGeom prst="ellipse">
            <a:avLst/>
          </a:prstGeom>
          <a:solidFill>
            <a:srgbClr val="115A9F"/>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p>
            <a:pPr algn="ctr"/>
            <a:endParaRPr lang="zh-CN" altLang="en-US" sz="4000" dirty="0">
              <a:latin typeface="Segoe UI" panose="020B0502040204020203" pitchFamily="34" charset="0"/>
              <a:ea typeface="微软雅黑" panose="020B0503020204020204" pitchFamily="34" charset="-122"/>
              <a:cs typeface="+mn-ea"/>
              <a:sym typeface="Segoe UI" panose="020B0502040204020203" pitchFamily="34" charset="0"/>
            </a:endParaRPr>
          </a:p>
        </p:txBody>
      </p:sp>
      <p:sp>
        <p:nvSpPr>
          <p:cNvPr id="2" name="矩形 1"/>
          <p:cNvSpPr/>
          <p:nvPr/>
        </p:nvSpPr>
        <p:spPr>
          <a:xfrm>
            <a:off x="3206115" y="1451610"/>
            <a:ext cx="5099050" cy="75565"/>
          </a:xfrm>
          <a:prstGeom prst="rect">
            <a:avLst/>
          </a:prstGeom>
          <a:solidFill>
            <a:srgbClr val="E9C5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 name="文本框 4"/>
          <p:cNvSpPr txBox="1"/>
          <p:nvPr/>
        </p:nvSpPr>
        <p:spPr>
          <a:xfrm>
            <a:off x="4528185" y="833120"/>
            <a:ext cx="2564130" cy="645160"/>
          </a:xfrm>
          <a:prstGeom prst="rect">
            <a:avLst/>
          </a:prstGeom>
          <a:noFill/>
        </p:spPr>
        <p:txBody>
          <a:bodyPr wrap="square" rtlCol="0">
            <a:spAutoFit/>
          </a:bodyPr>
          <a:p>
            <a:r>
              <a:rPr lang="en-US" altLang="zh-CN" sz="3600">
                <a:latin typeface="Palatino Linotype" panose="02040502050505030304" charset="0"/>
                <a:cs typeface="Palatino Linotype" panose="02040502050505030304" charset="0"/>
              </a:rPr>
              <a:t>shove</a:t>
            </a:r>
            <a:endParaRPr lang="en-US" altLang="zh-CN" sz="3600">
              <a:latin typeface="Palatino Linotype" panose="02040502050505030304" charset="0"/>
              <a:cs typeface="Palatino Linotype" panose="02040502050505030304" charset="0"/>
            </a:endParaRPr>
          </a:p>
        </p:txBody>
      </p:sp>
      <p:sp>
        <p:nvSpPr>
          <p:cNvPr id="6" name="文本框 5"/>
          <p:cNvSpPr txBox="1"/>
          <p:nvPr/>
        </p:nvSpPr>
        <p:spPr>
          <a:xfrm>
            <a:off x="1242695" y="1929130"/>
            <a:ext cx="10311765" cy="3046095"/>
          </a:xfrm>
          <a:prstGeom prst="rect">
            <a:avLst/>
          </a:prstGeom>
          <a:noFill/>
        </p:spPr>
        <p:txBody>
          <a:bodyPr wrap="square" rtlCol="0">
            <a:spAutoFit/>
          </a:bodyPr>
          <a:p>
            <a:r>
              <a:rPr lang="en-US" altLang="zh-CN" sz="2400">
                <a:latin typeface="Palatino Linotype" panose="02040502050505030304" charset="0"/>
                <a:cs typeface="Palatino Linotype" panose="02040502050505030304" charset="0"/>
              </a:rPr>
              <a:t>v.  to push sb/sth in a rough way        猛推；乱挤；推撞</a:t>
            </a:r>
            <a:endParaRPr lang="en-US" altLang="zh-CN" sz="2400">
              <a:latin typeface="Palatino Linotype" panose="02040502050505030304" charset="0"/>
              <a:cs typeface="Palatino Linotype" panose="02040502050505030304" charset="0"/>
            </a:endParaRPr>
          </a:p>
          <a:p>
            <a:endParaRPr lang="en-US" altLang="zh-CN" sz="2400">
              <a:latin typeface="Palatino Linotype" panose="02040502050505030304" charset="0"/>
              <a:cs typeface="Palatino Linotype" panose="02040502050505030304" charset="0"/>
            </a:endParaRPr>
          </a:p>
          <a:p>
            <a:pPr lvl="1"/>
            <a:r>
              <a:rPr lang="en-US" altLang="zh-CN" sz="2400">
                <a:latin typeface="Palatino Linotype" panose="02040502050505030304" charset="0"/>
                <a:cs typeface="Palatino Linotype" panose="02040502050505030304" charset="0"/>
              </a:rPr>
              <a:t>The crowd was pushing and shoving to get a better view.</a:t>
            </a:r>
            <a:endParaRPr lang="en-US" altLang="zh-CN" sz="2400">
              <a:latin typeface="Palatino Linotype" panose="02040502050505030304" charset="0"/>
              <a:cs typeface="Palatino Linotype" panose="02040502050505030304" charset="0"/>
            </a:endParaRPr>
          </a:p>
          <a:p>
            <a:pPr lvl="1"/>
            <a:r>
              <a:rPr lang="en-US" altLang="zh-CN" sz="2400">
                <a:latin typeface="Palatino Linotype" panose="02040502050505030304" charset="0"/>
                <a:cs typeface="Palatino Linotype" panose="02040502050505030304" charset="0"/>
              </a:rPr>
              <a:t>人们挤来挤去，想看得清楚点儿。</a:t>
            </a:r>
            <a:endParaRPr lang="en-US" altLang="zh-CN" sz="2400">
              <a:latin typeface="Palatino Linotype" panose="02040502050505030304" charset="0"/>
              <a:cs typeface="Palatino Linotype" panose="02040502050505030304" charset="0"/>
            </a:endParaRPr>
          </a:p>
          <a:p>
            <a:pPr lvl="1"/>
            <a:r>
              <a:rPr lang="en-US" altLang="zh-CN" sz="2400">
                <a:latin typeface="Palatino Linotype" panose="02040502050505030304" charset="0"/>
                <a:cs typeface="Palatino Linotype" panose="02040502050505030304" charset="0"/>
              </a:rPr>
              <a:t>The door wouldn't open no matter how hard she shoved.</a:t>
            </a:r>
            <a:endParaRPr lang="en-US" altLang="zh-CN" sz="2400">
              <a:latin typeface="Palatino Linotype" panose="02040502050505030304" charset="0"/>
              <a:cs typeface="Palatino Linotype" panose="02040502050505030304" charset="0"/>
            </a:endParaRPr>
          </a:p>
          <a:p>
            <a:pPr lvl="1"/>
            <a:r>
              <a:rPr lang="en-US" altLang="zh-CN" sz="2400">
                <a:latin typeface="Palatino Linotype" panose="02040502050505030304" charset="0"/>
                <a:cs typeface="Palatino Linotype" panose="02040502050505030304" charset="0"/>
              </a:rPr>
              <a:t>她怎么使劲推，门都推不开。</a:t>
            </a:r>
            <a:endParaRPr lang="en-US" altLang="zh-CN" sz="2400">
              <a:latin typeface="Palatino Linotype" panose="02040502050505030304" charset="0"/>
              <a:cs typeface="Palatino Linotype" panose="02040502050505030304" charset="0"/>
            </a:endParaRPr>
          </a:p>
          <a:p>
            <a:pPr lvl="1"/>
            <a:r>
              <a:rPr lang="en-US" altLang="zh-CN" sz="2400">
                <a:latin typeface="Palatino Linotype" panose="02040502050505030304" charset="0"/>
                <a:cs typeface="Palatino Linotype" panose="02040502050505030304" charset="0"/>
              </a:rPr>
              <a:t>He shoved her down the stairs.</a:t>
            </a:r>
            <a:endParaRPr lang="en-US" altLang="zh-CN" sz="2400">
              <a:latin typeface="Palatino Linotype" panose="02040502050505030304" charset="0"/>
              <a:cs typeface="Palatino Linotype" panose="02040502050505030304" charset="0"/>
            </a:endParaRPr>
          </a:p>
          <a:p>
            <a:pPr lvl="1"/>
            <a:r>
              <a:rPr lang="en-US" altLang="zh-CN" sz="2400">
                <a:latin typeface="Palatino Linotype" panose="02040502050505030304" charset="0"/>
                <a:cs typeface="Palatino Linotype" panose="02040502050505030304" charset="0"/>
              </a:rPr>
              <a:t>他把她推下楼梯。</a:t>
            </a:r>
            <a:endParaRPr lang="en-US" altLang="zh-CN" sz="2400">
              <a:latin typeface="Palatino Linotype" panose="02040502050505030304" charset="0"/>
              <a:cs typeface="Palatino Linotype" panose="02040502050505030304" charset="0"/>
            </a:endParaRPr>
          </a:p>
        </p:txBody>
      </p:sp>
      <p:sp>
        <p:nvSpPr>
          <p:cNvPr id="8" name="文本框 7"/>
          <p:cNvSpPr txBox="1"/>
          <p:nvPr/>
        </p:nvSpPr>
        <p:spPr>
          <a:xfrm>
            <a:off x="11391329" y="112083"/>
            <a:ext cx="566420" cy="694055"/>
          </a:xfrm>
          <a:prstGeom prst="rect">
            <a:avLst/>
          </a:prstGeom>
          <a:noFill/>
        </p:spPr>
        <p:txBody>
          <a:bodyPr wrap="none" rtlCol="0">
            <a:spAutoFit/>
          </a:bodyPr>
          <a:p>
            <a:pPr>
              <a:lnSpc>
                <a:spcPct val="140000"/>
              </a:lnSpc>
            </a:pPr>
            <a:r>
              <a:rPr lang="en-US" altLang="zh-CN" sz="2800" dirty="0" smtClean="0">
                <a:solidFill>
                  <a:srgbClr val="115A9F"/>
                </a:solidFill>
                <a:latin typeface="Segoe UI" panose="020B0502040204020203" pitchFamily="34" charset="0"/>
                <a:ea typeface="微软雅黑" panose="020B0503020204020204" pitchFamily="34" charset="-122"/>
                <a:cs typeface="+mn-ea"/>
                <a:sym typeface="Segoe UI" panose="020B0502040204020203" pitchFamily="34" charset="0"/>
              </a:rPr>
              <a:t>0</a:t>
            </a:r>
            <a:r>
              <a:rPr lang="en-US" sz="2800" dirty="0" smtClean="0">
                <a:solidFill>
                  <a:srgbClr val="115A9F"/>
                </a:solidFill>
                <a:latin typeface="Segoe UI" panose="020B0502040204020203" pitchFamily="34" charset="0"/>
                <a:ea typeface="微软雅黑" panose="020B0503020204020204" pitchFamily="34" charset="-122"/>
                <a:cs typeface="+mn-ea"/>
                <a:sym typeface="Segoe UI" panose="020B0502040204020203" pitchFamily="34" charset="0"/>
              </a:rPr>
              <a:t>4</a:t>
            </a:r>
            <a:endParaRPr lang="en-US" sz="6600" dirty="0">
              <a:solidFill>
                <a:srgbClr val="115A9F"/>
              </a:solidFill>
              <a:latin typeface="Segoe UI" panose="020B0502040204020203" pitchFamily="34" charset="0"/>
              <a:ea typeface="微软雅黑" panose="020B0503020204020204" pitchFamily="34" charset="-122"/>
              <a:cs typeface="+mn-ea"/>
              <a:sym typeface="Segoe UI" panose="020B0502040204020203" pitchFamily="34" charset="0"/>
            </a:endParaRPr>
          </a:p>
        </p:txBody>
      </p:sp>
      <p:cxnSp>
        <p:nvCxnSpPr>
          <p:cNvPr id="9" name="直接连接符 8"/>
          <p:cNvCxnSpPr/>
          <p:nvPr/>
        </p:nvCxnSpPr>
        <p:spPr>
          <a:xfrm flipH="1">
            <a:off x="10919961" y="483407"/>
            <a:ext cx="401388" cy="0"/>
          </a:xfrm>
          <a:prstGeom prst="line">
            <a:avLst/>
          </a:prstGeom>
          <a:ln w="9525">
            <a:solidFill>
              <a:srgbClr val="B4CBD4"/>
            </a:solidFill>
          </a:ln>
        </p:spPr>
        <p:style>
          <a:lnRef idx="1">
            <a:schemeClr val="accent1"/>
          </a:lnRef>
          <a:fillRef idx="0">
            <a:schemeClr val="accent1"/>
          </a:fillRef>
          <a:effectRef idx="0">
            <a:schemeClr val="accent1"/>
          </a:effectRef>
          <a:fontRef idx="minor">
            <a:schemeClr val="tx1"/>
          </a:fontRef>
        </p:style>
      </p:cxnSp>
      <p:sp>
        <p:nvSpPr>
          <p:cNvPr id="10" name="文本框 9"/>
          <p:cNvSpPr txBox="1"/>
          <p:nvPr/>
        </p:nvSpPr>
        <p:spPr>
          <a:xfrm>
            <a:off x="9067210" y="262312"/>
            <a:ext cx="1891665" cy="349250"/>
          </a:xfrm>
          <a:prstGeom prst="rect">
            <a:avLst/>
          </a:prstGeom>
          <a:noFill/>
        </p:spPr>
        <p:txBody>
          <a:bodyPr wrap="none" rtlCol="0">
            <a:spAutoFit/>
          </a:bodyPr>
          <a:p>
            <a:pPr algn="dist">
              <a:lnSpc>
                <a:spcPct val="140000"/>
              </a:lnSpc>
            </a:pPr>
            <a:r>
              <a:rPr lang="en-US" altLang="zh-CN" sz="1200" dirty="0" smtClean="0">
                <a:solidFill>
                  <a:srgbClr val="115A9F"/>
                </a:solidFill>
                <a:latin typeface="Segoe UI" panose="020B0502040204020203" pitchFamily="34" charset="0"/>
                <a:ea typeface="微软雅黑" panose="020B0503020204020204" pitchFamily="34" charset="-122"/>
                <a:sym typeface="Segoe UI" panose="020B0502040204020203" pitchFamily="34" charset="0"/>
              </a:rPr>
              <a:t>Expressions for Reference</a:t>
            </a:r>
            <a:endParaRPr lang="zh-CN" altLang="en-US" sz="2000" dirty="0">
              <a:solidFill>
                <a:srgbClr val="B4CBD4"/>
              </a:solidFill>
              <a:latin typeface="Segoe UI" panose="020B0502040204020203" pitchFamily="34" charset="0"/>
              <a:ea typeface="微软雅黑" panose="020B0503020204020204" pitchFamily="34" charset="-122"/>
              <a:cs typeface="+mn-ea"/>
              <a:sym typeface="Segoe UI" panose="020B0502040204020203" pitchFamily="34"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5" name="椭圆 24"/>
          <p:cNvSpPr/>
          <p:nvPr/>
        </p:nvSpPr>
        <p:spPr>
          <a:xfrm>
            <a:off x="2497077" y="1081677"/>
            <a:ext cx="398145" cy="398146"/>
          </a:xfrm>
          <a:prstGeom prst="ellipse">
            <a:avLst/>
          </a:prstGeom>
          <a:solidFill>
            <a:srgbClr val="115A9F"/>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p>
            <a:pPr algn="ctr"/>
            <a:endParaRPr lang="zh-CN" altLang="en-US" sz="4000" dirty="0">
              <a:latin typeface="Segoe UI" panose="020B0502040204020203" pitchFamily="34" charset="0"/>
              <a:ea typeface="微软雅黑" panose="020B0503020204020204" pitchFamily="34" charset="-122"/>
              <a:cs typeface="+mn-ea"/>
              <a:sym typeface="Segoe UI" panose="020B0502040204020203" pitchFamily="34" charset="0"/>
            </a:endParaRPr>
          </a:p>
        </p:txBody>
      </p:sp>
      <p:sp>
        <p:nvSpPr>
          <p:cNvPr id="2" name="矩形 1"/>
          <p:cNvSpPr/>
          <p:nvPr/>
        </p:nvSpPr>
        <p:spPr>
          <a:xfrm>
            <a:off x="3206115" y="1451610"/>
            <a:ext cx="5099050" cy="75565"/>
          </a:xfrm>
          <a:prstGeom prst="rect">
            <a:avLst/>
          </a:prstGeom>
          <a:solidFill>
            <a:srgbClr val="E9C5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 name="文本框 4"/>
          <p:cNvSpPr txBox="1"/>
          <p:nvPr/>
        </p:nvSpPr>
        <p:spPr>
          <a:xfrm>
            <a:off x="4528185" y="833120"/>
            <a:ext cx="2564130" cy="645160"/>
          </a:xfrm>
          <a:prstGeom prst="rect">
            <a:avLst/>
          </a:prstGeom>
          <a:noFill/>
        </p:spPr>
        <p:txBody>
          <a:bodyPr wrap="square" rtlCol="0">
            <a:spAutoFit/>
          </a:bodyPr>
          <a:p>
            <a:r>
              <a:rPr lang="en-US" altLang="zh-CN" sz="3600">
                <a:latin typeface="Palatino Linotype" panose="02040502050505030304" charset="0"/>
                <a:cs typeface="Palatino Linotype" panose="02040502050505030304" charset="0"/>
              </a:rPr>
              <a:t>smash</a:t>
            </a:r>
            <a:endParaRPr lang="en-US" altLang="zh-CN" sz="3600">
              <a:latin typeface="Palatino Linotype" panose="02040502050505030304" charset="0"/>
              <a:cs typeface="Palatino Linotype" panose="02040502050505030304" charset="0"/>
            </a:endParaRPr>
          </a:p>
        </p:txBody>
      </p:sp>
      <p:sp>
        <p:nvSpPr>
          <p:cNvPr id="6" name="文本框 5"/>
          <p:cNvSpPr txBox="1"/>
          <p:nvPr/>
        </p:nvSpPr>
        <p:spPr>
          <a:xfrm>
            <a:off x="1242695" y="1929130"/>
            <a:ext cx="9822180" cy="3415030"/>
          </a:xfrm>
          <a:prstGeom prst="rect">
            <a:avLst/>
          </a:prstGeom>
          <a:noFill/>
        </p:spPr>
        <p:txBody>
          <a:bodyPr wrap="square" rtlCol="0">
            <a:spAutoFit/>
          </a:bodyPr>
          <a:p>
            <a:r>
              <a:rPr lang="en-US" altLang="zh-CN" sz="2400">
                <a:latin typeface="Palatino Linotype" panose="02040502050505030304" charset="0"/>
                <a:cs typeface="Palatino Linotype" panose="02040502050505030304" charset="0"/>
              </a:rPr>
              <a:t>v. to move with a lot of force against sth solid; to make sth do this </a:t>
            </a:r>
            <a:endParaRPr lang="en-US" altLang="zh-CN" sz="2400">
              <a:latin typeface="Palatino Linotype" panose="02040502050505030304" charset="0"/>
              <a:cs typeface="Palatino Linotype" panose="02040502050505030304" charset="0"/>
            </a:endParaRPr>
          </a:p>
          <a:p>
            <a:r>
              <a:rPr lang="en-US" altLang="zh-CN" sz="2400">
                <a:latin typeface="Palatino Linotype" panose="02040502050505030304" charset="0"/>
                <a:cs typeface="Palatino Linotype" panose="02040502050505030304" charset="0"/>
              </a:rPr>
              <a:t>（使）猛烈撞击，猛烈碰撞</a:t>
            </a:r>
            <a:endParaRPr lang="en-US" altLang="zh-CN" sz="2400">
              <a:latin typeface="Palatino Linotype" panose="02040502050505030304" charset="0"/>
              <a:cs typeface="Palatino Linotype" panose="02040502050505030304" charset="0"/>
            </a:endParaRPr>
          </a:p>
          <a:p>
            <a:endParaRPr lang="en-US" altLang="zh-CN" sz="2400">
              <a:latin typeface="Palatino Linotype" panose="02040502050505030304" charset="0"/>
              <a:cs typeface="Palatino Linotype" panose="02040502050505030304" charset="0"/>
            </a:endParaRPr>
          </a:p>
          <a:p>
            <a:pPr lvl="1"/>
            <a:r>
              <a:rPr lang="en-US" altLang="zh-CN" sz="2400">
                <a:latin typeface="Palatino Linotype" panose="02040502050505030304" charset="0"/>
                <a:cs typeface="Palatino Linotype" panose="02040502050505030304" charset="0"/>
              </a:rPr>
              <a:t>the sound of waves smashing against the rocks</a:t>
            </a:r>
            <a:endParaRPr lang="en-US" altLang="zh-CN" sz="2400">
              <a:latin typeface="Palatino Linotype" panose="02040502050505030304" charset="0"/>
              <a:cs typeface="Palatino Linotype" panose="02040502050505030304" charset="0"/>
            </a:endParaRPr>
          </a:p>
          <a:p>
            <a:pPr lvl="1"/>
            <a:r>
              <a:rPr lang="en-US" altLang="zh-CN" sz="2400">
                <a:latin typeface="Palatino Linotype" panose="02040502050505030304" charset="0"/>
                <a:cs typeface="Palatino Linotype" panose="02040502050505030304" charset="0"/>
              </a:rPr>
              <a:t>浪涛猛烈撞击礁石的声音</a:t>
            </a:r>
            <a:endParaRPr lang="en-US" altLang="zh-CN" sz="2400">
              <a:latin typeface="Palatino Linotype" panose="02040502050505030304" charset="0"/>
              <a:cs typeface="Palatino Linotype" panose="02040502050505030304" charset="0"/>
            </a:endParaRPr>
          </a:p>
          <a:p>
            <a:pPr lvl="1"/>
            <a:r>
              <a:rPr lang="en-US" altLang="zh-CN" sz="2400">
                <a:latin typeface="Palatino Linotype" panose="02040502050505030304" charset="0"/>
                <a:cs typeface="Palatino Linotype" panose="02040502050505030304" charset="0"/>
              </a:rPr>
              <a:t>The car smashed into a tree.</a:t>
            </a:r>
            <a:endParaRPr lang="en-US" altLang="zh-CN" sz="2400">
              <a:latin typeface="Palatino Linotype" panose="02040502050505030304" charset="0"/>
              <a:cs typeface="Palatino Linotype" panose="02040502050505030304" charset="0"/>
            </a:endParaRPr>
          </a:p>
          <a:p>
            <a:pPr lvl="1"/>
            <a:r>
              <a:rPr lang="en-US" altLang="zh-CN" sz="2400">
                <a:latin typeface="Palatino Linotype" panose="02040502050505030304" charset="0"/>
                <a:cs typeface="Palatino Linotype" panose="02040502050505030304" charset="0"/>
              </a:rPr>
              <a:t>汽车猛地撞到了树上。</a:t>
            </a:r>
            <a:endParaRPr lang="en-US" altLang="zh-CN" sz="2400">
              <a:latin typeface="Palatino Linotype" panose="02040502050505030304" charset="0"/>
              <a:cs typeface="Palatino Linotype" panose="02040502050505030304" charset="0"/>
            </a:endParaRPr>
          </a:p>
          <a:p>
            <a:pPr lvl="1"/>
            <a:r>
              <a:rPr lang="en-US" altLang="zh-CN" sz="2400">
                <a:latin typeface="Palatino Linotype" panose="02040502050505030304" charset="0"/>
                <a:cs typeface="Palatino Linotype" panose="02040502050505030304" charset="0"/>
              </a:rPr>
              <a:t>Mark smashed his fist down on the desk.</a:t>
            </a:r>
            <a:endParaRPr lang="en-US" altLang="zh-CN" sz="2400">
              <a:latin typeface="Palatino Linotype" panose="02040502050505030304" charset="0"/>
              <a:cs typeface="Palatino Linotype" panose="02040502050505030304" charset="0"/>
            </a:endParaRPr>
          </a:p>
          <a:p>
            <a:pPr lvl="1"/>
            <a:r>
              <a:rPr lang="en-US" altLang="zh-CN" sz="2400">
                <a:latin typeface="Palatino Linotype" panose="02040502050505030304" charset="0"/>
                <a:cs typeface="Palatino Linotype" panose="02040502050505030304" charset="0"/>
              </a:rPr>
              <a:t>马克狠狠地把拳头砸在桌上。</a:t>
            </a:r>
            <a:endParaRPr lang="en-US" altLang="zh-CN" sz="2400">
              <a:latin typeface="Palatino Linotype" panose="02040502050505030304" charset="0"/>
              <a:cs typeface="Palatino Linotype" panose="02040502050505030304" charset="0"/>
            </a:endParaRPr>
          </a:p>
        </p:txBody>
      </p:sp>
      <p:sp>
        <p:nvSpPr>
          <p:cNvPr id="8" name="文本框 7"/>
          <p:cNvSpPr txBox="1"/>
          <p:nvPr/>
        </p:nvSpPr>
        <p:spPr>
          <a:xfrm>
            <a:off x="11391329" y="112083"/>
            <a:ext cx="566420" cy="694055"/>
          </a:xfrm>
          <a:prstGeom prst="rect">
            <a:avLst/>
          </a:prstGeom>
          <a:noFill/>
        </p:spPr>
        <p:txBody>
          <a:bodyPr wrap="none" rtlCol="0">
            <a:spAutoFit/>
          </a:bodyPr>
          <a:p>
            <a:pPr>
              <a:lnSpc>
                <a:spcPct val="140000"/>
              </a:lnSpc>
            </a:pPr>
            <a:r>
              <a:rPr lang="en-US" altLang="zh-CN" sz="2800" dirty="0" smtClean="0">
                <a:solidFill>
                  <a:srgbClr val="115A9F"/>
                </a:solidFill>
                <a:latin typeface="Segoe UI" panose="020B0502040204020203" pitchFamily="34" charset="0"/>
                <a:ea typeface="微软雅黑" panose="020B0503020204020204" pitchFamily="34" charset="-122"/>
                <a:cs typeface="+mn-ea"/>
                <a:sym typeface="Segoe UI" panose="020B0502040204020203" pitchFamily="34" charset="0"/>
              </a:rPr>
              <a:t>0</a:t>
            </a:r>
            <a:r>
              <a:rPr lang="en-US" sz="2800" dirty="0" smtClean="0">
                <a:solidFill>
                  <a:srgbClr val="115A9F"/>
                </a:solidFill>
                <a:latin typeface="Segoe UI" panose="020B0502040204020203" pitchFamily="34" charset="0"/>
                <a:ea typeface="微软雅黑" panose="020B0503020204020204" pitchFamily="34" charset="-122"/>
                <a:cs typeface="+mn-ea"/>
                <a:sym typeface="Segoe UI" panose="020B0502040204020203" pitchFamily="34" charset="0"/>
              </a:rPr>
              <a:t>4</a:t>
            </a:r>
            <a:endParaRPr lang="en-US" sz="6600" dirty="0">
              <a:solidFill>
                <a:srgbClr val="115A9F"/>
              </a:solidFill>
              <a:latin typeface="Segoe UI" panose="020B0502040204020203" pitchFamily="34" charset="0"/>
              <a:ea typeface="微软雅黑" panose="020B0503020204020204" pitchFamily="34" charset="-122"/>
              <a:cs typeface="+mn-ea"/>
              <a:sym typeface="Segoe UI" panose="020B0502040204020203" pitchFamily="34" charset="0"/>
            </a:endParaRPr>
          </a:p>
        </p:txBody>
      </p:sp>
      <p:cxnSp>
        <p:nvCxnSpPr>
          <p:cNvPr id="9" name="直接连接符 8"/>
          <p:cNvCxnSpPr/>
          <p:nvPr/>
        </p:nvCxnSpPr>
        <p:spPr>
          <a:xfrm flipH="1">
            <a:off x="10919961" y="483407"/>
            <a:ext cx="401388" cy="0"/>
          </a:xfrm>
          <a:prstGeom prst="line">
            <a:avLst/>
          </a:prstGeom>
          <a:ln w="9525">
            <a:solidFill>
              <a:srgbClr val="B4CBD4"/>
            </a:solidFill>
          </a:ln>
        </p:spPr>
        <p:style>
          <a:lnRef idx="1">
            <a:schemeClr val="accent1"/>
          </a:lnRef>
          <a:fillRef idx="0">
            <a:schemeClr val="accent1"/>
          </a:fillRef>
          <a:effectRef idx="0">
            <a:schemeClr val="accent1"/>
          </a:effectRef>
          <a:fontRef idx="minor">
            <a:schemeClr val="tx1"/>
          </a:fontRef>
        </p:style>
      </p:cxnSp>
      <p:sp>
        <p:nvSpPr>
          <p:cNvPr id="10" name="文本框 9"/>
          <p:cNvSpPr txBox="1"/>
          <p:nvPr/>
        </p:nvSpPr>
        <p:spPr>
          <a:xfrm>
            <a:off x="9067210" y="262312"/>
            <a:ext cx="1891665" cy="349250"/>
          </a:xfrm>
          <a:prstGeom prst="rect">
            <a:avLst/>
          </a:prstGeom>
          <a:noFill/>
        </p:spPr>
        <p:txBody>
          <a:bodyPr wrap="none" rtlCol="0">
            <a:spAutoFit/>
          </a:bodyPr>
          <a:p>
            <a:pPr algn="dist">
              <a:lnSpc>
                <a:spcPct val="140000"/>
              </a:lnSpc>
            </a:pPr>
            <a:r>
              <a:rPr lang="en-US" altLang="zh-CN" sz="1200" dirty="0" smtClean="0">
                <a:solidFill>
                  <a:srgbClr val="115A9F"/>
                </a:solidFill>
                <a:latin typeface="Segoe UI" panose="020B0502040204020203" pitchFamily="34" charset="0"/>
                <a:ea typeface="微软雅黑" panose="020B0503020204020204" pitchFamily="34" charset="-122"/>
                <a:sym typeface="Segoe UI" panose="020B0502040204020203" pitchFamily="34" charset="0"/>
              </a:rPr>
              <a:t>Expressions for Reference</a:t>
            </a:r>
            <a:endParaRPr lang="zh-CN" altLang="en-US" sz="2000" dirty="0">
              <a:solidFill>
                <a:srgbClr val="B4CBD4"/>
              </a:solidFill>
              <a:latin typeface="Segoe UI" panose="020B0502040204020203" pitchFamily="34" charset="0"/>
              <a:ea typeface="微软雅黑" panose="020B0503020204020204" pitchFamily="34" charset="-122"/>
              <a:cs typeface="+mn-ea"/>
              <a:sym typeface="Segoe UI" panose="020B0502040204020203" pitchFamily="34"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5" name="椭圆 24"/>
          <p:cNvSpPr/>
          <p:nvPr/>
        </p:nvSpPr>
        <p:spPr>
          <a:xfrm>
            <a:off x="2497077" y="1081677"/>
            <a:ext cx="398145" cy="398146"/>
          </a:xfrm>
          <a:prstGeom prst="ellipse">
            <a:avLst/>
          </a:prstGeom>
          <a:solidFill>
            <a:srgbClr val="115A9F"/>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p>
            <a:pPr algn="ctr"/>
            <a:endParaRPr lang="zh-CN" altLang="en-US" sz="4000" dirty="0">
              <a:latin typeface="Segoe UI" panose="020B0502040204020203" pitchFamily="34" charset="0"/>
              <a:ea typeface="微软雅黑" panose="020B0503020204020204" pitchFamily="34" charset="-122"/>
              <a:cs typeface="+mn-ea"/>
              <a:sym typeface="Segoe UI" panose="020B0502040204020203" pitchFamily="34" charset="0"/>
            </a:endParaRPr>
          </a:p>
        </p:txBody>
      </p:sp>
      <p:sp>
        <p:nvSpPr>
          <p:cNvPr id="2" name="矩形 1"/>
          <p:cNvSpPr/>
          <p:nvPr/>
        </p:nvSpPr>
        <p:spPr>
          <a:xfrm>
            <a:off x="3206115" y="1451610"/>
            <a:ext cx="5099050" cy="75565"/>
          </a:xfrm>
          <a:prstGeom prst="rect">
            <a:avLst/>
          </a:prstGeom>
          <a:solidFill>
            <a:srgbClr val="E9C5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 name="文本框 4"/>
          <p:cNvSpPr txBox="1"/>
          <p:nvPr/>
        </p:nvSpPr>
        <p:spPr>
          <a:xfrm>
            <a:off x="4528185" y="833120"/>
            <a:ext cx="2564130" cy="645160"/>
          </a:xfrm>
          <a:prstGeom prst="rect">
            <a:avLst/>
          </a:prstGeom>
          <a:noFill/>
        </p:spPr>
        <p:txBody>
          <a:bodyPr wrap="square" rtlCol="0">
            <a:spAutoFit/>
          </a:bodyPr>
          <a:p>
            <a:r>
              <a:rPr lang="en-US" altLang="zh-CN" sz="3600">
                <a:latin typeface="Palatino Linotype" panose="02040502050505030304" charset="0"/>
                <a:cs typeface="Palatino Linotype" panose="02040502050505030304" charset="0"/>
              </a:rPr>
              <a:t>thrust</a:t>
            </a:r>
            <a:endParaRPr lang="en-US" altLang="zh-CN" sz="3600">
              <a:latin typeface="Palatino Linotype" panose="02040502050505030304" charset="0"/>
              <a:cs typeface="Palatino Linotype" panose="02040502050505030304" charset="0"/>
            </a:endParaRPr>
          </a:p>
        </p:txBody>
      </p:sp>
      <p:sp>
        <p:nvSpPr>
          <p:cNvPr id="6" name="文本框 5"/>
          <p:cNvSpPr txBox="1"/>
          <p:nvPr/>
        </p:nvSpPr>
        <p:spPr>
          <a:xfrm>
            <a:off x="1242695" y="1852930"/>
            <a:ext cx="10311765" cy="4523105"/>
          </a:xfrm>
          <a:prstGeom prst="rect">
            <a:avLst/>
          </a:prstGeom>
          <a:noFill/>
        </p:spPr>
        <p:txBody>
          <a:bodyPr wrap="square" rtlCol="0">
            <a:spAutoFit/>
          </a:bodyPr>
          <a:p>
            <a:r>
              <a:rPr lang="en-US" altLang="zh-CN" sz="2400">
                <a:latin typeface="Palatino Linotype" panose="02040502050505030304" charset="0"/>
                <a:cs typeface="Palatino Linotype" panose="02040502050505030304" charset="0"/>
              </a:rPr>
              <a:t>v. to push sth/sb suddenly or violently in a particular direction; to move quickly and suddenly in a particular direction        猛推；冲；搡；挤；塞</a:t>
            </a:r>
            <a:endParaRPr lang="en-US" altLang="zh-CN" sz="2400">
              <a:latin typeface="Palatino Linotype" panose="02040502050505030304" charset="0"/>
              <a:cs typeface="Palatino Linotype" panose="02040502050505030304" charset="0"/>
            </a:endParaRPr>
          </a:p>
          <a:p>
            <a:pPr lvl="1"/>
            <a:r>
              <a:rPr lang="en-US" altLang="zh-CN" sz="2400">
                <a:latin typeface="Palatino Linotype" panose="02040502050505030304" charset="0"/>
                <a:cs typeface="Palatino Linotype" panose="02040502050505030304" charset="0"/>
              </a:rPr>
              <a:t>He thrust the baby into my arms and ran off.</a:t>
            </a:r>
            <a:endParaRPr lang="en-US" altLang="zh-CN" sz="2400">
              <a:latin typeface="Palatino Linotype" panose="02040502050505030304" charset="0"/>
              <a:cs typeface="Palatino Linotype" panose="02040502050505030304" charset="0"/>
            </a:endParaRPr>
          </a:p>
          <a:p>
            <a:pPr lvl="1"/>
            <a:r>
              <a:rPr lang="en-US" altLang="zh-CN" sz="2400">
                <a:latin typeface="Palatino Linotype" panose="02040502050505030304" charset="0"/>
                <a:cs typeface="Palatino Linotype" panose="02040502050505030304" charset="0"/>
              </a:rPr>
              <a:t>他把婴儿往我怀里一塞就跑了。</a:t>
            </a:r>
            <a:endParaRPr lang="en-US" altLang="zh-CN" sz="2400">
              <a:latin typeface="Palatino Linotype" panose="02040502050505030304" charset="0"/>
              <a:cs typeface="Palatino Linotype" panose="02040502050505030304" charset="0"/>
            </a:endParaRPr>
          </a:p>
          <a:p>
            <a:pPr lvl="1"/>
            <a:r>
              <a:rPr lang="en-US" altLang="zh-CN" sz="2400">
                <a:latin typeface="Palatino Linotype" panose="02040502050505030304" charset="0"/>
                <a:cs typeface="Palatino Linotype" panose="02040502050505030304" charset="0"/>
              </a:rPr>
              <a:t>She thrust past him angrily and left.</a:t>
            </a:r>
            <a:endParaRPr lang="en-US" altLang="zh-CN" sz="2400">
              <a:latin typeface="Palatino Linotype" panose="02040502050505030304" charset="0"/>
              <a:cs typeface="Palatino Linotype" panose="02040502050505030304" charset="0"/>
            </a:endParaRPr>
          </a:p>
          <a:p>
            <a:pPr lvl="1"/>
            <a:r>
              <a:rPr lang="en-US" altLang="zh-CN" sz="2400">
                <a:latin typeface="Palatino Linotype" panose="02040502050505030304" charset="0"/>
                <a:cs typeface="Palatino Linotype" panose="02040502050505030304" charset="0"/>
              </a:rPr>
              <a:t>她气呼呼地从他身旁挤过去走了。</a:t>
            </a:r>
            <a:endParaRPr lang="en-US" altLang="zh-CN" sz="2400">
              <a:latin typeface="Palatino Linotype" panose="02040502050505030304" charset="0"/>
              <a:cs typeface="Palatino Linotype" panose="02040502050505030304" charset="0"/>
            </a:endParaRPr>
          </a:p>
          <a:p>
            <a:r>
              <a:rPr lang="en-US" altLang="zh-CN" sz="2400">
                <a:latin typeface="Palatino Linotype" panose="02040502050505030304" charset="0"/>
                <a:cs typeface="Palatino Linotype" panose="02040502050505030304" charset="0"/>
              </a:rPr>
              <a:t>v. ~ (at sb) (with sth) | ~ (sth at sb) to make a sudden strong forward movement at sb with a weapon, etc. 刺；戳</a:t>
            </a:r>
            <a:endParaRPr lang="en-US" altLang="zh-CN" sz="2400">
              <a:latin typeface="Palatino Linotype" panose="02040502050505030304" charset="0"/>
              <a:cs typeface="Palatino Linotype" panose="02040502050505030304" charset="0"/>
            </a:endParaRPr>
          </a:p>
          <a:p>
            <a:pPr lvl="1"/>
            <a:r>
              <a:rPr lang="en-US" altLang="zh-CN" sz="2400">
                <a:latin typeface="Palatino Linotype" panose="02040502050505030304" charset="0"/>
                <a:cs typeface="Palatino Linotype" panose="02040502050505030304" charset="0"/>
              </a:rPr>
              <a:t>He thrust at me with a knife.</a:t>
            </a:r>
            <a:endParaRPr lang="en-US" altLang="zh-CN" sz="2400">
              <a:latin typeface="Palatino Linotype" panose="02040502050505030304" charset="0"/>
              <a:cs typeface="Palatino Linotype" panose="02040502050505030304" charset="0"/>
            </a:endParaRPr>
          </a:p>
          <a:p>
            <a:pPr lvl="1"/>
            <a:r>
              <a:rPr lang="en-US" altLang="zh-CN" sz="2400">
                <a:latin typeface="Palatino Linotype" panose="02040502050505030304" charset="0"/>
                <a:cs typeface="Palatino Linotype" panose="02040502050505030304" charset="0"/>
              </a:rPr>
              <a:t>他拿刀向我刺来。</a:t>
            </a:r>
            <a:endParaRPr lang="en-US" altLang="zh-CN" sz="2400">
              <a:latin typeface="Palatino Linotype" panose="02040502050505030304" charset="0"/>
              <a:cs typeface="Palatino Linotype" panose="02040502050505030304" charset="0"/>
            </a:endParaRPr>
          </a:p>
          <a:p>
            <a:pPr lvl="1"/>
            <a:r>
              <a:rPr lang="en-US" altLang="zh-CN" sz="2400">
                <a:latin typeface="Palatino Linotype" panose="02040502050505030304" charset="0"/>
                <a:cs typeface="Palatino Linotype" panose="02040502050505030304" charset="0"/>
              </a:rPr>
              <a:t>a thrusting movement</a:t>
            </a:r>
            <a:endParaRPr lang="en-US" altLang="zh-CN" sz="2400">
              <a:latin typeface="Palatino Linotype" panose="02040502050505030304" charset="0"/>
              <a:cs typeface="Palatino Linotype" panose="02040502050505030304" charset="0"/>
            </a:endParaRPr>
          </a:p>
          <a:p>
            <a:pPr lvl="1"/>
            <a:r>
              <a:rPr lang="en-US" altLang="zh-CN" sz="2400">
                <a:latin typeface="Palatino Linotype" panose="02040502050505030304" charset="0"/>
                <a:cs typeface="Palatino Linotype" panose="02040502050505030304" charset="0"/>
              </a:rPr>
              <a:t>冲刺动作</a:t>
            </a:r>
            <a:endParaRPr lang="en-US" altLang="zh-CN" sz="2400">
              <a:latin typeface="Palatino Linotype" panose="02040502050505030304" charset="0"/>
              <a:cs typeface="Palatino Linotype" panose="02040502050505030304" charset="0"/>
            </a:endParaRPr>
          </a:p>
        </p:txBody>
      </p:sp>
      <p:sp>
        <p:nvSpPr>
          <p:cNvPr id="8" name="文本框 7"/>
          <p:cNvSpPr txBox="1"/>
          <p:nvPr/>
        </p:nvSpPr>
        <p:spPr>
          <a:xfrm>
            <a:off x="11391329" y="112083"/>
            <a:ext cx="566420" cy="694055"/>
          </a:xfrm>
          <a:prstGeom prst="rect">
            <a:avLst/>
          </a:prstGeom>
          <a:noFill/>
        </p:spPr>
        <p:txBody>
          <a:bodyPr wrap="none" rtlCol="0">
            <a:spAutoFit/>
          </a:bodyPr>
          <a:p>
            <a:pPr>
              <a:lnSpc>
                <a:spcPct val="140000"/>
              </a:lnSpc>
            </a:pPr>
            <a:r>
              <a:rPr lang="en-US" altLang="zh-CN" sz="2800" dirty="0" smtClean="0">
                <a:solidFill>
                  <a:srgbClr val="115A9F"/>
                </a:solidFill>
                <a:latin typeface="Segoe UI" panose="020B0502040204020203" pitchFamily="34" charset="0"/>
                <a:ea typeface="微软雅黑" panose="020B0503020204020204" pitchFamily="34" charset="-122"/>
                <a:cs typeface="+mn-ea"/>
                <a:sym typeface="Segoe UI" panose="020B0502040204020203" pitchFamily="34" charset="0"/>
              </a:rPr>
              <a:t>0</a:t>
            </a:r>
            <a:r>
              <a:rPr lang="en-US" sz="2800" dirty="0" smtClean="0">
                <a:solidFill>
                  <a:srgbClr val="115A9F"/>
                </a:solidFill>
                <a:latin typeface="Segoe UI" panose="020B0502040204020203" pitchFamily="34" charset="0"/>
                <a:ea typeface="微软雅黑" panose="020B0503020204020204" pitchFamily="34" charset="-122"/>
                <a:cs typeface="+mn-ea"/>
                <a:sym typeface="Segoe UI" panose="020B0502040204020203" pitchFamily="34" charset="0"/>
              </a:rPr>
              <a:t>4</a:t>
            </a:r>
            <a:endParaRPr lang="en-US" sz="6600" dirty="0">
              <a:solidFill>
                <a:srgbClr val="115A9F"/>
              </a:solidFill>
              <a:latin typeface="Segoe UI" panose="020B0502040204020203" pitchFamily="34" charset="0"/>
              <a:ea typeface="微软雅黑" panose="020B0503020204020204" pitchFamily="34" charset="-122"/>
              <a:cs typeface="+mn-ea"/>
              <a:sym typeface="Segoe UI" panose="020B0502040204020203" pitchFamily="34" charset="0"/>
            </a:endParaRPr>
          </a:p>
        </p:txBody>
      </p:sp>
      <p:cxnSp>
        <p:nvCxnSpPr>
          <p:cNvPr id="9" name="直接连接符 8"/>
          <p:cNvCxnSpPr/>
          <p:nvPr/>
        </p:nvCxnSpPr>
        <p:spPr>
          <a:xfrm flipH="1">
            <a:off x="10919961" y="483407"/>
            <a:ext cx="401388" cy="0"/>
          </a:xfrm>
          <a:prstGeom prst="line">
            <a:avLst/>
          </a:prstGeom>
          <a:ln w="9525">
            <a:solidFill>
              <a:srgbClr val="B4CBD4"/>
            </a:solidFill>
          </a:ln>
        </p:spPr>
        <p:style>
          <a:lnRef idx="1">
            <a:schemeClr val="accent1"/>
          </a:lnRef>
          <a:fillRef idx="0">
            <a:schemeClr val="accent1"/>
          </a:fillRef>
          <a:effectRef idx="0">
            <a:schemeClr val="accent1"/>
          </a:effectRef>
          <a:fontRef idx="minor">
            <a:schemeClr val="tx1"/>
          </a:fontRef>
        </p:style>
      </p:cxnSp>
      <p:sp>
        <p:nvSpPr>
          <p:cNvPr id="10" name="文本框 9"/>
          <p:cNvSpPr txBox="1"/>
          <p:nvPr/>
        </p:nvSpPr>
        <p:spPr>
          <a:xfrm>
            <a:off x="9067210" y="262312"/>
            <a:ext cx="1891665" cy="349250"/>
          </a:xfrm>
          <a:prstGeom prst="rect">
            <a:avLst/>
          </a:prstGeom>
          <a:noFill/>
        </p:spPr>
        <p:txBody>
          <a:bodyPr wrap="none" rtlCol="0">
            <a:spAutoFit/>
          </a:bodyPr>
          <a:p>
            <a:pPr algn="dist">
              <a:lnSpc>
                <a:spcPct val="140000"/>
              </a:lnSpc>
            </a:pPr>
            <a:r>
              <a:rPr lang="en-US" altLang="zh-CN" sz="1200" dirty="0" smtClean="0">
                <a:solidFill>
                  <a:srgbClr val="115A9F"/>
                </a:solidFill>
                <a:latin typeface="Segoe UI" panose="020B0502040204020203" pitchFamily="34" charset="0"/>
                <a:ea typeface="微软雅黑" panose="020B0503020204020204" pitchFamily="34" charset="-122"/>
                <a:sym typeface="Segoe UI" panose="020B0502040204020203" pitchFamily="34" charset="0"/>
              </a:rPr>
              <a:t>Expressions for Reference</a:t>
            </a:r>
            <a:endParaRPr lang="zh-CN" altLang="en-US" sz="2000" dirty="0">
              <a:solidFill>
                <a:srgbClr val="B4CBD4"/>
              </a:solidFill>
              <a:latin typeface="Segoe UI" panose="020B0502040204020203" pitchFamily="34" charset="0"/>
              <a:ea typeface="微软雅黑" panose="020B0503020204020204" pitchFamily="34" charset="-122"/>
              <a:cs typeface="+mn-ea"/>
              <a:sym typeface="Segoe UI" panose="020B0502040204020203"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5" name="直接连接符 44"/>
          <p:cNvCxnSpPr/>
          <p:nvPr/>
        </p:nvCxnSpPr>
        <p:spPr>
          <a:xfrm rot="155691" flipV="1">
            <a:off x="5104463" y="1632459"/>
            <a:ext cx="633375" cy="677191"/>
          </a:xfrm>
          <a:prstGeom prst="line">
            <a:avLst/>
          </a:prstGeom>
          <a:ln w="50800" cap="rnd" cmpd="sng">
            <a:solidFill>
              <a:srgbClr val="D8E4E9"/>
            </a:solidFill>
            <a:round/>
          </a:ln>
        </p:spPr>
        <p:style>
          <a:lnRef idx="1">
            <a:schemeClr val="accent1"/>
          </a:lnRef>
          <a:fillRef idx="0">
            <a:schemeClr val="accent1"/>
          </a:fillRef>
          <a:effectRef idx="0">
            <a:schemeClr val="accent1"/>
          </a:effectRef>
          <a:fontRef idx="minor">
            <a:schemeClr val="tx1"/>
          </a:fontRef>
        </p:style>
      </p:cxnSp>
      <p:cxnSp>
        <p:nvCxnSpPr>
          <p:cNvPr id="46" name="直接连接符 45"/>
          <p:cNvCxnSpPr/>
          <p:nvPr/>
        </p:nvCxnSpPr>
        <p:spPr>
          <a:xfrm rot="155691" flipV="1">
            <a:off x="6444594" y="2972591"/>
            <a:ext cx="633375" cy="677191"/>
          </a:xfrm>
          <a:prstGeom prst="line">
            <a:avLst/>
          </a:prstGeom>
          <a:ln w="50800" cap="rnd" cmpd="sng">
            <a:solidFill>
              <a:srgbClr val="D8E4E9"/>
            </a:solidFill>
            <a:round/>
          </a:ln>
        </p:spPr>
        <p:style>
          <a:lnRef idx="1">
            <a:schemeClr val="accent1"/>
          </a:lnRef>
          <a:fillRef idx="0">
            <a:schemeClr val="accent1"/>
          </a:fillRef>
          <a:effectRef idx="0">
            <a:schemeClr val="accent1"/>
          </a:effectRef>
          <a:fontRef idx="minor">
            <a:schemeClr val="tx1"/>
          </a:fontRef>
        </p:style>
      </p:cxnSp>
      <p:sp>
        <p:nvSpPr>
          <p:cNvPr id="49" name="椭圆 48"/>
          <p:cNvSpPr/>
          <p:nvPr/>
        </p:nvSpPr>
        <p:spPr>
          <a:xfrm>
            <a:off x="5414053" y="1963956"/>
            <a:ext cx="1354327" cy="1354328"/>
          </a:xfrm>
          <a:prstGeom prst="ellipse">
            <a:avLst/>
          </a:prstGeom>
          <a:pattFill prst="ltUpDiag">
            <a:fgClr>
              <a:srgbClr val="1366B1"/>
            </a:fgClr>
            <a:bgClr>
              <a:srgbClr val="115A9F"/>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zh-CN" sz="4400" b="1" dirty="0" smtClean="0">
                <a:latin typeface="Segoe UI" panose="020B0502040204020203" pitchFamily="34" charset="0"/>
                <a:ea typeface="微软雅黑" panose="020B0503020204020204" pitchFamily="34" charset="-122"/>
                <a:cs typeface="+mn-ea"/>
                <a:sym typeface="Segoe UI" panose="020B0502040204020203" pitchFamily="34" charset="0"/>
              </a:rPr>
              <a:t>01</a:t>
            </a:r>
            <a:endParaRPr lang="en-US" altLang="zh-CN" sz="4400" b="1" dirty="0" smtClean="0">
              <a:latin typeface="Segoe UI" panose="020B0502040204020203" pitchFamily="34" charset="0"/>
              <a:ea typeface="微软雅黑" panose="020B0503020204020204" pitchFamily="34" charset="-122"/>
              <a:cs typeface="+mn-ea"/>
              <a:sym typeface="Segoe UI" panose="020B0502040204020203" pitchFamily="34" charset="0"/>
            </a:endParaRPr>
          </a:p>
        </p:txBody>
      </p:sp>
      <p:sp>
        <p:nvSpPr>
          <p:cNvPr id="53" name="椭圆 52"/>
          <p:cNvSpPr/>
          <p:nvPr/>
        </p:nvSpPr>
        <p:spPr>
          <a:xfrm>
            <a:off x="6400803" y="1943364"/>
            <a:ext cx="398145" cy="398146"/>
          </a:xfrm>
          <a:prstGeom prst="ellipse">
            <a:avLst/>
          </a:prstGeom>
          <a:pattFill prst="ltUpDiag">
            <a:fgClr>
              <a:srgbClr val="EBCB2D"/>
            </a:fgClr>
            <a:bgClr>
              <a:srgbClr val="E9C517"/>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zh-CN" altLang="en-US" sz="4000" dirty="0">
              <a:latin typeface="Segoe UI" panose="020B0502040204020203" pitchFamily="34" charset="0"/>
              <a:ea typeface="微软雅黑" panose="020B0503020204020204" pitchFamily="34" charset="-122"/>
              <a:cs typeface="+mn-ea"/>
              <a:sym typeface="Segoe UI" panose="020B0502040204020203" pitchFamily="34" charset="0"/>
            </a:endParaRPr>
          </a:p>
        </p:txBody>
      </p:sp>
      <p:sp>
        <p:nvSpPr>
          <p:cNvPr id="30" name="文本框 29"/>
          <p:cNvSpPr txBox="1"/>
          <p:nvPr/>
        </p:nvSpPr>
        <p:spPr>
          <a:xfrm>
            <a:off x="4209739" y="3573851"/>
            <a:ext cx="4030345" cy="583565"/>
          </a:xfrm>
          <a:prstGeom prst="rect">
            <a:avLst/>
          </a:prstGeom>
          <a:noFill/>
        </p:spPr>
        <p:txBody>
          <a:bodyPr wrap="none" rtlCol="0">
            <a:spAutoFit/>
          </a:bodyPr>
          <a:p>
            <a:r>
              <a:rPr lang="en-US" altLang="zh-CN" sz="3200" dirty="0">
                <a:solidFill>
                  <a:srgbClr val="115A9F"/>
                </a:solidFill>
                <a:latin typeface="Segoe UI" panose="020B0502040204020203" pitchFamily="34" charset="0"/>
                <a:ea typeface="微软雅黑" panose="020B0503020204020204" pitchFamily="34" charset="-122"/>
                <a:sym typeface="Segoe UI" panose="020B0502040204020203" pitchFamily="34" charset="0"/>
              </a:rPr>
              <a:t>Continuation Exercise</a:t>
            </a:r>
            <a:endParaRPr lang="en-US" altLang="zh-CN" sz="3200" dirty="0">
              <a:solidFill>
                <a:srgbClr val="115A9F"/>
              </a:solidFill>
              <a:latin typeface="Segoe UI" panose="020B0502040204020203" pitchFamily="34" charset="0"/>
              <a:ea typeface="微软雅黑" panose="020B0503020204020204" pitchFamily="34" charset="-122"/>
              <a:sym typeface="Segoe UI" panose="020B0502040204020203" pitchFamily="34" charset="0"/>
            </a:endParaRPr>
          </a:p>
        </p:txBody>
      </p:sp>
      <p:sp>
        <p:nvSpPr>
          <p:cNvPr id="31" name="文本框 30"/>
          <p:cNvSpPr txBox="1"/>
          <p:nvPr/>
        </p:nvSpPr>
        <p:spPr>
          <a:xfrm>
            <a:off x="5451799" y="4069586"/>
            <a:ext cx="1198880" cy="398780"/>
          </a:xfrm>
          <a:prstGeom prst="rect">
            <a:avLst/>
          </a:prstGeom>
          <a:noFill/>
        </p:spPr>
        <p:txBody>
          <a:bodyPr wrap="none" rtlCol="0">
            <a:spAutoFit/>
          </a:bodyPr>
          <a:p>
            <a:r>
              <a:rPr lang="zh-CN" altLang="en-US" sz="2000" dirty="0">
                <a:latin typeface="Segoe UI" panose="020B0502040204020203" pitchFamily="34" charset="0"/>
                <a:ea typeface="微软雅黑" panose="020B0503020204020204" pitchFamily="34" charset="-122"/>
                <a:cs typeface="+mn-ea"/>
                <a:sym typeface="Segoe UI" panose="020B0502040204020203" pitchFamily="34" charset="0"/>
              </a:rPr>
              <a:t>真题再现</a:t>
            </a:r>
            <a:endParaRPr lang="zh-CN" altLang="en-US" sz="2000" dirty="0">
              <a:latin typeface="Segoe UI" panose="020B0502040204020203" pitchFamily="34" charset="0"/>
              <a:ea typeface="微软雅黑" panose="020B0503020204020204" pitchFamily="34" charset="-122"/>
              <a:cs typeface="+mn-ea"/>
              <a:sym typeface="Segoe UI" panose="020B0502040204020203" pitchFamily="34"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5" name="椭圆 24"/>
          <p:cNvSpPr/>
          <p:nvPr/>
        </p:nvSpPr>
        <p:spPr>
          <a:xfrm>
            <a:off x="2497077" y="1081677"/>
            <a:ext cx="398145" cy="398146"/>
          </a:xfrm>
          <a:prstGeom prst="ellipse">
            <a:avLst/>
          </a:prstGeom>
          <a:solidFill>
            <a:srgbClr val="115A9F"/>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p>
            <a:pPr algn="ctr"/>
            <a:endParaRPr lang="zh-CN" altLang="en-US" sz="4000" dirty="0">
              <a:latin typeface="Segoe UI" panose="020B0502040204020203" pitchFamily="34" charset="0"/>
              <a:ea typeface="微软雅黑" panose="020B0503020204020204" pitchFamily="34" charset="-122"/>
              <a:cs typeface="+mn-ea"/>
              <a:sym typeface="Segoe UI" panose="020B0502040204020203" pitchFamily="34" charset="0"/>
            </a:endParaRPr>
          </a:p>
        </p:txBody>
      </p:sp>
      <p:sp>
        <p:nvSpPr>
          <p:cNvPr id="2" name="矩形 1"/>
          <p:cNvSpPr/>
          <p:nvPr/>
        </p:nvSpPr>
        <p:spPr>
          <a:xfrm>
            <a:off x="3206115" y="1451610"/>
            <a:ext cx="5099050" cy="75565"/>
          </a:xfrm>
          <a:prstGeom prst="rect">
            <a:avLst/>
          </a:prstGeom>
          <a:solidFill>
            <a:srgbClr val="E9C5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 name="文本框 4"/>
          <p:cNvSpPr txBox="1"/>
          <p:nvPr/>
        </p:nvSpPr>
        <p:spPr>
          <a:xfrm>
            <a:off x="4528185" y="833120"/>
            <a:ext cx="2564130" cy="645160"/>
          </a:xfrm>
          <a:prstGeom prst="rect">
            <a:avLst/>
          </a:prstGeom>
          <a:noFill/>
        </p:spPr>
        <p:txBody>
          <a:bodyPr wrap="square" rtlCol="0">
            <a:spAutoFit/>
          </a:bodyPr>
          <a:p>
            <a:r>
              <a:rPr lang="en-US" altLang="zh-CN" sz="3600">
                <a:latin typeface="Palatino Linotype" panose="02040502050505030304" charset="0"/>
                <a:cs typeface="Palatino Linotype" panose="02040502050505030304" charset="0"/>
              </a:rPr>
              <a:t>crush</a:t>
            </a:r>
            <a:endParaRPr lang="en-US" altLang="zh-CN" sz="3600">
              <a:latin typeface="Palatino Linotype" panose="02040502050505030304" charset="0"/>
              <a:cs typeface="Palatino Linotype" panose="02040502050505030304" charset="0"/>
            </a:endParaRPr>
          </a:p>
        </p:txBody>
      </p:sp>
      <p:sp>
        <p:nvSpPr>
          <p:cNvPr id="6" name="文本框 5"/>
          <p:cNvSpPr txBox="1"/>
          <p:nvPr/>
        </p:nvSpPr>
        <p:spPr>
          <a:xfrm>
            <a:off x="691515" y="1929130"/>
            <a:ext cx="11110595" cy="3415030"/>
          </a:xfrm>
          <a:prstGeom prst="rect">
            <a:avLst/>
          </a:prstGeom>
          <a:noFill/>
        </p:spPr>
        <p:txBody>
          <a:bodyPr wrap="square" rtlCol="0">
            <a:spAutoFit/>
          </a:bodyPr>
          <a:p>
            <a:r>
              <a:rPr lang="en-US" altLang="zh-CN" sz="2400">
                <a:latin typeface="Palatino Linotype" panose="02040502050505030304" charset="0"/>
                <a:cs typeface="Palatino Linotype" panose="02040502050505030304" charset="0"/>
              </a:rPr>
              <a:t>vt. to press or squeeze sth so hard that it is damaged or injured, or loses its shape   压坏；压伤；挤压变形</a:t>
            </a:r>
            <a:endParaRPr lang="en-US" altLang="zh-CN" sz="2400">
              <a:latin typeface="Palatino Linotype" panose="02040502050505030304" charset="0"/>
              <a:cs typeface="Palatino Linotype" panose="02040502050505030304" charset="0"/>
            </a:endParaRPr>
          </a:p>
          <a:p>
            <a:endParaRPr lang="en-US" altLang="zh-CN" sz="2400">
              <a:latin typeface="Palatino Linotype" panose="02040502050505030304" charset="0"/>
              <a:cs typeface="Palatino Linotype" panose="02040502050505030304" charset="0"/>
            </a:endParaRPr>
          </a:p>
          <a:p>
            <a:pPr lvl="1"/>
            <a:r>
              <a:rPr lang="en-US" altLang="zh-CN" sz="2400">
                <a:latin typeface="Palatino Linotype" panose="02040502050505030304" charset="0"/>
                <a:cs typeface="Palatino Linotype" panose="02040502050505030304" charset="0"/>
              </a:rPr>
              <a:t>The car was completely crushed under the truck.</a:t>
            </a:r>
            <a:endParaRPr lang="en-US" altLang="zh-CN" sz="2400">
              <a:latin typeface="Palatino Linotype" panose="02040502050505030304" charset="0"/>
              <a:cs typeface="Palatino Linotype" panose="02040502050505030304" charset="0"/>
            </a:endParaRPr>
          </a:p>
          <a:p>
            <a:pPr lvl="1"/>
            <a:r>
              <a:rPr lang="en-US" altLang="zh-CN" sz="2400">
                <a:latin typeface="Palatino Linotype" panose="02040502050505030304" charset="0"/>
                <a:cs typeface="Palatino Linotype" panose="02040502050505030304" charset="0"/>
              </a:rPr>
              <a:t>小轿车被卡车压得完全变形了。</a:t>
            </a:r>
            <a:endParaRPr lang="en-US" altLang="zh-CN" sz="2400">
              <a:latin typeface="Palatino Linotype" panose="02040502050505030304" charset="0"/>
              <a:cs typeface="Palatino Linotype" panose="02040502050505030304" charset="0"/>
            </a:endParaRPr>
          </a:p>
          <a:p>
            <a:pPr lvl="1"/>
            <a:r>
              <a:rPr lang="en-US" altLang="zh-CN" sz="2400">
                <a:latin typeface="Palatino Linotype" panose="02040502050505030304" charset="0"/>
                <a:cs typeface="Palatino Linotype" panose="02040502050505030304" charset="0"/>
              </a:rPr>
              <a:t>They crush the olives with a heavy wooden press.</a:t>
            </a:r>
            <a:endParaRPr lang="en-US" altLang="zh-CN" sz="2400">
              <a:latin typeface="Palatino Linotype" panose="02040502050505030304" charset="0"/>
              <a:cs typeface="Palatino Linotype" panose="02040502050505030304" charset="0"/>
            </a:endParaRPr>
          </a:p>
          <a:p>
            <a:pPr lvl="1"/>
            <a:r>
              <a:rPr lang="en-US" altLang="zh-CN" sz="2400">
                <a:latin typeface="Palatino Linotype" panose="02040502050505030304" charset="0"/>
                <a:cs typeface="Palatino Linotype" panose="02040502050505030304" charset="0"/>
              </a:rPr>
              <a:t>他们用沉重的木制压榨机把橄榄压碎。</a:t>
            </a:r>
            <a:endParaRPr lang="en-US" altLang="zh-CN" sz="2400">
              <a:latin typeface="Palatino Linotype" panose="02040502050505030304" charset="0"/>
              <a:cs typeface="Palatino Linotype" panose="02040502050505030304" charset="0"/>
            </a:endParaRPr>
          </a:p>
          <a:p>
            <a:pPr lvl="1"/>
            <a:r>
              <a:rPr lang="en-US" altLang="zh-CN" sz="2400">
                <a:latin typeface="Palatino Linotype" panose="02040502050505030304" charset="0"/>
                <a:cs typeface="Palatino Linotype" panose="02040502050505030304" charset="0"/>
              </a:rPr>
              <a:t>Several people were crushed to death in the accident.</a:t>
            </a:r>
            <a:endParaRPr lang="en-US" altLang="zh-CN" sz="2400">
              <a:latin typeface="Palatino Linotype" panose="02040502050505030304" charset="0"/>
              <a:cs typeface="Palatino Linotype" panose="02040502050505030304" charset="0"/>
            </a:endParaRPr>
          </a:p>
          <a:p>
            <a:pPr lvl="1"/>
            <a:r>
              <a:rPr lang="en-US" altLang="zh-CN" sz="2400">
                <a:latin typeface="Palatino Linotype" panose="02040502050505030304" charset="0"/>
                <a:cs typeface="Palatino Linotype" panose="02040502050505030304" charset="0"/>
              </a:rPr>
              <a:t>好几个人在事故中被压死了。</a:t>
            </a:r>
            <a:endParaRPr lang="en-US" altLang="zh-CN" sz="2400">
              <a:latin typeface="Palatino Linotype" panose="02040502050505030304" charset="0"/>
              <a:cs typeface="Palatino Linotype" panose="02040502050505030304" charset="0"/>
            </a:endParaRPr>
          </a:p>
        </p:txBody>
      </p:sp>
      <p:sp>
        <p:nvSpPr>
          <p:cNvPr id="8" name="文本框 7"/>
          <p:cNvSpPr txBox="1"/>
          <p:nvPr/>
        </p:nvSpPr>
        <p:spPr>
          <a:xfrm>
            <a:off x="11391329" y="112083"/>
            <a:ext cx="566420" cy="694055"/>
          </a:xfrm>
          <a:prstGeom prst="rect">
            <a:avLst/>
          </a:prstGeom>
          <a:noFill/>
        </p:spPr>
        <p:txBody>
          <a:bodyPr wrap="none" rtlCol="0">
            <a:spAutoFit/>
          </a:bodyPr>
          <a:p>
            <a:pPr>
              <a:lnSpc>
                <a:spcPct val="140000"/>
              </a:lnSpc>
            </a:pPr>
            <a:r>
              <a:rPr lang="en-US" altLang="zh-CN" sz="2800" dirty="0" smtClean="0">
                <a:solidFill>
                  <a:srgbClr val="115A9F"/>
                </a:solidFill>
                <a:latin typeface="Segoe UI" panose="020B0502040204020203" pitchFamily="34" charset="0"/>
                <a:ea typeface="微软雅黑" panose="020B0503020204020204" pitchFamily="34" charset="-122"/>
                <a:cs typeface="+mn-ea"/>
                <a:sym typeface="Segoe UI" panose="020B0502040204020203" pitchFamily="34" charset="0"/>
              </a:rPr>
              <a:t>0</a:t>
            </a:r>
            <a:r>
              <a:rPr lang="en-US" sz="2800" dirty="0" smtClean="0">
                <a:solidFill>
                  <a:srgbClr val="115A9F"/>
                </a:solidFill>
                <a:latin typeface="Segoe UI" panose="020B0502040204020203" pitchFamily="34" charset="0"/>
                <a:ea typeface="微软雅黑" panose="020B0503020204020204" pitchFamily="34" charset="-122"/>
                <a:cs typeface="+mn-ea"/>
                <a:sym typeface="Segoe UI" panose="020B0502040204020203" pitchFamily="34" charset="0"/>
              </a:rPr>
              <a:t>4</a:t>
            </a:r>
            <a:endParaRPr lang="en-US" sz="6600" dirty="0">
              <a:solidFill>
                <a:srgbClr val="115A9F"/>
              </a:solidFill>
              <a:latin typeface="Segoe UI" panose="020B0502040204020203" pitchFamily="34" charset="0"/>
              <a:ea typeface="微软雅黑" panose="020B0503020204020204" pitchFamily="34" charset="-122"/>
              <a:cs typeface="+mn-ea"/>
              <a:sym typeface="Segoe UI" panose="020B0502040204020203" pitchFamily="34" charset="0"/>
            </a:endParaRPr>
          </a:p>
        </p:txBody>
      </p:sp>
      <p:cxnSp>
        <p:nvCxnSpPr>
          <p:cNvPr id="9" name="直接连接符 8"/>
          <p:cNvCxnSpPr/>
          <p:nvPr/>
        </p:nvCxnSpPr>
        <p:spPr>
          <a:xfrm flipH="1">
            <a:off x="10919961" y="483407"/>
            <a:ext cx="401388" cy="0"/>
          </a:xfrm>
          <a:prstGeom prst="line">
            <a:avLst/>
          </a:prstGeom>
          <a:ln w="9525">
            <a:solidFill>
              <a:srgbClr val="B4CBD4"/>
            </a:solidFill>
          </a:ln>
        </p:spPr>
        <p:style>
          <a:lnRef idx="1">
            <a:schemeClr val="accent1"/>
          </a:lnRef>
          <a:fillRef idx="0">
            <a:schemeClr val="accent1"/>
          </a:fillRef>
          <a:effectRef idx="0">
            <a:schemeClr val="accent1"/>
          </a:effectRef>
          <a:fontRef idx="minor">
            <a:schemeClr val="tx1"/>
          </a:fontRef>
        </p:style>
      </p:cxnSp>
      <p:sp>
        <p:nvSpPr>
          <p:cNvPr id="10" name="文本框 9"/>
          <p:cNvSpPr txBox="1"/>
          <p:nvPr/>
        </p:nvSpPr>
        <p:spPr>
          <a:xfrm>
            <a:off x="9067210" y="262312"/>
            <a:ext cx="1891665" cy="349250"/>
          </a:xfrm>
          <a:prstGeom prst="rect">
            <a:avLst/>
          </a:prstGeom>
          <a:noFill/>
        </p:spPr>
        <p:txBody>
          <a:bodyPr wrap="none" rtlCol="0">
            <a:spAutoFit/>
          </a:bodyPr>
          <a:p>
            <a:pPr algn="dist">
              <a:lnSpc>
                <a:spcPct val="140000"/>
              </a:lnSpc>
            </a:pPr>
            <a:r>
              <a:rPr lang="en-US" altLang="zh-CN" sz="1200" dirty="0" smtClean="0">
                <a:solidFill>
                  <a:srgbClr val="115A9F"/>
                </a:solidFill>
                <a:latin typeface="Segoe UI" panose="020B0502040204020203" pitchFamily="34" charset="0"/>
                <a:ea typeface="微软雅黑" panose="020B0503020204020204" pitchFamily="34" charset="-122"/>
                <a:sym typeface="Segoe UI" panose="020B0502040204020203" pitchFamily="34" charset="0"/>
              </a:rPr>
              <a:t>Expressions for Reference</a:t>
            </a:r>
            <a:endParaRPr lang="zh-CN" altLang="en-US" sz="2000" dirty="0">
              <a:solidFill>
                <a:srgbClr val="B4CBD4"/>
              </a:solidFill>
              <a:latin typeface="Segoe UI" panose="020B0502040204020203" pitchFamily="34" charset="0"/>
              <a:ea typeface="微软雅黑" panose="020B0503020204020204" pitchFamily="34" charset="-122"/>
              <a:cs typeface="+mn-ea"/>
              <a:sym typeface="Segoe UI" panose="020B0502040204020203" pitchFamily="34" charset="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5" name="椭圆 24"/>
          <p:cNvSpPr/>
          <p:nvPr/>
        </p:nvSpPr>
        <p:spPr>
          <a:xfrm>
            <a:off x="2497077" y="1081677"/>
            <a:ext cx="398145" cy="398146"/>
          </a:xfrm>
          <a:prstGeom prst="ellipse">
            <a:avLst/>
          </a:prstGeom>
          <a:solidFill>
            <a:srgbClr val="115A9F"/>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p>
            <a:pPr algn="ctr"/>
            <a:endParaRPr lang="zh-CN" altLang="en-US" sz="4000" dirty="0">
              <a:latin typeface="Segoe UI" panose="020B0502040204020203" pitchFamily="34" charset="0"/>
              <a:ea typeface="微软雅黑" panose="020B0503020204020204" pitchFamily="34" charset="-122"/>
              <a:cs typeface="+mn-ea"/>
              <a:sym typeface="Segoe UI" panose="020B0502040204020203" pitchFamily="34" charset="0"/>
            </a:endParaRPr>
          </a:p>
        </p:txBody>
      </p:sp>
      <p:sp>
        <p:nvSpPr>
          <p:cNvPr id="2" name="矩形 1"/>
          <p:cNvSpPr/>
          <p:nvPr/>
        </p:nvSpPr>
        <p:spPr>
          <a:xfrm>
            <a:off x="3206115" y="1451610"/>
            <a:ext cx="5099050" cy="75565"/>
          </a:xfrm>
          <a:prstGeom prst="rect">
            <a:avLst/>
          </a:prstGeom>
          <a:solidFill>
            <a:srgbClr val="E9C5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 name="文本框 4"/>
          <p:cNvSpPr txBox="1"/>
          <p:nvPr/>
        </p:nvSpPr>
        <p:spPr>
          <a:xfrm>
            <a:off x="4528185" y="833120"/>
            <a:ext cx="2564130" cy="645160"/>
          </a:xfrm>
          <a:prstGeom prst="rect">
            <a:avLst/>
          </a:prstGeom>
          <a:noFill/>
        </p:spPr>
        <p:txBody>
          <a:bodyPr wrap="square" rtlCol="0">
            <a:spAutoFit/>
          </a:bodyPr>
          <a:p>
            <a:r>
              <a:rPr lang="en-US" altLang="zh-CN" sz="3600">
                <a:latin typeface="Palatino Linotype" panose="02040502050505030304" charset="0"/>
                <a:cs typeface="Palatino Linotype" panose="02040502050505030304" charset="0"/>
              </a:rPr>
              <a:t>slam</a:t>
            </a:r>
            <a:endParaRPr lang="en-US" altLang="zh-CN" sz="3600">
              <a:latin typeface="Palatino Linotype" panose="02040502050505030304" charset="0"/>
              <a:cs typeface="Palatino Linotype" panose="02040502050505030304" charset="0"/>
            </a:endParaRPr>
          </a:p>
        </p:txBody>
      </p:sp>
      <p:sp>
        <p:nvSpPr>
          <p:cNvPr id="6" name="文本框 5"/>
          <p:cNvSpPr txBox="1"/>
          <p:nvPr/>
        </p:nvSpPr>
        <p:spPr>
          <a:xfrm>
            <a:off x="691515" y="1929130"/>
            <a:ext cx="11110595" cy="2676525"/>
          </a:xfrm>
          <a:prstGeom prst="rect">
            <a:avLst/>
          </a:prstGeom>
          <a:noFill/>
        </p:spPr>
        <p:txBody>
          <a:bodyPr wrap="square" rtlCol="0">
            <a:spAutoFit/>
          </a:bodyPr>
          <a:p>
            <a:r>
              <a:rPr lang="en-US" altLang="zh-CN" sz="2400">
                <a:latin typeface="Palatino Linotype" panose="02040502050505030304" charset="0"/>
                <a:cs typeface="Palatino Linotype" panose="02040502050505030304" charset="0"/>
              </a:rPr>
              <a:t> v. to put, push or throw sth into a particular place or position with a lot of force用力一放；使劲一推；猛劲一摔</a:t>
            </a:r>
            <a:endParaRPr lang="en-US" altLang="zh-CN" sz="2400">
              <a:latin typeface="Palatino Linotype" panose="02040502050505030304" charset="0"/>
              <a:cs typeface="Palatino Linotype" panose="02040502050505030304" charset="0"/>
            </a:endParaRPr>
          </a:p>
          <a:p>
            <a:endParaRPr lang="en-US" altLang="zh-CN" sz="2400">
              <a:latin typeface="Palatino Linotype" panose="02040502050505030304" charset="0"/>
              <a:cs typeface="Palatino Linotype" panose="02040502050505030304" charset="0"/>
            </a:endParaRPr>
          </a:p>
          <a:p>
            <a:pPr lvl="1"/>
            <a:r>
              <a:rPr lang="en-US" altLang="zh-CN" sz="2400">
                <a:latin typeface="Palatino Linotype" panose="02040502050505030304" charset="0"/>
                <a:cs typeface="Palatino Linotype" panose="02040502050505030304" charset="0"/>
              </a:rPr>
              <a:t>She slammed down the phone angrily.</a:t>
            </a:r>
            <a:endParaRPr lang="en-US" altLang="zh-CN" sz="2400">
              <a:latin typeface="Palatino Linotype" panose="02040502050505030304" charset="0"/>
              <a:cs typeface="Palatino Linotype" panose="02040502050505030304" charset="0"/>
            </a:endParaRPr>
          </a:p>
          <a:p>
            <a:pPr lvl="1"/>
            <a:r>
              <a:rPr lang="en-US" altLang="zh-CN" sz="2400">
                <a:latin typeface="Palatino Linotype" panose="02040502050505030304" charset="0"/>
                <a:cs typeface="Palatino Linotype" panose="02040502050505030304" charset="0"/>
              </a:rPr>
              <a:t>她气呼呼地啪的一声挂上电话。</a:t>
            </a:r>
            <a:endParaRPr lang="en-US" altLang="zh-CN" sz="2400">
              <a:latin typeface="Palatino Linotype" panose="02040502050505030304" charset="0"/>
              <a:cs typeface="Palatino Linotype" panose="02040502050505030304" charset="0"/>
            </a:endParaRPr>
          </a:p>
          <a:p>
            <a:pPr lvl="1"/>
            <a:r>
              <a:rPr lang="en-US" altLang="zh-CN" sz="2400">
                <a:latin typeface="Palatino Linotype" panose="02040502050505030304" charset="0"/>
                <a:cs typeface="Palatino Linotype" panose="02040502050505030304" charset="0"/>
              </a:rPr>
              <a:t>He slammed on the brakes (= stopped the car very suddenly).</a:t>
            </a:r>
            <a:endParaRPr lang="en-US" altLang="zh-CN" sz="2400">
              <a:latin typeface="Palatino Linotype" panose="02040502050505030304" charset="0"/>
              <a:cs typeface="Palatino Linotype" panose="02040502050505030304" charset="0"/>
            </a:endParaRPr>
          </a:p>
          <a:p>
            <a:pPr lvl="1"/>
            <a:r>
              <a:rPr lang="en-US" altLang="zh-CN" sz="2400">
                <a:latin typeface="Palatino Linotype" panose="02040502050505030304" charset="0"/>
                <a:cs typeface="Palatino Linotype" panose="02040502050505030304" charset="0"/>
              </a:rPr>
              <a:t>他猛地刹住汽车。</a:t>
            </a:r>
            <a:endParaRPr lang="en-US" altLang="zh-CN" sz="2400">
              <a:latin typeface="Palatino Linotype" panose="02040502050505030304" charset="0"/>
              <a:cs typeface="Palatino Linotype" panose="02040502050505030304" charset="0"/>
            </a:endParaRPr>
          </a:p>
        </p:txBody>
      </p:sp>
      <p:sp>
        <p:nvSpPr>
          <p:cNvPr id="8" name="文本框 7"/>
          <p:cNvSpPr txBox="1"/>
          <p:nvPr/>
        </p:nvSpPr>
        <p:spPr>
          <a:xfrm>
            <a:off x="11391329" y="112083"/>
            <a:ext cx="566420" cy="694055"/>
          </a:xfrm>
          <a:prstGeom prst="rect">
            <a:avLst/>
          </a:prstGeom>
          <a:noFill/>
        </p:spPr>
        <p:txBody>
          <a:bodyPr wrap="none" rtlCol="0">
            <a:spAutoFit/>
          </a:bodyPr>
          <a:p>
            <a:pPr>
              <a:lnSpc>
                <a:spcPct val="140000"/>
              </a:lnSpc>
            </a:pPr>
            <a:r>
              <a:rPr lang="en-US" altLang="zh-CN" sz="2800" dirty="0" smtClean="0">
                <a:solidFill>
                  <a:srgbClr val="115A9F"/>
                </a:solidFill>
                <a:latin typeface="Segoe UI" panose="020B0502040204020203" pitchFamily="34" charset="0"/>
                <a:ea typeface="微软雅黑" panose="020B0503020204020204" pitchFamily="34" charset="-122"/>
                <a:cs typeface="+mn-ea"/>
                <a:sym typeface="Segoe UI" panose="020B0502040204020203" pitchFamily="34" charset="0"/>
              </a:rPr>
              <a:t>0</a:t>
            </a:r>
            <a:r>
              <a:rPr lang="en-US" sz="2800" dirty="0" smtClean="0">
                <a:solidFill>
                  <a:srgbClr val="115A9F"/>
                </a:solidFill>
                <a:latin typeface="Segoe UI" panose="020B0502040204020203" pitchFamily="34" charset="0"/>
                <a:ea typeface="微软雅黑" panose="020B0503020204020204" pitchFamily="34" charset="-122"/>
                <a:cs typeface="+mn-ea"/>
                <a:sym typeface="Segoe UI" panose="020B0502040204020203" pitchFamily="34" charset="0"/>
              </a:rPr>
              <a:t>4</a:t>
            </a:r>
            <a:endParaRPr lang="en-US" sz="6600" dirty="0">
              <a:solidFill>
                <a:srgbClr val="115A9F"/>
              </a:solidFill>
              <a:latin typeface="Segoe UI" panose="020B0502040204020203" pitchFamily="34" charset="0"/>
              <a:ea typeface="微软雅黑" panose="020B0503020204020204" pitchFamily="34" charset="-122"/>
              <a:cs typeface="+mn-ea"/>
              <a:sym typeface="Segoe UI" panose="020B0502040204020203" pitchFamily="34" charset="0"/>
            </a:endParaRPr>
          </a:p>
        </p:txBody>
      </p:sp>
      <p:cxnSp>
        <p:nvCxnSpPr>
          <p:cNvPr id="9" name="直接连接符 8"/>
          <p:cNvCxnSpPr/>
          <p:nvPr/>
        </p:nvCxnSpPr>
        <p:spPr>
          <a:xfrm flipH="1">
            <a:off x="10919961" y="483407"/>
            <a:ext cx="401388" cy="0"/>
          </a:xfrm>
          <a:prstGeom prst="line">
            <a:avLst/>
          </a:prstGeom>
          <a:ln w="9525">
            <a:solidFill>
              <a:srgbClr val="B4CBD4"/>
            </a:solidFill>
          </a:ln>
        </p:spPr>
        <p:style>
          <a:lnRef idx="1">
            <a:schemeClr val="accent1"/>
          </a:lnRef>
          <a:fillRef idx="0">
            <a:schemeClr val="accent1"/>
          </a:fillRef>
          <a:effectRef idx="0">
            <a:schemeClr val="accent1"/>
          </a:effectRef>
          <a:fontRef idx="minor">
            <a:schemeClr val="tx1"/>
          </a:fontRef>
        </p:style>
      </p:cxnSp>
      <p:sp>
        <p:nvSpPr>
          <p:cNvPr id="10" name="文本框 9"/>
          <p:cNvSpPr txBox="1"/>
          <p:nvPr/>
        </p:nvSpPr>
        <p:spPr>
          <a:xfrm>
            <a:off x="9067210" y="262312"/>
            <a:ext cx="1891665" cy="349250"/>
          </a:xfrm>
          <a:prstGeom prst="rect">
            <a:avLst/>
          </a:prstGeom>
          <a:noFill/>
        </p:spPr>
        <p:txBody>
          <a:bodyPr wrap="none" rtlCol="0">
            <a:spAutoFit/>
          </a:bodyPr>
          <a:p>
            <a:pPr algn="dist">
              <a:lnSpc>
                <a:spcPct val="140000"/>
              </a:lnSpc>
            </a:pPr>
            <a:r>
              <a:rPr lang="en-US" altLang="zh-CN" sz="1200" dirty="0" smtClean="0">
                <a:solidFill>
                  <a:srgbClr val="115A9F"/>
                </a:solidFill>
                <a:latin typeface="Segoe UI" panose="020B0502040204020203" pitchFamily="34" charset="0"/>
                <a:ea typeface="微软雅黑" panose="020B0503020204020204" pitchFamily="34" charset="-122"/>
                <a:sym typeface="Segoe UI" panose="020B0502040204020203" pitchFamily="34" charset="0"/>
              </a:rPr>
              <a:t>Expressions for Reference</a:t>
            </a:r>
            <a:endParaRPr lang="zh-CN" altLang="en-US" sz="2000" dirty="0">
              <a:solidFill>
                <a:srgbClr val="B4CBD4"/>
              </a:solidFill>
              <a:latin typeface="Segoe UI" panose="020B0502040204020203" pitchFamily="34" charset="0"/>
              <a:ea typeface="微软雅黑" panose="020B0503020204020204" pitchFamily="34" charset="-122"/>
              <a:cs typeface="+mn-ea"/>
              <a:sym typeface="Segoe UI" panose="020B0502040204020203" pitchFamily="34" charset="0"/>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椭圆 24"/>
          <p:cNvSpPr/>
          <p:nvPr/>
        </p:nvSpPr>
        <p:spPr>
          <a:xfrm>
            <a:off x="492382" y="426357"/>
            <a:ext cx="398145" cy="398146"/>
          </a:xfrm>
          <a:prstGeom prst="ellipse">
            <a:avLst/>
          </a:prstGeom>
          <a:pattFill prst="ltUpDiag">
            <a:fgClr>
              <a:srgbClr val="EBCB2D"/>
            </a:fgClr>
            <a:bgClr>
              <a:srgbClr val="E9C517"/>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zh-CN" altLang="en-US" sz="4000" dirty="0">
              <a:latin typeface="Segoe UI" panose="020B0502040204020203" pitchFamily="34" charset="0"/>
              <a:ea typeface="微软雅黑" panose="020B0503020204020204" pitchFamily="34" charset="-122"/>
              <a:cs typeface="+mn-ea"/>
              <a:sym typeface="Segoe UI" panose="020B0502040204020203" pitchFamily="34" charset="0"/>
            </a:endParaRPr>
          </a:p>
        </p:txBody>
      </p:sp>
      <p:sp>
        <p:nvSpPr>
          <p:cNvPr id="2" name="矩形 1"/>
          <p:cNvSpPr/>
          <p:nvPr/>
        </p:nvSpPr>
        <p:spPr>
          <a:xfrm flipV="1">
            <a:off x="1029970" y="900430"/>
            <a:ext cx="1384300" cy="76200"/>
          </a:xfrm>
          <a:prstGeom prst="rect">
            <a:avLst/>
          </a:prstGeom>
          <a:solidFill>
            <a:srgbClr val="115A9F"/>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 name="文本框 4"/>
          <p:cNvSpPr txBox="1"/>
          <p:nvPr/>
        </p:nvSpPr>
        <p:spPr>
          <a:xfrm>
            <a:off x="998855" y="271145"/>
            <a:ext cx="1602105" cy="645160"/>
          </a:xfrm>
          <a:prstGeom prst="rect">
            <a:avLst/>
          </a:prstGeom>
          <a:noFill/>
        </p:spPr>
        <p:txBody>
          <a:bodyPr wrap="square" rtlCol="0">
            <a:spAutoFit/>
          </a:bodyPr>
          <a:p>
            <a:pPr algn="l">
              <a:buClrTx/>
              <a:buSzTx/>
              <a:buFontTx/>
            </a:pPr>
            <a:r>
              <a:rPr lang="en-US" altLang="zh-CN" sz="3600">
                <a:latin typeface="Palatino Linotype" panose="02040502050505030304" charset="0"/>
                <a:cs typeface="Palatino Linotype" panose="02040502050505030304" charset="0"/>
              </a:rPr>
              <a:t>I&amp;Ellie</a:t>
            </a:r>
            <a:endParaRPr lang="en-US" altLang="zh-CN" sz="3600">
              <a:latin typeface="Palatino Linotype" panose="02040502050505030304" charset="0"/>
              <a:cs typeface="Palatino Linotype" panose="02040502050505030304" charset="0"/>
            </a:endParaRPr>
          </a:p>
        </p:txBody>
      </p:sp>
      <p:sp>
        <p:nvSpPr>
          <p:cNvPr id="3" name="文本框 2"/>
          <p:cNvSpPr txBox="1"/>
          <p:nvPr/>
        </p:nvSpPr>
        <p:spPr>
          <a:xfrm>
            <a:off x="297815" y="725805"/>
            <a:ext cx="11721465" cy="6369685"/>
          </a:xfrm>
          <a:prstGeom prst="rect">
            <a:avLst/>
          </a:prstGeom>
          <a:noFill/>
        </p:spPr>
        <p:txBody>
          <a:bodyPr wrap="square" rtlCol="0">
            <a:spAutoFit/>
          </a:bodyPr>
          <a:p>
            <a:pPr indent="0">
              <a:buFont typeface="Arial" panose="020B0604020202020204" pitchFamily="34" charset="0"/>
              <a:buNone/>
            </a:pPr>
            <a:endParaRPr lang="en-US" altLang="zh-CN" sz="2400">
              <a:latin typeface="Palatino Linotype" panose="02040502050505030304" charset="0"/>
              <a:cs typeface="Palatino Linotype" panose="02040502050505030304" charset="0"/>
            </a:endParaRPr>
          </a:p>
          <a:p>
            <a:pPr marL="342900" indent="-342900">
              <a:buFont typeface="Arial" panose="020B0604020202020204" pitchFamily="34" charset="0"/>
              <a:buChar char="•"/>
            </a:pPr>
            <a:r>
              <a:rPr lang="en-US" altLang="zh-CN" sz="2400">
                <a:latin typeface="Palatino Linotype" panose="02040502050505030304" charset="0"/>
                <a:cs typeface="Palatino Linotype" panose="02040502050505030304" charset="0"/>
                <a:sym typeface="+mn-ea"/>
              </a:rPr>
              <a:t>Fear tortured my guts, churning my stomach in tense cramps. </a:t>
            </a:r>
            <a:endParaRPr lang="en-US" altLang="zh-CN" sz="2400">
              <a:latin typeface="Palatino Linotype" panose="02040502050505030304" charset="0"/>
              <a:cs typeface="Palatino Linotype" panose="02040502050505030304" charset="0"/>
            </a:endParaRPr>
          </a:p>
          <a:p>
            <a:pPr marL="342900" indent="-342900">
              <a:buFont typeface="Arial" panose="020B0604020202020204" pitchFamily="34" charset="0"/>
              <a:buChar char="•"/>
            </a:pPr>
            <a:r>
              <a:rPr lang="en-US" altLang="zh-CN" sz="2400">
                <a:latin typeface="Palatino Linotype" panose="02040502050505030304" charset="0"/>
                <a:cs typeface="Palatino Linotype" panose="02040502050505030304" charset="0"/>
              </a:rPr>
              <a:t>Stunned, I made a strenuous effort to compose myself at this enormous creature. </a:t>
            </a:r>
            <a:endParaRPr lang="en-US" altLang="zh-CN" sz="2400">
              <a:latin typeface="Palatino Linotype" panose="02040502050505030304" charset="0"/>
              <a:cs typeface="Palatino Linotype" panose="02040502050505030304" charset="0"/>
            </a:endParaRPr>
          </a:p>
          <a:p>
            <a:pPr marL="342900" indent="-342900">
              <a:buFont typeface="Arial" panose="020B0604020202020204" pitchFamily="34" charset="0"/>
              <a:buChar char="•"/>
            </a:pPr>
            <a:r>
              <a:rPr lang="en-US" altLang="zh-CN" sz="2400">
                <a:latin typeface="Palatino Linotype" panose="02040502050505030304" charset="0"/>
                <a:cs typeface="Palatino Linotype" panose="02040502050505030304" charset="0"/>
              </a:rPr>
              <a:t>A surge of terror sweeping through her body, Elli exclaimed in panic, “Help! Help!”</a:t>
            </a:r>
            <a:endParaRPr lang="en-US" altLang="zh-CN" sz="2400">
              <a:latin typeface="Palatino Linotype" panose="02040502050505030304" charset="0"/>
              <a:cs typeface="Palatino Linotype" panose="02040502050505030304" charset="0"/>
            </a:endParaRPr>
          </a:p>
          <a:p>
            <a:pPr marL="342900" indent="-342900">
              <a:buFont typeface="Arial" panose="020B0604020202020204" pitchFamily="34" charset="0"/>
              <a:buChar char="•"/>
            </a:pPr>
            <a:r>
              <a:rPr lang="en-US" altLang="zh-CN" sz="2400">
                <a:latin typeface="Palatino Linotype" panose="02040502050505030304" charset="0"/>
                <a:cs typeface="Palatino Linotype" panose="02040502050505030304" charset="0"/>
                <a:sym typeface="+mn-ea"/>
              </a:rPr>
              <a:t>Apparently swallowed by a wave of despair, </a:t>
            </a:r>
            <a:r>
              <a:rPr lang="en-US" altLang="zh-CN" sz="2400">
                <a:latin typeface="Palatino Linotype" panose="02040502050505030304" charset="0"/>
                <a:cs typeface="Palatino Linotype" panose="02040502050505030304" charset="0"/>
                <a:sym typeface="+mn-ea"/>
              </a:rPr>
              <a:t> Elli </a:t>
            </a:r>
            <a:r>
              <a:rPr lang="en-US" altLang="zh-CN" sz="2400">
                <a:latin typeface="Palatino Linotype" panose="02040502050505030304" charset="0"/>
                <a:cs typeface="Palatino Linotype" panose="02040502050505030304" charset="0"/>
                <a:sym typeface="+mn-ea"/>
              </a:rPr>
              <a:t>crossed the fingers, closed her eyes and prayed in a shivering voice. </a:t>
            </a:r>
            <a:endParaRPr lang="en-US" altLang="zh-CN" sz="2400">
              <a:latin typeface="Palatino Linotype" panose="02040502050505030304" charset="0"/>
              <a:cs typeface="Palatino Linotype" panose="02040502050505030304" charset="0"/>
              <a:sym typeface="+mn-ea"/>
            </a:endParaRPr>
          </a:p>
          <a:p>
            <a:pPr marL="342900" indent="-342900">
              <a:buFont typeface="Arial" panose="020B0604020202020204" pitchFamily="34" charset="0"/>
              <a:buChar char="•"/>
            </a:pPr>
            <a:r>
              <a:rPr lang="en-US" altLang="zh-CN" sz="2400">
                <a:latin typeface="Palatino Linotype" panose="02040502050505030304" charset="0"/>
                <a:cs typeface="Palatino Linotype" panose="02040502050505030304" charset="0"/>
                <a:sym typeface="+mn-ea"/>
              </a:rPr>
              <a:t>Seized by a strong sense of fright, I struggled to give the bear a full charge of the pepper spray.</a:t>
            </a:r>
            <a:endParaRPr lang="en-US" altLang="zh-CN" sz="2400">
              <a:latin typeface="Palatino Linotype" panose="02040502050505030304" charset="0"/>
              <a:cs typeface="Palatino Linotype" panose="02040502050505030304" charset="0"/>
              <a:sym typeface="+mn-ea"/>
            </a:endParaRPr>
          </a:p>
          <a:p>
            <a:pPr marL="342900" indent="-342900">
              <a:buFont typeface="Arial" panose="020B0604020202020204" pitchFamily="34" charset="0"/>
              <a:buChar char="•"/>
            </a:pPr>
            <a:r>
              <a:rPr lang="en-US" altLang="zh-CN" sz="2400">
                <a:latin typeface="Palatino Linotype" panose="02040502050505030304" charset="0"/>
                <a:cs typeface="Palatino Linotype" panose="02040502050505030304" charset="0"/>
              </a:rPr>
              <a:t>Elli crouched, back pressed against me, mouth dry-as-dirt. </a:t>
            </a:r>
            <a:endParaRPr lang="en-US" altLang="zh-CN" sz="2400">
              <a:latin typeface="Palatino Linotype" panose="02040502050505030304" charset="0"/>
              <a:cs typeface="Palatino Linotype" panose="02040502050505030304" charset="0"/>
            </a:endParaRPr>
          </a:p>
          <a:p>
            <a:pPr marL="342900" indent="-342900">
              <a:buFont typeface="Arial" panose="020B0604020202020204" pitchFamily="34" charset="0"/>
              <a:buChar char="•"/>
            </a:pPr>
            <a:r>
              <a:rPr lang="en-US" altLang="zh-CN" sz="2400">
                <a:latin typeface="Palatino Linotype" panose="02040502050505030304" charset="0"/>
                <a:cs typeface="Palatino Linotype" panose="02040502050505030304" charset="0"/>
              </a:rPr>
              <a:t>I could feel the sweat drenching my skin, the throbbing of my own eyes, the growling of the bear vibrating in my ears, and the thumping of my heart against my chest.</a:t>
            </a:r>
            <a:endParaRPr lang="en-US" altLang="zh-CN" sz="2400">
              <a:latin typeface="Palatino Linotype" panose="02040502050505030304" charset="0"/>
              <a:cs typeface="Palatino Linotype" panose="02040502050505030304" charset="0"/>
            </a:endParaRPr>
          </a:p>
          <a:p>
            <a:pPr marL="342900" indent="-342900">
              <a:buFont typeface="Arial" panose="020B0604020202020204" pitchFamily="34" charset="0"/>
              <a:buChar char="•"/>
            </a:pPr>
            <a:r>
              <a:rPr lang="en-US" altLang="zh-CN" sz="2400">
                <a:latin typeface="Palatino Linotype" panose="02040502050505030304" charset="0"/>
                <a:cs typeface="Palatino Linotype" panose="02040502050505030304" charset="0"/>
              </a:rPr>
              <a:t>My fingers were curled into a fist, nails digging into my palm. Engulfed by sheer fear, I could hardly hear my rapid breathing, but I could feel the oxygen flooding in and out of my lungs. </a:t>
            </a:r>
            <a:endParaRPr lang="en-US" altLang="zh-CN" sz="2400">
              <a:latin typeface="Palatino Linotype" panose="02040502050505030304" charset="0"/>
              <a:cs typeface="Palatino Linotype" panose="02040502050505030304" charset="0"/>
            </a:endParaRPr>
          </a:p>
          <a:p>
            <a:endParaRPr lang="en-US" altLang="zh-CN" sz="2400">
              <a:latin typeface="Palatino Linotype" panose="02040502050505030304" charset="0"/>
              <a:cs typeface="Palatino Linotype" panose="02040502050505030304" charset="0"/>
            </a:endParaRPr>
          </a:p>
          <a:p>
            <a:endParaRPr lang="en-US" altLang="zh-CN" sz="2400">
              <a:latin typeface="Palatino Linotype" panose="02040502050505030304" charset="0"/>
              <a:cs typeface="Palatino Linotype" panose="02040502050505030304" charset="0"/>
            </a:endParaRPr>
          </a:p>
        </p:txBody>
      </p:sp>
      <p:sp>
        <p:nvSpPr>
          <p:cNvPr id="6" name="圆角矩形 5"/>
          <p:cNvSpPr/>
          <p:nvPr/>
        </p:nvSpPr>
        <p:spPr>
          <a:xfrm>
            <a:off x="3034665" y="426720"/>
            <a:ext cx="2867025" cy="489585"/>
          </a:xfrm>
          <a:prstGeom prst="roundRect">
            <a:avLst/>
          </a:prstGeom>
          <a:solidFill>
            <a:srgbClr val="EBCB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2800" b="1">
                <a:solidFill>
                  <a:schemeClr val="bg2">
                    <a:lumMod val="50000"/>
                  </a:schemeClr>
                </a:solidFill>
              </a:rPr>
              <a:t>Fearful/Scared</a:t>
            </a:r>
            <a:endParaRPr lang="en-US" altLang="zh-CN" sz="2800" b="1">
              <a:solidFill>
                <a:schemeClr val="bg2">
                  <a:lumMod val="50000"/>
                </a:schemeClr>
              </a:solidFill>
            </a:endParaRPr>
          </a:p>
        </p:txBody>
      </p:sp>
      <p:sp>
        <p:nvSpPr>
          <p:cNvPr id="8" name="文本框 7"/>
          <p:cNvSpPr txBox="1"/>
          <p:nvPr/>
        </p:nvSpPr>
        <p:spPr>
          <a:xfrm>
            <a:off x="11391329" y="112083"/>
            <a:ext cx="566420" cy="694055"/>
          </a:xfrm>
          <a:prstGeom prst="rect">
            <a:avLst/>
          </a:prstGeom>
          <a:noFill/>
        </p:spPr>
        <p:txBody>
          <a:bodyPr wrap="none" rtlCol="0">
            <a:spAutoFit/>
          </a:bodyPr>
          <a:p>
            <a:pPr>
              <a:lnSpc>
                <a:spcPct val="140000"/>
              </a:lnSpc>
            </a:pPr>
            <a:r>
              <a:rPr lang="en-US" altLang="zh-CN" sz="2800" dirty="0" smtClean="0">
                <a:solidFill>
                  <a:srgbClr val="115A9F"/>
                </a:solidFill>
                <a:latin typeface="Segoe UI" panose="020B0502040204020203" pitchFamily="34" charset="0"/>
                <a:ea typeface="微软雅黑" panose="020B0503020204020204" pitchFamily="34" charset="-122"/>
                <a:cs typeface="+mn-ea"/>
                <a:sym typeface="Segoe UI" panose="020B0502040204020203" pitchFamily="34" charset="0"/>
              </a:rPr>
              <a:t>0</a:t>
            </a:r>
            <a:r>
              <a:rPr lang="en-US" sz="2800" dirty="0" smtClean="0">
                <a:solidFill>
                  <a:srgbClr val="115A9F"/>
                </a:solidFill>
                <a:latin typeface="Segoe UI" panose="020B0502040204020203" pitchFamily="34" charset="0"/>
                <a:ea typeface="微软雅黑" panose="020B0503020204020204" pitchFamily="34" charset="-122"/>
                <a:cs typeface="+mn-ea"/>
                <a:sym typeface="Segoe UI" panose="020B0502040204020203" pitchFamily="34" charset="0"/>
              </a:rPr>
              <a:t>4</a:t>
            </a:r>
            <a:endParaRPr lang="en-US" sz="6600" dirty="0">
              <a:solidFill>
                <a:srgbClr val="115A9F"/>
              </a:solidFill>
              <a:latin typeface="Segoe UI" panose="020B0502040204020203" pitchFamily="34" charset="0"/>
              <a:ea typeface="微软雅黑" panose="020B0503020204020204" pitchFamily="34" charset="-122"/>
              <a:cs typeface="+mn-ea"/>
              <a:sym typeface="Segoe UI" panose="020B0502040204020203" pitchFamily="34" charset="0"/>
            </a:endParaRPr>
          </a:p>
        </p:txBody>
      </p:sp>
      <p:cxnSp>
        <p:nvCxnSpPr>
          <p:cNvPr id="9" name="直接连接符 8"/>
          <p:cNvCxnSpPr/>
          <p:nvPr/>
        </p:nvCxnSpPr>
        <p:spPr>
          <a:xfrm flipH="1">
            <a:off x="10919961" y="483407"/>
            <a:ext cx="401388" cy="0"/>
          </a:xfrm>
          <a:prstGeom prst="line">
            <a:avLst/>
          </a:prstGeom>
          <a:ln w="9525">
            <a:solidFill>
              <a:srgbClr val="B4CBD4"/>
            </a:solidFill>
          </a:ln>
        </p:spPr>
        <p:style>
          <a:lnRef idx="1">
            <a:schemeClr val="accent1"/>
          </a:lnRef>
          <a:fillRef idx="0">
            <a:schemeClr val="accent1"/>
          </a:fillRef>
          <a:effectRef idx="0">
            <a:schemeClr val="accent1"/>
          </a:effectRef>
          <a:fontRef idx="minor">
            <a:schemeClr val="tx1"/>
          </a:fontRef>
        </p:style>
      </p:cxnSp>
      <p:sp>
        <p:nvSpPr>
          <p:cNvPr id="10" name="文本框 9"/>
          <p:cNvSpPr txBox="1"/>
          <p:nvPr/>
        </p:nvSpPr>
        <p:spPr>
          <a:xfrm>
            <a:off x="9067210" y="262312"/>
            <a:ext cx="1891665" cy="349250"/>
          </a:xfrm>
          <a:prstGeom prst="rect">
            <a:avLst/>
          </a:prstGeom>
          <a:noFill/>
        </p:spPr>
        <p:txBody>
          <a:bodyPr wrap="none" rtlCol="0">
            <a:spAutoFit/>
          </a:bodyPr>
          <a:p>
            <a:pPr algn="dist">
              <a:lnSpc>
                <a:spcPct val="140000"/>
              </a:lnSpc>
            </a:pPr>
            <a:r>
              <a:rPr lang="en-US" altLang="zh-CN" sz="1200" dirty="0" smtClean="0">
                <a:solidFill>
                  <a:srgbClr val="115A9F"/>
                </a:solidFill>
                <a:latin typeface="Segoe UI" panose="020B0502040204020203" pitchFamily="34" charset="0"/>
                <a:ea typeface="微软雅黑" panose="020B0503020204020204" pitchFamily="34" charset="-122"/>
                <a:sym typeface="Segoe UI" panose="020B0502040204020203" pitchFamily="34" charset="0"/>
              </a:rPr>
              <a:t>Expressions for Reference</a:t>
            </a:r>
            <a:endParaRPr lang="zh-CN" altLang="en-US" sz="2000" dirty="0">
              <a:solidFill>
                <a:srgbClr val="B4CBD4"/>
              </a:solidFill>
              <a:latin typeface="Segoe UI" panose="020B0502040204020203" pitchFamily="34" charset="0"/>
              <a:ea typeface="微软雅黑" panose="020B0503020204020204" pitchFamily="34" charset="-122"/>
              <a:cs typeface="+mn-ea"/>
              <a:sym typeface="Segoe UI" panose="020B0502040204020203" pitchFamily="34" charset="0"/>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椭圆 24"/>
          <p:cNvSpPr/>
          <p:nvPr/>
        </p:nvSpPr>
        <p:spPr>
          <a:xfrm>
            <a:off x="492382" y="456837"/>
            <a:ext cx="398145" cy="398146"/>
          </a:xfrm>
          <a:prstGeom prst="ellipse">
            <a:avLst/>
          </a:prstGeom>
          <a:pattFill prst="ltUpDiag">
            <a:fgClr>
              <a:srgbClr val="EBCB2D"/>
            </a:fgClr>
            <a:bgClr>
              <a:srgbClr val="E9C517"/>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zh-CN" altLang="en-US" sz="4000" dirty="0">
              <a:latin typeface="Segoe UI" panose="020B0502040204020203" pitchFamily="34" charset="0"/>
              <a:ea typeface="微软雅黑" panose="020B0503020204020204" pitchFamily="34" charset="-122"/>
              <a:cs typeface="+mn-ea"/>
              <a:sym typeface="Segoe UI" panose="020B0502040204020203" pitchFamily="34" charset="0"/>
            </a:endParaRPr>
          </a:p>
        </p:txBody>
      </p:sp>
      <p:sp>
        <p:nvSpPr>
          <p:cNvPr id="2" name="矩形 1"/>
          <p:cNvSpPr/>
          <p:nvPr/>
        </p:nvSpPr>
        <p:spPr>
          <a:xfrm flipV="1">
            <a:off x="1029970" y="930910"/>
            <a:ext cx="1384300" cy="76200"/>
          </a:xfrm>
          <a:prstGeom prst="rect">
            <a:avLst/>
          </a:prstGeom>
          <a:solidFill>
            <a:srgbClr val="115A9F"/>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 name="文本框 4"/>
          <p:cNvSpPr txBox="1"/>
          <p:nvPr/>
        </p:nvSpPr>
        <p:spPr>
          <a:xfrm>
            <a:off x="998855" y="301625"/>
            <a:ext cx="1602105" cy="645160"/>
          </a:xfrm>
          <a:prstGeom prst="rect">
            <a:avLst/>
          </a:prstGeom>
          <a:noFill/>
        </p:spPr>
        <p:txBody>
          <a:bodyPr wrap="square" rtlCol="0">
            <a:spAutoFit/>
          </a:bodyPr>
          <a:p>
            <a:pPr algn="l">
              <a:buClrTx/>
              <a:buSzTx/>
              <a:buFontTx/>
            </a:pPr>
            <a:r>
              <a:rPr lang="en-US" altLang="zh-CN" sz="3600">
                <a:latin typeface="Palatino Linotype" panose="02040502050505030304" charset="0"/>
                <a:cs typeface="Palatino Linotype" panose="02040502050505030304" charset="0"/>
              </a:rPr>
              <a:t>I&amp;Ellie</a:t>
            </a:r>
            <a:endParaRPr lang="en-US" altLang="zh-CN" sz="3600">
              <a:latin typeface="Palatino Linotype" panose="02040502050505030304" charset="0"/>
              <a:cs typeface="Palatino Linotype" panose="02040502050505030304" charset="0"/>
            </a:endParaRPr>
          </a:p>
        </p:txBody>
      </p:sp>
      <p:sp>
        <p:nvSpPr>
          <p:cNvPr id="3" name="文本框 2"/>
          <p:cNvSpPr txBox="1"/>
          <p:nvPr/>
        </p:nvSpPr>
        <p:spPr>
          <a:xfrm>
            <a:off x="336550" y="793750"/>
            <a:ext cx="11628755" cy="1198880"/>
          </a:xfrm>
          <a:prstGeom prst="rect">
            <a:avLst/>
          </a:prstGeom>
          <a:noFill/>
        </p:spPr>
        <p:txBody>
          <a:bodyPr wrap="square" rtlCol="0">
            <a:spAutoFit/>
          </a:bodyPr>
          <a:p>
            <a:pPr indent="0">
              <a:buFont typeface="Arial" panose="020B0604020202020204" pitchFamily="34" charset="0"/>
              <a:buNone/>
            </a:pPr>
            <a:endParaRPr lang="en-US" altLang="zh-CN" sz="2400">
              <a:latin typeface="Palatino Linotype" panose="02040502050505030304" charset="0"/>
              <a:cs typeface="Palatino Linotype" panose="02040502050505030304" charset="0"/>
            </a:endParaRPr>
          </a:p>
          <a:p>
            <a:pPr marL="342900" indent="-342900">
              <a:buFont typeface="Arial" panose="020B0604020202020204" pitchFamily="34" charset="0"/>
              <a:buChar char="•"/>
            </a:pPr>
            <a:endParaRPr lang="en-US" altLang="zh-CN" sz="2400">
              <a:latin typeface="Palatino Linotype" panose="02040502050505030304" charset="0"/>
              <a:cs typeface="Palatino Linotype" panose="02040502050505030304" charset="0"/>
            </a:endParaRPr>
          </a:p>
          <a:p>
            <a:endParaRPr lang="en-US" altLang="zh-CN" sz="2400">
              <a:latin typeface="Palatino Linotype" panose="02040502050505030304" charset="0"/>
              <a:cs typeface="Palatino Linotype" panose="02040502050505030304" charset="0"/>
            </a:endParaRPr>
          </a:p>
        </p:txBody>
      </p:sp>
      <p:sp>
        <p:nvSpPr>
          <p:cNvPr id="6" name="圆角矩形 5"/>
          <p:cNvSpPr/>
          <p:nvPr/>
        </p:nvSpPr>
        <p:spPr>
          <a:xfrm>
            <a:off x="3034665" y="457200"/>
            <a:ext cx="2867025" cy="489585"/>
          </a:xfrm>
          <a:prstGeom prst="roundRect">
            <a:avLst/>
          </a:prstGeom>
          <a:solidFill>
            <a:srgbClr val="EBCB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2800" b="1">
                <a:solidFill>
                  <a:schemeClr val="bg2">
                    <a:lumMod val="50000"/>
                  </a:schemeClr>
                </a:solidFill>
              </a:rPr>
              <a:t>Relieved/Thrilled</a:t>
            </a:r>
            <a:endParaRPr lang="en-US" altLang="zh-CN" sz="2800" b="1">
              <a:solidFill>
                <a:schemeClr val="bg2">
                  <a:lumMod val="50000"/>
                </a:schemeClr>
              </a:solidFill>
            </a:endParaRPr>
          </a:p>
        </p:txBody>
      </p:sp>
      <p:sp>
        <p:nvSpPr>
          <p:cNvPr id="4" name="文本框 3"/>
          <p:cNvSpPr txBox="1"/>
          <p:nvPr/>
        </p:nvSpPr>
        <p:spPr>
          <a:xfrm>
            <a:off x="336550" y="946150"/>
            <a:ext cx="10820400" cy="7066280"/>
          </a:xfrm>
          <a:prstGeom prst="rect">
            <a:avLst/>
          </a:prstGeom>
          <a:noFill/>
        </p:spPr>
        <p:txBody>
          <a:bodyPr wrap="square" rtlCol="0">
            <a:spAutoFit/>
          </a:bodyPr>
          <a:p>
            <a:pPr indent="0">
              <a:buFont typeface="Arial" panose="020B0604020202020204" pitchFamily="34" charset="0"/>
              <a:buNone/>
            </a:pPr>
            <a:endParaRPr lang="en-US" altLang="zh-CN" sz="2400">
              <a:latin typeface="Palatino Linotype" panose="02040502050505030304" charset="0"/>
              <a:cs typeface="Palatino Linotype" panose="02040502050505030304" charset="0"/>
            </a:endParaRPr>
          </a:p>
          <a:p>
            <a:pPr marL="342900" indent="-342900">
              <a:lnSpc>
                <a:spcPct val="90000"/>
              </a:lnSpc>
              <a:buFont typeface="Arial" panose="020B0604020202020204" pitchFamily="34" charset="0"/>
              <a:buChar char="•"/>
            </a:pPr>
            <a:r>
              <a:rPr lang="en-US" altLang="zh-CN" sz="2400">
                <a:latin typeface="Palatino Linotype" panose="02040502050505030304" charset="0"/>
                <a:cs typeface="Palatino Linotype" panose="02040502050505030304" charset="0"/>
                <a:sym typeface="微软雅黑" panose="020B0503020204020204" pitchFamily="34" charset="-122"/>
              </a:rPr>
              <a:t>With a mixture of excitement and relief, I beamed widely at the rescuing helicopter.</a:t>
            </a:r>
            <a:r>
              <a:rPr lang="en-US" altLang="zh-CN" sz="2400" b="1">
                <a:latin typeface="Arial Narrow" panose="020B0606020202030204" pitchFamily="34" charset="0"/>
                <a:sym typeface="微软雅黑" panose="020B0503020204020204" pitchFamily="34" charset="-122"/>
              </a:rPr>
              <a:t> </a:t>
            </a:r>
            <a:endParaRPr lang="en-US" altLang="zh-CN" sz="2400">
              <a:latin typeface="Palatino Linotype" panose="02040502050505030304" charset="0"/>
              <a:cs typeface="Palatino Linotype" panose="02040502050505030304" charset="0"/>
              <a:sym typeface="微软雅黑" panose="020B0503020204020204" pitchFamily="34" charset="-122"/>
            </a:endParaRPr>
          </a:p>
          <a:p>
            <a:pPr marL="342900" indent="-342900">
              <a:lnSpc>
                <a:spcPct val="90000"/>
              </a:lnSpc>
              <a:buFont typeface="Arial" panose="020B0604020202020204" pitchFamily="34" charset="0"/>
              <a:buChar char="•"/>
            </a:pPr>
            <a:r>
              <a:rPr lang="en-US" altLang="zh-CN" sz="2400">
                <a:latin typeface="Palatino Linotype" panose="02040502050505030304" charset="0"/>
                <a:cs typeface="Palatino Linotype" panose="02040502050505030304" charset="0"/>
              </a:rPr>
              <a:t>Overwhelmed with such sudden relief, we bolted over to the circling helicopter.</a:t>
            </a:r>
            <a:endParaRPr lang="en-US" altLang="zh-CN" sz="2400">
              <a:latin typeface="Palatino Linotype" panose="02040502050505030304" charset="0"/>
              <a:cs typeface="Palatino Linotype" panose="02040502050505030304" charset="0"/>
            </a:endParaRPr>
          </a:p>
          <a:p>
            <a:pPr marL="342900" indent="-342900">
              <a:lnSpc>
                <a:spcPct val="90000"/>
              </a:lnSpc>
              <a:buFont typeface="Arial" panose="020B0604020202020204" pitchFamily="34" charset="0"/>
              <a:buChar char="•"/>
            </a:pPr>
            <a:r>
              <a:rPr lang="en-US" altLang="zh-CN" sz="2400">
                <a:latin typeface="Palatino Linotype" panose="02040502050505030304" charset="0"/>
                <a:cs typeface="Palatino Linotype" panose="02040502050505030304" charset="0"/>
              </a:rPr>
              <a:t>At the sight of helicopter, I breathed a deep sigh of relief.</a:t>
            </a:r>
            <a:endParaRPr lang="en-US" altLang="zh-CN" sz="2400">
              <a:latin typeface="Palatino Linotype" panose="02040502050505030304" charset="0"/>
              <a:cs typeface="Palatino Linotype" panose="02040502050505030304" charset="0"/>
            </a:endParaRPr>
          </a:p>
          <a:p>
            <a:pPr marL="342900" indent="-342900">
              <a:lnSpc>
                <a:spcPct val="90000"/>
              </a:lnSpc>
              <a:buFont typeface="Arial" panose="020B0604020202020204" pitchFamily="34" charset="0"/>
              <a:buChar char="•"/>
            </a:pPr>
            <a:r>
              <a:rPr lang="en-US" altLang="zh-CN" sz="2400">
                <a:latin typeface="Palatino Linotype" panose="02040502050505030304" charset="0"/>
                <a:cs typeface="Palatino Linotype" panose="02040502050505030304" charset="0"/>
              </a:rPr>
              <a:t>So thrilling was this moment that I could feel the adrenaline flowing around my body. </a:t>
            </a:r>
            <a:endParaRPr lang="en-US" altLang="zh-CN" sz="2400">
              <a:latin typeface="Palatino Linotype" panose="02040502050505030304" charset="0"/>
              <a:cs typeface="Palatino Linotype" panose="02040502050505030304" charset="0"/>
            </a:endParaRPr>
          </a:p>
          <a:p>
            <a:pPr marL="342900" indent="-342900">
              <a:lnSpc>
                <a:spcPct val="90000"/>
              </a:lnSpc>
              <a:buFont typeface="Arial" panose="020B0604020202020204" pitchFamily="34" charset="0"/>
              <a:buChar char="•"/>
            </a:pPr>
            <a:r>
              <a:rPr lang="en-US" altLang="zh-CN" sz="2400">
                <a:latin typeface="Palatino Linotype" panose="02040502050505030304" charset="0"/>
                <a:cs typeface="Palatino Linotype" panose="02040502050505030304" charset="0"/>
              </a:rPr>
              <a:t>Extremely overjoyed and relieved, we waved vigorously at the descending helicopter.</a:t>
            </a:r>
            <a:endParaRPr lang="en-US" altLang="zh-CN" sz="2400">
              <a:latin typeface="Palatino Linotype" panose="02040502050505030304" charset="0"/>
              <a:cs typeface="Palatino Linotype" panose="02040502050505030304" charset="0"/>
            </a:endParaRPr>
          </a:p>
          <a:p>
            <a:pPr marL="342900" indent="-342900">
              <a:lnSpc>
                <a:spcPct val="90000"/>
              </a:lnSpc>
              <a:buFont typeface="Arial" panose="020B0604020202020204" pitchFamily="34" charset="0"/>
              <a:buChar char="•"/>
            </a:pPr>
            <a:r>
              <a:rPr lang="en-US" altLang="zh-CN" sz="2400">
                <a:latin typeface="Palatino Linotype" panose="02040502050505030304" charset="0"/>
                <a:cs typeface="Palatino Linotype" panose="02040502050505030304" charset="0"/>
              </a:rPr>
              <a:t>A sudden surge of relief sweeping over me, I exclaimed at Elli, “We're safe now!”</a:t>
            </a:r>
            <a:endParaRPr lang="en-US" altLang="zh-CN" sz="2400">
              <a:latin typeface="Palatino Linotype" panose="02040502050505030304" charset="0"/>
              <a:cs typeface="Palatino Linotype" panose="02040502050505030304" charset="0"/>
            </a:endParaRPr>
          </a:p>
          <a:p>
            <a:pPr marL="342900" indent="-342900">
              <a:lnSpc>
                <a:spcPct val="90000"/>
              </a:lnSpc>
              <a:buFont typeface="Arial" panose="020B0604020202020204" pitchFamily="34" charset="0"/>
              <a:buChar char="•"/>
            </a:pPr>
            <a:r>
              <a:rPr lang="en-US" altLang="zh-CN" sz="2400">
                <a:latin typeface="Palatino Linotype" panose="02040502050505030304" charset="0"/>
                <a:cs typeface="Palatino Linotype" panose="02040502050505030304" charset="0"/>
              </a:rPr>
              <a:t>As I grabbed the rope lowered from the helicopter above, a flush of relief welled up inside me.</a:t>
            </a:r>
            <a:endParaRPr lang="en-US" altLang="zh-CN" sz="2400">
              <a:latin typeface="Palatino Linotype" panose="02040502050505030304" charset="0"/>
              <a:cs typeface="Palatino Linotype" panose="02040502050505030304" charset="0"/>
            </a:endParaRPr>
          </a:p>
          <a:p>
            <a:pPr marL="342900" indent="-342900">
              <a:lnSpc>
                <a:spcPct val="90000"/>
              </a:lnSpc>
              <a:buFont typeface="Arial" panose="020B0604020202020204" pitchFamily="34" charset="0"/>
              <a:buChar char="•"/>
            </a:pPr>
            <a:r>
              <a:rPr lang="en-US" altLang="zh-CN" sz="2400">
                <a:latin typeface="Palatino Linotype" panose="02040502050505030304" charset="0"/>
                <a:cs typeface="Palatino Linotype" panose="02040502050505030304" charset="0"/>
              </a:rPr>
              <a:t>So ecstatic was Elli that she wrapped her arms around my neck tightly.</a:t>
            </a:r>
            <a:endParaRPr lang="en-US" altLang="zh-CN" sz="2400">
              <a:latin typeface="Palatino Linotype" panose="02040502050505030304" charset="0"/>
              <a:cs typeface="Palatino Linotype" panose="02040502050505030304" charset="0"/>
            </a:endParaRPr>
          </a:p>
          <a:p>
            <a:pPr marL="342900" indent="-342900">
              <a:lnSpc>
                <a:spcPct val="90000"/>
              </a:lnSpc>
              <a:buFont typeface="Arial" panose="020B0604020202020204" pitchFamily="34" charset="0"/>
              <a:buChar char="•"/>
            </a:pPr>
            <a:endParaRPr lang="en-US" altLang="zh-CN" sz="2400">
              <a:latin typeface="Palatino Linotype" panose="02040502050505030304" charset="0"/>
              <a:cs typeface="Palatino Linotype" panose="02040502050505030304" charset="0"/>
            </a:endParaRPr>
          </a:p>
          <a:p>
            <a:pPr marL="342900" indent="-342900">
              <a:lnSpc>
                <a:spcPct val="80000"/>
              </a:lnSpc>
              <a:buFont typeface="Arial" panose="020B0604020202020204" pitchFamily="34" charset="0"/>
              <a:buChar char="•"/>
            </a:pPr>
            <a:endParaRPr lang="en-US" altLang="zh-CN" sz="2400">
              <a:latin typeface="Palatino Linotype" panose="02040502050505030304" charset="0"/>
              <a:cs typeface="Palatino Linotype" panose="02040502050505030304" charset="0"/>
            </a:endParaRPr>
          </a:p>
          <a:p>
            <a:pPr marL="342900" indent="-342900">
              <a:lnSpc>
                <a:spcPct val="80000"/>
              </a:lnSpc>
              <a:buFont typeface="Arial" panose="020B0604020202020204" pitchFamily="34" charset="0"/>
              <a:buChar char="•"/>
            </a:pPr>
            <a:endParaRPr lang="en-US" altLang="zh-CN" sz="2400">
              <a:latin typeface="Palatino Linotype" panose="02040502050505030304" charset="0"/>
              <a:cs typeface="Palatino Linotype" panose="02040502050505030304" charset="0"/>
            </a:endParaRPr>
          </a:p>
          <a:p>
            <a:pPr>
              <a:lnSpc>
                <a:spcPct val="80000"/>
              </a:lnSpc>
              <a:buNone/>
            </a:pPr>
            <a:endParaRPr lang="en-US" altLang="zh-CN" sz="2400" b="1">
              <a:latin typeface="Arial Narrow" panose="020B0606020202030204" pitchFamily="34" charset="0"/>
            </a:endParaRPr>
          </a:p>
          <a:p>
            <a:endParaRPr lang="en-US" altLang="zh-CN" sz="2400">
              <a:latin typeface="Palatino Linotype" panose="02040502050505030304" charset="0"/>
              <a:cs typeface="Palatino Linotype" panose="02040502050505030304" charset="0"/>
            </a:endParaRPr>
          </a:p>
          <a:p>
            <a:endParaRPr lang="en-US" altLang="zh-CN" sz="2400">
              <a:latin typeface="Palatino Linotype" panose="02040502050505030304" charset="0"/>
              <a:cs typeface="Palatino Linotype" panose="02040502050505030304" charset="0"/>
            </a:endParaRPr>
          </a:p>
        </p:txBody>
      </p:sp>
      <p:sp>
        <p:nvSpPr>
          <p:cNvPr id="8" name="文本框 7"/>
          <p:cNvSpPr txBox="1"/>
          <p:nvPr/>
        </p:nvSpPr>
        <p:spPr>
          <a:xfrm>
            <a:off x="11391329" y="112083"/>
            <a:ext cx="566420" cy="694055"/>
          </a:xfrm>
          <a:prstGeom prst="rect">
            <a:avLst/>
          </a:prstGeom>
          <a:noFill/>
        </p:spPr>
        <p:txBody>
          <a:bodyPr wrap="none" rtlCol="0">
            <a:spAutoFit/>
          </a:bodyPr>
          <a:p>
            <a:pPr>
              <a:lnSpc>
                <a:spcPct val="140000"/>
              </a:lnSpc>
            </a:pPr>
            <a:r>
              <a:rPr lang="en-US" altLang="zh-CN" sz="2800" dirty="0" smtClean="0">
                <a:solidFill>
                  <a:srgbClr val="115A9F"/>
                </a:solidFill>
                <a:latin typeface="Segoe UI" panose="020B0502040204020203" pitchFamily="34" charset="0"/>
                <a:ea typeface="微软雅黑" panose="020B0503020204020204" pitchFamily="34" charset="-122"/>
                <a:cs typeface="+mn-ea"/>
                <a:sym typeface="Segoe UI" panose="020B0502040204020203" pitchFamily="34" charset="0"/>
              </a:rPr>
              <a:t>0</a:t>
            </a:r>
            <a:r>
              <a:rPr lang="en-US" sz="2800" dirty="0" smtClean="0">
                <a:solidFill>
                  <a:srgbClr val="115A9F"/>
                </a:solidFill>
                <a:latin typeface="Segoe UI" panose="020B0502040204020203" pitchFamily="34" charset="0"/>
                <a:ea typeface="微软雅黑" panose="020B0503020204020204" pitchFamily="34" charset="-122"/>
                <a:cs typeface="+mn-ea"/>
                <a:sym typeface="Segoe UI" panose="020B0502040204020203" pitchFamily="34" charset="0"/>
              </a:rPr>
              <a:t>4</a:t>
            </a:r>
            <a:endParaRPr lang="en-US" sz="6600" dirty="0">
              <a:solidFill>
                <a:srgbClr val="115A9F"/>
              </a:solidFill>
              <a:latin typeface="Segoe UI" panose="020B0502040204020203" pitchFamily="34" charset="0"/>
              <a:ea typeface="微软雅黑" panose="020B0503020204020204" pitchFamily="34" charset="-122"/>
              <a:cs typeface="+mn-ea"/>
              <a:sym typeface="Segoe UI" panose="020B0502040204020203" pitchFamily="34" charset="0"/>
            </a:endParaRPr>
          </a:p>
        </p:txBody>
      </p:sp>
      <p:cxnSp>
        <p:nvCxnSpPr>
          <p:cNvPr id="9" name="直接连接符 8"/>
          <p:cNvCxnSpPr/>
          <p:nvPr/>
        </p:nvCxnSpPr>
        <p:spPr>
          <a:xfrm flipH="1">
            <a:off x="10919961" y="483407"/>
            <a:ext cx="401388" cy="0"/>
          </a:xfrm>
          <a:prstGeom prst="line">
            <a:avLst/>
          </a:prstGeom>
          <a:ln w="9525">
            <a:solidFill>
              <a:srgbClr val="B4CBD4"/>
            </a:solidFill>
          </a:ln>
        </p:spPr>
        <p:style>
          <a:lnRef idx="1">
            <a:schemeClr val="accent1"/>
          </a:lnRef>
          <a:fillRef idx="0">
            <a:schemeClr val="accent1"/>
          </a:fillRef>
          <a:effectRef idx="0">
            <a:schemeClr val="accent1"/>
          </a:effectRef>
          <a:fontRef idx="minor">
            <a:schemeClr val="tx1"/>
          </a:fontRef>
        </p:style>
      </p:cxnSp>
      <p:sp>
        <p:nvSpPr>
          <p:cNvPr id="10" name="文本框 9"/>
          <p:cNvSpPr txBox="1"/>
          <p:nvPr/>
        </p:nvSpPr>
        <p:spPr>
          <a:xfrm>
            <a:off x="9067210" y="262312"/>
            <a:ext cx="1891665" cy="349250"/>
          </a:xfrm>
          <a:prstGeom prst="rect">
            <a:avLst/>
          </a:prstGeom>
          <a:noFill/>
        </p:spPr>
        <p:txBody>
          <a:bodyPr wrap="none" rtlCol="0">
            <a:spAutoFit/>
          </a:bodyPr>
          <a:p>
            <a:pPr algn="dist">
              <a:lnSpc>
                <a:spcPct val="140000"/>
              </a:lnSpc>
            </a:pPr>
            <a:r>
              <a:rPr lang="en-US" altLang="zh-CN" sz="1200" dirty="0" smtClean="0">
                <a:solidFill>
                  <a:srgbClr val="115A9F"/>
                </a:solidFill>
                <a:latin typeface="Segoe UI" panose="020B0502040204020203" pitchFamily="34" charset="0"/>
                <a:ea typeface="微软雅黑" panose="020B0503020204020204" pitchFamily="34" charset="-122"/>
                <a:sym typeface="Segoe UI" panose="020B0502040204020203" pitchFamily="34" charset="0"/>
              </a:rPr>
              <a:t>Expressions for Reference</a:t>
            </a:r>
            <a:endParaRPr lang="zh-CN" altLang="en-US" sz="2000" dirty="0">
              <a:solidFill>
                <a:srgbClr val="B4CBD4"/>
              </a:solidFill>
              <a:latin typeface="Segoe UI" panose="020B0502040204020203" pitchFamily="34" charset="0"/>
              <a:ea typeface="微软雅黑" panose="020B0503020204020204" pitchFamily="34" charset="-122"/>
              <a:cs typeface="+mn-ea"/>
              <a:sym typeface="Segoe UI" panose="020B0502040204020203" pitchFamily="34" charset="0"/>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5" name="椭圆 24"/>
          <p:cNvSpPr/>
          <p:nvPr/>
        </p:nvSpPr>
        <p:spPr>
          <a:xfrm>
            <a:off x="2497077" y="1081677"/>
            <a:ext cx="398145" cy="398146"/>
          </a:xfrm>
          <a:prstGeom prst="ellipse">
            <a:avLst/>
          </a:prstGeom>
          <a:solidFill>
            <a:srgbClr val="115A9F"/>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p>
            <a:pPr algn="ctr"/>
            <a:endParaRPr lang="zh-CN" altLang="en-US" sz="4000" dirty="0">
              <a:latin typeface="Segoe UI" panose="020B0502040204020203" pitchFamily="34" charset="0"/>
              <a:ea typeface="微软雅黑" panose="020B0503020204020204" pitchFamily="34" charset="-122"/>
              <a:cs typeface="+mn-ea"/>
              <a:sym typeface="Segoe UI" panose="020B0502040204020203" pitchFamily="34" charset="0"/>
            </a:endParaRPr>
          </a:p>
        </p:txBody>
      </p:sp>
      <p:sp>
        <p:nvSpPr>
          <p:cNvPr id="2" name="矩形 1"/>
          <p:cNvSpPr/>
          <p:nvPr/>
        </p:nvSpPr>
        <p:spPr>
          <a:xfrm>
            <a:off x="3206115" y="1451610"/>
            <a:ext cx="5099050" cy="75565"/>
          </a:xfrm>
          <a:prstGeom prst="rect">
            <a:avLst/>
          </a:prstGeom>
          <a:solidFill>
            <a:srgbClr val="E9C5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 name="文本框 4"/>
          <p:cNvSpPr txBox="1"/>
          <p:nvPr/>
        </p:nvSpPr>
        <p:spPr>
          <a:xfrm>
            <a:off x="4528185" y="833120"/>
            <a:ext cx="2564130" cy="645160"/>
          </a:xfrm>
          <a:prstGeom prst="rect">
            <a:avLst/>
          </a:prstGeom>
          <a:noFill/>
        </p:spPr>
        <p:txBody>
          <a:bodyPr wrap="square" rtlCol="0">
            <a:spAutoFit/>
          </a:bodyPr>
          <a:p>
            <a:r>
              <a:rPr lang="en-US" altLang="zh-CN" sz="3600">
                <a:latin typeface="Palatino Linotype" panose="02040502050505030304" charset="0"/>
                <a:cs typeface="Palatino Linotype" panose="02040502050505030304" charset="0"/>
              </a:rPr>
              <a:t>crouch</a:t>
            </a:r>
            <a:endParaRPr lang="en-US" altLang="zh-CN" sz="3600">
              <a:latin typeface="Palatino Linotype" panose="02040502050505030304" charset="0"/>
              <a:cs typeface="Palatino Linotype" panose="02040502050505030304" charset="0"/>
            </a:endParaRPr>
          </a:p>
        </p:txBody>
      </p:sp>
      <p:sp>
        <p:nvSpPr>
          <p:cNvPr id="6" name="文本框 5"/>
          <p:cNvSpPr txBox="1"/>
          <p:nvPr/>
        </p:nvSpPr>
        <p:spPr>
          <a:xfrm>
            <a:off x="1242695" y="1929130"/>
            <a:ext cx="10521315" cy="2676525"/>
          </a:xfrm>
          <a:prstGeom prst="rect">
            <a:avLst/>
          </a:prstGeom>
          <a:noFill/>
        </p:spPr>
        <p:txBody>
          <a:bodyPr wrap="square" rtlCol="0">
            <a:spAutoFit/>
          </a:bodyPr>
          <a:p>
            <a:r>
              <a:rPr lang="en-US" altLang="zh-CN" sz="2400">
                <a:latin typeface="Palatino Linotype" panose="02040502050505030304" charset="0"/>
                <a:cs typeface="Palatino Linotype" panose="02040502050505030304" charset="0"/>
              </a:rPr>
              <a:t>vi. to put your body close to the ground by bending your legs under you </a:t>
            </a:r>
            <a:endParaRPr lang="en-US" altLang="zh-CN" sz="2400">
              <a:latin typeface="Palatino Linotype" panose="02040502050505030304" charset="0"/>
              <a:cs typeface="Palatino Linotype" panose="02040502050505030304" charset="0"/>
            </a:endParaRPr>
          </a:p>
          <a:p>
            <a:r>
              <a:rPr lang="en-US" altLang="zh-CN" sz="2400">
                <a:latin typeface="Palatino Linotype" panose="02040502050505030304" charset="0"/>
                <a:cs typeface="Palatino Linotype" panose="02040502050505030304" charset="0"/>
              </a:rPr>
              <a:t>蹲；蹲下；蹲伏 </a:t>
            </a:r>
            <a:r>
              <a:rPr lang="zh-CN" altLang="en-US" sz="2400">
                <a:latin typeface="Palatino Linotype" panose="02040502050505030304" charset="0"/>
                <a:cs typeface="Palatino Linotype" panose="02040502050505030304" charset="0"/>
              </a:rPr>
              <a:t>【</a:t>
            </a:r>
            <a:r>
              <a:rPr lang="en-US" altLang="zh-CN" sz="2400">
                <a:latin typeface="Palatino Linotype" panose="02040502050505030304" charset="0"/>
                <a:cs typeface="Palatino Linotype" panose="02040502050505030304" charset="0"/>
              </a:rPr>
              <a:t>SYN</a:t>
            </a:r>
            <a:r>
              <a:rPr lang="zh-CN" altLang="en-US" sz="2400">
                <a:latin typeface="Palatino Linotype" panose="02040502050505030304" charset="0"/>
                <a:cs typeface="Palatino Linotype" panose="02040502050505030304" charset="0"/>
              </a:rPr>
              <a:t>】</a:t>
            </a:r>
            <a:r>
              <a:rPr lang="en-US" altLang="zh-CN" sz="2400">
                <a:latin typeface="Palatino Linotype" panose="02040502050505030304" charset="0"/>
                <a:cs typeface="Palatino Linotype" panose="02040502050505030304" charset="0"/>
              </a:rPr>
              <a:t> squat</a:t>
            </a:r>
            <a:endParaRPr lang="en-US" altLang="zh-CN" sz="2400">
              <a:latin typeface="Palatino Linotype" panose="02040502050505030304" charset="0"/>
              <a:cs typeface="Palatino Linotype" panose="02040502050505030304" charset="0"/>
            </a:endParaRPr>
          </a:p>
          <a:p>
            <a:endParaRPr lang="en-US" altLang="zh-CN" sz="2400">
              <a:latin typeface="Palatino Linotype" panose="02040502050505030304" charset="0"/>
              <a:cs typeface="Palatino Linotype" panose="02040502050505030304" charset="0"/>
            </a:endParaRPr>
          </a:p>
          <a:p>
            <a:pPr lvl="1"/>
            <a:r>
              <a:rPr lang="en-US" altLang="zh-CN" sz="2400">
                <a:latin typeface="Palatino Linotype" panose="02040502050505030304" charset="0"/>
                <a:cs typeface="Palatino Linotype" panose="02040502050505030304" charset="0"/>
              </a:rPr>
              <a:t>He crouched down beside her.</a:t>
            </a:r>
            <a:endParaRPr lang="en-US" altLang="zh-CN" sz="2400">
              <a:latin typeface="Palatino Linotype" panose="02040502050505030304" charset="0"/>
              <a:cs typeface="Palatino Linotype" panose="02040502050505030304" charset="0"/>
            </a:endParaRPr>
          </a:p>
          <a:p>
            <a:pPr lvl="1"/>
            <a:r>
              <a:rPr lang="en-US" altLang="zh-CN" sz="2400">
                <a:latin typeface="Palatino Linotype" panose="02040502050505030304" charset="0"/>
                <a:cs typeface="Palatino Linotype" panose="02040502050505030304" charset="0"/>
              </a:rPr>
              <a:t>他在她的旁边蹲了下来。</a:t>
            </a:r>
            <a:endParaRPr lang="en-US" altLang="zh-CN" sz="2400">
              <a:latin typeface="Palatino Linotype" panose="02040502050505030304" charset="0"/>
              <a:cs typeface="Palatino Linotype" panose="02040502050505030304" charset="0"/>
            </a:endParaRPr>
          </a:p>
          <a:p>
            <a:pPr lvl="1"/>
            <a:r>
              <a:rPr lang="en-US" altLang="zh-CN" sz="2400">
                <a:latin typeface="Palatino Linotype" panose="02040502050505030304" charset="0"/>
                <a:cs typeface="Palatino Linotype" panose="02040502050505030304" charset="0"/>
              </a:rPr>
              <a:t>Doyle crouched behind a hedge.</a:t>
            </a:r>
            <a:endParaRPr lang="en-US" altLang="zh-CN" sz="2400">
              <a:latin typeface="Palatino Linotype" panose="02040502050505030304" charset="0"/>
              <a:cs typeface="Palatino Linotype" panose="02040502050505030304" charset="0"/>
            </a:endParaRPr>
          </a:p>
          <a:p>
            <a:pPr lvl="1"/>
            <a:r>
              <a:rPr lang="en-US" altLang="zh-CN" sz="2400">
                <a:latin typeface="Palatino Linotype" panose="02040502050505030304" charset="0"/>
                <a:cs typeface="Palatino Linotype" panose="02040502050505030304" charset="0"/>
              </a:rPr>
              <a:t>多伊尔蹲在篱笆后面。</a:t>
            </a:r>
            <a:endParaRPr lang="en-US" altLang="zh-CN" sz="2400">
              <a:latin typeface="Palatino Linotype" panose="02040502050505030304" charset="0"/>
              <a:cs typeface="Palatino Linotype" panose="02040502050505030304" charset="0"/>
            </a:endParaRPr>
          </a:p>
        </p:txBody>
      </p:sp>
      <p:sp>
        <p:nvSpPr>
          <p:cNvPr id="8" name="文本框 7"/>
          <p:cNvSpPr txBox="1"/>
          <p:nvPr/>
        </p:nvSpPr>
        <p:spPr>
          <a:xfrm>
            <a:off x="11391329" y="112083"/>
            <a:ext cx="566420" cy="694055"/>
          </a:xfrm>
          <a:prstGeom prst="rect">
            <a:avLst/>
          </a:prstGeom>
          <a:noFill/>
        </p:spPr>
        <p:txBody>
          <a:bodyPr wrap="none" rtlCol="0">
            <a:spAutoFit/>
          </a:bodyPr>
          <a:p>
            <a:pPr>
              <a:lnSpc>
                <a:spcPct val="140000"/>
              </a:lnSpc>
            </a:pPr>
            <a:r>
              <a:rPr lang="en-US" altLang="zh-CN" sz="2800" dirty="0" smtClean="0">
                <a:solidFill>
                  <a:srgbClr val="115A9F"/>
                </a:solidFill>
                <a:latin typeface="Segoe UI" panose="020B0502040204020203" pitchFamily="34" charset="0"/>
                <a:ea typeface="微软雅黑" panose="020B0503020204020204" pitchFamily="34" charset="-122"/>
                <a:cs typeface="+mn-ea"/>
                <a:sym typeface="Segoe UI" panose="020B0502040204020203" pitchFamily="34" charset="0"/>
              </a:rPr>
              <a:t>0</a:t>
            </a:r>
            <a:r>
              <a:rPr lang="en-US" sz="2800" dirty="0" smtClean="0">
                <a:solidFill>
                  <a:srgbClr val="115A9F"/>
                </a:solidFill>
                <a:latin typeface="Segoe UI" panose="020B0502040204020203" pitchFamily="34" charset="0"/>
                <a:ea typeface="微软雅黑" panose="020B0503020204020204" pitchFamily="34" charset="-122"/>
                <a:cs typeface="+mn-ea"/>
                <a:sym typeface="Segoe UI" panose="020B0502040204020203" pitchFamily="34" charset="0"/>
              </a:rPr>
              <a:t>4</a:t>
            </a:r>
            <a:endParaRPr lang="en-US" sz="6600" dirty="0">
              <a:solidFill>
                <a:srgbClr val="115A9F"/>
              </a:solidFill>
              <a:latin typeface="Segoe UI" panose="020B0502040204020203" pitchFamily="34" charset="0"/>
              <a:ea typeface="微软雅黑" panose="020B0503020204020204" pitchFamily="34" charset="-122"/>
              <a:cs typeface="+mn-ea"/>
              <a:sym typeface="Segoe UI" panose="020B0502040204020203" pitchFamily="34" charset="0"/>
            </a:endParaRPr>
          </a:p>
        </p:txBody>
      </p:sp>
      <p:cxnSp>
        <p:nvCxnSpPr>
          <p:cNvPr id="9" name="直接连接符 8"/>
          <p:cNvCxnSpPr/>
          <p:nvPr/>
        </p:nvCxnSpPr>
        <p:spPr>
          <a:xfrm flipH="1">
            <a:off x="10919961" y="483407"/>
            <a:ext cx="401388" cy="0"/>
          </a:xfrm>
          <a:prstGeom prst="line">
            <a:avLst/>
          </a:prstGeom>
          <a:ln w="9525">
            <a:solidFill>
              <a:srgbClr val="B4CBD4"/>
            </a:solidFill>
          </a:ln>
        </p:spPr>
        <p:style>
          <a:lnRef idx="1">
            <a:schemeClr val="accent1"/>
          </a:lnRef>
          <a:fillRef idx="0">
            <a:schemeClr val="accent1"/>
          </a:fillRef>
          <a:effectRef idx="0">
            <a:schemeClr val="accent1"/>
          </a:effectRef>
          <a:fontRef idx="minor">
            <a:schemeClr val="tx1"/>
          </a:fontRef>
        </p:style>
      </p:cxnSp>
      <p:sp>
        <p:nvSpPr>
          <p:cNvPr id="10" name="文本框 9"/>
          <p:cNvSpPr txBox="1"/>
          <p:nvPr/>
        </p:nvSpPr>
        <p:spPr>
          <a:xfrm>
            <a:off x="9067210" y="262312"/>
            <a:ext cx="1891665" cy="349250"/>
          </a:xfrm>
          <a:prstGeom prst="rect">
            <a:avLst/>
          </a:prstGeom>
          <a:noFill/>
        </p:spPr>
        <p:txBody>
          <a:bodyPr wrap="none" rtlCol="0">
            <a:spAutoFit/>
          </a:bodyPr>
          <a:p>
            <a:pPr algn="dist">
              <a:lnSpc>
                <a:spcPct val="140000"/>
              </a:lnSpc>
            </a:pPr>
            <a:r>
              <a:rPr lang="en-US" altLang="zh-CN" sz="1200" dirty="0" smtClean="0">
                <a:solidFill>
                  <a:srgbClr val="115A9F"/>
                </a:solidFill>
                <a:latin typeface="Segoe UI" panose="020B0502040204020203" pitchFamily="34" charset="0"/>
                <a:ea typeface="微软雅黑" panose="020B0503020204020204" pitchFamily="34" charset="-122"/>
                <a:sym typeface="Segoe UI" panose="020B0502040204020203" pitchFamily="34" charset="0"/>
              </a:rPr>
              <a:t>Expressions for Reference</a:t>
            </a:r>
            <a:endParaRPr lang="zh-CN" altLang="en-US" sz="2000" dirty="0">
              <a:solidFill>
                <a:srgbClr val="B4CBD4"/>
              </a:solidFill>
              <a:latin typeface="Segoe UI" panose="020B0502040204020203" pitchFamily="34" charset="0"/>
              <a:ea typeface="微软雅黑" panose="020B0503020204020204" pitchFamily="34" charset="-122"/>
              <a:cs typeface="+mn-ea"/>
              <a:sym typeface="Segoe UI" panose="020B0502040204020203" pitchFamily="34" charset="0"/>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5" name="椭圆 24"/>
          <p:cNvSpPr/>
          <p:nvPr/>
        </p:nvSpPr>
        <p:spPr>
          <a:xfrm>
            <a:off x="2497077" y="1081677"/>
            <a:ext cx="398145" cy="398146"/>
          </a:xfrm>
          <a:prstGeom prst="ellipse">
            <a:avLst/>
          </a:prstGeom>
          <a:solidFill>
            <a:srgbClr val="115A9F"/>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p>
            <a:pPr algn="ctr"/>
            <a:endParaRPr lang="zh-CN" altLang="en-US" sz="4000" dirty="0">
              <a:latin typeface="Segoe UI" panose="020B0502040204020203" pitchFamily="34" charset="0"/>
              <a:ea typeface="微软雅黑" panose="020B0503020204020204" pitchFamily="34" charset="-122"/>
              <a:cs typeface="+mn-ea"/>
              <a:sym typeface="Segoe UI" panose="020B0502040204020203" pitchFamily="34" charset="0"/>
            </a:endParaRPr>
          </a:p>
        </p:txBody>
      </p:sp>
      <p:sp>
        <p:nvSpPr>
          <p:cNvPr id="2" name="矩形 1"/>
          <p:cNvSpPr/>
          <p:nvPr/>
        </p:nvSpPr>
        <p:spPr>
          <a:xfrm>
            <a:off x="3206115" y="1451610"/>
            <a:ext cx="5099050" cy="75565"/>
          </a:xfrm>
          <a:prstGeom prst="rect">
            <a:avLst/>
          </a:prstGeom>
          <a:solidFill>
            <a:srgbClr val="E9C5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 name="文本框 4"/>
          <p:cNvSpPr txBox="1"/>
          <p:nvPr/>
        </p:nvSpPr>
        <p:spPr>
          <a:xfrm>
            <a:off x="4528185" y="833120"/>
            <a:ext cx="2564130" cy="645160"/>
          </a:xfrm>
          <a:prstGeom prst="rect">
            <a:avLst/>
          </a:prstGeom>
          <a:noFill/>
        </p:spPr>
        <p:txBody>
          <a:bodyPr wrap="square" rtlCol="0">
            <a:spAutoFit/>
          </a:bodyPr>
          <a:p>
            <a:r>
              <a:rPr lang="en-US" altLang="zh-CN" sz="3600">
                <a:latin typeface="Palatino Linotype" panose="02040502050505030304" charset="0"/>
                <a:cs typeface="Palatino Linotype" panose="02040502050505030304" charset="0"/>
              </a:rPr>
              <a:t>flinch</a:t>
            </a:r>
            <a:endParaRPr lang="en-US" altLang="zh-CN" sz="3600">
              <a:latin typeface="Palatino Linotype" panose="02040502050505030304" charset="0"/>
              <a:cs typeface="Palatino Linotype" panose="02040502050505030304" charset="0"/>
            </a:endParaRPr>
          </a:p>
        </p:txBody>
      </p:sp>
      <p:sp>
        <p:nvSpPr>
          <p:cNvPr id="6" name="文本框 5"/>
          <p:cNvSpPr txBox="1"/>
          <p:nvPr/>
        </p:nvSpPr>
        <p:spPr>
          <a:xfrm>
            <a:off x="1242695" y="1929130"/>
            <a:ext cx="9822180" cy="3415030"/>
          </a:xfrm>
          <a:prstGeom prst="rect">
            <a:avLst/>
          </a:prstGeom>
          <a:noFill/>
        </p:spPr>
        <p:txBody>
          <a:bodyPr wrap="square" rtlCol="0">
            <a:spAutoFit/>
          </a:bodyPr>
          <a:p>
            <a:r>
              <a:rPr lang="en-US" altLang="zh-CN" sz="2400">
                <a:latin typeface="Palatino Linotype" panose="02040502050505030304" charset="0"/>
                <a:cs typeface="Palatino Linotype" panose="02040502050505030304" charset="0"/>
              </a:rPr>
              <a:t>vi. to make a sudden movement with your face or body as a result of pain, fear, surprise, etc. （突然）退缩；畏缩</a:t>
            </a:r>
            <a:endParaRPr lang="en-US" altLang="zh-CN" sz="2400">
              <a:latin typeface="Palatino Linotype" panose="02040502050505030304" charset="0"/>
              <a:cs typeface="Palatino Linotype" panose="02040502050505030304" charset="0"/>
            </a:endParaRPr>
          </a:p>
          <a:p>
            <a:endParaRPr lang="en-US" altLang="zh-CN" sz="2400">
              <a:latin typeface="Palatino Linotype" panose="02040502050505030304" charset="0"/>
              <a:cs typeface="Palatino Linotype" panose="02040502050505030304" charset="0"/>
            </a:endParaRPr>
          </a:p>
          <a:p>
            <a:pPr lvl="1"/>
            <a:r>
              <a:rPr lang="en-US" altLang="zh-CN" sz="2400">
                <a:latin typeface="Palatino Linotype" panose="02040502050505030304" charset="0"/>
                <a:cs typeface="Palatino Linotype" panose="02040502050505030304" charset="0"/>
              </a:rPr>
              <a:t>He met my gaze without flinching.</a:t>
            </a:r>
            <a:endParaRPr lang="en-US" altLang="zh-CN" sz="2400">
              <a:latin typeface="Palatino Linotype" panose="02040502050505030304" charset="0"/>
              <a:cs typeface="Palatino Linotype" panose="02040502050505030304" charset="0"/>
            </a:endParaRPr>
          </a:p>
          <a:p>
            <a:pPr lvl="1"/>
            <a:r>
              <a:rPr lang="en-US" altLang="zh-CN" sz="2400">
                <a:latin typeface="Palatino Linotype" panose="02040502050505030304" charset="0"/>
                <a:cs typeface="Palatino Linotype" panose="02040502050505030304" charset="0"/>
              </a:rPr>
              <a:t>他毫不畏缩，跟我对视着。</a:t>
            </a:r>
            <a:endParaRPr lang="en-US" altLang="zh-CN" sz="2400">
              <a:latin typeface="Palatino Linotype" panose="02040502050505030304" charset="0"/>
              <a:cs typeface="Palatino Linotype" panose="02040502050505030304" charset="0"/>
            </a:endParaRPr>
          </a:p>
          <a:p>
            <a:pPr lvl="1"/>
            <a:r>
              <a:rPr lang="en-US" altLang="zh-CN" sz="2400">
                <a:latin typeface="Palatino Linotype" panose="02040502050505030304" charset="0"/>
                <a:cs typeface="Palatino Linotype" panose="02040502050505030304" charset="0"/>
              </a:rPr>
              <a:t>He flinched at the sight of the blood.</a:t>
            </a:r>
            <a:endParaRPr lang="en-US" altLang="zh-CN" sz="2400">
              <a:latin typeface="Palatino Linotype" panose="02040502050505030304" charset="0"/>
              <a:cs typeface="Palatino Linotype" panose="02040502050505030304" charset="0"/>
            </a:endParaRPr>
          </a:p>
          <a:p>
            <a:pPr lvl="1"/>
            <a:r>
              <a:rPr lang="en-US" altLang="zh-CN" sz="2400">
                <a:latin typeface="Palatino Linotype" panose="02040502050505030304" charset="0"/>
                <a:cs typeface="Palatino Linotype" panose="02040502050505030304" charset="0"/>
              </a:rPr>
              <a:t>他一见到血就往后退。</a:t>
            </a:r>
            <a:endParaRPr lang="en-US" altLang="zh-CN" sz="2400">
              <a:latin typeface="Palatino Linotype" panose="02040502050505030304" charset="0"/>
              <a:cs typeface="Palatino Linotype" panose="02040502050505030304" charset="0"/>
            </a:endParaRPr>
          </a:p>
          <a:p>
            <a:pPr lvl="1"/>
            <a:r>
              <a:rPr lang="en-US" altLang="zh-CN" sz="2400">
                <a:latin typeface="Palatino Linotype" panose="02040502050505030304" charset="0"/>
                <a:cs typeface="Palatino Linotype" panose="02040502050505030304" charset="0"/>
              </a:rPr>
              <a:t>She flinched away from the dog.</a:t>
            </a:r>
            <a:endParaRPr lang="en-US" altLang="zh-CN" sz="2400">
              <a:latin typeface="Palatino Linotype" panose="02040502050505030304" charset="0"/>
              <a:cs typeface="Palatino Linotype" panose="02040502050505030304" charset="0"/>
            </a:endParaRPr>
          </a:p>
          <a:p>
            <a:pPr lvl="1"/>
            <a:r>
              <a:rPr lang="en-US" altLang="zh-CN" sz="2400">
                <a:latin typeface="Palatino Linotype" panose="02040502050505030304" charset="0"/>
                <a:cs typeface="Palatino Linotype" panose="02040502050505030304" charset="0"/>
              </a:rPr>
              <a:t>她一下子避开了那条狗。</a:t>
            </a:r>
            <a:endParaRPr lang="en-US" altLang="zh-CN" sz="2400">
              <a:latin typeface="Palatino Linotype" panose="02040502050505030304" charset="0"/>
              <a:cs typeface="Palatino Linotype" panose="02040502050505030304" charset="0"/>
            </a:endParaRPr>
          </a:p>
        </p:txBody>
      </p:sp>
      <p:sp>
        <p:nvSpPr>
          <p:cNvPr id="8" name="文本框 7"/>
          <p:cNvSpPr txBox="1"/>
          <p:nvPr/>
        </p:nvSpPr>
        <p:spPr>
          <a:xfrm>
            <a:off x="11391329" y="112083"/>
            <a:ext cx="566420" cy="694055"/>
          </a:xfrm>
          <a:prstGeom prst="rect">
            <a:avLst/>
          </a:prstGeom>
          <a:noFill/>
        </p:spPr>
        <p:txBody>
          <a:bodyPr wrap="none" rtlCol="0">
            <a:spAutoFit/>
          </a:bodyPr>
          <a:p>
            <a:pPr>
              <a:lnSpc>
                <a:spcPct val="140000"/>
              </a:lnSpc>
            </a:pPr>
            <a:r>
              <a:rPr lang="en-US" altLang="zh-CN" sz="2800" dirty="0" smtClean="0">
                <a:solidFill>
                  <a:srgbClr val="115A9F"/>
                </a:solidFill>
                <a:latin typeface="Segoe UI" panose="020B0502040204020203" pitchFamily="34" charset="0"/>
                <a:ea typeface="微软雅黑" panose="020B0503020204020204" pitchFamily="34" charset="-122"/>
                <a:cs typeface="+mn-ea"/>
                <a:sym typeface="Segoe UI" panose="020B0502040204020203" pitchFamily="34" charset="0"/>
              </a:rPr>
              <a:t>0</a:t>
            </a:r>
            <a:r>
              <a:rPr lang="en-US" sz="2800" dirty="0" smtClean="0">
                <a:solidFill>
                  <a:srgbClr val="115A9F"/>
                </a:solidFill>
                <a:latin typeface="Segoe UI" panose="020B0502040204020203" pitchFamily="34" charset="0"/>
                <a:ea typeface="微软雅黑" panose="020B0503020204020204" pitchFamily="34" charset="-122"/>
                <a:cs typeface="+mn-ea"/>
                <a:sym typeface="Segoe UI" panose="020B0502040204020203" pitchFamily="34" charset="0"/>
              </a:rPr>
              <a:t>4</a:t>
            </a:r>
            <a:endParaRPr lang="en-US" sz="6600" dirty="0">
              <a:solidFill>
                <a:srgbClr val="115A9F"/>
              </a:solidFill>
              <a:latin typeface="Segoe UI" panose="020B0502040204020203" pitchFamily="34" charset="0"/>
              <a:ea typeface="微软雅黑" panose="020B0503020204020204" pitchFamily="34" charset="-122"/>
              <a:cs typeface="+mn-ea"/>
              <a:sym typeface="Segoe UI" panose="020B0502040204020203" pitchFamily="34" charset="0"/>
            </a:endParaRPr>
          </a:p>
        </p:txBody>
      </p:sp>
      <p:cxnSp>
        <p:nvCxnSpPr>
          <p:cNvPr id="9" name="直接连接符 8"/>
          <p:cNvCxnSpPr/>
          <p:nvPr/>
        </p:nvCxnSpPr>
        <p:spPr>
          <a:xfrm flipH="1">
            <a:off x="10919961" y="483407"/>
            <a:ext cx="401388" cy="0"/>
          </a:xfrm>
          <a:prstGeom prst="line">
            <a:avLst/>
          </a:prstGeom>
          <a:ln w="9525">
            <a:solidFill>
              <a:srgbClr val="B4CBD4"/>
            </a:solidFill>
          </a:ln>
        </p:spPr>
        <p:style>
          <a:lnRef idx="1">
            <a:schemeClr val="accent1"/>
          </a:lnRef>
          <a:fillRef idx="0">
            <a:schemeClr val="accent1"/>
          </a:fillRef>
          <a:effectRef idx="0">
            <a:schemeClr val="accent1"/>
          </a:effectRef>
          <a:fontRef idx="minor">
            <a:schemeClr val="tx1"/>
          </a:fontRef>
        </p:style>
      </p:cxnSp>
      <p:sp>
        <p:nvSpPr>
          <p:cNvPr id="10" name="文本框 9"/>
          <p:cNvSpPr txBox="1"/>
          <p:nvPr/>
        </p:nvSpPr>
        <p:spPr>
          <a:xfrm>
            <a:off x="9067210" y="262312"/>
            <a:ext cx="1891665" cy="349250"/>
          </a:xfrm>
          <a:prstGeom prst="rect">
            <a:avLst/>
          </a:prstGeom>
          <a:noFill/>
        </p:spPr>
        <p:txBody>
          <a:bodyPr wrap="none" rtlCol="0">
            <a:spAutoFit/>
          </a:bodyPr>
          <a:p>
            <a:pPr algn="dist">
              <a:lnSpc>
                <a:spcPct val="140000"/>
              </a:lnSpc>
            </a:pPr>
            <a:r>
              <a:rPr lang="en-US" altLang="zh-CN" sz="1200" dirty="0" smtClean="0">
                <a:solidFill>
                  <a:srgbClr val="115A9F"/>
                </a:solidFill>
                <a:latin typeface="Segoe UI" panose="020B0502040204020203" pitchFamily="34" charset="0"/>
                <a:ea typeface="微软雅黑" panose="020B0503020204020204" pitchFamily="34" charset="-122"/>
                <a:sym typeface="Segoe UI" panose="020B0502040204020203" pitchFamily="34" charset="0"/>
              </a:rPr>
              <a:t>Expressions for Reference</a:t>
            </a:r>
            <a:endParaRPr lang="zh-CN" altLang="en-US" sz="2000" dirty="0">
              <a:solidFill>
                <a:srgbClr val="B4CBD4"/>
              </a:solidFill>
              <a:latin typeface="Segoe UI" panose="020B0502040204020203" pitchFamily="34" charset="0"/>
              <a:ea typeface="微软雅黑" panose="020B0503020204020204" pitchFamily="34" charset="-122"/>
              <a:cs typeface="+mn-ea"/>
              <a:sym typeface="Segoe UI" panose="020B0502040204020203" pitchFamily="34" charset="0"/>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5" name="椭圆 24"/>
          <p:cNvSpPr/>
          <p:nvPr/>
        </p:nvSpPr>
        <p:spPr>
          <a:xfrm>
            <a:off x="2497077" y="1081677"/>
            <a:ext cx="398145" cy="398146"/>
          </a:xfrm>
          <a:prstGeom prst="ellipse">
            <a:avLst/>
          </a:prstGeom>
          <a:solidFill>
            <a:srgbClr val="115A9F"/>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p>
            <a:pPr algn="ctr"/>
            <a:endParaRPr lang="zh-CN" altLang="en-US" sz="4000" dirty="0">
              <a:latin typeface="Segoe UI" panose="020B0502040204020203" pitchFamily="34" charset="0"/>
              <a:ea typeface="微软雅黑" panose="020B0503020204020204" pitchFamily="34" charset="-122"/>
              <a:cs typeface="+mn-ea"/>
              <a:sym typeface="Segoe UI" panose="020B0502040204020203" pitchFamily="34" charset="0"/>
            </a:endParaRPr>
          </a:p>
        </p:txBody>
      </p:sp>
      <p:sp>
        <p:nvSpPr>
          <p:cNvPr id="2" name="矩形 1"/>
          <p:cNvSpPr/>
          <p:nvPr/>
        </p:nvSpPr>
        <p:spPr>
          <a:xfrm>
            <a:off x="3206115" y="1451610"/>
            <a:ext cx="5099050" cy="75565"/>
          </a:xfrm>
          <a:prstGeom prst="rect">
            <a:avLst/>
          </a:prstGeom>
          <a:solidFill>
            <a:srgbClr val="E9C5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 name="文本框 4"/>
          <p:cNvSpPr txBox="1"/>
          <p:nvPr/>
        </p:nvSpPr>
        <p:spPr>
          <a:xfrm>
            <a:off x="4528185" y="833120"/>
            <a:ext cx="2564130" cy="645160"/>
          </a:xfrm>
          <a:prstGeom prst="rect">
            <a:avLst/>
          </a:prstGeom>
          <a:noFill/>
        </p:spPr>
        <p:txBody>
          <a:bodyPr wrap="square" rtlCol="0">
            <a:spAutoFit/>
          </a:bodyPr>
          <a:p>
            <a:r>
              <a:rPr lang="en-US" altLang="zh-CN" sz="3600">
                <a:latin typeface="Palatino Linotype" panose="02040502050505030304" charset="0"/>
                <a:cs typeface="Palatino Linotype" panose="02040502050505030304" charset="0"/>
              </a:rPr>
              <a:t>squeal</a:t>
            </a:r>
            <a:endParaRPr lang="en-US" altLang="zh-CN" sz="3600">
              <a:latin typeface="Palatino Linotype" panose="02040502050505030304" charset="0"/>
              <a:cs typeface="Palatino Linotype" panose="02040502050505030304" charset="0"/>
            </a:endParaRPr>
          </a:p>
        </p:txBody>
      </p:sp>
      <p:sp>
        <p:nvSpPr>
          <p:cNvPr id="6" name="文本框 5"/>
          <p:cNvSpPr txBox="1"/>
          <p:nvPr/>
        </p:nvSpPr>
        <p:spPr>
          <a:xfrm>
            <a:off x="1242695" y="1929130"/>
            <a:ext cx="10521315" cy="3046095"/>
          </a:xfrm>
          <a:prstGeom prst="rect">
            <a:avLst/>
          </a:prstGeom>
          <a:noFill/>
        </p:spPr>
        <p:txBody>
          <a:bodyPr wrap="square" rtlCol="0">
            <a:spAutoFit/>
          </a:bodyPr>
          <a:p>
            <a:r>
              <a:rPr lang="en-US" altLang="zh-CN" sz="2400">
                <a:latin typeface="Palatino Linotype" panose="02040502050505030304" charset="0"/>
                <a:cs typeface="Palatino Linotype" panose="02040502050505030304" charset="0"/>
              </a:rPr>
              <a:t>vi. to make a long, high sound 	尖声长叫；发出长而尖的声音</a:t>
            </a:r>
            <a:endParaRPr lang="en-US" altLang="zh-CN" sz="2400">
              <a:latin typeface="Palatino Linotype" panose="02040502050505030304" charset="0"/>
              <a:cs typeface="Palatino Linotype" panose="02040502050505030304" charset="0"/>
            </a:endParaRPr>
          </a:p>
          <a:p>
            <a:endParaRPr lang="en-US" altLang="zh-CN" sz="2400">
              <a:latin typeface="Palatino Linotype" panose="02040502050505030304" charset="0"/>
              <a:cs typeface="Palatino Linotype" panose="02040502050505030304" charset="0"/>
            </a:endParaRPr>
          </a:p>
          <a:p>
            <a:pPr lvl="1"/>
            <a:r>
              <a:rPr lang="en-US" altLang="zh-CN" sz="2400">
                <a:latin typeface="Palatino Linotype" panose="02040502050505030304" charset="0"/>
                <a:cs typeface="Palatino Linotype" panose="02040502050505030304" charset="0"/>
              </a:rPr>
              <a:t>The pigs were squealing.</a:t>
            </a:r>
            <a:endParaRPr lang="en-US" altLang="zh-CN" sz="2400">
              <a:latin typeface="Palatino Linotype" panose="02040502050505030304" charset="0"/>
              <a:cs typeface="Palatino Linotype" panose="02040502050505030304" charset="0"/>
            </a:endParaRPr>
          </a:p>
          <a:p>
            <a:pPr lvl="1"/>
            <a:r>
              <a:rPr lang="en-US" altLang="zh-CN" sz="2400">
                <a:latin typeface="Palatino Linotype" panose="02040502050505030304" charset="0"/>
                <a:cs typeface="Palatino Linotype" panose="02040502050505030304" charset="0"/>
              </a:rPr>
              <a:t>猪尖叫着。</a:t>
            </a:r>
            <a:endParaRPr lang="en-US" altLang="zh-CN" sz="2400">
              <a:latin typeface="Palatino Linotype" panose="02040502050505030304" charset="0"/>
              <a:cs typeface="Palatino Linotype" panose="02040502050505030304" charset="0"/>
            </a:endParaRPr>
          </a:p>
          <a:p>
            <a:pPr lvl="1"/>
            <a:r>
              <a:rPr lang="en-US" altLang="zh-CN" sz="2400">
                <a:latin typeface="Palatino Linotype" panose="02040502050505030304" charset="0"/>
                <a:cs typeface="Palatino Linotype" panose="02040502050505030304" charset="0"/>
              </a:rPr>
              <a:t>The car squealed to a halt.</a:t>
            </a:r>
            <a:endParaRPr lang="en-US" altLang="zh-CN" sz="2400">
              <a:latin typeface="Palatino Linotype" panose="02040502050505030304" charset="0"/>
              <a:cs typeface="Palatino Linotype" panose="02040502050505030304" charset="0"/>
            </a:endParaRPr>
          </a:p>
          <a:p>
            <a:pPr lvl="1"/>
            <a:r>
              <a:rPr lang="en-US" altLang="zh-CN" sz="2400">
                <a:latin typeface="Palatino Linotype" panose="02040502050505030304" charset="0"/>
                <a:cs typeface="Palatino Linotype" panose="02040502050505030304" charset="0"/>
              </a:rPr>
              <a:t>汽车嘎的一声停了下来。</a:t>
            </a:r>
            <a:endParaRPr lang="en-US" altLang="zh-CN" sz="2400">
              <a:latin typeface="Palatino Linotype" panose="02040502050505030304" charset="0"/>
              <a:cs typeface="Palatino Linotype" panose="02040502050505030304" charset="0"/>
            </a:endParaRPr>
          </a:p>
          <a:p>
            <a:pPr lvl="1"/>
            <a:r>
              <a:rPr lang="en-US" altLang="zh-CN" sz="2400">
                <a:latin typeface="Palatino Linotype" panose="02040502050505030304" charset="0"/>
                <a:cs typeface="Palatino Linotype" panose="02040502050505030304" charset="0"/>
              </a:rPr>
              <a:t>Children were running around squealing with excitement.</a:t>
            </a:r>
            <a:endParaRPr lang="en-US" altLang="zh-CN" sz="2400">
              <a:latin typeface="Palatino Linotype" panose="02040502050505030304" charset="0"/>
              <a:cs typeface="Palatino Linotype" panose="02040502050505030304" charset="0"/>
            </a:endParaRPr>
          </a:p>
          <a:p>
            <a:pPr lvl="1"/>
            <a:r>
              <a:rPr lang="en-US" altLang="zh-CN" sz="2400">
                <a:latin typeface="Palatino Linotype" panose="02040502050505030304" charset="0"/>
                <a:cs typeface="Palatino Linotype" panose="02040502050505030304" charset="0"/>
              </a:rPr>
              <a:t>孩子们跑来跑去，兴奋地尖叫着。</a:t>
            </a:r>
            <a:endParaRPr lang="en-US" altLang="zh-CN" sz="2400">
              <a:latin typeface="Palatino Linotype" panose="02040502050505030304" charset="0"/>
              <a:cs typeface="Palatino Linotype" panose="02040502050505030304" charset="0"/>
            </a:endParaRPr>
          </a:p>
        </p:txBody>
      </p:sp>
      <p:sp>
        <p:nvSpPr>
          <p:cNvPr id="8" name="文本框 7"/>
          <p:cNvSpPr txBox="1"/>
          <p:nvPr/>
        </p:nvSpPr>
        <p:spPr>
          <a:xfrm>
            <a:off x="11391329" y="112083"/>
            <a:ext cx="566420" cy="694055"/>
          </a:xfrm>
          <a:prstGeom prst="rect">
            <a:avLst/>
          </a:prstGeom>
          <a:noFill/>
        </p:spPr>
        <p:txBody>
          <a:bodyPr wrap="none" rtlCol="0">
            <a:spAutoFit/>
          </a:bodyPr>
          <a:p>
            <a:pPr>
              <a:lnSpc>
                <a:spcPct val="140000"/>
              </a:lnSpc>
            </a:pPr>
            <a:r>
              <a:rPr lang="en-US" altLang="zh-CN" sz="2800" dirty="0" smtClean="0">
                <a:solidFill>
                  <a:srgbClr val="115A9F"/>
                </a:solidFill>
                <a:latin typeface="Segoe UI" panose="020B0502040204020203" pitchFamily="34" charset="0"/>
                <a:ea typeface="微软雅黑" panose="020B0503020204020204" pitchFamily="34" charset="-122"/>
                <a:cs typeface="+mn-ea"/>
                <a:sym typeface="Segoe UI" panose="020B0502040204020203" pitchFamily="34" charset="0"/>
              </a:rPr>
              <a:t>0</a:t>
            </a:r>
            <a:r>
              <a:rPr lang="en-US" sz="2800" dirty="0" smtClean="0">
                <a:solidFill>
                  <a:srgbClr val="115A9F"/>
                </a:solidFill>
                <a:latin typeface="Segoe UI" panose="020B0502040204020203" pitchFamily="34" charset="0"/>
                <a:ea typeface="微软雅黑" panose="020B0503020204020204" pitchFamily="34" charset="-122"/>
                <a:cs typeface="+mn-ea"/>
                <a:sym typeface="Segoe UI" panose="020B0502040204020203" pitchFamily="34" charset="0"/>
              </a:rPr>
              <a:t>4</a:t>
            </a:r>
            <a:endParaRPr lang="en-US" sz="6600" dirty="0">
              <a:solidFill>
                <a:srgbClr val="115A9F"/>
              </a:solidFill>
              <a:latin typeface="Segoe UI" panose="020B0502040204020203" pitchFamily="34" charset="0"/>
              <a:ea typeface="微软雅黑" panose="020B0503020204020204" pitchFamily="34" charset="-122"/>
              <a:cs typeface="+mn-ea"/>
              <a:sym typeface="Segoe UI" panose="020B0502040204020203" pitchFamily="34" charset="0"/>
            </a:endParaRPr>
          </a:p>
        </p:txBody>
      </p:sp>
      <p:cxnSp>
        <p:nvCxnSpPr>
          <p:cNvPr id="9" name="直接连接符 8"/>
          <p:cNvCxnSpPr/>
          <p:nvPr/>
        </p:nvCxnSpPr>
        <p:spPr>
          <a:xfrm flipH="1">
            <a:off x="10919961" y="483407"/>
            <a:ext cx="401388" cy="0"/>
          </a:xfrm>
          <a:prstGeom prst="line">
            <a:avLst/>
          </a:prstGeom>
          <a:ln w="9525">
            <a:solidFill>
              <a:srgbClr val="B4CBD4"/>
            </a:solidFill>
          </a:ln>
        </p:spPr>
        <p:style>
          <a:lnRef idx="1">
            <a:schemeClr val="accent1"/>
          </a:lnRef>
          <a:fillRef idx="0">
            <a:schemeClr val="accent1"/>
          </a:fillRef>
          <a:effectRef idx="0">
            <a:schemeClr val="accent1"/>
          </a:effectRef>
          <a:fontRef idx="minor">
            <a:schemeClr val="tx1"/>
          </a:fontRef>
        </p:style>
      </p:cxnSp>
      <p:sp>
        <p:nvSpPr>
          <p:cNvPr id="10" name="文本框 9"/>
          <p:cNvSpPr txBox="1"/>
          <p:nvPr/>
        </p:nvSpPr>
        <p:spPr>
          <a:xfrm>
            <a:off x="9067210" y="262312"/>
            <a:ext cx="1891665" cy="349250"/>
          </a:xfrm>
          <a:prstGeom prst="rect">
            <a:avLst/>
          </a:prstGeom>
          <a:noFill/>
        </p:spPr>
        <p:txBody>
          <a:bodyPr wrap="none" rtlCol="0">
            <a:spAutoFit/>
          </a:bodyPr>
          <a:p>
            <a:pPr algn="dist">
              <a:lnSpc>
                <a:spcPct val="140000"/>
              </a:lnSpc>
            </a:pPr>
            <a:r>
              <a:rPr lang="en-US" altLang="zh-CN" sz="1200" dirty="0" smtClean="0">
                <a:solidFill>
                  <a:srgbClr val="115A9F"/>
                </a:solidFill>
                <a:latin typeface="Segoe UI" panose="020B0502040204020203" pitchFamily="34" charset="0"/>
                <a:ea typeface="微软雅黑" panose="020B0503020204020204" pitchFamily="34" charset="-122"/>
                <a:sym typeface="Segoe UI" panose="020B0502040204020203" pitchFamily="34" charset="0"/>
              </a:rPr>
              <a:t>Expressions for Reference</a:t>
            </a:r>
            <a:endParaRPr lang="zh-CN" altLang="en-US" sz="2000" dirty="0">
              <a:solidFill>
                <a:srgbClr val="B4CBD4"/>
              </a:solidFill>
              <a:latin typeface="Segoe UI" panose="020B0502040204020203" pitchFamily="34" charset="0"/>
              <a:ea typeface="微软雅黑" panose="020B0503020204020204" pitchFamily="34" charset="-122"/>
              <a:cs typeface="+mn-ea"/>
              <a:sym typeface="Segoe UI" panose="020B0502040204020203" pitchFamily="34" charset="0"/>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5" name="椭圆 24"/>
          <p:cNvSpPr/>
          <p:nvPr/>
        </p:nvSpPr>
        <p:spPr>
          <a:xfrm>
            <a:off x="2497077" y="1081677"/>
            <a:ext cx="398145" cy="398146"/>
          </a:xfrm>
          <a:prstGeom prst="ellipse">
            <a:avLst/>
          </a:prstGeom>
          <a:solidFill>
            <a:srgbClr val="115A9F"/>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p>
            <a:pPr algn="ctr"/>
            <a:endParaRPr lang="zh-CN" altLang="en-US" sz="4000" dirty="0">
              <a:latin typeface="Segoe UI" panose="020B0502040204020203" pitchFamily="34" charset="0"/>
              <a:ea typeface="微软雅黑" panose="020B0503020204020204" pitchFamily="34" charset="-122"/>
              <a:cs typeface="+mn-ea"/>
              <a:sym typeface="Segoe UI" panose="020B0502040204020203" pitchFamily="34" charset="0"/>
            </a:endParaRPr>
          </a:p>
        </p:txBody>
      </p:sp>
      <p:sp>
        <p:nvSpPr>
          <p:cNvPr id="2" name="矩形 1"/>
          <p:cNvSpPr/>
          <p:nvPr/>
        </p:nvSpPr>
        <p:spPr>
          <a:xfrm>
            <a:off x="3206115" y="1451610"/>
            <a:ext cx="5099050" cy="75565"/>
          </a:xfrm>
          <a:prstGeom prst="rect">
            <a:avLst/>
          </a:prstGeom>
          <a:solidFill>
            <a:srgbClr val="E9C5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 name="文本框 4"/>
          <p:cNvSpPr txBox="1"/>
          <p:nvPr/>
        </p:nvSpPr>
        <p:spPr>
          <a:xfrm>
            <a:off x="4528185" y="833120"/>
            <a:ext cx="2564130" cy="645160"/>
          </a:xfrm>
          <a:prstGeom prst="rect">
            <a:avLst/>
          </a:prstGeom>
          <a:noFill/>
        </p:spPr>
        <p:txBody>
          <a:bodyPr wrap="square" rtlCol="0">
            <a:spAutoFit/>
          </a:bodyPr>
          <a:p>
            <a:r>
              <a:rPr lang="en-US" altLang="zh-CN" sz="3600">
                <a:latin typeface="Palatino Linotype" panose="02040502050505030304" charset="0"/>
                <a:cs typeface="Palatino Linotype" panose="02040502050505030304" charset="0"/>
              </a:rPr>
              <a:t>gasp</a:t>
            </a:r>
            <a:endParaRPr lang="en-US" altLang="zh-CN" sz="3600">
              <a:latin typeface="Palatino Linotype" panose="02040502050505030304" charset="0"/>
              <a:cs typeface="Palatino Linotype" panose="02040502050505030304" charset="0"/>
            </a:endParaRPr>
          </a:p>
        </p:txBody>
      </p:sp>
      <p:sp>
        <p:nvSpPr>
          <p:cNvPr id="6" name="文本框 5"/>
          <p:cNvSpPr txBox="1"/>
          <p:nvPr/>
        </p:nvSpPr>
        <p:spPr>
          <a:xfrm>
            <a:off x="1242695" y="1845310"/>
            <a:ext cx="10521315" cy="4892675"/>
          </a:xfrm>
          <a:prstGeom prst="rect">
            <a:avLst/>
          </a:prstGeom>
          <a:noFill/>
        </p:spPr>
        <p:txBody>
          <a:bodyPr wrap="square" rtlCol="0">
            <a:spAutoFit/>
          </a:bodyPr>
          <a:p>
            <a:r>
              <a:rPr lang="en-US" altLang="zh-CN" sz="2400">
                <a:latin typeface="Palatino Linotype" panose="02040502050505030304" charset="0"/>
                <a:cs typeface="Palatino Linotype" panose="02040502050505030304" charset="0"/>
              </a:rPr>
              <a:t>n. a quick deep breath, usually caused by a strong emotion </a:t>
            </a:r>
            <a:endParaRPr lang="en-US" altLang="zh-CN" sz="2400">
              <a:latin typeface="Palatino Linotype" panose="02040502050505030304" charset="0"/>
              <a:cs typeface="Palatino Linotype" panose="02040502050505030304" charset="0"/>
            </a:endParaRPr>
          </a:p>
          <a:p>
            <a:r>
              <a:rPr lang="en-US" altLang="zh-CN" sz="2400">
                <a:latin typeface="Palatino Linotype" panose="02040502050505030304" charset="0"/>
                <a:cs typeface="Palatino Linotype" panose="02040502050505030304" charset="0"/>
              </a:rPr>
              <a:t>（常指由强烈情感引起的）深吸气，喘息，倒抽气</a:t>
            </a:r>
            <a:endParaRPr lang="en-US" altLang="zh-CN" sz="2400">
              <a:latin typeface="Palatino Linotype" panose="02040502050505030304" charset="0"/>
              <a:cs typeface="Palatino Linotype" panose="02040502050505030304" charset="0"/>
            </a:endParaRPr>
          </a:p>
          <a:p>
            <a:pPr lvl="1"/>
            <a:r>
              <a:rPr lang="en-US" altLang="zh-CN" sz="2400">
                <a:latin typeface="Palatino Linotype" panose="02040502050505030304" charset="0"/>
                <a:cs typeface="Palatino Linotype" panose="02040502050505030304" charset="0"/>
              </a:rPr>
              <a:t>to give a gasp of horror/surprise/relief</a:t>
            </a:r>
            <a:endParaRPr lang="en-US" altLang="zh-CN" sz="2400">
              <a:latin typeface="Palatino Linotype" panose="02040502050505030304" charset="0"/>
              <a:cs typeface="Palatino Linotype" panose="02040502050505030304" charset="0"/>
            </a:endParaRPr>
          </a:p>
          <a:p>
            <a:pPr lvl="1"/>
            <a:r>
              <a:rPr lang="en-US" altLang="zh-CN" sz="2400">
                <a:latin typeface="Palatino Linotype" panose="02040502050505030304" charset="0"/>
                <a:cs typeface="Palatino Linotype" panose="02040502050505030304" charset="0"/>
              </a:rPr>
              <a:t>惊恐得／吃惊得倒抽一口气；如释重负地松一口气</a:t>
            </a:r>
            <a:endParaRPr lang="en-US" altLang="zh-CN" sz="2400">
              <a:latin typeface="Palatino Linotype" panose="02040502050505030304" charset="0"/>
              <a:cs typeface="Palatino Linotype" panose="02040502050505030304" charset="0"/>
            </a:endParaRPr>
          </a:p>
          <a:p>
            <a:pPr lvl="1"/>
            <a:r>
              <a:rPr lang="en-US" altLang="zh-CN" sz="2400">
                <a:latin typeface="Palatino Linotype" panose="02040502050505030304" charset="0"/>
                <a:cs typeface="Palatino Linotype" panose="02040502050505030304" charset="0"/>
              </a:rPr>
              <a:t>His breath came in short gasps.</a:t>
            </a:r>
            <a:endParaRPr lang="en-US" altLang="zh-CN" sz="2400">
              <a:latin typeface="Palatino Linotype" panose="02040502050505030304" charset="0"/>
              <a:cs typeface="Palatino Linotype" panose="02040502050505030304" charset="0"/>
            </a:endParaRPr>
          </a:p>
          <a:p>
            <a:pPr lvl="1"/>
            <a:r>
              <a:rPr lang="en-US" altLang="zh-CN" sz="2400">
                <a:latin typeface="Palatino Linotype" panose="02040502050505030304" charset="0"/>
                <a:cs typeface="Palatino Linotype" panose="02040502050505030304" charset="0"/>
              </a:rPr>
              <a:t>他急促地喘着气。</a:t>
            </a:r>
            <a:endParaRPr lang="en-US" altLang="zh-CN" sz="2400">
              <a:latin typeface="Palatino Linotype" panose="02040502050505030304" charset="0"/>
              <a:cs typeface="Palatino Linotype" panose="02040502050505030304" charset="0"/>
            </a:endParaRPr>
          </a:p>
          <a:p>
            <a:r>
              <a:rPr lang="en-US" altLang="zh-CN" sz="2400">
                <a:latin typeface="Palatino Linotype" panose="02040502050505030304" charset="0"/>
                <a:cs typeface="Palatino Linotype" panose="02040502050505030304" charset="0"/>
              </a:rPr>
              <a:t>v. to take a quick deep breath with your mouth open, especially because you are surprised or in pain （尤指由于惊讶或疼痛而）喘气，喘息，倒抽气</a:t>
            </a:r>
            <a:endParaRPr lang="en-US" altLang="zh-CN" sz="2400">
              <a:latin typeface="Palatino Linotype" panose="02040502050505030304" charset="0"/>
              <a:cs typeface="Palatino Linotype" panose="02040502050505030304" charset="0"/>
            </a:endParaRPr>
          </a:p>
          <a:p>
            <a:pPr lvl="1"/>
            <a:r>
              <a:rPr lang="en-US" altLang="zh-CN" sz="2400">
                <a:latin typeface="Palatino Linotype" panose="02040502050505030304" charset="0"/>
                <a:cs typeface="Palatino Linotype" panose="02040502050505030304" charset="0"/>
              </a:rPr>
              <a:t>She gasped at the wonderful view.</a:t>
            </a:r>
            <a:endParaRPr lang="en-US" altLang="zh-CN" sz="2400">
              <a:latin typeface="Palatino Linotype" panose="02040502050505030304" charset="0"/>
              <a:cs typeface="Palatino Linotype" panose="02040502050505030304" charset="0"/>
            </a:endParaRPr>
          </a:p>
          <a:p>
            <a:pPr lvl="1"/>
            <a:r>
              <a:rPr lang="en-US" altLang="zh-CN" sz="2400">
                <a:latin typeface="Palatino Linotype" panose="02040502050505030304" charset="0"/>
                <a:cs typeface="Palatino Linotype" panose="02040502050505030304" charset="0"/>
              </a:rPr>
              <a:t>如此美景使她惊讶得倒吸了一口气。</a:t>
            </a:r>
            <a:endParaRPr lang="en-US" altLang="zh-CN" sz="2400">
              <a:latin typeface="Palatino Linotype" panose="02040502050505030304" charset="0"/>
              <a:cs typeface="Palatino Linotype" panose="02040502050505030304" charset="0"/>
            </a:endParaRPr>
          </a:p>
          <a:p>
            <a:pPr lvl="1"/>
            <a:r>
              <a:rPr lang="en-US" altLang="zh-CN" sz="2400">
                <a:latin typeface="Palatino Linotype" panose="02040502050505030304" charset="0"/>
                <a:cs typeface="Palatino Linotype" panose="02040502050505030304" charset="0"/>
              </a:rPr>
              <a:t>They gasped in astonishment at the news.</a:t>
            </a:r>
            <a:endParaRPr lang="en-US" altLang="zh-CN" sz="2400">
              <a:latin typeface="Palatino Linotype" panose="02040502050505030304" charset="0"/>
              <a:cs typeface="Palatino Linotype" panose="02040502050505030304" charset="0"/>
            </a:endParaRPr>
          </a:p>
          <a:p>
            <a:pPr lvl="1"/>
            <a:r>
              <a:rPr lang="en-US" altLang="zh-CN" sz="2400">
                <a:latin typeface="Palatino Linotype" panose="02040502050505030304" charset="0"/>
                <a:cs typeface="Palatino Linotype" panose="02040502050505030304" charset="0"/>
              </a:rPr>
              <a:t>他们听到这消息惊讶得倒吸了一口气。</a:t>
            </a:r>
            <a:endParaRPr lang="en-US" altLang="zh-CN" sz="2400">
              <a:latin typeface="Palatino Linotype" panose="02040502050505030304" charset="0"/>
              <a:cs typeface="Palatino Linotype" panose="02040502050505030304" charset="0"/>
            </a:endParaRPr>
          </a:p>
          <a:p>
            <a:endParaRPr lang="en-US" altLang="zh-CN" sz="2400">
              <a:latin typeface="Palatino Linotype" panose="02040502050505030304" charset="0"/>
              <a:cs typeface="Palatino Linotype" panose="02040502050505030304" charset="0"/>
            </a:endParaRPr>
          </a:p>
        </p:txBody>
      </p:sp>
      <p:sp>
        <p:nvSpPr>
          <p:cNvPr id="8" name="文本框 7"/>
          <p:cNvSpPr txBox="1"/>
          <p:nvPr/>
        </p:nvSpPr>
        <p:spPr>
          <a:xfrm>
            <a:off x="11391329" y="112083"/>
            <a:ext cx="566420" cy="694055"/>
          </a:xfrm>
          <a:prstGeom prst="rect">
            <a:avLst/>
          </a:prstGeom>
          <a:noFill/>
        </p:spPr>
        <p:txBody>
          <a:bodyPr wrap="none" rtlCol="0">
            <a:spAutoFit/>
          </a:bodyPr>
          <a:p>
            <a:pPr>
              <a:lnSpc>
                <a:spcPct val="140000"/>
              </a:lnSpc>
            </a:pPr>
            <a:r>
              <a:rPr lang="en-US" altLang="zh-CN" sz="2800" dirty="0" smtClean="0">
                <a:solidFill>
                  <a:srgbClr val="115A9F"/>
                </a:solidFill>
                <a:latin typeface="Segoe UI" panose="020B0502040204020203" pitchFamily="34" charset="0"/>
                <a:ea typeface="微软雅黑" panose="020B0503020204020204" pitchFamily="34" charset="-122"/>
                <a:cs typeface="+mn-ea"/>
                <a:sym typeface="Segoe UI" panose="020B0502040204020203" pitchFamily="34" charset="0"/>
              </a:rPr>
              <a:t>0</a:t>
            </a:r>
            <a:r>
              <a:rPr lang="en-US" sz="2800" dirty="0" smtClean="0">
                <a:solidFill>
                  <a:srgbClr val="115A9F"/>
                </a:solidFill>
                <a:latin typeface="Segoe UI" panose="020B0502040204020203" pitchFamily="34" charset="0"/>
                <a:ea typeface="微软雅黑" panose="020B0503020204020204" pitchFamily="34" charset="-122"/>
                <a:cs typeface="+mn-ea"/>
                <a:sym typeface="Segoe UI" panose="020B0502040204020203" pitchFamily="34" charset="0"/>
              </a:rPr>
              <a:t>4</a:t>
            </a:r>
            <a:endParaRPr lang="en-US" sz="6600" dirty="0">
              <a:solidFill>
                <a:srgbClr val="115A9F"/>
              </a:solidFill>
              <a:latin typeface="Segoe UI" panose="020B0502040204020203" pitchFamily="34" charset="0"/>
              <a:ea typeface="微软雅黑" panose="020B0503020204020204" pitchFamily="34" charset="-122"/>
              <a:cs typeface="+mn-ea"/>
              <a:sym typeface="Segoe UI" panose="020B0502040204020203" pitchFamily="34" charset="0"/>
            </a:endParaRPr>
          </a:p>
        </p:txBody>
      </p:sp>
      <p:cxnSp>
        <p:nvCxnSpPr>
          <p:cNvPr id="9" name="直接连接符 8"/>
          <p:cNvCxnSpPr/>
          <p:nvPr/>
        </p:nvCxnSpPr>
        <p:spPr>
          <a:xfrm flipH="1">
            <a:off x="10919961" y="483407"/>
            <a:ext cx="401388" cy="0"/>
          </a:xfrm>
          <a:prstGeom prst="line">
            <a:avLst/>
          </a:prstGeom>
          <a:ln w="9525">
            <a:solidFill>
              <a:srgbClr val="B4CBD4"/>
            </a:solidFill>
          </a:ln>
        </p:spPr>
        <p:style>
          <a:lnRef idx="1">
            <a:schemeClr val="accent1"/>
          </a:lnRef>
          <a:fillRef idx="0">
            <a:schemeClr val="accent1"/>
          </a:fillRef>
          <a:effectRef idx="0">
            <a:schemeClr val="accent1"/>
          </a:effectRef>
          <a:fontRef idx="minor">
            <a:schemeClr val="tx1"/>
          </a:fontRef>
        </p:style>
      </p:cxnSp>
      <p:sp>
        <p:nvSpPr>
          <p:cNvPr id="10" name="文本框 9"/>
          <p:cNvSpPr txBox="1"/>
          <p:nvPr/>
        </p:nvSpPr>
        <p:spPr>
          <a:xfrm>
            <a:off x="9067210" y="262312"/>
            <a:ext cx="1891665" cy="349250"/>
          </a:xfrm>
          <a:prstGeom prst="rect">
            <a:avLst/>
          </a:prstGeom>
          <a:noFill/>
        </p:spPr>
        <p:txBody>
          <a:bodyPr wrap="none" rtlCol="0">
            <a:spAutoFit/>
          </a:bodyPr>
          <a:p>
            <a:pPr algn="dist">
              <a:lnSpc>
                <a:spcPct val="140000"/>
              </a:lnSpc>
            </a:pPr>
            <a:r>
              <a:rPr lang="en-US" altLang="zh-CN" sz="1200" dirty="0" smtClean="0">
                <a:solidFill>
                  <a:srgbClr val="115A9F"/>
                </a:solidFill>
                <a:latin typeface="Segoe UI" panose="020B0502040204020203" pitchFamily="34" charset="0"/>
                <a:ea typeface="微软雅黑" panose="020B0503020204020204" pitchFamily="34" charset="-122"/>
                <a:sym typeface="Segoe UI" panose="020B0502040204020203" pitchFamily="34" charset="0"/>
              </a:rPr>
              <a:t>Expressions for Reference</a:t>
            </a:r>
            <a:endParaRPr lang="zh-CN" altLang="en-US" sz="2000" dirty="0">
              <a:solidFill>
                <a:srgbClr val="B4CBD4"/>
              </a:solidFill>
              <a:latin typeface="Segoe UI" panose="020B0502040204020203" pitchFamily="34" charset="0"/>
              <a:ea typeface="微软雅黑" panose="020B0503020204020204" pitchFamily="34" charset="-122"/>
              <a:cs typeface="+mn-ea"/>
              <a:sym typeface="Segoe UI" panose="020B0502040204020203" pitchFamily="34" charset="0"/>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5" name="椭圆 24"/>
          <p:cNvSpPr/>
          <p:nvPr/>
        </p:nvSpPr>
        <p:spPr>
          <a:xfrm>
            <a:off x="2497077" y="1081677"/>
            <a:ext cx="398145" cy="398146"/>
          </a:xfrm>
          <a:prstGeom prst="ellipse">
            <a:avLst/>
          </a:prstGeom>
          <a:solidFill>
            <a:srgbClr val="115A9F"/>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p>
            <a:pPr algn="ctr"/>
            <a:endParaRPr lang="zh-CN" altLang="en-US" sz="4000" dirty="0">
              <a:latin typeface="Segoe UI" panose="020B0502040204020203" pitchFamily="34" charset="0"/>
              <a:ea typeface="微软雅黑" panose="020B0503020204020204" pitchFamily="34" charset="-122"/>
              <a:cs typeface="+mn-ea"/>
              <a:sym typeface="Segoe UI" panose="020B0502040204020203" pitchFamily="34" charset="0"/>
            </a:endParaRPr>
          </a:p>
        </p:txBody>
      </p:sp>
      <p:sp>
        <p:nvSpPr>
          <p:cNvPr id="2" name="矩形 1"/>
          <p:cNvSpPr/>
          <p:nvPr/>
        </p:nvSpPr>
        <p:spPr>
          <a:xfrm>
            <a:off x="3206115" y="1451610"/>
            <a:ext cx="5099050" cy="75565"/>
          </a:xfrm>
          <a:prstGeom prst="rect">
            <a:avLst/>
          </a:prstGeom>
          <a:solidFill>
            <a:srgbClr val="E9C5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 name="文本框 4"/>
          <p:cNvSpPr txBox="1"/>
          <p:nvPr/>
        </p:nvSpPr>
        <p:spPr>
          <a:xfrm>
            <a:off x="4528185" y="833120"/>
            <a:ext cx="2564130" cy="645160"/>
          </a:xfrm>
          <a:prstGeom prst="rect">
            <a:avLst/>
          </a:prstGeom>
          <a:noFill/>
        </p:spPr>
        <p:txBody>
          <a:bodyPr wrap="square" rtlCol="0">
            <a:spAutoFit/>
          </a:bodyPr>
          <a:p>
            <a:r>
              <a:rPr lang="en-US" altLang="zh-CN" sz="3600">
                <a:latin typeface="Palatino Linotype" panose="02040502050505030304" charset="0"/>
                <a:cs typeface="Palatino Linotype" panose="02040502050505030304" charset="0"/>
              </a:rPr>
              <a:t>huddle</a:t>
            </a:r>
            <a:endParaRPr lang="en-US" altLang="zh-CN" sz="3600">
              <a:latin typeface="Palatino Linotype" panose="02040502050505030304" charset="0"/>
              <a:cs typeface="Palatino Linotype" panose="02040502050505030304" charset="0"/>
            </a:endParaRPr>
          </a:p>
        </p:txBody>
      </p:sp>
      <p:sp>
        <p:nvSpPr>
          <p:cNvPr id="6" name="文本框 5"/>
          <p:cNvSpPr txBox="1"/>
          <p:nvPr/>
        </p:nvSpPr>
        <p:spPr>
          <a:xfrm>
            <a:off x="706755" y="1929130"/>
            <a:ext cx="11057255" cy="3784600"/>
          </a:xfrm>
          <a:prstGeom prst="rect">
            <a:avLst/>
          </a:prstGeom>
          <a:noFill/>
        </p:spPr>
        <p:txBody>
          <a:bodyPr wrap="square" rtlCol="0">
            <a:spAutoFit/>
          </a:bodyPr>
          <a:p>
            <a:r>
              <a:rPr lang="en-US" altLang="zh-CN" sz="2400">
                <a:latin typeface="Palatino Linotype" panose="02040502050505030304" charset="0"/>
                <a:cs typeface="Palatino Linotype" panose="02040502050505030304" charset="0"/>
              </a:rPr>
              <a:t>vi. ~ (up/together) (+ adv./prep.) (of people or animals 人或动物) to gather closely together, usually because of cold or fear （通常因寒冷或害怕）挤在一起</a:t>
            </a:r>
            <a:endParaRPr lang="en-US" altLang="zh-CN" sz="2400">
              <a:latin typeface="Palatino Linotype" panose="02040502050505030304" charset="0"/>
              <a:cs typeface="Palatino Linotype" panose="02040502050505030304" charset="0"/>
            </a:endParaRPr>
          </a:p>
          <a:p>
            <a:pPr lvl="1"/>
            <a:r>
              <a:rPr lang="en-US" altLang="zh-CN" sz="2400">
                <a:latin typeface="Palatino Linotype" panose="02040502050505030304" charset="0"/>
                <a:cs typeface="Palatino Linotype" panose="02040502050505030304" charset="0"/>
              </a:rPr>
              <a:t>We huddled together for warmth.</a:t>
            </a:r>
            <a:endParaRPr lang="en-US" altLang="zh-CN" sz="2400">
              <a:latin typeface="Palatino Linotype" panose="02040502050505030304" charset="0"/>
              <a:cs typeface="Palatino Linotype" panose="02040502050505030304" charset="0"/>
            </a:endParaRPr>
          </a:p>
          <a:p>
            <a:pPr lvl="1"/>
            <a:r>
              <a:rPr lang="en-US" altLang="zh-CN" sz="2400">
                <a:latin typeface="Palatino Linotype" panose="02040502050505030304" charset="0"/>
                <a:cs typeface="Palatino Linotype" panose="02040502050505030304" charset="0"/>
              </a:rPr>
              <a:t>我们挤在一块取暖。</a:t>
            </a:r>
            <a:endParaRPr lang="en-US" altLang="zh-CN" sz="2400">
              <a:latin typeface="Palatino Linotype" panose="02040502050505030304" charset="0"/>
              <a:cs typeface="Palatino Linotype" panose="02040502050505030304" charset="0"/>
            </a:endParaRPr>
          </a:p>
          <a:p>
            <a:pPr lvl="1"/>
            <a:r>
              <a:rPr lang="en-US" altLang="zh-CN" sz="2400">
                <a:latin typeface="Palatino Linotype" panose="02040502050505030304" charset="0"/>
                <a:cs typeface="Palatino Linotype" panose="02040502050505030304" charset="0"/>
              </a:rPr>
              <a:t>They all huddled around the fire.</a:t>
            </a:r>
            <a:endParaRPr lang="en-US" altLang="zh-CN" sz="2400">
              <a:latin typeface="Palatino Linotype" panose="02040502050505030304" charset="0"/>
              <a:cs typeface="Palatino Linotype" panose="02040502050505030304" charset="0"/>
            </a:endParaRPr>
          </a:p>
          <a:p>
            <a:pPr lvl="1"/>
            <a:r>
              <a:rPr lang="en-US" altLang="zh-CN" sz="2400">
                <a:latin typeface="Palatino Linotype" panose="02040502050505030304" charset="0"/>
                <a:cs typeface="Palatino Linotype" panose="02040502050505030304" charset="0"/>
              </a:rPr>
              <a:t>他们都聚集在火堆周围。</a:t>
            </a:r>
            <a:endParaRPr lang="en-US" altLang="zh-CN" sz="2400">
              <a:latin typeface="Palatino Linotype" panose="02040502050505030304" charset="0"/>
              <a:cs typeface="Palatino Linotype" panose="02040502050505030304" charset="0"/>
            </a:endParaRPr>
          </a:p>
          <a:p>
            <a:r>
              <a:rPr lang="en-US" altLang="zh-CN" sz="2400">
                <a:latin typeface="Palatino Linotype" panose="02040502050505030304" charset="0"/>
                <a:cs typeface="Palatino Linotype" panose="02040502050505030304" charset="0"/>
              </a:rPr>
              <a:t>vi.  ~ (up) (+ adv./prep.) to hold your arms and legs close to your body, usually because you are cold or frightened （通常因寒冷或害怕）蜷缩，缩成一团</a:t>
            </a:r>
            <a:endParaRPr lang="en-US" altLang="zh-CN" sz="2400">
              <a:latin typeface="Palatino Linotype" panose="02040502050505030304" charset="0"/>
              <a:cs typeface="Palatino Linotype" panose="02040502050505030304" charset="0"/>
            </a:endParaRPr>
          </a:p>
          <a:p>
            <a:pPr lvl="1"/>
            <a:r>
              <a:rPr lang="en-US" altLang="zh-CN" sz="2400">
                <a:latin typeface="Palatino Linotype" panose="02040502050505030304" charset="0"/>
                <a:cs typeface="Palatino Linotype" panose="02040502050505030304" charset="0"/>
              </a:rPr>
              <a:t>I huddled under a blanket on the floor.</a:t>
            </a:r>
            <a:endParaRPr lang="en-US" altLang="zh-CN" sz="2400">
              <a:latin typeface="Palatino Linotype" panose="02040502050505030304" charset="0"/>
              <a:cs typeface="Palatino Linotype" panose="02040502050505030304" charset="0"/>
            </a:endParaRPr>
          </a:p>
          <a:p>
            <a:pPr lvl="1"/>
            <a:r>
              <a:rPr lang="en-US" altLang="zh-CN" sz="2400">
                <a:latin typeface="Palatino Linotype" panose="02040502050505030304" charset="0"/>
                <a:cs typeface="Palatino Linotype" panose="02040502050505030304" charset="0"/>
              </a:rPr>
              <a:t>我在地板上盖着毯子缩成一团。</a:t>
            </a:r>
            <a:endParaRPr lang="en-US" altLang="zh-CN" sz="2400">
              <a:latin typeface="Palatino Linotype" panose="02040502050505030304" charset="0"/>
              <a:cs typeface="Palatino Linotype" panose="02040502050505030304" charset="0"/>
            </a:endParaRPr>
          </a:p>
        </p:txBody>
      </p:sp>
      <p:sp>
        <p:nvSpPr>
          <p:cNvPr id="8" name="文本框 7"/>
          <p:cNvSpPr txBox="1"/>
          <p:nvPr/>
        </p:nvSpPr>
        <p:spPr>
          <a:xfrm>
            <a:off x="11391329" y="112083"/>
            <a:ext cx="566420" cy="694055"/>
          </a:xfrm>
          <a:prstGeom prst="rect">
            <a:avLst/>
          </a:prstGeom>
          <a:noFill/>
        </p:spPr>
        <p:txBody>
          <a:bodyPr wrap="none" rtlCol="0">
            <a:spAutoFit/>
          </a:bodyPr>
          <a:p>
            <a:pPr>
              <a:lnSpc>
                <a:spcPct val="140000"/>
              </a:lnSpc>
            </a:pPr>
            <a:r>
              <a:rPr lang="en-US" altLang="zh-CN" sz="2800" dirty="0" smtClean="0">
                <a:solidFill>
                  <a:srgbClr val="115A9F"/>
                </a:solidFill>
                <a:latin typeface="Segoe UI" panose="020B0502040204020203" pitchFamily="34" charset="0"/>
                <a:ea typeface="微软雅黑" panose="020B0503020204020204" pitchFamily="34" charset="-122"/>
                <a:cs typeface="+mn-ea"/>
                <a:sym typeface="Segoe UI" panose="020B0502040204020203" pitchFamily="34" charset="0"/>
              </a:rPr>
              <a:t>0</a:t>
            </a:r>
            <a:r>
              <a:rPr lang="en-US" sz="2800" dirty="0" smtClean="0">
                <a:solidFill>
                  <a:srgbClr val="115A9F"/>
                </a:solidFill>
                <a:latin typeface="Segoe UI" panose="020B0502040204020203" pitchFamily="34" charset="0"/>
                <a:ea typeface="微软雅黑" panose="020B0503020204020204" pitchFamily="34" charset="-122"/>
                <a:cs typeface="+mn-ea"/>
                <a:sym typeface="Segoe UI" panose="020B0502040204020203" pitchFamily="34" charset="0"/>
              </a:rPr>
              <a:t>4</a:t>
            </a:r>
            <a:endParaRPr lang="en-US" sz="6600" dirty="0">
              <a:solidFill>
                <a:srgbClr val="115A9F"/>
              </a:solidFill>
              <a:latin typeface="Segoe UI" panose="020B0502040204020203" pitchFamily="34" charset="0"/>
              <a:ea typeface="微软雅黑" panose="020B0503020204020204" pitchFamily="34" charset="-122"/>
              <a:cs typeface="+mn-ea"/>
              <a:sym typeface="Segoe UI" panose="020B0502040204020203" pitchFamily="34" charset="0"/>
            </a:endParaRPr>
          </a:p>
        </p:txBody>
      </p:sp>
      <p:cxnSp>
        <p:nvCxnSpPr>
          <p:cNvPr id="9" name="直接连接符 8"/>
          <p:cNvCxnSpPr/>
          <p:nvPr/>
        </p:nvCxnSpPr>
        <p:spPr>
          <a:xfrm flipH="1">
            <a:off x="10919961" y="483407"/>
            <a:ext cx="401388" cy="0"/>
          </a:xfrm>
          <a:prstGeom prst="line">
            <a:avLst/>
          </a:prstGeom>
          <a:ln w="9525">
            <a:solidFill>
              <a:srgbClr val="B4CBD4"/>
            </a:solidFill>
          </a:ln>
        </p:spPr>
        <p:style>
          <a:lnRef idx="1">
            <a:schemeClr val="accent1"/>
          </a:lnRef>
          <a:fillRef idx="0">
            <a:schemeClr val="accent1"/>
          </a:fillRef>
          <a:effectRef idx="0">
            <a:schemeClr val="accent1"/>
          </a:effectRef>
          <a:fontRef idx="minor">
            <a:schemeClr val="tx1"/>
          </a:fontRef>
        </p:style>
      </p:cxnSp>
      <p:sp>
        <p:nvSpPr>
          <p:cNvPr id="10" name="文本框 9"/>
          <p:cNvSpPr txBox="1"/>
          <p:nvPr/>
        </p:nvSpPr>
        <p:spPr>
          <a:xfrm>
            <a:off x="9067210" y="262312"/>
            <a:ext cx="1891665" cy="349250"/>
          </a:xfrm>
          <a:prstGeom prst="rect">
            <a:avLst/>
          </a:prstGeom>
          <a:noFill/>
        </p:spPr>
        <p:txBody>
          <a:bodyPr wrap="none" rtlCol="0">
            <a:spAutoFit/>
          </a:bodyPr>
          <a:p>
            <a:pPr algn="dist">
              <a:lnSpc>
                <a:spcPct val="140000"/>
              </a:lnSpc>
            </a:pPr>
            <a:r>
              <a:rPr lang="en-US" altLang="zh-CN" sz="1200" dirty="0" smtClean="0">
                <a:solidFill>
                  <a:srgbClr val="115A9F"/>
                </a:solidFill>
                <a:latin typeface="Segoe UI" panose="020B0502040204020203" pitchFamily="34" charset="0"/>
                <a:ea typeface="微软雅黑" panose="020B0503020204020204" pitchFamily="34" charset="-122"/>
                <a:sym typeface="Segoe UI" panose="020B0502040204020203" pitchFamily="34" charset="0"/>
              </a:rPr>
              <a:t>Expressions for Reference</a:t>
            </a:r>
            <a:endParaRPr lang="zh-CN" altLang="en-US" sz="2000" dirty="0">
              <a:solidFill>
                <a:srgbClr val="B4CBD4"/>
              </a:solidFill>
              <a:latin typeface="Segoe UI" panose="020B0502040204020203" pitchFamily="34" charset="0"/>
              <a:ea typeface="微软雅黑" panose="020B0503020204020204" pitchFamily="34" charset="-122"/>
              <a:cs typeface="+mn-ea"/>
              <a:sym typeface="Segoe UI" panose="020B0502040204020203" pitchFamily="34" charset="0"/>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5" name="直接连接符 44"/>
          <p:cNvCxnSpPr/>
          <p:nvPr/>
        </p:nvCxnSpPr>
        <p:spPr>
          <a:xfrm rot="155691" flipV="1">
            <a:off x="5104463" y="1632459"/>
            <a:ext cx="633375" cy="677191"/>
          </a:xfrm>
          <a:prstGeom prst="line">
            <a:avLst/>
          </a:prstGeom>
          <a:ln w="50800" cap="rnd" cmpd="sng">
            <a:solidFill>
              <a:srgbClr val="D8E4E9"/>
            </a:solidFill>
            <a:round/>
          </a:ln>
        </p:spPr>
        <p:style>
          <a:lnRef idx="1">
            <a:schemeClr val="accent1"/>
          </a:lnRef>
          <a:fillRef idx="0">
            <a:schemeClr val="accent1"/>
          </a:fillRef>
          <a:effectRef idx="0">
            <a:schemeClr val="accent1"/>
          </a:effectRef>
          <a:fontRef idx="minor">
            <a:schemeClr val="tx1"/>
          </a:fontRef>
        </p:style>
      </p:cxnSp>
      <p:cxnSp>
        <p:nvCxnSpPr>
          <p:cNvPr id="46" name="直接连接符 45"/>
          <p:cNvCxnSpPr/>
          <p:nvPr/>
        </p:nvCxnSpPr>
        <p:spPr>
          <a:xfrm rot="155691" flipV="1">
            <a:off x="6444594" y="2972591"/>
            <a:ext cx="633375" cy="677191"/>
          </a:xfrm>
          <a:prstGeom prst="line">
            <a:avLst/>
          </a:prstGeom>
          <a:ln w="50800" cap="rnd" cmpd="sng">
            <a:solidFill>
              <a:srgbClr val="D8E4E9"/>
            </a:solidFill>
            <a:round/>
          </a:ln>
        </p:spPr>
        <p:style>
          <a:lnRef idx="1">
            <a:schemeClr val="accent1"/>
          </a:lnRef>
          <a:fillRef idx="0">
            <a:schemeClr val="accent1"/>
          </a:fillRef>
          <a:effectRef idx="0">
            <a:schemeClr val="accent1"/>
          </a:effectRef>
          <a:fontRef idx="minor">
            <a:schemeClr val="tx1"/>
          </a:fontRef>
        </p:style>
      </p:cxnSp>
      <p:sp>
        <p:nvSpPr>
          <p:cNvPr id="49" name="椭圆 48"/>
          <p:cNvSpPr/>
          <p:nvPr/>
        </p:nvSpPr>
        <p:spPr>
          <a:xfrm>
            <a:off x="5414053" y="1963956"/>
            <a:ext cx="1354327" cy="1354328"/>
          </a:xfrm>
          <a:prstGeom prst="ellipse">
            <a:avLst/>
          </a:prstGeom>
          <a:pattFill prst="ltUpDiag">
            <a:fgClr>
              <a:srgbClr val="1366B1"/>
            </a:fgClr>
            <a:bgClr>
              <a:srgbClr val="115A9F"/>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zh-CN" sz="4400" b="1" dirty="0" smtClean="0">
                <a:latin typeface="Segoe UI" panose="020B0502040204020203" pitchFamily="34" charset="0"/>
                <a:ea typeface="微软雅黑" panose="020B0503020204020204" pitchFamily="34" charset="-122"/>
                <a:cs typeface="+mn-ea"/>
                <a:sym typeface="Segoe UI" panose="020B0502040204020203" pitchFamily="34" charset="0"/>
              </a:rPr>
              <a:t>05</a:t>
            </a:r>
            <a:endParaRPr lang="en-US" altLang="zh-CN" sz="4400" b="1" dirty="0" smtClean="0">
              <a:latin typeface="Segoe UI" panose="020B0502040204020203" pitchFamily="34" charset="0"/>
              <a:ea typeface="微软雅黑" panose="020B0503020204020204" pitchFamily="34" charset="-122"/>
              <a:cs typeface="+mn-ea"/>
              <a:sym typeface="Segoe UI" panose="020B0502040204020203" pitchFamily="34" charset="0"/>
            </a:endParaRPr>
          </a:p>
        </p:txBody>
      </p:sp>
      <p:sp>
        <p:nvSpPr>
          <p:cNvPr id="53" name="椭圆 52"/>
          <p:cNvSpPr/>
          <p:nvPr/>
        </p:nvSpPr>
        <p:spPr>
          <a:xfrm>
            <a:off x="6400803" y="1943364"/>
            <a:ext cx="398145" cy="398146"/>
          </a:xfrm>
          <a:prstGeom prst="ellipse">
            <a:avLst/>
          </a:prstGeom>
          <a:pattFill prst="ltUpDiag">
            <a:fgClr>
              <a:srgbClr val="EBCB2D"/>
            </a:fgClr>
            <a:bgClr>
              <a:srgbClr val="E9C517"/>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zh-CN" altLang="en-US" sz="4000" dirty="0">
              <a:latin typeface="Segoe UI" panose="020B0502040204020203" pitchFamily="34" charset="0"/>
              <a:ea typeface="微软雅黑" panose="020B0503020204020204" pitchFamily="34" charset="-122"/>
              <a:cs typeface="+mn-ea"/>
              <a:sym typeface="Segoe UI" panose="020B0502040204020203" pitchFamily="34" charset="0"/>
            </a:endParaRPr>
          </a:p>
        </p:txBody>
      </p:sp>
      <p:sp>
        <p:nvSpPr>
          <p:cNvPr id="30" name="文本框 29"/>
          <p:cNvSpPr txBox="1"/>
          <p:nvPr/>
        </p:nvSpPr>
        <p:spPr>
          <a:xfrm>
            <a:off x="4659319" y="3573851"/>
            <a:ext cx="3060700" cy="583565"/>
          </a:xfrm>
          <a:prstGeom prst="rect">
            <a:avLst/>
          </a:prstGeom>
          <a:noFill/>
        </p:spPr>
        <p:txBody>
          <a:bodyPr wrap="none" rtlCol="0">
            <a:spAutoFit/>
          </a:bodyPr>
          <a:p>
            <a:r>
              <a:rPr lang="en-US" altLang="zh-CN" sz="3200" dirty="0">
                <a:solidFill>
                  <a:srgbClr val="115A9F"/>
                </a:solidFill>
                <a:latin typeface="Segoe UI" panose="020B0502040204020203" pitchFamily="34" charset="0"/>
                <a:ea typeface="微软雅黑" panose="020B0503020204020204" pitchFamily="34" charset="-122"/>
                <a:sym typeface="Segoe UI" panose="020B0502040204020203" pitchFamily="34" charset="0"/>
              </a:rPr>
              <a:t>Possible Version</a:t>
            </a:r>
            <a:endParaRPr lang="en-US" altLang="zh-CN" sz="3200" dirty="0">
              <a:solidFill>
                <a:srgbClr val="115A9F"/>
              </a:solidFill>
              <a:latin typeface="Segoe UI" panose="020B0502040204020203" pitchFamily="34" charset="0"/>
              <a:ea typeface="微软雅黑" panose="020B0503020204020204" pitchFamily="34" charset="-122"/>
              <a:sym typeface="Segoe UI" panose="020B0502040204020203" pitchFamily="34" charset="0"/>
            </a:endParaRPr>
          </a:p>
        </p:txBody>
      </p:sp>
      <p:sp>
        <p:nvSpPr>
          <p:cNvPr id="31" name="文本框 30"/>
          <p:cNvSpPr txBox="1"/>
          <p:nvPr/>
        </p:nvSpPr>
        <p:spPr>
          <a:xfrm>
            <a:off x="5520379" y="4069586"/>
            <a:ext cx="1198880" cy="398780"/>
          </a:xfrm>
          <a:prstGeom prst="rect">
            <a:avLst/>
          </a:prstGeom>
          <a:noFill/>
        </p:spPr>
        <p:txBody>
          <a:bodyPr wrap="none" rtlCol="0">
            <a:spAutoFit/>
          </a:bodyPr>
          <a:p>
            <a:pPr algn="l"/>
            <a:r>
              <a:rPr lang="zh-CN" altLang="en-US" sz="2000" dirty="0">
                <a:latin typeface="Segoe UI" panose="020B0502040204020203" pitchFamily="34" charset="0"/>
                <a:ea typeface="微软雅黑" panose="020B0503020204020204" pitchFamily="34" charset="-122"/>
                <a:cs typeface="+mn-ea"/>
                <a:sym typeface="Segoe UI" panose="020B0502040204020203" pitchFamily="34" charset="0"/>
              </a:rPr>
              <a:t>参考范文</a:t>
            </a:r>
            <a:endParaRPr lang="zh-CN" altLang="en-US" sz="2000" dirty="0">
              <a:latin typeface="Segoe UI" panose="020B0502040204020203" pitchFamily="34" charset="0"/>
              <a:ea typeface="微软雅黑" panose="020B0503020204020204" pitchFamily="34" charset="-122"/>
              <a:cs typeface="+mn-ea"/>
              <a:sym typeface="Segoe UI" panose="020B0502040204020203"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文本框 56"/>
          <p:cNvSpPr txBox="1"/>
          <p:nvPr/>
        </p:nvSpPr>
        <p:spPr>
          <a:xfrm>
            <a:off x="11391329" y="112083"/>
            <a:ext cx="591820" cy="694055"/>
          </a:xfrm>
          <a:prstGeom prst="rect">
            <a:avLst/>
          </a:prstGeom>
          <a:noFill/>
        </p:spPr>
        <p:txBody>
          <a:bodyPr wrap="none" rtlCol="0">
            <a:spAutoFit/>
          </a:bodyPr>
          <a:lstStyle/>
          <a:p>
            <a:pPr>
              <a:lnSpc>
                <a:spcPct val="140000"/>
              </a:lnSpc>
            </a:pPr>
            <a:r>
              <a:rPr lang="en-US" altLang="zh-CN" sz="2800" b="1" dirty="0" smtClean="0">
                <a:solidFill>
                  <a:srgbClr val="115A9F"/>
                </a:solidFill>
                <a:latin typeface="Segoe UI" panose="020B0502040204020203" pitchFamily="34" charset="0"/>
                <a:ea typeface="微软雅黑" panose="020B0503020204020204" pitchFamily="34" charset="-122"/>
                <a:cs typeface="+mn-ea"/>
                <a:sym typeface="Segoe UI" panose="020B0502040204020203" pitchFamily="34" charset="0"/>
              </a:rPr>
              <a:t>01</a:t>
            </a:r>
            <a:endParaRPr lang="zh-CN" altLang="en-US" sz="6600" b="1" dirty="0">
              <a:solidFill>
                <a:srgbClr val="115A9F"/>
              </a:solidFill>
              <a:latin typeface="Segoe UI" panose="020B0502040204020203" pitchFamily="34" charset="0"/>
              <a:ea typeface="微软雅黑" panose="020B0503020204020204" pitchFamily="34" charset="-122"/>
              <a:cs typeface="+mn-ea"/>
              <a:sym typeface="Segoe UI" panose="020B0502040204020203" pitchFamily="34" charset="0"/>
            </a:endParaRPr>
          </a:p>
        </p:txBody>
      </p:sp>
      <p:cxnSp>
        <p:nvCxnSpPr>
          <p:cNvPr id="58" name="直接连接符 57"/>
          <p:cNvCxnSpPr/>
          <p:nvPr/>
        </p:nvCxnSpPr>
        <p:spPr>
          <a:xfrm flipH="1">
            <a:off x="10919961" y="483407"/>
            <a:ext cx="401388" cy="0"/>
          </a:xfrm>
          <a:prstGeom prst="line">
            <a:avLst/>
          </a:prstGeom>
          <a:ln w="9525">
            <a:solidFill>
              <a:srgbClr val="B4CBD4"/>
            </a:solidFill>
          </a:ln>
        </p:spPr>
        <p:style>
          <a:lnRef idx="1">
            <a:schemeClr val="accent1"/>
          </a:lnRef>
          <a:fillRef idx="0">
            <a:schemeClr val="accent1"/>
          </a:fillRef>
          <a:effectRef idx="0">
            <a:schemeClr val="accent1"/>
          </a:effectRef>
          <a:fontRef idx="minor">
            <a:schemeClr val="tx1"/>
          </a:fontRef>
        </p:style>
      </p:cxnSp>
      <p:sp>
        <p:nvSpPr>
          <p:cNvPr id="59" name="文本框 58"/>
          <p:cNvSpPr txBox="1"/>
          <p:nvPr/>
        </p:nvSpPr>
        <p:spPr>
          <a:xfrm>
            <a:off x="9367882" y="300412"/>
            <a:ext cx="1625600" cy="349250"/>
          </a:xfrm>
          <a:prstGeom prst="rect">
            <a:avLst/>
          </a:prstGeom>
          <a:noFill/>
        </p:spPr>
        <p:txBody>
          <a:bodyPr wrap="none" rtlCol="0">
            <a:spAutoFit/>
          </a:bodyPr>
          <a:lstStyle/>
          <a:p>
            <a:pPr algn="dist">
              <a:lnSpc>
                <a:spcPct val="140000"/>
              </a:lnSpc>
            </a:pPr>
            <a:r>
              <a:rPr lang="en-US" altLang="zh-CN" sz="1200" dirty="0">
                <a:solidFill>
                  <a:srgbClr val="115A9F"/>
                </a:solidFill>
                <a:latin typeface="Segoe UI" panose="020B0502040204020203" pitchFamily="34" charset="0"/>
                <a:ea typeface="微软雅黑" panose="020B0503020204020204" pitchFamily="34" charset="-122"/>
                <a:sym typeface="Segoe UI" panose="020B0502040204020203" pitchFamily="34" charset="0"/>
              </a:rPr>
              <a:t>Continuation Exercise</a:t>
            </a:r>
            <a:endParaRPr lang="zh-CN" altLang="en-US" sz="2000" dirty="0">
              <a:solidFill>
                <a:srgbClr val="B4CBD4"/>
              </a:solidFill>
              <a:latin typeface="Segoe UI" panose="020B0502040204020203" pitchFamily="34" charset="0"/>
              <a:ea typeface="微软雅黑" panose="020B0503020204020204" pitchFamily="34" charset="-122"/>
              <a:cs typeface="+mn-ea"/>
              <a:sym typeface="Segoe UI" panose="020B0502040204020203" pitchFamily="34" charset="0"/>
            </a:endParaRPr>
          </a:p>
        </p:txBody>
      </p:sp>
      <p:sp>
        <p:nvSpPr>
          <p:cNvPr id="2" name="文本框 1"/>
          <p:cNvSpPr txBox="1"/>
          <p:nvPr/>
        </p:nvSpPr>
        <p:spPr>
          <a:xfrm>
            <a:off x="388620" y="682625"/>
            <a:ext cx="11664950" cy="5746750"/>
          </a:xfrm>
          <a:prstGeom prst="rect">
            <a:avLst/>
          </a:prstGeom>
          <a:noFill/>
        </p:spPr>
        <p:txBody>
          <a:bodyPr wrap="square" rtlCol="0">
            <a:spAutoFit/>
          </a:bodyPr>
          <a:p>
            <a:pPr fontAlgn="auto">
              <a:lnSpc>
                <a:spcPts val="2100"/>
              </a:lnSpc>
            </a:pPr>
            <a:r>
              <a:rPr lang="en-US" altLang="zh-CN" sz="2200">
                <a:latin typeface="Calibri" panose="020F0502020204030204" charset="0"/>
                <a:cs typeface="Calibri" panose="020F0502020204030204" charset="0"/>
              </a:rPr>
              <a:t>     </a:t>
            </a:r>
            <a:r>
              <a:rPr lang="en-US" altLang="zh-CN" sz="2200" b="1">
                <a:latin typeface="Calibri" panose="020F0502020204030204" charset="0"/>
                <a:cs typeface="Calibri" panose="020F0502020204030204" charset="0"/>
              </a:rPr>
              <a:t>  </a:t>
            </a:r>
            <a:r>
              <a:rPr lang="zh-CN" altLang="en-US" sz="2400" b="1">
                <a:latin typeface="Calibri" panose="020F0502020204030204" charset="0"/>
                <a:cs typeface="Calibri" panose="020F0502020204030204" charset="0"/>
              </a:rPr>
              <a:t>①</a:t>
            </a:r>
            <a:r>
              <a:rPr lang="en-US" altLang="zh-CN" sz="2200">
                <a:latin typeface="Calibri" panose="020F0502020204030204" charset="0"/>
                <a:cs typeface="Calibri" panose="020F0502020204030204" charset="0"/>
              </a:rPr>
              <a:t> </a:t>
            </a:r>
            <a:r>
              <a:rPr lang="zh-CN" altLang="en-US" sz="2200">
                <a:latin typeface="Calibri" panose="020F0502020204030204" charset="0"/>
                <a:cs typeface="Calibri" panose="020F0502020204030204" charset="0"/>
              </a:rPr>
              <a:t>One fall, my wife </a:t>
            </a:r>
            <a:r>
              <a:rPr lang="zh-CN" altLang="en-US" sz="2200" u="sng">
                <a:latin typeface="Calibri" panose="020F0502020204030204" charset="0"/>
                <a:cs typeface="Calibri" panose="020F0502020204030204" charset="0"/>
              </a:rPr>
              <a:t>Elli</a:t>
            </a:r>
            <a:r>
              <a:rPr lang="zh-CN" altLang="en-US" sz="2200">
                <a:latin typeface="Calibri" panose="020F0502020204030204" charset="0"/>
                <a:cs typeface="Calibri" panose="020F0502020204030204" charset="0"/>
              </a:rPr>
              <a:t> and I had a single goal: to </a:t>
            </a:r>
            <a:r>
              <a:rPr lang="zh-CN" altLang="en-US" sz="2200" u="sng">
                <a:latin typeface="Calibri" panose="020F0502020204030204" charset="0"/>
                <a:cs typeface="Calibri" panose="020F0502020204030204" charset="0"/>
              </a:rPr>
              <a:t>photograph</a:t>
            </a:r>
            <a:r>
              <a:rPr lang="zh-CN" altLang="en-US" sz="2200">
                <a:latin typeface="Calibri" panose="020F0502020204030204" charset="0"/>
                <a:cs typeface="Calibri" panose="020F0502020204030204" charset="0"/>
              </a:rPr>
              <a:t> polar bears. We were staying at a research camp outside </a:t>
            </a:r>
            <a:r>
              <a:rPr lang="en-US" altLang="zh-CN" sz="2200">
                <a:latin typeface="Calibri" panose="020F0502020204030204" charset="0"/>
                <a:cs typeface="Calibri" panose="020F0502020204030204" charset="0"/>
              </a:rPr>
              <a:t>“</a:t>
            </a:r>
            <a:r>
              <a:rPr lang="zh-CN" altLang="en-US" sz="2200">
                <a:latin typeface="Calibri" panose="020F0502020204030204" charset="0"/>
                <a:cs typeface="Calibri" panose="020F0502020204030204" charset="0"/>
              </a:rPr>
              <a:t>the polar bear capital of the world</a:t>
            </a:r>
            <a:r>
              <a:rPr lang="en-US" altLang="zh-CN" sz="2200">
                <a:latin typeface="Calibri" panose="020F0502020204030204" charset="0"/>
                <a:cs typeface="Calibri" panose="020F0502020204030204" charset="0"/>
              </a:rPr>
              <a:t>”— </a:t>
            </a:r>
            <a:r>
              <a:rPr lang="zh-CN" altLang="en-US" sz="2200">
                <a:latin typeface="Calibri" panose="020F0502020204030204" charset="0"/>
                <a:cs typeface="Calibri" panose="020F0502020204030204" charset="0"/>
              </a:rPr>
              <a:t>the town of Churchill in Manitoba, Canada. </a:t>
            </a:r>
            <a:endParaRPr lang="zh-CN" altLang="en-US" sz="2200">
              <a:latin typeface="Calibri" panose="020F0502020204030204" charset="0"/>
              <a:cs typeface="Calibri" panose="020F0502020204030204" charset="0"/>
            </a:endParaRPr>
          </a:p>
          <a:p>
            <a:pPr fontAlgn="auto">
              <a:lnSpc>
                <a:spcPts val="2100"/>
              </a:lnSpc>
            </a:pPr>
            <a:r>
              <a:rPr lang="zh-CN" altLang="en-US" sz="2200">
                <a:latin typeface="Calibri" panose="020F0502020204030204" charset="0"/>
                <a:cs typeface="Calibri" panose="020F0502020204030204" charset="0"/>
              </a:rPr>
              <a:t>       </a:t>
            </a:r>
            <a:r>
              <a:rPr lang="zh-CN" altLang="en-US" sz="2400" b="1">
                <a:latin typeface="Calibri" panose="020F0502020204030204" charset="0"/>
                <a:cs typeface="Calibri" panose="020F0502020204030204" charset="0"/>
              </a:rPr>
              <a:t>② </a:t>
            </a:r>
            <a:r>
              <a:rPr lang="zh-CN" altLang="en-US" sz="2200">
                <a:latin typeface="Calibri" panose="020F0502020204030204" charset="0"/>
                <a:cs typeface="Calibri" panose="020F0502020204030204" charset="0"/>
              </a:rPr>
              <a:t>Taking </a:t>
            </a:r>
            <a:r>
              <a:rPr lang="zh-CN" altLang="en-US" sz="2200" u="sng">
                <a:latin typeface="Calibri" panose="020F0502020204030204" charset="0"/>
                <a:cs typeface="Calibri" panose="020F0502020204030204" charset="0"/>
              </a:rPr>
              <a:t>pictures</a:t>
            </a:r>
            <a:r>
              <a:rPr lang="zh-CN" altLang="en-US" sz="2200">
                <a:latin typeface="Calibri" panose="020F0502020204030204" charset="0"/>
                <a:cs typeface="Calibri" panose="020F0502020204030204" charset="0"/>
              </a:rPr>
              <a:t> of polar bears is amazing but also dangerous. Polar bears </a:t>
            </a:r>
            <a:r>
              <a:rPr lang="en-US" altLang="zh-CN" sz="2200">
                <a:latin typeface="Calibri" panose="020F0502020204030204" charset="0"/>
                <a:cs typeface="Calibri" panose="020F0502020204030204" charset="0"/>
              </a:rPr>
              <a:t>—</a:t>
            </a:r>
            <a:r>
              <a:rPr lang="zh-CN" altLang="en-US" sz="2200">
                <a:latin typeface="Calibri" panose="020F0502020204030204" charset="0"/>
                <a:cs typeface="Calibri" panose="020F0502020204030204" charset="0"/>
              </a:rPr>
              <a:t> like all wild animals should be photographed from a </a:t>
            </a:r>
            <a:r>
              <a:rPr lang="zh-CN" altLang="en-US" sz="2200" u="sng">
                <a:latin typeface="Calibri" panose="020F0502020204030204" charset="0"/>
                <a:cs typeface="Calibri" panose="020F0502020204030204" charset="0"/>
              </a:rPr>
              <a:t>safe</a:t>
            </a:r>
            <a:r>
              <a:rPr lang="zh-CN" altLang="en-US" sz="2200">
                <a:latin typeface="Calibri" panose="020F0502020204030204" charset="0"/>
                <a:cs typeface="Calibri" panose="020F0502020204030204" charset="0"/>
              </a:rPr>
              <a:t> distance. When </a:t>
            </a:r>
            <a:r>
              <a:rPr lang="en-US" altLang="zh-CN" sz="2200">
                <a:latin typeface="Calibri" panose="020F0502020204030204" charset="0"/>
                <a:cs typeface="Calibri" panose="020F0502020204030204" charset="0"/>
              </a:rPr>
              <a:t>I'</a:t>
            </a:r>
            <a:r>
              <a:rPr lang="zh-CN" altLang="en-US" sz="2200">
                <a:latin typeface="Calibri" panose="020F0502020204030204" charset="0"/>
                <a:cs typeface="Calibri" panose="020F0502020204030204" charset="0"/>
              </a:rPr>
              <a:t>m face to face with a polar bear, I like it to be through a </a:t>
            </a:r>
            <a:r>
              <a:rPr lang="zh-CN" altLang="en-US" sz="2200" u="sng">
                <a:latin typeface="Calibri" panose="020F0502020204030204" charset="0"/>
                <a:cs typeface="Calibri" panose="020F0502020204030204" charset="0"/>
              </a:rPr>
              <a:t>camera</a:t>
            </a:r>
            <a:r>
              <a:rPr lang="zh-CN" altLang="en-US" sz="2200">
                <a:latin typeface="Calibri" panose="020F0502020204030204" charset="0"/>
                <a:cs typeface="Calibri" panose="020F0502020204030204" charset="0"/>
              </a:rPr>
              <a:t> with a telephoto lens. But sometimes, that is easier said than done. This was one of those times. </a:t>
            </a:r>
            <a:endParaRPr lang="zh-CN" altLang="en-US" sz="2200">
              <a:latin typeface="Calibri" panose="020F0502020204030204" charset="0"/>
              <a:cs typeface="Calibri" panose="020F0502020204030204" charset="0"/>
            </a:endParaRPr>
          </a:p>
          <a:p>
            <a:pPr fontAlgn="auto">
              <a:lnSpc>
                <a:spcPts val="2100"/>
              </a:lnSpc>
            </a:pPr>
            <a:r>
              <a:rPr lang="zh-CN" altLang="en-US" sz="2200">
                <a:latin typeface="Calibri" panose="020F0502020204030204" charset="0"/>
                <a:cs typeface="Calibri" panose="020F0502020204030204" charset="0"/>
              </a:rPr>
              <a:t>       </a:t>
            </a:r>
            <a:r>
              <a:rPr lang="zh-CN" altLang="en-US" sz="2400" b="1">
                <a:latin typeface="Calibri" panose="020F0502020204030204" charset="0"/>
                <a:cs typeface="Calibri" panose="020F0502020204030204" charset="0"/>
              </a:rPr>
              <a:t>③ </a:t>
            </a:r>
            <a:r>
              <a:rPr lang="zh-CN" altLang="en-US" sz="2200">
                <a:latin typeface="Calibri" panose="020F0502020204030204" charset="0"/>
                <a:cs typeface="Calibri" panose="020F0502020204030204" charset="0"/>
              </a:rPr>
              <a:t>As Elli and I cooked dinner, a young male polar bear who was playing in a nearby lake sniffed, and smelled our garlic </a:t>
            </a:r>
            <a:r>
              <a:rPr lang="zh-CN" altLang="en-US" sz="2200" u="sng">
                <a:latin typeface="Calibri" panose="020F0502020204030204" charset="0"/>
                <a:cs typeface="Calibri" panose="020F0502020204030204" charset="0"/>
              </a:rPr>
              <a:t>bread</a:t>
            </a:r>
            <a:r>
              <a:rPr lang="zh-CN" altLang="en-US" sz="2200">
                <a:latin typeface="Calibri" panose="020F0502020204030204" charset="0"/>
                <a:cs typeface="Calibri" panose="020F0502020204030204" charset="0"/>
              </a:rPr>
              <a:t>. </a:t>
            </a:r>
            <a:endParaRPr lang="zh-CN" altLang="en-US" sz="2200">
              <a:latin typeface="Calibri" panose="020F0502020204030204" charset="0"/>
              <a:cs typeface="Calibri" panose="020F0502020204030204" charset="0"/>
            </a:endParaRPr>
          </a:p>
          <a:p>
            <a:pPr fontAlgn="auto">
              <a:lnSpc>
                <a:spcPts val="2100"/>
              </a:lnSpc>
            </a:pPr>
            <a:r>
              <a:rPr lang="zh-CN" altLang="en-US" sz="2200">
                <a:latin typeface="Calibri" panose="020F0502020204030204" charset="0"/>
                <a:cs typeface="Calibri" panose="020F0502020204030204" charset="0"/>
              </a:rPr>
              <a:t>       </a:t>
            </a:r>
            <a:r>
              <a:rPr lang="zh-CN" altLang="en-US" sz="2400" b="1">
                <a:latin typeface="Calibri" panose="020F0502020204030204" charset="0"/>
                <a:cs typeface="Calibri" panose="020F0502020204030204" charset="0"/>
              </a:rPr>
              <a:t>④ </a:t>
            </a:r>
            <a:r>
              <a:rPr lang="zh-CN" altLang="en-US" sz="2200">
                <a:latin typeface="Calibri" panose="020F0502020204030204" charset="0"/>
                <a:cs typeface="Calibri" panose="020F0502020204030204" charset="0"/>
              </a:rPr>
              <a:t>The hungry beer followed his nose to our camp, which was surrounded by a high</a:t>
            </a:r>
            <a:r>
              <a:rPr lang="en-US" altLang="zh-CN" sz="2200">
                <a:latin typeface="Calibri" panose="020F0502020204030204" charset="0"/>
                <a:cs typeface="Calibri" panose="020F0502020204030204" charset="0"/>
              </a:rPr>
              <a:t>, </a:t>
            </a:r>
            <a:r>
              <a:rPr lang="zh-CN" altLang="en-US" sz="2200">
                <a:latin typeface="Calibri" panose="020F0502020204030204" charset="0"/>
                <a:cs typeface="Calibri" panose="020F0502020204030204" charset="0"/>
              </a:rPr>
              <a:t>wire </a:t>
            </a:r>
            <a:r>
              <a:rPr lang="zh-CN" altLang="en-US" sz="2200" u="sng">
                <a:latin typeface="Calibri" panose="020F0502020204030204" charset="0"/>
                <a:cs typeface="Calibri" panose="020F0502020204030204" charset="0"/>
              </a:rPr>
              <a:t>fence</a:t>
            </a:r>
            <a:r>
              <a:rPr lang="zh-CN" altLang="en-US" sz="2200">
                <a:latin typeface="Calibri" panose="020F0502020204030204" charset="0"/>
                <a:cs typeface="Calibri" panose="020F0502020204030204" charset="0"/>
              </a:rPr>
              <a:t>. He pulled and bit the wire. He stood on his back legs and pushed at the wooden fence posts.</a:t>
            </a:r>
            <a:endParaRPr lang="zh-CN" altLang="en-US" sz="2200">
              <a:latin typeface="Calibri" panose="020F0502020204030204" charset="0"/>
              <a:cs typeface="Calibri" panose="020F0502020204030204" charset="0"/>
            </a:endParaRPr>
          </a:p>
          <a:p>
            <a:pPr fontAlgn="auto">
              <a:lnSpc>
                <a:spcPts val="2100"/>
              </a:lnSpc>
            </a:pPr>
            <a:r>
              <a:rPr lang="zh-CN" altLang="en-US" sz="2200">
                <a:latin typeface="Calibri" panose="020F0502020204030204" charset="0"/>
                <a:cs typeface="Calibri" panose="020F0502020204030204" charset="0"/>
              </a:rPr>
              <a:t>       </a:t>
            </a:r>
            <a:r>
              <a:rPr lang="zh-CN" altLang="en-US" sz="2400" b="1">
                <a:latin typeface="Calibri" panose="020F0502020204030204" charset="0"/>
                <a:cs typeface="Calibri" panose="020F0502020204030204" charset="0"/>
              </a:rPr>
              <a:t>⑤ </a:t>
            </a:r>
            <a:r>
              <a:rPr lang="zh-CN" altLang="en-US" sz="2200">
                <a:latin typeface="Calibri" panose="020F0502020204030204" charset="0"/>
                <a:cs typeface="Calibri" panose="020F0502020204030204" charset="0"/>
              </a:rPr>
              <a:t>Terrified, </a:t>
            </a:r>
            <a:r>
              <a:rPr lang="zh-CN" altLang="en-US" sz="2200">
                <a:latin typeface="Calibri" panose="020F0502020204030204" charset="0"/>
                <a:cs typeface="Calibri" panose="020F0502020204030204" charset="0"/>
              </a:rPr>
              <a:t>Elli and I tried all the bear defense actions we knew. We yelled at the bear, hit pots hard, and fired blank shotgun shells into the air. Sometimes loud </a:t>
            </a:r>
            <a:r>
              <a:rPr lang="zh-CN" altLang="en-US" sz="2200" u="sng">
                <a:latin typeface="Calibri" panose="020F0502020204030204" charset="0"/>
                <a:cs typeface="Calibri" panose="020F0502020204030204" charset="0"/>
              </a:rPr>
              <a:t>noises</a:t>
            </a:r>
            <a:r>
              <a:rPr lang="zh-CN" altLang="en-US" sz="2200">
                <a:latin typeface="Calibri" panose="020F0502020204030204" charset="0"/>
                <a:cs typeface="Calibri" panose="020F0502020204030204" charset="0"/>
              </a:rPr>
              <a:t> like these will scare bears off. Not this polar bear though </a:t>
            </a:r>
            <a:r>
              <a:rPr lang="en-US" altLang="zh-CN" sz="2200">
                <a:latin typeface="Calibri" panose="020F0502020204030204" charset="0"/>
                <a:cs typeface="Calibri" panose="020F0502020204030204" charset="0"/>
                <a:sym typeface="+mn-ea"/>
              </a:rPr>
              <a:t>—</a:t>
            </a:r>
            <a:r>
              <a:rPr lang="zh-CN" altLang="en-US" sz="2200">
                <a:latin typeface="Calibri" panose="020F0502020204030204" charset="0"/>
                <a:cs typeface="Calibri" panose="020F0502020204030204" charset="0"/>
              </a:rPr>
              <a:t> he just kept trying to tear down the fence with his massive paws (爪子). </a:t>
            </a:r>
            <a:endParaRPr lang="zh-CN" altLang="en-US" sz="2200">
              <a:latin typeface="Calibri" panose="020F0502020204030204" charset="0"/>
              <a:cs typeface="Calibri" panose="020F0502020204030204" charset="0"/>
            </a:endParaRPr>
          </a:p>
          <a:p>
            <a:pPr fontAlgn="auto">
              <a:lnSpc>
                <a:spcPts val="2100"/>
              </a:lnSpc>
            </a:pPr>
            <a:r>
              <a:rPr lang="zh-CN" altLang="en-US" sz="2200">
                <a:latin typeface="Calibri" panose="020F0502020204030204" charset="0"/>
                <a:cs typeface="Calibri" panose="020F0502020204030204" charset="0"/>
              </a:rPr>
              <a:t>       </a:t>
            </a:r>
            <a:r>
              <a:rPr lang="zh-CN" altLang="en-US" sz="2400" b="1">
                <a:latin typeface="Calibri" panose="020F0502020204030204" charset="0"/>
                <a:cs typeface="Calibri" panose="020F0502020204030204" charset="0"/>
              </a:rPr>
              <a:t>⑥ </a:t>
            </a:r>
            <a:r>
              <a:rPr lang="zh-CN" altLang="en-US" sz="2200">
                <a:latin typeface="Calibri" panose="020F0502020204030204" charset="0"/>
                <a:cs typeface="Calibri" panose="020F0502020204030204" charset="0"/>
              </a:rPr>
              <a:t>I radioed the camp manager for help. He told me a helicopter was on its way, but it would be 30 minutes before it arrived. Making the best of this close encounter (相遇), I took some pictures of the bear. </a:t>
            </a:r>
            <a:endParaRPr lang="zh-CN" altLang="en-US" sz="2200">
              <a:latin typeface="Calibri" panose="020F0502020204030204" charset="0"/>
              <a:cs typeface="Calibri" panose="020F0502020204030204" charset="0"/>
            </a:endParaRPr>
          </a:p>
          <a:p>
            <a:pPr fontAlgn="auto">
              <a:lnSpc>
                <a:spcPts val="2100"/>
              </a:lnSpc>
            </a:pPr>
            <a:r>
              <a:rPr lang="zh-CN" altLang="en-US" sz="2200">
                <a:latin typeface="Calibri" panose="020F0502020204030204" charset="0"/>
                <a:cs typeface="Calibri" panose="020F0502020204030204" charset="0"/>
              </a:rPr>
              <a:t>       </a:t>
            </a:r>
            <a:r>
              <a:rPr lang="zh-CN" altLang="en-US" sz="2400" b="1">
                <a:latin typeface="Calibri" panose="020F0502020204030204" charset="0"/>
                <a:cs typeface="Calibri" panose="020F0502020204030204" charset="0"/>
              </a:rPr>
              <a:t>⑦ </a:t>
            </a:r>
            <a:r>
              <a:rPr lang="zh-CN" altLang="en-US" sz="2200">
                <a:latin typeface="Calibri" panose="020F0502020204030204" charset="0"/>
                <a:cs typeface="Calibri" panose="020F0502020204030204" charset="0"/>
              </a:rPr>
              <a:t>Elli and I feared the fence wouldn</a:t>
            </a:r>
            <a:r>
              <a:rPr lang="en-US" altLang="zh-CN" sz="2200">
                <a:latin typeface="Calibri" panose="020F0502020204030204" charset="0"/>
                <a:cs typeface="Calibri" panose="020F0502020204030204" charset="0"/>
              </a:rPr>
              <a:t>'</a:t>
            </a:r>
            <a:r>
              <a:rPr lang="zh-CN" altLang="en-US" sz="2200">
                <a:latin typeface="Calibri" panose="020F0502020204030204" charset="0"/>
                <a:cs typeface="Calibri" panose="020F0502020204030204" charset="0"/>
              </a:rPr>
              <a:t>t last through 30 more minutes of the bear</a:t>
            </a:r>
            <a:r>
              <a:rPr lang="en-US" altLang="zh-CN" sz="2200">
                <a:latin typeface="Calibri" panose="020F0502020204030204" charset="0"/>
                <a:cs typeface="Calibri" panose="020F0502020204030204" charset="0"/>
              </a:rPr>
              <a:t>'</a:t>
            </a:r>
            <a:r>
              <a:rPr lang="zh-CN" altLang="en-US" sz="2200">
                <a:latin typeface="Calibri" panose="020F0502020204030204" charset="0"/>
                <a:cs typeface="Calibri" panose="020F0502020204030204" charset="0"/>
              </a:rPr>
              <a:t>s punishment. The camp manager suggested I use pepper </a:t>
            </a:r>
            <a:r>
              <a:rPr lang="zh-CN" altLang="en-US" sz="2200" u="sng">
                <a:latin typeface="Calibri" panose="020F0502020204030204" charset="0"/>
                <a:cs typeface="Calibri" panose="020F0502020204030204" charset="0"/>
              </a:rPr>
              <a:t>spray</a:t>
            </a:r>
            <a:r>
              <a:rPr lang="zh-CN" altLang="en-US" sz="2200">
                <a:latin typeface="Calibri" panose="020F0502020204030204" charset="0"/>
                <a:cs typeface="Calibri" panose="020F0502020204030204" charset="0"/>
              </a:rPr>
              <a:t>. The spray burns the bears eyes, but doesn</a:t>
            </a:r>
            <a:r>
              <a:rPr lang="en-US" altLang="zh-CN" sz="2200">
                <a:latin typeface="Calibri" panose="020F0502020204030204" charset="0"/>
                <a:cs typeface="Calibri" panose="020F0502020204030204" charset="0"/>
              </a:rPr>
              <a:t>'</a:t>
            </a:r>
            <a:r>
              <a:rPr lang="zh-CN" altLang="en-US" sz="2200">
                <a:latin typeface="Calibri" panose="020F0502020204030204" charset="0"/>
                <a:cs typeface="Calibri" panose="020F0502020204030204" charset="0"/>
              </a:rPr>
              <a:t>t hurt them. So I approached our uninvited guest slowly and, through the fence, sprayed him in the face. With an angry roar (吼叫), the bear </a:t>
            </a:r>
            <a:r>
              <a:rPr lang="zh-CN" altLang="en-US" sz="2200" u="sng">
                <a:latin typeface="Calibri" panose="020F0502020204030204" charset="0"/>
                <a:cs typeface="Calibri" panose="020F0502020204030204" charset="0"/>
              </a:rPr>
              <a:t>ran</a:t>
            </a:r>
            <a:r>
              <a:rPr lang="zh-CN" altLang="en-US" sz="2200">
                <a:latin typeface="Calibri" panose="020F0502020204030204" charset="0"/>
                <a:cs typeface="Calibri" panose="020F0502020204030204" charset="0"/>
              </a:rPr>
              <a:t> to the lake to wash his eyes.</a:t>
            </a:r>
            <a:endParaRPr lang="zh-CN" altLang="en-US" sz="2200">
              <a:latin typeface="Calibri" panose="020F0502020204030204" charset="0"/>
              <a:cs typeface="Calibri" panose="020F0502020204030204" charset="0"/>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椭圆 24"/>
          <p:cNvSpPr/>
          <p:nvPr/>
        </p:nvSpPr>
        <p:spPr>
          <a:xfrm>
            <a:off x="287277" y="284752"/>
            <a:ext cx="398145" cy="398146"/>
          </a:xfrm>
          <a:prstGeom prst="ellipse">
            <a:avLst/>
          </a:prstGeom>
          <a:pattFill prst="ltUpDiag">
            <a:fgClr>
              <a:srgbClr val="EBCB2D"/>
            </a:fgClr>
            <a:bgClr>
              <a:srgbClr val="E9C517"/>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zh-CN" altLang="en-US" sz="4000" dirty="0">
              <a:latin typeface="Segoe UI" panose="020B0502040204020203" pitchFamily="34" charset="0"/>
              <a:ea typeface="微软雅黑" panose="020B0503020204020204" pitchFamily="34" charset="-122"/>
              <a:cs typeface="+mn-ea"/>
              <a:sym typeface="Segoe UI" panose="020B0502040204020203" pitchFamily="34" charset="0"/>
            </a:endParaRPr>
          </a:p>
        </p:txBody>
      </p:sp>
      <p:sp>
        <p:nvSpPr>
          <p:cNvPr id="4" name="文本框 3"/>
          <p:cNvSpPr txBox="1"/>
          <p:nvPr/>
        </p:nvSpPr>
        <p:spPr>
          <a:xfrm>
            <a:off x="397510" y="306705"/>
            <a:ext cx="11506200" cy="6616065"/>
          </a:xfrm>
          <a:prstGeom prst="rect">
            <a:avLst/>
          </a:prstGeom>
          <a:noFill/>
        </p:spPr>
        <p:txBody>
          <a:bodyPr wrap="square" rtlCol="0">
            <a:spAutoFit/>
          </a:bodyPr>
          <a:p>
            <a:pPr fontAlgn="auto">
              <a:lnSpc>
                <a:spcPts val="2400"/>
              </a:lnSpc>
            </a:pPr>
            <a:r>
              <a:rPr sz="2400" b="1">
                <a:latin typeface="Calibri" panose="020F0502020204030204" charset="0"/>
                <a:cs typeface="Calibri" panose="020F0502020204030204" charset="0"/>
                <a:sym typeface="+mn-ea"/>
              </a:rPr>
              <a:t>Paragraph 1：</a:t>
            </a:r>
            <a:endParaRPr sz="2400" b="1">
              <a:latin typeface="Calibri" panose="020F0502020204030204" charset="0"/>
              <a:cs typeface="Calibri" panose="020F0502020204030204" charset="0"/>
            </a:endParaRPr>
          </a:p>
          <a:p>
            <a:pPr fontAlgn="auto">
              <a:lnSpc>
                <a:spcPts val="2400"/>
              </a:lnSpc>
            </a:pPr>
            <a:r>
              <a:rPr sz="2400" i="1">
                <a:latin typeface="Calibri" panose="020F0502020204030204" charset="0"/>
                <a:cs typeface="Calibri" panose="020F0502020204030204" charset="0"/>
                <a:sym typeface="+mn-ea"/>
              </a:rPr>
              <a:t>      </a:t>
            </a:r>
            <a:r>
              <a:rPr sz="2200" i="1">
                <a:latin typeface="Calibri" panose="020F0502020204030204" charset="0"/>
                <a:cs typeface="Calibri" panose="020F0502020204030204" charset="0"/>
                <a:sym typeface="+mn-ea"/>
              </a:rPr>
              <a:t>  A few minutes later, the bear headed back to our camp. </a:t>
            </a:r>
            <a:r>
              <a:rPr lang="en-US" sz="2200">
                <a:latin typeface="Palatino Linotype" panose="02040502050505030304" charset="0"/>
                <a:cs typeface="Palatino Linotype" panose="02040502050505030304" charset="0"/>
                <a:sym typeface="+mn-ea"/>
              </a:rPr>
              <a:t>Mounting anger mingled with hunger overwhelming him, he smashed his paws frantically against the wire </a:t>
            </a:r>
            <a:r>
              <a:rPr lang="en-US" sz="2200" u="sng">
                <a:latin typeface="Palatino Linotype" panose="02040502050505030304" charset="0"/>
                <a:cs typeface="Palatino Linotype" panose="02040502050505030304" charset="0"/>
                <a:sym typeface="+mn-ea"/>
              </a:rPr>
              <a:t>fence</a:t>
            </a:r>
            <a:r>
              <a:rPr lang="en-US" sz="2200">
                <a:latin typeface="Palatino Linotype" panose="02040502050505030304" charset="0"/>
                <a:cs typeface="Palatino Linotype" panose="02040502050505030304" charset="0"/>
                <a:sym typeface="+mn-ea"/>
              </a:rPr>
              <a:t>, thrusting his sharp claws at us. Panicked as we were, I and </a:t>
            </a:r>
            <a:r>
              <a:rPr lang="en-US" sz="2200" u="sng">
                <a:latin typeface="Palatino Linotype" panose="02040502050505030304" charset="0"/>
                <a:cs typeface="Palatino Linotype" panose="02040502050505030304" charset="0"/>
                <a:sym typeface="+mn-ea"/>
              </a:rPr>
              <a:t>Elli</a:t>
            </a:r>
            <a:r>
              <a:rPr lang="en-US" sz="2200">
                <a:latin typeface="Palatino Linotype" panose="02040502050505030304" charset="0"/>
                <a:cs typeface="Palatino Linotype" panose="02040502050505030304" charset="0"/>
                <a:sym typeface="+mn-ea"/>
              </a:rPr>
              <a:t> squealed at the top of our lungs, waved our fists at him and stamped heavily on the ground in an attempt to intimidate and scare him away. To our dismay, all these efforts were in vain. This sturdy bear relentlessly banged and shoved the wooden posts which were evidently on the verge of collapsing! This bulky and furious beast within a stone's throw, I flinched back and huddled with Elli tightly. Chilly winds whipping our faces, I could hear nothing but the sound of our hearts throbbing violently in our chests.</a:t>
            </a:r>
            <a:r>
              <a:rPr sz="2200" i="1">
                <a:latin typeface="Calibri" panose="020F0502020204030204" charset="0"/>
                <a:cs typeface="Calibri" panose="020F0502020204030204" charset="0"/>
                <a:sym typeface="+mn-ea"/>
              </a:rPr>
              <a:t> </a:t>
            </a:r>
            <a:r>
              <a:rPr sz="2200">
                <a:latin typeface="Calibri" panose="020F0502020204030204" charset="0"/>
                <a:cs typeface="Calibri" panose="020F0502020204030204" charset="0"/>
                <a:sym typeface="+mn-ea"/>
              </a:rPr>
              <a:t> </a:t>
            </a:r>
            <a:endParaRPr sz="2400">
              <a:latin typeface="Calibri" panose="020F0502020204030204" charset="0"/>
              <a:cs typeface="Calibri" panose="020F0502020204030204" charset="0"/>
            </a:endParaRPr>
          </a:p>
          <a:p>
            <a:pPr fontAlgn="auto">
              <a:lnSpc>
                <a:spcPts val="2400"/>
              </a:lnSpc>
            </a:pPr>
            <a:r>
              <a:rPr sz="2400" b="1">
                <a:latin typeface="Calibri" panose="020F0502020204030204" charset="0"/>
                <a:cs typeface="Calibri" panose="020F0502020204030204" charset="0"/>
                <a:sym typeface="+mn-ea"/>
              </a:rPr>
              <a:t>Paragraph 2：</a:t>
            </a:r>
            <a:endParaRPr sz="2400" b="1">
              <a:latin typeface="Calibri" panose="020F0502020204030204" charset="0"/>
              <a:cs typeface="Calibri" panose="020F0502020204030204" charset="0"/>
            </a:endParaRPr>
          </a:p>
          <a:p>
            <a:pPr fontAlgn="auto">
              <a:lnSpc>
                <a:spcPts val="2400"/>
              </a:lnSpc>
            </a:pPr>
            <a:r>
              <a:rPr sz="2400" i="1">
                <a:latin typeface="Calibri" panose="020F0502020204030204" charset="0"/>
                <a:cs typeface="Calibri" panose="020F0502020204030204" charset="0"/>
                <a:sym typeface="+mn-ea"/>
              </a:rPr>
              <a:t>      </a:t>
            </a:r>
            <a:r>
              <a:rPr sz="2200" i="1">
                <a:latin typeface="Calibri" panose="020F0502020204030204" charset="0"/>
                <a:cs typeface="Calibri" panose="020F0502020204030204" charset="0"/>
                <a:sym typeface="+mn-ea"/>
              </a:rPr>
              <a:t>  At that very moment, the helicopter arrived. </a:t>
            </a:r>
            <a:r>
              <a:rPr lang="en-US" sz="2200">
                <a:latin typeface="Palatino Linotype" panose="02040502050505030304" charset="0"/>
                <a:cs typeface="Palatino Linotype" panose="02040502050505030304" charset="0"/>
                <a:sym typeface="+mn-ea"/>
              </a:rPr>
              <a:t>The gusting wind from the hovering vehicle swept away our choking fear immediately. Out of the helicopter descended a rope to haul us up. Thrilled yet relieved, we clutched the rope and eventually landed on the helicopter </a:t>
            </a:r>
            <a:r>
              <a:rPr lang="en-US" sz="2200" u="sng">
                <a:latin typeface="Palatino Linotype" panose="02040502050505030304" charset="0"/>
                <a:cs typeface="Palatino Linotype" panose="02040502050505030304" charset="0"/>
                <a:sym typeface="+mn-ea"/>
              </a:rPr>
              <a:t>safe</a:t>
            </a:r>
            <a:r>
              <a:rPr lang="en-US" sz="2200">
                <a:latin typeface="Palatino Linotype" panose="02040502050505030304" charset="0"/>
                <a:cs typeface="Palatino Linotype" panose="02040502050505030304" charset="0"/>
                <a:sym typeface="+mn-ea"/>
              </a:rPr>
              <a:t> and sound. While overlooking the chunky bear from high above, I was amazed to spot this stubborn guy had crushed the fence and headed toward our camp for the inviting garlic </a:t>
            </a:r>
            <a:r>
              <a:rPr lang="en-US" sz="2200" u="sng">
                <a:latin typeface="Palatino Linotype" panose="02040502050505030304" charset="0"/>
                <a:cs typeface="Palatino Linotype" panose="02040502050505030304" charset="0"/>
                <a:sym typeface="+mn-ea"/>
              </a:rPr>
              <a:t>bread</a:t>
            </a:r>
            <a:r>
              <a:rPr lang="en-US" sz="2200">
                <a:latin typeface="Palatino Linotype" panose="02040502050505030304" charset="0"/>
                <a:cs typeface="Palatino Linotype" panose="02040502050505030304" charset="0"/>
                <a:sym typeface="+mn-ea"/>
              </a:rPr>
              <a:t>. </a:t>
            </a:r>
            <a:r>
              <a:rPr lang="en-US" sz="2200">
                <a:latin typeface="Palatino Linotype" panose="02040502050505030304" charset="0"/>
                <a:cs typeface="Palatino Linotype" panose="02040502050505030304" charset="0"/>
                <a:sym typeface="+mn-ea"/>
              </a:rPr>
              <a:t>A</a:t>
            </a:r>
            <a:r>
              <a:rPr lang="en-US" sz="2200">
                <a:latin typeface="Palatino Linotype" panose="02040502050505030304" charset="0"/>
                <a:cs typeface="Palatino Linotype" panose="02040502050505030304" charset="0"/>
                <a:sym typeface="+mn-ea"/>
              </a:rPr>
              <a:t>t this once-in-a-lifetime moment, </a:t>
            </a:r>
            <a:r>
              <a:rPr lang="en-US" sz="2200">
                <a:latin typeface="Palatino Linotype" panose="02040502050505030304" charset="0"/>
                <a:cs typeface="Palatino Linotype" panose="02040502050505030304" charset="0"/>
                <a:sym typeface="+mn-ea"/>
              </a:rPr>
              <a:t>I reached into my backpack and pulled out the </a:t>
            </a:r>
            <a:r>
              <a:rPr lang="en-US" sz="2200" u="sng">
                <a:latin typeface="Palatino Linotype" panose="02040502050505030304" charset="0"/>
                <a:cs typeface="Palatino Linotype" panose="02040502050505030304" charset="0"/>
                <a:sym typeface="+mn-ea"/>
              </a:rPr>
              <a:t>camera</a:t>
            </a:r>
            <a:r>
              <a:rPr lang="en-US" sz="2200">
                <a:latin typeface="Palatino Linotype" panose="02040502050505030304" charset="0"/>
                <a:cs typeface="Palatino Linotype" panose="02040502050505030304" charset="0"/>
                <a:sym typeface="+mn-ea"/>
              </a:rPr>
              <a:t>, </a:t>
            </a:r>
            <a:r>
              <a:rPr lang="en-US" sz="2200" u="sng">
                <a:latin typeface="Palatino Linotype" panose="02040502050505030304" charset="0"/>
                <a:cs typeface="Palatino Linotype" panose="02040502050505030304" charset="0"/>
                <a:sym typeface="+mn-ea"/>
              </a:rPr>
              <a:t>photographing </a:t>
            </a:r>
            <a:r>
              <a:rPr lang="en-US" sz="2200">
                <a:latin typeface="Palatino Linotype" panose="02040502050505030304" charset="0"/>
                <a:cs typeface="Palatino Linotype" panose="02040502050505030304" charset="0"/>
                <a:sym typeface="+mn-ea"/>
              </a:rPr>
              <a:t>that impressive scene. </a:t>
            </a:r>
            <a:r>
              <a:rPr lang="en-US" sz="2200">
                <a:latin typeface="Palatino Linotype" panose="02040502050505030304" charset="0"/>
                <a:cs typeface="Palatino Linotype" panose="02040502050505030304" charset="0"/>
                <a:sym typeface="+mn-ea"/>
              </a:rPr>
              <a:t>Gazing at his broad back in the melting ice field, </a:t>
            </a:r>
            <a:r>
              <a:rPr lang="en-US" sz="2200">
                <a:latin typeface="Palatino Linotype" panose="02040502050505030304" charset="0"/>
                <a:cs typeface="Palatino Linotype" panose="02040502050505030304" charset="0"/>
                <a:sym typeface="+mn-ea"/>
              </a:rPr>
              <a:t>I wondered if it was the warmer planet that had forced the bear to hunt for food from the human regions. </a:t>
            </a:r>
            <a:endParaRPr lang="en-US" sz="2200">
              <a:latin typeface="Palatino Linotype" panose="02040502050505030304" charset="0"/>
              <a:cs typeface="Palatino Linotype" panose="02040502050505030304" charset="0"/>
            </a:endParaRPr>
          </a:p>
          <a:p>
            <a:endParaRPr lang="zh-CN" altLang="en-US" sz="2400"/>
          </a:p>
        </p:txBody>
      </p:sp>
      <p:sp>
        <p:nvSpPr>
          <p:cNvPr id="8" name="文本框 7"/>
          <p:cNvSpPr txBox="1"/>
          <p:nvPr/>
        </p:nvSpPr>
        <p:spPr>
          <a:xfrm>
            <a:off x="11391329" y="112083"/>
            <a:ext cx="566420" cy="694055"/>
          </a:xfrm>
          <a:prstGeom prst="rect">
            <a:avLst/>
          </a:prstGeom>
          <a:noFill/>
        </p:spPr>
        <p:txBody>
          <a:bodyPr wrap="none" rtlCol="0">
            <a:spAutoFit/>
          </a:bodyPr>
          <a:p>
            <a:pPr>
              <a:lnSpc>
                <a:spcPct val="140000"/>
              </a:lnSpc>
            </a:pPr>
            <a:r>
              <a:rPr lang="en-US" altLang="zh-CN" sz="2800" dirty="0" smtClean="0">
                <a:solidFill>
                  <a:srgbClr val="115A9F"/>
                </a:solidFill>
                <a:latin typeface="Segoe UI" panose="020B0502040204020203" pitchFamily="34" charset="0"/>
                <a:ea typeface="微软雅黑" panose="020B0503020204020204" pitchFamily="34" charset="-122"/>
                <a:cs typeface="+mn-ea"/>
                <a:sym typeface="Segoe UI" panose="020B0502040204020203" pitchFamily="34" charset="0"/>
              </a:rPr>
              <a:t>0</a:t>
            </a:r>
            <a:r>
              <a:rPr lang="en-US" sz="2800" dirty="0" smtClean="0">
                <a:solidFill>
                  <a:srgbClr val="115A9F"/>
                </a:solidFill>
                <a:latin typeface="Segoe UI" panose="020B0502040204020203" pitchFamily="34" charset="0"/>
                <a:ea typeface="微软雅黑" panose="020B0503020204020204" pitchFamily="34" charset="-122"/>
                <a:cs typeface="+mn-ea"/>
                <a:sym typeface="Segoe UI" panose="020B0502040204020203" pitchFamily="34" charset="0"/>
              </a:rPr>
              <a:t>5</a:t>
            </a:r>
            <a:endParaRPr lang="en-US" sz="6600" dirty="0">
              <a:solidFill>
                <a:srgbClr val="115A9F"/>
              </a:solidFill>
              <a:latin typeface="Segoe UI" panose="020B0502040204020203" pitchFamily="34" charset="0"/>
              <a:ea typeface="微软雅黑" panose="020B0503020204020204" pitchFamily="34" charset="-122"/>
              <a:cs typeface="+mn-ea"/>
              <a:sym typeface="Segoe UI" panose="020B0502040204020203" pitchFamily="34" charset="0"/>
            </a:endParaRPr>
          </a:p>
        </p:txBody>
      </p:sp>
      <p:cxnSp>
        <p:nvCxnSpPr>
          <p:cNvPr id="9" name="直接连接符 8"/>
          <p:cNvCxnSpPr/>
          <p:nvPr/>
        </p:nvCxnSpPr>
        <p:spPr>
          <a:xfrm flipH="1">
            <a:off x="10919961" y="483407"/>
            <a:ext cx="401388" cy="0"/>
          </a:xfrm>
          <a:prstGeom prst="line">
            <a:avLst/>
          </a:prstGeom>
          <a:ln w="9525">
            <a:solidFill>
              <a:srgbClr val="B4CBD4"/>
            </a:solidFill>
          </a:ln>
        </p:spPr>
        <p:style>
          <a:lnRef idx="1">
            <a:schemeClr val="accent1"/>
          </a:lnRef>
          <a:fillRef idx="0">
            <a:schemeClr val="accent1"/>
          </a:fillRef>
          <a:effectRef idx="0">
            <a:schemeClr val="accent1"/>
          </a:effectRef>
          <a:fontRef idx="minor">
            <a:schemeClr val="tx1"/>
          </a:fontRef>
        </p:style>
      </p:cxnSp>
      <p:sp>
        <p:nvSpPr>
          <p:cNvPr id="10" name="文本框 9"/>
          <p:cNvSpPr txBox="1"/>
          <p:nvPr/>
        </p:nvSpPr>
        <p:spPr>
          <a:xfrm>
            <a:off x="9572670" y="262312"/>
            <a:ext cx="1261745" cy="349250"/>
          </a:xfrm>
          <a:prstGeom prst="rect">
            <a:avLst/>
          </a:prstGeom>
          <a:noFill/>
        </p:spPr>
        <p:txBody>
          <a:bodyPr wrap="none" rtlCol="0">
            <a:spAutoFit/>
          </a:bodyPr>
          <a:p>
            <a:pPr algn="dist">
              <a:lnSpc>
                <a:spcPct val="140000"/>
              </a:lnSpc>
            </a:pPr>
            <a:r>
              <a:rPr lang="en-US" sz="1200" dirty="0" smtClean="0">
                <a:solidFill>
                  <a:srgbClr val="115A9F"/>
                </a:solidFill>
                <a:latin typeface="Segoe UI" panose="020B0502040204020203" pitchFamily="34" charset="0"/>
                <a:ea typeface="微软雅黑" panose="020B0503020204020204" pitchFamily="34" charset="-122"/>
                <a:sym typeface="Segoe UI" panose="020B0502040204020203" pitchFamily="34" charset="0"/>
              </a:rPr>
              <a:t>Possible Version</a:t>
            </a:r>
            <a:endParaRPr lang="en-US" sz="2000" dirty="0">
              <a:solidFill>
                <a:srgbClr val="B4CBD4"/>
              </a:solidFill>
              <a:latin typeface="Segoe UI" panose="020B0502040204020203" pitchFamily="34" charset="0"/>
              <a:ea typeface="微软雅黑" panose="020B0503020204020204" pitchFamily="34" charset="-122"/>
              <a:cs typeface="+mn-ea"/>
              <a:sym typeface="Segoe UI" panose="020B0502040204020203" pitchFamily="34" charset="0"/>
            </a:endParaRPr>
          </a:p>
        </p:txBody>
      </p:sp>
    </p:spTree>
    <p:custDataLst>
      <p:tags r:id="rId1"/>
    </p:custData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椭圆 5"/>
          <p:cNvSpPr/>
          <p:nvPr/>
        </p:nvSpPr>
        <p:spPr>
          <a:xfrm>
            <a:off x="2331627" y="2206081"/>
            <a:ext cx="928013" cy="928013"/>
          </a:xfrm>
          <a:prstGeom prst="ellipse">
            <a:avLst/>
          </a:prstGeom>
          <a:solidFill>
            <a:srgbClr val="E9C5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Segoe UI" panose="020B0502040204020203" pitchFamily="34" charset="0"/>
              <a:ea typeface="微软雅黑" panose="020B0503020204020204" pitchFamily="34" charset="-122"/>
              <a:sym typeface="Segoe UI" panose="020B0502040204020203" pitchFamily="34" charset="0"/>
            </a:endParaRPr>
          </a:p>
        </p:txBody>
      </p:sp>
      <p:sp>
        <p:nvSpPr>
          <p:cNvPr id="12" name="文本框 11"/>
          <p:cNvSpPr txBox="1"/>
          <p:nvPr/>
        </p:nvSpPr>
        <p:spPr>
          <a:xfrm>
            <a:off x="3251610" y="2614138"/>
            <a:ext cx="5565775" cy="1568450"/>
          </a:xfrm>
          <a:prstGeom prst="rect">
            <a:avLst/>
          </a:prstGeom>
          <a:noFill/>
        </p:spPr>
        <p:txBody>
          <a:bodyPr wrap="none" rtlCol="0">
            <a:spAutoFit/>
          </a:bodyPr>
          <a:lstStyle/>
          <a:p>
            <a:r>
              <a:rPr lang="en-US" altLang="zh-CN" sz="9600" dirty="0" smtClean="0">
                <a:solidFill>
                  <a:srgbClr val="115A9F"/>
                </a:solidFill>
                <a:latin typeface="Impact" panose="020B0806030902050204" charset="0"/>
                <a:ea typeface="微软雅黑" panose="020B0503020204020204" pitchFamily="34" charset="-122"/>
                <a:cs typeface="Impact" panose="020B0806030902050204" charset="0"/>
                <a:sym typeface="Segoe UI" panose="020B0502040204020203" pitchFamily="34" charset="0"/>
              </a:rPr>
              <a:t>Good Luck!</a:t>
            </a:r>
            <a:endParaRPr lang="en-US" altLang="zh-CN" sz="9600" dirty="0" smtClean="0">
              <a:solidFill>
                <a:srgbClr val="115A9F"/>
              </a:solidFill>
              <a:latin typeface="Impact" panose="020B0806030902050204" charset="0"/>
              <a:ea typeface="微软雅黑" panose="020B0503020204020204" pitchFamily="34" charset="-122"/>
              <a:cs typeface="Impact" panose="020B0806030902050204" charset="0"/>
              <a:sym typeface="Segoe UI" panose="020B0502040204020203" pitchFamily="34" charset="0"/>
            </a:endParaRPr>
          </a:p>
        </p:txBody>
      </p:sp>
      <p:grpSp>
        <p:nvGrpSpPr>
          <p:cNvPr id="13" name="组合 12"/>
          <p:cNvGrpSpPr/>
          <p:nvPr/>
        </p:nvGrpSpPr>
        <p:grpSpPr>
          <a:xfrm>
            <a:off x="6956124" y="4538630"/>
            <a:ext cx="4124690" cy="2409858"/>
            <a:chOff x="6956124" y="4538630"/>
            <a:chExt cx="4124690" cy="2409858"/>
          </a:xfrm>
        </p:grpSpPr>
        <p:cxnSp>
          <p:nvCxnSpPr>
            <p:cNvPr id="14" name="直接连接符 13"/>
            <p:cNvCxnSpPr/>
            <p:nvPr/>
          </p:nvCxnSpPr>
          <p:spPr>
            <a:xfrm flipV="1">
              <a:off x="10553700" y="6336023"/>
              <a:ext cx="527114" cy="563581"/>
            </a:xfrm>
            <a:prstGeom prst="line">
              <a:avLst/>
            </a:prstGeom>
            <a:ln w="101600" cap="rnd" cmpd="sng">
              <a:solidFill>
                <a:srgbClr val="D8E4E9"/>
              </a:solidFill>
              <a:round/>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flipV="1">
              <a:off x="10829925" y="6688134"/>
              <a:ext cx="206285" cy="220556"/>
            </a:xfrm>
            <a:prstGeom prst="line">
              <a:avLst/>
            </a:prstGeom>
            <a:ln w="101600" cap="rnd" cmpd="sng">
              <a:solidFill>
                <a:srgbClr val="D8E4E9"/>
              </a:solidFill>
              <a:round/>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flipV="1">
              <a:off x="8191953" y="5194685"/>
              <a:ext cx="1589933" cy="1710940"/>
            </a:xfrm>
            <a:prstGeom prst="line">
              <a:avLst/>
            </a:prstGeom>
            <a:ln w="254000" cap="rnd" cmpd="sng">
              <a:solidFill>
                <a:srgbClr val="D8E4E9"/>
              </a:solidFill>
              <a:round/>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flipV="1">
              <a:off x="8797665" y="4538630"/>
              <a:ext cx="2239417" cy="2409858"/>
            </a:xfrm>
            <a:prstGeom prst="line">
              <a:avLst/>
            </a:prstGeom>
            <a:ln w="254000" cap="rnd" cmpd="sng">
              <a:solidFill>
                <a:srgbClr val="D8E4E9"/>
              </a:solidFill>
              <a:round/>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flipV="1">
              <a:off x="9483038" y="5633404"/>
              <a:ext cx="1182242" cy="1272221"/>
            </a:xfrm>
            <a:prstGeom prst="line">
              <a:avLst/>
            </a:prstGeom>
            <a:ln w="254000" cap="rnd" cmpd="sng">
              <a:solidFill>
                <a:srgbClr val="D8E4E9"/>
              </a:solidFill>
              <a:round/>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flipH="1">
              <a:off x="6956124" y="6414442"/>
              <a:ext cx="427057" cy="456601"/>
            </a:xfrm>
            <a:prstGeom prst="line">
              <a:avLst/>
            </a:prstGeom>
            <a:ln w="101600" cap="rnd" cmpd="sng">
              <a:solidFill>
                <a:srgbClr val="D8E4E9"/>
              </a:solidFill>
              <a:round/>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flipH="1">
              <a:off x="7227859" y="6223284"/>
              <a:ext cx="611660" cy="653974"/>
            </a:xfrm>
            <a:prstGeom prst="line">
              <a:avLst/>
            </a:prstGeom>
            <a:ln w="101600" cap="rnd" cmpd="sng">
              <a:solidFill>
                <a:srgbClr val="D8E4E9"/>
              </a:solidFill>
              <a:round/>
            </a:ln>
          </p:spPr>
          <p:style>
            <a:lnRef idx="1">
              <a:schemeClr val="accent1"/>
            </a:lnRef>
            <a:fillRef idx="0">
              <a:schemeClr val="accent1"/>
            </a:fillRef>
            <a:effectRef idx="0">
              <a:schemeClr val="accent1"/>
            </a:effectRef>
            <a:fontRef idx="minor">
              <a:schemeClr val="tx1"/>
            </a:fontRef>
          </p:style>
        </p:cxnSp>
      </p:grpSp>
      <p:grpSp>
        <p:nvGrpSpPr>
          <p:cNvPr id="21" name="组合 20"/>
          <p:cNvGrpSpPr/>
          <p:nvPr/>
        </p:nvGrpSpPr>
        <p:grpSpPr>
          <a:xfrm flipH="1" flipV="1">
            <a:off x="1107710" y="-104650"/>
            <a:ext cx="4124690" cy="2409858"/>
            <a:chOff x="6956124" y="4538630"/>
            <a:chExt cx="4124690" cy="2409858"/>
          </a:xfrm>
        </p:grpSpPr>
        <p:cxnSp>
          <p:nvCxnSpPr>
            <p:cNvPr id="22" name="直接连接符 21"/>
            <p:cNvCxnSpPr/>
            <p:nvPr/>
          </p:nvCxnSpPr>
          <p:spPr>
            <a:xfrm flipV="1">
              <a:off x="10553700" y="6336023"/>
              <a:ext cx="527114" cy="563581"/>
            </a:xfrm>
            <a:prstGeom prst="line">
              <a:avLst/>
            </a:prstGeom>
            <a:ln w="101600" cap="rnd" cmpd="sng">
              <a:solidFill>
                <a:srgbClr val="D8E4E9"/>
              </a:solidFill>
              <a:round/>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flipV="1">
              <a:off x="10829925" y="6688134"/>
              <a:ext cx="206285" cy="220556"/>
            </a:xfrm>
            <a:prstGeom prst="line">
              <a:avLst/>
            </a:prstGeom>
            <a:ln w="101600" cap="rnd" cmpd="sng">
              <a:solidFill>
                <a:srgbClr val="D8E4E9"/>
              </a:solidFill>
              <a:round/>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flipV="1">
              <a:off x="8191953" y="5194685"/>
              <a:ext cx="1589933" cy="1710940"/>
            </a:xfrm>
            <a:prstGeom prst="line">
              <a:avLst/>
            </a:prstGeom>
            <a:ln w="254000" cap="rnd" cmpd="sng">
              <a:solidFill>
                <a:srgbClr val="D8E4E9"/>
              </a:solidFill>
              <a:round/>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flipV="1">
              <a:off x="8797665" y="4538630"/>
              <a:ext cx="2239417" cy="2409858"/>
            </a:xfrm>
            <a:prstGeom prst="line">
              <a:avLst/>
            </a:prstGeom>
            <a:ln w="254000" cap="rnd" cmpd="sng">
              <a:solidFill>
                <a:srgbClr val="D8E4E9"/>
              </a:solidFill>
              <a:round/>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flipV="1">
              <a:off x="9483038" y="5633404"/>
              <a:ext cx="1182242" cy="1272221"/>
            </a:xfrm>
            <a:prstGeom prst="line">
              <a:avLst/>
            </a:prstGeom>
            <a:ln w="254000" cap="rnd" cmpd="sng">
              <a:solidFill>
                <a:srgbClr val="D8E4E9"/>
              </a:solidFill>
              <a:round/>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flipH="1">
              <a:off x="6956124" y="6414442"/>
              <a:ext cx="427057" cy="456601"/>
            </a:xfrm>
            <a:prstGeom prst="line">
              <a:avLst/>
            </a:prstGeom>
            <a:ln w="101600" cap="rnd" cmpd="sng">
              <a:solidFill>
                <a:srgbClr val="D8E4E9"/>
              </a:solidFill>
              <a:round/>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flipH="1">
              <a:off x="7227859" y="6223284"/>
              <a:ext cx="611660" cy="653974"/>
            </a:xfrm>
            <a:prstGeom prst="line">
              <a:avLst/>
            </a:prstGeom>
            <a:ln w="101600" cap="rnd" cmpd="sng">
              <a:solidFill>
                <a:srgbClr val="D8E4E9"/>
              </a:solidFill>
              <a:round/>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文本框 56"/>
          <p:cNvSpPr txBox="1"/>
          <p:nvPr/>
        </p:nvSpPr>
        <p:spPr>
          <a:xfrm>
            <a:off x="11391329" y="112083"/>
            <a:ext cx="572593" cy="626069"/>
          </a:xfrm>
          <a:prstGeom prst="rect">
            <a:avLst/>
          </a:prstGeom>
          <a:noFill/>
        </p:spPr>
        <p:txBody>
          <a:bodyPr wrap="none" rtlCol="0">
            <a:spAutoFit/>
          </a:bodyPr>
          <a:lstStyle/>
          <a:p>
            <a:pPr>
              <a:lnSpc>
                <a:spcPct val="140000"/>
              </a:lnSpc>
            </a:pPr>
            <a:r>
              <a:rPr lang="en-US" altLang="zh-CN" sz="2800" dirty="0" smtClean="0">
                <a:solidFill>
                  <a:srgbClr val="115A9F"/>
                </a:solidFill>
                <a:latin typeface="Segoe UI" panose="020B0502040204020203" pitchFamily="34" charset="0"/>
                <a:ea typeface="微软雅黑" panose="020B0503020204020204" pitchFamily="34" charset="-122"/>
                <a:cs typeface="+mn-ea"/>
                <a:sym typeface="Segoe UI" panose="020B0502040204020203" pitchFamily="34" charset="0"/>
              </a:rPr>
              <a:t>01</a:t>
            </a:r>
            <a:endParaRPr lang="zh-CN" altLang="en-US" sz="6600" dirty="0">
              <a:solidFill>
                <a:srgbClr val="115A9F"/>
              </a:solidFill>
              <a:latin typeface="Segoe UI" panose="020B0502040204020203" pitchFamily="34" charset="0"/>
              <a:ea typeface="微软雅黑" panose="020B0503020204020204" pitchFamily="34" charset="-122"/>
              <a:cs typeface="+mn-ea"/>
              <a:sym typeface="Segoe UI" panose="020B0502040204020203" pitchFamily="34" charset="0"/>
            </a:endParaRPr>
          </a:p>
        </p:txBody>
      </p:sp>
      <p:cxnSp>
        <p:nvCxnSpPr>
          <p:cNvPr id="58" name="直接连接符 57"/>
          <p:cNvCxnSpPr/>
          <p:nvPr/>
        </p:nvCxnSpPr>
        <p:spPr>
          <a:xfrm flipH="1">
            <a:off x="10919961" y="483407"/>
            <a:ext cx="401388" cy="0"/>
          </a:xfrm>
          <a:prstGeom prst="line">
            <a:avLst/>
          </a:prstGeom>
          <a:ln w="9525">
            <a:solidFill>
              <a:srgbClr val="B4CBD4"/>
            </a:solidFill>
          </a:ln>
        </p:spPr>
        <p:style>
          <a:lnRef idx="1">
            <a:schemeClr val="accent1"/>
          </a:lnRef>
          <a:fillRef idx="0">
            <a:schemeClr val="accent1"/>
          </a:fillRef>
          <a:effectRef idx="0">
            <a:schemeClr val="accent1"/>
          </a:effectRef>
          <a:fontRef idx="minor">
            <a:schemeClr val="tx1"/>
          </a:fontRef>
        </p:style>
      </p:cxnSp>
      <p:sp>
        <p:nvSpPr>
          <p:cNvPr id="2" name="文本框 1"/>
          <p:cNvSpPr txBox="1"/>
          <p:nvPr/>
        </p:nvSpPr>
        <p:spPr>
          <a:xfrm>
            <a:off x="471170" y="1173480"/>
            <a:ext cx="11492865" cy="4223385"/>
          </a:xfrm>
          <a:prstGeom prst="rect">
            <a:avLst/>
          </a:prstGeom>
          <a:noFill/>
        </p:spPr>
        <p:txBody>
          <a:bodyPr wrap="square" rtlCol="0">
            <a:spAutoFit/>
          </a:bodyPr>
          <a:p>
            <a:pPr>
              <a:lnSpc>
                <a:spcPct val="80000"/>
              </a:lnSpc>
            </a:pPr>
            <a:r>
              <a:rPr sz="2800" b="1">
                <a:latin typeface="Calibri" panose="020F0502020204030204" charset="0"/>
                <a:cs typeface="Calibri" panose="020F0502020204030204" charset="0"/>
              </a:rPr>
              <a:t>Paragraph 1：</a:t>
            </a:r>
            <a:endParaRPr sz="2800" b="1">
              <a:latin typeface="Calibri" panose="020F0502020204030204" charset="0"/>
              <a:cs typeface="Calibri" panose="020F0502020204030204" charset="0"/>
            </a:endParaRPr>
          </a:p>
          <a:p>
            <a:pPr>
              <a:lnSpc>
                <a:spcPct val="80000"/>
              </a:lnSpc>
            </a:pPr>
            <a:r>
              <a:rPr lang="en-US" sz="2800" i="1">
                <a:latin typeface="Calibri" panose="020F0502020204030204" charset="0"/>
                <a:cs typeface="Calibri" panose="020F0502020204030204" charset="0"/>
              </a:rPr>
              <a:t>	</a:t>
            </a:r>
            <a:r>
              <a:rPr sz="2800" i="1">
                <a:latin typeface="Calibri" panose="020F0502020204030204" charset="0"/>
                <a:cs typeface="Calibri" panose="020F0502020204030204" charset="0"/>
              </a:rPr>
              <a:t>A few minutes later, the bear headed back to our camp.</a:t>
            </a:r>
            <a:endParaRPr sz="2800" i="1">
              <a:latin typeface="Calibri" panose="020F0502020204030204" charset="0"/>
              <a:cs typeface="Calibri" panose="020F0502020204030204" charset="0"/>
            </a:endParaRPr>
          </a:p>
          <a:p>
            <a:pPr>
              <a:lnSpc>
                <a:spcPct val="80000"/>
              </a:lnSpc>
            </a:pPr>
            <a:r>
              <a:rPr sz="2800" i="1">
                <a:latin typeface="Calibri" panose="020F0502020204030204" charset="0"/>
                <a:cs typeface="Calibri" panose="020F0502020204030204" charset="0"/>
              </a:rPr>
              <a:t> </a:t>
            </a:r>
            <a:r>
              <a:rPr sz="2800">
                <a:latin typeface="Calibri" panose="020F0502020204030204" charset="0"/>
                <a:cs typeface="Calibri" panose="020F0502020204030204" charset="0"/>
              </a:rPr>
              <a:t> </a:t>
            </a:r>
            <a:endParaRPr sz="2800">
              <a:latin typeface="Calibri" panose="020F0502020204030204" charset="0"/>
              <a:cs typeface="Calibri" panose="020F0502020204030204" charset="0"/>
            </a:endParaRPr>
          </a:p>
          <a:p>
            <a:pPr>
              <a:lnSpc>
                <a:spcPct val="80000"/>
              </a:lnSpc>
            </a:pPr>
            <a:r>
              <a:rPr sz="2800" b="1">
                <a:latin typeface="Calibri" panose="020F0502020204030204" charset="0"/>
                <a:cs typeface="Calibri" panose="020F0502020204030204" charset="0"/>
              </a:rPr>
              <a:t>Paragraph 2：</a:t>
            </a:r>
            <a:endParaRPr sz="2800" b="1">
              <a:latin typeface="Calibri" panose="020F0502020204030204" charset="0"/>
              <a:cs typeface="Calibri" panose="020F0502020204030204" charset="0"/>
            </a:endParaRPr>
          </a:p>
          <a:p>
            <a:pPr>
              <a:lnSpc>
                <a:spcPct val="80000"/>
              </a:lnSpc>
            </a:pPr>
            <a:r>
              <a:rPr lang="en-US" sz="2800" i="1">
                <a:latin typeface="Calibri" panose="020F0502020204030204" charset="0"/>
                <a:cs typeface="Calibri" panose="020F0502020204030204" charset="0"/>
              </a:rPr>
              <a:t>	</a:t>
            </a:r>
            <a:r>
              <a:rPr sz="2800" i="1">
                <a:latin typeface="Calibri" panose="020F0502020204030204" charset="0"/>
                <a:cs typeface="Calibri" panose="020F0502020204030204" charset="0"/>
              </a:rPr>
              <a:t>At that very moment, the helicopter arrived. </a:t>
            </a:r>
            <a:endParaRPr sz="2800" i="1">
              <a:latin typeface="Calibri" panose="020F0502020204030204" charset="0"/>
              <a:cs typeface="Calibri" panose="020F0502020204030204" charset="0"/>
            </a:endParaRPr>
          </a:p>
          <a:p>
            <a:pPr>
              <a:lnSpc>
                <a:spcPct val="80000"/>
              </a:lnSpc>
            </a:pPr>
            <a:endParaRPr sz="2800" i="1">
              <a:latin typeface="Calibri" panose="020F0502020204030204" charset="0"/>
              <a:cs typeface="Calibri" panose="020F0502020204030204" charset="0"/>
            </a:endParaRPr>
          </a:p>
          <a:p>
            <a:pPr>
              <a:lnSpc>
                <a:spcPct val="80000"/>
              </a:lnSpc>
            </a:pPr>
            <a:r>
              <a:rPr sz="2800">
                <a:latin typeface="Calibri" panose="020F0502020204030204" charset="0"/>
                <a:cs typeface="Calibri" panose="020F0502020204030204" charset="0"/>
              </a:rPr>
              <a:t>注意：</a:t>
            </a:r>
            <a:endParaRPr sz="2800">
              <a:latin typeface="Calibri" panose="020F0502020204030204" charset="0"/>
              <a:cs typeface="Calibri" panose="020F0502020204030204" charset="0"/>
            </a:endParaRPr>
          </a:p>
          <a:p>
            <a:pPr>
              <a:lnSpc>
                <a:spcPct val="80000"/>
              </a:lnSpc>
            </a:pPr>
            <a:r>
              <a:rPr sz="2800">
                <a:latin typeface="Calibri" panose="020F0502020204030204" charset="0"/>
                <a:cs typeface="Calibri" panose="020F0502020204030204" charset="0"/>
              </a:rPr>
              <a:t>1. 所续写短文的词数应为150左右；</a:t>
            </a:r>
            <a:endParaRPr sz="2800">
              <a:latin typeface="Calibri" panose="020F0502020204030204" charset="0"/>
              <a:cs typeface="Calibri" panose="020F0502020204030204" charset="0"/>
            </a:endParaRPr>
          </a:p>
          <a:p>
            <a:pPr>
              <a:lnSpc>
                <a:spcPct val="80000"/>
              </a:lnSpc>
            </a:pPr>
            <a:r>
              <a:rPr sz="2800">
                <a:latin typeface="Calibri" panose="020F0502020204030204" charset="0"/>
                <a:cs typeface="Calibri" panose="020F0502020204030204" charset="0"/>
              </a:rPr>
              <a:t>2. 至少使用5个短文中标有下划线的关键词语；</a:t>
            </a:r>
            <a:endParaRPr sz="2800">
              <a:latin typeface="Calibri" panose="020F0502020204030204" charset="0"/>
              <a:cs typeface="Calibri" panose="020F0502020204030204" charset="0"/>
            </a:endParaRPr>
          </a:p>
          <a:p>
            <a:pPr>
              <a:lnSpc>
                <a:spcPct val="80000"/>
              </a:lnSpc>
            </a:pPr>
            <a:r>
              <a:rPr sz="2800">
                <a:latin typeface="Calibri" panose="020F0502020204030204" charset="0"/>
                <a:cs typeface="Calibri" panose="020F0502020204030204" charset="0"/>
              </a:rPr>
              <a:t>3. 续写部分分为两段, 每段的开头语已为你写好；</a:t>
            </a:r>
            <a:endParaRPr sz="2800">
              <a:latin typeface="Calibri" panose="020F0502020204030204" charset="0"/>
              <a:cs typeface="Calibri" panose="020F0502020204030204" charset="0"/>
            </a:endParaRPr>
          </a:p>
          <a:p>
            <a:pPr>
              <a:lnSpc>
                <a:spcPct val="80000"/>
              </a:lnSpc>
            </a:pPr>
            <a:r>
              <a:rPr sz="2800">
                <a:latin typeface="Calibri" panose="020F0502020204030204" charset="0"/>
                <a:cs typeface="Calibri" panose="020F0502020204030204" charset="0"/>
              </a:rPr>
              <a:t>4. 续写完成后，请用下划线标出你所使用的关键词语。</a:t>
            </a:r>
            <a:endParaRPr sz="2800">
              <a:latin typeface="Calibri" panose="020F0502020204030204" charset="0"/>
              <a:cs typeface="Calibri" panose="020F0502020204030204" charset="0"/>
            </a:endParaRPr>
          </a:p>
          <a:p>
            <a:pPr>
              <a:lnSpc>
                <a:spcPct val="80000"/>
              </a:lnSpc>
            </a:pPr>
            <a:endParaRPr sz="2800">
              <a:latin typeface="Calibri" panose="020F0502020204030204" charset="0"/>
              <a:cs typeface="Calibri" panose="020F0502020204030204" charset="0"/>
            </a:endParaRPr>
          </a:p>
        </p:txBody>
      </p:sp>
      <p:sp>
        <p:nvSpPr>
          <p:cNvPr id="4" name="文本框 3"/>
          <p:cNvSpPr txBox="1"/>
          <p:nvPr/>
        </p:nvSpPr>
        <p:spPr>
          <a:xfrm>
            <a:off x="9367882" y="300412"/>
            <a:ext cx="1625600" cy="349250"/>
          </a:xfrm>
          <a:prstGeom prst="rect">
            <a:avLst/>
          </a:prstGeom>
          <a:noFill/>
        </p:spPr>
        <p:txBody>
          <a:bodyPr wrap="none" rtlCol="0">
            <a:spAutoFit/>
          </a:bodyPr>
          <a:p>
            <a:pPr algn="dist">
              <a:lnSpc>
                <a:spcPct val="140000"/>
              </a:lnSpc>
            </a:pPr>
            <a:r>
              <a:rPr lang="en-US" altLang="zh-CN" sz="1200" dirty="0">
                <a:solidFill>
                  <a:srgbClr val="115A9F"/>
                </a:solidFill>
                <a:latin typeface="Segoe UI" panose="020B0502040204020203" pitchFamily="34" charset="0"/>
                <a:ea typeface="微软雅黑" panose="020B0503020204020204" pitchFamily="34" charset="-122"/>
                <a:sym typeface="Segoe UI" panose="020B0502040204020203" pitchFamily="34" charset="0"/>
              </a:rPr>
              <a:t>Continuation Exercise</a:t>
            </a:r>
            <a:endParaRPr lang="zh-CN" altLang="en-US" sz="2000" dirty="0">
              <a:solidFill>
                <a:srgbClr val="B4CBD4"/>
              </a:solidFill>
              <a:latin typeface="Segoe UI" panose="020B0502040204020203" pitchFamily="34" charset="0"/>
              <a:ea typeface="微软雅黑" panose="020B0503020204020204" pitchFamily="34" charset="-122"/>
              <a:cs typeface="+mn-ea"/>
              <a:sym typeface="Segoe UI" panose="020B0502040204020203"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5" name="直接连接符 44"/>
          <p:cNvCxnSpPr/>
          <p:nvPr/>
        </p:nvCxnSpPr>
        <p:spPr>
          <a:xfrm rot="155691" flipV="1">
            <a:off x="5104463" y="1632459"/>
            <a:ext cx="633375" cy="677191"/>
          </a:xfrm>
          <a:prstGeom prst="line">
            <a:avLst/>
          </a:prstGeom>
          <a:ln w="50800" cap="rnd" cmpd="sng">
            <a:solidFill>
              <a:srgbClr val="D8E4E9"/>
            </a:solidFill>
            <a:round/>
          </a:ln>
        </p:spPr>
        <p:style>
          <a:lnRef idx="1">
            <a:schemeClr val="accent1"/>
          </a:lnRef>
          <a:fillRef idx="0">
            <a:schemeClr val="accent1"/>
          </a:fillRef>
          <a:effectRef idx="0">
            <a:schemeClr val="accent1"/>
          </a:effectRef>
          <a:fontRef idx="minor">
            <a:schemeClr val="tx1"/>
          </a:fontRef>
        </p:style>
      </p:cxnSp>
      <p:cxnSp>
        <p:nvCxnSpPr>
          <p:cNvPr id="46" name="直接连接符 45"/>
          <p:cNvCxnSpPr/>
          <p:nvPr/>
        </p:nvCxnSpPr>
        <p:spPr>
          <a:xfrm rot="155691" flipV="1">
            <a:off x="6444594" y="2972591"/>
            <a:ext cx="633375" cy="677191"/>
          </a:xfrm>
          <a:prstGeom prst="line">
            <a:avLst/>
          </a:prstGeom>
          <a:ln w="50800" cap="rnd" cmpd="sng">
            <a:solidFill>
              <a:srgbClr val="D8E4E9"/>
            </a:solidFill>
            <a:round/>
          </a:ln>
        </p:spPr>
        <p:style>
          <a:lnRef idx="1">
            <a:schemeClr val="accent1"/>
          </a:lnRef>
          <a:fillRef idx="0">
            <a:schemeClr val="accent1"/>
          </a:fillRef>
          <a:effectRef idx="0">
            <a:schemeClr val="accent1"/>
          </a:effectRef>
          <a:fontRef idx="minor">
            <a:schemeClr val="tx1"/>
          </a:fontRef>
        </p:style>
      </p:cxnSp>
      <p:sp>
        <p:nvSpPr>
          <p:cNvPr id="49" name="椭圆 48"/>
          <p:cNvSpPr/>
          <p:nvPr/>
        </p:nvSpPr>
        <p:spPr>
          <a:xfrm>
            <a:off x="5414053" y="1963956"/>
            <a:ext cx="1354327" cy="1354328"/>
          </a:xfrm>
          <a:prstGeom prst="ellipse">
            <a:avLst/>
          </a:prstGeom>
          <a:pattFill prst="ltUpDiag">
            <a:fgClr>
              <a:srgbClr val="1366B1"/>
            </a:fgClr>
            <a:bgClr>
              <a:srgbClr val="115A9F"/>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zh-CN" sz="4400" b="1" dirty="0" smtClean="0">
                <a:latin typeface="Segoe UI" panose="020B0502040204020203" pitchFamily="34" charset="0"/>
                <a:ea typeface="微软雅黑" panose="020B0503020204020204" pitchFamily="34" charset="-122"/>
                <a:cs typeface="+mn-ea"/>
                <a:sym typeface="Segoe UI" panose="020B0502040204020203" pitchFamily="34" charset="0"/>
              </a:rPr>
              <a:t>02</a:t>
            </a:r>
            <a:endParaRPr lang="en-US" altLang="zh-CN" sz="4400" b="1" dirty="0" smtClean="0">
              <a:latin typeface="Segoe UI" panose="020B0502040204020203" pitchFamily="34" charset="0"/>
              <a:ea typeface="微软雅黑" panose="020B0503020204020204" pitchFamily="34" charset="-122"/>
              <a:cs typeface="+mn-ea"/>
              <a:sym typeface="Segoe UI" panose="020B0502040204020203" pitchFamily="34" charset="0"/>
            </a:endParaRPr>
          </a:p>
        </p:txBody>
      </p:sp>
      <p:sp>
        <p:nvSpPr>
          <p:cNvPr id="53" name="椭圆 52"/>
          <p:cNvSpPr/>
          <p:nvPr/>
        </p:nvSpPr>
        <p:spPr>
          <a:xfrm>
            <a:off x="6400803" y="1943364"/>
            <a:ext cx="398145" cy="398146"/>
          </a:xfrm>
          <a:prstGeom prst="ellipse">
            <a:avLst/>
          </a:prstGeom>
          <a:pattFill prst="ltUpDiag">
            <a:fgClr>
              <a:srgbClr val="EBCB2D"/>
            </a:fgClr>
            <a:bgClr>
              <a:srgbClr val="E9C517"/>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zh-CN" altLang="en-US" sz="4000" dirty="0">
              <a:latin typeface="Segoe UI" panose="020B0502040204020203" pitchFamily="34" charset="0"/>
              <a:ea typeface="微软雅黑" panose="020B0503020204020204" pitchFamily="34" charset="-122"/>
              <a:cs typeface="+mn-ea"/>
              <a:sym typeface="Segoe UI" panose="020B0502040204020203" pitchFamily="34" charset="0"/>
            </a:endParaRPr>
          </a:p>
        </p:txBody>
      </p:sp>
      <p:sp>
        <p:nvSpPr>
          <p:cNvPr id="30" name="文本框 29"/>
          <p:cNvSpPr txBox="1"/>
          <p:nvPr/>
        </p:nvSpPr>
        <p:spPr>
          <a:xfrm>
            <a:off x="3798259" y="3573851"/>
            <a:ext cx="4532630" cy="1076325"/>
          </a:xfrm>
          <a:prstGeom prst="rect">
            <a:avLst/>
          </a:prstGeom>
          <a:noFill/>
        </p:spPr>
        <p:txBody>
          <a:bodyPr wrap="none" rtlCol="0">
            <a:spAutoFit/>
          </a:bodyPr>
          <a:p>
            <a:pPr algn="l"/>
            <a:r>
              <a:rPr lang="en-US" altLang="zh-CN" sz="3200" dirty="0">
                <a:solidFill>
                  <a:srgbClr val="115A9F"/>
                </a:solidFill>
                <a:latin typeface="Segoe UI" panose="020B0502040204020203" pitchFamily="34" charset="0"/>
                <a:ea typeface="微软雅黑" panose="020B0503020204020204" pitchFamily="34" charset="-122"/>
                <a:sym typeface="Segoe UI" panose="020B0502040204020203" pitchFamily="34" charset="0"/>
              </a:rPr>
              <a:t>Background Information</a:t>
            </a:r>
            <a:endParaRPr lang="en-US" altLang="zh-CN" sz="3200" dirty="0">
              <a:solidFill>
                <a:srgbClr val="115A9F"/>
              </a:solidFill>
              <a:latin typeface="Segoe UI" panose="020B0502040204020203" pitchFamily="34" charset="0"/>
              <a:ea typeface="微软雅黑" panose="020B0503020204020204" pitchFamily="34" charset="-122"/>
              <a:sym typeface="Segoe UI" panose="020B0502040204020203" pitchFamily="34" charset="0"/>
            </a:endParaRPr>
          </a:p>
          <a:p>
            <a:endParaRPr lang="en-US" altLang="zh-CN" sz="3200" dirty="0">
              <a:solidFill>
                <a:srgbClr val="115A9F"/>
              </a:solidFill>
              <a:latin typeface="Segoe UI" panose="020B0502040204020203" pitchFamily="34" charset="0"/>
              <a:ea typeface="微软雅黑" panose="020B0503020204020204" pitchFamily="34" charset="-122"/>
              <a:sym typeface="Segoe UI" panose="020B0502040204020203" pitchFamily="34" charset="0"/>
            </a:endParaRPr>
          </a:p>
        </p:txBody>
      </p:sp>
      <p:sp>
        <p:nvSpPr>
          <p:cNvPr id="31" name="文本框 30"/>
          <p:cNvSpPr txBox="1"/>
          <p:nvPr/>
        </p:nvSpPr>
        <p:spPr>
          <a:xfrm>
            <a:off x="5451799" y="4069586"/>
            <a:ext cx="1198880" cy="398780"/>
          </a:xfrm>
          <a:prstGeom prst="rect">
            <a:avLst/>
          </a:prstGeom>
          <a:noFill/>
        </p:spPr>
        <p:txBody>
          <a:bodyPr wrap="none" rtlCol="0">
            <a:spAutoFit/>
          </a:bodyPr>
          <a:p>
            <a:r>
              <a:rPr lang="zh-CN" altLang="en-US" sz="2000" dirty="0">
                <a:latin typeface="Segoe UI" panose="020B0502040204020203" pitchFamily="34" charset="0"/>
                <a:ea typeface="微软雅黑" panose="020B0503020204020204" pitchFamily="34" charset="-122"/>
                <a:cs typeface="+mn-ea"/>
                <a:sym typeface="Segoe UI" panose="020B0502040204020203" pitchFamily="34" charset="0"/>
              </a:rPr>
              <a:t>背景知识</a:t>
            </a:r>
            <a:endParaRPr lang="zh-CN" altLang="en-US" sz="2000" dirty="0">
              <a:latin typeface="Segoe UI" panose="020B0502040204020203" pitchFamily="34" charset="0"/>
              <a:ea typeface="微软雅黑" panose="020B0503020204020204" pitchFamily="34" charset="-122"/>
              <a:cs typeface="+mn-ea"/>
              <a:sym typeface="Segoe UI" panose="020B0502040204020203"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任意多边形: 形状 13"/>
          <p:cNvSpPr/>
          <p:nvPr/>
        </p:nvSpPr>
        <p:spPr>
          <a:xfrm flipH="1" flipV="1">
            <a:off x="549275" y="486410"/>
            <a:ext cx="2944495" cy="752475"/>
          </a:xfrm>
          <a:prstGeom prst="roundRect">
            <a:avLst>
              <a:gd name="adj" fmla="val 50000"/>
            </a:avLst>
          </a:prstGeom>
          <a:solidFill>
            <a:srgbClr val="115A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Segoe UI" panose="020B0502040204020203" pitchFamily="34" charset="0"/>
              <a:ea typeface="微软雅黑" panose="020B0503020204020204" pitchFamily="34" charset="-122"/>
              <a:cs typeface="+mn-ea"/>
              <a:sym typeface="Segoe UI" panose="020B0502040204020203" pitchFamily="34" charset="0"/>
            </a:endParaRPr>
          </a:p>
        </p:txBody>
      </p:sp>
      <p:sp>
        <p:nvSpPr>
          <p:cNvPr id="21" name="文本框 20"/>
          <p:cNvSpPr txBox="1"/>
          <p:nvPr/>
        </p:nvSpPr>
        <p:spPr>
          <a:xfrm>
            <a:off x="11391329" y="112083"/>
            <a:ext cx="566420" cy="694055"/>
          </a:xfrm>
          <a:prstGeom prst="rect">
            <a:avLst/>
          </a:prstGeom>
          <a:noFill/>
        </p:spPr>
        <p:txBody>
          <a:bodyPr wrap="none" rtlCol="0">
            <a:spAutoFit/>
          </a:bodyPr>
          <a:lstStyle/>
          <a:p>
            <a:pPr>
              <a:lnSpc>
                <a:spcPct val="140000"/>
              </a:lnSpc>
            </a:pPr>
            <a:r>
              <a:rPr lang="en-US" altLang="zh-CN" sz="2800" dirty="0" smtClean="0">
                <a:solidFill>
                  <a:srgbClr val="115A9F"/>
                </a:solidFill>
                <a:latin typeface="Segoe UI" panose="020B0502040204020203" pitchFamily="34" charset="0"/>
                <a:ea typeface="微软雅黑" panose="020B0503020204020204" pitchFamily="34" charset="-122"/>
                <a:cs typeface="+mn-ea"/>
                <a:sym typeface="Segoe UI" panose="020B0502040204020203" pitchFamily="34" charset="0"/>
              </a:rPr>
              <a:t>02</a:t>
            </a:r>
            <a:endParaRPr lang="zh-CN" altLang="en-US" sz="6600" dirty="0">
              <a:solidFill>
                <a:srgbClr val="115A9F"/>
              </a:solidFill>
              <a:latin typeface="Segoe UI" panose="020B0502040204020203" pitchFamily="34" charset="0"/>
              <a:ea typeface="微软雅黑" panose="020B0503020204020204" pitchFamily="34" charset="-122"/>
              <a:cs typeface="+mn-ea"/>
              <a:sym typeface="Segoe UI" panose="020B0502040204020203" pitchFamily="34" charset="0"/>
            </a:endParaRPr>
          </a:p>
        </p:txBody>
      </p:sp>
      <p:cxnSp>
        <p:nvCxnSpPr>
          <p:cNvPr id="22" name="直接连接符 21"/>
          <p:cNvCxnSpPr/>
          <p:nvPr/>
        </p:nvCxnSpPr>
        <p:spPr>
          <a:xfrm flipH="1">
            <a:off x="10919961" y="483407"/>
            <a:ext cx="401388" cy="0"/>
          </a:xfrm>
          <a:prstGeom prst="line">
            <a:avLst/>
          </a:prstGeom>
          <a:ln w="9525">
            <a:solidFill>
              <a:srgbClr val="B4CBD4"/>
            </a:solidFill>
          </a:ln>
        </p:spPr>
        <p:style>
          <a:lnRef idx="1">
            <a:schemeClr val="accent1"/>
          </a:lnRef>
          <a:fillRef idx="0">
            <a:schemeClr val="accent1"/>
          </a:fillRef>
          <a:effectRef idx="0">
            <a:schemeClr val="accent1"/>
          </a:effectRef>
          <a:fontRef idx="minor">
            <a:schemeClr val="tx1"/>
          </a:fontRef>
        </p:style>
      </p:cxnSp>
      <p:sp>
        <p:nvSpPr>
          <p:cNvPr id="23" name="文本框 22"/>
          <p:cNvSpPr txBox="1"/>
          <p:nvPr/>
        </p:nvSpPr>
        <p:spPr>
          <a:xfrm>
            <a:off x="9212942" y="300412"/>
            <a:ext cx="1813560" cy="349250"/>
          </a:xfrm>
          <a:prstGeom prst="rect">
            <a:avLst/>
          </a:prstGeom>
          <a:noFill/>
        </p:spPr>
        <p:txBody>
          <a:bodyPr wrap="none" rtlCol="0">
            <a:spAutoFit/>
          </a:bodyPr>
          <a:lstStyle/>
          <a:p>
            <a:pPr algn="dist">
              <a:lnSpc>
                <a:spcPct val="140000"/>
              </a:lnSpc>
            </a:pPr>
            <a:r>
              <a:rPr lang="en-US" altLang="zh-CN" sz="1200" dirty="0">
                <a:solidFill>
                  <a:srgbClr val="115A9F"/>
                </a:solidFill>
                <a:latin typeface="Segoe UI" panose="020B0502040204020203" pitchFamily="34" charset="0"/>
                <a:ea typeface="微软雅黑" panose="020B0503020204020204" pitchFamily="34" charset="-122"/>
                <a:sym typeface="Segoe UI" panose="020B0502040204020203" pitchFamily="34" charset="0"/>
              </a:rPr>
              <a:t>Background Information</a:t>
            </a:r>
            <a:endParaRPr lang="zh-CN" altLang="en-US" sz="2000" dirty="0">
              <a:solidFill>
                <a:srgbClr val="B4CBD4"/>
              </a:solidFill>
              <a:latin typeface="Segoe UI" panose="020B0502040204020203" pitchFamily="34" charset="0"/>
              <a:ea typeface="微软雅黑" panose="020B0503020204020204" pitchFamily="34" charset="-122"/>
              <a:cs typeface="+mn-ea"/>
              <a:sym typeface="Segoe UI" panose="020B0502040204020203" pitchFamily="34" charset="0"/>
            </a:endParaRPr>
          </a:p>
        </p:txBody>
      </p:sp>
      <p:sp>
        <p:nvSpPr>
          <p:cNvPr id="107" name="椭圆 106"/>
          <p:cNvSpPr/>
          <p:nvPr/>
        </p:nvSpPr>
        <p:spPr>
          <a:xfrm>
            <a:off x="2889906" y="1918969"/>
            <a:ext cx="398145" cy="398146"/>
          </a:xfrm>
          <a:prstGeom prst="ellipse">
            <a:avLst/>
          </a:prstGeom>
          <a:pattFill prst="ltUpDiag">
            <a:fgClr>
              <a:srgbClr val="EBCB2D"/>
            </a:fgClr>
            <a:bgClr>
              <a:srgbClr val="E9C517"/>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zh-CN" altLang="en-US" sz="4000" dirty="0">
              <a:latin typeface="Segoe UI" panose="020B0502040204020203" pitchFamily="34" charset="0"/>
              <a:ea typeface="微软雅黑" panose="020B0503020204020204" pitchFamily="34" charset="-122"/>
              <a:cs typeface="+mn-ea"/>
              <a:sym typeface="Segoe UI" panose="020B0502040204020203" pitchFamily="34" charset="0"/>
            </a:endParaRPr>
          </a:p>
        </p:txBody>
      </p:sp>
      <p:cxnSp>
        <p:nvCxnSpPr>
          <p:cNvPr id="96" name="直接连接符 95"/>
          <p:cNvCxnSpPr/>
          <p:nvPr/>
        </p:nvCxnSpPr>
        <p:spPr>
          <a:xfrm flipV="1">
            <a:off x="8770547" y="4384778"/>
            <a:ext cx="964876" cy="942242"/>
          </a:xfrm>
          <a:prstGeom prst="line">
            <a:avLst/>
          </a:prstGeom>
          <a:ln w="127000" cap="rnd" cmpd="sng">
            <a:solidFill>
              <a:srgbClr val="EBCB2D"/>
            </a:solidFill>
            <a:round/>
          </a:ln>
        </p:spPr>
        <p:style>
          <a:lnRef idx="1">
            <a:schemeClr val="accent1"/>
          </a:lnRef>
          <a:fillRef idx="0">
            <a:schemeClr val="accent1"/>
          </a:fillRef>
          <a:effectRef idx="0">
            <a:schemeClr val="accent1"/>
          </a:effectRef>
          <a:fontRef idx="minor">
            <a:schemeClr val="tx1"/>
          </a:fontRef>
        </p:style>
      </p:cxnSp>
      <p:cxnSp>
        <p:nvCxnSpPr>
          <p:cNvPr id="97" name="直接连接符 96"/>
          <p:cNvCxnSpPr/>
          <p:nvPr/>
        </p:nvCxnSpPr>
        <p:spPr>
          <a:xfrm flipV="1">
            <a:off x="8683735" y="4309047"/>
            <a:ext cx="852224" cy="832232"/>
          </a:xfrm>
          <a:prstGeom prst="line">
            <a:avLst/>
          </a:prstGeom>
          <a:ln w="63500" cap="rnd" cmpd="sng">
            <a:solidFill>
              <a:srgbClr val="D8E4E9"/>
            </a:solidFill>
            <a:round/>
          </a:ln>
        </p:spPr>
        <p:style>
          <a:lnRef idx="1">
            <a:schemeClr val="accent1"/>
          </a:lnRef>
          <a:fillRef idx="0">
            <a:schemeClr val="accent1"/>
          </a:fillRef>
          <a:effectRef idx="0">
            <a:schemeClr val="accent1"/>
          </a:effectRef>
          <a:fontRef idx="minor">
            <a:schemeClr val="tx1"/>
          </a:fontRef>
        </p:style>
      </p:cxnSp>
      <p:sp>
        <p:nvSpPr>
          <p:cNvPr id="99" name="椭圆 98"/>
          <p:cNvSpPr/>
          <p:nvPr/>
        </p:nvSpPr>
        <p:spPr>
          <a:xfrm>
            <a:off x="6635682" y="3881368"/>
            <a:ext cx="617635" cy="617636"/>
          </a:xfrm>
          <a:prstGeom prst="ellipse">
            <a:avLst/>
          </a:prstGeom>
          <a:pattFill prst="ltUpDiag">
            <a:fgClr>
              <a:srgbClr val="EBCB2D"/>
            </a:fgClr>
            <a:bgClr>
              <a:srgbClr val="E9C517"/>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zh-CN" altLang="en-US" sz="4000" dirty="0">
              <a:latin typeface="Segoe UI" panose="020B0502040204020203" pitchFamily="34" charset="0"/>
              <a:ea typeface="微软雅黑" panose="020B0503020204020204" pitchFamily="34" charset="-122"/>
              <a:cs typeface="+mn-ea"/>
              <a:sym typeface="Segoe UI" panose="020B0502040204020203" pitchFamily="34" charset="0"/>
            </a:endParaRPr>
          </a:p>
        </p:txBody>
      </p:sp>
      <p:sp>
        <p:nvSpPr>
          <p:cNvPr id="2" name="文本框 1"/>
          <p:cNvSpPr txBox="1"/>
          <p:nvPr/>
        </p:nvSpPr>
        <p:spPr>
          <a:xfrm>
            <a:off x="549275" y="1573530"/>
            <a:ext cx="7384415" cy="4659630"/>
          </a:xfrm>
          <a:prstGeom prst="rect">
            <a:avLst/>
          </a:prstGeom>
          <a:noFill/>
        </p:spPr>
        <p:txBody>
          <a:bodyPr wrap="square" rtlCol="0">
            <a:spAutoFit/>
          </a:bodyPr>
          <a:p>
            <a:pPr algn="l">
              <a:lnSpc>
                <a:spcPct val="90000"/>
              </a:lnSpc>
            </a:pPr>
            <a:r>
              <a:rPr sz="2200" b="1">
                <a:latin typeface="Palatino Linotype" panose="02040502050505030304" charset="0"/>
                <a:cs typeface="Palatino Linotype" panose="02040502050505030304" charset="0"/>
              </a:rPr>
              <a:t>Norbert Rosing </a:t>
            </a:r>
            <a:r>
              <a:rPr lang="en-US" sz="2200">
                <a:latin typeface="Palatino Linotype" panose="02040502050505030304" charset="0"/>
                <a:cs typeface="Palatino Linotype" panose="02040502050505030304" charset="0"/>
              </a:rPr>
              <a:t>(th</a:t>
            </a:r>
            <a:r>
              <a:rPr sz="2200">
                <a:latin typeface="Palatino Linotype" panose="02040502050505030304" charset="0"/>
                <a:cs typeface="Palatino Linotype" panose="02040502050505030304" charset="0"/>
              </a:rPr>
              <a:t>e author</a:t>
            </a:r>
            <a:r>
              <a:rPr lang="en-US" sz="2200">
                <a:latin typeface="Palatino Linotype" panose="02040502050505030304" charset="0"/>
                <a:cs typeface="Palatino Linotype" panose="02040502050505030304" charset="0"/>
              </a:rPr>
              <a:t>) </a:t>
            </a:r>
            <a:r>
              <a:rPr sz="2200">
                <a:latin typeface="Palatino Linotype" panose="02040502050505030304" charset="0"/>
                <a:cs typeface="Palatino Linotype" panose="02040502050505030304" charset="0"/>
              </a:rPr>
              <a:t>is </a:t>
            </a:r>
            <a:r>
              <a:rPr sz="2200" b="1">
                <a:latin typeface="Palatino Linotype" panose="02040502050505030304" charset="0"/>
                <a:cs typeface="Palatino Linotype" panose="02040502050505030304" charset="0"/>
              </a:rPr>
              <a:t>a nature and wildlife photographer </a:t>
            </a:r>
            <a:r>
              <a:rPr sz="2200">
                <a:latin typeface="Palatino Linotype" panose="02040502050505030304" charset="0"/>
                <a:cs typeface="Palatino Linotype" panose="02040502050505030304" charset="0"/>
              </a:rPr>
              <a:t>whose coverage has focused primarily on the Arctic, North American landscapes, and the national parks of Germany.</a:t>
            </a:r>
            <a:endParaRPr sz="2200">
              <a:latin typeface="Palatino Linotype" panose="02040502050505030304" charset="0"/>
              <a:cs typeface="Palatino Linotype" panose="02040502050505030304" charset="0"/>
            </a:endParaRPr>
          </a:p>
          <a:p>
            <a:pPr algn="l">
              <a:lnSpc>
                <a:spcPct val="90000"/>
              </a:lnSpc>
            </a:pPr>
            <a:endParaRPr sz="2200">
              <a:latin typeface="Palatino Linotype" panose="02040502050505030304" charset="0"/>
              <a:cs typeface="Palatino Linotype" panose="02040502050505030304" charset="0"/>
            </a:endParaRPr>
          </a:p>
          <a:p>
            <a:pPr algn="l">
              <a:lnSpc>
                <a:spcPct val="90000"/>
              </a:lnSpc>
            </a:pPr>
            <a:r>
              <a:rPr sz="2200">
                <a:latin typeface="Palatino Linotype" panose="02040502050505030304" charset="0"/>
                <a:cs typeface="Palatino Linotype" panose="02040502050505030304" charset="0"/>
              </a:rPr>
              <a:t>In 1980, he published his first photograph in a German photo magazine. Since then Norbert has traveled to the Canadian Arctic, the Southwest of the United States, Germany’s national parks, and the African savannas. </a:t>
            </a:r>
            <a:endParaRPr sz="2200">
              <a:latin typeface="Palatino Linotype" panose="02040502050505030304" charset="0"/>
              <a:cs typeface="Palatino Linotype" panose="02040502050505030304" charset="0"/>
            </a:endParaRPr>
          </a:p>
          <a:p>
            <a:pPr algn="l">
              <a:lnSpc>
                <a:spcPct val="90000"/>
              </a:lnSpc>
            </a:pPr>
            <a:endParaRPr sz="2200">
              <a:latin typeface="Palatino Linotype" panose="02040502050505030304" charset="0"/>
              <a:cs typeface="Palatino Linotype" panose="02040502050505030304" charset="0"/>
            </a:endParaRPr>
          </a:p>
          <a:p>
            <a:pPr algn="l">
              <a:lnSpc>
                <a:spcPct val="90000"/>
              </a:lnSpc>
            </a:pPr>
            <a:r>
              <a:rPr sz="2200">
                <a:latin typeface="Palatino Linotype" panose="02040502050505030304" charset="0"/>
                <a:cs typeface="Palatino Linotype" panose="02040502050505030304" charset="0"/>
              </a:rPr>
              <a:t>He has won several awards for his photography, as well as for books and magazine articles in Germany and the United States. His images have been published in magazines all over the world, including National Geographic, GEO, and BBC Wildlife.</a:t>
            </a:r>
            <a:endParaRPr sz="2200">
              <a:latin typeface="Palatino Linotype" panose="02040502050505030304" charset="0"/>
              <a:cs typeface="Palatino Linotype" panose="02040502050505030304" charset="0"/>
            </a:endParaRPr>
          </a:p>
        </p:txBody>
      </p:sp>
      <p:sp>
        <p:nvSpPr>
          <p:cNvPr id="4" name="文本框 3"/>
          <p:cNvSpPr txBox="1"/>
          <p:nvPr/>
        </p:nvSpPr>
        <p:spPr>
          <a:xfrm>
            <a:off x="744855" y="570865"/>
            <a:ext cx="2847340" cy="583565"/>
          </a:xfrm>
          <a:prstGeom prst="rect">
            <a:avLst/>
          </a:prstGeom>
          <a:noFill/>
        </p:spPr>
        <p:txBody>
          <a:bodyPr wrap="square" rtlCol="0">
            <a:spAutoFit/>
          </a:bodyPr>
          <a:p>
            <a:r>
              <a:rPr lang="en-US" altLang="zh-CN" sz="3200">
                <a:solidFill>
                  <a:schemeClr val="bg1"/>
                </a:solidFill>
                <a:latin typeface="Impact" panose="020B0806030902050204" charset="0"/>
                <a:cs typeface="Impact" panose="020B0806030902050204" charset="0"/>
              </a:rPr>
              <a:t>Norbert Rosing</a:t>
            </a:r>
            <a:endParaRPr lang="en-US" altLang="zh-CN" sz="3200">
              <a:solidFill>
                <a:schemeClr val="bg1"/>
              </a:solidFill>
              <a:latin typeface="Impact" panose="020B0806030902050204" charset="0"/>
              <a:cs typeface="Impact" panose="020B0806030902050204" charset="0"/>
            </a:endParaRPr>
          </a:p>
        </p:txBody>
      </p:sp>
      <p:sp>
        <p:nvSpPr>
          <p:cNvPr id="6" name="圆角矩形 5"/>
          <p:cNvSpPr/>
          <p:nvPr/>
        </p:nvSpPr>
        <p:spPr>
          <a:xfrm>
            <a:off x="8094980" y="1729105"/>
            <a:ext cx="3579495" cy="4504055"/>
          </a:xfrm>
          <a:prstGeom prst="roundRect">
            <a:avLst/>
          </a:prstGeom>
          <a:blipFill rotWithShape="1">
            <a:blip r:embed="rId1"/>
            <a:stretch>
              <a:fillRect/>
            </a:stretch>
          </a:blipFill>
          <a:ln w="5080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椭圆 100"/>
          <p:cNvSpPr/>
          <p:nvPr/>
        </p:nvSpPr>
        <p:spPr>
          <a:xfrm rot="18900000">
            <a:off x="7717155" y="2655570"/>
            <a:ext cx="906145" cy="1060450"/>
          </a:xfrm>
          <a:prstGeom prst="ellipse">
            <a:avLst/>
          </a:prstGeom>
          <a:pattFill prst="ltUpDiag">
            <a:fgClr>
              <a:srgbClr val="1366B1"/>
            </a:fgClr>
            <a:bgClr>
              <a:srgbClr val="115A9F"/>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zh-CN" altLang="en-US" sz="4000" dirty="0">
              <a:latin typeface="Segoe UI" panose="020B0502040204020203" pitchFamily="34" charset="0"/>
              <a:ea typeface="微软雅黑" panose="020B0503020204020204" pitchFamily="34" charset="-122"/>
              <a:cs typeface="+mn-ea"/>
              <a:sym typeface="Segoe UI" panose="020B0502040204020203" pitchFamily="34" charset="0"/>
            </a:endParaRPr>
          </a:p>
        </p:txBody>
      </p:sp>
      <p:sp>
        <p:nvSpPr>
          <p:cNvPr id="107" name="椭圆 106"/>
          <p:cNvSpPr/>
          <p:nvPr/>
        </p:nvSpPr>
        <p:spPr>
          <a:xfrm>
            <a:off x="2775606" y="1827529"/>
            <a:ext cx="398145" cy="398146"/>
          </a:xfrm>
          <a:prstGeom prst="ellipse">
            <a:avLst/>
          </a:prstGeom>
          <a:pattFill prst="ltUpDiag">
            <a:fgClr>
              <a:srgbClr val="EBCB2D"/>
            </a:fgClr>
            <a:bgClr>
              <a:srgbClr val="E9C517"/>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zh-CN" altLang="en-US" sz="4000" dirty="0">
              <a:latin typeface="Segoe UI" panose="020B0502040204020203" pitchFamily="34" charset="0"/>
              <a:ea typeface="微软雅黑" panose="020B0503020204020204" pitchFamily="34" charset="-122"/>
              <a:cs typeface="+mn-ea"/>
              <a:sym typeface="Segoe UI" panose="020B0502040204020203" pitchFamily="34" charset="0"/>
            </a:endParaRPr>
          </a:p>
        </p:txBody>
      </p:sp>
      <p:cxnSp>
        <p:nvCxnSpPr>
          <p:cNvPr id="96" name="直接连接符 95"/>
          <p:cNvCxnSpPr/>
          <p:nvPr/>
        </p:nvCxnSpPr>
        <p:spPr>
          <a:xfrm flipV="1">
            <a:off x="8770547" y="4384778"/>
            <a:ext cx="964876" cy="942242"/>
          </a:xfrm>
          <a:prstGeom prst="line">
            <a:avLst/>
          </a:prstGeom>
          <a:ln w="127000" cap="rnd" cmpd="sng">
            <a:solidFill>
              <a:srgbClr val="EBCB2D"/>
            </a:solidFill>
            <a:round/>
          </a:ln>
        </p:spPr>
        <p:style>
          <a:lnRef idx="1">
            <a:schemeClr val="accent1"/>
          </a:lnRef>
          <a:fillRef idx="0">
            <a:schemeClr val="accent1"/>
          </a:fillRef>
          <a:effectRef idx="0">
            <a:schemeClr val="accent1"/>
          </a:effectRef>
          <a:fontRef idx="minor">
            <a:schemeClr val="tx1"/>
          </a:fontRef>
        </p:style>
      </p:cxnSp>
      <p:cxnSp>
        <p:nvCxnSpPr>
          <p:cNvPr id="97" name="直接连接符 96"/>
          <p:cNvCxnSpPr/>
          <p:nvPr/>
        </p:nvCxnSpPr>
        <p:spPr>
          <a:xfrm flipV="1">
            <a:off x="8683735" y="4309047"/>
            <a:ext cx="852224" cy="832232"/>
          </a:xfrm>
          <a:prstGeom prst="line">
            <a:avLst/>
          </a:prstGeom>
          <a:ln w="63500" cap="rnd" cmpd="sng">
            <a:solidFill>
              <a:srgbClr val="D8E4E9"/>
            </a:solidFill>
            <a:round/>
          </a:ln>
        </p:spPr>
        <p:style>
          <a:lnRef idx="1">
            <a:schemeClr val="accent1"/>
          </a:lnRef>
          <a:fillRef idx="0">
            <a:schemeClr val="accent1"/>
          </a:fillRef>
          <a:effectRef idx="0">
            <a:schemeClr val="accent1"/>
          </a:effectRef>
          <a:fontRef idx="minor">
            <a:schemeClr val="tx1"/>
          </a:fontRef>
        </p:style>
      </p:cxnSp>
      <p:sp>
        <p:nvSpPr>
          <p:cNvPr id="99" name="椭圆 98"/>
          <p:cNvSpPr/>
          <p:nvPr/>
        </p:nvSpPr>
        <p:spPr>
          <a:xfrm>
            <a:off x="6521382" y="3789928"/>
            <a:ext cx="617635" cy="617636"/>
          </a:xfrm>
          <a:prstGeom prst="ellipse">
            <a:avLst/>
          </a:prstGeom>
          <a:pattFill prst="ltUpDiag">
            <a:fgClr>
              <a:srgbClr val="EBCB2D"/>
            </a:fgClr>
            <a:bgClr>
              <a:srgbClr val="E9C517"/>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zh-CN" altLang="en-US" sz="4000" dirty="0">
              <a:latin typeface="Segoe UI" panose="020B0502040204020203" pitchFamily="34" charset="0"/>
              <a:ea typeface="微软雅黑" panose="020B0503020204020204" pitchFamily="34" charset="-122"/>
              <a:cs typeface="+mn-ea"/>
              <a:sym typeface="Segoe UI" panose="020B0502040204020203" pitchFamily="34" charset="0"/>
            </a:endParaRPr>
          </a:p>
        </p:txBody>
      </p:sp>
      <p:sp>
        <p:nvSpPr>
          <p:cNvPr id="2" name="文本框 1"/>
          <p:cNvSpPr txBox="1"/>
          <p:nvPr/>
        </p:nvSpPr>
        <p:spPr>
          <a:xfrm>
            <a:off x="416560" y="1443990"/>
            <a:ext cx="7883525" cy="4964430"/>
          </a:xfrm>
          <a:prstGeom prst="rect">
            <a:avLst/>
          </a:prstGeom>
          <a:noFill/>
        </p:spPr>
        <p:txBody>
          <a:bodyPr wrap="square" rtlCol="0">
            <a:spAutoFit/>
          </a:bodyPr>
          <a:p>
            <a:pPr>
              <a:lnSpc>
                <a:spcPct val="90000"/>
              </a:lnSpc>
            </a:pPr>
            <a:r>
              <a:rPr lang="zh-CN" altLang="en-US" sz="2200">
                <a:latin typeface="Palatino Linotype" panose="02040502050505030304" charset="0"/>
                <a:cs typeface="Palatino Linotype" panose="02040502050505030304" charset="0"/>
              </a:rPr>
              <a:t>Frequently called "Lords of the Arctic</a:t>
            </a:r>
            <a:r>
              <a:rPr lang="en-US" altLang="zh-CN" sz="2200">
                <a:latin typeface="Palatino Linotype" panose="02040502050505030304" charset="0"/>
                <a:cs typeface="Palatino Linotype" panose="02040502050505030304" charset="0"/>
              </a:rPr>
              <a:t>”,</a:t>
            </a:r>
            <a:r>
              <a:rPr lang="zh-CN" altLang="en-US" sz="2200">
                <a:latin typeface="Palatino Linotype" panose="02040502050505030304" charset="0"/>
                <a:cs typeface="Palatino Linotype" panose="02040502050505030304" charset="0"/>
              </a:rPr>
              <a:t> these spectacular </a:t>
            </a:r>
            <a:r>
              <a:rPr lang="en-US" altLang="zh-CN" sz="2200" b="1">
                <a:latin typeface="Palatino Linotype" panose="02040502050505030304" charset="0"/>
                <a:cs typeface="Palatino Linotype" panose="02040502050505030304" charset="0"/>
              </a:rPr>
              <a:t>polar bears</a:t>
            </a:r>
            <a:r>
              <a:rPr lang="zh-CN" altLang="en-US" sz="2200">
                <a:latin typeface="Palatino Linotype" panose="02040502050505030304" charset="0"/>
                <a:cs typeface="Palatino Linotype" panose="02040502050505030304" charset="0"/>
              </a:rPr>
              <a:t> are huge. Male </a:t>
            </a:r>
            <a:r>
              <a:rPr lang="en-US" altLang="zh-CN" sz="2200">
                <a:latin typeface="Palatino Linotype" panose="02040502050505030304" charset="0"/>
                <a:cs typeface="Palatino Linotype" panose="02040502050505030304" charset="0"/>
              </a:rPr>
              <a:t>one</a:t>
            </a:r>
            <a:r>
              <a:rPr lang="zh-CN" altLang="en-US" sz="2200">
                <a:latin typeface="Palatino Linotype" panose="02040502050505030304" charset="0"/>
                <a:cs typeface="Palatino Linotype" panose="02040502050505030304" charset="0"/>
              </a:rPr>
              <a:t>s can grow to more than 600 kg  and stand 3.05 metres  tall. But don</a:t>
            </a:r>
            <a:r>
              <a:rPr lang="en-US" altLang="zh-CN" sz="2200">
                <a:latin typeface="Palatino Linotype" panose="02040502050505030304" charset="0"/>
                <a:cs typeface="Palatino Linotype" panose="02040502050505030304" charset="0"/>
              </a:rPr>
              <a:t>'</a:t>
            </a:r>
            <a:r>
              <a:rPr lang="zh-CN" altLang="en-US" sz="2200">
                <a:latin typeface="Palatino Linotype" panose="02040502050505030304" charset="0"/>
                <a:cs typeface="Palatino Linotype" panose="02040502050505030304" charset="0"/>
              </a:rPr>
              <a:t>t let their massive size fool you – these white bears can move with surprising speed and agility.</a:t>
            </a:r>
            <a:endParaRPr lang="zh-CN" altLang="en-US" sz="2200">
              <a:latin typeface="Palatino Linotype" panose="02040502050505030304" charset="0"/>
              <a:cs typeface="Palatino Linotype" panose="02040502050505030304" charset="0"/>
            </a:endParaRPr>
          </a:p>
          <a:p>
            <a:pPr>
              <a:lnSpc>
                <a:spcPct val="90000"/>
              </a:lnSpc>
            </a:pPr>
            <a:r>
              <a:rPr lang="zh-CN" altLang="en-US" sz="2200">
                <a:latin typeface="Palatino Linotype" panose="02040502050505030304" charset="0"/>
                <a:cs typeface="Palatino Linotype" panose="02040502050505030304" charset="0"/>
              </a:rPr>
              <a:t> </a:t>
            </a:r>
            <a:endParaRPr lang="zh-CN" altLang="en-US" sz="2200">
              <a:latin typeface="Palatino Linotype" panose="02040502050505030304" charset="0"/>
              <a:cs typeface="Palatino Linotype" panose="02040502050505030304" charset="0"/>
            </a:endParaRPr>
          </a:p>
          <a:p>
            <a:pPr>
              <a:lnSpc>
                <a:spcPct val="90000"/>
              </a:lnSpc>
            </a:pPr>
            <a:r>
              <a:rPr lang="zh-CN" altLang="en-US" sz="2200">
                <a:latin typeface="Palatino Linotype" panose="02040502050505030304" charset="0"/>
                <a:cs typeface="Palatino Linotype" panose="02040502050505030304" charset="0"/>
              </a:rPr>
              <a:t>With a highly acute sense of smell, they are also skilled hunters that can pick up a scent from over 30 kilometers away, and can detect the presence of seals under three feet of snow and ice. </a:t>
            </a:r>
            <a:r>
              <a:rPr lang="zh-CN" altLang="en-US" sz="2200" b="1">
                <a:latin typeface="Palatino Linotype" panose="02040502050505030304" charset="0"/>
                <a:cs typeface="Palatino Linotype" panose="02040502050505030304" charset="0"/>
              </a:rPr>
              <a:t>Polar bears</a:t>
            </a:r>
            <a:r>
              <a:rPr lang="zh-CN" altLang="en-US" sz="2200">
                <a:latin typeface="Palatino Linotype" panose="02040502050505030304" charset="0"/>
                <a:cs typeface="Palatino Linotype" panose="02040502050505030304" charset="0"/>
              </a:rPr>
              <a:t> have no natural enemies and consequently no fear.</a:t>
            </a:r>
            <a:endParaRPr lang="zh-CN" altLang="en-US" sz="2200">
              <a:latin typeface="Palatino Linotype" panose="02040502050505030304" charset="0"/>
              <a:cs typeface="Palatino Linotype" panose="02040502050505030304" charset="0"/>
            </a:endParaRPr>
          </a:p>
          <a:p>
            <a:pPr>
              <a:lnSpc>
                <a:spcPct val="90000"/>
              </a:lnSpc>
            </a:pPr>
            <a:endParaRPr lang="zh-CN" altLang="en-US" sz="2200">
              <a:latin typeface="Palatino Linotype" panose="02040502050505030304" charset="0"/>
              <a:cs typeface="Palatino Linotype" panose="02040502050505030304" charset="0"/>
            </a:endParaRPr>
          </a:p>
          <a:p>
            <a:pPr>
              <a:lnSpc>
                <a:spcPct val="90000"/>
              </a:lnSpc>
            </a:pPr>
            <a:r>
              <a:rPr lang="en-US" altLang="zh-CN" sz="2200">
                <a:latin typeface="Palatino Linotype" panose="02040502050505030304" charset="0"/>
                <a:cs typeface="Palatino Linotype" panose="02040502050505030304" charset="0"/>
              </a:rPr>
              <a:t>In Churchill, Canada, polar bears come to town in the fall! The bears are hungry, looking for food. Our earth is getting warmer. There is less sea ice now, which is dangerous for polar bears because they need the ice to hunt.</a:t>
            </a:r>
            <a:endParaRPr lang="en-US" altLang="zh-CN" sz="2200">
              <a:latin typeface="Palatino Linotype" panose="02040502050505030304" charset="0"/>
              <a:cs typeface="Palatino Linotype" panose="02040502050505030304" charset="0"/>
            </a:endParaRPr>
          </a:p>
        </p:txBody>
      </p:sp>
      <p:sp>
        <p:nvSpPr>
          <p:cNvPr id="3" name="任意多边形: 形状 13"/>
          <p:cNvSpPr/>
          <p:nvPr/>
        </p:nvSpPr>
        <p:spPr>
          <a:xfrm flipH="1" flipV="1">
            <a:off x="551815" y="443865"/>
            <a:ext cx="2944495" cy="752475"/>
          </a:xfrm>
          <a:prstGeom prst="roundRect">
            <a:avLst>
              <a:gd name="adj" fmla="val 50000"/>
            </a:avLst>
          </a:prstGeom>
          <a:solidFill>
            <a:srgbClr val="115A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Segoe UI" panose="020B0502040204020203" pitchFamily="34" charset="0"/>
              <a:ea typeface="微软雅黑" panose="020B0503020204020204" pitchFamily="34" charset="-122"/>
              <a:cs typeface="+mn-ea"/>
              <a:sym typeface="Segoe UI" panose="020B0502040204020203" pitchFamily="34" charset="0"/>
            </a:endParaRPr>
          </a:p>
        </p:txBody>
      </p:sp>
      <p:sp>
        <p:nvSpPr>
          <p:cNvPr id="4" name="文本框 3"/>
          <p:cNvSpPr txBox="1"/>
          <p:nvPr/>
        </p:nvSpPr>
        <p:spPr>
          <a:xfrm>
            <a:off x="789305" y="528320"/>
            <a:ext cx="2599690" cy="583565"/>
          </a:xfrm>
          <a:prstGeom prst="rect">
            <a:avLst/>
          </a:prstGeom>
          <a:noFill/>
        </p:spPr>
        <p:txBody>
          <a:bodyPr wrap="square" rtlCol="0">
            <a:spAutoFit/>
          </a:bodyPr>
          <a:p>
            <a:pPr algn="ctr"/>
            <a:r>
              <a:rPr lang="en-US" altLang="zh-CN" sz="3200">
                <a:solidFill>
                  <a:schemeClr val="bg1"/>
                </a:solidFill>
                <a:latin typeface="Impact" panose="020B0806030902050204" charset="0"/>
                <a:cs typeface="Impact" panose="020B0806030902050204" charset="0"/>
              </a:rPr>
              <a:t>Polar Bear</a:t>
            </a:r>
            <a:endParaRPr lang="en-US" altLang="zh-CN" sz="3200">
              <a:solidFill>
                <a:schemeClr val="bg1"/>
              </a:solidFill>
              <a:latin typeface="Impact" panose="020B0806030902050204" charset="0"/>
              <a:cs typeface="Impact" panose="020B0806030902050204" charset="0"/>
            </a:endParaRPr>
          </a:p>
        </p:txBody>
      </p:sp>
      <p:sp>
        <p:nvSpPr>
          <p:cNvPr id="9" name="椭圆 8"/>
          <p:cNvSpPr/>
          <p:nvPr/>
        </p:nvSpPr>
        <p:spPr>
          <a:xfrm rot="1800000">
            <a:off x="10210800" y="1588135"/>
            <a:ext cx="906145" cy="1060450"/>
          </a:xfrm>
          <a:prstGeom prst="ellipse">
            <a:avLst/>
          </a:prstGeom>
          <a:pattFill prst="ltUpDiag">
            <a:fgClr>
              <a:srgbClr val="1366B1"/>
            </a:fgClr>
            <a:bgClr>
              <a:srgbClr val="115A9F"/>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p>
            <a:pPr algn="ctr"/>
            <a:endParaRPr lang="zh-CN" altLang="en-US" sz="4000" dirty="0">
              <a:latin typeface="Segoe UI" panose="020B0502040204020203" pitchFamily="34" charset="0"/>
              <a:ea typeface="微软雅黑" panose="020B0503020204020204" pitchFamily="34" charset="-122"/>
              <a:cs typeface="+mn-ea"/>
              <a:sym typeface="Segoe UI" panose="020B0502040204020203" pitchFamily="34" charset="0"/>
            </a:endParaRPr>
          </a:p>
        </p:txBody>
      </p:sp>
      <p:sp>
        <p:nvSpPr>
          <p:cNvPr id="10" name="椭圆 9"/>
          <p:cNvSpPr/>
          <p:nvPr/>
        </p:nvSpPr>
        <p:spPr>
          <a:xfrm rot="20700000">
            <a:off x="8799830" y="1587500"/>
            <a:ext cx="906145" cy="1060450"/>
          </a:xfrm>
          <a:prstGeom prst="ellipse">
            <a:avLst/>
          </a:prstGeom>
          <a:pattFill prst="ltUpDiag">
            <a:fgClr>
              <a:srgbClr val="1366B1"/>
            </a:fgClr>
            <a:bgClr>
              <a:srgbClr val="115A9F"/>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zh-CN" altLang="en-US" sz="4000" dirty="0">
              <a:latin typeface="Segoe UI" panose="020B0502040204020203" pitchFamily="34" charset="0"/>
              <a:ea typeface="微软雅黑" panose="020B0503020204020204" pitchFamily="34" charset="-122"/>
              <a:cs typeface="+mn-ea"/>
              <a:sym typeface="Segoe UI" panose="020B0502040204020203" pitchFamily="34" charset="0"/>
            </a:endParaRPr>
          </a:p>
        </p:txBody>
      </p:sp>
      <p:sp>
        <p:nvSpPr>
          <p:cNvPr id="11" name="椭圆 10"/>
          <p:cNvSpPr/>
          <p:nvPr/>
        </p:nvSpPr>
        <p:spPr>
          <a:xfrm rot="3300000">
            <a:off x="11268075" y="2461895"/>
            <a:ext cx="906145" cy="1060450"/>
          </a:xfrm>
          <a:prstGeom prst="ellipse">
            <a:avLst/>
          </a:prstGeom>
          <a:pattFill prst="ltUpDiag">
            <a:fgClr>
              <a:srgbClr val="1366B1"/>
            </a:fgClr>
            <a:bgClr>
              <a:srgbClr val="115A9F"/>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zh-CN" altLang="en-US" sz="4000" dirty="0">
              <a:latin typeface="Segoe UI" panose="020B0502040204020203" pitchFamily="34" charset="0"/>
              <a:ea typeface="微软雅黑" panose="020B0503020204020204" pitchFamily="34" charset="-122"/>
              <a:cs typeface="+mn-ea"/>
              <a:sym typeface="Segoe UI" panose="020B0502040204020203" pitchFamily="34" charset="0"/>
            </a:endParaRPr>
          </a:p>
        </p:txBody>
      </p:sp>
      <p:sp>
        <p:nvSpPr>
          <p:cNvPr id="13" name="弦形 12"/>
          <p:cNvSpPr/>
          <p:nvPr/>
        </p:nvSpPr>
        <p:spPr>
          <a:xfrm rot="10800000">
            <a:off x="8413750" y="2619375"/>
            <a:ext cx="3181350" cy="4085590"/>
          </a:xfrm>
          <a:prstGeom prst="chord">
            <a:avLst>
              <a:gd name="adj1" fmla="val 17938684"/>
              <a:gd name="adj2" fmla="val 14366158"/>
            </a:avLst>
          </a:prstGeom>
          <a:blipFill rotWithShape="1">
            <a:blip r:embed="rId1"/>
            <a:stretch>
              <a:fillRect/>
            </a:stretch>
          </a:blipFill>
          <a:ln w="53975">
            <a:solidFill>
              <a:srgbClr val="115A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 name="文本框 4"/>
          <p:cNvSpPr txBox="1"/>
          <p:nvPr/>
        </p:nvSpPr>
        <p:spPr>
          <a:xfrm>
            <a:off x="11391329" y="112083"/>
            <a:ext cx="566420" cy="694055"/>
          </a:xfrm>
          <a:prstGeom prst="rect">
            <a:avLst/>
          </a:prstGeom>
          <a:noFill/>
        </p:spPr>
        <p:txBody>
          <a:bodyPr wrap="none" rtlCol="0">
            <a:spAutoFit/>
          </a:bodyPr>
          <a:p>
            <a:pPr>
              <a:lnSpc>
                <a:spcPct val="140000"/>
              </a:lnSpc>
            </a:pPr>
            <a:r>
              <a:rPr lang="en-US" altLang="zh-CN" sz="2800" dirty="0" smtClean="0">
                <a:solidFill>
                  <a:srgbClr val="115A9F"/>
                </a:solidFill>
                <a:latin typeface="Segoe UI" panose="020B0502040204020203" pitchFamily="34" charset="0"/>
                <a:ea typeface="微软雅黑" panose="020B0503020204020204" pitchFamily="34" charset="-122"/>
                <a:cs typeface="+mn-ea"/>
                <a:sym typeface="Segoe UI" panose="020B0502040204020203" pitchFamily="34" charset="0"/>
              </a:rPr>
              <a:t>02</a:t>
            </a:r>
            <a:endParaRPr lang="zh-CN" altLang="en-US" sz="6600" dirty="0">
              <a:solidFill>
                <a:srgbClr val="115A9F"/>
              </a:solidFill>
              <a:latin typeface="Segoe UI" panose="020B0502040204020203" pitchFamily="34" charset="0"/>
              <a:ea typeface="微软雅黑" panose="020B0503020204020204" pitchFamily="34" charset="-122"/>
              <a:cs typeface="+mn-ea"/>
              <a:sym typeface="Segoe UI" panose="020B0502040204020203" pitchFamily="34" charset="0"/>
            </a:endParaRPr>
          </a:p>
        </p:txBody>
      </p:sp>
      <p:cxnSp>
        <p:nvCxnSpPr>
          <p:cNvPr id="6" name="直接连接符 5"/>
          <p:cNvCxnSpPr/>
          <p:nvPr/>
        </p:nvCxnSpPr>
        <p:spPr>
          <a:xfrm flipH="1">
            <a:off x="10919961" y="483407"/>
            <a:ext cx="401388" cy="0"/>
          </a:xfrm>
          <a:prstGeom prst="line">
            <a:avLst/>
          </a:prstGeom>
          <a:ln w="9525">
            <a:solidFill>
              <a:srgbClr val="B4CBD4"/>
            </a:solidFill>
          </a:ln>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9212942" y="300412"/>
            <a:ext cx="1813560" cy="349250"/>
          </a:xfrm>
          <a:prstGeom prst="rect">
            <a:avLst/>
          </a:prstGeom>
          <a:noFill/>
        </p:spPr>
        <p:txBody>
          <a:bodyPr wrap="none" rtlCol="0">
            <a:spAutoFit/>
          </a:bodyPr>
          <a:p>
            <a:pPr algn="dist">
              <a:lnSpc>
                <a:spcPct val="140000"/>
              </a:lnSpc>
            </a:pPr>
            <a:r>
              <a:rPr lang="en-US" altLang="zh-CN" sz="1200" dirty="0">
                <a:solidFill>
                  <a:srgbClr val="115A9F"/>
                </a:solidFill>
                <a:latin typeface="Segoe UI" panose="020B0502040204020203" pitchFamily="34" charset="0"/>
                <a:ea typeface="微软雅黑" panose="020B0503020204020204" pitchFamily="34" charset="-122"/>
                <a:sym typeface="Segoe UI" panose="020B0502040204020203" pitchFamily="34" charset="0"/>
              </a:rPr>
              <a:t>Background Information</a:t>
            </a:r>
            <a:endParaRPr lang="zh-CN" altLang="en-US" sz="2000" dirty="0">
              <a:solidFill>
                <a:srgbClr val="B4CBD4"/>
              </a:solidFill>
              <a:latin typeface="Segoe UI" panose="020B0502040204020203" pitchFamily="34" charset="0"/>
              <a:ea typeface="微软雅黑" panose="020B0503020204020204" pitchFamily="34" charset="-122"/>
              <a:cs typeface="+mn-ea"/>
              <a:sym typeface="Segoe UI" panose="020B0502040204020203" pitchFamily="34" charset="0"/>
            </a:endParaRPr>
          </a:p>
        </p:txBody>
      </p:sp>
    </p:spTree>
  </p:cSld>
  <p:clrMapOvr>
    <a:masterClrMapping/>
  </p:clrMapOvr>
  <p:timing>
    <p:tnLst>
      <p:par>
        <p:cTn id="1" dur="indefinite" restart="never" nodeType="tmRoot"/>
      </p:par>
    </p:tnLst>
  </p:timing>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0.xml><?xml version="1.0" encoding="utf-8"?>
<p:tagLst xmlns:p="http://schemas.openxmlformats.org/presentationml/2006/main">
  <p:tag name="ISLIDE.ICON" val="#370220;#393873;#400532;"/>
</p:tagLst>
</file>

<file path=ppt/tags/tag11.xml><?xml version="1.0" encoding="utf-8"?>
<p:tagLst xmlns:p="http://schemas.openxmlformats.org/presentationml/2006/main">
  <p:tag name="ISLIDE.ICON" val="#370220;#393873;#400532;"/>
</p:tagLst>
</file>

<file path=ppt/tags/tag12.xml><?xml version="1.0" encoding="utf-8"?>
<p:tagLst xmlns:p="http://schemas.openxmlformats.org/presentationml/2006/main">
  <p:tag name="ISLIDE.ICON" val="#370220;#393873;#400532;"/>
</p:tagLst>
</file>

<file path=ppt/tags/tag13.xml><?xml version="1.0" encoding="utf-8"?>
<p:tagLst xmlns:p="http://schemas.openxmlformats.org/presentationml/2006/main">
  <p:tag name="ISLIDE.ICON" val="#370220;#393873;#400532;"/>
</p:tagLst>
</file>

<file path=ppt/tags/tag14.xml><?xml version="1.0" encoding="utf-8"?>
<p:tagLst xmlns:p="http://schemas.openxmlformats.org/presentationml/2006/main">
  <p:tag name="ISLIDE.ICON" val="#370220;#393873;#400532;"/>
</p:tagLst>
</file>

<file path=ppt/tags/tag15.xml><?xml version="1.0" encoding="utf-8"?>
<p:tagLst xmlns:p="http://schemas.openxmlformats.org/presentationml/2006/main">
  <p:tag name="ISLIDE.ICON" val="#370220;#393873;#400532;"/>
</p:tagLst>
</file>

<file path=ppt/tags/tag16.xml><?xml version="1.0" encoding="utf-8"?>
<p:tagLst xmlns:p="http://schemas.openxmlformats.org/presentationml/2006/main">
  <p:tag name="ISLIDE.ICON" val="#370220;#393873;#400532;"/>
</p:tagLst>
</file>

<file path=ppt/tags/tag17.xml><?xml version="1.0" encoding="utf-8"?>
<p:tagLst xmlns:p="http://schemas.openxmlformats.org/presentationml/2006/main">
  <p:tag name="ISLIDE.ICON" val="#370220;#393873;#400532;"/>
</p:tagLst>
</file>

<file path=ppt/tags/tag18.xml><?xml version="1.0" encoding="utf-8"?>
<p:tagLst xmlns:p="http://schemas.openxmlformats.org/presentationml/2006/main">
  <p:tag name="KSO_WM_UNIT_TABLE_BEAUTIFY" val="smartTable{0ab49f9d-09cd-4dd8-b752-dea5ca7e2ca0}"/>
  <p:tag name="TABLE_RECT" val="144*225*671.9*90"/>
  <p:tag name="TABLE_EMPHASIZE_COLOR" val="1541319"/>
  <p:tag name="TABLE_ONEKEY_SKIN_IDX" val="0"/>
  <p:tag name="TABLE_SKINIDX" val="2"/>
  <p:tag name="TABLE_COLORIDX" val="d"/>
  <p:tag name="TABLE_COLOR_RGB" val="0x000000*0xFFFFFF*0x212121*0xFFFFFF*0x1784C7*0x1BA8C9*0x22C29C*0x91CE24*0xF4B720*0xDA542A"/>
</p:tagLst>
</file>

<file path=ppt/tags/tag19.xml><?xml version="1.0" encoding="utf-8"?>
<p:tagLst xmlns:p="http://schemas.openxmlformats.org/presentationml/2006/main">
  <p:tag name="ISLIDE.ICON" val="#370220;#393873;#400532;"/>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20.xml><?xml version="1.0" encoding="utf-8"?>
<p:tagLst xmlns:p="http://schemas.openxmlformats.org/presentationml/2006/main">
  <p:tag name="ISLIDE.ICON" val="#370220;#393873;#400532;"/>
</p:tagLst>
</file>

<file path=ppt/tags/tag21.xml><?xml version="1.0" encoding="utf-8"?>
<p:tagLst xmlns:p="http://schemas.openxmlformats.org/presentationml/2006/main">
  <p:tag name="ISLIDE.ICON" val="#370220;#393873;#400532;"/>
</p:tagLst>
</file>

<file path=ppt/tags/tag22.xml><?xml version="1.0" encoding="utf-8"?>
<p:tagLst xmlns:p="http://schemas.openxmlformats.org/presentationml/2006/main">
  <p:tag name="ISLIDE.ICON" val="#370220;#393873;#400532;"/>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xml><?xml version="1.0" encoding="utf-8"?>
<p:tagLst xmlns:p="http://schemas.openxmlformats.org/presentationml/2006/main">
  <p:tag name="ISLIDE.ICON" val="#370220;#393873;#400532;"/>
</p:tagLst>
</file>

<file path=ppt/tags/tag5.xml><?xml version="1.0" encoding="utf-8"?>
<p:tagLst xmlns:p="http://schemas.openxmlformats.org/presentationml/2006/main">
  <p:tag name="ISLIDE.ICON" val="#370220;#393873;#400532;"/>
</p:tagLst>
</file>

<file path=ppt/tags/tag6.xml><?xml version="1.0" encoding="utf-8"?>
<p:tagLst xmlns:p="http://schemas.openxmlformats.org/presentationml/2006/main">
  <p:tag name="ISLIDE.ICON" val="#370220;#393873;#400532;"/>
</p:tagLst>
</file>

<file path=ppt/tags/tag7.xml><?xml version="1.0" encoding="utf-8"?>
<p:tagLst xmlns:p="http://schemas.openxmlformats.org/presentationml/2006/main">
  <p:tag name="ISLIDE.ICON" val="#370220;#393873;#400532;"/>
</p:tagLst>
</file>

<file path=ppt/tags/tag8.xml><?xml version="1.0" encoding="utf-8"?>
<p:tagLst xmlns:p="http://schemas.openxmlformats.org/presentationml/2006/main">
  <p:tag name="ISLIDE.ICON" val="#370220;#393873;#400532;"/>
</p:tagLst>
</file>

<file path=ppt/tags/tag9.xml><?xml version="1.0" encoding="utf-8"?>
<p:tagLst xmlns:p="http://schemas.openxmlformats.org/presentationml/2006/main">
  <p:tag name="ISLIDE.ICON" val="#370220;#393873;#400532;"/>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17930</Words>
  <Application>WPS 演示</Application>
  <PresentationFormat>宽屏</PresentationFormat>
  <Paragraphs>696</Paragraphs>
  <Slides>51</Slides>
  <Notes>20</Notes>
  <HiddenSlides>0</HiddenSlides>
  <MMClips>0</MMClips>
  <ScaleCrop>false</ScaleCrop>
  <HeadingPairs>
    <vt:vector size="6" baseType="variant">
      <vt:variant>
        <vt:lpstr>已用的字体</vt:lpstr>
      </vt:variant>
      <vt:variant>
        <vt:i4>18</vt:i4>
      </vt:variant>
      <vt:variant>
        <vt:lpstr>主题</vt:lpstr>
      </vt:variant>
      <vt:variant>
        <vt:i4>1</vt:i4>
      </vt:variant>
      <vt:variant>
        <vt:lpstr>幻灯片标题</vt:lpstr>
      </vt:variant>
      <vt:variant>
        <vt:i4>51</vt:i4>
      </vt:variant>
    </vt:vector>
  </HeadingPairs>
  <TitlesOfParts>
    <vt:vector size="70" baseType="lpstr">
      <vt:lpstr>Arial</vt:lpstr>
      <vt:lpstr>宋体</vt:lpstr>
      <vt:lpstr>Wingdings</vt:lpstr>
      <vt:lpstr>Segoe UI</vt:lpstr>
      <vt:lpstr>微软雅黑</vt:lpstr>
      <vt:lpstr>字体管家方萌</vt:lpstr>
      <vt:lpstr>Impact</vt:lpstr>
      <vt:lpstr>黑体</vt:lpstr>
      <vt:lpstr>Calibri</vt:lpstr>
      <vt:lpstr>Palatino Linotype</vt:lpstr>
      <vt:lpstr>Arial Unicode MS</vt:lpstr>
      <vt:lpstr>等线</vt:lpstr>
      <vt:lpstr>Constantia</vt:lpstr>
      <vt:lpstr>Arial Narrow</vt:lpstr>
      <vt:lpstr>Times New Roman</vt:lpstr>
      <vt:lpstr>HelveticaNeue</vt:lpstr>
      <vt:lpstr>NumberOnly</vt:lpstr>
      <vt:lpstr>华文新魏</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kwin</dc:creator>
  <cp:lastModifiedBy>曹小等</cp:lastModifiedBy>
  <cp:revision>394</cp:revision>
  <dcterms:created xsi:type="dcterms:W3CDTF">2020-04-22T01:23:00Z</dcterms:created>
  <dcterms:modified xsi:type="dcterms:W3CDTF">2020-07-10T02:18:27Z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2052-11.1.0.9584</vt:lpwstr>
  </property>
</Properties>
</file>