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5" r:id="rId3"/>
    <p:sldId id="256" r:id="rId4"/>
    <p:sldId id="257" r:id="rId6"/>
    <p:sldId id="258" r:id="rId7"/>
    <p:sldId id="259" r:id="rId8"/>
    <p:sldId id="260" r:id="rId9"/>
    <p:sldId id="262" r:id="rId10"/>
    <p:sldId id="289" r:id="rId11"/>
    <p:sldId id="290" r:id="rId12"/>
    <p:sldId id="265" r:id="rId13"/>
    <p:sldId id="285" r:id="rId14"/>
    <p:sldId id="291" r:id="rId15"/>
    <p:sldId id="292" r:id="rId16"/>
    <p:sldId id="293" r:id="rId17"/>
    <p:sldId id="271" r:id="rId18"/>
    <p:sldId id="274" r:id="rId19"/>
    <p:sldId id="275" r:id="rId20"/>
    <p:sldId id="276" r:id="rId21"/>
    <p:sldId id="277" r:id="rId22"/>
    <p:sldId id="294" r:id="rId23"/>
    <p:sldId id="295" r:id="rId24"/>
    <p:sldId id="296" r:id="rId25"/>
    <p:sldId id="297" r:id="rId26"/>
    <p:sldId id="299" r:id="rId27"/>
    <p:sldId id="300" r:id="rId28"/>
    <p:sldId id="281" r:id="rId29"/>
    <p:sldId id="303" r:id="rId30"/>
    <p:sldId id="305" r:id="rId31"/>
    <p:sldId id="307" r:id="rId32"/>
    <p:sldId id="309" r:id="rId33"/>
    <p:sldId id="312" r:id="rId34"/>
    <p:sldId id="311" r:id="rId35"/>
    <p:sldId id="287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29845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9.emf"/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2839" y="2058964"/>
            <a:ext cx="1477328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三，音变  </a:t>
            </a:r>
            <a:endParaRPr lang="en-US" altLang="zh-CN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025" y="1153785"/>
            <a:ext cx="71342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FFC000"/>
                </a:solidFill>
              </a:rPr>
              <a:t>d y</a:t>
            </a:r>
            <a:r>
              <a:rPr lang="en-US" altLang="zh-CN" sz="2000" dirty="0"/>
              <a:t>ou....? 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Can’</a:t>
            </a:r>
            <a:r>
              <a:rPr lang="en-US" altLang="zh-CN" sz="2000" u="sng" dirty="0">
                <a:solidFill>
                  <a:srgbClr val="FFC00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另外，</a:t>
            </a:r>
            <a:r>
              <a:rPr lang="en-US" altLang="zh-CN" sz="2000" dirty="0"/>
              <a:t>Do ,to ,from ,what ,can, must ,of , but , would ,for</a:t>
            </a:r>
            <a:endParaRPr lang="en-US" altLang="zh-CN" sz="2000" dirty="0"/>
          </a:p>
          <a:p>
            <a:r>
              <a:rPr lang="zh-CN" altLang="en-US" sz="2000" dirty="0"/>
              <a:t>在非</a:t>
            </a:r>
            <a:r>
              <a:rPr lang="en-US" altLang="zh-CN" sz="2000" dirty="0"/>
              <a:t> </a:t>
            </a:r>
            <a:r>
              <a:rPr lang="zh-CN" altLang="en-US" sz="2000" dirty="0"/>
              <a:t>重读的时候，其中的元音都发央音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7575" y="1367350"/>
            <a:ext cx="551867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</a:t>
            </a:r>
            <a:r>
              <a:rPr lang="en-US" altLang="zh-CN" sz="2800" u="sng" dirty="0">
                <a:solidFill>
                  <a:srgbClr val="FF0000"/>
                </a:solidFill>
              </a:rPr>
              <a:t>me an</a:t>
            </a:r>
            <a:r>
              <a:rPr lang="en-US" altLang="zh-CN" sz="2800" u="sng" dirty="0">
                <a:solidFill>
                  <a:srgbClr val="0070C0"/>
                </a:solidFill>
              </a:rPr>
              <a:t>d</a:t>
            </a:r>
            <a:r>
              <a:rPr lang="en-US" altLang="zh-CN" sz="2800" u="sng" dirty="0">
                <a:solidFill>
                  <a:srgbClr val="FF0000"/>
                </a:solidFill>
              </a:rPr>
              <a:t> a</a:t>
            </a:r>
            <a:r>
              <a:rPr lang="en-US" altLang="zh-CN" sz="2800" dirty="0"/>
              <a:t>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</a:t>
            </a:r>
            <a:endParaRPr lang="en-US" altLang="zh-CN" sz="2800" dirty="0"/>
          </a:p>
          <a:p>
            <a:r>
              <a:rPr lang="en-US" altLang="zh-CN" sz="2800" u="sng" dirty="0">
                <a:solidFill>
                  <a:srgbClr val="00B050"/>
                </a:solidFill>
              </a:rPr>
              <a:t>and </a:t>
            </a:r>
            <a:r>
              <a:rPr lang="zh-CN" altLang="en-US" sz="2800" u="sng" dirty="0">
                <a:solidFill>
                  <a:srgbClr val="00B050"/>
                </a:solidFill>
              </a:rPr>
              <a:t>的</a:t>
            </a:r>
            <a:r>
              <a:rPr lang="en-US" altLang="zh-CN" sz="2800" u="sng" dirty="0">
                <a:solidFill>
                  <a:srgbClr val="00B050"/>
                </a:solidFill>
              </a:rPr>
              <a:t>d</a:t>
            </a:r>
            <a:r>
              <a:rPr lang="zh-CN" altLang="en-US" sz="2800" u="sng" dirty="0">
                <a:solidFill>
                  <a:srgbClr val="00B050"/>
                </a:solidFill>
              </a:rPr>
              <a:t>省掉之后，字母</a:t>
            </a:r>
            <a:r>
              <a:rPr lang="en-US" altLang="zh-CN" sz="2800" u="sng" dirty="0">
                <a:solidFill>
                  <a:srgbClr val="00B050"/>
                </a:solidFill>
              </a:rPr>
              <a:t>n</a:t>
            </a:r>
            <a:r>
              <a:rPr lang="zh-CN" altLang="en-US" sz="2800" u="sng" dirty="0">
                <a:solidFill>
                  <a:srgbClr val="00B050"/>
                </a:solidFill>
              </a:rPr>
              <a:t>和后面的字母</a:t>
            </a:r>
            <a:r>
              <a:rPr lang="en-US" altLang="zh-CN" sz="2800" u="sng" dirty="0">
                <a:solidFill>
                  <a:srgbClr val="00B050"/>
                </a:solidFill>
              </a:rPr>
              <a:t>a</a:t>
            </a:r>
            <a:r>
              <a:rPr lang="zh-CN" altLang="en-US" sz="2800" u="sng" dirty="0">
                <a:solidFill>
                  <a:srgbClr val="00B050"/>
                </a:solidFill>
              </a:rPr>
              <a:t>连读了。</a:t>
            </a:r>
            <a:r>
              <a:rPr lang="en-US" altLang="zh-CN" sz="2800" u="sng" dirty="0">
                <a:solidFill>
                  <a:srgbClr val="00B050"/>
                </a:solidFill>
              </a:rPr>
              <a:t>Name and address</a:t>
            </a:r>
            <a:r>
              <a:rPr lang="zh-CN" altLang="en-US" sz="2800" u="sng" dirty="0">
                <a:solidFill>
                  <a:srgbClr val="00B050"/>
                </a:solidFill>
              </a:rPr>
              <a:t>其实是这样拆分的（ </a:t>
            </a:r>
            <a:r>
              <a:rPr lang="en-US" altLang="zh-CN" sz="2800" u="sng" dirty="0" err="1">
                <a:solidFill>
                  <a:srgbClr val="00B050"/>
                </a:solidFill>
              </a:rPr>
              <a:t>na</a:t>
            </a:r>
            <a:r>
              <a:rPr lang="en-US" altLang="zh-CN" sz="2800" u="sng" dirty="0">
                <a:solidFill>
                  <a:srgbClr val="00B050"/>
                </a:solidFill>
              </a:rPr>
              <a:t> </a:t>
            </a:r>
            <a:r>
              <a:rPr lang="en-US" altLang="zh-CN" sz="2800" u="sng" dirty="0" err="1">
                <a:solidFill>
                  <a:srgbClr val="00B050"/>
                </a:solidFill>
              </a:rPr>
              <a:t>mea</a:t>
            </a:r>
            <a:r>
              <a:rPr lang="en-US" altLang="zh-CN" sz="2800" u="sng" dirty="0">
                <a:solidFill>
                  <a:srgbClr val="00B050"/>
                </a:solidFill>
              </a:rPr>
              <a:t> </a:t>
            </a:r>
            <a:r>
              <a:rPr lang="en-US" altLang="zh-CN" sz="2800" u="sng" dirty="0" err="1">
                <a:solidFill>
                  <a:srgbClr val="00B050"/>
                </a:solidFill>
              </a:rPr>
              <a:t>na</a:t>
            </a:r>
            <a:r>
              <a:rPr lang="en-US" altLang="zh-CN" sz="2800" u="sng" dirty="0">
                <a:solidFill>
                  <a:srgbClr val="00B050"/>
                </a:solidFill>
              </a:rPr>
              <a:t>  </a:t>
            </a:r>
            <a:r>
              <a:rPr lang="en-US" altLang="zh-CN" sz="2800" u="sng" dirty="0" err="1">
                <a:solidFill>
                  <a:srgbClr val="00B050"/>
                </a:solidFill>
              </a:rPr>
              <a:t>ddress</a:t>
            </a:r>
            <a:r>
              <a:rPr lang="en-US" altLang="zh-CN" sz="2800" u="sng" dirty="0">
                <a:solidFill>
                  <a:srgbClr val="00B050"/>
                </a:solidFill>
              </a:rPr>
              <a:t> )</a:t>
            </a:r>
            <a:endParaRPr lang="en-US" altLang="zh-CN" sz="2800" u="sng" dirty="0">
              <a:solidFill>
                <a:srgbClr val="00B050"/>
              </a:solidFill>
            </a:endParaRPr>
          </a:p>
          <a:p>
            <a:r>
              <a:rPr lang="en-US" altLang="zh-CN" sz="2800" dirty="0"/>
              <a:t>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3775" y="3940162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2005070" y="1422434"/>
            <a:ext cx="10247889" cy="294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46494" y="3548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问路；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24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993" y="3173484"/>
            <a:ext cx="316286" cy="3614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59584" y="1719072"/>
            <a:ext cx="104632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Ex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me, 1.how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the neares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supermarke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on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Penny’s Roa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Go pas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pos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ffice,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your lef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Where does the conversation probably take place?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In a supermarket.      B. In the post office.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In the street.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877671" y="308104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修理电视机；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7" y="3941048"/>
            <a:ext cx="317019" cy="359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3487" y="1738221"/>
            <a:ext cx="1032734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know how you di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t, Carl.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TV works beautifully    now. You shoul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medal for your work.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It wasn’</a:t>
            </a:r>
            <a:r>
              <a:rPr lang="en-US" altLang="zh-CN" sz="28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har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ll.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was much easier than preparing for the test.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What did Carl do?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designed a medal.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fixed a TV set.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took a test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3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裁剪衣服；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5" y="3920269"/>
            <a:ext cx="317019" cy="37187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7982" y="1651883"/>
            <a:ext cx="1198401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morning, madam.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for you?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the sleeve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this jacke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are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 long. Can you make them shorter?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Le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look. OK. I can do it for 20 dollars.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What does the man do?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He’s a tailor.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B. He’s a waiter.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C. He’s a shop assistant.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312" y="3473276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4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航班延误；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428" y="3848842"/>
            <a:ext cx="347485" cy="39426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03293" y="1996335"/>
            <a:ext cx="100225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Ex</a:t>
            </a:r>
            <a:r>
              <a:rPr lang="en-US" altLang="zh-CN" sz="28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me</a:t>
            </a:r>
            <a:r>
              <a:rPr lang="zh-CN" altLang="en-US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！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oul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tell me wha</a:t>
            </a:r>
            <a:r>
              <a:rPr lang="en-US" altLang="zh-CN" sz="28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time Flight AF35 ge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it’s due in 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6:20 pm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announcement sai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just now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</a:t>
            </a:r>
            <a:r>
              <a:rPr lang="en-US" altLang="zh-CN" sz="2800" u="sng" kern="100" dirty="0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30-minute delay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becau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ba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weather.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When will the flight arrive?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At 18:20.            B. At 18:35.       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At 18:50.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339102" cy="617023"/>
            <a:chOff x="1894788" y="5029633"/>
            <a:chExt cx="2339102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339102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佳诚高级中学</a:t>
              </a:r>
              <a:endParaRPr lang="en-US" altLang="zh-CN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2672080" cy="939800"/>
            <a:chOff x="1894788" y="5029633"/>
            <a:chExt cx="2182586" cy="9398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182586" cy="939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焦海滨老师</a:t>
              </a:r>
              <a:r>
                <a:rPr lang="zh-CN" altLang="en-US" sz="2800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制作</a:t>
              </a:r>
              <a:endParaRPr lang="en-US" altLang="zh-CN" sz="28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1965" y="344192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1482" y="1515929"/>
            <a:ext cx="828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月高考全国二卷英语精听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77953" y="3013501"/>
            <a:ext cx="7278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                           语音分析 </a:t>
            </a:r>
            <a:r>
              <a:rPr lang="en-US" altLang="zh-CN" sz="2400" dirty="0"/>
              <a:t> </a:t>
            </a:r>
            <a:r>
              <a:rPr lang="zh-CN" altLang="en-US" sz="2400" dirty="0"/>
              <a:t> </a:t>
            </a:r>
            <a:r>
              <a:rPr lang="en-US" altLang="zh-CN" sz="2400" dirty="0"/>
              <a:t>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-50469"/>
            <a:ext cx="637390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5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请教老师；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45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23" y="4217340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8334" y="1943598"/>
            <a:ext cx="118979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Miss Miller, coul</a:t>
            </a:r>
            <a:r>
              <a:rPr lang="en-US" altLang="zh-CN" sz="24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tell me how I can improve this article? I go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B+.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It’s quite goo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ctually. The language use is good and the main poin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is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covered. 5.There’s just too much repetition. You coul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sai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e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verything within two pages.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 How can the man improve his article?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By deleting unnecessary words.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By adding a couple of points.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By correcting grammar mistakes.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9" y="3546566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01691" y="648779"/>
            <a:ext cx="6373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6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谈论周末生活；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64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58" y="5232068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691" y="6320101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12483" y="1871397"/>
            <a:ext cx="1016148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So, Bill, wha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you usually do on the weeken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6.I often go to movies with frien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 o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Friday night. How about you, Sarah?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Well,7 I love seeing musical play</a:t>
            </a:r>
            <a:r>
              <a:rPr lang="en-US" altLang="zh-CN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Broadway with my friends. Have you been to many?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No</a:t>
            </a:r>
            <a:r>
              <a:rPr lang="en-US" altLang="zh-CN" sz="24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really. I saw one whe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mov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New York an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another when my parents came to visit, bu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no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e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 since.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 What does Bill often do on Friday night?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Visit his parents.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Go to the movies.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Walk along Broadway.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Who watches musical plays most often?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Bill.     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Sarah.               C. Bill’s parents.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8328" y="0"/>
            <a:ext cx="675938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打电话留言取消会议；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59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词</a:t>
            </a:r>
            <a:endParaRPr lang="zh-CN" altLang="zh-CN" sz="2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7576" y="1968388"/>
            <a:ext cx="118656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Hello, Helen Smith speaking. Ca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hel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 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Hello, thi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is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David. Coul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spea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Mike, please?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I’m afrai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</a:t>
            </a:r>
            <a:r>
              <a:rPr lang="en-US" altLang="zh-CN" sz="32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e’s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 available 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the moment. Woul</a:t>
            </a:r>
            <a:r>
              <a:rPr lang="en-US" altLang="zh-CN" sz="32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lea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 a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message?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此处字母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被击穿，没有发音。字母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直接连读）</a:t>
            </a:r>
            <a:b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Yes, 8.I’m calling to cancel the meeting we schedule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for 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 afternoon.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OK. Le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me take this down.9. Coul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 your name again?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Certainly. It’s David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Stone.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269161" y="1266762"/>
            <a:ext cx="7602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Why does David want to speak to Mike?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To invite him to a party.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discuss a schedule.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To call off a meeting.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 What do we know about the speakers?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They are colleagues.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They are close friends.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They’ve never met before.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2" y="3363686"/>
            <a:ext cx="317018" cy="3596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2" y="5280783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01691" y="623957"/>
            <a:ext cx="8050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购买摄影机；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155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endParaRPr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0" y="1670397"/>
            <a:ext cx="1205932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Ca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sir?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I’d like to buy a camera.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-304800"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Right. We have ordinary cameras, movie cameras an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video cameras. They are all digi</a:t>
            </a:r>
            <a:r>
              <a:rPr lang="en-US" altLang="zh-CN" sz="32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al.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-304800" algn="just"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字母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位于两个元音之母之间，且不是重读音节，此处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的音）</a:t>
            </a:r>
            <a:endParaRPr lang="zh-CN" altLang="zh-CN" sz="24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10.I’m thinking o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a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video camera.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Let’s see. How much do you wan</a:t>
            </a:r>
            <a:r>
              <a:rPr lang="en-US" altLang="zh-CN" sz="32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spen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sir?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I am no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really sure. Wha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the price?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tha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depen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 o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model and anything else you wan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have wi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 see. 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5252" y="797510"/>
            <a:ext cx="1151262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How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this one? It has 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new memory discs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protect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case for filming underwater, so you can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when you go diving.  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It doesn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auto-focus.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No,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doesn’t.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OK.11. The underwater filming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mportan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me actually.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mu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this?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 costs 650 euros.    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that’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xpensive for me. Have you go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nything similar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less    expensive?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here is the sa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week. It’s excellent</a:t>
            </a:r>
            <a:r>
              <a:rPr lang="en-US" altLang="zh-CN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lang="en-US" altLang="zh-CN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price, only 170 euros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includes...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369" y="1770778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36" y="3069305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36" y="6015223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45636" y="366623"/>
            <a:ext cx="715975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What kind of camera does the man want?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TV camera.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video camera.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movie camera.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Which function is the man most interested in?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Underwater filming.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 large memory.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Auto-focus.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 How much would the man pay for the second camera?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950 euros.   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650 euros.  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470 euros.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384752" y="-659641"/>
            <a:ext cx="3540228" cy="25472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26803" y="330632"/>
            <a:ext cx="655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9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采访著名插画家；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229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96819" y="1446520"/>
            <a:ext cx="118549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 bi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dog celebra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big birthday this year. 13.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Clifford the Big Red Dog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firs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ppeare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50 years ago along with Emily Elizabeth, a little girl who love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 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同理，此处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被击穿没有发音）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Today we have Norman Bridwell to talk with NBR’s Reporter on his dog’s 50th birthday. So, Norman, tel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 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how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ll started.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Well, 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was 1962,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struggling, no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very successful artis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New York. 14.My wife suggeste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try my han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 painting for children’s books. So I di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ten paintings 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took them to publishers. I was turne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down everywhere excep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one publisher 15.where a young woman told me I wasn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very good. So 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pain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fo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book, I nee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write one on my own.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382" y="4837255"/>
            <a:ext cx="5112644" cy="23499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77118" y="112836"/>
            <a:ext cx="1218465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sz="2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So you did?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Oh, the woman pointe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a painting I 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done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little girl wi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big re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dog,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she said maybe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story, 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wen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home and over 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weeken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wrote the story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Clifford the Big Red Dog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 was shocke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it was accepte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publication, becau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I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never wrote anything before.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I see. How wonderful!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Yes, 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was. My wife wa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lso in shock when she di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reali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wasn’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dream,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was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luck.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luck turne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nto 90 Cliffor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books that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sold 126 million copies in thirteen languages.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201" y="2253871"/>
            <a:ext cx="317019" cy="359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59" y="2923111"/>
            <a:ext cx="317019" cy="35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09" y="3723380"/>
            <a:ext cx="317019" cy="359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58" y="4412105"/>
            <a:ext cx="317019" cy="3596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38303" y="1434117"/>
            <a:ext cx="87366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Who is Clifford?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little girl.         B. The man’s pet.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fictional character.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Who suggested that Norman paint for children’s books?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His wife.           B. Elizabeth.            C. A publisher.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What is Norman’s story based on?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book. 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painting.           C. A young woman.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What is it that shocked Norman?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His unexpected success.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His efforts made in vain.  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His editor’s disagreement.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914571" y="893868"/>
            <a:ext cx="1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53738" y="276138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33457" y="420317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874433" y="4920059"/>
            <a:ext cx="187551" cy="882701"/>
            <a:chOff x="6515074" y="1834900"/>
            <a:chExt cx="187551" cy="882701"/>
          </a:xfrm>
        </p:grpSpPr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587510" y="-271039"/>
            <a:ext cx="2984490" cy="21473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9342" y="802655"/>
            <a:ext cx="8120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</a:t>
            </a:r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10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关于陌生人之间寒暄的演讲；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180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165253" y="1673781"/>
            <a:ext cx="1193126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M: Hello, everyone. Today I’m going to tal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 a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small tal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Tha</a:t>
            </a:r>
            <a:r>
              <a:rPr lang="en-US" altLang="zh-CN" sz="2800" u="sng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 i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conversations 17.peop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 o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ften have with strangers they mee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Such strangers occur 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stops, on buses, while waiting in line almost anywhere 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strangers gather close together. 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a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matter 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fac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these 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conversations are a goo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way for people 18.to say hello 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express friendliness. Such conversations usually cover a wild ran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ge o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 topics.19. The topics may include weather, customer service, movies, TV shows, local sports or the lates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news. Bu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you shoul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always kee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 it i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 your min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private question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a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salaries, family life, religious belief 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politics shoul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be avoid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during these conversations. 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941" y="4589929"/>
            <a:ext cx="5112644" cy="234992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388" y="552534"/>
            <a:ext cx="117549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Beside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s, it’s better to ask ope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n-e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nde</a:t>
            </a:r>
            <a:r>
              <a:rPr lang="en-US" altLang="zh-CN" sz="32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questions. If you as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visitors, “Do you like our city?” They may say simply “Yes!” On the other 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hand,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 you ask, “Wha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do you thin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of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 city?”, they woul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 more freedo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 in a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nswering. This 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ty</a:t>
            </a:r>
            <a:r>
              <a:rPr lang="en-US" altLang="zh-CN" sz="320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question also shows that you’re intereste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them. If you appear intereste</a:t>
            </a:r>
            <a:r>
              <a:rPr lang="en-US" altLang="zh-CN" sz="3200" i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wha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people are saying, they’d feel more comfortable talking with you.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845" y="1770778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978" y="4306940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293" y="5440504"/>
            <a:ext cx="327750" cy="37187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73765" y="607104"/>
            <a:ext cx="688687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Who would like to make small talk according to the speaker?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Relatives.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Strangers.            C. Visitors.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18. Why do people have small talk?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To express opinions.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avoid arguments.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To show friendliness.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Which of the following is a frequent topic in small talk?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Politics.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Movies.              C. Salaries.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What does the speaker recommend at the end of his lecture?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Asking open-ended questions.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Feeling free to change topics.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Making small talk interesting.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333" y="3248231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267" y="3071035"/>
            <a:ext cx="5413298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祝各位考生都能</a:t>
            </a:r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0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636333" y="4530725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 连读 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0134" y="4539868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</a:t>
            </a:r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（以下用黄色标记 ） 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10717</Words>
  <Application>WPS 演示</Application>
  <PresentationFormat>宽屏</PresentationFormat>
  <Paragraphs>309</Paragraphs>
  <Slides>33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Times New Roman</vt:lpstr>
      <vt:lpstr>HelveticaNeue</vt:lpstr>
      <vt:lpstr>Corbel</vt:lpstr>
      <vt:lpstr>华文新魏</vt:lpstr>
      <vt:lpstr>inpin heiti</vt:lpstr>
      <vt:lpstr>华文楷体</vt:lpstr>
      <vt:lpstr>Calibri</vt:lpstr>
      <vt:lpstr>楷体</vt:lpstr>
      <vt:lpstr>inpin heiti</vt:lpstr>
      <vt:lpstr>等线</vt:lpstr>
      <vt:lpstr>Arial Unicode MS</vt:lpstr>
      <vt:lpstr>等线 Light</vt:lpstr>
      <vt:lpstr>Arial</vt:lpstr>
      <vt:lpstr>Microsoft YaHei UI</vt:lpstr>
      <vt:lpstr>yuweij Medium</vt:lpstr>
      <vt:lpstr>FZQingKeBenYueSongS-R-GB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南山有谷堆</cp:lastModifiedBy>
  <cp:revision>118</cp:revision>
  <dcterms:created xsi:type="dcterms:W3CDTF">2017-05-25T00:04:00Z</dcterms:created>
  <dcterms:modified xsi:type="dcterms:W3CDTF">2020-07-11T12:55:26Z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