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tiff" ContentType="image/tiff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85" r:id="rId3"/>
    <p:sldId id="441" r:id="rId5"/>
    <p:sldId id="364" r:id="rId6"/>
    <p:sldId id="367" r:id="rId7"/>
    <p:sldId id="401" r:id="rId8"/>
    <p:sldId id="400" r:id="rId9"/>
    <p:sldId id="398" r:id="rId10"/>
    <p:sldId id="397" r:id="rId11"/>
    <p:sldId id="562" r:id="rId12"/>
    <p:sldId id="389" r:id="rId13"/>
    <p:sldId id="514" r:id="rId14"/>
    <p:sldId id="515" r:id="rId15"/>
    <p:sldId id="368" r:id="rId16"/>
    <p:sldId id="559" r:id="rId17"/>
    <p:sldId id="465" r:id="rId18"/>
    <p:sldId id="589" r:id="rId19"/>
    <p:sldId id="591" r:id="rId20"/>
    <p:sldId id="593" r:id="rId21"/>
    <p:sldId id="423" r:id="rId22"/>
    <p:sldId id="594" r:id="rId23"/>
    <p:sldId id="595" r:id="rId24"/>
    <p:sldId id="596" r:id="rId25"/>
    <p:sldId id="597" r:id="rId26"/>
    <p:sldId id="599" r:id="rId27"/>
    <p:sldId id="600" r:id="rId28"/>
    <p:sldId id="602" r:id="rId29"/>
    <p:sldId id="386" r:id="rId30"/>
    <p:sldId id="496" r:id="rId31"/>
    <p:sldId id="366" r:id="rId32"/>
    <p:sldId id="466" r:id="rId33"/>
    <p:sldId id="557" r:id="rId34"/>
    <p:sldId id="388" r:id="rId35"/>
    <p:sldId id="395" r:id="rId36"/>
    <p:sldId id="545" r:id="rId37"/>
    <p:sldId id="415" r:id="rId38"/>
    <p:sldId id="535" r:id="rId39"/>
    <p:sldId id="507" r:id="rId40"/>
    <p:sldId id="536" r:id="rId41"/>
    <p:sldId id="537" r:id="rId42"/>
    <p:sldId id="539" r:id="rId43"/>
    <p:sldId id="414" r:id="rId44"/>
    <p:sldId id="365" r:id="rId45"/>
    <p:sldId id="434" r:id="rId46"/>
    <p:sldId id="513" r:id="rId47"/>
    <p:sldId id="512" r:id="rId4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U Xiaokai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EF0"/>
    <a:srgbClr val="F9FBFB"/>
    <a:srgbClr val="EDF2F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1"/>
  </p:normalViewPr>
  <p:slideViewPr>
    <p:cSldViewPr>
      <p:cViewPr varScale="1">
        <p:scale>
          <a:sx n="101" d="100"/>
          <a:sy n="101" d="100"/>
        </p:scale>
        <p:origin x="510" y="144"/>
      </p:cViewPr>
      <p:guideLst>
        <p:guide orient="horz" pos="210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2" Type="http://schemas.openxmlformats.org/officeDocument/2006/relationships/commentAuthors" Target="commentAuthors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2.xml"/><Relationship Id="rId49" Type="http://schemas.openxmlformats.org/officeDocument/2006/relationships/presProps" Target="presProps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#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#2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#3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BF7498-3D6A-9B46-A423-1F7B27C114BB}" type="doc">
      <dgm:prSet loTypeId="urn:microsoft.com/office/officeart/2005/8/layout/vProcess5" loCatId="" qsTypeId="urn:microsoft.com/office/officeart/2005/8/quickstyle/simple4#1" qsCatId="simple" csTypeId="urn:microsoft.com/office/officeart/2005/8/colors/accent0_1#1" csCatId="mainScheme" phldr="1"/>
      <dgm:spPr/>
      <dgm:t>
        <a:bodyPr/>
        <a:lstStyle/>
        <a:p>
          <a:endParaRPr lang="zh-CN" altLang="en-US"/>
        </a:p>
      </dgm:t>
    </dgm:pt>
    <dgm:pt modelId="{B2BBE05E-9613-B742-8E8C-C8DC4346EA3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</a:pPr>
          <a:r>
            <a:rPr lang="en-US" altLang="zh-CN" b="1"/>
            <a:t>Analyze the passage thoroughly</a:t>
          </a:r>
          <a:endParaRPr lang="zh-CN" altLang="en-US" b="1" dirty="0"/>
        </a:p>
      </dgm:t>
    </dgm:pt>
    <dgm:pt modelId="{3AE4C5E1-CA1B-9E4C-8D21-B5CC12A1B0B0}" cxnId="{230DC5AE-3B65-42B9-8CA3-4A5DA5B04678}" type="parTrans">
      <dgm:prSet/>
      <dgm:spPr/>
      <dgm:t>
        <a:bodyPr/>
        <a:lstStyle/>
        <a:p>
          <a:endParaRPr lang="zh-CN" altLang="en-US"/>
        </a:p>
      </dgm:t>
    </dgm:pt>
    <dgm:pt modelId="{8DE85D6C-A1C3-8843-A728-146E4F590E47}" cxnId="{230DC5AE-3B65-42B9-8CA3-4A5DA5B04678}" type="sibTrans">
      <dgm:prSet/>
      <dgm:spPr/>
      <dgm:t>
        <a:bodyPr/>
        <a:lstStyle/>
        <a:p>
          <a:endParaRPr lang="zh-CN" altLang="en-US"/>
        </a:p>
      </dgm:t>
    </dgm:pt>
    <dgm:pt modelId="{6A9E7CD1-4E42-CE4D-86EC-3518885268DA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b="1"/>
            <a:t>Learn the language, contents, structure, and title of the passage</a:t>
          </a:r>
          <a:endParaRPr lang="en-US" altLang="zh-CN" b="1" dirty="0"/>
        </a:p>
      </dgm:t>
    </dgm:pt>
    <dgm:pt modelId="{8CE602D2-643C-AC4A-BE16-2AA475C328E0}" cxnId="{21F38E59-2CDE-46A9-B35E-A99EA37B43EA}" type="parTrans">
      <dgm:prSet/>
      <dgm:spPr/>
      <dgm:t>
        <a:bodyPr/>
        <a:lstStyle/>
        <a:p>
          <a:endParaRPr lang="zh-CN" altLang="en-US"/>
        </a:p>
      </dgm:t>
    </dgm:pt>
    <dgm:pt modelId="{5A50BE14-46B4-A340-B1A3-AC715F218665}" cxnId="{21F38E59-2CDE-46A9-B35E-A99EA37B43EA}" type="sibTrans">
      <dgm:prSet/>
      <dgm:spPr/>
      <dgm:t>
        <a:bodyPr/>
        <a:lstStyle/>
        <a:p>
          <a:endParaRPr lang="zh-CN" altLang="en-US"/>
        </a:p>
      </dgm:t>
    </dgm:pt>
    <dgm:pt modelId="{F6937574-68F4-1842-8154-5A2434E41E71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b="1"/>
            <a:t>Write a similar passage about another scientist—Zhong Nanshan and his scientific research stages</a:t>
          </a:r>
          <a:endParaRPr lang="en-US" altLang="zh-CN" b="1" dirty="0"/>
        </a:p>
      </dgm:t>
    </dgm:pt>
    <dgm:pt modelId="{6B0FA327-5149-4C4F-AB5C-BD0256889E6F}" cxnId="{D588209F-FB31-409B-8627-0231C4715716}" type="parTrans">
      <dgm:prSet/>
      <dgm:spPr/>
      <dgm:t>
        <a:bodyPr/>
        <a:lstStyle/>
        <a:p>
          <a:endParaRPr lang="zh-CN" altLang="en-US"/>
        </a:p>
      </dgm:t>
    </dgm:pt>
    <dgm:pt modelId="{8113C5EA-F6EC-3F48-9ED2-2B4D1D9A603C}" cxnId="{D588209F-FB31-409B-8627-0231C4715716}" type="sibTrans">
      <dgm:prSet/>
      <dgm:spPr/>
      <dgm:t>
        <a:bodyPr/>
        <a:lstStyle/>
        <a:p>
          <a:endParaRPr lang="zh-CN" altLang="en-US"/>
        </a:p>
      </dgm:t>
    </dgm:pt>
    <dgm:pt modelId="{DECE552C-AF8D-0943-A952-ED5D42FF2741}" type="pres">
      <dgm:prSet presAssocID="{0CBF7498-3D6A-9B46-A423-1F7B27C114BB}" presName="outerComposite" presStyleCnt="0">
        <dgm:presLayoutVars>
          <dgm:chMax val="5"/>
          <dgm:dir/>
          <dgm:resizeHandles val="exact"/>
        </dgm:presLayoutVars>
      </dgm:prSet>
      <dgm:spPr/>
    </dgm:pt>
    <dgm:pt modelId="{F0D873AD-FEAE-B540-8A78-A19E130E5EB3}" type="pres">
      <dgm:prSet presAssocID="{0CBF7498-3D6A-9B46-A423-1F7B27C114BB}" presName="dummyMaxCanvas" presStyleCnt="0">
        <dgm:presLayoutVars/>
      </dgm:prSet>
      <dgm:spPr/>
    </dgm:pt>
    <dgm:pt modelId="{AB011BBB-BA86-1C4F-BC7D-ADEBDA32AB7B}" type="pres">
      <dgm:prSet presAssocID="{0CBF7498-3D6A-9B46-A423-1F7B27C114BB}" presName="ThreeNodes_1" presStyleLbl="node1" presStyleIdx="0" presStyleCnt="3">
        <dgm:presLayoutVars>
          <dgm:bulletEnabled val="1"/>
        </dgm:presLayoutVars>
      </dgm:prSet>
      <dgm:spPr/>
    </dgm:pt>
    <dgm:pt modelId="{CFECC84B-1F60-CD45-A1B2-E46B4C2BE951}" type="pres">
      <dgm:prSet presAssocID="{0CBF7498-3D6A-9B46-A423-1F7B27C114BB}" presName="ThreeNodes_2" presStyleLbl="node1" presStyleIdx="1" presStyleCnt="3">
        <dgm:presLayoutVars>
          <dgm:bulletEnabled val="1"/>
        </dgm:presLayoutVars>
      </dgm:prSet>
      <dgm:spPr/>
    </dgm:pt>
    <dgm:pt modelId="{676489DC-0DD4-4449-A77C-44C3059B2417}" type="pres">
      <dgm:prSet presAssocID="{0CBF7498-3D6A-9B46-A423-1F7B27C114BB}" presName="ThreeNodes_3" presStyleLbl="node1" presStyleIdx="2" presStyleCnt="3">
        <dgm:presLayoutVars>
          <dgm:bulletEnabled val="1"/>
        </dgm:presLayoutVars>
      </dgm:prSet>
      <dgm:spPr/>
    </dgm:pt>
    <dgm:pt modelId="{D2DDF90F-3D52-8A45-87F7-A909B98F3B98}" type="pres">
      <dgm:prSet presAssocID="{0CBF7498-3D6A-9B46-A423-1F7B27C114BB}" presName="ThreeConn_1-2" presStyleLbl="fgAccFollowNode1" presStyleIdx="0" presStyleCnt="2">
        <dgm:presLayoutVars>
          <dgm:bulletEnabled val="1"/>
        </dgm:presLayoutVars>
      </dgm:prSet>
      <dgm:spPr/>
    </dgm:pt>
    <dgm:pt modelId="{5F73ADEC-8957-C24A-84A6-81F227BF6C65}" type="pres">
      <dgm:prSet presAssocID="{0CBF7498-3D6A-9B46-A423-1F7B27C114BB}" presName="ThreeConn_2-3" presStyleLbl="fgAccFollowNode1" presStyleIdx="1" presStyleCnt="2">
        <dgm:presLayoutVars>
          <dgm:bulletEnabled val="1"/>
        </dgm:presLayoutVars>
      </dgm:prSet>
      <dgm:spPr/>
    </dgm:pt>
    <dgm:pt modelId="{0DA1CFA1-CFFB-C64D-AC1B-B1362A192940}" type="pres">
      <dgm:prSet presAssocID="{0CBF7498-3D6A-9B46-A423-1F7B27C114BB}" presName="ThreeNodes_1_text" presStyleLbl="node1" presStyleIdx="2" presStyleCnt="3">
        <dgm:presLayoutVars>
          <dgm:bulletEnabled val="1"/>
        </dgm:presLayoutVars>
      </dgm:prSet>
      <dgm:spPr/>
    </dgm:pt>
    <dgm:pt modelId="{A47BACB5-2876-DD40-847F-5823313E2CD7}" type="pres">
      <dgm:prSet presAssocID="{0CBF7498-3D6A-9B46-A423-1F7B27C114BB}" presName="ThreeNodes_2_text" presStyleLbl="node1" presStyleIdx="2" presStyleCnt="3">
        <dgm:presLayoutVars>
          <dgm:bulletEnabled val="1"/>
        </dgm:presLayoutVars>
      </dgm:prSet>
      <dgm:spPr/>
    </dgm:pt>
    <dgm:pt modelId="{E0498625-A6CC-7846-836D-26E446D205FC}" type="pres">
      <dgm:prSet presAssocID="{0CBF7498-3D6A-9B46-A423-1F7B27C114BB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8116F316-265F-43BA-A995-86BA1F6F1F18}" type="presOf" srcId="{5A50BE14-46B4-A340-B1A3-AC715F218665}" destId="{5F73ADEC-8957-C24A-84A6-81F227BF6C65}" srcOrd="0" destOrd="0" presId="urn:microsoft.com/office/officeart/2005/8/layout/vProcess5"/>
    <dgm:cxn modelId="{A9C3B227-6298-463A-BC95-1514BF12D566}" type="presOf" srcId="{6A9E7CD1-4E42-CE4D-86EC-3518885268DA}" destId="{CFECC84B-1F60-CD45-A1B2-E46B4C2BE951}" srcOrd="0" destOrd="0" presId="urn:microsoft.com/office/officeart/2005/8/layout/vProcess5"/>
    <dgm:cxn modelId="{1C05C934-C007-4F41-8432-1CB294725144}" type="presOf" srcId="{B2BBE05E-9613-B742-8E8C-C8DC4346EA31}" destId="{AB011BBB-BA86-1C4F-BC7D-ADEBDA32AB7B}" srcOrd="0" destOrd="0" presId="urn:microsoft.com/office/officeart/2005/8/layout/vProcess5"/>
    <dgm:cxn modelId="{09DDF53B-1306-445F-AAEF-82D250455895}" type="presOf" srcId="{6A9E7CD1-4E42-CE4D-86EC-3518885268DA}" destId="{A47BACB5-2876-DD40-847F-5823313E2CD7}" srcOrd="1" destOrd="0" presId="urn:microsoft.com/office/officeart/2005/8/layout/vProcess5"/>
    <dgm:cxn modelId="{24AA1747-D09D-45DB-98DF-97F2A3C05CB5}" type="presOf" srcId="{8DE85D6C-A1C3-8843-A728-146E4F590E47}" destId="{D2DDF90F-3D52-8A45-87F7-A909B98F3B98}" srcOrd="0" destOrd="0" presId="urn:microsoft.com/office/officeart/2005/8/layout/vProcess5"/>
    <dgm:cxn modelId="{21F38E59-2CDE-46A9-B35E-A99EA37B43EA}" srcId="{0CBF7498-3D6A-9B46-A423-1F7B27C114BB}" destId="{6A9E7CD1-4E42-CE4D-86EC-3518885268DA}" srcOrd="1" destOrd="0" parTransId="{8CE602D2-643C-AC4A-BE16-2AA475C328E0}" sibTransId="{5A50BE14-46B4-A340-B1A3-AC715F218665}"/>
    <dgm:cxn modelId="{E67BC159-72A4-4007-8089-3CD782A3A176}" type="presOf" srcId="{0CBF7498-3D6A-9B46-A423-1F7B27C114BB}" destId="{DECE552C-AF8D-0943-A952-ED5D42FF2741}" srcOrd="0" destOrd="0" presId="urn:microsoft.com/office/officeart/2005/8/layout/vProcess5"/>
    <dgm:cxn modelId="{D588209F-FB31-409B-8627-0231C4715716}" srcId="{0CBF7498-3D6A-9B46-A423-1F7B27C114BB}" destId="{F6937574-68F4-1842-8154-5A2434E41E71}" srcOrd="2" destOrd="0" parTransId="{6B0FA327-5149-4C4F-AB5C-BD0256889E6F}" sibTransId="{8113C5EA-F6EC-3F48-9ED2-2B4D1D9A603C}"/>
    <dgm:cxn modelId="{230DC5AE-3B65-42B9-8CA3-4A5DA5B04678}" srcId="{0CBF7498-3D6A-9B46-A423-1F7B27C114BB}" destId="{B2BBE05E-9613-B742-8E8C-C8DC4346EA31}" srcOrd="0" destOrd="0" parTransId="{3AE4C5E1-CA1B-9E4C-8D21-B5CC12A1B0B0}" sibTransId="{8DE85D6C-A1C3-8843-A728-146E4F590E47}"/>
    <dgm:cxn modelId="{BB2DB9CE-72C5-493F-87DD-6344937ACAA4}" type="presOf" srcId="{B2BBE05E-9613-B742-8E8C-C8DC4346EA31}" destId="{0DA1CFA1-CFFB-C64D-AC1B-B1362A192940}" srcOrd="1" destOrd="0" presId="urn:microsoft.com/office/officeart/2005/8/layout/vProcess5"/>
    <dgm:cxn modelId="{C48D03F1-65C3-4AD1-93E0-0DD96FF232D8}" type="presOf" srcId="{F6937574-68F4-1842-8154-5A2434E41E71}" destId="{E0498625-A6CC-7846-836D-26E446D205FC}" srcOrd="1" destOrd="0" presId="urn:microsoft.com/office/officeart/2005/8/layout/vProcess5"/>
    <dgm:cxn modelId="{2040D0F9-C5D4-433A-B3AC-B32E533AE69E}" type="presOf" srcId="{F6937574-68F4-1842-8154-5A2434E41E71}" destId="{676489DC-0DD4-4449-A77C-44C3059B2417}" srcOrd="0" destOrd="0" presId="urn:microsoft.com/office/officeart/2005/8/layout/vProcess5"/>
    <dgm:cxn modelId="{1A379879-C3D0-4EA8-8DAE-83B46CD91CB9}" type="presParOf" srcId="{DECE552C-AF8D-0943-A952-ED5D42FF2741}" destId="{F0D873AD-FEAE-B540-8A78-A19E130E5EB3}" srcOrd="0" destOrd="0" presId="urn:microsoft.com/office/officeart/2005/8/layout/vProcess5"/>
    <dgm:cxn modelId="{D0336B94-9875-4D1C-838D-45AC84331DA0}" type="presParOf" srcId="{DECE552C-AF8D-0943-A952-ED5D42FF2741}" destId="{AB011BBB-BA86-1C4F-BC7D-ADEBDA32AB7B}" srcOrd="1" destOrd="0" presId="urn:microsoft.com/office/officeart/2005/8/layout/vProcess5"/>
    <dgm:cxn modelId="{FC289118-EC60-4D8A-BDCF-5937AF459A44}" type="presParOf" srcId="{DECE552C-AF8D-0943-A952-ED5D42FF2741}" destId="{CFECC84B-1F60-CD45-A1B2-E46B4C2BE951}" srcOrd="2" destOrd="0" presId="urn:microsoft.com/office/officeart/2005/8/layout/vProcess5"/>
    <dgm:cxn modelId="{684FE195-317F-4B16-8140-B3379052958B}" type="presParOf" srcId="{DECE552C-AF8D-0943-A952-ED5D42FF2741}" destId="{676489DC-0DD4-4449-A77C-44C3059B2417}" srcOrd="3" destOrd="0" presId="urn:microsoft.com/office/officeart/2005/8/layout/vProcess5"/>
    <dgm:cxn modelId="{DDA2C803-59E6-4238-B133-50A7DE1FE998}" type="presParOf" srcId="{DECE552C-AF8D-0943-A952-ED5D42FF2741}" destId="{D2DDF90F-3D52-8A45-87F7-A909B98F3B98}" srcOrd="4" destOrd="0" presId="urn:microsoft.com/office/officeart/2005/8/layout/vProcess5"/>
    <dgm:cxn modelId="{7EEEBF9B-8FF4-47A7-B25F-CE27ACA8AD4C}" type="presParOf" srcId="{DECE552C-AF8D-0943-A952-ED5D42FF2741}" destId="{5F73ADEC-8957-C24A-84A6-81F227BF6C65}" srcOrd="5" destOrd="0" presId="urn:microsoft.com/office/officeart/2005/8/layout/vProcess5"/>
    <dgm:cxn modelId="{F4191E96-A504-4B2F-85A6-F9D3AE552AB9}" type="presParOf" srcId="{DECE552C-AF8D-0943-A952-ED5D42FF2741}" destId="{0DA1CFA1-CFFB-C64D-AC1B-B1362A192940}" srcOrd="6" destOrd="0" presId="urn:microsoft.com/office/officeart/2005/8/layout/vProcess5"/>
    <dgm:cxn modelId="{52285370-8FE8-42E6-A5A6-4CB60F5F2E0D}" type="presParOf" srcId="{DECE552C-AF8D-0943-A952-ED5D42FF2741}" destId="{A47BACB5-2876-DD40-847F-5823313E2CD7}" srcOrd="7" destOrd="0" presId="urn:microsoft.com/office/officeart/2005/8/layout/vProcess5"/>
    <dgm:cxn modelId="{505D81FE-BD50-47DF-9072-1086BF430DC3}" type="presParOf" srcId="{DECE552C-AF8D-0943-A952-ED5D42FF2741}" destId="{E0498625-A6CC-7846-836D-26E446D205F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898003-BC67-4047-80A4-5E6E8F878266}" type="doc">
      <dgm:prSet loTypeId="urn:microsoft.com/office/officeart/2005/8/layout/pyramid2#1" loCatId="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zh-CN" altLang="en-US"/>
        </a:p>
      </dgm:t>
    </dgm:pt>
    <dgm:pt modelId="{47C54A1D-575A-C545-836B-E169B3777B2B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5400" dirty="0">
              <a:latin typeface="Aharoni" panose="02010803020104030203" pitchFamily="2" charset="-79"/>
              <a:cs typeface="Aharoni" panose="02010803020104030203" pitchFamily="2" charset="-79"/>
            </a:rPr>
            <a:t>Show time</a:t>
          </a:r>
        </a:p>
      </dgm:t>
    </dgm:pt>
    <dgm:pt modelId="{30298FE7-8843-E140-ACB1-CAD83122F639}" cxnId="{F9CA8C39-CFCA-43F7-A500-62A4DC0A1DDA}" type="parTrans">
      <dgm:prSet/>
      <dgm:spPr/>
      <dgm:t>
        <a:bodyPr/>
        <a:lstStyle/>
        <a:p>
          <a:endParaRPr lang="zh-CN" altLang="en-US"/>
        </a:p>
      </dgm:t>
    </dgm:pt>
    <dgm:pt modelId="{A8B41431-CD6E-114C-880C-417E5E59886B}" cxnId="{F9CA8C39-CFCA-43F7-A500-62A4DC0A1DDA}" type="sibTrans">
      <dgm:prSet/>
      <dgm:spPr/>
      <dgm:t>
        <a:bodyPr/>
        <a:lstStyle/>
        <a:p>
          <a:endParaRPr lang="zh-CN" altLang="en-US"/>
        </a:p>
      </dgm:t>
    </dgm:pt>
    <dgm:pt modelId="{EB48BBA9-03C1-6B4D-9948-8E949993AB38}" type="pres">
      <dgm:prSet presAssocID="{93898003-BC67-4047-80A4-5E6E8F878266}" presName="compositeShape" presStyleCnt="0">
        <dgm:presLayoutVars>
          <dgm:dir/>
          <dgm:resizeHandles/>
        </dgm:presLayoutVars>
      </dgm:prSet>
      <dgm:spPr/>
    </dgm:pt>
    <dgm:pt modelId="{7159E8F2-B1F0-3B48-BF54-4AF98EC6A17F}" type="pres">
      <dgm:prSet presAssocID="{93898003-BC67-4047-80A4-5E6E8F878266}" presName="pyramid" presStyleLbl="node1" presStyleIdx="0" presStyleCnt="1"/>
      <dgm:spPr>
        <a:solidFill>
          <a:schemeClr val="lt1">
            <a:hueOff val="0"/>
            <a:satOff val="0"/>
            <a:lumOff val="0"/>
            <a:alpha val="42000"/>
          </a:schemeClr>
        </a:solidFill>
      </dgm:spPr>
    </dgm:pt>
    <dgm:pt modelId="{A10F7B68-C540-7346-AC1C-0E38B247AB1D}" type="pres">
      <dgm:prSet presAssocID="{93898003-BC67-4047-80A4-5E6E8F878266}" presName="theList" presStyleCnt="0"/>
      <dgm:spPr/>
    </dgm:pt>
    <dgm:pt modelId="{9F5B6340-1075-574C-9A0C-8054D3718AA7}" type="pres">
      <dgm:prSet presAssocID="{47C54A1D-575A-C545-836B-E169B3777B2B}" presName="aNode" presStyleLbl="fgAcc1" presStyleIdx="0" presStyleCnt="1">
        <dgm:presLayoutVars>
          <dgm:bulletEnabled val="1"/>
        </dgm:presLayoutVars>
      </dgm:prSet>
      <dgm:spPr/>
    </dgm:pt>
    <dgm:pt modelId="{9C4EB066-FDB6-8F4A-909C-3DDA09FBCD88}" type="pres">
      <dgm:prSet presAssocID="{47C54A1D-575A-C545-836B-E169B3777B2B}" presName="aSpace" presStyleCnt="0"/>
      <dgm:spPr/>
    </dgm:pt>
  </dgm:ptLst>
  <dgm:cxnLst>
    <dgm:cxn modelId="{F9CA8C39-CFCA-43F7-A500-62A4DC0A1DDA}" srcId="{93898003-BC67-4047-80A4-5E6E8F878266}" destId="{47C54A1D-575A-C545-836B-E169B3777B2B}" srcOrd="0" destOrd="0" parTransId="{30298FE7-8843-E140-ACB1-CAD83122F639}" sibTransId="{A8B41431-CD6E-114C-880C-417E5E59886B}"/>
    <dgm:cxn modelId="{F56B0F5F-F1AD-427B-80B1-295024D2D890}" type="presOf" srcId="{93898003-BC67-4047-80A4-5E6E8F878266}" destId="{EB48BBA9-03C1-6B4D-9948-8E949993AB38}" srcOrd="0" destOrd="0" presId="urn:microsoft.com/office/officeart/2005/8/layout/pyramid2#1"/>
    <dgm:cxn modelId="{354E16B5-DD17-4966-B279-994EFB613244}" type="presOf" srcId="{47C54A1D-575A-C545-836B-E169B3777B2B}" destId="{9F5B6340-1075-574C-9A0C-8054D3718AA7}" srcOrd="0" destOrd="0" presId="urn:microsoft.com/office/officeart/2005/8/layout/pyramid2#1"/>
    <dgm:cxn modelId="{CC1A1D07-4A8E-4309-AC67-5033EAE6144D}" type="presParOf" srcId="{EB48BBA9-03C1-6B4D-9948-8E949993AB38}" destId="{7159E8F2-B1F0-3B48-BF54-4AF98EC6A17F}" srcOrd="0" destOrd="0" presId="urn:microsoft.com/office/officeart/2005/8/layout/pyramid2#1"/>
    <dgm:cxn modelId="{58D36EDA-FCFE-42C8-BD1D-264A8A1AB53A}" type="presParOf" srcId="{EB48BBA9-03C1-6B4D-9948-8E949993AB38}" destId="{A10F7B68-C540-7346-AC1C-0E38B247AB1D}" srcOrd="1" destOrd="0" presId="urn:microsoft.com/office/officeart/2005/8/layout/pyramid2#1"/>
    <dgm:cxn modelId="{DA9C7F01-53EE-4A6B-AD39-60E3BA7E344B}" type="presParOf" srcId="{A10F7B68-C540-7346-AC1C-0E38B247AB1D}" destId="{9F5B6340-1075-574C-9A0C-8054D3718AA7}" srcOrd="0" destOrd="0" presId="urn:microsoft.com/office/officeart/2005/8/layout/pyramid2#1"/>
    <dgm:cxn modelId="{F31DAD14-AC8A-4855-BE2C-698ED6574D96}" type="presParOf" srcId="{A10F7B68-C540-7346-AC1C-0E38B247AB1D}" destId="{9C4EB066-FDB6-8F4A-909C-3DDA09FBCD88}" srcOrd="1" destOrd="0" presId="urn:microsoft.com/office/officeart/2005/8/layout/pyramid2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898003-BC67-4047-80A4-5E6E8F878266}" type="doc">
      <dgm:prSet loTypeId="urn:microsoft.com/office/officeart/2005/8/layout/pyramid2#2" loCatId="" qsTypeId="urn:microsoft.com/office/officeart/2005/8/quickstyle/simple1#2" qsCatId="simple" csTypeId="urn:microsoft.com/office/officeart/2005/8/colors/accent1_1#2" csCatId="accent1" phldr="1"/>
      <dgm:spPr/>
      <dgm:t>
        <a:bodyPr/>
        <a:lstStyle/>
        <a:p>
          <a:endParaRPr lang="zh-CN" altLang="en-US"/>
        </a:p>
      </dgm:t>
    </dgm:pt>
    <dgm:pt modelId="{85669E0F-7030-7249-BCAB-DE79FFD124B9}">
      <dgm:prSet phldrT="[文本]" custT="1"/>
      <dgm:spPr/>
      <dgm:t>
        <a:bodyPr/>
        <a:lstStyle/>
        <a:p>
          <a:r>
            <a:rPr lang="en-US" altLang="zh-CN" sz="3600">
              <a:latin typeface="Aharoni" panose="02010803020104030203" pitchFamily="2" charset="-79"/>
              <a:cs typeface="Aharoni" panose="02010803020104030203" pitchFamily="2" charset="-79"/>
            </a:rPr>
            <a:t>tense</a:t>
          </a:r>
          <a:endParaRPr lang="zh-CN" altLang="en-US" sz="3600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18A2C191-BBA7-A54E-BF3D-7374F7A5CBA5}" cxnId="{AEEDC244-97B8-6346-937A-16205809E435}" type="parTrans">
      <dgm:prSet/>
      <dgm:spPr/>
      <dgm:t>
        <a:bodyPr/>
        <a:lstStyle/>
        <a:p>
          <a:endParaRPr lang="zh-CN" altLang="en-US"/>
        </a:p>
      </dgm:t>
    </dgm:pt>
    <dgm:pt modelId="{F423870B-885C-FD4C-AA4A-A328115F1E4F}" cxnId="{AEEDC244-97B8-6346-937A-16205809E435}" type="sibTrans">
      <dgm:prSet/>
      <dgm:spPr/>
      <dgm:t>
        <a:bodyPr/>
        <a:lstStyle/>
        <a:p>
          <a:endParaRPr lang="zh-CN" altLang="en-US"/>
        </a:p>
      </dgm:t>
    </dgm:pt>
    <dgm:pt modelId="{47C54A1D-575A-C545-836B-E169B3777B2B}">
      <dgm:prSet phldrT="[文本]" custT="1"/>
      <dgm:spPr/>
      <dgm:t>
        <a:bodyPr/>
        <a:lstStyle/>
        <a:p>
          <a:r>
            <a:rPr lang="zh-CN" altLang="en-US" sz="3600" dirty="0">
              <a:latin typeface="Aharoni" panose="02010803020104030203" pitchFamily="2" charset="-79"/>
              <a:cs typeface="Aharoni" panose="02010803020104030203" pitchFamily="2" charset="-79"/>
            </a:rPr>
            <a:t>figure of speech</a:t>
          </a:r>
          <a:endParaRPr lang="en-US" altLang="zh-CN" sz="3600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30298FE7-8843-E140-ACB1-CAD83122F639}" cxnId="{F8BB0740-84D1-7042-8721-2CABB6C96B6E}" type="parTrans">
      <dgm:prSet/>
      <dgm:spPr/>
      <dgm:t>
        <a:bodyPr/>
        <a:lstStyle/>
        <a:p>
          <a:endParaRPr lang="zh-CN" altLang="en-US"/>
        </a:p>
      </dgm:t>
    </dgm:pt>
    <dgm:pt modelId="{A8B41431-CD6E-114C-880C-417E5E59886B}" cxnId="{F8BB0740-84D1-7042-8721-2CABB6C96B6E}" type="sibTrans">
      <dgm:prSet/>
      <dgm:spPr/>
      <dgm:t>
        <a:bodyPr/>
        <a:lstStyle/>
        <a:p>
          <a:endParaRPr lang="zh-CN" altLang="en-US"/>
        </a:p>
      </dgm:t>
    </dgm:pt>
    <dgm:pt modelId="{EB48BBA9-03C1-6B4D-9948-8E949993AB38}" type="pres">
      <dgm:prSet presAssocID="{93898003-BC67-4047-80A4-5E6E8F878266}" presName="compositeShape" presStyleCnt="0">
        <dgm:presLayoutVars>
          <dgm:dir/>
          <dgm:resizeHandles/>
        </dgm:presLayoutVars>
      </dgm:prSet>
      <dgm:spPr/>
    </dgm:pt>
    <dgm:pt modelId="{7159E8F2-B1F0-3B48-BF54-4AF98EC6A17F}" type="pres">
      <dgm:prSet presAssocID="{93898003-BC67-4047-80A4-5E6E8F878266}" presName="pyramid" presStyleLbl="node1" presStyleIdx="0" presStyleCnt="1"/>
      <dgm:spPr>
        <a:solidFill>
          <a:schemeClr val="lt1">
            <a:hueOff val="0"/>
            <a:satOff val="0"/>
            <a:lumOff val="0"/>
            <a:alpha val="42000"/>
          </a:schemeClr>
        </a:solidFill>
      </dgm:spPr>
    </dgm:pt>
    <dgm:pt modelId="{A10F7B68-C540-7346-AC1C-0E38B247AB1D}" type="pres">
      <dgm:prSet presAssocID="{93898003-BC67-4047-80A4-5E6E8F878266}" presName="theList" presStyleCnt="0"/>
      <dgm:spPr/>
    </dgm:pt>
    <dgm:pt modelId="{28A70F70-44B1-7543-B776-534E369AA9E6}" type="pres">
      <dgm:prSet presAssocID="{85669E0F-7030-7249-BCAB-DE79FFD124B9}" presName="aNode" presStyleLbl="fgAcc1" presStyleIdx="0" presStyleCnt="2">
        <dgm:presLayoutVars>
          <dgm:bulletEnabled val="1"/>
        </dgm:presLayoutVars>
      </dgm:prSet>
      <dgm:spPr/>
    </dgm:pt>
    <dgm:pt modelId="{DB6CA392-A44A-DC4D-8169-3B02BFC39E8E}" type="pres">
      <dgm:prSet presAssocID="{85669E0F-7030-7249-BCAB-DE79FFD124B9}" presName="aSpace" presStyleCnt="0"/>
      <dgm:spPr/>
    </dgm:pt>
    <dgm:pt modelId="{9F5B6340-1075-574C-9A0C-8054D3718AA7}" type="pres">
      <dgm:prSet presAssocID="{47C54A1D-575A-C545-836B-E169B3777B2B}" presName="aNode" presStyleLbl="fgAcc1" presStyleIdx="1" presStyleCnt="2">
        <dgm:presLayoutVars>
          <dgm:bulletEnabled val="1"/>
        </dgm:presLayoutVars>
      </dgm:prSet>
      <dgm:spPr/>
    </dgm:pt>
    <dgm:pt modelId="{9C4EB066-FDB6-8F4A-909C-3DDA09FBCD88}" type="pres">
      <dgm:prSet presAssocID="{47C54A1D-575A-C545-836B-E169B3777B2B}" presName="aSpace" presStyleCnt="0"/>
      <dgm:spPr/>
    </dgm:pt>
  </dgm:ptLst>
  <dgm:cxnLst>
    <dgm:cxn modelId="{F8BB0740-84D1-7042-8721-2CABB6C96B6E}" srcId="{93898003-BC67-4047-80A4-5E6E8F878266}" destId="{47C54A1D-575A-C545-836B-E169B3777B2B}" srcOrd="1" destOrd="0" parTransId="{30298FE7-8843-E140-ACB1-CAD83122F639}" sibTransId="{A8B41431-CD6E-114C-880C-417E5E59886B}"/>
    <dgm:cxn modelId="{AEEDC244-97B8-6346-937A-16205809E435}" srcId="{93898003-BC67-4047-80A4-5E6E8F878266}" destId="{85669E0F-7030-7249-BCAB-DE79FFD124B9}" srcOrd="0" destOrd="0" parTransId="{18A2C191-BBA7-A54E-BF3D-7374F7A5CBA5}" sibTransId="{F423870B-885C-FD4C-AA4A-A328115F1E4F}"/>
    <dgm:cxn modelId="{9389BC67-E61B-2745-B2F6-7ACA679083F6}" type="presOf" srcId="{85669E0F-7030-7249-BCAB-DE79FFD124B9}" destId="{28A70F70-44B1-7543-B776-534E369AA9E6}" srcOrd="0" destOrd="0" presId="urn:microsoft.com/office/officeart/2005/8/layout/pyramid2#2"/>
    <dgm:cxn modelId="{8D9C456E-FCDC-F24D-B9D8-9524EAC1736F}" type="presOf" srcId="{47C54A1D-575A-C545-836B-E169B3777B2B}" destId="{9F5B6340-1075-574C-9A0C-8054D3718AA7}" srcOrd="0" destOrd="0" presId="urn:microsoft.com/office/officeart/2005/8/layout/pyramid2#2"/>
    <dgm:cxn modelId="{82597555-6EE8-7047-B7B0-D66D628A387C}" type="presOf" srcId="{93898003-BC67-4047-80A4-5E6E8F878266}" destId="{EB48BBA9-03C1-6B4D-9948-8E949993AB38}" srcOrd="0" destOrd="0" presId="urn:microsoft.com/office/officeart/2005/8/layout/pyramid2#2"/>
    <dgm:cxn modelId="{F747ADB0-6478-9249-8B84-E07AFD4FFCF2}" type="presParOf" srcId="{EB48BBA9-03C1-6B4D-9948-8E949993AB38}" destId="{7159E8F2-B1F0-3B48-BF54-4AF98EC6A17F}" srcOrd="0" destOrd="0" presId="urn:microsoft.com/office/officeart/2005/8/layout/pyramid2#2"/>
    <dgm:cxn modelId="{956C4DB8-DC63-4945-8314-11332F9532F3}" type="presParOf" srcId="{EB48BBA9-03C1-6B4D-9948-8E949993AB38}" destId="{A10F7B68-C540-7346-AC1C-0E38B247AB1D}" srcOrd="1" destOrd="0" presId="urn:microsoft.com/office/officeart/2005/8/layout/pyramid2#2"/>
    <dgm:cxn modelId="{E54F0E16-DC74-F44E-858B-8C3E6E863F5C}" type="presParOf" srcId="{A10F7B68-C540-7346-AC1C-0E38B247AB1D}" destId="{28A70F70-44B1-7543-B776-534E369AA9E6}" srcOrd="0" destOrd="0" presId="urn:microsoft.com/office/officeart/2005/8/layout/pyramid2#2"/>
    <dgm:cxn modelId="{38397076-1C4F-724E-B7FD-9635D971105E}" type="presParOf" srcId="{A10F7B68-C540-7346-AC1C-0E38B247AB1D}" destId="{DB6CA392-A44A-DC4D-8169-3B02BFC39E8E}" srcOrd="1" destOrd="0" presId="urn:microsoft.com/office/officeart/2005/8/layout/pyramid2#2"/>
    <dgm:cxn modelId="{1E16B415-92B8-0F4D-B6E7-D13FAC48645B}" type="presParOf" srcId="{A10F7B68-C540-7346-AC1C-0E38B247AB1D}" destId="{9F5B6340-1075-574C-9A0C-8054D3718AA7}" srcOrd="2" destOrd="0" presId="urn:microsoft.com/office/officeart/2005/8/layout/pyramid2#2"/>
    <dgm:cxn modelId="{0564D061-FDFE-F549-96FF-DE07A81935C6}" type="presParOf" srcId="{A10F7B68-C540-7346-AC1C-0E38B247AB1D}" destId="{9C4EB066-FDB6-8F4A-909C-3DDA09FBCD88}" srcOrd="3" destOrd="0" presId="urn:microsoft.com/office/officeart/2005/8/layout/pyramid2#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898003-BC67-4047-80A4-5E6E8F878266}" type="doc">
      <dgm:prSet loTypeId="urn:microsoft.com/office/officeart/2005/8/layout/pyramid2#3" loCatId="" qsTypeId="urn:microsoft.com/office/officeart/2005/8/quickstyle/simple1#3" qsCatId="simple" csTypeId="urn:microsoft.com/office/officeart/2005/8/colors/accent1_1#3" csCatId="accent1" phldr="1"/>
      <dgm:spPr/>
      <dgm:t>
        <a:bodyPr/>
        <a:lstStyle/>
        <a:p>
          <a:endParaRPr lang="zh-CN" altLang="en-US"/>
        </a:p>
      </dgm:t>
    </dgm:pt>
    <dgm:pt modelId="{47C54A1D-575A-C545-836B-E169B3777B2B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5400" dirty="0">
              <a:latin typeface="Aharoni" panose="02010803020104030203" pitchFamily="2" charset="-79"/>
              <a:cs typeface="Aharoni" panose="02010803020104030203" pitchFamily="2" charset="-79"/>
            </a:rPr>
            <a:t>Show time</a:t>
          </a:r>
        </a:p>
      </dgm:t>
    </dgm:pt>
    <dgm:pt modelId="{30298FE7-8843-E140-ACB1-CAD83122F639}" cxnId="{F9CA8C39-CFCA-43F7-A500-62A4DC0A1DDA}" type="parTrans">
      <dgm:prSet/>
      <dgm:spPr/>
      <dgm:t>
        <a:bodyPr/>
        <a:lstStyle/>
        <a:p>
          <a:endParaRPr lang="zh-CN" altLang="en-US"/>
        </a:p>
      </dgm:t>
    </dgm:pt>
    <dgm:pt modelId="{A8B41431-CD6E-114C-880C-417E5E59886B}" cxnId="{F9CA8C39-CFCA-43F7-A500-62A4DC0A1DDA}" type="sibTrans">
      <dgm:prSet/>
      <dgm:spPr/>
      <dgm:t>
        <a:bodyPr/>
        <a:lstStyle/>
        <a:p>
          <a:endParaRPr lang="zh-CN" altLang="en-US"/>
        </a:p>
      </dgm:t>
    </dgm:pt>
    <dgm:pt modelId="{EB48BBA9-03C1-6B4D-9948-8E949993AB38}" type="pres">
      <dgm:prSet presAssocID="{93898003-BC67-4047-80A4-5E6E8F878266}" presName="compositeShape" presStyleCnt="0">
        <dgm:presLayoutVars>
          <dgm:dir/>
          <dgm:resizeHandles/>
        </dgm:presLayoutVars>
      </dgm:prSet>
      <dgm:spPr/>
    </dgm:pt>
    <dgm:pt modelId="{7159E8F2-B1F0-3B48-BF54-4AF98EC6A17F}" type="pres">
      <dgm:prSet presAssocID="{93898003-BC67-4047-80A4-5E6E8F878266}" presName="pyramid" presStyleLbl="node1" presStyleIdx="0" presStyleCnt="1"/>
      <dgm:spPr>
        <a:solidFill>
          <a:schemeClr val="lt1">
            <a:hueOff val="0"/>
            <a:satOff val="0"/>
            <a:lumOff val="0"/>
            <a:alpha val="42000"/>
          </a:schemeClr>
        </a:solidFill>
      </dgm:spPr>
    </dgm:pt>
    <dgm:pt modelId="{A10F7B68-C540-7346-AC1C-0E38B247AB1D}" type="pres">
      <dgm:prSet presAssocID="{93898003-BC67-4047-80A4-5E6E8F878266}" presName="theList" presStyleCnt="0"/>
      <dgm:spPr/>
    </dgm:pt>
    <dgm:pt modelId="{9F5B6340-1075-574C-9A0C-8054D3718AA7}" type="pres">
      <dgm:prSet presAssocID="{47C54A1D-575A-C545-836B-E169B3777B2B}" presName="aNode" presStyleLbl="fgAcc1" presStyleIdx="0" presStyleCnt="1">
        <dgm:presLayoutVars>
          <dgm:bulletEnabled val="1"/>
        </dgm:presLayoutVars>
      </dgm:prSet>
      <dgm:spPr/>
    </dgm:pt>
    <dgm:pt modelId="{9C4EB066-FDB6-8F4A-909C-3DDA09FBCD88}" type="pres">
      <dgm:prSet presAssocID="{47C54A1D-575A-C545-836B-E169B3777B2B}" presName="aSpace" presStyleCnt="0"/>
      <dgm:spPr/>
    </dgm:pt>
  </dgm:ptLst>
  <dgm:cxnLst>
    <dgm:cxn modelId="{F9CA8C39-CFCA-43F7-A500-62A4DC0A1DDA}" srcId="{93898003-BC67-4047-80A4-5E6E8F878266}" destId="{47C54A1D-575A-C545-836B-E169B3777B2B}" srcOrd="0" destOrd="0" parTransId="{30298FE7-8843-E140-ACB1-CAD83122F639}" sibTransId="{A8B41431-CD6E-114C-880C-417E5E59886B}"/>
    <dgm:cxn modelId="{F56B0F5F-F1AD-427B-80B1-295024D2D890}" type="presOf" srcId="{93898003-BC67-4047-80A4-5E6E8F878266}" destId="{EB48BBA9-03C1-6B4D-9948-8E949993AB38}" srcOrd="0" destOrd="0" presId="urn:microsoft.com/office/officeart/2005/8/layout/pyramid2#3"/>
    <dgm:cxn modelId="{354E16B5-DD17-4966-B279-994EFB613244}" type="presOf" srcId="{47C54A1D-575A-C545-836B-E169B3777B2B}" destId="{9F5B6340-1075-574C-9A0C-8054D3718AA7}" srcOrd="0" destOrd="0" presId="urn:microsoft.com/office/officeart/2005/8/layout/pyramid2#3"/>
    <dgm:cxn modelId="{CC1A1D07-4A8E-4309-AC67-5033EAE6144D}" type="presParOf" srcId="{EB48BBA9-03C1-6B4D-9948-8E949993AB38}" destId="{7159E8F2-B1F0-3B48-BF54-4AF98EC6A17F}" srcOrd="0" destOrd="0" presId="urn:microsoft.com/office/officeart/2005/8/layout/pyramid2#3"/>
    <dgm:cxn modelId="{58D36EDA-FCFE-42C8-BD1D-264A8A1AB53A}" type="presParOf" srcId="{EB48BBA9-03C1-6B4D-9948-8E949993AB38}" destId="{A10F7B68-C540-7346-AC1C-0E38B247AB1D}" srcOrd="1" destOrd="0" presId="urn:microsoft.com/office/officeart/2005/8/layout/pyramid2#3"/>
    <dgm:cxn modelId="{DA9C7F01-53EE-4A6B-AD39-60E3BA7E344B}" type="presParOf" srcId="{A10F7B68-C540-7346-AC1C-0E38B247AB1D}" destId="{9F5B6340-1075-574C-9A0C-8054D3718AA7}" srcOrd="0" destOrd="0" presId="urn:microsoft.com/office/officeart/2005/8/layout/pyramid2#3"/>
    <dgm:cxn modelId="{F31DAD14-AC8A-4855-BE2C-698ED6574D96}" type="presParOf" srcId="{A10F7B68-C540-7346-AC1C-0E38B247AB1D}" destId="{9C4EB066-FDB6-8F4A-909C-3DDA09FBCD88}" srcOrd="1" destOrd="0" presId="urn:microsoft.com/office/officeart/2005/8/layout/pyramid2#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011BBB-BA86-1C4F-BC7D-ADEBDA32AB7B}">
      <dsp:nvSpPr>
        <dsp:cNvPr id="0" name=""/>
        <dsp:cNvSpPr/>
      </dsp:nvSpPr>
      <dsp:spPr>
        <a:xfrm>
          <a:off x="0" y="0"/>
          <a:ext cx="6243093" cy="12939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altLang="zh-CN" sz="2100" b="1" kern="1200"/>
            <a:t>Analyze the passage thoroughly</a:t>
          </a:r>
          <a:endParaRPr lang="zh-CN" altLang="en-US" sz="2100" b="1" kern="1200" dirty="0"/>
        </a:p>
      </dsp:txBody>
      <dsp:txXfrm>
        <a:off x="37898" y="37898"/>
        <a:ext cx="4846852" cy="1218123"/>
      </dsp:txXfrm>
    </dsp:sp>
    <dsp:sp modelId="{CFECC84B-1F60-CD45-A1B2-E46B4C2BE951}">
      <dsp:nvSpPr>
        <dsp:cNvPr id="0" name=""/>
        <dsp:cNvSpPr/>
      </dsp:nvSpPr>
      <dsp:spPr>
        <a:xfrm>
          <a:off x="550861" y="1509572"/>
          <a:ext cx="6243093" cy="12939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b="1" kern="1200"/>
            <a:t>Learn the language, contents, structure, and title of the passage</a:t>
          </a:r>
          <a:endParaRPr lang="en-US" altLang="zh-CN" sz="2100" b="1" kern="1200" dirty="0"/>
        </a:p>
      </dsp:txBody>
      <dsp:txXfrm>
        <a:off x="588759" y="1547470"/>
        <a:ext cx="4775388" cy="1218123"/>
      </dsp:txXfrm>
    </dsp:sp>
    <dsp:sp modelId="{676489DC-0DD4-4449-A77C-44C3059B2417}">
      <dsp:nvSpPr>
        <dsp:cNvPr id="0" name=""/>
        <dsp:cNvSpPr/>
      </dsp:nvSpPr>
      <dsp:spPr>
        <a:xfrm>
          <a:off x="1101722" y="3019145"/>
          <a:ext cx="6243093" cy="12939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b="1" kern="1200"/>
            <a:t>Write a similar passage about another scientist—Zhong Nanshan and his scientific research stages</a:t>
          </a:r>
          <a:endParaRPr lang="en-US" altLang="zh-CN" sz="2100" b="1" kern="1200" dirty="0"/>
        </a:p>
      </dsp:txBody>
      <dsp:txXfrm>
        <a:off x="1139620" y="3057043"/>
        <a:ext cx="4775388" cy="1218123"/>
      </dsp:txXfrm>
    </dsp:sp>
    <dsp:sp modelId="{D2DDF90F-3D52-8A45-87F7-A909B98F3B98}">
      <dsp:nvSpPr>
        <dsp:cNvPr id="0" name=""/>
        <dsp:cNvSpPr/>
      </dsp:nvSpPr>
      <dsp:spPr>
        <a:xfrm>
          <a:off x="5402045" y="981222"/>
          <a:ext cx="841047" cy="84104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/>
        </a:p>
      </dsp:txBody>
      <dsp:txXfrm>
        <a:off x="5591281" y="981222"/>
        <a:ext cx="462575" cy="632888"/>
      </dsp:txXfrm>
    </dsp:sp>
    <dsp:sp modelId="{5F73ADEC-8957-C24A-84A6-81F227BF6C65}">
      <dsp:nvSpPr>
        <dsp:cNvPr id="0" name=""/>
        <dsp:cNvSpPr/>
      </dsp:nvSpPr>
      <dsp:spPr>
        <a:xfrm>
          <a:off x="5952907" y="2482168"/>
          <a:ext cx="841047" cy="84104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/>
        </a:p>
      </dsp:txBody>
      <dsp:txXfrm>
        <a:off x="6142143" y="2482168"/>
        <a:ext cx="462575" cy="6328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9E8F2-B1F0-3B48-BF54-4AF98EC6A17F}">
      <dsp:nvSpPr>
        <dsp:cNvPr id="0" name=""/>
        <dsp:cNvSpPr/>
      </dsp:nvSpPr>
      <dsp:spPr>
        <a:xfrm>
          <a:off x="2946717" y="0"/>
          <a:ext cx="4064000" cy="4064000"/>
        </a:xfrm>
        <a:prstGeom prst="triangle">
          <a:avLst/>
        </a:prstGeom>
        <a:solidFill>
          <a:schemeClr val="lt1">
            <a:hueOff val="0"/>
            <a:satOff val="0"/>
            <a:lumOff val="0"/>
            <a:alpha val="42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B6340-1075-574C-9A0C-8054D3718AA7}">
      <dsp:nvSpPr>
        <dsp:cNvPr id="0" name=""/>
        <dsp:cNvSpPr/>
      </dsp:nvSpPr>
      <dsp:spPr>
        <a:xfrm>
          <a:off x="4978717" y="406796"/>
          <a:ext cx="2641600" cy="2889249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latin typeface="Aharoni" panose="02010803020104030203" pitchFamily="2" charset="-79"/>
              <a:cs typeface="Aharoni" panose="02010803020104030203" pitchFamily="2" charset="-79"/>
            </a:rPr>
            <a:t>Show time</a:t>
          </a:r>
        </a:p>
      </dsp:txBody>
      <dsp:txXfrm>
        <a:off x="5107669" y="535748"/>
        <a:ext cx="2383696" cy="26313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9E8F2-B1F0-3B48-BF54-4AF98EC6A17F}">
      <dsp:nvSpPr>
        <dsp:cNvPr id="0" name=""/>
        <dsp:cNvSpPr/>
      </dsp:nvSpPr>
      <dsp:spPr>
        <a:xfrm>
          <a:off x="711199" y="0"/>
          <a:ext cx="4064000" cy="4064000"/>
        </a:xfrm>
        <a:prstGeom prst="triangle">
          <a:avLst/>
        </a:prstGeom>
        <a:solidFill>
          <a:schemeClr val="lt1">
            <a:hueOff val="0"/>
            <a:satOff val="0"/>
            <a:lumOff val="0"/>
            <a:alpha val="42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A70F70-44B1-7543-B776-534E369AA9E6}">
      <dsp:nvSpPr>
        <dsp:cNvPr id="0" name=""/>
        <dsp:cNvSpPr/>
      </dsp:nvSpPr>
      <dsp:spPr>
        <a:xfrm>
          <a:off x="2743199" y="406796"/>
          <a:ext cx="2641600" cy="1444624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kern="1200">
              <a:latin typeface="Aharoni" panose="02010803020104030203" pitchFamily="2" charset="-79"/>
              <a:cs typeface="Aharoni" panose="02010803020104030203" pitchFamily="2" charset="-79"/>
            </a:rPr>
            <a:t>tense</a:t>
          </a:r>
          <a:endParaRPr lang="zh-CN" altLang="en-US" sz="36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2813720" y="477317"/>
        <a:ext cx="2500558" cy="1303582"/>
      </dsp:txXfrm>
    </dsp:sp>
    <dsp:sp modelId="{9F5B6340-1075-574C-9A0C-8054D3718AA7}">
      <dsp:nvSpPr>
        <dsp:cNvPr id="0" name=""/>
        <dsp:cNvSpPr/>
      </dsp:nvSpPr>
      <dsp:spPr>
        <a:xfrm>
          <a:off x="2743199" y="2032000"/>
          <a:ext cx="2641600" cy="1444624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>
              <a:latin typeface="Aharoni" panose="02010803020104030203" pitchFamily="2" charset="-79"/>
              <a:cs typeface="Aharoni" panose="02010803020104030203" pitchFamily="2" charset="-79"/>
            </a:rPr>
            <a:t>figure of speech</a:t>
          </a:r>
          <a:endParaRPr lang="en-US" altLang="zh-CN" sz="36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2813720" y="2102521"/>
        <a:ext cx="2500558" cy="13035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9E8F2-B1F0-3B48-BF54-4AF98EC6A17F}">
      <dsp:nvSpPr>
        <dsp:cNvPr id="0" name=""/>
        <dsp:cNvSpPr/>
      </dsp:nvSpPr>
      <dsp:spPr>
        <a:xfrm>
          <a:off x="2946717" y="0"/>
          <a:ext cx="4064000" cy="4064000"/>
        </a:xfrm>
        <a:prstGeom prst="triangle">
          <a:avLst/>
        </a:prstGeom>
        <a:solidFill>
          <a:schemeClr val="lt1">
            <a:hueOff val="0"/>
            <a:satOff val="0"/>
            <a:lumOff val="0"/>
            <a:alpha val="42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B6340-1075-574C-9A0C-8054D3718AA7}">
      <dsp:nvSpPr>
        <dsp:cNvPr id="0" name=""/>
        <dsp:cNvSpPr/>
      </dsp:nvSpPr>
      <dsp:spPr>
        <a:xfrm>
          <a:off x="4978717" y="406796"/>
          <a:ext cx="2641600" cy="2889249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latin typeface="Aharoni" panose="02010803020104030203" pitchFamily="2" charset="-79"/>
              <a:cs typeface="Aharoni" panose="02010803020104030203" pitchFamily="2" charset="-79"/>
            </a:rPr>
            <a:t>Show time</a:t>
          </a:r>
        </a:p>
      </dsp:txBody>
      <dsp:txXfrm>
        <a:off x="5107669" y="535748"/>
        <a:ext cx="2383696" cy="26313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#1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dir/>
      <dgm:resizeHandles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#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dir/>
      <dgm:resizeHandles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#3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dir/>
      <dgm:resizeHandles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E7BFD-DB2C-40AD-A30A-31B60CC959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5E98B-D1B8-43E2-8D8B-5142CD74AF9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本课是在课文的阅读课之后，故很多细节，包括约翰斯诺的科研过程，已经在阅读课讨论过</a:t>
            </a:r>
            <a:endParaRPr lang="zh-CN" altLang="en-US"/>
          </a:p>
        </p:txBody>
      </p:sp>
      <p:sp>
        <p:nvSpPr>
          <p:cNvPr id="1536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91170F-74CF-8246-9A72-770FEB0D67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和学生说：</a:t>
            </a:r>
            <a:r>
              <a:rPr lang="en-US" altLang="zh-CN" dirty="0"/>
              <a:t>now</a:t>
            </a:r>
            <a:r>
              <a:rPr lang="zh-CN" altLang="en-US" dirty="0"/>
              <a:t>， </a:t>
            </a:r>
            <a:r>
              <a:rPr lang="en-US" altLang="zh-CN" dirty="0"/>
              <a:t>I want to challenge you</a:t>
            </a:r>
            <a:endParaRPr lang="en-US" altLang="zh-CN" dirty="0"/>
          </a:p>
          <a:p>
            <a:r>
              <a:rPr lang="zh-CN" altLang="en-US" dirty="0"/>
              <a:t>（</a:t>
            </a:r>
            <a:r>
              <a:rPr lang="zh-CN" dirty="0"/>
              <a:t>由于文章共有</a:t>
            </a:r>
            <a:r>
              <a:rPr lang="en-US" altLang="zh-CN" dirty="0"/>
              <a:t>7</a:t>
            </a:r>
            <a:r>
              <a:rPr lang="zh-CN" altLang="en-US" dirty="0"/>
              <a:t>段，所以老师就把同学们分成了</a:t>
            </a:r>
            <a:r>
              <a:rPr lang="en-US" altLang="zh-CN" dirty="0"/>
              <a:t>7</a:t>
            </a:r>
            <a:r>
              <a:rPr lang="zh-CN" altLang="en-US" dirty="0"/>
              <a:t>个小组</a:t>
            </a:r>
            <a:r>
              <a:rPr lang="en-US" altLang="zh-CN" dirty="0"/>
              <a:t>group1-7</a:t>
            </a:r>
            <a:r>
              <a:rPr lang="zh-CN" altLang="en-US" dirty="0"/>
              <a:t>；而第一段老师已经领大家分析了，所以学生任务只剩下</a:t>
            </a:r>
            <a:r>
              <a:rPr lang="en-US" altLang="zh-CN" dirty="0"/>
              <a:t>2-6</a:t>
            </a:r>
            <a:r>
              <a:rPr lang="zh-CN" altLang="en-US" dirty="0"/>
              <a:t>段，故得有两个小组来分析同一段，</a:t>
            </a:r>
            <a:endParaRPr lang="zh-CN" altLang="en-US" dirty="0"/>
          </a:p>
          <a:p>
            <a:r>
              <a:rPr lang="zh-CN" altLang="en-US" dirty="0"/>
              <a:t>又由于第四段相对重要和复杂，故</a:t>
            </a:r>
            <a:r>
              <a:rPr lang="en-US" altLang="zh-CN" dirty="0"/>
              <a:t>1.4</a:t>
            </a:r>
            <a:r>
              <a:rPr lang="zh-CN" altLang="en-US" dirty="0"/>
              <a:t>组都负责分析第四段；其他小组，为了任务清晰，每组就分析和自己组号相同号码的段落就可以了）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让学生们对照着这个框架，来分析这几个方面</a:t>
            </a:r>
            <a:endParaRPr lang="zh-CN" altLang="en-US"/>
          </a:p>
        </p:txBody>
      </p:sp>
      <p:sp>
        <p:nvSpPr>
          <p:cNvPr id="1945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6FF3F49-EB4F-D64D-913F-2BD2EC309C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recall </a:t>
            </a:r>
            <a:r>
              <a:rPr lang="en-US" altLang="zh-CN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  <a:sym typeface="宋体" panose="02010600030101010101" pitchFamily="2" charset="-122"/>
              </a:rPr>
              <a:t>logic of the passage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 panose="02010803020104030203" pitchFamily="2" charset="-79"/>
              <a:ea typeface="宋体" panose="02010600030101010101" pitchFamily="2" charset="-122"/>
              <a:cs typeface="Aharoni" panose="02010803020104030203" pitchFamily="2" charset="-79"/>
              <a:sym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2150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EADE9A-6CCB-8F4E-88D6-029D784F84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请同学们看第</a:t>
            </a:r>
            <a:r>
              <a:rPr lang="en-US" altLang="zh-CN"/>
              <a:t>4/5/7</a:t>
            </a:r>
            <a:r>
              <a:rPr lang="zh-CN" altLang="en-US"/>
              <a:t>三段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这是阅读课后的读写课，</a:t>
            </a:r>
            <a:r>
              <a:rPr lang="zh-CN" altLang="en-US" dirty="0">
                <a:sym typeface="+mn-ea"/>
              </a:rPr>
              <a:t>科研过程在</a:t>
            </a:r>
            <a:r>
              <a:rPr lang="zh-CN" altLang="en-US" dirty="0"/>
              <a:t>阅读课上已经分析过了，</a:t>
            </a:r>
            <a:endParaRPr lang="zh-CN" altLang="en-US" dirty="0"/>
          </a:p>
          <a:p>
            <a:r>
              <a:rPr lang="zh-CN" altLang="en-US" dirty="0"/>
              <a:t>所以上课时，教师会说：</a:t>
            </a:r>
            <a:r>
              <a:rPr lang="en-US" altLang="zh-CN" dirty="0"/>
              <a:t>Let's recall the logic of the passage we discussed yesterday.</a:t>
            </a:r>
            <a:endParaRPr lang="en-US" altLang="zh-CN" dirty="0"/>
          </a:p>
          <a:p>
            <a:r>
              <a:rPr lang="zh-CN" altLang="en-US" dirty="0"/>
              <a:t>然后接着问，</a:t>
            </a:r>
            <a:r>
              <a:rPr lang="en-US" altLang="zh-CN" dirty="0"/>
              <a:t>we divided the whole process into 3 parts? what are they? 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回顾完约翰斯诺的科研过程，继而立刻探讨钟南山的科研过程。</a:t>
            </a:r>
            <a:endParaRPr lang="zh-CN" altLang="en-US"/>
          </a:p>
          <a:p>
            <a:r>
              <a:rPr lang="zh-CN" altLang="en-US"/>
              <a:t>此处老师没有给材料铺垫，是基于自己学生的学情：</a:t>
            </a:r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线上学习期间，老师和学生一起进行了项目化学习，期间已经让学生们仔细查找过钟南山此次疫情期间的所作所为；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另外，在上课之前的周末，老师再次布置任务，让大家再次查找或重温钟南山的抗疫科研过程，故此处，学生已经有了一定的内容输入，</a:t>
            </a:r>
            <a:endParaRPr lang="zh-CN" altLang="en-US"/>
          </a:p>
          <a:p>
            <a:r>
              <a:rPr lang="zh-CN" altLang="en-US"/>
              <a:t>老师在此以问题导学的形式，领学生们将所知进行分阶段梳理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know how each paragraph is generally developed by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cause and effect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这是老师领着学生一起分析第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段因果关系，接下来让同学们自己分析其他段落内部的因果关系，老师以问题驱动，让学生通过回答问题来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理解各个段落内部的因果关系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DDD828-92B4-1341-BD15-09DEBAE25B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问，为什么题目是一般现在，文章最后一句是一般过去？为什么作者用不同时态，表达同一意思？在标题用一般现在是为了？</a:t>
            </a:r>
            <a:endParaRPr lang="zh-CN" altLang="en-US"/>
          </a:p>
          <a:p>
            <a:r>
              <a:rPr lang="en-US" altLang="zh-CN"/>
              <a:t>King</a:t>
            </a:r>
            <a:r>
              <a:rPr lang="zh-CN" altLang="en-US"/>
              <a:t>用了什么</a:t>
            </a:r>
            <a:r>
              <a:rPr lang="en-US" altLang="zh-CN"/>
              <a:t>figure of speech</a:t>
            </a:r>
            <a:r>
              <a:rPr lang="zh-CN" altLang="en-US"/>
              <a:t>？   </a:t>
            </a:r>
            <a:r>
              <a:rPr lang="en-US" altLang="zh-CN"/>
              <a:t>King</a:t>
            </a:r>
            <a:r>
              <a:rPr lang="zh-CN" altLang="en-US"/>
              <a:t>本身是什么样的？    说明霍乱是怎样的？</a:t>
            </a:r>
            <a:endParaRPr lang="zh-CN" altLang="en-US"/>
          </a:p>
          <a:p>
            <a:r>
              <a:rPr lang="zh-CN" altLang="en-US"/>
              <a:t>此处构成问题链，让学生思维得以持续锻炼</a:t>
            </a:r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请同学们结合本课提供信息</a:t>
            </a:r>
            <a:r>
              <a:rPr lang="en-US" altLang="zh-CN"/>
              <a:t>+</a:t>
            </a:r>
            <a:r>
              <a:rPr lang="zh-CN" altLang="en-US"/>
              <a:t>疫情期间对于钟南山和其科研过程了解</a:t>
            </a:r>
            <a:r>
              <a:rPr lang="en-US" altLang="zh-CN"/>
              <a:t>+</a:t>
            </a:r>
            <a:r>
              <a:rPr lang="zh-CN" altLang="en-US"/>
              <a:t>之前老师让学生专门查找的相关信息，</a:t>
            </a:r>
            <a:r>
              <a:rPr lang="en-US" altLang="zh-CN"/>
              <a:t>individual free talk</a:t>
            </a:r>
            <a:r>
              <a:rPr lang="zh-CN" altLang="en-US"/>
              <a:t>钟南山的科研过程</a:t>
            </a:r>
            <a:endParaRPr lang="zh-CN" altLang="en-US"/>
          </a:p>
        </p:txBody>
      </p:sp>
      <p:sp>
        <p:nvSpPr>
          <p:cNvPr id="2560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A5218C2-DCD7-794E-9707-68E0A664D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情境导学，创设学习的真实情境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此处，找一名同学站起来说一说自己脑海中的钟南山的抗疫科研过程</a:t>
            </a:r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由于课上时间有限，故让学生拼图写作，不同同学分别负责不同部分，这样便在一堂课，将三个部分完全呈现。</a:t>
            </a:r>
            <a:endParaRPr lang="zh-CN" altLang="en-US"/>
          </a:p>
          <a:p>
            <a:pPr eaLnBrk="1" hangingPunct="1">
              <a:spcBef>
                <a:spcPct val="0"/>
              </a:spcBef>
            </a:pPr>
            <a:r>
              <a:rPr lang="zh-CN" altLang="en-US"/>
              <a:t>课下，同学们再分别完成自己的全篇书写任务。下一堂课，再展示同学们作品，互相学习。</a:t>
            </a:r>
            <a:endParaRPr lang="zh-CN" altLang="en-US"/>
          </a:p>
        </p:txBody>
      </p:sp>
      <p:sp>
        <p:nvSpPr>
          <p:cNvPr id="2969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8FF8E84-E00A-7547-81FF-6FAFA7C6CD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学生读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此处要说：当同学读自己</a:t>
            </a:r>
            <a:r>
              <a:rPr lang="en-US" altLang="zh-CN"/>
              <a:t>part</a:t>
            </a:r>
            <a:r>
              <a:rPr lang="zh-CN" altLang="en-US"/>
              <a:t>的时候，大家一定要认真听，认真看，老师要请同学们生生互评，看能从不同同学的写作里，学习到哪些方面</a:t>
            </a:r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标横线处，是教师根据点评学生的观点，进行整理的</a:t>
            </a:r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老师在同学们书写的时候，收集了大家的好题目，拿出来给同学们分享，</a:t>
            </a:r>
            <a:endParaRPr lang="zh-CN" altLang="en-US"/>
          </a:p>
          <a:p>
            <a:r>
              <a:rPr lang="zh-CN" altLang="en-US"/>
              <a:t>老师先请写某个题目的同学讲一讲为什么取这个题目？</a:t>
            </a:r>
            <a:endParaRPr lang="zh-CN" altLang="en-US"/>
          </a:p>
          <a:p>
            <a:r>
              <a:rPr lang="zh-CN" altLang="en-US"/>
              <a:t>例如第二个题目，学生说，山指：火神山、雷神三和钟南山，三山齐聚济苍生！   多么有想法的题目！</a:t>
            </a:r>
            <a:endParaRPr lang="zh-CN" altLang="en-US"/>
          </a:p>
          <a:p>
            <a:r>
              <a:rPr lang="zh-CN" altLang="en-US"/>
              <a:t>再让同学们分析，每个题目好在哪里？</a:t>
            </a:r>
            <a:endParaRPr lang="zh-CN" altLang="en-US"/>
          </a:p>
          <a:p>
            <a:r>
              <a:rPr lang="zh-CN" altLang="en-US"/>
              <a:t>例如用到了比喻</a:t>
            </a:r>
            <a:r>
              <a:rPr lang="en-US" altLang="zh-CN"/>
              <a:t>metaphor</a:t>
            </a:r>
            <a:r>
              <a:rPr lang="zh-CN" altLang="en-US"/>
              <a:t>，拟人</a:t>
            </a:r>
            <a:r>
              <a:rPr lang="en-US" altLang="zh-CN"/>
              <a:t>personification</a:t>
            </a:r>
            <a:r>
              <a:rPr lang="zh-CN" altLang="en-US"/>
              <a:t>，引用了常用的比喻等</a:t>
            </a:r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布置作业，完成个人习作的基础上，教师再次强调自评和同伴互评！</a:t>
            </a:r>
            <a:endParaRPr lang="zh-CN" altLang="en-US"/>
          </a:p>
        </p:txBody>
      </p:sp>
      <p:sp>
        <p:nvSpPr>
          <p:cNvPr id="3174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1D9A53B-11CE-4F49-B625-378F020B03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此处结尾，老师总结，升华主题：</a:t>
            </a:r>
            <a:r>
              <a:rPr lang="en-US" altLang="zh-CN"/>
              <a:t>next time, when embracing an article, learn sth from it please. Of course we can also </a:t>
            </a:r>
            <a:endParaRPr lang="en-US" altLang="zh-CN"/>
          </a:p>
          <a:p>
            <a:r>
              <a:rPr lang="en-US" altLang="zh-CN"/>
              <a:t>learn a lot from the main characters in the articla, for example, we can learn a lot from John Snow and </a:t>
            </a:r>
            <a:endParaRPr lang="en-US" altLang="zh-CN"/>
          </a:p>
          <a:p>
            <a:r>
              <a:rPr lang="en-US" altLang="zh-CN"/>
              <a:t> Zhong Nanshan. With the joint efforts of great scientists like them, the world is sure to defeat COVID-19.</a:t>
            </a:r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学生读</a:t>
            </a:r>
            <a:endParaRPr lang="zh-CN" altLang="en-US"/>
          </a:p>
        </p:txBody>
      </p:sp>
      <p:sp>
        <p:nvSpPr>
          <p:cNvPr id="1741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EAEB7B-3019-B240-B2CB-A5A079E3C8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6FF3F49-EB4F-D64D-913F-2BD2EC309C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分析第一段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the punctuation in red is a ?</a:t>
            </a:r>
            <a:endParaRPr lang="en-US" altLang="zh-CN"/>
          </a:p>
          <a:p>
            <a:r>
              <a:rPr lang="zh-CN" altLang="en-US"/>
              <a:t>老师问：此处的破折号是为了解释？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how did the author emphasize expert?  look at here. </a:t>
            </a:r>
            <a:endParaRPr lang="en-US" altLang="zh-CN"/>
          </a:p>
          <a:p>
            <a:r>
              <a:rPr lang="en-US" altLang="zh-CN"/>
              <a:t>that</a:t>
            </a:r>
            <a:r>
              <a:rPr lang="zh-CN" altLang="en-US"/>
              <a:t>后面给了例子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5E98B-D1B8-43E2-8D8B-5142CD74AF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开始仿写。举一例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5EC19-1790-084A-B77D-05310B610B8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444E6-B121-904B-9380-64A7C71D7F4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252CC-4ADA-1A42-9107-6C73E073954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3A004F-C64C-404A-BA44-40D4EC3FC7E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A6A71-F80F-8841-ADBE-052F60BF5C8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6CC5-83CA-5F48-8C4F-3CF6E36674D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1C602-78A7-7842-83B2-A191F230D58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FE9FE-F919-844F-9931-6A33C45CC6C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56FDA-CBCB-1841-8EF6-FA55C2E9CC3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A83E3-CE10-1B45-B526-75196B13278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0E538-A7DA-1049-9470-15710ACFC26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E4405-5CF2-5640-9F3E-BF84FE528D9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image" Target="../media/image1.emf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defRPr sz="14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 eaLnBrk="1" hangingPunct="1">
              <a:defRPr sz="14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DA25151-CBBA-4E4E-B967-1311C8DEF2E1}" type="slidenum">
              <a:rPr lang="zh-CN" altLang="en-US"/>
            </a:fld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4773295" y="123190"/>
            <a:ext cx="4267835" cy="13811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tags" Target="../tags/tag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openxmlformats.org/officeDocument/2006/relationships/tags" Target="../tags/tag5.xml"/><Relationship Id="rId2" Type="http://schemas.openxmlformats.org/officeDocument/2006/relationships/image" Target="../media/image7.jpeg"/><Relationship Id="rId1" Type="http://schemas.openxmlformats.org/officeDocument/2006/relationships/tags" Target="../tags/tag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image" Target="../media/image9.jpe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image" Target="../media/image9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image" Target="../media/image10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tags" Target="../tags/tag10.xml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tags" Target="../tags/tag12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矩形 4"/>
          <p:cNvSpPr>
            <a:spLocks noChangeArrowheads="1"/>
          </p:cNvSpPr>
          <p:nvPr/>
        </p:nvSpPr>
        <p:spPr bwMode="auto">
          <a:xfrm>
            <a:off x="152400" y="0"/>
            <a:ext cx="883920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Book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zh-C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5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</a:t>
            </a:r>
            <a:r>
              <a:rPr kumimoji="0" lang="zh-C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Unit1</a:t>
            </a:r>
            <a:endParaRPr kumimoji="0" lang="zh-CN" altLang="zh-CN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Great Scientists</a:t>
            </a:r>
            <a:endParaRPr kumimoji="0" lang="zh-CN" altLang="zh-CN" sz="4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John Snow Defeats  "King Cholera"</a:t>
            </a:r>
            <a:endParaRPr kumimoji="0" lang="zh-CN" altLang="zh-CN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第二课时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338" name="矩形 5"/>
          <p:cNvSpPr>
            <a:spLocks noChangeArrowheads="1"/>
          </p:cNvSpPr>
          <p:nvPr/>
        </p:nvSpPr>
        <p:spPr bwMode="auto">
          <a:xfrm>
            <a:off x="1998980" y="5261928"/>
            <a:ext cx="551116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zh-C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Reading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for</a:t>
            </a:r>
            <a:r>
              <a:rPr kumimoji="0" lang="zh-C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Writing</a:t>
            </a:r>
            <a:endParaRPr kumimoji="0" lang="zh-CN" altLang="zh-CN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 noChangeArrowheads="1"/>
          </p:cNvSpPr>
          <p:nvPr/>
        </p:nvSpPr>
        <p:spPr>
          <a:xfrm>
            <a:off x="1997710" y="520700"/>
            <a:ext cx="526542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sz="40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Group Discussion</a:t>
            </a:r>
            <a:endParaRPr lang="en-US" altLang="zh-CN" sz="40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97155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019" y="1135380"/>
            <a:ext cx="7188200" cy="5168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标题 1"/>
          <p:cNvSpPr txBox="1">
            <a:spLocks noChangeArrowheads="1"/>
          </p:cNvSpPr>
          <p:nvPr/>
        </p:nvSpPr>
        <p:spPr bwMode="auto">
          <a:xfrm>
            <a:off x="126365" y="120015"/>
            <a:ext cx="8229600" cy="69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</a:rPr>
              <a:t>Reading-Input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 panose="02010803020104030203" pitchFamily="2" charset="-79"/>
              <a:ea typeface="宋体" panose="0201060003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0755" y="777240"/>
            <a:ext cx="73952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  <a:sym typeface="+mn-ea"/>
              </a:rPr>
              <a:t>Step</a:t>
            </a:r>
            <a:r>
              <a:rPr lang="en-US" altLang="zh-CN" sz="4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  <a:sym typeface="+mn-ea"/>
              </a:rPr>
              <a:t>1—Lan</a:t>
            </a:r>
            <a:r>
              <a:rPr lang="en-US" altLang="zh-CN" sz="4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  <a:sym typeface="+mn-ea"/>
              </a:rPr>
              <a:t>guage &amp; Contents</a:t>
            </a:r>
            <a:endParaRPr lang="en-US" altLang="zh-CN" sz="4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 panose="02010803020104030203" pitchFamily="2" charset="-79"/>
              <a:ea typeface="宋体" panose="02010600030101010101" pitchFamily="2" charset="-122"/>
              <a:cs typeface="Aharoni" panose="02010803020104030203" pitchFamily="2" charset="-79"/>
              <a:sym typeface="+mn-ea"/>
            </a:endParaRPr>
          </a:p>
        </p:txBody>
      </p:sp>
      <p:pic>
        <p:nvPicPr>
          <p:cNvPr id="2097153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0200" y="1718967"/>
            <a:ext cx="8483600" cy="477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/>
        </p:nvGraphicFramePr>
        <p:xfrm>
          <a:off x="-612775" y="1397000"/>
          <a:ext cx="1056703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42845" y="1115060"/>
            <a:ext cx="48964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  <a:sym typeface="+mn-ea"/>
              </a:rPr>
              <a:t>Step2</a:t>
            </a:r>
            <a:r>
              <a:rPr lang="en-US" altLang="zh-CN" sz="4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  <a:sym typeface="+mn-ea"/>
              </a:rPr>
              <a:t>—</a:t>
            </a:r>
            <a:r>
              <a:rPr lang="en-US" altLang="zh-CN" sz="4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  <a:sym typeface="+mn-ea"/>
              </a:rPr>
              <a:t>Structure</a:t>
            </a:r>
            <a:endParaRPr lang="en-US" altLang="zh-CN" sz="4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 panose="02010803020104030203" pitchFamily="2" charset="-79"/>
              <a:ea typeface="宋体" panose="02010600030101010101" pitchFamily="2" charset="-122"/>
              <a:cs typeface="Aharoni" panose="02010803020104030203" pitchFamily="2" charset="-79"/>
              <a:sym typeface="+mn-ea"/>
            </a:endParaRPr>
          </a:p>
        </p:txBody>
      </p:sp>
      <p:sp>
        <p:nvSpPr>
          <p:cNvPr id="18433" name="标题 1"/>
          <p:cNvSpPr txBox="1">
            <a:spLocks noChangeArrowheads="1"/>
          </p:cNvSpPr>
          <p:nvPr/>
        </p:nvSpPr>
        <p:spPr bwMode="auto">
          <a:xfrm>
            <a:off x="128270" y="256540"/>
            <a:ext cx="8229600" cy="69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</a:rPr>
              <a:t>Reading-Input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宋体" panose="0201060003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705" y="2479040"/>
            <a:ext cx="8277225" cy="295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0" y="292100"/>
            <a:ext cx="7980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Discourse markers（篇章标记词）</a:t>
            </a:r>
            <a:endParaRPr lang="zh-CN" altLang="en-US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1230630"/>
            <a:ext cx="9144000" cy="4741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he marked on a map the exact places where all the dead people had lived. 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zh-CN" altLang="en-US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Next, John Snow looked into the source of the water for these two streets. 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Finally "King Cholera" was defeated.</a:t>
            </a: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7" name="椭圆 13"/>
          <p:cNvSpPr/>
          <p:nvPr/>
        </p:nvSpPr>
        <p:spPr>
          <a:xfrm>
            <a:off x="397510" y="1230630"/>
            <a:ext cx="1214755" cy="856615"/>
          </a:xfrm>
          <a:prstGeom prst="ellipse">
            <a:avLst/>
          </a:prstGeom>
          <a:noFill/>
          <a:ln w="38100" cap="flat" cmpd="sng">
            <a:solidFill>
              <a:srgbClr val="FFC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/>
            <a:endParaRPr lang="zh-CN" altLang="zh-CN" dirty="0">
              <a:solidFill>
                <a:srgbClr val="FFFFFF"/>
              </a:solidFill>
              <a:latin typeface="等线" panose="02010600030101010101" pitchFamily="2" charset="-122"/>
              <a:sym typeface="等线" panose="02010600030101010101" pitchFamily="2" charset="-122"/>
            </a:endParaRPr>
          </a:p>
        </p:txBody>
      </p:sp>
      <p:sp>
        <p:nvSpPr>
          <p:cNvPr id="6158" name="椭圆 14"/>
          <p:cNvSpPr/>
          <p:nvPr/>
        </p:nvSpPr>
        <p:spPr>
          <a:xfrm>
            <a:off x="397510" y="3187700"/>
            <a:ext cx="1214755" cy="803910"/>
          </a:xfrm>
          <a:prstGeom prst="ellipse">
            <a:avLst/>
          </a:prstGeom>
          <a:noFill/>
          <a:ln w="38100" cap="flat" cmpd="sng">
            <a:solidFill>
              <a:srgbClr val="FFC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/>
            <a:endParaRPr lang="zh-CN" altLang="zh-CN" dirty="0">
              <a:solidFill>
                <a:srgbClr val="FFFFFF"/>
              </a:solidFill>
              <a:latin typeface="等线" panose="02010600030101010101" pitchFamily="2" charset="-122"/>
              <a:sym typeface="等线" panose="02010600030101010101" pitchFamily="2" charset="-122"/>
            </a:endParaRPr>
          </a:p>
        </p:txBody>
      </p:sp>
      <p:sp>
        <p:nvSpPr>
          <p:cNvPr id="6159" name="椭圆 15"/>
          <p:cNvSpPr/>
          <p:nvPr/>
        </p:nvSpPr>
        <p:spPr>
          <a:xfrm>
            <a:off x="397510" y="5139690"/>
            <a:ext cx="1727835" cy="832485"/>
          </a:xfrm>
          <a:prstGeom prst="ellipse">
            <a:avLst/>
          </a:prstGeom>
          <a:noFill/>
          <a:ln w="38100" cap="flat" cmpd="sng">
            <a:solidFill>
              <a:srgbClr val="FFC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/>
            <a:endParaRPr lang="zh-CN" altLang="zh-CN" dirty="0">
              <a:solidFill>
                <a:srgbClr val="FFFFFF"/>
              </a:solidFill>
              <a:latin typeface="等线" panose="02010600030101010101" pitchFamily="2" charset="-122"/>
              <a:sym typeface="等线" panose="02010600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64030" y="1700818"/>
            <a:ext cx="6369563" cy="3628102"/>
            <a:chOff x="2708" y="4148"/>
            <a:chExt cx="14483" cy="4183"/>
          </a:xfrm>
          <a:solidFill>
            <a:srgbClr val="00B050"/>
          </a:solidFill>
        </p:grpSpPr>
        <p:sp>
          <p:nvSpPr>
            <p:cNvPr id="7" name="TextBox 40"/>
            <p:cNvSpPr/>
            <p:nvPr/>
          </p:nvSpPr>
          <p:spPr>
            <a:xfrm>
              <a:off x="11280" y="4287"/>
              <a:ext cx="5911" cy="1524"/>
            </a:xfrm>
            <a:prstGeom prst="rect">
              <a:avLst/>
            </a:prstGeom>
            <a:grpFill/>
            <a:ln w="19050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p>
              <a:pPr marL="0" lvl="1">
                <a:buFont typeface="Wingdings" panose="05000000000000000000" pitchFamily="2" charset="2"/>
              </a:pPr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discourse markers</a:t>
              </a:r>
              <a:endPara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cxnSp>
          <p:nvCxnSpPr>
            <p:cNvPr id="10" name="直接箭头连接符 9"/>
            <p:cNvCxnSpPr/>
            <p:nvPr/>
          </p:nvCxnSpPr>
          <p:spPr>
            <a:xfrm flipH="1" flipV="1">
              <a:off x="2708" y="4148"/>
              <a:ext cx="8185" cy="414"/>
            </a:xfrm>
            <a:prstGeom prst="straightConnector1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cxnSp>
          <p:nvCxnSpPr>
            <p:cNvPr id="11" name="直接箭头连接符 10"/>
            <p:cNvCxnSpPr/>
            <p:nvPr/>
          </p:nvCxnSpPr>
          <p:spPr>
            <a:xfrm flipH="1">
              <a:off x="2708" y="4731"/>
              <a:ext cx="8205" cy="1454"/>
            </a:xfrm>
            <a:prstGeom prst="straightConnector1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cxnSp>
          <p:nvCxnSpPr>
            <p:cNvPr id="12" name="直接箭头连接符 11"/>
            <p:cNvCxnSpPr/>
            <p:nvPr/>
          </p:nvCxnSpPr>
          <p:spPr>
            <a:xfrm flipH="1">
              <a:off x="3347" y="4899"/>
              <a:ext cx="7932" cy="3432"/>
            </a:xfrm>
            <a:prstGeom prst="straightConnector1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cxnSp>
      </p:grpSp>
      <p:cxnSp>
        <p:nvCxnSpPr>
          <p:cNvPr id="14" name="直接箭头连接符 13"/>
          <p:cNvCxnSpPr/>
          <p:nvPr/>
        </p:nvCxnSpPr>
        <p:spPr>
          <a:xfrm>
            <a:off x="6588125" y="3429000"/>
            <a:ext cx="0" cy="12236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4109085" y="4652645"/>
            <a:ext cx="4615180" cy="70675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logical &amp; organized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7" grpId="0" bldLvl="0" animBg="1"/>
      <p:bldP spid="6158" grpId="0" bldLvl="0" animBg="1"/>
      <p:bldP spid="6159" grpId="0" bldLvl="0" animBg="1"/>
      <p:bldP spid="9" grpId="0" bldLvl="0" animBg="1" uiExpan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17525" y="5561965"/>
            <a:ext cx="2879725" cy="12960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en-US" altLang="zh-CN" sz="3600" b="1">
                <a:solidFill>
                  <a:srgbClr val="FF0000"/>
                </a:solidFill>
              </a:rPr>
              <a:t>Concluding</a:t>
            </a:r>
            <a:endParaRPr lang="en-US" altLang="zh-CN" sz="3600" b="1">
              <a:solidFill>
                <a:srgbClr val="FF0000"/>
              </a:solidFill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517525" y="532765"/>
            <a:ext cx="2879725" cy="12960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rgbClr val="FF0000"/>
                </a:solidFill>
              </a:rPr>
              <a:t>Suspecting</a:t>
            </a:r>
            <a:endParaRPr lang="en-US" altLang="zh-CN" sz="3600" b="1">
              <a:solidFill>
                <a:srgbClr val="FF0000"/>
              </a:solidFill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517525" y="3363595"/>
            <a:ext cx="2879725" cy="12960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rgbClr val="FF0000"/>
                </a:solidFill>
              </a:rPr>
              <a:t>Proving</a:t>
            </a:r>
            <a:endParaRPr lang="en-US" altLang="zh-CN" sz="3600" b="1">
              <a:solidFill>
                <a:srgbClr val="FF0000"/>
              </a:solidFill>
            </a:endParaRPr>
          </a:p>
        </p:txBody>
      </p:sp>
      <p:sp>
        <p:nvSpPr>
          <p:cNvPr id="6155" name="Text Box 7"/>
          <p:cNvSpPr/>
          <p:nvPr/>
        </p:nvSpPr>
        <p:spPr>
          <a:xfrm>
            <a:off x="3397250" y="1593215"/>
            <a:ext cx="4410075" cy="1770380"/>
          </a:xfrm>
          <a:prstGeom prst="rect">
            <a:avLst/>
          </a:prstGeom>
          <a:solidFill>
            <a:schemeClr val="bg1"/>
          </a:solidFill>
          <a:ln w="6350" cap="flat" cmpd="sng">
            <a:solidFill>
              <a:srgbClr val="A5A5A5"/>
            </a:solidFill>
            <a:prstDash val="sysDot"/>
            <a:bevel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Find a problem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auto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Make a question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Think of a method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Text Box 7"/>
          <p:cNvSpPr/>
          <p:nvPr/>
        </p:nvSpPr>
        <p:spPr>
          <a:xfrm>
            <a:off x="3397250" y="3363595"/>
            <a:ext cx="4410075" cy="1770380"/>
          </a:xfrm>
          <a:prstGeom prst="rect">
            <a:avLst/>
          </a:prstGeom>
          <a:solidFill>
            <a:schemeClr val="bg1"/>
          </a:solidFill>
          <a:ln w="6350" cap="flat" cmpd="sng">
            <a:solidFill>
              <a:srgbClr val="A5A5A5"/>
            </a:solidFill>
            <a:prstDash val="sysDot"/>
            <a:bevel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Collect results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Analyse the results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Find supporting evidence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 Box 7"/>
          <p:cNvSpPr/>
          <p:nvPr/>
        </p:nvSpPr>
        <p:spPr>
          <a:xfrm>
            <a:off x="3397250" y="5133975"/>
            <a:ext cx="4410710" cy="560705"/>
          </a:xfrm>
          <a:prstGeom prst="rect">
            <a:avLst/>
          </a:prstGeom>
          <a:solidFill>
            <a:schemeClr val="bg1"/>
          </a:solidFill>
          <a:ln w="6350" cap="flat" cmpd="sng">
            <a:solidFill>
              <a:srgbClr val="A5A5A5"/>
            </a:solidFill>
            <a:prstDash val="sysDot"/>
            <a:bevel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fontAlgn="auto">
              <a:lnSpc>
                <a:spcPts val="3660"/>
              </a:lnSpc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Draw a conclusion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Rectangle 17"/>
          <p:cNvSpPr/>
          <p:nvPr/>
        </p:nvSpPr>
        <p:spPr>
          <a:xfrm>
            <a:off x="517525" y="1031875"/>
            <a:ext cx="4692650" cy="5262245"/>
          </a:xfrm>
          <a:prstGeom prst="rect">
            <a:avLst/>
          </a:prstGeom>
          <a:solidFill>
            <a:schemeClr val="bg1"/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1" charset="-122"/>
                <a:sym typeface="Times New Roman" panose="02020603050405020304" pitchFamily="18" charset="0"/>
              </a:rPr>
              <a:t>Draw a conclusion                    </a:t>
            </a:r>
            <a:endParaRPr lang="en-US" altLang="zh-CN" sz="3200" b="1" dirty="0">
              <a:solidFill>
                <a:srgbClr val="000000"/>
              </a:solidFill>
              <a:latin typeface="Times New Roman" panose="02020603050405020304" pitchFamily="18" charset="0"/>
              <a:ea typeface="楷体_GB2312" panose="02010609030101010101" pitchFamily="1" charset="-122"/>
              <a:sym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1" charset="-122"/>
                <a:sym typeface="Times New Roman" panose="02020603050405020304" pitchFamily="18" charset="0"/>
              </a:rPr>
              <a:t>Find supporting evidence</a:t>
            </a:r>
            <a:endParaRPr lang="en-US" altLang="zh-CN" sz="3200" b="1" dirty="0">
              <a:solidFill>
                <a:srgbClr val="000000"/>
              </a:solidFill>
              <a:latin typeface="Times New Roman" panose="02020603050405020304" pitchFamily="18" charset="0"/>
              <a:ea typeface="楷体_GB2312" panose="02010609030101010101" pitchFamily="1" charset="-122"/>
              <a:sym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1" charset="-122"/>
                <a:sym typeface="Times New Roman" panose="02020603050405020304" pitchFamily="18" charset="0"/>
              </a:rPr>
              <a:t>Think of a method                               </a:t>
            </a:r>
            <a:endParaRPr lang="en-US" altLang="zh-CN" sz="3200" b="1" dirty="0">
              <a:solidFill>
                <a:srgbClr val="000000"/>
              </a:solidFill>
              <a:latin typeface="Times New Roman" panose="02020603050405020304" pitchFamily="18" charset="0"/>
              <a:ea typeface="楷体_GB2312" panose="02010609030101010101" pitchFamily="1" charset="-122"/>
              <a:sym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1" charset="-122"/>
                <a:sym typeface="Times New Roman" panose="02020603050405020304" pitchFamily="18" charset="0"/>
              </a:rPr>
              <a:t>Analyze the results            </a:t>
            </a:r>
            <a:endParaRPr lang="en-US" altLang="zh-CN" sz="3200" b="1" dirty="0">
              <a:solidFill>
                <a:srgbClr val="000000"/>
              </a:solidFill>
              <a:latin typeface="Times New Roman" panose="02020603050405020304" pitchFamily="18" charset="0"/>
              <a:ea typeface="楷体_GB2312" panose="02010609030101010101" pitchFamily="1" charset="-122"/>
              <a:sym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1" charset="-122"/>
                <a:sym typeface="Times New Roman" panose="02020603050405020304" pitchFamily="18" charset="0"/>
              </a:rPr>
              <a:t>Find a problem       </a:t>
            </a:r>
            <a:endParaRPr lang="en-US" altLang="zh-CN" sz="3200" b="1" dirty="0">
              <a:solidFill>
                <a:srgbClr val="000000"/>
              </a:solidFill>
              <a:latin typeface="Times New Roman" panose="02020603050405020304" pitchFamily="18" charset="0"/>
              <a:ea typeface="楷体_GB2312" panose="02010609030101010101" pitchFamily="1" charset="-122"/>
              <a:sym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1" charset="-122"/>
                <a:sym typeface="Times New Roman" panose="02020603050405020304" pitchFamily="18" charset="0"/>
              </a:rPr>
              <a:t>Make  a question        </a:t>
            </a:r>
            <a:endParaRPr lang="en-US" altLang="zh-CN" sz="3200" b="1" dirty="0">
              <a:solidFill>
                <a:srgbClr val="000000"/>
              </a:solidFill>
              <a:latin typeface="Times New Roman" panose="02020603050405020304" pitchFamily="18" charset="0"/>
              <a:ea typeface="楷体_GB2312" panose="02010609030101010101" pitchFamily="1" charset="-122"/>
              <a:sym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1" charset="-122"/>
                <a:sym typeface="Times New Roman" panose="02020603050405020304" pitchFamily="18" charset="0"/>
              </a:rPr>
              <a:t>Collect results 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1" charset="-122"/>
                <a:sym typeface="Times New Roman" panose="02020603050405020304" pitchFamily="18" charset="0"/>
              </a:rPr>
              <a:t>                                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-86360" y="-112395"/>
            <a:ext cx="58039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Logic of the passage</a:t>
            </a:r>
            <a:r>
              <a:rPr lang="zh-CN" alt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zh-CN" altLang="en-US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7525" y="1828800"/>
            <a:ext cx="6830695" cy="24168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3600" b="1"/>
              <a:t> time order</a:t>
            </a:r>
            <a:endParaRPr lang="en-US" altLang="zh-CN" sz="3600" b="1"/>
          </a:p>
          <a:p>
            <a:pPr>
              <a:lnSpc>
                <a:spcPct val="140000"/>
              </a:lnSpc>
            </a:pPr>
            <a:r>
              <a:rPr lang="en-US" altLang="zh-CN" sz="3600" b="1"/>
              <a:t> chronological order</a:t>
            </a:r>
            <a:endParaRPr lang="en-US" altLang="zh-CN" sz="3600" b="1"/>
          </a:p>
          <a:p>
            <a:pPr>
              <a:lnSpc>
                <a:spcPct val="140000"/>
              </a:lnSpc>
            </a:pPr>
            <a:r>
              <a:rPr lang="en-US" altLang="zh-CN" sz="3600" b="1"/>
              <a:t> the scientific research stages</a:t>
            </a:r>
            <a:endParaRPr lang="en-US" altLang="zh-CN" sz="3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36 -0.134259 L -0.003056 -0.155741 " pathEditMode="relative" rAng="0" ptsTypes="">
                                      <p:cBhvr>
                                        <p:cTn id="44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94 0.056389 L -0.003194 0.078148 " pathEditMode="relative" rAng="0" ptsTypes="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" grpId="0" animBg="1"/>
      <p:bldP spid="3" grpId="0" bldLvl="0" animBg="1"/>
      <p:bldP spid="6155" grpId="0" bldLvl="0" animBg="1"/>
      <p:bldP spid="6155" grpId="1" bldLvl="0" animBg="1"/>
      <p:bldP spid="6" grpId="0" bldLvl="0" animBg="1"/>
      <p:bldP spid="7" grpId="0" bldLvl="0" animBg="1"/>
      <p:bldP spid="7" grpId="1" bldLvl="0" animBg="1"/>
      <p:bldP spid="5" grpId="0" bldLvl="0" animBg="1"/>
      <p:bldP spid="5" grpId="1" bldLvl="0" animBg="1"/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0" y="280035"/>
            <a:ext cx="89712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3600" b="1">
                <a:solidFill>
                  <a:schemeClr val="bg1"/>
                </a:solidFill>
                <a:sym typeface="+mn-ea"/>
              </a:rPr>
              <a:t>Outline of Zhong Nanshan's research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 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10870" y="1347470"/>
            <a:ext cx="2879725" cy="12960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>
                <a:solidFill>
                  <a:srgbClr val="FF0000"/>
                </a:solidFill>
              </a:rPr>
              <a:t>Suspecting</a:t>
            </a:r>
            <a:endParaRPr lang="en-US" altLang="zh-CN" sz="3600" b="1">
              <a:solidFill>
                <a:srgbClr val="FF0000"/>
              </a:solidFill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3766185" y="1815465"/>
            <a:ext cx="791845" cy="360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834255" y="1347470"/>
            <a:ext cx="2879725" cy="12960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>
                <a:solidFill>
                  <a:schemeClr val="tx1"/>
                </a:solidFill>
              </a:rPr>
              <a:t>the origin of the virus</a:t>
            </a:r>
            <a:endParaRPr lang="en-US" altLang="zh-CN" sz="3600" b="1">
              <a:solidFill>
                <a:schemeClr val="tx1"/>
              </a:solidFill>
            </a:endParaRPr>
          </a:p>
        </p:txBody>
      </p:sp>
      <p:sp>
        <p:nvSpPr>
          <p:cNvPr id="7" name="右箭头 6"/>
          <p:cNvSpPr/>
          <p:nvPr/>
        </p:nvSpPr>
        <p:spPr>
          <a:xfrm rot="5400000">
            <a:off x="5718175" y="3220085"/>
            <a:ext cx="791845" cy="360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834255" y="4102100"/>
            <a:ext cx="2879725" cy="12960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>
                <a:solidFill>
                  <a:schemeClr val="tx1"/>
                </a:solidFill>
              </a:rPr>
              <a:t>SARS? Bats?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0" y="280035"/>
            <a:ext cx="89712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3600" b="1">
                <a:solidFill>
                  <a:schemeClr val="bg1"/>
                </a:solidFill>
                <a:sym typeface="+mn-ea"/>
              </a:rPr>
              <a:t>Outline of Zhong Nanshan's research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 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3579495" y="1815465"/>
            <a:ext cx="791845" cy="360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504190" y="1347470"/>
            <a:ext cx="2879725" cy="12960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>
                <a:solidFill>
                  <a:srgbClr val="FF0000"/>
                </a:solidFill>
              </a:rPr>
              <a:t>Proving</a:t>
            </a:r>
            <a:endParaRPr lang="en-US" altLang="zh-CN" sz="3600" b="1">
              <a:solidFill>
                <a:srgbClr val="FF0000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580255" y="1347470"/>
            <a:ext cx="4083685" cy="1870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3600" b="1">
                <a:solidFill>
                  <a:schemeClr val="tx1"/>
                </a:solidFill>
              </a:rPr>
              <a:t>go to the seafood market to investigate</a:t>
            </a:r>
            <a:endParaRPr lang="en-US" altLang="zh-CN" sz="3600" b="1">
              <a:solidFill>
                <a:schemeClr val="tx1"/>
              </a:solidFill>
            </a:endParaRPr>
          </a:p>
        </p:txBody>
      </p:sp>
      <p:sp>
        <p:nvSpPr>
          <p:cNvPr id="10" name="加号 9"/>
          <p:cNvSpPr/>
          <p:nvPr/>
        </p:nvSpPr>
        <p:spPr>
          <a:xfrm>
            <a:off x="5846445" y="3321685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4580255" y="4339590"/>
            <a:ext cx="4083685" cy="1870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3600" b="1">
                <a:solidFill>
                  <a:schemeClr val="tx1"/>
                </a:solidFill>
              </a:rPr>
              <a:t>analyze the confirmed cases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3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0" y="280035"/>
            <a:ext cx="89712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3600" b="1">
                <a:solidFill>
                  <a:schemeClr val="bg1"/>
                </a:solidFill>
                <a:sym typeface="+mn-ea"/>
              </a:rPr>
              <a:t>Outline of Zhong Nanshan's research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 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右箭头 2"/>
          <p:cNvSpPr/>
          <p:nvPr/>
        </p:nvSpPr>
        <p:spPr>
          <a:xfrm rot="5400000">
            <a:off x="3576955" y="2288540"/>
            <a:ext cx="345440" cy="360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64185" y="2721610"/>
            <a:ext cx="8299450" cy="8026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 b="1">
                <a:solidFill>
                  <a:schemeClr val="tx1"/>
                </a:solidFill>
              </a:rPr>
              <a:t>The virus originated in bats or pangolins.</a:t>
            </a:r>
            <a:r>
              <a:rPr lang="en-US" altLang="zh-CN" sz="3600" b="1">
                <a:solidFill>
                  <a:schemeClr val="tx1"/>
                </a:solidFill>
              </a:rPr>
              <a:t> </a:t>
            </a:r>
            <a:endParaRPr lang="en-US" altLang="zh-CN" sz="3600" b="1">
              <a:solidFill>
                <a:schemeClr val="tx1"/>
              </a:solidFill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64185" y="1175385"/>
            <a:ext cx="2879725" cy="12960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en-US" altLang="zh-CN" sz="3600" b="1">
                <a:solidFill>
                  <a:srgbClr val="FF0000"/>
                </a:solidFill>
              </a:rPr>
              <a:t>Concluding</a:t>
            </a:r>
            <a:endParaRPr lang="en-US" altLang="zh-CN" sz="3600" b="1">
              <a:solidFill>
                <a:srgbClr val="FF0000"/>
              </a:solidFill>
            </a:endParaRPr>
          </a:p>
        </p:txBody>
      </p:sp>
      <p:sp>
        <p:nvSpPr>
          <p:cNvPr id="10" name="加号 9"/>
          <p:cNvSpPr/>
          <p:nvPr/>
        </p:nvSpPr>
        <p:spPr>
          <a:xfrm>
            <a:off x="3930015" y="3524250"/>
            <a:ext cx="914400" cy="6477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464185" y="4172585"/>
            <a:ext cx="8299450" cy="7753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 b="1">
                <a:solidFill>
                  <a:schemeClr val="tx1"/>
                </a:solidFill>
              </a:rPr>
              <a:t>It can spread from person to person.</a:t>
            </a:r>
            <a:endParaRPr lang="en-US" altLang="zh-CN" sz="2800" b="1">
              <a:solidFill>
                <a:schemeClr val="tx1"/>
              </a:solidFill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79425" y="5569585"/>
            <a:ext cx="8284210" cy="120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10000"/>
              </a:lnSpc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People had better stay at home and wear masks when going outside.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3" name="加号 12"/>
          <p:cNvSpPr/>
          <p:nvPr/>
        </p:nvSpPr>
        <p:spPr>
          <a:xfrm>
            <a:off x="3930015" y="4947920"/>
            <a:ext cx="914400" cy="62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10" grpId="0" bldLvl="0" animBg="1"/>
      <p:bldP spid="11" grpId="0" bldLvl="0" animBg="1"/>
      <p:bldP spid="13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542925" y="1389380"/>
            <a:ext cx="8021320" cy="20612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 immediately told the astonished people in Broad Street to remove the handle from the pump so that it could not be used. Soon afterwards the disease slowed down. </a:t>
            </a:r>
            <a:endParaRPr lang="en-US" altLang="en-US" sz="32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39795" y="4845050"/>
            <a:ext cx="362394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cause and effect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9560" y="386715"/>
            <a:ext cx="64922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Logic within each paragraph</a:t>
            </a:r>
            <a:r>
              <a:rPr lang="zh-CN" alt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zh-CN" altLang="en-US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45055" y="2867025"/>
            <a:ext cx="4241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the disease slowed down.</a:t>
            </a:r>
            <a:endParaRPr lang="en-US" altLang="en-US" sz="3200">
              <a:solidFill>
                <a:srgbClr val="00B05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H="1">
            <a:off x="4427855" y="3591560"/>
            <a:ext cx="4445" cy="55753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889375" y="4149090"/>
            <a:ext cx="1327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result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39795" y="1895475"/>
            <a:ext cx="343598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remove the handle </a:t>
            </a: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67710" y="2349500"/>
            <a:ext cx="400050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it could not be used</a:t>
            </a: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5724525" y="2479040"/>
            <a:ext cx="22225" cy="16700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5082540" y="4037965"/>
            <a:ext cx="169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reasons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2" grpId="0"/>
      <p:bldP spid="3" grpId="0"/>
      <p:bldP spid="6" grpId="0"/>
      <p:bldP spid="9" grpId="0" animBg="1"/>
      <p:bldP spid="10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207135" y="1724660"/>
            <a:ext cx="6935470" cy="4690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zh-CN" altLang="en-US" sz="2000">
              <a:latin typeface="+mj-ea"/>
              <a:ea typeface="+mj-ea"/>
              <a:cs typeface="+mj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>
                <a:latin typeface="+mj-ea"/>
                <a:ea typeface="+mj-ea"/>
                <a:cs typeface="+mj-ea"/>
              </a:rPr>
              <a:t>在全球抗疫的大背景下，全世界均见证了中国抗疫的成效。其中，钟南山院士功不可没。近日，《科学美国人》（</a:t>
            </a:r>
            <a:r>
              <a:rPr lang="en-US" altLang="zh-CN" sz="2000" i="1">
                <a:latin typeface="+mj-ea"/>
                <a:ea typeface="+mj-ea"/>
                <a:cs typeface="+mj-ea"/>
              </a:rPr>
              <a:t>Scientific American</a:t>
            </a:r>
            <a:r>
              <a:rPr lang="zh-CN" altLang="en-US" sz="2000">
                <a:latin typeface="+mj-ea"/>
                <a:ea typeface="+mj-ea"/>
                <a:cs typeface="+mj-ea"/>
              </a:rPr>
              <a:t>）杂志拟刊登钟南山院士抗疫科研过程，故面向全体中国人征稿，要求如下：</a:t>
            </a:r>
            <a:endParaRPr lang="zh-CN" altLang="en-US" sz="2000">
              <a:latin typeface="+mj-ea"/>
              <a:ea typeface="+mj-ea"/>
              <a:cs typeface="+mj-ea"/>
            </a:endParaRPr>
          </a:p>
          <a:p>
            <a:pPr marL="0" lvl="0" indent="0" algn="l">
              <a:lnSpc>
                <a:spcPct val="150000"/>
              </a:lnSpc>
              <a:buNone/>
            </a:pPr>
            <a:r>
              <a:rPr lang="en-US" altLang="zh-CN" sz="2000">
                <a:solidFill>
                  <a:schemeClr val="dk1"/>
                </a:solidFill>
                <a:latin typeface="+mj-ea"/>
                <a:ea typeface="+mj-ea"/>
                <a:cs typeface="+mj-ea"/>
              </a:rPr>
              <a:t>1. </a:t>
            </a:r>
            <a:r>
              <a:rPr lang="zh-CN" altLang="en-US" sz="2000">
                <a:solidFill>
                  <a:schemeClr val="dk1"/>
                </a:solidFill>
                <a:latin typeface="+mj-ea"/>
                <a:ea typeface="+mj-ea"/>
                <a:cs typeface="+mj-ea"/>
              </a:rPr>
              <a:t>自拟题目；</a:t>
            </a:r>
            <a:endParaRPr lang="zh-CN" altLang="en-US" sz="200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pPr marL="0" lvl="0" indent="0" algn="l">
              <a:lnSpc>
                <a:spcPct val="150000"/>
              </a:lnSpc>
              <a:buNone/>
            </a:pPr>
            <a:r>
              <a:rPr lang="en-US" altLang="zh-CN" sz="2000">
                <a:solidFill>
                  <a:schemeClr val="dk1"/>
                </a:solidFill>
                <a:latin typeface="+mj-ea"/>
                <a:ea typeface="+mj-ea"/>
                <a:cs typeface="+mj-ea"/>
              </a:rPr>
              <a:t>2. </a:t>
            </a:r>
            <a:r>
              <a:rPr lang="zh-CN" altLang="en-US" sz="2000">
                <a:latin typeface="+mj-ea"/>
                <a:ea typeface="+mj-ea"/>
                <a:cs typeface="+mj-ea"/>
                <a:sym typeface="+mn-ea"/>
              </a:rPr>
              <a:t>凸显其科研过程和其科研精神；</a:t>
            </a:r>
            <a:endParaRPr lang="zh-CN" altLang="en-US" sz="2000">
              <a:latin typeface="+mj-ea"/>
              <a:ea typeface="+mj-ea"/>
              <a:cs typeface="+mj-ea"/>
              <a:sym typeface="+mn-ea"/>
            </a:endParaRPr>
          </a:p>
          <a:p>
            <a:pPr marL="0" lvl="0" indent="0" algn="l">
              <a:lnSpc>
                <a:spcPct val="150000"/>
              </a:lnSpc>
              <a:buNone/>
            </a:pPr>
            <a:r>
              <a:rPr lang="en-US" altLang="zh-CN" sz="2000">
                <a:latin typeface="+mj-ea"/>
                <a:ea typeface="+mj-ea"/>
                <a:cs typeface="+mj-ea"/>
                <a:sym typeface="+mn-ea"/>
              </a:rPr>
              <a:t>3. </a:t>
            </a:r>
            <a:r>
              <a:rPr lang="zh-CN" altLang="en-US" sz="2000">
                <a:solidFill>
                  <a:schemeClr val="dk1"/>
                </a:solidFill>
                <a:latin typeface="+mj-ea"/>
                <a:ea typeface="+mj-ea"/>
                <a:cs typeface="+mj-ea"/>
              </a:rPr>
              <a:t>字数不限，用词严谨；</a:t>
            </a:r>
            <a:endParaRPr lang="zh-CN" altLang="en-US" sz="200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pPr marL="0" lvl="0" indent="0" algn="l">
              <a:lnSpc>
                <a:spcPct val="150000"/>
              </a:lnSpc>
              <a:buNone/>
            </a:pPr>
            <a:r>
              <a:rPr lang="en-US" altLang="zh-CN" sz="2000">
                <a:solidFill>
                  <a:schemeClr val="dk1"/>
                </a:solidFill>
                <a:latin typeface="+mj-ea"/>
                <a:ea typeface="+mj-ea"/>
                <a:cs typeface="+mj-ea"/>
              </a:rPr>
              <a:t>4. </a:t>
            </a:r>
            <a:r>
              <a:rPr lang="zh-CN" altLang="en-US" sz="2000">
                <a:solidFill>
                  <a:schemeClr val="dk1"/>
                </a:solidFill>
                <a:latin typeface="+mj-ea"/>
                <a:ea typeface="+mj-ea"/>
                <a:cs typeface="+mj-ea"/>
              </a:rPr>
              <a:t>截止日期：2020年6月15日。</a:t>
            </a:r>
            <a:endParaRPr lang="zh-CN" altLang="en-US" sz="200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pPr marL="0" lvl="0" indent="0" algn="l">
              <a:buNone/>
            </a:pPr>
            <a:endParaRPr lang="zh-CN" altLang="en-US" sz="2000">
              <a:solidFill>
                <a:schemeClr val="dk1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2710" y="427355"/>
            <a:ext cx="3667125" cy="100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>
            <a:off x="501650" y="1518920"/>
            <a:ext cx="8389620" cy="31794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Why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did John Snow 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become inspired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?</a:t>
            </a:r>
            <a:endParaRPr lang="en-US" sz="36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(What are  the causes of his inspiration?)</a:t>
            </a:r>
            <a:endParaRPr lang="en-US" sz="36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What was the effect of his inspiration?</a:t>
            </a:r>
            <a:endParaRPr lang="en-US" altLang="en-US" sz="36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486" name="椭圆 4"/>
          <p:cNvSpPr/>
          <p:nvPr/>
        </p:nvSpPr>
        <p:spPr>
          <a:xfrm>
            <a:off x="137795" y="662305"/>
            <a:ext cx="974725" cy="856615"/>
          </a:xfrm>
          <a:prstGeom prst="ellipse">
            <a:avLst/>
          </a:prstGeom>
          <a:solidFill>
            <a:srgbClr val="FF9900"/>
          </a:solidFill>
          <a:ln w="12700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/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P1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>
            <a:off x="664845" y="451485"/>
            <a:ext cx="8211820" cy="6188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Why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did John Snow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become inspired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?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(What are  the causes of his inspiration?)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indent="0">
              <a:lnSpc>
                <a:spcPct val="140000"/>
              </a:lnSpc>
              <a:buFont typeface="Wingdings" panose="05000000000000000000" charset="0"/>
              <a:buNone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①    Helping ordinary people.</a:t>
            </a:r>
            <a:b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②　The deadly disease of its day.</a:t>
            </a:r>
            <a:b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a.Neither its cause nor its cure was understood.</a:t>
            </a:r>
            <a:b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b.many terrified people died every time.</a:t>
            </a:r>
            <a:b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③　A famous &amp; expert doctor</a:t>
            </a:r>
            <a:b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④　Cholera would never be controlled until its cause was found.</a:t>
            </a:r>
            <a:b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486" name="椭圆 4"/>
          <p:cNvSpPr/>
          <p:nvPr/>
        </p:nvSpPr>
        <p:spPr>
          <a:xfrm>
            <a:off x="0" y="115570"/>
            <a:ext cx="974725" cy="856615"/>
          </a:xfrm>
          <a:prstGeom prst="ellipse">
            <a:avLst/>
          </a:prstGeom>
          <a:solidFill>
            <a:srgbClr val="FF9900"/>
          </a:solidFill>
          <a:ln w="12700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/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P1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77105" y="114300"/>
            <a:ext cx="4229100" cy="1368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>
            <a:off x="691515" y="2026285"/>
            <a:ext cx="8211820" cy="19850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-285750">
              <a:lnSpc>
                <a:spcPct val="160000"/>
              </a:lnSpc>
              <a:buFont typeface="Wingdings" panose="05000000000000000000" charset="0"/>
              <a:buChar char="Ø"/>
            </a:pP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What was the effect of his inspiration?</a:t>
            </a:r>
            <a:b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</a:b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Face the challenge and solve the problem.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486" name="椭圆 4"/>
          <p:cNvSpPr/>
          <p:nvPr/>
        </p:nvSpPr>
        <p:spPr>
          <a:xfrm>
            <a:off x="186690" y="1169670"/>
            <a:ext cx="974725" cy="856615"/>
          </a:xfrm>
          <a:prstGeom prst="ellipse">
            <a:avLst/>
          </a:prstGeom>
          <a:solidFill>
            <a:srgbClr val="FF9900"/>
          </a:solidFill>
          <a:ln w="12700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/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P1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>
            <a:off x="1054735" y="1304925"/>
            <a:ext cx="5640070" cy="12458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Why was he 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determined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?</a:t>
            </a:r>
            <a:endParaRPr lang="en-US" altLang="en-US" sz="36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486" name="椭圆 4"/>
          <p:cNvSpPr/>
          <p:nvPr/>
        </p:nvSpPr>
        <p:spPr>
          <a:xfrm>
            <a:off x="382270" y="448310"/>
            <a:ext cx="974725" cy="856615"/>
          </a:xfrm>
          <a:prstGeom prst="ellipse">
            <a:avLst/>
          </a:prstGeom>
          <a:solidFill>
            <a:srgbClr val="FF9900"/>
          </a:solidFill>
          <a:ln w="12700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/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P3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932180" y="992505"/>
            <a:ext cx="8052435" cy="55594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457200" indent="-457200">
              <a:lnSpc>
                <a:spcPct val="140000"/>
              </a:lnSpc>
              <a:buFont typeface="Wingdings" panose="05000000000000000000" charset="0"/>
              <a:buChar char="Ø"/>
            </a:pP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457200" indent="-457200">
              <a:lnSpc>
                <a:spcPct val="140000"/>
              </a:lnSpc>
              <a:buFont typeface="Wingdings" panose="05000000000000000000" charset="0"/>
              <a:buChar char="Ø"/>
            </a:pP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457200" indent="-45720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Why was he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determined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?</a:t>
            </a:r>
            <a:endParaRPr lang="en-US" altLang="en-US" sz="32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60000"/>
              </a:lnSpc>
              <a:buFont typeface="+mj-ea"/>
              <a:buAutoNum type="circleNumDbPlain"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John Snow suspected that the second theory was correct but he needed evidence. 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60000"/>
              </a:lnSpc>
              <a:buFont typeface="+mj-ea"/>
              <a:buAutoNum type="circleNumDbPlain"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disease spread quickly through poor neighbourhoods.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60000"/>
              </a:lnSpc>
              <a:buFont typeface="+mj-ea"/>
              <a:buAutoNum type="circleNumDbPlain"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two particular streets, the cholera outbreak was so severe that more than 500 people died in ten days. 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40000"/>
              </a:lnSpc>
              <a:buFont typeface="Wingdings" panose="05000000000000000000" charset="0"/>
              <a:buNone/>
            </a:pPr>
            <a:b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>
            <a:off x="501650" y="1518920"/>
            <a:ext cx="8389620" cy="31794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How did John come to the conclusion that 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“It seemed that the water was to blame”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?             (use your own words)</a:t>
            </a:r>
            <a:endParaRPr lang="en-US" altLang="en-US" sz="36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486" name="椭圆 4"/>
          <p:cNvSpPr/>
          <p:nvPr/>
        </p:nvSpPr>
        <p:spPr>
          <a:xfrm>
            <a:off x="137795" y="662305"/>
            <a:ext cx="974725" cy="856615"/>
          </a:xfrm>
          <a:prstGeom prst="ellipse">
            <a:avLst/>
          </a:prstGeom>
          <a:solidFill>
            <a:srgbClr val="FF9900"/>
          </a:solidFill>
          <a:ln w="12700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/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P4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>
            <a:off x="875030" y="144780"/>
            <a:ext cx="8148955" cy="6568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-285750">
              <a:lnSpc>
                <a:spcPct val="110000"/>
              </a:lnSpc>
              <a:buFont typeface="Wingdings" panose="05000000000000000000" charset="0"/>
              <a:buChar char="Ø"/>
            </a:pP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How did John come to the conclusion that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“It seemed that the water was to blame”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?             (use your own words)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742950" indent="-742950">
              <a:buFont typeface="+mj-ea"/>
              <a:buAutoNum type="circleNumDbPlain"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First he marked on a map the exact places where all the dead people had lived. 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ea"/>
              <a:buAutoNum type="circleNumDbPlain"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Many of the deaths were near the water pump in Broad Street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ea"/>
              <a:buAutoNum type="circleNumDbPlain" startAt="3"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 also noticed that some houses had had no deaths.  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ea"/>
              <a:buAutoNum type="circleNumDbPlain" startAt="3"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He discovered that these people worked in the pub at 7 Cambridge Street. They had been given free beer and so had not drunk the water from the pump. 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40000"/>
              </a:lnSpc>
              <a:buFont typeface="Wingdings" panose="05000000000000000000" charset="0"/>
              <a:buNone/>
            </a:pP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486" name="椭圆 4"/>
          <p:cNvSpPr/>
          <p:nvPr/>
        </p:nvSpPr>
        <p:spPr>
          <a:xfrm>
            <a:off x="0" y="128905"/>
            <a:ext cx="974725" cy="856615"/>
          </a:xfrm>
          <a:prstGeom prst="ellipse">
            <a:avLst/>
          </a:prstGeom>
          <a:solidFill>
            <a:srgbClr val="FF9900"/>
          </a:solidFill>
          <a:ln w="12700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/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P4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>
            <a:off x="701675" y="1879600"/>
            <a:ext cx="6935470" cy="1151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Why did John give suggestions?</a:t>
            </a:r>
            <a:endParaRPr lang="en-US" altLang="en-US" sz="36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486" name="椭圆 4"/>
          <p:cNvSpPr/>
          <p:nvPr/>
        </p:nvSpPr>
        <p:spPr>
          <a:xfrm>
            <a:off x="337820" y="782320"/>
            <a:ext cx="974725" cy="856615"/>
          </a:xfrm>
          <a:prstGeom prst="ellipse">
            <a:avLst/>
          </a:prstGeom>
          <a:solidFill>
            <a:srgbClr val="FF9900"/>
          </a:solidFill>
          <a:ln w="12700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/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P7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537845" y="1879600"/>
            <a:ext cx="8068310" cy="23533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endParaRPr lang="en-US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Why did John give suggestions?</a:t>
            </a:r>
            <a:endParaRPr lang="en-US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indent="0">
              <a:lnSpc>
                <a:spcPct val="140000"/>
              </a:lnSpc>
              <a:buFont typeface="Wingdings" panose="05000000000000000000" charset="0"/>
              <a:buNone/>
            </a:pPr>
            <a:r>
              <a:rPr lang="zh-CN" alt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prevent cholera from happening again.</a:t>
            </a:r>
            <a:endParaRPr lang="zh-CN" alt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endParaRPr lang="zh-CN" altLang="en-US" sz="36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/>
        </p:nvGraphicFramePr>
        <p:xfrm>
          <a:off x="-612576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2989580" y="690245"/>
            <a:ext cx="48964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  <a:sym typeface="+mn-ea"/>
              </a:rPr>
              <a:t>Step3</a:t>
            </a:r>
            <a:r>
              <a:rPr lang="en-US" altLang="zh-CN" sz="4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  <a:sym typeface="+mn-ea"/>
              </a:rPr>
              <a:t>—</a:t>
            </a:r>
            <a:r>
              <a:rPr lang="en-US" altLang="zh-CN" sz="4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  <a:sym typeface="+mn-ea"/>
              </a:rPr>
              <a:t>Title</a:t>
            </a:r>
            <a:endParaRPr lang="en-US" altLang="zh-CN" sz="4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 panose="02010803020104030203" pitchFamily="2" charset="-79"/>
              <a:ea typeface="宋体" panose="02010600030101010101" pitchFamily="2" charset="-122"/>
              <a:cs typeface="Aharoni" panose="02010803020104030203" pitchFamily="2" charset="-79"/>
              <a:sym typeface="+mn-ea"/>
            </a:endParaRPr>
          </a:p>
        </p:txBody>
      </p:sp>
      <p:sp>
        <p:nvSpPr>
          <p:cNvPr id="18433" name="标题 1"/>
          <p:cNvSpPr txBox="1">
            <a:spLocks noChangeArrowheads="1"/>
          </p:cNvSpPr>
          <p:nvPr/>
        </p:nvSpPr>
        <p:spPr bwMode="auto">
          <a:xfrm>
            <a:off x="206375" y="146050"/>
            <a:ext cx="8229600" cy="69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</a:rPr>
              <a:t>Reading-Input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宋体" panose="02010600030101010101" pitchFamily="2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圆角矩形 22"/>
          <p:cNvSpPr/>
          <p:nvPr/>
        </p:nvSpPr>
        <p:spPr>
          <a:xfrm>
            <a:off x="188357" y="1841421"/>
            <a:ext cx="7942659" cy="7048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John Snow Defeat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s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“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King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Cholera”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4248785" y="1030605"/>
            <a:ext cx="0" cy="72009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310765" y="531495"/>
            <a:ext cx="4523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To emphasize the fact</a:t>
            </a:r>
            <a:endParaRPr lang="en-US" altLang="zh-CN" sz="3200" b="1" dirty="0">
              <a:solidFill>
                <a:srgbClr val="00B05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2" name="直接箭头连接符 1"/>
          <p:cNvCxnSpPr/>
          <p:nvPr/>
        </p:nvCxnSpPr>
        <p:spPr>
          <a:xfrm>
            <a:off x="5281295" y="2637155"/>
            <a:ext cx="0" cy="8642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424521" y="3470751"/>
            <a:ext cx="260842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powerful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6792595" y="2637155"/>
            <a:ext cx="11430" cy="141732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592445" y="4105275"/>
            <a:ext cx="31559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eadly/severe</a:t>
            </a:r>
            <a:endParaRPr lang="zh-CN" alt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8595" y="4436110"/>
            <a:ext cx="3611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Personification </a:t>
            </a:r>
            <a:endParaRPr lang="zh-CN" alt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8595" y="5245735"/>
            <a:ext cx="80498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vivid, arouse reader's interest/attention</a:t>
            </a:r>
            <a:endParaRPr lang="zh-CN" alt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矩形 22"/>
          <p:cNvSpPr/>
          <p:nvPr/>
        </p:nvSpPr>
        <p:spPr>
          <a:xfrm>
            <a:off x="188357" y="2796461"/>
            <a:ext cx="7942659" cy="7048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Finally "King Cholera" 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was</a:t>
            </a:r>
            <a:r>
              <a:rPr lang="en-US" altLang="zh-CN" sz="36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defeated.</a:t>
            </a:r>
            <a:endParaRPr lang="en-US" altLang="zh-CN" sz="3600" b="1" dirty="0"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62805" y="1871345"/>
            <a:ext cx="123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King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7" grpId="0"/>
      <p:bldP spid="8" grpId="0"/>
      <p:bldP spid="9" grpId="0"/>
      <p:bldP spid="11" grpId="0" bldLvl="0" animBg="1"/>
      <p:bldP spid="11" grpId="1" bldLvl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矩形 1"/>
          <p:cNvSpPr>
            <a:spLocks noChangeArrowheads="1"/>
          </p:cNvSpPr>
          <p:nvPr/>
        </p:nvSpPr>
        <p:spPr bwMode="auto">
          <a:xfrm>
            <a:off x="407035" y="370840"/>
            <a:ext cx="9210675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Zhong Nanshan &amp;</a:t>
            </a:r>
            <a:endParaRPr kumimoji="0" lang="en-US" altLang="zh-CN" sz="44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his scientific research stages?</a:t>
            </a:r>
            <a:endParaRPr kumimoji="0" lang="en-US" altLang="zh-CN" sz="44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457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60" y="2632075"/>
            <a:ext cx="3479800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矩形 1"/>
          <p:cNvSpPr>
            <a:spLocks noChangeArrowheads="1"/>
          </p:cNvSpPr>
          <p:nvPr/>
        </p:nvSpPr>
        <p:spPr bwMode="auto">
          <a:xfrm>
            <a:off x="2080260" y="470535"/>
            <a:ext cx="55848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</a:rPr>
              <a:t>Learning objectives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 panose="02010803020104030203" pitchFamily="2" charset="-79"/>
              <a:ea typeface="宋体" panose="02010600030101010101" pitchFamily="2" charset="-122"/>
              <a:cs typeface="Aharoni" panose="02010803020104030203" pitchFamily="2" charset="-79"/>
            </a:endParaRPr>
          </a:p>
        </p:txBody>
      </p:sp>
      <p:graphicFrame>
        <p:nvGraphicFramePr>
          <p:cNvPr id="3" name="图示 2"/>
          <p:cNvGraphicFramePr/>
          <p:nvPr/>
        </p:nvGraphicFramePr>
        <p:xfrm>
          <a:off x="1043608" y="1700808"/>
          <a:ext cx="7344816" cy="4313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2005241256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5400000">
            <a:off x="998855" y="-183515"/>
            <a:ext cx="7146290" cy="7359650"/>
          </a:xfrm>
          <a:prstGeom prst="rect">
            <a:avLst/>
          </a:prstGeom>
        </p:spPr>
      </p:pic>
      <p:pic>
        <p:nvPicPr>
          <p:cNvPr id="8" name="图片 7" descr="水印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47285" y="114300"/>
            <a:ext cx="4058920" cy="1313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207135" y="1724660"/>
            <a:ext cx="6935470" cy="4690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zh-CN" altLang="en-US" sz="2000">
              <a:latin typeface="+mj-ea"/>
              <a:ea typeface="+mj-ea"/>
              <a:cs typeface="+mj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>
                <a:latin typeface="+mj-ea"/>
                <a:ea typeface="+mj-ea"/>
                <a:cs typeface="+mj-ea"/>
              </a:rPr>
              <a:t>在全球抗疫的大背景下，全世界均见证了中国抗疫的成效。其中，钟南山院士功不可没。近日，《科学美国人》（</a:t>
            </a:r>
            <a:r>
              <a:rPr lang="en-US" altLang="zh-CN" sz="2000" i="1">
                <a:latin typeface="+mj-ea"/>
                <a:ea typeface="+mj-ea"/>
                <a:cs typeface="+mj-ea"/>
              </a:rPr>
              <a:t>Scientific American</a:t>
            </a:r>
            <a:r>
              <a:rPr lang="zh-CN" altLang="en-US" sz="2000">
                <a:latin typeface="+mj-ea"/>
                <a:ea typeface="+mj-ea"/>
                <a:cs typeface="+mj-ea"/>
              </a:rPr>
              <a:t>）杂志拟刊登钟南山院士抗疫科研过程，故面向全体中国人征稿，要求如下：</a:t>
            </a:r>
            <a:endParaRPr lang="zh-CN" altLang="en-US" sz="2000">
              <a:latin typeface="+mj-ea"/>
              <a:ea typeface="+mj-ea"/>
              <a:cs typeface="+mj-ea"/>
            </a:endParaRPr>
          </a:p>
          <a:p>
            <a:pPr marL="0" lvl="0" indent="0" algn="l">
              <a:lnSpc>
                <a:spcPct val="150000"/>
              </a:lnSpc>
              <a:buNone/>
            </a:pPr>
            <a:r>
              <a:rPr lang="en-US" altLang="zh-CN" sz="2000">
                <a:solidFill>
                  <a:schemeClr val="dk1"/>
                </a:solidFill>
                <a:latin typeface="+mj-ea"/>
                <a:ea typeface="+mj-ea"/>
                <a:cs typeface="+mj-ea"/>
              </a:rPr>
              <a:t>1. </a:t>
            </a:r>
            <a:r>
              <a:rPr lang="zh-CN" altLang="en-US" sz="2000">
                <a:solidFill>
                  <a:schemeClr val="dk1"/>
                </a:solidFill>
                <a:latin typeface="+mj-ea"/>
                <a:ea typeface="+mj-ea"/>
                <a:cs typeface="+mj-ea"/>
              </a:rPr>
              <a:t>自拟题目；</a:t>
            </a:r>
            <a:endParaRPr lang="zh-CN" altLang="en-US" sz="200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pPr marL="0" lvl="0" indent="0" algn="l">
              <a:lnSpc>
                <a:spcPct val="150000"/>
              </a:lnSpc>
              <a:buNone/>
            </a:pPr>
            <a:r>
              <a:rPr lang="en-US" altLang="zh-CN" sz="2000">
                <a:solidFill>
                  <a:schemeClr val="dk1"/>
                </a:solidFill>
                <a:latin typeface="+mj-ea"/>
                <a:ea typeface="+mj-ea"/>
                <a:cs typeface="+mj-ea"/>
              </a:rPr>
              <a:t>2. </a:t>
            </a:r>
            <a:r>
              <a:rPr lang="zh-CN" altLang="en-US" sz="2000">
                <a:latin typeface="+mj-ea"/>
                <a:ea typeface="+mj-ea"/>
                <a:cs typeface="+mj-ea"/>
                <a:sym typeface="+mn-ea"/>
              </a:rPr>
              <a:t>凸显其科研过程和其科研精神；</a:t>
            </a:r>
            <a:endParaRPr lang="zh-CN" altLang="en-US" sz="2000">
              <a:latin typeface="+mj-ea"/>
              <a:ea typeface="+mj-ea"/>
              <a:cs typeface="+mj-ea"/>
              <a:sym typeface="+mn-ea"/>
            </a:endParaRPr>
          </a:p>
          <a:p>
            <a:pPr marL="0" lvl="0" indent="0" algn="l">
              <a:lnSpc>
                <a:spcPct val="150000"/>
              </a:lnSpc>
              <a:buNone/>
            </a:pPr>
            <a:r>
              <a:rPr lang="en-US" altLang="zh-CN" sz="2000">
                <a:latin typeface="+mj-ea"/>
                <a:ea typeface="+mj-ea"/>
                <a:cs typeface="+mj-ea"/>
                <a:sym typeface="+mn-ea"/>
              </a:rPr>
              <a:t>3. </a:t>
            </a:r>
            <a:r>
              <a:rPr lang="zh-CN" altLang="en-US" sz="2000">
                <a:solidFill>
                  <a:schemeClr val="dk1"/>
                </a:solidFill>
                <a:latin typeface="+mj-ea"/>
                <a:ea typeface="+mj-ea"/>
                <a:cs typeface="+mj-ea"/>
              </a:rPr>
              <a:t>字数不限，用词严谨；</a:t>
            </a:r>
            <a:endParaRPr lang="zh-CN" altLang="en-US" sz="200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pPr marL="0" lvl="0" indent="0" algn="l">
              <a:lnSpc>
                <a:spcPct val="150000"/>
              </a:lnSpc>
              <a:buNone/>
            </a:pPr>
            <a:r>
              <a:rPr lang="en-US" altLang="zh-CN" sz="2000">
                <a:solidFill>
                  <a:schemeClr val="dk1"/>
                </a:solidFill>
                <a:latin typeface="+mj-ea"/>
                <a:ea typeface="+mj-ea"/>
                <a:cs typeface="+mj-ea"/>
              </a:rPr>
              <a:t>4. </a:t>
            </a:r>
            <a:r>
              <a:rPr lang="zh-CN" altLang="en-US" sz="2000">
                <a:solidFill>
                  <a:schemeClr val="dk1"/>
                </a:solidFill>
                <a:latin typeface="+mj-ea"/>
                <a:ea typeface="+mj-ea"/>
                <a:cs typeface="+mj-ea"/>
              </a:rPr>
              <a:t>截止日期：2020年6月15日。</a:t>
            </a:r>
            <a:endParaRPr lang="zh-CN" altLang="en-US" sz="200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pPr marL="0" lvl="0" indent="0" algn="l">
              <a:buNone/>
            </a:pPr>
            <a:endParaRPr lang="zh-CN" altLang="en-US" sz="2000">
              <a:solidFill>
                <a:schemeClr val="dk1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2710" y="427355"/>
            <a:ext cx="3667125" cy="100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"/>
          <p:cNvSpPr>
            <a:spLocks noChangeArrowheads="1"/>
          </p:cNvSpPr>
          <p:nvPr/>
        </p:nvSpPr>
        <p:spPr bwMode="auto">
          <a:xfrm>
            <a:off x="2614573" y="548680"/>
            <a:ext cx="30988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</a:rPr>
              <a:t> 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 panose="02010803020104030203" pitchFamily="2" charset="-79"/>
              <a:ea typeface="宋体" panose="0201060003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8433" name="标题 1"/>
          <p:cNvSpPr txBox="1">
            <a:spLocks noChangeArrowheads="1"/>
          </p:cNvSpPr>
          <p:nvPr/>
        </p:nvSpPr>
        <p:spPr bwMode="auto">
          <a:xfrm>
            <a:off x="1480820" y="454660"/>
            <a:ext cx="8229600" cy="69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  <a:sym typeface="+mn-ea"/>
              </a:rPr>
              <a:t>Jigsaw Writing—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</a:rPr>
              <a:t>Output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haroni" panose="02010803020104030203" pitchFamily="2" charset="-79"/>
              <a:ea typeface="宋体" panose="0201060003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209716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695" y="1255395"/>
            <a:ext cx="8263890" cy="5435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02505" y="3644265"/>
            <a:ext cx="2225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Suspecting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46120" y="5599430"/>
            <a:ext cx="2225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Proving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28800" y="3712210"/>
            <a:ext cx="2225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Concluding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45820" y="1549400"/>
            <a:ext cx="8795385" cy="5038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one part of Zhong Nanshan’s scientific research stages.</a:t>
            </a:r>
            <a:endParaRPr lang="zh-CN" alt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 your passage a title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word limit.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Combine your own ideas with what 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we have discussed.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 with your group members 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if necessary.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3" name="标题 1"/>
          <p:cNvSpPr txBox="1">
            <a:spLocks noChangeArrowheads="1"/>
          </p:cNvSpPr>
          <p:nvPr/>
        </p:nvSpPr>
        <p:spPr bwMode="auto">
          <a:xfrm>
            <a:off x="1480820" y="454660"/>
            <a:ext cx="8229600" cy="69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  <a:sym typeface="+mn-ea"/>
              </a:rPr>
              <a:t>Jigsaw Writing—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</a:rPr>
              <a:t>Output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haroni" panose="02010803020104030203" pitchFamily="2" charset="-79"/>
              <a:ea typeface="宋体" panose="02010600030101010101" pitchFamily="2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/>
        </p:nvGraphicFramePr>
        <p:xfrm>
          <a:off x="-612775" y="1397000"/>
          <a:ext cx="1056703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0" y="-856615"/>
            <a:ext cx="9188450" cy="100584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 rot="21420000">
            <a:off x="2461895" y="1686560"/>
            <a:ext cx="6336665" cy="50419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072130" y="372110"/>
            <a:ext cx="36753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Suspecting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77105" y="114300"/>
            <a:ext cx="4229100" cy="1368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0" y="-856615"/>
            <a:ext cx="9188450" cy="100584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6" name="圆角矩形 5"/>
          <p:cNvSpPr/>
          <p:nvPr/>
        </p:nvSpPr>
        <p:spPr>
          <a:xfrm rot="21420000">
            <a:off x="2461895" y="1686560"/>
            <a:ext cx="6336665" cy="50419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072130" y="372110"/>
            <a:ext cx="36753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Suspecting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4127500" y="3942715"/>
            <a:ext cx="4333240" cy="1536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365760" y="4750435"/>
            <a:ext cx="3194050" cy="127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2061210" y="5273040"/>
            <a:ext cx="6133465" cy="2330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967740" y="5891530"/>
            <a:ext cx="3919220" cy="1282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2188845" y="3442970"/>
            <a:ext cx="1938655" cy="1079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061210" y="6151245"/>
            <a:ext cx="36753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B050"/>
                </a:solidFill>
              </a:rPr>
              <a:t>rigorous/cautious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2872105" y="6039485"/>
            <a:ext cx="43815" cy="342265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水印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77105" y="114300"/>
            <a:ext cx="4229100" cy="1368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-487045"/>
            <a:ext cx="9142730" cy="734504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703195" y="2301240"/>
            <a:ext cx="5996305" cy="50419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529965" y="977900"/>
            <a:ext cx="3360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Proving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77105" y="114300"/>
            <a:ext cx="4229100" cy="1368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-487045"/>
            <a:ext cx="9142730" cy="734504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703195" y="2301240"/>
            <a:ext cx="5996305" cy="50419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>
          <a:xfrm>
            <a:off x="2700020" y="5157470"/>
            <a:ext cx="5256530" cy="1441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1180465" y="5591175"/>
            <a:ext cx="6991985" cy="1422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832610" y="3429000"/>
            <a:ext cx="6477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529965" y="977900"/>
            <a:ext cx="3360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Proving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0810" y="1609725"/>
            <a:ext cx="50260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B050"/>
                </a:solidFill>
              </a:rPr>
              <a:t>essential/vital/crutial</a:t>
            </a:r>
            <a:endParaRPr lang="zh-CN" altLang="en-US" sz="3200" b="1">
              <a:solidFill>
                <a:srgbClr val="00B050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1979930" y="2132965"/>
            <a:ext cx="144145" cy="100838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5004435" y="4358005"/>
            <a:ext cx="3456305" cy="717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004435" y="1717675"/>
            <a:ext cx="50260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</a:rPr>
              <a:t>care for the public</a:t>
            </a:r>
            <a:endParaRPr lang="en-US" sz="3200" b="1">
              <a:solidFill>
                <a:srgbClr val="00B050"/>
              </a:solidFill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6444615" y="2205355"/>
            <a:ext cx="215900" cy="187198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2051685" y="4725670"/>
            <a:ext cx="12966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259840" y="5535295"/>
            <a:ext cx="6842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</a:rPr>
              <a:t>responsible for the public</a:t>
            </a:r>
            <a:endParaRPr lang="en-US" sz="3200" b="1">
              <a:solidFill>
                <a:srgbClr val="00B050"/>
              </a:solidFill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2628265" y="4725670"/>
            <a:ext cx="16510" cy="791845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水印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77105" y="114300"/>
            <a:ext cx="4229100" cy="1368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-457200" y="-2505075"/>
            <a:ext cx="10058400" cy="91433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36850" y="0"/>
            <a:ext cx="30327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Concluding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77105" y="114300"/>
            <a:ext cx="4229100" cy="1368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标题 1"/>
          <p:cNvSpPr txBox="1">
            <a:spLocks noChangeArrowheads="1"/>
          </p:cNvSpPr>
          <p:nvPr/>
        </p:nvSpPr>
        <p:spPr bwMode="auto">
          <a:xfrm>
            <a:off x="126365" y="120015"/>
            <a:ext cx="8229600" cy="69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</a:rPr>
              <a:t>Reading-Input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 panose="02010803020104030203" pitchFamily="2" charset="-79"/>
              <a:ea typeface="宋体" panose="0201060003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0755" y="777240"/>
            <a:ext cx="73952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  <a:sym typeface="+mn-ea"/>
              </a:rPr>
              <a:t>Step</a:t>
            </a:r>
            <a:r>
              <a:rPr lang="en-US" altLang="zh-CN" sz="4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  <a:sym typeface="+mn-ea"/>
              </a:rPr>
              <a:t>1—Lan</a:t>
            </a:r>
            <a:r>
              <a:rPr lang="en-US" altLang="zh-CN" sz="4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  <a:sym typeface="+mn-ea"/>
              </a:rPr>
              <a:t>guage &amp; Contents</a:t>
            </a:r>
            <a:endParaRPr lang="en-US" altLang="zh-CN" sz="4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 panose="02010803020104030203" pitchFamily="2" charset="-79"/>
              <a:ea typeface="宋体" panose="02010600030101010101" pitchFamily="2" charset="-122"/>
              <a:cs typeface="Aharoni" panose="02010803020104030203" pitchFamily="2" charset="-79"/>
              <a:sym typeface="+mn-ea"/>
            </a:endParaRPr>
          </a:p>
        </p:txBody>
      </p:sp>
      <p:pic>
        <p:nvPicPr>
          <p:cNvPr id="2097153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0200" y="1718967"/>
            <a:ext cx="8483600" cy="477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-457200" y="-2505075"/>
            <a:ext cx="10058400" cy="91433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36850" y="0"/>
            <a:ext cx="30327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Concluding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928370" y="2132965"/>
            <a:ext cx="7316470" cy="3060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6402070" y="3466465"/>
            <a:ext cx="1224280" cy="723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193040" y="3650615"/>
            <a:ext cx="1224280" cy="723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193040" y="4141470"/>
            <a:ext cx="8496935" cy="201612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928495" y="894080"/>
            <a:ext cx="64344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B050"/>
                </a:solidFill>
              </a:rPr>
              <a:t>adv: to make the information more impressive</a:t>
            </a:r>
            <a:endParaRPr lang="zh-CN" altLang="en-US" sz="3200" b="1">
              <a:solidFill>
                <a:srgbClr val="00B050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1043940" y="1844675"/>
            <a:ext cx="1944370" cy="1368425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 flipV="1">
            <a:off x="5724525" y="1844675"/>
            <a:ext cx="1440180" cy="115189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水印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77105" y="114300"/>
            <a:ext cx="4229100" cy="1368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6399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</a:rPr>
              <a:t>The fabulous titles given by ss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00075" y="573405"/>
            <a:ext cx="7947660" cy="6313170"/>
            <a:chOff x="946" y="862"/>
            <a:chExt cx="12516" cy="9942"/>
          </a:xfrm>
        </p:grpSpPr>
        <p:sp>
          <p:nvSpPr>
            <p:cNvPr id="8" name="圆角矩形 22"/>
            <p:cNvSpPr/>
            <p:nvPr/>
          </p:nvSpPr>
          <p:spPr>
            <a:xfrm>
              <a:off x="954" y="9694"/>
              <a:ext cx="12508" cy="11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3600" b="1" dirty="0">
                  <a:latin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3600" dirty="0">
                  <a:latin typeface="Times New Roman" panose="02020603050405020304" pitchFamily="18" charset="0"/>
                  <a:sym typeface="Times New Roman" panose="02020603050405020304" pitchFamily="18" charset="0"/>
                </a:rPr>
                <a:t>Load Ahead...</a:t>
              </a:r>
              <a:endParaRPr lang="en-US" altLang="zh-CN" sz="3600" dirty="0"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2" name="圆角矩形 22"/>
            <p:cNvSpPr/>
            <p:nvPr/>
          </p:nvSpPr>
          <p:spPr>
            <a:xfrm>
              <a:off x="946" y="862"/>
              <a:ext cx="12508" cy="11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3600" b="1" dirty="0">
                  <a:latin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3600" dirty="0">
                  <a:latin typeface="Times New Roman" panose="02020603050405020304" pitchFamily="18" charset="0"/>
                  <a:sym typeface="Times New Roman" panose="02020603050405020304" pitchFamily="18" charset="0"/>
                </a:rPr>
                <a:t>The Sunshine Brightens the Clouds</a:t>
              </a:r>
              <a:endParaRPr lang="en-US" altLang="zh-CN" sz="3600" dirty="0"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947" y="4174"/>
              <a:ext cx="12508" cy="11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3600" b="1" dirty="0">
                  <a:latin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3600" dirty="0">
                  <a:latin typeface="Times New Roman" panose="02020603050405020304" pitchFamily="18" charset="0"/>
                  <a:sym typeface="Times New Roman" panose="02020603050405020304" pitchFamily="18" charset="0"/>
                </a:rPr>
                <a:t>Hope in Pandora's Box</a:t>
              </a:r>
              <a:endParaRPr lang="en-US" altLang="zh-CN" sz="3600" dirty="0"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4" name="圆角矩形 22"/>
            <p:cNvSpPr/>
            <p:nvPr/>
          </p:nvSpPr>
          <p:spPr>
            <a:xfrm>
              <a:off x="948" y="5278"/>
              <a:ext cx="12508" cy="11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3600" b="1" dirty="0">
                  <a:latin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3600" dirty="0">
                  <a:latin typeface="Times New Roman" panose="02020603050405020304" pitchFamily="18" charset="0"/>
                  <a:sym typeface="Times New Roman" panose="02020603050405020304" pitchFamily="18" charset="0"/>
                </a:rPr>
                <a:t>The War without Smog</a:t>
              </a:r>
              <a:endParaRPr lang="en-US" altLang="zh-CN" sz="3600" dirty="0"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5" name="圆角矩形 22"/>
            <p:cNvSpPr/>
            <p:nvPr/>
          </p:nvSpPr>
          <p:spPr>
            <a:xfrm>
              <a:off x="949" y="7486"/>
              <a:ext cx="12508" cy="11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3600" b="1" dirty="0">
                  <a:latin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3600" dirty="0">
                  <a:latin typeface="Times New Roman" panose="02020603050405020304" pitchFamily="18" charset="0"/>
                  <a:sym typeface="Times New Roman" panose="02020603050405020304" pitchFamily="18" charset="0"/>
                </a:rPr>
                <a:t>Angel Defeats Devil</a:t>
              </a:r>
              <a:endParaRPr lang="en-US" altLang="zh-CN" sz="3600" dirty="0"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6" name="圆角矩形 22"/>
            <p:cNvSpPr/>
            <p:nvPr/>
          </p:nvSpPr>
          <p:spPr>
            <a:xfrm>
              <a:off x="950" y="8590"/>
              <a:ext cx="12508" cy="11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3600" dirty="0">
                  <a:latin typeface="Times New Roman" panose="02020603050405020304" pitchFamily="18" charset="0"/>
                  <a:sym typeface="Times New Roman" panose="02020603050405020304" pitchFamily="18" charset="0"/>
                </a:rPr>
                <a:t>Guardian of Life</a:t>
              </a:r>
              <a:endParaRPr lang="en-US" altLang="zh-CN" sz="3600" dirty="0"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7" name="圆角矩形 22"/>
            <p:cNvSpPr/>
            <p:nvPr/>
          </p:nvSpPr>
          <p:spPr>
            <a:xfrm>
              <a:off x="951" y="6382"/>
              <a:ext cx="12508" cy="11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3600" b="1" dirty="0">
                  <a:latin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3600" dirty="0">
                  <a:latin typeface="Times New Roman" panose="02020603050405020304" pitchFamily="18" charset="0"/>
                  <a:sym typeface="Times New Roman" panose="02020603050405020304" pitchFamily="18" charset="0"/>
                </a:rPr>
                <a:t>The Way of Exploring</a:t>
              </a:r>
              <a:endParaRPr lang="en-US" altLang="zh-CN" sz="3600" dirty="0"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8" name="圆角矩形 22"/>
            <p:cNvSpPr/>
            <p:nvPr/>
          </p:nvSpPr>
          <p:spPr>
            <a:xfrm>
              <a:off x="952" y="1966"/>
              <a:ext cx="12508" cy="11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3600" b="1" dirty="0">
                  <a:latin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3600" dirty="0">
                  <a:latin typeface="Times New Roman" panose="02020603050405020304" pitchFamily="18" charset="0"/>
                  <a:sym typeface="Times New Roman" panose="02020603050405020304" pitchFamily="18" charset="0"/>
                </a:rPr>
                <a:t>The Mountain that Guards  People</a:t>
              </a:r>
              <a:endParaRPr lang="en-US" altLang="zh-CN" sz="3600" dirty="0"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9" name="圆角矩形 22"/>
            <p:cNvSpPr/>
            <p:nvPr/>
          </p:nvSpPr>
          <p:spPr>
            <a:xfrm>
              <a:off x="953" y="3070"/>
              <a:ext cx="12508" cy="11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3600" b="1" dirty="0">
                  <a:latin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3600" dirty="0">
                  <a:latin typeface="Times New Roman" panose="02020603050405020304" pitchFamily="18" charset="0"/>
                  <a:sym typeface="Times New Roman" panose="02020603050405020304" pitchFamily="18" charset="0"/>
                </a:rPr>
                <a:t>The Lighthouse Old Man</a:t>
              </a:r>
              <a:endParaRPr lang="en-US" altLang="zh-CN" sz="3600" dirty="0"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10870" y="1809115"/>
            <a:ext cx="7936865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FF0000"/>
                </a:solidFill>
              </a:rPr>
              <a:t>Articles with good titles are half written.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03880" y="2815590"/>
            <a:ext cx="2487930" cy="8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题好一半文。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标题 1"/>
          <p:cNvSpPr txBox="1">
            <a:spLocks noChangeArrowheads="1"/>
          </p:cNvSpPr>
          <p:nvPr/>
        </p:nvSpPr>
        <p:spPr bwMode="auto">
          <a:xfrm>
            <a:off x="323528" y="-171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 panose="02010803020104030203" pitchFamily="2" charset="-79"/>
                <a:ea typeface="方正喵呜体" panose="02010600010101010101" pitchFamily="2" charset="-122"/>
                <a:cs typeface="Aharoni" panose="02010803020104030203" pitchFamily="2" charset="-79"/>
                <a:sym typeface="等线" panose="02010600030101010101" pitchFamily="2" charset="-122"/>
              </a:rPr>
            </a:b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 panose="02010803020104030203" pitchFamily="2" charset="-79"/>
                <a:ea typeface="方正喵呜体" panose="02010600010101010101" pitchFamily="2" charset="-122"/>
                <a:cs typeface="Aharoni" panose="02010803020104030203" pitchFamily="2" charset="-79"/>
                <a:sym typeface="等线" panose="02010600030101010101" pitchFamily="2" charset="-122"/>
              </a:rPr>
              <a:t>Assignment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 panose="02010803020104030203" pitchFamily="2" charset="-79"/>
                <a:ea typeface="方正喵呜体" panose="02010600010101010101" pitchFamily="2" charset="-122"/>
                <a:cs typeface="Aharoni" panose="02010803020104030203" pitchFamily="2" charset="-79"/>
              </a:rPr>
            </a:b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 panose="02010803020104030203" pitchFamily="2" charset="-79"/>
              <a:ea typeface="方正喵呜体" panose="0201060001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30722" name="内容占位符 2"/>
          <p:cNvSpPr txBox="1">
            <a:spLocks noChangeArrowheads="1"/>
          </p:cNvSpPr>
          <p:nvPr/>
        </p:nvSpPr>
        <p:spPr bwMode="auto">
          <a:xfrm>
            <a:off x="110490" y="1165860"/>
            <a:ext cx="9308465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3600" b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Everyone complete your own  passage.</a:t>
            </a:r>
            <a:endParaRPr lang="zh-CN" altLang="en-US" sz="3600" b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lvl="0" indent="0" fontAlgn="base">
              <a:spcAft>
                <a:spcPct val="0"/>
              </a:spcAft>
              <a:buFont typeface="Wingdings" panose="05000000000000000000" charset="0"/>
              <a:buNone/>
              <a:defRPr/>
            </a:pPr>
            <a:endParaRPr lang="en-US" altLang="zh-CN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fontAlgn="base">
              <a:spcAft>
                <a:spcPct val="0"/>
              </a:spcAft>
              <a:buFont typeface="Wingdings" panose="05000000000000000000" charset="0"/>
              <a:buNone/>
              <a:defRPr/>
            </a:pPr>
            <a:endParaRPr lang="en-US" altLang="zh-CN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fontAlgn="base">
              <a:spcAft>
                <a:spcPct val="0"/>
              </a:spcAft>
              <a:buFont typeface="Wingdings" panose="05000000000000000000" charset="0"/>
              <a:buNone/>
              <a:defRPr/>
            </a:pPr>
            <a:endParaRPr lang="en-US" altLang="zh-CN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l">
              <a:buClrTx/>
              <a:buSzTx/>
              <a:buFont typeface="Arial" panose="020B0604020202020204" pitchFamily="34" charset="0"/>
              <a:buNone/>
            </a:pPr>
            <a:endParaRPr lang="zh-CN" altLang="en-US" sz="3600" b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lvl="0" algn="l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Do self- assessment &amp; peer-assessment within your own group.</a:t>
            </a:r>
            <a:endParaRPr lang="en-US" altLang="zh-CN" sz="3600" b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lvl="0" algn="l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You're invited to email your passage to the editor's official email.</a:t>
            </a:r>
            <a:endParaRPr lang="en-US" altLang="zh-CN" sz="3600" b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2615" y="2014220"/>
            <a:ext cx="8816340" cy="231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fontAlgn="base">
              <a:lnSpc>
                <a:spcPct val="130000"/>
              </a:lnSpc>
              <a:spcAft>
                <a:spcPct val="0"/>
              </a:spcAft>
              <a:buFont typeface="Wingdings" panose="05000000000000000000" charset="0"/>
              <a:buNone/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 word limit.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130000"/>
              </a:lnSpc>
              <a:spcAft>
                <a:spcPct val="0"/>
              </a:spcAft>
              <a:buFont typeface="Wingdings" panose="05000000000000000000" charset="0"/>
              <a:buNone/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Ensure beautiful handwriting.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fontAlgn="base">
              <a:lnSpc>
                <a:spcPct val="130000"/>
              </a:lnSpc>
              <a:spcAft>
                <a:spcPct val="0"/>
              </a:spcAft>
              <a:buNone/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Pay attention to the scientific research stages</a:t>
            </a:r>
            <a:r>
              <a:rPr lang="en-US" altLang="zh-CN" sz="20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  <a:sym typeface="+mn-ea"/>
              </a:rPr>
              <a:t>.</a:t>
            </a:r>
            <a:endParaRPr lang="en-US" altLang="zh-CN" sz="20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altLang="zh-CN" sz="20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电子邮件图标-798799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21715" y="1587500"/>
            <a:ext cx="2508885" cy="30245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76650" y="2675255"/>
            <a:ext cx="487743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editors@sciam.com</a:t>
            </a:r>
            <a:r>
              <a:rPr lang="zh-CN" altLang="en-US">
                <a:solidFill>
                  <a:schemeClr val="bg1"/>
                </a:solidFill>
              </a:rPr>
              <a:t> 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" descr="https://gss0.bdstatic.com/94o3dSag_xI4khGkpoWK1HF6hhy/baike/w%3D268%3Bg%3D0/sign=d445f377369b033b2c88fbdc2df551ee/38dbb6fd5266d016094b705b952bd40735fa3576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13910" y="2631440"/>
            <a:ext cx="3370580" cy="3300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630" y="2748915"/>
            <a:ext cx="3070225" cy="3182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1040765" y="1189355"/>
            <a:ext cx="7059930" cy="13220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If we want to be a good writer, </a:t>
            </a:r>
            <a:endParaRPr lang="en-US" altLang="en-US" sz="40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 a good reader first.</a:t>
            </a:r>
            <a:endParaRPr lang="en-US" altLang="en-US" sz="40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3" descr="474c80dc522d3d4d0ecc9d5cd15f79e049499a1c421f3c-veYPbr_fw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694863" cy="7280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174115" y="1494155"/>
            <a:ext cx="6433820" cy="1006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This was the 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deadly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disease of its day. 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>
            <a:off x="4308475" y="2500630"/>
            <a:ext cx="0" cy="86423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4205605" y="2500630"/>
            <a:ext cx="8597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>
                <a:solidFill>
                  <a:schemeClr val="bg1"/>
                </a:solidFill>
              </a:rPr>
              <a:t>？</a:t>
            </a:r>
            <a:endParaRPr lang="zh-CN" altLang="en-US" sz="6000" b="1">
              <a:solidFill>
                <a:schemeClr val="bg1"/>
              </a:solidFill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174115" y="3364865"/>
            <a:ext cx="6433820" cy="30581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0000"/>
              </a:lnSpc>
            </a:pP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Neither its cause nor its cure was understood. So many thousands of terrified people died every time there was an outbreak.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holera would never be controlled until its cause was found.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7335" y="333375"/>
            <a:ext cx="47980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sym typeface="+mn-ea"/>
              </a:rPr>
              <a:t>Precise use of words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 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10585" y="848995"/>
            <a:ext cx="54864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sym typeface="+mn-ea"/>
              </a:rPr>
              <a:t>convincing&amp;persuasive</a:t>
            </a:r>
            <a:endParaRPr lang="en-US" altLang="zh-CN" sz="3600" b="1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023620" y="1517015"/>
            <a:ext cx="6563995" cy="1884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0"/>
            <a:r>
              <a:rPr lang="en-US" sz="280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John Snow was a famous doctor in London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-</a:t>
            </a:r>
            <a:r>
              <a:rPr lang="en-US" sz="280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so expert, indeed, that he attended Queen Victoria as her personal physician.</a:t>
            </a:r>
            <a:r>
              <a:rPr lang="en-US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-598170" y="255905"/>
            <a:ext cx="46437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sym typeface="+mn-ea"/>
              </a:rPr>
              <a:t>Punctuation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 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032000" y="4513580"/>
            <a:ext cx="4389755" cy="10471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dash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to explain, to illustrate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68675" y="3587115"/>
            <a:ext cx="1561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dash</a:t>
            </a:r>
            <a:endParaRPr lang="en-US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63315" y="1771015"/>
            <a:ext cx="1284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famous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290320" y="4109085"/>
            <a:ext cx="6563995" cy="23710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Zhong Nanshan is so expert that he played a vital role in defeating SARS in 2003 and even at the age of 84, he  took an active part in fighting COVID-19.</a:t>
            </a: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311150"/>
            <a:ext cx="47980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sym typeface="+mn-ea"/>
              </a:rPr>
              <a:t>Sentence patterns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 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90320" y="1228090"/>
            <a:ext cx="6563995" cy="1884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0"/>
            <a:r>
              <a:rPr lang="en-US" sz="280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John Snow was a famous doctor in London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-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so</a:t>
            </a:r>
            <a:r>
              <a:rPr lang="en-US" sz="280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expert, indeed,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that </a:t>
            </a:r>
            <a:r>
              <a:rPr lang="en-US" sz="280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he attended Queen Victoria as her personal physician.</a:t>
            </a:r>
            <a:r>
              <a:rPr lang="en-US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289685" y="3213100"/>
            <a:ext cx="27298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so...that...</a:t>
            </a:r>
            <a:endParaRPr lang="en-US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07815" y="3213100"/>
            <a:ext cx="3901440" cy="7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giving examples</a:t>
            </a:r>
            <a:endParaRPr lang="en-US" alt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左箭头 7"/>
          <p:cNvSpPr/>
          <p:nvPr/>
        </p:nvSpPr>
        <p:spPr>
          <a:xfrm>
            <a:off x="3580765" y="3444875"/>
            <a:ext cx="527050" cy="24320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02790" y="1908810"/>
            <a:ext cx="1072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expert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98060" y="1908810"/>
            <a:ext cx="3552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he attended Queen </a:t>
            </a:r>
            <a:endParaRPr lang="en-US" altLang="en-US" sz="2800">
              <a:solidFill>
                <a:srgbClr val="00B05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94460" y="2329815"/>
            <a:ext cx="5226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Victoria as her personal physician.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 bldLvl="0" animBg="1"/>
      <p:bldP spid="8" grpId="0" bldLvl="0" animBg="1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09320" y="4194175"/>
            <a:ext cx="3812540" cy="10471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Show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don't tell.</a:t>
            </a:r>
            <a:endParaRPr lang="en-US" altLang="zh-CN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853440" y="1431925"/>
            <a:ext cx="7437120" cy="1510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John Snow wanted to 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 the challenge and solve this problem. 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9560" y="386715"/>
            <a:ext cx="58648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sym typeface="+mn-ea"/>
              </a:rPr>
              <a:t>Description of characters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 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9320" y="3162300"/>
            <a:ext cx="46253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brave/courageous</a:t>
            </a:r>
            <a:endParaRPr lang="en-US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63345"/>
            <a:ext cx="4647565" cy="54946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92785" y="93345"/>
            <a:ext cx="70205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3600" b="1">
                <a:solidFill>
                  <a:schemeClr val="bg1"/>
                </a:solidFill>
                <a:sym typeface="+mn-ea"/>
              </a:rPr>
              <a:t>Description of Zhong Nanshan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 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849495" y="738505"/>
            <a:ext cx="4293870" cy="47929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Zhong Nanshan went to Wuhan at night by high-speed train instead of  during day time to conduct investigation immediately.</a:t>
            </a:r>
            <a:endParaRPr lang="en-US" altLang="zh-CN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49495" y="5531485"/>
            <a:ext cx="41738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宋体" panose="02010600030101010101" pitchFamily="2" charset="-122"/>
                <a:cs typeface="Aharoni" panose="02010803020104030203" pitchFamily="2" charset="-79"/>
                <a:sym typeface="+mn-ea"/>
              </a:rPr>
              <a:t>responsibility&amp;love for the public</a:t>
            </a:r>
            <a:endParaRPr lang="en-US" altLang="zh-CN" sz="3600" b="1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宋体" panose="02010600030101010101" pitchFamily="2" charset="-122"/>
              <a:cs typeface="Aharoni" panose="02010803020104030203" pitchFamily="2" charset="-79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/>
    </p:bldLst>
  </p:timing>
</p:sld>
</file>

<file path=ppt/tags/tag1.xml><?xml version="1.0" encoding="utf-8"?>
<p:tagLst xmlns:p="http://schemas.openxmlformats.org/presentationml/2006/main">
  <p:tag name="REFSHAPE" val="696261412"/>
  <p:tag name="KSO_WM_UNIT_PLACING_PICTURE_USER_VIEWPORT" val="{&quot;height&quot;:7520,&quot;width&quot;:13360}"/>
</p:tagLst>
</file>

<file path=ppt/tags/tag10.xml><?xml version="1.0" encoding="utf-8"?>
<p:tagLst xmlns:p="http://schemas.openxmlformats.org/presentationml/2006/main">
  <p:tag name="REFSHAPE" val="642198068"/>
  <p:tag name="KSO_WM_UNIT_PLACING_PICTURE_USER_VIEWPORT" val="{&quot;height&quot;:2069,&quot;width&quot;:6392}"/>
</p:tagLst>
</file>

<file path=ppt/tags/tag11.xml><?xml version="1.0" encoding="utf-8"?>
<p:tagLst xmlns:p="http://schemas.openxmlformats.org/presentationml/2006/main">
  <p:tag name="REFSHAPE" val="642198068"/>
  <p:tag name="KSO_WM_UNIT_PLACING_PICTURE_USER_VIEWPORT" val="{&quot;height&quot;:2069,&quot;width&quot;:6392}"/>
</p:tagLst>
</file>

<file path=ppt/tags/tag12.xml><?xml version="1.0" encoding="utf-8"?>
<p:tagLst xmlns:p="http://schemas.openxmlformats.org/presentationml/2006/main">
  <p:tag name="REFSHAPE" val="1047024508"/>
  <p:tag name="KSO_WM_UNIT_PLACING_PICTURE_USER_VIEWPORT" val="{&quot;height&quot;:15840,&quot;width&quot;:13140}"/>
</p:tagLst>
</file>

<file path=ppt/tags/tag2.xml><?xml version="1.0" encoding="utf-8"?>
<p:tagLst xmlns:p="http://schemas.openxmlformats.org/presentationml/2006/main">
  <p:tag name="REFSHAPE" val="696261412"/>
  <p:tag name="KSO_WM_UNIT_PLACING_PICTURE_USER_VIEWPORT" val="{&quot;height&quot;:7520,&quot;width&quot;:13360}"/>
</p:tagLst>
</file>

<file path=ppt/tags/tag3.xml><?xml version="1.0" encoding="utf-8"?>
<p:tagLst xmlns:p="http://schemas.openxmlformats.org/presentationml/2006/main">
  <p:tag name="REFSHAPE" val="642198068"/>
  <p:tag name="KSO_WM_UNIT_PLACING_PICTURE_USER_VIEWPORT" val="{&quot;height&quot;:2069,&quot;width&quot;:6392}"/>
</p:tagLst>
</file>

<file path=ppt/tags/tag4.xml><?xml version="1.0" encoding="utf-8"?>
<p:tagLst xmlns:p="http://schemas.openxmlformats.org/presentationml/2006/main">
  <p:tag name="KSO_WM_UNIT_PLACING_PICTURE_USER_VIEWPORT" val="{&quot;height&quot;:11590,&quot;width&quot;:11254}"/>
</p:tagLst>
</file>

<file path=ppt/tags/tag5.xml><?xml version="1.0" encoding="utf-8"?>
<p:tagLst xmlns:p="http://schemas.openxmlformats.org/presentationml/2006/main">
  <p:tag name="REFSHAPE" val="642198068"/>
  <p:tag name="KSO_WM_UNIT_PLACING_PICTURE_USER_VIEWPORT" val="{&quot;height&quot;:2637,&quot;width&quot;:8147}"/>
</p:tagLst>
</file>

<file path=ppt/tags/tag6.xml><?xml version="1.0" encoding="utf-8"?>
<p:tagLst xmlns:p="http://schemas.openxmlformats.org/presentationml/2006/main">
  <p:tag name="REFSHAPE" val="642198068"/>
  <p:tag name="KSO_WM_UNIT_PLACING_PICTURE_USER_VIEWPORT" val="{&quot;height&quot;:2069,&quot;width&quot;:6392}"/>
</p:tagLst>
</file>

<file path=ppt/tags/tag7.xml><?xml version="1.0" encoding="utf-8"?>
<p:tagLst xmlns:p="http://schemas.openxmlformats.org/presentationml/2006/main">
  <p:tag name="REFSHAPE" val="642198068"/>
  <p:tag name="KSO_WM_UNIT_PLACING_PICTURE_USER_VIEWPORT" val="{&quot;height&quot;:2069,&quot;width&quot;:6392}"/>
</p:tagLst>
</file>

<file path=ppt/tags/tag8.xml><?xml version="1.0" encoding="utf-8"?>
<p:tagLst xmlns:p="http://schemas.openxmlformats.org/presentationml/2006/main">
  <p:tag name="REFSHAPE" val="642198068"/>
  <p:tag name="KSO_WM_UNIT_PLACING_PICTURE_USER_VIEWPORT" val="{&quot;height&quot;:2069,&quot;width&quot;:6392}"/>
</p:tagLst>
</file>

<file path=ppt/tags/tag9.xml><?xml version="1.0" encoding="utf-8"?>
<p:tagLst xmlns:p="http://schemas.openxmlformats.org/presentationml/2006/main">
  <p:tag name="REFSHAPE" val="642198068"/>
  <p:tag name="KSO_WM_UNIT_PLACING_PICTURE_USER_VIEWPORT" val="{&quot;height&quot;:2069,&quot;width&quot;:6392}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5912</Words>
  <Application>WPS 演示</Application>
  <PresentationFormat>全屏显示(4:3)</PresentationFormat>
  <Paragraphs>333</Paragraphs>
  <Slides>45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62" baseType="lpstr">
      <vt:lpstr>Arial</vt:lpstr>
      <vt:lpstr>宋体</vt:lpstr>
      <vt:lpstr>Wingdings</vt:lpstr>
      <vt:lpstr>等线</vt:lpstr>
      <vt:lpstr>Aharoni</vt:lpstr>
      <vt:lpstr>Kozuka Mincho Pro B</vt:lpstr>
      <vt:lpstr>Times New Roman</vt:lpstr>
      <vt:lpstr>微软雅黑</vt:lpstr>
      <vt:lpstr>Arial Unicode MS</vt:lpstr>
      <vt:lpstr>Calibri</vt:lpstr>
      <vt:lpstr>楷体_GB2312</vt:lpstr>
      <vt:lpstr>Wingdings</vt:lpstr>
      <vt:lpstr>方正喵呜体</vt:lpstr>
      <vt:lpstr>HelveticaNeue</vt:lpstr>
      <vt:lpstr>NumberOnly</vt:lpstr>
      <vt:lpstr>华文新魏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曹小等</cp:lastModifiedBy>
  <cp:revision>294</cp:revision>
  <dcterms:created xsi:type="dcterms:W3CDTF">2019-12-03T06:01:00Z</dcterms:created>
  <dcterms:modified xsi:type="dcterms:W3CDTF">2020-06-22T09:43:27Z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