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418" r:id="rId3"/>
    <p:sldId id="261" r:id="rId4"/>
    <p:sldId id="262" r:id="rId5"/>
    <p:sldId id="263" r:id="rId6"/>
    <p:sldId id="264" r:id="rId7"/>
    <p:sldId id="353" r:id="rId8"/>
    <p:sldId id="355" r:id="rId9"/>
    <p:sldId id="356" r:id="rId10"/>
    <p:sldId id="354" r:id="rId11"/>
    <p:sldId id="373" r:id="rId12"/>
    <p:sldId id="374" r:id="rId13"/>
    <p:sldId id="352" r:id="rId14"/>
    <p:sldId id="375" r:id="rId15"/>
    <p:sldId id="376" r:id="rId16"/>
    <p:sldId id="377" r:id="rId17"/>
    <p:sldId id="378" r:id="rId18"/>
    <p:sldId id="380" r:id="rId19"/>
    <p:sldId id="326" r:id="rId20"/>
    <p:sldId id="381" r:id="rId21"/>
    <p:sldId id="382" r:id="rId22"/>
    <p:sldId id="327" r:id="rId23"/>
    <p:sldId id="297" r:id="rId24"/>
    <p:sldId id="385" r:id="rId25"/>
    <p:sldId id="383"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400" r:id="rId39"/>
    <p:sldId id="401" r:id="rId40"/>
    <p:sldId id="402" r:id="rId41"/>
    <p:sldId id="403" r:id="rId42"/>
    <p:sldId id="404" r:id="rId43"/>
    <p:sldId id="405" r:id="rId44"/>
    <p:sldId id="406" r:id="rId45"/>
    <p:sldId id="407" r:id="rId46"/>
    <p:sldId id="408" r:id="rId47"/>
    <p:sldId id="409" r:id="rId48"/>
    <p:sldId id="410" r:id="rId49"/>
    <p:sldId id="328" r:id="rId50"/>
    <p:sldId id="411" r:id="rId51"/>
    <p:sldId id="416" r:id="rId52"/>
    <p:sldId id="275" r:id="rId53"/>
  </p:sldIdLst>
  <p:sldSz cx="12192000" cy="6858000"/>
  <p:notesSz cx="6858000" cy="9144000"/>
  <p:embeddedFontLst>
    <p:embeddedFont>
      <p:font typeface="华文新魏" panose="02010800040101010101" pitchFamily="2" charset="-122"/>
      <p:regular r:id="rId59"/>
    </p:embeddedFont>
    <p:embeddedFont>
      <p:font typeface="华光淡古印_CNKI" panose="02000500000000000000" charset="-122"/>
      <p:regular r:id="rId60"/>
    </p:embeddedFont>
    <p:embeddedFont>
      <p:font typeface="Impact" panose="020B0806030902050204" charset="0"/>
      <p:regular r:id="rId61"/>
    </p:embeddedFont>
    <p:embeddedFont>
      <p:font typeface="等线 Light" panose="02010600030101010101" charset="-122"/>
      <p:regular r:id="rId62"/>
    </p:embeddedFont>
    <p:embeddedFont>
      <p:font typeface="Palatino Linotype" panose="02040502050505030304" charset="0"/>
      <p:regular r:id="rId63"/>
      <p:bold r:id="rId64"/>
      <p:italic r:id="rId65"/>
      <p:boldItalic r:id="rId66"/>
    </p:embeddedFont>
    <p:embeddedFont>
      <p:font typeface="秋季恋歌" panose="02010600010101010101" charset="-122"/>
      <p:regular r:id="rId67"/>
    </p:embeddedFont>
    <p:embeddedFont>
      <p:font typeface="Calibri" panose="020F0502020204030204" pitchFamily="34" charset="0"/>
      <p:regular r:id="rId68"/>
      <p:bold r:id="rId69"/>
      <p:italic r:id="rId70"/>
      <p:boldItalic r:id="rId71"/>
    </p:embeddedFont>
    <p:embeddedFont>
      <p:font typeface="字体管家方萌" panose="02020600040101010101" charset="-122"/>
      <p:regular r:id="rId72"/>
    </p:embeddedFont>
    <p:embeddedFont>
      <p:font typeface="等线" panose="02010600030101010101" charset="-122"/>
      <p:regular r:id="rId7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BE21"/>
    <a:srgbClr val="02800F"/>
    <a:srgbClr val="579217"/>
    <a:srgbClr val="78A842"/>
    <a:srgbClr val="FFFFFF"/>
    <a:srgbClr val="65594E"/>
    <a:srgbClr val="DDCCC2"/>
    <a:srgbClr val="69635E"/>
    <a:srgbClr val="D9C7BB"/>
    <a:srgbClr val="D0E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372" y="84"/>
      </p:cViewPr>
      <p:guideLst>
        <p:guide orient="horz" pos="258"/>
        <p:guide pos="151"/>
        <p:guide pos="7428"/>
        <p:guide orient="horz" pos="40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3" Type="http://schemas.openxmlformats.org/officeDocument/2006/relationships/font" Target="fonts/font15.fntdata"/><Relationship Id="rId72" Type="http://schemas.openxmlformats.org/officeDocument/2006/relationships/font" Target="fonts/font14.fntdata"/><Relationship Id="rId71" Type="http://schemas.openxmlformats.org/officeDocument/2006/relationships/font" Target="fonts/font13.fntdata"/><Relationship Id="rId70" Type="http://schemas.openxmlformats.org/officeDocument/2006/relationships/font" Target="fonts/font12.fntdata"/><Relationship Id="rId7" Type="http://schemas.openxmlformats.org/officeDocument/2006/relationships/slide" Target="slides/slide5.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4.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notesMaster" Target="notesMasters/notesMaster1.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3633043116e8c9cd71d1c1e08d32fc8d"/>
          <p:cNvPicPr>
            <a:picLocks noChangeAspect="1"/>
          </p:cNvPicPr>
          <p:nvPr userDrawn="1"/>
        </p:nvPicPr>
        <p:blipFill>
          <a:blip r:embed="rId2"/>
          <a:srcRect t="9486"/>
          <a:stretch>
            <a:fillRect/>
          </a:stretch>
        </p:blipFill>
        <p:spPr>
          <a:xfrm>
            <a:off x="3175" y="0"/>
            <a:ext cx="12188825" cy="6895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565"/>
          <p:cNvPicPr>
            <a:picLocks noChangeAspect="1"/>
          </p:cNvPicPr>
          <p:nvPr userDrawn="1"/>
        </p:nvPicPr>
        <p:blipFill>
          <a:blip r:embed="rId2"/>
          <a:stretch>
            <a:fillRect/>
          </a:stretch>
        </p:blipFill>
        <p:spPr>
          <a:xfrm>
            <a:off x="-46990" y="-26670"/>
            <a:ext cx="12238990" cy="68846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5B63015-9AF5-4973-B5F3-0F892248282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60F1DE-B92D-4A52-A9C1-704B716AA8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63015-9AF5-4973-B5F3-0F892248282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0F1DE-B92D-4A52-A9C1-704B716AA809}"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tags" Target="../tags/tag10.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image" Target="../media/image9.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5.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9.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tags" Target="../tags/tag25.xml"/><Relationship Id="rId3" Type="http://schemas.openxmlformats.org/officeDocument/2006/relationships/image" Target="../media/image18.png"/><Relationship Id="rId2" Type="http://schemas.openxmlformats.org/officeDocument/2006/relationships/tags" Target="../tags/tag2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5.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8.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tags" Target="../tags/tag27.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xml"/><Relationship Id="rId2" Type="http://schemas.openxmlformats.org/officeDocument/2006/relationships/image" Target="../media/image5.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5.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xml"/><Relationship Id="rId2" Type="http://schemas.openxmlformats.org/officeDocument/2006/relationships/image" Target="../media/image5.pn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xml"/><Relationship Id="rId2" Type="http://schemas.openxmlformats.org/officeDocument/2006/relationships/image" Target="../media/image5.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image" Target="../media/image5.pn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xml"/><Relationship Id="rId2" Type="http://schemas.openxmlformats.org/officeDocument/2006/relationships/image" Target="../media/image5.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5.png"/><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7.xml"/><Relationship Id="rId2" Type="http://schemas.openxmlformats.org/officeDocument/2006/relationships/image" Target="../media/image5.png"/><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8.xml"/><Relationship Id="rId2" Type="http://schemas.openxmlformats.org/officeDocument/2006/relationships/image" Target="../media/image5.png"/><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xml"/><Relationship Id="rId2" Type="http://schemas.openxmlformats.org/officeDocument/2006/relationships/image" Target="../media/image5.png"/><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xml"/><Relationship Id="rId2" Type="http://schemas.openxmlformats.org/officeDocument/2006/relationships/image" Target="../media/image5.png"/><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1.xml"/><Relationship Id="rId2" Type="http://schemas.openxmlformats.org/officeDocument/2006/relationships/image" Target="../media/image5.png"/><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2.xml"/><Relationship Id="rId2" Type="http://schemas.openxmlformats.org/officeDocument/2006/relationships/image" Target="../media/image5.png"/><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5.png"/><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4.xml"/><Relationship Id="rId2" Type="http://schemas.openxmlformats.org/officeDocument/2006/relationships/image" Target="../media/image5.png"/><Relationship Id="rId1" Type="http://schemas.openxmlformats.org/officeDocument/2006/relationships/image" Target="../media/image9.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5.xml"/><Relationship Id="rId2" Type="http://schemas.openxmlformats.org/officeDocument/2006/relationships/image" Target="../media/image5.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7.xml"/><Relationship Id="rId2" Type="http://schemas.openxmlformats.org/officeDocument/2006/relationships/image" Target="../media/image5.png"/><Relationship Id="rId1" Type="http://schemas.openxmlformats.org/officeDocument/2006/relationships/image" Target="../media/image9.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image" Target="../media/image5.png"/><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xml"/><Relationship Id="rId2" Type="http://schemas.openxmlformats.org/officeDocument/2006/relationships/image" Target="../media/image5.png"/><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0.xml"/><Relationship Id="rId2" Type="http://schemas.openxmlformats.org/officeDocument/2006/relationships/image" Target="../media/image5.png"/><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1.xml"/><Relationship Id="rId2" Type="http://schemas.openxmlformats.org/officeDocument/2006/relationships/image" Target="../media/image5.png"/><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image" Target="../media/image5.png"/><Relationship Id="rId1" Type="http://schemas.openxmlformats.org/officeDocument/2006/relationships/image" Target="../media/image9.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3.xml"/><Relationship Id="rId2" Type="http://schemas.openxmlformats.org/officeDocument/2006/relationships/image" Target="../media/image5.png"/><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56.xml"/><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xml"/><Relationship Id="rId3" Type="http://schemas.openxmlformats.org/officeDocument/2006/relationships/image" Target="../media/image8.png"/><Relationship Id="rId2" Type="http://schemas.openxmlformats.org/officeDocument/2006/relationships/tags" Target="../tags/tag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3375025" y="885190"/>
            <a:ext cx="7829550" cy="162560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257111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398780"/>
          </a:xfrm>
          <a:prstGeom prst="rect">
            <a:avLst/>
          </a:prstGeom>
          <a:noFill/>
        </p:spPr>
        <p:txBody>
          <a:bodyPr wrap="square" rtlCol="0">
            <a:spAutoFit/>
          </a:bodyPr>
          <a:lstStyle/>
          <a:p>
            <a:endParaRPr lang="zh-CN" sz="2000"/>
          </a:p>
        </p:txBody>
      </p:sp>
      <p:sp>
        <p:nvSpPr>
          <p:cNvPr id="31" name="文本框 30"/>
          <p:cNvSpPr txBox="1"/>
          <p:nvPr/>
        </p:nvSpPr>
        <p:spPr>
          <a:xfrm>
            <a:off x="5569585" y="2653665"/>
            <a:ext cx="374142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11" name="圆角矩形 10"/>
          <p:cNvSpPr/>
          <p:nvPr/>
        </p:nvSpPr>
        <p:spPr>
          <a:xfrm>
            <a:off x="3602990" y="219011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28905" y="1526540"/>
            <a:ext cx="2628265" cy="5107940"/>
          </a:xfrm>
          <a:prstGeom prst="rect">
            <a:avLst/>
          </a:prstGeom>
          <a:noFill/>
        </p:spPr>
        <p:txBody>
          <a:bodyPr wrap="square" rtlCol="0">
            <a:spAutoFit/>
          </a:bodyPr>
          <a:lstStyle/>
          <a:p>
            <a:r>
              <a:rPr lang="en-US" altLang="zh-CN" sz="2000" b="1"/>
              <a:t>para.8</a:t>
            </a:r>
            <a:endParaRPr lang="en-US" altLang="zh-CN" sz="2000" b="1"/>
          </a:p>
          <a:p>
            <a:r>
              <a:rPr lang="en-US" altLang="zh-CN" sz="1800"/>
              <a:t>Consequently, today, most zoo animals are born and raised in zoos, live in large, comfortable enclosures and are cared for by well-trained, knowledgeable and caring zoo employees.</a:t>
            </a:r>
            <a:endParaRPr lang="en-US" altLang="zh-CN" sz="1800"/>
          </a:p>
          <a:p>
            <a:endParaRPr lang="en-US" altLang="zh-CN" sz="1800"/>
          </a:p>
          <a:p>
            <a:r>
              <a:rPr lang="zh-CN" altLang="en-US" sz="1800"/>
              <a:t>译：因此，现在大部分动物园里的动物生在动物园，长在动物园，住在宽敞舒适的围场里，照顾他们的是那些受过良好训练、知识丰富体贴周到的动物园员工。</a:t>
            </a:r>
            <a:endParaRPr lang="en-US" altLang="zh-CN" sz="1800"/>
          </a:p>
          <a:p>
            <a:r>
              <a:rPr lang="en-US" altLang="zh-CN"/>
              <a:t> </a:t>
            </a:r>
            <a:endParaRPr lang="en-US" altLang="zh-CN"/>
          </a:p>
        </p:txBody>
      </p:sp>
      <p:graphicFrame>
        <p:nvGraphicFramePr>
          <p:cNvPr id="27" name="表格 26"/>
          <p:cNvGraphicFramePr/>
          <p:nvPr>
            <p:custDataLst>
              <p:tags r:id="rId2"/>
            </p:custDataLst>
          </p:nvPr>
        </p:nvGraphicFramePr>
        <p:xfrm>
          <a:off x="2760345" y="3138805"/>
          <a:ext cx="9344025" cy="3707130"/>
        </p:xfrm>
        <a:graphic>
          <a:graphicData uri="http://schemas.openxmlformats.org/drawingml/2006/table">
            <a:tbl>
              <a:tblPr firstRow="1" bandRow="1">
                <a:tableStyleId>{5C22544A-7EE6-4342-B048-85BDC9FD1C3A}</a:tableStyleId>
              </a:tblPr>
              <a:tblGrid>
                <a:gridCol w="1590675"/>
                <a:gridCol w="7753350"/>
              </a:tblGrid>
              <a:tr h="509270">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技巧</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解题方法</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3058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语篇类型</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a:solidFill>
                            <a:srgbClr val="404040"/>
                          </a:solidFill>
                        </a:rPr>
                        <a:t>1. </a:t>
                      </a:r>
                      <a:r>
                        <a:rPr lang="zh-CN" altLang="en-US">
                          <a:solidFill>
                            <a:srgbClr val="404040"/>
                          </a:solidFill>
                        </a:rPr>
                        <a:t>写作目的：故事类</a:t>
                      </a:r>
                      <a:r>
                        <a:rPr lang="en-US" altLang="zh-CN">
                          <a:solidFill>
                            <a:srgbClr val="404040"/>
                          </a:solidFill>
                        </a:rPr>
                        <a:t>——</a:t>
                      </a:r>
                      <a:r>
                        <a:rPr lang="zh-CN" altLang="en-US">
                          <a:solidFill>
                            <a:srgbClr val="404040"/>
                          </a:solidFill>
                        </a:rPr>
                        <a:t>分享经历；广告类</a:t>
                      </a:r>
                      <a:r>
                        <a:rPr lang="en-US" altLang="zh-CN">
                          <a:solidFill>
                            <a:srgbClr val="404040"/>
                          </a:solidFill>
                        </a:rPr>
                        <a:t>——</a:t>
                      </a:r>
                      <a:r>
                        <a:rPr lang="zh-CN" altLang="en-US">
                          <a:solidFill>
                            <a:srgbClr val="404040"/>
                          </a:solidFill>
                        </a:rPr>
                        <a:t>说服</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zh-CN" altLang="en-US">
                          <a:solidFill>
                            <a:srgbClr val="404040"/>
                          </a:solidFill>
                        </a:rPr>
                        <a:t>科普</a:t>
                      </a:r>
                      <a:r>
                        <a:rPr lang="en-US" altLang="zh-CN">
                          <a:solidFill>
                            <a:srgbClr val="404040"/>
                          </a:solidFill>
                        </a:rPr>
                        <a:t>/</a:t>
                      </a:r>
                      <a:r>
                        <a:rPr lang="zh-CN" altLang="en-US">
                          <a:solidFill>
                            <a:srgbClr val="404040"/>
                          </a:solidFill>
                        </a:rPr>
                        <a:t>新闻报道</a:t>
                      </a:r>
                      <a:r>
                        <a:rPr lang="en-US" altLang="zh-CN">
                          <a:solidFill>
                            <a:srgbClr val="404040"/>
                          </a:solidFill>
                        </a:rPr>
                        <a:t>/</a:t>
                      </a:r>
                      <a:r>
                        <a:rPr lang="zh-CN" altLang="en-US">
                          <a:solidFill>
                            <a:srgbClr val="404040"/>
                          </a:solidFill>
                        </a:rPr>
                        <a:t>文化社会类</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en-US" altLang="zh-CN">
                          <a:solidFill>
                            <a:srgbClr val="404040"/>
                          </a:solidFill>
                        </a:rPr>
                        <a:t>2. </a:t>
                      </a:r>
                      <a:r>
                        <a:rPr lang="zh-CN" altLang="en-US">
                          <a:solidFill>
                            <a:srgbClr val="404040"/>
                          </a:solidFill>
                        </a:rPr>
                        <a:t>主题句</a:t>
                      </a:r>
                      <a:r>
                        <a:rPr lang="en-US" altLang="zh-CN">
                          <a:solidFill>
                            <a:srgbClr val="404040"/>
                          </a:solidFill>
                        </a:rPr>
                        <a:t>/</a:t>
                      </a:r>
                      <a:r>
                        <a:rPr lang="zh-CN" altLang="en-US">
                          <a:solidFill>
                            <a:srgbClr val="404040"/>
                          </a:solidFill>
                        </a:rPr>
                        <a:t>核心句：直接</a:t>
                      </a:r>
                      <a:r>
                        <a:rPr lang="en-US" altLang="zh-CN">
                          <a:solidFill>
                            <a:srgbClr val="404040"/>
                          </a:solidFill>
                        </a:rPr>
                        <a:t>/</a:t>
                      </a:r>
                      <a:r>
                        <a:rPr lang="zh-CN" altLang="en-US">
                          <a:solidFill>
                            <a:srgbClr val="404040"/>
                          </a:solidFill>
                        </a:rPr>
                        <a:t>间接表明作者观点态度</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198880">
                <a:tc>
                  <a:txBody>
                    <a:bodyPr/>
                    <a:lstStyle/>
                    <a:p>
                      <a:pPr algn="ctr">
                        <a:lnSpc>
                          <a:spcPct val="80000"/>
                        </a:lnSpc>
                        <a:buClrTx/>
                        <a:buSzTx/>
                        <a:buFontTx/>
                        <a:buNone/>
                      </a:pPr>
                      <a:r>
                        <a:rPr lang="zh-CN" altLang="en-US" sz="2400">
                          <a:solidFill>
                            <a:schemeClr val="tx1"/>
                          </a:solidFill>
                          <a:latin typeface="字体管家方萌" panose="02020600040101010101" charset="-122"/>
                          <a:ea typeface="字体管家方萌" panose="02020600040101010101" charset="-122"/>
                        </a:rPr>
                        <a:t>用词风格</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捕捉表达</a:t>
                      </a:r>
                      <a:r>
                        <a:rPr lang="en-US" altLang="zh-CN">
                          <a:solidFill>
                            <a:srgbClr val="404040"/>
                          </a:solidFill>
                        </a:rPr>
                        <a:t>/</a:t>
                      </a:r>
                      <a:r>
                        <a:rPr lang="zh-CN" altLang="en-US">
                          <a:solidFill>
                            <a:srgbClr val="404040"/>
                          </a:solidFill>
                        </a:rPr>
                        <a:t>暗示情感态度的词句，洞察作者思想倾向。</a:t>
                      </a:r>
                      <a:endParaRPr lang="zh-CN" altLang="en-US">
                        <a:solidFill>
                          <a:srgbClr val="404040"/>
                        </a:solidFill>
                      </a:endParaRPr>
                    </a:p>
                    <a:p>
                      <a:pPr>
                        <a:lnSpc>
                          <a:spcPct val="80000"/>
                        </a:lnSpc>
                        <a:buNone/>
                      </a:pPr>
                      <a:r>
                        <a:rPr lang="zh-CN" altLang="en-US">
                          <a:solidFill>
                            <a:srgbClr val="404040"/>
                          </a:solidFill>
                        </a:rPr>
                        <a:t>表示支持：</a:t>
                      </a:r>
                      <a:r>
                        <a:rPr lang="en-US" altLang="zh-CN">
                          <a:solidFill>
                            <a:srgbClr val="404040"/>
                          </a:solidFill>
                        </a:rPr>
                        <a:t>positive</a:t>
                      </a:r>
                      <a:r>
                        <a:rPr lang="en-US" altLang="zh-CN">
                          <a:solidFill>
                            <a:srgbClr val="404040"/>
                          </a:solidFill>
                        </a:rPr>
                        <a:t>/supporting/praising/optimistic/approving</a:t>
                      </a:r>
                      <a:endParaRPr lang="en-US" altLang="zh-CN">
                        <a:solidFill>
                          <a:srgbClr val="404040"/>
                        </a:solidFill>
                      </a:endParaRPr>
                    </a:p>
                    <a:p>
                      <a:pPr>
                        <a:lnSpc>
                          <a:spcPct val="80000"/>
                        </a:lnSpc>
                        <a:buNone/>
                      </a:pPr>
                      <a:r>
                        <a:rPr lang="zh-CN" altLang="en-US">
                          <a:solidFill>
                            <a:srgbClr val="404040"/>
                          </a:solidFill>
                        </a:rPr>
                        <a:t>表示中立：</a:t>
                      </a:r>
                      <a:r>
                        <a:rPr lang="en-US" altLang="zh-CN">
                          <a:solidFill>
                            <a:srgbClr val="404040"/>
                          </a:solidFill>
                        </a:rPr>
                        <a:t>neutral(</a:t>
                      </a:r>
                      <a:r>
                        <a:rPr lang="zh-CN" altLang="en-US">
                          <a:solidFill>
                            <a:srgbClr val="404040"/>
                          </a:solidFill>
                        </a:rPr>
                        <a:t>中立的</a:t>
                      </a:r>
                      <a:r>
                        <a:rPr lang="en-US" altLang="zh-CN">
                          <a:solidFill>
                            <a:srgbClr val="404040"/>
                          </a:solidFill>
                        </a:rPr>
                        <a:t>)/objective(</a:t>
                      </a:r>
                      <a:r>
                        <a:rPr lang="zh-CN" altLang="en-US">
                          <a:solidFill>
                            <a:srgbClr val="404040"/>
                          </a:solidFill>
                        </a:rPr>
                        <a:t>客观的</a:t>
                      </a:r>
                      <a:r>
                        <a:rPr lang="en-US" altLang="zh-CN">
                          <a:solidFill>
                            <a:srgbClr val="404040"/>
                          </a:solidFill>
                        </a:rPr>
                        <a:t>)</a:t>
                      </a:r>
                      <a:endParaRPr lang="en-US" altLang="zh-CN">
                        <a:solidFill>
                          <a:srgbClr val="404040"/>
                        </a:solidFill>
                      </a:endParaRPr>
                    </a:p>
                    <a:p>
                      <a:pPr>
                        <a:lnSpc>
                          <a:spcPct val="80000"/>
                        </a:lnSpc>
                        <a:buNone/>
                      </a:pPr>
                      <a:r>
                        <a:rPr lang="zh-CN" altLang="en-US">
                          <a:solidFill>
                            <a:srgbClr val="404040"/>
                          </a:solidFill>
                        </a:rPr>
                        <a:t>表示反对：</a:t>
                      </a:r>
                      <a:r>
                        <a:rPr lang="en-US" altLang="zh-CN">
                          <a:solidFill>
                            <a:srgbClr val="404040"/>
                          </a:solidFill>
                        </a:rPr>
                        <a:t>critical/negative/concerned(</a:t>
                      </a:r>
                      <a:r>
                        <a:rPr lang="zh-CN" altLang="en-US">
                          <a:solidFill>
                            <a:srgbClr val="404040"/>
                          </a:solidFill>
                        </a:rPr>
                        <a:t>担忧的</a:t>
                      </a:r>
                      <a:r>
                        <a:rPr lang="en-US" altLang="zh-CN">
                          <a:solidFill>
                            <a:srgbClr val="404040"/>
                          </a:solidFill>
                        </a:rPr>
                        <a:t>)/opposed(</a:t>
                      </a:r>
                      <a:r>
                        <a:rPr lang="zh-CN" altLang="en-US">
                          <a:solidFill>
                            <a:srgbClr val="404040"/>
                          </a:solidFill>
                        </a:rPr>
                        <a:t>反对的</a:t>
                      </a:r>
                      <a:r>
                        <a:rPr lang="en-US" altLang="zh-CN">
                          <a:solidFill>
                            <a:srgbClr val="404040"/>
                          </a:solidFill>
                        </a:rPr>
                        <a:t>)/ disapproving(</a:t>
                      </a:r>
                      <a:r>
                        <a:rPr lang="zh-CN" altLang="en-US">
                          <a:solidFill>
                            <a:srgbClr val="404040"/>
                          </a:solidFill>
                        </a:rPr>
                        <a:t>不支持的</a:t>
                      </a:r>
                      <a:r>
                        <a:rPr lang="en-US" altLang="zh-CN">
                          <a:solidFill>
                            <a:srgbClr val="404040"/>
                          </a:solidFill>
                        </a:rPr>
                        <a:t>)</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写作思路</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揣摩作者的谋篇布局，宏观上把握文章的结构框架；分析作者行文时的修辞手段：对比、举例、下定义等。梳理写作思路，明晰写作手法，合理推断。</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ClrTx/>
                        <a:buSzTx/>
                        <a:buFontTx/>
                        <a:buNone/>
                      </a:pPr>
                      <a:r>
                        <a:rPr lang="zh-CN" altLang="en-US" sz="2400">
                          <a:solidFill>
                            <a:srgbClr val="74BE21"/>
                          </a:solidFill>
                          <a:latin typeface="字体管家方萌" panose="02020600040101010101" charset="-122"/>
                          <a:ea typeface="字体管家方萌" panose="02020600040101010101" charset="-122"/>
                        </a:rPr>
                        <a:t>事实细节</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zh-CN">
                          <a:solidFill>
                            <a:srgbClr val="74BE21"/>
                          </a:solidFill>
                        </a:rPr>
                        <a:t>准确定位信息，以文解文；判断有据，推论有理，忠实原文。</a:t>
                      </a:r>
                      <a:endParaRPr 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grpSp>
        <p:nvGrpSpPr>
          <p:cNvPr id="53" name="组合 52"/>
          <p:cNvGrpSpPr/>
          <p:nvPr/>
        </p:nvGrpSpPr>
        <p:grpSpPr>
          <a:xfrm>
            <a:off x="6033770" y="137160"/>
            <a:ext cx="504000" cy="504000"/>
            <a:chOff x="7382" y="6274"/>
            <a:chExt cx="1242" cy="1242"/>
          </a:xfrm>
        </p:grpSpPr>
        <p:sp>
          <p:nvSpPr>
            <p:cNvPr id="54" name="椭圆 53"/>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5" name="组合 54"/>
            <p:cNvGrpSpPr/>
            <p:nvPr/>
          </p:nvGrpSpPr>
          <p:grpSpPr>
            <a:xfrm>
              <a:off x="7678" y="6651"/>
              <a:ext cx="667" cy="506"/>
              <a:chOff x="5701974" y="5257286"/>
              <a:chExt cx="423717" cy="321365"/>
            </a:xfrm>
          </p:grpSpPr>
          <p:sp>
            <p:nvSpPr>
              <p:cNvPr id="56"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58" name="组合 57"/>
          <p:cNvGrpSpPr/>
          <p:nvPr/>
        </p:nvGrpSpPr>
        <p:grpSpPr>
          <a:xfrm>
            <a:off x="240665" y="123825"/>
            <a:ext cx="504000" cy="504000"/>
            <a:chOff x="13769" y="6274"/>
            <a:chExt cx="1242" cy="1242"/>
          </a:xfrm>
        </p:grpSpPr>
        <p:sp>
          <p:nvSpPr>
            <p:cNvPr id="59" name="椭圆 58"/>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0" name="组合 59"/>
            <p:cNvGrpSpPr/>
            <p:nvPr/>
          </p:nvGrpSpPr>
          <p:grpSpPr>
            <a:xfrm>
              <a:off x="14092" y="6593"/>
              <a:ext cx="593" cy="497"/>
              <a:chOff x="15908751" y="5980274"/>
              <a:chExt cx="376610" cy="315895"/>
            </a:xfrm>
          </p:grpSpPr>
          <p:sp>
            <p:nvSpPr>
              <p:cNvPr id="6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3"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64" name="图片 63" descr="5b22e8742ca4366417380a1f3ad8379e41515"/>
          <p:cNvPicPr>
            <a:picLocks noChangeAspect="1"/>
          </p:cNvPicPr>
          <p:nvPr/>
        </p:nvPicPr>
        <p:blipFill>
          <a:blip r:embed="rId3"/>
          <a:srcRect l="19605" t="67684"/>
          <a:stretch>
            <a:fillRect/>
          </a:stretch>
        </p:blipFill>
        <p:spPr>
          <a:xfrm>
            <a:off x="2275840" y="180340"/>
            <a:ext cx="1409700" cy="505460"/>
          </a:xfrm>
          <a:prstGeom prst="rect">
            <a:avLst/>
          </a:prstGeom>
        </p:spPr>
      </p:pic>
      <p:sp>
        <p:nvSpPr>
          <p:cNvPr id="65" name="文本框 64"/>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66" name="文本框 65"/>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67" name="文本框 66"/>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8" name="文本框 67"/>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69" name="文本框 68"/>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70" name="PA-A000320141217B96PPSH-1810"/>
          <p:cNvSpPr/>
          <p:nvPr>
            <p:custDataLst>
              <p:tags r:id="rId4"/>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72" name="文本框 7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1"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3386455" y="1174115"/>
            <a:ext cx="7711440" cy="100393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81000" y="9137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主旨大意题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747770" y="148590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p:nvPr>
            <p:custDataLst>
              <p:tags r:id="rId4"/>
            </p:custDataLst>
          </p:nvPr>
        </p:nvGraphicFramePr>
        <p:xfrm>
          <a:off x="2853055" y="3154680"/>
          <a:ext cx="9236710" cy="3366135"/>
        </p:xfrm>
        <a:graphic>
          <a:graphicData uri="http://schemas.openxmlformats.org/drawingml/2006/table">
            <a:tbl>
              <a:tblPr firstRow="1" bandRow="1">
                <a:tableStyleId>{5C22544A-7EE6-4342-B048-85BDC9FD1C3A}</a:tableStyleId>
              </a:tblPr>
              <a:tblGrid>
                <a:gridCol w="1557655"/>
                <a:gridCol w="3011170"/>
                <a:gridCol w="2035810"/>
                <a:gridCol w="2632075"/>
              </a:tblGrid>
              <a:tr h="527050">
                <a:tc>
                  <a:txBody>
                    <a:bodyPr/>
                    <a:lstStyle/>
                    <a:p>
                      <a:pPr algn="ctr">
                        <a:lnSpc>
                          <a:spcPct val="11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段落大意</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文章大意</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标题归纳</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839085">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en-US" altLang="zh-CN" sz="1800">
                          <a:solidFill>
                            <a:srgbClr val="404040"/>
                          </a:solidFill>
                        </a:rPr>
                        <a:t>       </a:t>
                      </a:r>
                      <a:r>
                        <a:rPr lang="zh-CN" altLang="en-US" sz="1800">
                          <a:solidFill>
                            <a:srgbClr val="404040"/>
                          </a:solidFill>
                        </a:rPr>
                        <a:t>主题句往往比较简洁，并具有鲜明的概括性，段落中的其他句子均用来解释、支撑或扩展主题句。</a:t>
                      </a:r>
                      <a:endParaRPr lang="zh-CN" altLang="en-US" sz="1800">
                        <a:solidFill>
                          <a:srgbClr val="404040"/>
                        </a:solidFill>
                      </a:endParaRPr>
                    </a:p>
                    <a:p>
                      <a:pPr>
                        <a:lnSpc>
                          <a:spcPct val="110000"/>
                        </a:lnSpc>
                        <a:buNone/>
                      </a:pPr>
                      <a:r>
                        <a:rPr lang="zh-CN" altLang="en-US" sz="1800">
                          <a:solidFill>
                            <a:srgbClr val="404040"/>
                          </a:solidFill>
                          <a:sym typeface="+mn-ea"/>
                        </a:rPr>
                        <a:t>        段落主题句一般出现在段落开头；有时也出现在段尾</a:t>
                      </a:r>
                      <a:r>
                        <a:rPr lang="en-US" altLang="zh-CN" sz="1800">
                          <a:solidFill>
                            <a:srgbClr val="404040"/>
                          </a:solidFill>
                          <a:sym typeface="+mn-ea"/>
                        </a:rPr>
                        <a:t>/</a:t>
                      </a:r>
                      <a:r>
                        <a:rPr lang="zh-CN" altLang="en-US" sz="1800">
                          <a:solidFill>
                            <a:srgbClr val="404040"/>
                          </a:solidFill>
                          <a:sym typeface="+mn-ea"/>
                        </a:rPr>
                        <a:t>段中；若无主题句，可结合文中事实、细节、观点进行分析、推断和归纳。</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sz="1800">
                          <a:solidFill>
                            <a:srgbClr val="404040"/>
                          </a:solidFill>
                        </a:rPr>
                        <a:t>1. </a:t>
                      </a:r>
                      <a:r>
                        <a:rPr lang="zh-CN" altLang="en-US" sz="1800">
                          <a:solidFill>
                            <a:srgbClr val="404040"/>
                          </a:solidFill>
                        </a:rPr>
                        <a:t>辨认主题句。主题句具有简洁性和概括性，文章的中心思想往往是每段主题句的综合。</a:t>
                      </a:r>
                      <a:endParaRPr lang="zh-CN" altLang="en-US" sz="1800">
                        <a:solidFill>
                          <a:srgbClr val="404040"/>
                        </a:solidFill>
                      </a:endParaRPr>
                    </a:p>
                    <a:p>
                      <a:pPr>
                        <a:buNone/>
                      </a:pPr>
                      <a:r>
                        <a:rPr lang="en-US" altLang="zh-CN" sz="1800">
                          <a:solidFill>
                            <a:srgbClr val="404040"/>
                          </a:solidFill>
                        </a:rPr>
                        <a:t>2. </a:t>
                      </a:r>
                      <a:r>
                        <a:rPr lang="zh-CN" altLang="en-US" sz="1800">
                          <a:solidFill>
                            <a:srgbClr val="404040"/>
                          </a:solidFill>
                        </a:rPr>
                        <a:t>综合分析、推断和归纳。针对没有主题句的情况，结合文本解构、作者写作意图综合判断。</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zh-CN" altLang="en-US" sz="1800">
                          <a:solidFill>
                            <a:srgbClr val="404040"/>
                          </a:solidFill>
                        </a:rPr>
                        <a:t>标题特点：</a:t>
                      </a:r>
                      <a:endParaRPr lang="zh-CN" altLang="en-US" sz="1800">
                        <a:solidFill>
                          <a:srgbClr val="404040"/>
                        </a:solidFill>
                      </a:endParaRPr>
                    </a:p>
                    <a:p>
                      <a:pPr>
                        <a:lnSpc>
                          <a:spcPct val="110000"/>
                        </a:lnSpc>
                        <a:buNone/>
                      </a:pPr>
                      <a:r>
                        <a:rPr lang="en-US" altLang="zh-CN" sz="1800">
                          <a:solidFill>
                            <a:srgbClr val="404040"/>
                          </a:solidFill>
                        </a:rPr>
                        <a:t>1. </a:t>
                      </a:r>
                      <a:r>
                        <a:rPr lang="zh-CN" altLang="en-US" sz="1800">
                          <a:solidFill>
                            <a:srgbClr val="404040"/>
                          </a:solidFill>
                        </a:rPr>
                        <a:t>简约性</a:t>
                      </a:r>
                      <a:r>
                        <a:rPr lang="en-US" altLang="zh-CN" sz="1800">
                          <a:solidFill>
                            <a:srgbClr val="404040"/>
                          </a:solidFill>
                        </a:rPr>
                        <a:t>——</a:t>
                      </a:r>
                      <a:r>
                        <a:rPr lang="zh-CN" altLang="en-US" sz="1800">
                          <a:solidFill>
                            <a:srgbClr val="404040"/>
                          </a:solidFill>
                        </a:rPr>
                        <a:t>多为短语</a:t>
                      </a:r>
                      <a:endParaRPr lang="zh-CN" altLang="en-US" sz="1800">
                        <a:solidFill>
                          <a:srgbClr val="404040"/>
                        </a:solidFill>
                      </a:endParaRPr>
                    </a:p>
                    <a:p>
                      <a:pPr>
                        <a:lnSpc>
                          <a:spcPct val="110000"/>
                        </a:lnSpc>
                        <a:buNone/>
                      </a:pPr>
                      <a:r>
                        <a:rPr lang="en-US" altLang="zh-CN" sz="1800">
                          <a:solidFill>
                            <a:srgbClr val="74BE21"/>
                          </a:solidFill>
                        </a:rPr>
                        <a:t>2. </a:t>
                      </a:r>
                      <a:r>
                        <a:rPr lang="zh-CN" altLang="en-US" sz="1800">
                          <a:solidFill>
                            <a:srgbClr val="74BE21"/>
                          </a:solidFill>
                        </a:rPr>
                        <a:t>概括性</a:t>
                      </a:r>
                      <a:r>
                        <a:rPr lang="en-US" altLang="zh-CN" sz="1800">
                          <a:solidFill>
                            <a:srgbClr val="74BE21"/>
                          </a:solidFill>
                        </a:rPr>
                        <a:t>——</a:t>
                      </a:r>
                      <a:r>
                        <a:rPr lang="zh-CN" altLang="en-US" sz="1800">
                          <a:solidFill>
                            <a:srgbClr val="74BE21"/>
                          </a:solidFill>
                        </a:rPr>
                        <a:t>不以偏概全，不断章取义</a:t>
                      </a:r>
                      <a:endParaRPr lang="zh-CN" altLang="en-US" sz="1800">
                        <a:solidFill>
                          <a:srgbClr val="404040"/>
                        </a:solidFill>
                      </a:endParaRPr>
                    </a:p>
                    <a:p>
                      <a:pPr>
                        <a:lnSpc>
                          <a:spcPct val="110000"/>
                        </a:lnSpc>
                        <a:buNone/>
                      </a:pPr>
                      <a:r>
                        <a:rPr lang="en-US" altLang="zh-CN" sz="1800">
                          <a:solidFill>
                            <a:srgbClr val="404040"/>
                          </a:solidFill>
                        </a:rPr>
                        <a:t>3. </a:t>
                      </a:r>
                      <a:r>
                        <a:rPr lang="zh-CN" altLang="en-US" sz="1800">
                          <a:solidFill>
                            <a:srgbClr val="404040"/>
                          </a:solidFill>
                        </a:rPr>
                        <a:t>醒目性</a:t>
                      </a:r>
                      <a:r>
                        <a:rPr lang="en-US" altLang="zh-CN" sz="1800">
                          <a:solidFill>
                            <a:srgbClr val="404040"/>
                          </a:solidFill>
                        </a:rPr>
                        <a:t>——</a:t>
                      </a:r>
                      <a:r>
                        <a:rPr lang="zh-CN" altLang="en-US" sz="1800">
                          <a:solidFill>
                            <a:srgbClr val="404040"/>
                          </a:solidFill>
                        </a:rPr>
                        <a:t>突显主旨，吸引眼球，悦人耳目</a:t>
                      </a:r>
                      <a:endParaRPr lang="zh-CN" altLang="en-US" sz="1800">
                        <a:solidFill>
                          <a:srgbClr val="404040"/>
                        </a:solidFill>
                      </a:endParaRPr>
                    </a:p>
                    <a:p>
                      <a:pPr>
                        <a:lnSpc>
                          <a:spcPct val="110000"/>
                        </a:lnSpc>
                        <a:buNone/>
                      </a:pPr>
                      <a:r>
                        <a:rPr lang="en-US" altLang="zh-CN" sz="1800">
                          <a:solidFill>
                            <a:srgbClr val="404040"/>
                          </a:solidFill>
                        </a:rPr>
                        <a:t>[</a:t>
                      </a:r>
                      <a:r>
                        <a:rPr lang="zh-CN" altLang="en-US" sz="1800">
                          <a:solidFill>
                            <a:srgbClr val="404040"/>
                          </a:solidFill>
                        </a:rPr>
                        <a:t>标题可以是单词</a:t>
                      </a:r>
                      <a:r>
                        <a:rPr lang="en-US" altLang="zh-CN" sz="1800">
                          <a:solidFill>
                            <a:srgbClr val="404040"/>
                          </a:solidFill>
                        </a:rPr>
                        <a:t>/</a:t>
                      </a:r>
                      <a:r>
                        <a:rPr lang="zh-CN" altLang="en-US" sz="1800">
                          <a:solidFill>
                            <a:srgbClr val="404040"/>
                          </a:solidFill>
                        </a:rPr>
                        <a:t>短语</a:t>
                      </a:r>
                      <a:r>
                        <a:rPr lang="en-US" altLang="zh-CN" sz="1800">
                          <a:solidFill>
                            <a:srgbClr val="404040"/>
                          </a:solidFill>
                        </a:rPr>
                        <a:t>/</a:t>
                      </a:r>
                      <a:r>
                        <a:rPr lang="zh-CN" altLang="en-US" sz="1800">
                          <a:solidFill>
                            <a:srgbClr val="404040"/>
                          </a:solidFill>
                        </a:rPr>
                        <a:t>句子；可能出自首尾段中观点句</a:t>
                      </a:r>
                      <a:r>
                        <a:rPr lang="en-US" altLang="zh-CN" sz="1800">
                          <a:solidFill>
                            <a:srgbClr val="404040"/>
                          </a:solidFill>
                        </a:rPr>
                        <a:t>/</a:t>
                      </a:r>
                      <a:r>
                        <a:rPr lang="zh-CN" altLang="en-US" sz="1800">
                          <a:solidFill>
                            <a:srgbClr val="404040"/>
                          </a:solidFill>
                        </a:rPr>
                        <a:t>哲理句</a:t>
                      </a:r>
                      <a:r>
                        <a:rPr lang="en-US" altLang="zh-CN" sz="1800">
                          <a:solidFill>
                            <a:srgbClr val="404040"/>
                          </a:solidFill>
                        </a:rPr>
                        <a:t>]</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240655" y="2616200"/>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主旨大意题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21" name="文本框 20"/>
          <p:cNvSpPr txBox="1"/>
          <p:nvPr/>
        </p:nvSpPr>
        <p:spPr>
          <a:xfrm>
            <a:off x="93345" y="1313180"/>
            <a:ext cx="2628900" cy="5477510"/>
          </a:xfrm>
          <a:prstGeom prst="rect">
            <a:avLst/>
          </a:prstGeom>
          <a:noFill/>
        </p:spPr>
        <p:txBody>
          <a:bodyPr wrap="square" rtlCol="0">
            <a:spAutoFit/>
          </a:bodyPr>
          <a:lstStyle/>
          <a:p>
            <a:pPr algn="ctr"/>
            <a:r>
              <a:rPr lang="zh-CN" altLang="en-US" sz="2000" b="1"/>
              <a:t>纵观全文</a:t>
            </a:r>
            <a:endParaRPr lang="zh-CN" altLang="en-US" sz="2000" b="1"/>
          </a:p>
          <a:p>
            <a:r>
              <a:rPr lang="en-US" altLang="zh-CN" sz="2000" b="1"/>
              <a:t>para.1-3: </a:t>
            </a:r>
            <a:r>
              <a:rPr lang="en-US" altLang="zh-CN"/>
              <a:t> </a:t>
            </a:r>
            <a:endParaRPr lang="en-US" altLang="zh-CN"/>
          </a:p>
          <a:p>
            <a:r>
              <a:rPr lang="en-US" altLang="zh-CN"/>
              <a:t>By contrast with circus animals, introduction to the topic of the passage: animals in zoos.</a:t>
            </a:r>
            <a:endParaRPr lang="en-US" altLang="zh-CN"/>
          </a:p>
          <a:p>
            <a:r>
              <a:rPr lang="en-US" altLang="zh-CN" sz="2000" b="1"/>
              <a:t>para.4-5</a:t>
            </a:r>
            <a:r>
              <a:rPr lang="zh-CN" altLang="en-US" sz="2000" b="1"/>
              <a:t>：</a:t>
            </a:r>
            <a:endParaRPr lang="zh-CN" altLang="en-US" sz="2000" b="1"/>
          </a:p>
          <a:p>
            <a:r>
              <a:rPr lang="en-US" altLang="zh-CN" sz="1800"/>
              <a:t>The reasons why people oppose zoos. </a:t>
            </a:r>
            <a:endParaRPr lang="en-US" altLang="zh-CN" sz="1800"/>
          </a:p>
          <a:p>
            <a:r>
              <a:rPr lang="en-US" altLang="zh-CN" sz="2000" b="1"/>
              <a:t>para.6-8:</a:t>
            </a:r>
            <a:r>
              <a:rPr lang="en-US" altLang="zh-CN" sz="1800"/>
              <a:t> </a:t>
            </a:r>
            <a:endParaRPr lang="en-US" altLang="zh-CN" sz="1800"/>
          </a:p>
          <a:p>
            <a:r>
              <a:rPr lang="en-US" altLang="zh-CN" sz="1800"/>
              <a:t>The improvements the modern zoos have made.</a:t>
            </a:r>
            <a:endParaRPr lang="en-US" altLang="zh-CN" sz="1800"/>
          </a:p>
          <a:p>
            <a:r>
              <a:rPr lang="zh-CN" altLang="en-US"/>
              <a:t>       作者通过马戏团里被迫表演的动物引入动物园里的动物。欲破先立，指出动物园的动物缺乏自由，继而话锋一转，指出现代动物园各方面都已有所提升。</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pic>
        <p:nvPicPr>
          <p:cNvPr id="37" name="图片 36" descr="3bfa0d179970399556aefb3b1ec169dd515"/>
          <p:cNvPicPr>
            <a:picLocks noChangeAspect="1"/>
          </p:cNvPicPr>
          <p:nvPr/>
        </p:nvPicPr>
        <p:blipFill>
          <a:blip r:embed="rId2"/>
          <a:srcRect r="40680" b="4119"/>
          <a:stretch>
            <a:fillRect/>
          </a:stretch>
        </p:blipFill>
        <p:spPr>
          <a:xfrm>
            <a:off x="60960" y="5915660"/>
            <a:ext cx="823595" cy="942975"/>
          </a:xfrm>
          <a:prstGeom prst="rect">
            <a:avLst/>
          </a:prstGeom>
        </p:spPr>
      </p:pic>
      <p:sp>
        <p:nvSpPr>
          <p:cNvPr id="45" name="文本框 44"/>
          <p:cNvSpPr txBox="1"/>
          <p:nvPr/>
        </p:nvSpPr>
        <p:spPr>
          <a:xfrm>
            <a:off x="240665" y="868680"/>
            <a:ext cx="1831975"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衔接表达</a:t>
            </a:r>
            <a:endParaRPr lang="en-US" altLang="zh-CN" sz="3000" b="1">
              <a:latin typeface="字体管家方萌" panose="02020600040101010101" charset="-122"/>
              <a:ea typeface="字体管家方萌" panose="02020600040101010101" charset="-122"/>
            </a:endParaRPr>
          </a:p>
        </p:txBody>
      </p:sp>
      <p:sp>
        <p:nvSpPr>
          <p:cNvPr id="46" name="文本框 45"/>
          <p:cNvSpPr txBox="1"/>
          <p:nvPr/>
        </p:nvSpPr>
        <p:spPr>
          <a:xfrm>
            <a:off x="458470" y="1421765"/>
            <a:ext cx="11472545" cy="557974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Happily, </a:t>
            </a:r>
            <a:r>
              <a:rPr lang="en-US" altLang="zh-CN" sz="2200">
                <a:latin typeface="Palatino Linotype" panose="02040502050505030304" charset="0"/>
                <a:cs typeface="Palatino Linotype" panose="02040502050505030304" charset="0"/>
              </a:rPr>
              <a:t>circuses using wild animals are now almost extinct, and zoos have definitely evolved.    </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sz="2000">
                <a:latin typeface="Palatino Linotype" panose="02040502050505030304" charset="0"/>
                <a:cs typeface="Palatino Linotype" panose="02040502050505030304" charset="0"/>
              </a:rPr>
              <a:t>幸运的是，利用野生动物的马戏团近乎绝迹，动物园已逐步发展起来。</a:t>
            </a:r>
            <a:r>
              <a:rPr lang="zh-CN" altLang="en-US" sz="2000">
                <a:latin typeface="Palatino Linotype" panose="02040502050505030304" charset="0"/>
                <a:cs typeface="Palatino Linotype" panose="02040502050505030304" charset="0"/>
              </a:rPr>
              <a:t> </a:t>
            </a:r>
            <a:endParaRPr lang="zh-CN" altLang="en-US" sz="20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As a result,</a:t>
            </a:r>
            <a:r>
              <a:rPr lang="en-US" altLang="zh-CN" sz="2200">
                <a:latin typeface="Palatino Linotype" panose="02040502050505030304" charset="0"/>
                <a:cs typeface="Palatino Linotype" panose="02040502050505030304" charset="0"/>
              </a:rPr>
              <a:t> environmentalists and animal lovers often oppose zoos.</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因此，环保人士和动物爱好者常常反对动物园。</a:t>
            </a:r>
            <a:endParaRPr lang="zh-CN" altLang="en-US"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Generally speaking,</a:t>
            </a:r>
            <a:r>
              <a:rPr lang="en-US" altLang="zh-CN" sz="2200">
                <a:latin typeface="Palatino Linotype" panose="02040502050505030304" charset="0"/>
                <a:cs typeface="Palatino Linotype" panose="02040502050505030304" charset="0"/>
              </a:rPr>
              <a:t> zoo animals have a longer life.</a:t>
            </a:r>
            <a:endParaRPr lang="en-US" altLang="zh-CN" sz="2200" b="1">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一般说来，动物园里的动物寿命相对长一点。</a:t>
            </a:r>
            <a:r>
              <a:rPr lang="en-US" altLang="zh-CN" sz="2200">
                <a:latin typeface="Palatino Linotype" panose="02040502050505030304" charset="0"/>
                <a:cs typeface="Palatino Linotype" panose="02040502050505030304" charset="0"/>
              </a:rPr>
              <a:t> </a:t>
            </a:r>
            <a:endParaRPr lang="en-US" altLang="zh-CN"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sz="2200">
                <a:solidFill>
                  <a:srgbClr val="C00000"/>
                </a:solidFill>
                <a:latin typeface="Palatino Linotype" panose="02040502050505030304" charset="0"/>
                <a:cs typeface="Palatino Linotype" panose="02040502050505030304" charset="0"/>
              </a:rPr>
              <a:t>Not that </a:t>
            </a:r>
            <a:r>
              <a:rPr lang="en-US" sz="2200">
                <a:latin typeface="Palatino Linotype" panose="02040502050505030304" charset="0"/>
                <a:cs typeface="Palatino Linotype" panose="02040502050505030304" charset="0"/>
              </a:rPr>
              <a:t>such conditions are acceptable in modern zoos, </a:t>
            </a:r>
            <a:r>
              <a:rPr lang="en-US" sz="2200">
                <a:solidFill>
                  <a:srgbClr val="C00000"/>
                </a:solidFill>
                <a:latin typeface="Palatino Linotype" panose="02040502050505030304" charset="0"/>
                <a:cs typeface="Palatino Linotype" panose="02040502050505030304" charset="0"/>
              </a:rPr>
              <a:t>due to</a:t>
            </a:r>
            <a:r>
              <a:rPr lang="en-US" sz="2200">
                <a:latin typeface="Palatino Linotype" panose="02040502050505030304" charset="0"/>
                <a:cs typeface="Palatino Linotype" panose="02040502050505030304" charset="0"/>
              </a:rPr>
              <a:t> the work of BIAZA, the British and Irish Association of Zoos and Aquariums. </a:t>
            </a:r>
            <a:endParaRPr lang="en-US"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并不是说这些情况</a:t>
            </a:r>
            <a:r>
              <a:rPr lang="zh-CN" altLang="en-US" sz="2200">
                <a:latin typeface="Palatino Linotype" panose="02040502050505030304" charset="0"/>
                <a:cs typeface="Palatino Linotype" panose="02040502050505030304" charset="0"/>
                <a:sym typeface="+mn-ea"/>
              </a:rPr>
              <a:t>允许</a:t>
            </a:r>
            <a:r>
              <a:rPr lang="zh-CN" altLang="en-US" sz="2200">
                <a:latin typeface="Palatino Linotype" panose="02040502050505030304" charset="0"/>
                <a:cs typeface="Palatino Linotype" panose="02040502050505030304" charset="0"/>
              </a:rPr>
              <a:t>在现代动物园里发生，而是由于</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英国与爱尔兰动物</a:t>
            </a:r>
            <a:r>
              <a:rPr lang="en-US" altLang="zh-CN" sz="2200">
                <a:latin typeface="Palatino Linotype" panose="02040502050505030304" charset="0"/>
                <a:cs typeface="Palatino Linotype" panose="02040502050505030304" charset="0"/>
              </a:rPr>
              <a:t>&amp;</a:t>
            </a:r>
            <a:r>
              <a:rPr lang="zh-CN" altLang="en-US" sz="2200">
                <a:latin typeface="Palatino Linotype" panose="02040502050505030304" charset="0"/>
                <a:cs typeface="Palatino Linotype" panose="02040502050505030304" charset="0"/>
              </a:rPr>
              <a:t>水族馆协会</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a:t>
            </a:r>
            <a:r>
              <a:rPr lang="en-US" altLang="zh-CN" sz="2200">
                <a:latin typeface="Palatino Linotype" panose="02040502050505030304" charset="0"/>
                <a:cs typeface="Palatino Linotype" panose="02040502050505030304" charset="0"/>
              </a:rPr>
              <a:t>BIAZA</a:t>
            </a:r>
            <a:r>
              <a:rPr lang="zh-CN" altLang="en-US" sz="2200">
                <a:latin typeface="Palatino Linotype" panose="02040502050505030304" charset="0"/>
                <a:cs typeface="Palatino Linotype" panose="02040502050505030304" charset="0"/>
              </a:rPr>
              <a:t>）的努力（住在动物园里也不算坏事）。</a:t>
            </a:r>
            <a:endParaRPr lang="zh-CN" altLang="en-US" sz="2200">
              <a:latin typeface="Palatino Linotype" panose="02040502050505030304" charset="0"/>
              <a:cs typeface="Palatino Linotype" panose="02040502050505030304" charset="0"/>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Consequently, </a:t>
            </a:r>
            <a:r>
              <a:rPr lang="en-US" altLang="zh-CN" sz="2200">
                <a:latin typeface="Palatino Linotype" panose="02040502050505030304" charset="0"/>
                <a:cs typeface="Palatino Linotype" panose="02040502050505030304" charset="0"/>
              </a:rPr>
              <a:t>today most animals are born and raised in zoos, live in large, comfortable enclosures and are cared for by well-trained, knowledgeable and caring zoo employees.…</a:t>
            </a:r>
            <a:r>
              <a:rPr lang="en-US" altLang="zh-CN" sz="2200">
                <a:solidFill>
                  <a:srgbClr val="C00000"/>
                </a:solidFill>
                <a:latin typeface="Palatino Linotype" panose="02040502050505030304" charset="0"/>
                <a:cs typeface="Palatino Linotype" panose="02040502050505030304" charset="0"/>
              </a:rPr>
              <a:t>Meanwhile,</a:t>
            </a:r>
            <a:r>
              <a:rPr lang="en-US" altLang="zh-CN" sz="2200">
                <a:latin typeface="Palatino Linotype" panose="02040502050505030304" charset="0"/>
                <a:cs typeface="Palatino Linotype" panose="02040502050505030304" charset="0"/>
              </a:rPr>
              <a:t> why not visit your local zoo and decide for yourself?</a:t>
            </a:r>
            <a:endParaRPr lang="en-US" altLang="zh-CN" sz="2200">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zh-CN" altLang="en-US" sz="2200">
                <a:latin typeface="Palatino Linotype" panose="02040502050505030304" charset="0"/>
                <a:cs typeface="Palatino Linotype" panose="02040502050505030304" charset="0"/>
              </a:rPr>
              <a:t>因此，</a:t>
            </a:r>
            <a:r>
              <a:rPr lang="zh-CN" altLang="en-US" sz="2200">
                <a:sym typeface="+mn-ea"/>
              </a:rPr>
              <a:t>现在大部分动物园里的动物生在动物园，长在动物园，住在宽敞舒适的围场里，照顾他们的是那些受过良好训练、知识丰富体贴周到的动物园员工。</a:t>
            </a:r>
            <a:r>
              <a:rPr lang="en-US" altLang="zh-CN" sz="2200">
                <a:sym typeface="+mn-ea"/>
              </a:rPr>
              <a:t>…</a:t>
            </a:r>
            <a:r>
              <a:rPr lang="zh-CN" altLang="en-US" sz="2200">
                <a:sym typeface="+mn-ea"/>
              </a:rPr>
              <a:t>而且你为啥不去当地的动物园自己看了再说呢？</a:t>
            </a:r>
            <a:endParaRPr lang="en-US" altLang="zh-CN"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endParaRPr lang="en-US" altLang="zh-CN" sz="2200">
              <a:latin typeface="Palatino Linotype" panose="02040502050505030304" charset="0"/>
              <a:cs typeface="Palatino Linotype" panose="02040502050505030304" charset="0"/>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1"/>
          <a:stretch>
            <a:fillRect/>
          </a:stretch>
        </p:blipFill>
        <p:spPr>
          <a:xfrm>
            <a:off x="3517900" y="873125"/>
            <a:ext cx="6696075" cy="1471295"/>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42595" y="79565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745615"/>
            <a:ext cx="41275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sym typeface="+mn-ea"/>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0" name="文本框 49"/>
          <p:cNvSpPr txBox="1"/>
          <p:nvPr/>
        </p:nvSpPr>
        <p:spPr>
          <a:xfrm>
            <a:off x="5569585" y="2653665"/>
            <a:ext cx="374142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graphicFrame>
        <p:nvGraphicFramePr>
          <p:cNvPr id="51" name="表格 50"/>
          <p:cNvGraphicFramePr/>
          <p:nvPr>
            <p:custDataLst>
              <p:tags r:id="rId4"/>
            </p:custDataLst>
          </p:nvPr>
        </p:nvGraphicFramePr>
        <p:xfrm>
          <a:off x="2814955" y="3091815"/>
          <a:ext cx="9344025" cy="3606165"/>
        </p:xfrm>
        <a:graphic>
          <a:graphicData uri="http://schemas.openxmlformats.org/drawingml/2006/table">
            <a:tbl>
              <a:tblPr firstRow="1" bandRow="1">
                <a:tableStyleId>{5C22544A-7EE6-4342-B048-85BDC9FD1C3A}</a:tableStyleId>
              </a:tblPr>
              <a:tblGrid>
                <a:gridCol w="1590675"/>
                <a:gridCol w="7753350"/>
              </a:tblGrid>
              <a:tr h="384810">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技巧</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80000"/>
                        </a:lnSpc>
                        <a:buClrTx/>
                        <a:buSzTx/>
                        <a:buFontTx/>
                        <a:buNone/>
                      </a:pPr>
                      <a:r>
                        <a:rPr lang="zh-CN" altLang="en-US" sz="2600">
                          <a:solidFill>
                            <a:srgbClr val="404040"/>
                          </a:solidFill>
                          <a:latin typeface="字体管家方萌" panose="02020600040101010101" charset="-122"/>
                          <a:ea typeface="字体管家方萌" panose="02020600040101010101" charset="-122"/>
                        </a:rPr>
                        <a:t>解题方法</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3058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语篇类型</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a:solidFill>
                            <a:srgbClr val="404040"/>
                          </a:solidFill>
                        </a:rPr>
                        <a:t>1. </a:t>
                      </a:r>
                      <a:r>
                        <a:rPr lang="zh-CN" altLang="en-US">
                          <a:solidFill>
                            <a:srgbClr val="404040"/>
                          </a:solidFill>
                        </a:rPr>
                        <a:t>写作目的：故事类</a:t>
                      </a:r>
                      <a:r>
                        <a:rPr lang="en-US" altLang="zh-CN">
                          <a:solidFill>
                            <a:srgbClr val="404040"/>
                          </a:solidFill>
                        </a:rPr>
                        <a:t>——</a:t>
                      </a:r>
                      <a:r>
                        <a:rPr lang="zh-CN" altLang="en-US">
                          <a:solidFill>
                            <a:srgbClr val="404040"/>
                          </a:solidFill>
                        </a:rPr>
                        <a:t>分享经历；广告类</a:t>
                      </a:r>
                      <a:r>
                        <a:rPr lang="en-US" altLang="zh-CN">
                          <a:solidFill>
                            <a:srgbClr val="404040"/>
                          </a:solidFill>
                        </a:rPr>
                        <a:t>——</a:t>
                      </a:r>
                      <a:r>
                        <a:rPr lang="zh-CN" altLang="en-US">
                          <a:solidFill>
                            <a:srgbClr val="404040"/>
                          </a:solidFill>
                        </a:rPr>
                        <a:t>说服</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zh-CN" altLang="en-US">
                          <a:solidFill>
                            <a:srgbClr val="404040"/>
                          </a:solidFill>
                        </a:rPr>
                        <a:t>科普</a:t>
                      </a:r>
                      <a:r>
                        <a:rPr lang="en-US" altLang="zh-CN">
                          <a:solidFill>
                            <a:srgbClr val="404040"/>
                          </a:solidFill>
                        </a:rPr>
                        <a:t>/</a:t>
                      </a:r>
                      <a:r>
                        <a:rPr lang="zh-CN" altLang="en-US">
                          <a:solidFill>
                            <a:srgbClr val="404040"/>
                          </a:solidFill>
                        </a:rPr>
                        <a:t>新闻报道</a:t>
                      </a:r>
                      <a:r>
                        <a:rPr lang="en-US" altLang="zh-CN">
                          <a:solidFill>
                            <a:srgbClr val="404040"/>
                          </a:solidFill>
                        </a:rPr>
                        <a:t>/</a:t>
                      </a:r>
                      <a:r>
                        <a:rPr lang="zh-CN" altLang="en-US">
                          <a:solidFill>
                            <a:srgbClr val="404040"/>
                          </a:solidFill>
                        </a:rPr>
                        <a:t>文化社会类</a:t>
                      </a:r>
                      <a:r>
                        <a:rPr lang="en-US" altLang="zh-CN">
                          <a:solidFill>
                            <a:srgbClr val="404040"/>
                          </a:solidFill>
                        </a:rPr>
                        <a:t>——</a:t>
                      </a:r>
                      <a:r>
                        <a:rPr lang="zh-CN" altLang="en-US">
                          <a:solidFill>
                            <a:srgbClr val="404040"/>
                          </a:solidFill>
                        </a:rPr>
                        <a:t>告知读者</a:t>
                      </a:r>
                      <a:endParaRPr lang="zh-CN" altLang="en-US">
                        <a:solidFill>
                          <a:srgbClr val="404040"/>
                        </a:solidFill>
                      </a:endParaRPr>
                    </a:p>
                    <a:p>
                      <a:pPr>
                        <a:lnSpc>
                          <a:spcPct val="80000"/>
                        </a:lnSpc>
                        <a:buNone/>
                      </a:pPr>
                      <a:r>
                        <a:rPr lang="en-US" altLang="zh-CN">
                          <a:solidFill>
                            <a:srgbClr val="404040"/>
                          </a:solidFill>
                        </a:rPr>
                        <a:t>2. </a:t>
                      </a:r>
                      <a:r>
                        <a:rPr lang="zh-CN" altLang="en-US">
                          <a:solidFill>
                            <a:srgbClr val="404040"/>
                          </a:solidFill>
                        </a:rPr>
                        <a:t>主题句</a:t>
                      </a:r>
                      <a:r>
                        <a:rPr lang="en-US" altLang="zh-CN">
                          <a:solidFill>
                            <a:srgbClr val="404040"/>
                          </a:solidFill>
                        </a:rPr>
                        <a:t>/</a:t>
                      </a:r>
                      <a:r>
                        <a:rPr lang="zh-CN" altLang="en-US">
                          <a:solidFill>
                            <a:srgbClr val="404040"/>
                          </a:solidFill>
                        </a:rPr>
                        <a:t>核心句：直接</a:t>
                      </a:r>
                      <a:r>
                        <a:rPr lang="en-US" altLang="zh-CN">
                          <a:solidFill>
                            <a:srgbClr val="404040"/>
                          </a:solidFill>
                        </a:rPr>
                        <a:t>/</a:t>
                      </a:r>
                      <a:r>
                        <a:rPr lang="zh-CN" altLang="en-US">
                          <a:solidFill>
                            <a:srgbClr val="404040"/>
                          </a:solidFill>
                        </a:rPr>
                        <a:t>间接表明作者观点态度</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198880">
                <a:tc>
                  <a:txBody>
                    <a:bodyPr/>
                    <a:lstStyle/>
                    <a:p>
                      <a:pPr algn="ctr">
                        <a:lnSpc>
                          <a:spcPct val="80000"/>
                        </a:lnSpc>
                        <a:buClrTx/>
                        <a:buSzTx/>
                        <a:buFontTx/>
                        <a:buNone/>
                      </a:pPr>
                      <a:r>
                        <a:rPr lang="zh-CN" altLang="en-US" sz="2400">
                          <a:solidFill>
                            <a:schemeClr val="tx1"/>
                          </a:solidFill>
                          <a:latin typeface="字体管家方萌" panose="02020600040101010101" charset="-122"/>
                          <a:ea typeface="字体管家方萌" panose="02020600040101010101" charset="-122"/>
                        </a:rPr>
                        <a:t>用词风格</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捕捉表达</a:t>
                      </a:r>
                      <a:r>
                        <a:rPr lang="en-US" altLang="zh-CN">
                          <a:solidFill>
                            <a:srgbClr val="404040"/>
                          </a:solidFill>
                        </a:rPr>
                        <a:t>/</a:t>
                      </a:r>
                      <a:r>
                        <a:rPr lang="zh-CN" altLang="en-US">
                          <a:solidFill>
                            <a:srgbClr val="404040"/>
                          </a:solidFill>
                        </a:rPr>
                        <a:t>暗示情感态度的词句，洞察作者思想倾向。</a:t>
                      </a:r>
                      <a:endParaRPr lang="zh-CN" altLang="en-US">
                        <a:solidFill>
                          <a:srgbClr val="404040"/>
                        </a:solidFill>
                      </a:endParaRPr>
                    </a:p>
                    <a:p>
                      <a:pPr>
                        <a:lnSpc>
                          <a:spcPct val="80000"/>
                        </a:lnSpc>
                        <a:buNone/>
                      </a:pPr>
                      <a:r>
                        <a:rPr lang="zh-CN" altLang="en-US">
                          <a:solidFill>
                            <a:srgbClr val="404040"/>
                          </a:solidFill>
                        </a:rPr>
                        <a:t>表示支持：</a:t>
                      </a:r>
                      <a:r>
                        <a:rPr lang="en-US" altLang="zh-CN">
                          <a:solidFill>
                            <a:srgbClr val="404040"/>
                          </a:solidFill>
                        </a:rPr>
                        <a:t>positive</a:t>
                      </a:r>
                      <a:r>
                        <a:rPr lang="en-US" altLang="zh-CN">
                          <a:solidFill>
                            <a:srgbClr val="404040"/>
                          </a:solidFill>
                        </a:rPr>
                        <a:t>/supporting/praising/optimistic/approving</a:t>
                      </a:r>
                      <a:endParaRPr lang="en-US" altLang="zh-CN">
                        <a:solidFill>
                          <a:srgbClr val="404040"/>
                        </a:solidFill>
                      </a:endParaRPr>
                    </a:p>
                    <a:p>
                      <a:pPr>
                        <a:lnSpc>
                          <a:spcPct val="80000"/>
                        </a:lnSpc>
                        <a:buNone/>
                      </a:pPr>
                      <a:r>
                        <a:rPr lang="zh-CN" altLang="en-US">
                          <a:solidFill>
                            <a:srgbClr val="404040"/>
                          </a:solidFill>
                        </a:rPr>
                        <a:t>表示中立：</a:t>
                      </a:r>
                      <a:r>
                        <a:rPr lang="en-US" altLang="zh-CN">
                          <a:solidFill>
                            <a:srgbClr val="404040"/>
                          </a:solidFill>
                        </a:rPr>
                        <a:t>neutral(</a:t>
                      </a:r>
                      <a:r>
                        <a:rPr lang="zh-CN" altLang="en-US">
                          <a:solidFill>
                            <a:srgbClr val="404040"/>
                          </a:solidFill>
                        </a:rPr>
                        <a:t>中立的</a:t>
                      </a:r>
                      <a:r>
                        <a:rPr lang="en-US" altLang="zh-CN">
                          <a:solidFill>
                            <a:srgbClr val="404040"/>
                          </a:solidFill>
                        </a:rPr>
                        <a:t>)/objective(</a:t>
                      </a:r>
                      <a:r>
                        <a:rPr lang="zh-CN" altLang="en-US">
                          <a:solidFill>
                            <a:srgbClr val="404040"/>
                          </a:solidFill>
                        </a:rPr>
                        <a:t>客观的</a:t>
                      </a:r>
                      <a:r>
                        <a:rPr lang="en-US" altLang="zh-CN">
                          <a:solidFill>
                            <a:srgbClr val="404040"/>
                          </a:solidFill>
                        </a:rPr>
                        <a:t>)</a:t>
                      </a:r>
                      <a:endParaRPr lang="en-US" altLang="zh-CN">
                        <a:solidFill>
                          <a:srgbClr val="404040"/>
                        </a:solidFill>
                      </a:endParaRPr>
                    </a:p>
                    <a:p>
                      <a:pPr>
                        <a:lnSpc>
                          <a:spcPct val="80000"/>
                        </a:lnSpc>
                        <a:buNone/>
                      </a:pPr>
                      <a:r>
                        <a:rPr lang="zh-CN" altLang="en-US">
                          <a:solidFill>
                            <a:srgbClr val="404040"/>
                          </a:solidFill>
                        </a:rPr>
                        <a:t>表示反对：</a:t>
                      </a:r>
                      <a:r>
                        <a:rPr lang="en-US" altLang="zh-CN">
                          <a:solidFill>
                            <a:srgbClr val="404040"/>
                          </a:solidFill>
                        </a:rPr>
                        <a:t>critical/negative/concerned(</a:t>
                      </a:r>
                      <a:r>
                        <a:rPr lang="zh-CN" altLang="en-US">
                          <a:solidFill>
                            <a:srgbClr val="404040"/>
                          </a:solidFill>
                        </a:rPr>
                        <a:t>担忧的</a:t>
                      </a:r>
                      <a:r>
                        <a:rPr lang="en-US" altLang="zh-CN">
                          <a:solidFill>
                            <a:srgbClr val="404040"/>
                          </a:solidFill>
                        </a:rPr>
                        <a:t>)/opposed(</a:t>
                      </a:r>
                      <a:r>
                        <a:rPr lang="zh-CN" altLang="en-US">
                          <a:solidFill>
                            <a:srgbClr val="404040"/>
                          </a:solidFill>
                        </a:rPr>
                        <a:t>反对的</a:t>
                      </a:r>
                      <a:r>
                        <a:rPr lang="en-US" altLang="zh-CN">
                          <a:solidFill>
                            <a:srgbClr val="404040"/>
                          </a:solidFill>
                        </a:rPr>
                        <a:t>)/ disapproving(</a:t>
                      </a:r>
                      <a:r>
                        <a:rPr lang="zh-CN" altLang="en-US">
                          <a:solidFill>
                            <a:srgbClr val="404040"/>
                          </a:solidFill>
                        </a:rPr>
                        <a:t>不支持的</a:t>
                      </a:r>
                      <a:r>
                        <a:rPr lang="en-US" altLang="zh-CN">
                          <a:solidFill>
                            <a:srgbClr val="404040"/>
                          </a:solidFill>
                        </a:rPr>
                        <a:t>)</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None/>
                      </a:pPr>
                      <a:r>
                        <a:rPr lang="zh-CN" altLang="en-US" sz="2400">
                          <a:solidFill>
                            <a:schemeClr val="tx1"/>
                          </a:solidFill>
                          <a:latin typeface="字体管家方萌" panose="02020600040101010101" charset="-122"/>
                          <a:ea typeface="字体管家方萌" panose="02020600040101010101" charset="-122"/>
                        </a:rPr>
                        <a:t>写作思路</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zh-CN" altLang="en-US">
                          <a:solidFill>
                            <a:srgbClr val="404040"/>
                          </a:solidFill>
                        </a:rPr>
                        <a:t>揣摩作者的谋篇布局，宏观上把握文章的结构框架；分析作者行文时的修辞手段：对比、举例、下定义等。梳理写作思路，明晰写作手法，合理推断。</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84200">
                <a:tc>
                  <a:txBody>
                    <a:bodyPr/>
                    <a:lstStyle/>
                    <a:p>
                      <a:pPr algn="ctr">
                        <a:lnSpc>
                          <a:spcPct val="80000"/>
                        </a:lnSpc>
                        <a:buClrTx/>
                        <a:buSzTx/>
                        <a:buFontTx/>
                        <a:buNone/>
                      </a:pPr>
                      <a:r>
                        <a:rPr lang="zh-CN" altLang="en-US" sz="2400">
                          <a:solidFill>
                            <a:srgbClr val="74BE21"/>
                          </a:solidFill>
                          <a:latin typeface="字体管家方萌" panose="02020600040101010101" charset="-122"/>
                          <a:ea typeface="字体管家方萌" panose="02020600040101010101" charset="-122"/>
                        </a:rPr>
                        <a:t>事实细节</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zh-CN">
                          <a:solidFill>
                            <a:srgbClr val="74BE21"/>
                          </a:solidFill>
                        </a:rPr>
                        <a:t>准确定位信息，以文解文；判断有据，推论有理，忠实原文。</a:t>
                      </a:r>
                      <a:endParaRPr 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2" name="文本框 51"/>
          <p:cNvSpPr txBox="1"/>
          <p:nvPr/>
        </p:nvSpPr>
        <p:spPr>
          <a:xfrm>
            <a:off x="83820" y="1106805"/>
            <a:ext cx="2635250" cy="5939155"/>
          </a:xfrm>
          <a:prstGeom prst="rect">
            <a:avLst/>
          </a:prstGeom>
          <a:noFill/>
        </p:spPr>
        <p:txBody>
          <a:bodyPr wrap="square" rtlCol="0">
            <a:spAutoFit/>
          </a:bodyPr>
          <a:lstStyle/>
          <a:p>
            <a:r>
              <a:rPr lang="en-US" altLang="zh-CN" sz="2000" b="1"/>
              <a:t>para.3</a:t>
            </a:r>
            <a:endParaRPr lang="en-US" altLang="zh-CN" sz="2000" b="1"/>
          </a:p>
          <a:p>
            <a:r>
              <a:rPr lang="en-US" altLang="zh-CN" sz="1800"/>
              <a:t>“The experience we thought kids had to have before high school has moved down to junior high and now elementary,” said William Doherty, </a:t>
            </a:r>
            <a:endParaRPr lang="en-US" altLang="zh-CN" sz="1800"/>
          </a:p>
          <a:p>
            <a:r>
              <a:rPr lang="en-US" altLang="zh-CN" sz="1800"/>
              <a:t>…“Soon, we'll be talking about leadership opportunities for babies.”</a:t>
            </a:r>
            <a:endParaRPr lang="en-US" altLang="zh-CN" sz="1800"/>
          </a:p>
          <a:p>
            <a:endParaRPr lang="en-US" altLang="zh-CN" sz="1800"/>
          </a:p>
          <a:p>
            <a:r>
              <a:rPr lang="zh-CN" altLang="en-US" sz="1800"/>
              <a:t>译：</a:t>
            </a:r>
            <a:r>
              <a:rPr lang="en-US" altLang="zh-CN" sz="1800"/>
              <a:t>“</a:t>
            </a:r>
            <a:r>
              <a:rPr lang="zh-CN" altLang="en-US" sz="1800"/>
              <a:t>我们觉得孩子在上高中前必须有的体验已经提前到了初中、现在是小学阶段了。</a:t>
            </a:r>
            <a:r>
              <a:rPr lang="en-US" altLang="zh-CN" sz="1800"/>
              <a:t>” William Doherty</a:t>
            </a:r>
            <a:r>
              <a:rPr lang="zh-CN" altLang="en-US" sz="1800"/>
              <a:t>说。</a:t>
            </a:r>
            <a:r>
              <a:rPr lang="en-US" altLang="zh-CN" sz="1800"/>
              <a:t>“</a:t>
            </a:r>
            <a:r>
              <a:rPr lang="zh-CN" altLang="en-US" sz="1800"/>
              <a:t>很快，我们就会谈论襁褓中宝宝的领导力发展问题了。</a:t>
            </a:r>
            <a:r>
              <a:rPr lang="en-US" altLang="zh-CN" sz="1800"/>
              <a:t>”</a:t>
            </a:r>
            <a:endParaRPr lang="en-US" altLang="zh-CN" sz="1800"/>
          </a:p>
          <a:p>
            <a:r>
              <a:rPr lang="en-US" altLang="zh-CN"/>
              <a:t> </a:t>
            </a:r>
            <a:endParaRPr lang="en-US" altLang="zh-CN"/>
          </a:p>
        </p:txBody>
      </p:sp>
      <p:sp>
        <p:nvSpPr>
          <p:cNvPr id="55" name="圆角矩形 54"/>
          <p:cNvSpPr/>
          <p:nvPr/>
        </p:nvSpPr>
        <p:spPr>
          <a:xfrm>
            <a:off x="5819140" y="803275"/>
            <a:ext cx="1416050"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checkerboard(across)">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checkerboard(across)">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heckerboard(across)">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ppt_x"/>
                                          </p:val>
                                        </p:tav>
                                        <p:tav tm="100000">
                                          <p:val>
                                            <p:strVal val="#ppt_x"/>
                                          </p:val>
                                        </p:tav>
                                      </p:tavLst>
                                    </p:anim>
                                    <p:anim calcmode="lin" valueType="num">
                                      <p:cBhvr additive="base">
                                        <p:cTn id="2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5" grpId="0" animBg="1"/>
      <p:bldP spid="52" grpId="0"/>
      <p:bldP spid="2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00450" y="908685"/>
            <a:ext cx="6803390" cy="1400175"/>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81000" y="1005840"/>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事实细节题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74561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101600" y="1611630"/>
            <a:ext cx="2635250" cy="3446145"/>
          </a:xfrm>
          <a:prstGeom prst="rect">
            <a:avLst/>
          </a:prstGeom>
          <a:noFill/>
        </p:spPr>
        <p:txBody>
          <a:bodyPr wrap="square" rtlCol="0">
            <a:spAutoFit/>
          </a:bodyPr>
          <a:lstStyle/>
          <a:p>
            <a:r>
              <a:rPr lang="en-US" altLang="zh-CN" sz="2000" b="1"/>
              <a:t>para.4</a:t>
            </a:r>
            <a:endParaRPr lang="en-US" altLang="zh-CN" sz="2000" b="1"/>
          </a:p>
          <a:p>
            <a:r>
              <a:rPr lang="en-US" altLang="zh-CN" sz="1800"/>
              <a:t>Somehow, not offering our children every possible opportunity “feels like bad parenting”, said Wendy Mogel, a clinical psychologist.</a:t>
            </a:r>
            <a:endParaRPr lang="en-US" altLang="zh-CN" sz="1800"/>
          </a:p>
          <a:p>
            <a:endParaRPr lang="en-US" altLang="zh-CN" sz="1800"/>
          </a:p>
          <a:p>
            <a:r>
              <a:rPr lang="zh-CN" altLang="en-US" sz="1800"/>
              <a:t>译：不知怎么地，不给孩子提供一切可提供的机会让人感觉自己不是好父母。</a:t>
            </a:r>
            <a:endParaRPr lang="en-US"/>
          </a:p>
        </p:txBody>
      </p:sp>
      <p:graphicFrame>
        <p:nvGraphicFramePr>
          <p:cNvPr id="8" name="表格 7"/>
          <p:cNvGraphicFramePr/>
          <p:nvPr>
            <p:custDataLst>
              <p:tags r:id="rId4"/>
            </p:custDataLst>
          </p:nvPr>
        </p:nvGraphicFramePr>
        <p:xfrm>
          <a:off x="2914015" y="350456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rgbClr val="74BE2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rgbClr val="74BE21"/>
                          </a:solidFill>
                        </a:rPr>
                        <a:t>题干定位法：</a:t>
                      </a:r>
                      <a:r>
                        <a:rPr lang="zh-CN" altLang="en-US" sz="1800">
                          <a:solidFill>
                            <a:srgbClr val="74BE21"/>
                          </a:solidFill>
                        </a:rPr>
                        <a:t>关键词定位信息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同义表达法：</a:t>
                      </a:r>
                      <a:r>
                        <a:rPr lang="zh-CN" altLang="en-US" sz="1800">
                          <a:solidFill>
                            <a:srgbClr val="404040"/>
                          </a:solidFill>
                        </a:rPr>
                        <a:t>带着问题扫读；定位信息；对比语意，确定答案</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87210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55" name="圆角矩形 54"/>
          <p:cNvSpPr/>
          <p:nvPr/>
        </p:nvSpPr>
        <p:spPr>
          <a:xfrm>
            <a:off x="8987790" y="908685"/>
            <a:ext cx="1134745"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heckerboard(across)">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checkerboard(across)">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55" grpId="0" animBg="1"/>
      <p:bldP spid="2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685540" y="1410970"/>
            <a:ext cx="7786370" cy="39624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5610" y="79565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词义猜测题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00655" y="203644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685540" y="153606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48260" y="1256030"/>
            <a:ext cx="2653030" cy="5425440"/>
          </a:xfrm>
          <a:prstGeom prst="rect">
            <a:avLst/>
          </a:prstGeom>
          <a:noFill/>
        </p:spPr>
        <p:txBody>
          <a:bodyPr wrap="square" rtlCol="0">
            <a:spAutoFit/>
          </a:bodyPr>
          <a:lstStyle/>
          <a:p>
            <a:pPr>
              <a:lnSpc>
                <a:spcPct val="80000"/>
              </a:lnSpc>
            </a:pPr>
            <a:r>
              <a:rPr lang="en-US" altLang="zh-CN" sz="2000" b="1"/>
              <a:t>para.6</a:t>
            </a:r>
            <a:endParaRPr lang="en-US" altLang="zh-CN" sz="2000" b="1"/>
          </a:p>
          <a:p>
            <a:pPr>
              <a:lnSpc>
                <a:spcPct val="80000"/>
              </a:lnSpc>
            </a:pPr>
            <a:r>
              <a:rPr lang="en-US" altLang="zh-CN" sz="1800"/>
              <a:t>“It's easy to take a look at the more successful kids and assume that all the activities are why they are more successful,”……</a:t>
            </a:r>
            <a:r>
              <a:rPr lang="en-US" altLang="zh-CN" sz="1800" b="1"/>
              <a:t>But </a:t>
            </a:r>
            <a:r>
              <a:rPr lang="en-US" altLang="zh-CN" sz="1800"/>
              <a:t>research doesn't </a:t>
            </a:r>
            <a:r>
              <a:rPr lang="en-US" altLang="zh-CN" sz="1800" u="sng"/>
              <a:t>bear that out</a:t>
            </a:r>
            <a:r>
              <a:rPr lang="en-US" altLang="zh-CN" sz="1800"/>
              <a:t>. On a recent … said he and another economist could find no evidence that that sort of parental choices could be correlated at all with academic success.</a:t>
            </a:r>
            <a:endParaRPr lang="en-US" altLang="zh-CN" sz="1800"/>
          </a:p>
          <a:p>
            <a:pPr>
              <a:lnSpc>
                <a:spcPct val="80000"/>
              </a:lnSpc>
            </a:pPr>
            <a:endParaRPr lang="en-US" altLang="zh-CN" sz="1800"/>
          </a:p>
          <a:p>
            <a:pPr>
              <a:lnSpc>
                <a:spcPct val="80000"/>
              </a:lnSpc>
            </a:pPr>
            <a:r>
              <a:rPr lang="zh-CN" altLang="en-US" sz="1800"/>
              <a:t>译：我们很容易就认为成功的孩子是因为他们参加的各种活动。</a:t>
            </a:r>
            <a:r>
              <a:rPr lang="zh-CN" altLang="en-US" sz="1800" b="1"/>
              <a:t>但是</a:t>
            </a:r>
            <a:r>
              <a:rPr lang="zh-CN" altLang="en-US" sz="1800"/>
              <a:t>，并没有研究表明这一点。</a:t>
            </a:r>
            <a:r>
              <a:rPr lang="en-US" altLang="zh-CN" sz="1800"/>
              <a:t>…</a:t>
            </a:r>
            <a:r>
              <a:rPr lang="zh-CN" altLang="en-US" sz="1800"/>
              <a:t>他和另外一名经济学家认为没有证据表明这样的教育方式和孩子学业上的成功有关联。</a:t>
            </a:r>
            <a:endParaRPr lang="zh-CN" altLang="en-US" sz="1800"/>
          </a:p>
        </p:txBody>
      </p:sp>
      <p:graphicFrame>
        <p:nvGraphicFramePr>
          <p:cNvPr id="8" name="表格 7"/>
          <p:cNvGraphicFramePr/>
          <p:nvPr>
            <p:custDataLst>
              <p:tags r:id="rId4"/>
            </p:custDataLst>
          </p:nvPr>
        </p:nvGraphicFramePr>
        <p:xfrm>
          <a:off x="2825115" y="2674620"/>
          <a:ext cx="9260205" cy="4066540"/>
        </p:xfrm>
        <a:graphic>
          <a:graphicData uri="http://schemas.openxmlformats.org/drawingml/2006/table">
            <a:tbl>
              <a:tblPr firstRow="1" bandRow="1">
                <a:tableStyleId>{5C22544A-7EE6-4342-B048-85BDC9FD1C3A}</a:tableStyleId>
              </a:tblPr>
              <a:tblGrid>
                <a:gridCol w="1449070"/>
                <a:gridCol w="1475740"/>
                <a:gridCol w="2679065"/>
                <a:gridCol w="1804035"/>
                <a:gridCol w="1852295"/>
              </a:tblGrid>
              <a:tr h="688975">
                <a:tc>
                  <a:txBody>
                    <a:bodyPr/>
                    <a:lstStyle/>
                    <a:p>
                      <a:pPr algn="ctr">
                        <a:lnSpc>
                          <a:spcPct val="140000"/>
                        </a:lnSpc>
                        <a:buClrTx/>
                        <a:buSzTx/>
                        <a:buFontTx/>
                        <a:buNone/>
                      </a:pPr>
                      <a:r>
                        <a:rPr lang="zh-CN" altLang="en-US" sz="2400" b="1">
                          <a:solidFill>
                            <a:srgbClr val="404040"/>
                          </a:solidFill>
                          <a:latin typeface="字体管家方萌" panose="02020600040101010101" charset="-122"/>
                          <a:ea typeface="字体管家方萌" panose="02020600040101010101" charset="-122"/>
                        </a:rPr>
                        <a:t>类型</a:t>
                      </a:r>
                      <a:endParaRPr lang="zh-CN" altLang="en-US" sz="24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None/>
                      </a:pP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语境</a:t>
                      </a: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猜词</a:t>
                      </a:r>
                      <a:endParaRPr lang="zh-CN" altLang="en-US" sz="16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ClrTx/>
                        <a:buSzTx/>
                        <a:buFontTx/>
                        <a:buNone/>
                      </a:pP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逻辑</a:t>
                      </a:r>
                      <a:r>
                        <a:rPr lang="en-US" altLang="zh-CN" sz="1600" b="0">
                          <a:solidFill>
                            <a:srgbClr val="74BE21"/>
                          </a:solidFill>
                          <a:latin typeface="字体管家方萌" panose="02020600040101010101" charset="-122"/>
                          <a:ea typeface="字体管家方萌" panose="02020600040101010101" charset="-122"/>
                        </a:rPr>
                        <a:t>”</a:t>
                      </a:r>
                      <a:r>
                        <a:rPr lang="zh-CN" altLang="en-US" sz="1600" b="0">
                          <a:solidFill>
                            <a:srgbClr val="74BE21"/>
                          </a:solidFill>
                          <a:latin typeface="字体管家方萌" panose="02020600040101010101" charset="-122"/>
                          <a:ea typeface="字体管家方萌" panose="02020600040101010101" charset="-122"/>
                        </a:rPr>
                        <a:t>猜词</a:t>
                      </a:r>
                      <a:endParaRPr lang="zh-CN" altLang="en-US" sz="16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80000"/>
                        </a:lnSpc>
                        <a:buNone/>
                      </a:pP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指代</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猜词</a:t>
                      </a:r>
                      <a:endParaRPr lang="zh-CN" altLang="en-US" sz="16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20000"/>
                        </a:lnSpc>
                        <a:buClrTx/>
                        <a:buSzTx/>
                        <a:buFontTx/>
                        <a:buNone/>
                      </a:pP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定义</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复述</a:t>
                      </a:r>
                      <a:r>
                        <a:rPr lang="en-US" altLang="zh-CN" sz="1600" b="0">
                          <a:solidFill>
                            <a:schemeClr val="tx1"/>
                          </a:solidFill>
                          <a:latin typeface="字体管家方萌" panose="02020600040101010101" charset="-122"/>
                          <a:ea typeface="字体管家方萌" panose="02020600040101010101" charset="-122"/>
                        </a:rPr>
                        <a:t>”</a:t>
                      </a:r>
                      <a:r>
                        <a:rPr lang="zh-CN" altLang="en-US" sz="1600" b="0">
                          <a:solidFill>
                            <a:schemeClr val="tx1"/>
                          </a:solidFill>
                          <a:latin typeface="字体管家方萌" panose="02020600040101010101" charset="-122"/>
                          <a:ea typeface="字体管家方萌" panose="02020600040101010101" charset="-122"/>
                        </a:rPr>
                        <a:t>猜词</a:t>
                      </a:r>
                      <a:endParaRPr lang="zh-CN" altLang="en-US" sz="16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035935">
                <a:tc>
                  <a:txBody>
                    <a:bodyPr/>
                    <a:lstStyle/>
                    <a:p>
                      <a:pPr algn="ctr">
                        <a:lnSpc>
                          <a:spcPct val="270000"/>
                        </a:lnSpc>
                        <a:buNone/>
                      </a:pPr>
                      <a:r>
                        <a:rPr lang="zh-CN" altLang="en-US" sz="2400" b="1">
                          <a:solidFill>
                            <a:srgbClr val="404040"/>
                          </a:solidFill>
                          <a:latin typeface="字体管家方萌" panose="02020600040101010101" charset="-122"/>
                          <a:ea typeface="字体管家方萌" panose="02020600040101010101" charset="-122"/>
                        </a:rPr>
                        <a:t>技巧方法</a:t>
                      </a:r>
                      <a:endParaRPr lang="zh-CN" altLang="en-US" sz="24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rgbClr val="74BE21"/>
                        </a:solidFill>
                      </a:endParaRPr>
                    </a:p>
                    <a:p>
                      <a:pPr>
                        <a:lnSpc>
                          <a:spcPct val="120000"/>
                        </a:lnSpc>
                        <a:buNone/>
                      </a:pPr>
                      <a:r>
                        <a:rPr lang="zh-CN" altLang="en-US" sz="1800">
                          <a:solidFill>
                            <a:srgbClr val="74BE21"/>
                          </a:solidFill>
                        </a:rPr>
                        <a:t>充分把握猜测词/短语/句子的前后信息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80000"/>
                        </a:lnSpc>
                        <a:buNone/>
                      </a:pPr>
                      <a:r>
                        <a:rPr lang="en-US" altLang="zh-CN" sz="1800">
                          <a:solidFill>
                            <a:srgbClr val="404040"/>
                          </a:solidFill>
                        </a:rPr>
                        <a:t>1. </a:t>
                      </a:r>
                      <a:r>
                        <a:rPr lang="zh-CN" altLang="en-US" sz="1800">
                          <a:solidFill>
                            <a:srgbClr val="404040"/>
                          </a:solidFill>
                        </a:rPr>
                        <a:t>同义关系：定语从句</a:t>
                      </a:r>
                      <a:r>
                        <a:rPr lang="en-US" altLang="zh-CN" sz="1800">
                          <a:solidFill>
                            <a:srgbClr val="404040"/>
                          </a:solidFill>
                        </a:rPr>
                        <a:t>/</a:t>
                      </a:r>
                      <a:r>
                        <a:rPr lang="zh-CN" altLang="en-US" sz="1800">
                          <a:solidFill>
                            <a:srgbClr val="404040"/>
                          </a:solidFill>
                        </a:rPr>
                        <a:t>同位语</a:t>
                      </a:r>
                      <a:r>
                        <a:rPr lang="en-US" altLang="zh-CN" sz="1800">
                          <a:solidFill>
                            <a:srgbClr val="404040"/>
                          </a:solidFill>
                        </a:rPr>
                        <a:t>/</a:t>
                      </a:r>
                      <a:r>
                        <a:rPr lang="zh-CN" altLang="en-US" sz="1800">
                          <a:solidFill>
                            <a:srgbClr val="404040"/>
                          </a:solidFill>
                        </a:rPr>
                        <a:t>同义词</a:t>
                      </a:r>
                      <a:r>
                        <a:rPr lang="en-US" altLang="zh-CN" sz="1800">
                          <a:solidFill>
                            <a:srgbClr val="404040"/>
                          </a:solidFill>
                        </a:rPr>
                        <a:t>/ </a:t>
                      </a:r>
                      <a:r>
                        <a:rPr lang="zh-CN" altLang="en-US" sz="1800">
                          <a:solidFill>
                            <a:srgbClr val="404040"/>
                          </a:solidFill>
                        </a:rPr>
                        <a:t>信号词</a:t>
                      </a:r>
                      <a:r>
                        <a:rPr lang="en-US" altLang="zh-CN" sz="1800">
                          <a:solidFill>
                            <a:srgbClr val="404040"/>
                          </a:solidFill>
                        </a:rPr>
                        <a:t>——be/mean/refer to/in other words/that is to say/namely(</a:t>
                      </a:r>
                      <a:r>
                        <a:rPr lang="zh-CN" altLang="en-US" sz="1800">
                          <a:solidFill>
                            <a:srgbClr val="404040"/>
                          </a:solidFill>
                        </a:rPr>
                        <a:t>进一步解释说明</a:t>
                      </a:r>
                      <a:r>
                        <a:rPr lang="en-US" altLang="zh-CN" sz="1800">
                          <a:solidFill>
                            <a:srgbClr val="404040"/>
                          </a:solidFill>
                        </a:rPr>
                        <a:t>); such as/for example/for instance(</a:t>
                      </a:r>
                      <a:r>
                        <a:rPr lang="zh-CN" altLang="en-US" sz="1800">
                          <a:solidFill>
                            <a:srgbClr val="404040"/>
                          </a:solidFill>
                        </a:rPr>
                        <a:t>举例说明</a:t>
                      </a:r>
                      <a:r>
                        <a:rPr lang="en-US" altLang="zh-CN" sz="1800">
                          <a:solidFill>
                            <a:srgbClr val="404040"/>
                          </a:solidFill>
                        </a:rPr>
                        <a:t>)</a:t>
                      </a:r>
                      <a:endParaRPr lang="en-US" altLang="zh-CN" sz="1800">
                        <a:solidFill>
                          <a:srgbClr val="404040"/>
                        </a:solidFill>
                      </a:endParaRPr>
                    </a:p>
                    <a:p>
                      <a:pPr>
                        <a:lnSpc>
                          <a:spcPct val="80000"/>
                        </a:lnSpc>
                        <a:buNone/>
                      </a:pPr>
                      <a:r>
                        <a:rPr lang="en-US" altLang="zh-CN" sz="1800">
                          <a:solidFill>
                            <a:srgbClr val="74BE21"/>
                          </a:solidFill>
                        </a:rPr>
                        <a:t>2. </a:t>
                      </a:r>
                      <a:r>
                        <a:rPr lang="zh-CN" altLang="en-US" sz="1800">
                          <a:solidFill>
                            <a:srgbClr val="74BE21"/>
                          </a:solidFill>
                        </a:rPr>
                        <a:t>转折</a:t>
                      </a:r>
                      <a:r>
                        <a:rPr lang="en-US" altLang="zh-CN" sz="1800">
                          <a:solidFill>
                            <a:srgbClr val="74BE21"/>
                          </a:solidFill>
                        </a:rPr>
                        <a:t>/</a:t>
                      </a:r>
                      <a:r>
                        <a:rPr lang="zh-CN" altLang="en-US" sz="1800">
                          <a:solidFill>
                            <a:srgbClr val="74BE21"/>
                          </a:solidFill>
                        </a:rPr>
                        <a:t>对比关系：</a:t>
                      </a:r>
                      <a:r>
                        <a:rPr lang="en-US" altLang="zh-CN" sz="1800">
                          <a:solidFill>
                            <a:srgbClr val="74BE21"/>
                          </a:solidFill>
                        </a:rPr>
                        <a:t>while/but/however/on the contrary/on the other hand</a:t>
                      </a:r>
                      <a:endParaRPr lang="en-US" altLang="zh-CN" sz="1800">
                        <a:solidFill>
                          <a:srgbClr val="404040"/>
                        </a:solidFill>
                      </a:endParaRPr>
                    </a:p>
                    <a:p>
                      <a:pPr>
                        <a:lnSpc>
                          <a:spcPct val="80000"/>
                        </a:lnSpc>
                        <a:buNone/>
                      </a:pPr>
                      <a:r>
                        <a:rPr lang="en-US" altLang="zh-CN" sz="1800">
                          <a:solidFill>
                            <a:srgbClr val="404040"/>
                          </a:solidFill>
                        </a:rPr>
                        <a:t>3. </a:t>
                      </a:r>
                      <a:r>
                        <a:rPr lang="zh-CN" altLang="en-US" sz="1800">
                          <a:solidFill>
                            <a:srgbClr val="404040"/>
                          </a:solidFill>
                        </a:rPr>
                        <a:t>因果关系：</a:t>
                      </a:r>
                      <a:r>
                        <a:rPr lang="en-US" altLang="zh-CN" sz="1800">
                          <a:solidFill>
                            <a:srgbClr val="404040"/>
                          </a:solidFill>
                        </a:rPr>
                        <a:t>as a result/consequently/ therefore/hence/thus</a:t>
                      </a: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sz="1800">
                          <a:solidFill>
                            <a:srgbClr val="404040"/>
                          </a:solidFill>
                        </a:rPr>
                        <a:t>one/it/that/he/ him/she/her/ they/ them</a:t>
                      </a:r>
                      <a:r>
                        <a:rPr lang="zh-CN" altLang="en-US" sz="1800">
                          <a:solidFill>
                            <a:srgbClr val="404040"/>
                          </a:solidFill>
                        </a:rPr>
                        <a:t>等代词指代上文提到的人</a:t>
                      </a:r>
                      <a:r>
                        <a:rPr lang="en-US" altLang="zh-CN" sz="1800">
                          <a:solidFill>
                            <a:srgbClr val="404040"/>
                          </a:solidFill>
                        </a:rPr>
                        <a:t>/</a:t>
                      </a:r>
                      <a:r>
                        <a:rPr lang="zh-CN" altLang="en-US" sz="1800">
                          <a:solidFill>
                            <a:srgbClr val="404040"/>
                          </a:solidFill>
                        </a:rPr>
                        <a:t>事物。 </a:t>
                      </a:r>
                      <a:endParaRPr lang="zh-CN" altLang="en-US" sz="1800">
                        <a:solidFill>
                          <a:srgbClr val="404040"/>
                        </a:solidFill>
                      </a:endParaRPr>
                    </a:p>
                    <a:p>
                      <a:pPr>
                        <a:buNone/>
                      </a:pPr>
                      <a:r>
                        <a:rPr lang="en-US" altLang="zh-CN" sz="1800">
                          <a:solidFill>
                            <a:srgbClr val="404040"/>
                          </a:solidFill>
                        </a:rPr>
                        <a:t>1. </a:t>
                      </a:r>
                      <a:r>
                        <a:rPr lang="zh-CN" altLang="en-US" sz="1800">
                          <a:solidFill>
                            <a:srgbClr val="404040"/>
                          </a:solidFill>
                        </a:rPr>
                        <a:t>代词与指代对象较远</a:t>
                      </a:r>
                      <a:r>
                        <a:rPr lang="en-US" altLang="zh-CN" sz="1800">
                          <a:solidFill>
                            <a:srgbClr val="404040"/>
                          </a:solidFill>
                        </a:rPr>
                        <a:t>——</a:t>
                      </a:r>
                      <a:r>
                        <a:rPr lang="zh-CN" altLang="en-US" sz="1800">
                          <a:solidFill>
                            <a:srgbClr val="404040"/>
                          </a:solidFill>
                        </a:rPr>
                        <a:t>认真查找</a:t>
                      </a:r>
                      <a:endParaRPr lang="zh-CN" altLang="en-US" sz="1800">
                        <a:solidFill>
                          <a:srgbClr val="404040"/>
                        </a:solidFill>
                      </a:endParaRPr>
                    </a:p>
                    <a:p>
                      <a:pPr>
                        <a:buNone/>
                      </a:pPr>
                      <a:r>
                        <a:rPr lang="en-US" altLang="zh-CN" sz="1800">
                          <a:solidFill>
                            <a:srgbClr val="404040"/>
                          </a:solidFill>
                        </a:rPr>
                        <a:t>2. </a:t>
                      </a:r>
                      <a:r>
                        <a:rPr lang="zh-CN" altLang="en-US" sz="1800">
                          <a:solidFill>
                            <a:srgbClr val="404040"/>
                          </a:solidFill>
                        </a:rPr>
                        <a:t>代词指代不明显</a:t>
                      </a:r>
                      <a:r>
                        <a:rPr lang="en-US" altLang="zh-CN" sz="1800">
                          <a:solidFill>
                            <a:srgbClr val="404040"/>
                          </a:solidFill>
                        </a:rPr>
                        <a:t>——</a:t>
                      </a:r>
                      <a:r>
                        <a:rPr lang="zh-CN" altLang="en-US" sz="1800">
                          <a:solidFill>
                            <a:srgbClr val="404040"/>
                          </a:solidFill>
                        </a:rPr>
                        <a:t>对前文内容进行总结</a:t>
                      </a:r>
                      <a:endParaRPr lang="zh-CN" altLang="en-US" sz="1800">
                        <a:solidFill>
                          <a:srgbClr val="404040"/>
                        </a:solidFill>
                      </a:endParaRPr>
                    </a:p>
                    <a:p>
                      <a:pPr>
                        <a:buNone/>
                      </a:pPr>
                      <a:endParaRPr lang="en-US" alt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10000"/>
                        </a:lnSpc>
                        <a:buNone/>
                      </a:pPr>
                      <a:r>
                        <a:rPr lang="zh-CN" altLang="en-US" sz="1800">
                          <a:solidFill>
                            <a:srgbClr val="404040"/>
                          </a:solidFill>
                        </a:rPr>
                        <a:t>1. “定义”：生词在前，定义</a:t>
                      </a:r>
                      <a:r>
                        <a:rPr lang="en-US" altLang="zh-CN" sz="1800">
                          <a:solidFill>
                            <a:srgbClr val="404040"/>
                          </a:solidFill>
                        </a:rPr>
                        <a:t>/</a:t>
                      </a:r>
                      <a:r>
                        <a:rPr lang="zh-CN" altLang="en-US" sz="1800">
                          <a:solidFill>
                            <a:srgbClr val="404040"/>
                          </a:solidFill>
                        </a:rPr>
                        <a:t>解释在后，由</a:t>
                      </a:r>
                      <a:r>
                        <a:rPr lang="en-US" altLang="zh-CN" sz="1800">
                          <a:solidFill>
                            <a:srgbClr val="404040"/>
                          </a:solidFill>
                        </a:rPr>
                        <a:t>or/</a:t>
                      </a:r>
                      <a:r>
                        <a:rPr lang="zh-CN" altLang="en-US" sz="1800">
                          <a:solidFill>
                            <a:srgbClr val="404040"/>
                          </a:solidFill>
                        </a:rPr>
                        <a:t>破折号引出</a:t>
                      </a:r>
                      <a:endParaRPr lang="zh-CN" altLang="en-US" sz="1800">
                        <a:solidFill>
                          <a:srgbClr val="404040"/>
                        </a:solidFill>
                      </a:endParaRPr>
                    </a:p>
                    <a:p>
                      <a:pPr>
                        <a:lnSpc>
                          <a:spcPct val="110000"/>
                        </a:lnSpc>
                        <a:buNone/>
                      </a:pPr>
                      <a:r>
                        <a:rPr lang="en-US" altLang="zh-CN" sz="1800">
                          <a:solidFill>
                            <a:srgbClr val="404040"/>
                          </a:solidFill>
                        </a:rPr>
                        <a:t>2. “</a:t>
                      </a:r>
                      <a:r>
                        <a:rPr lang="zh-CN" altLang="en-US" sz="1800">
                          <a:solidFill>
                            <a:srgbClr val="404040"/>
                          </a:solidFill>
                        </a:rPr>
                        <a:t>复述</a:t>
                      </a:r>
                      <a:r>
                        <a:rPr lang="en-US" altLang="zh-CN" sz="1800">
                          <a:solidFill>
                            <a:srgbClr val="404040"/>
                          </a:solidFill>
                        </a:rPr>
                        <a:t>”</a:t>
                      </a:r>
                      <a:r>
                        <a:rPr lang="zh-CN" altLang="en-US" sz="1800">
                          <a:solidFill>
                            <a:srgbClr val="404040"/>
                          </a:solidFill>
                        </a:rPr>
                        <a:t>：复述和被复述部分常为同位语关系，由逗号</a:t>
                      </a:r>
                      <a:r>
                        <a:rPr lang="en-US" altLang="zh-CN" sz="1800">
                          <a:solidFill>
                            <a:srgbClr val="404040"/>
                          </a:solidFill>
                        </a:rPr>
                        <a:t>/</a:t>
                      </a:r>
                      <a:r>
                        <a:rPr lang="zh-CN" altLang="en-US" sz="1800">
                          <a:solidFill>
                            <a:srgbClr val="404040"/>
                          </a:solidFill>
                        </a:rPr>
                        <a:t>破折号</a:t>
                      </a:r>
                      <a:r>
                        <a:rPr lang="en-US" altLang="zh-CN" sz="1800">
                          <a:solidFill>
                            <a:srgbClr val="404040"/>
                          </a:solidFill>
                        </a:rPr>
                        <a:t>/</a:t>
                      </a:r>
                      <a:r>
                        <a:rPr lang="zh-CN" altLang="en-US" sz="1800">
                          <a:solidFill>
                            <a:srgbClr val="404040"/>
                          </a:solidFill>
                        </a:rPr>
                        <a:t>冒号</a:t>
                      </a:r>
                      <a:r>
                        <a:rPr lang="en-US" altLang="zh-CN" sz="1800">
                          <a:solidFill>
                            <a:srgbClr val="404040"/>
                          </a:solidFill>
                        </a:rPr>
                        <a:t>/</a:t>
                      </a:r>
                      <a:r>
                        <a:rPr lang="zh-CN" altLang="en-US" sz="1800">
                          <a:solidFill>
                            <a:srgbClr val="404040"/>
                          </a:solidFill>
                        </a:rPr>
                        <a:t>分号连接</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119630"/>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词义猜测题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pic>
        <p:nvPicPr>
          <p:cNvPr id="3" name="图片 2"/>
          <p:cNvPicPr>
            <a:picLocks noChangeAspect="1"/>
          </p:cNvPicPr>
          <p:nvPr/>
        </p:nvPicPr>
        <p:blipFill>
          <a:blip r:embed="rId5"/>
          <a:stretch>
            <a:fillRect/>
          </a:stretch>
        </p:blipFill>
        <p:spPr>
          <a:xfrm>
            <a:off x="3571240" y="1115060"/>
            <a:ext cx="7118350" cy="4419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2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55365" y="909320"/>
            <a:ext cx="7011035" cy="151257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371475" y="909320"/>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事实细节题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0820" y="242252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739515" y="140017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033770" y="137160"/>
            <a:ext cx="504000" cy="504000"/>
            <a:chOff x="7382" y="6274"/>
            <a:chExt cx="1242" cy="1242"/>
          </a:xfrm>
        </p:grpSpPr>
        <p:sp>
          <p:nvSpPr>
            <p:cNvPr id="22" name="椭圆 2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27" name="组合 26"/>
            <p:cNvGrpSpPr/>
            <p:nvPr/>
          </p:nvGrpSpPr>
          <p:grpSpPr>
            <a:xfrm>
              <a:off x="7678" y="6651"/>
              <a:ext cx="667" cy="506"/>
              <a:chOff x="5701974" y="5257286"/>
              <a:chExt cx="423717" cy="321365"/>
            </a:xfrm>
          </p:grpSpPr>
          <p:sp>
            <p:nvSpPr>
              <p:cNvPr id="30"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3" name="组合 32"/>
          <p:cNvGrpSpPr/>
          <p:nvPr/>
        </p:nvGrpSpPr>
        <p:grpSpPr>
          <a:xfrm>
            <a:off x="240665" y="123825"/>
            <a:ext cx="504000" cy="504000"/>
            <a:chOff x="13769" y="6274"/>
            <a:chExt cx="1242" cy="1242"/>
          </a:xfrm>
        </p:grpSpPr>
        <p:sp>
          <p:nvSpPr>
            <p:cNvPr id="34" name="椭圆 33"/>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14092" y="6593"/>
              <a:ext cx="593" cy="497"/>
              <a:chOff x="15908751" y="5980274"/>
              <a:chExt cx="376610" cy="315895"/>
            </a:xfrm>
          </p:grpSpPr>
          <p:sp>
            <p:nvSpPr>
              <p:cNvPr id="36"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41" name="图片 40"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42" name="文本框 41"/>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43" name="文本框 42"/>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文本框 43"/>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5" name="文本框 44"/>
          <p:cNvSpPr txBox="1"/>
          <p:nvPr/>
        </p:nvSpPr>
        <p:spPr>
          <a:xfrm>
            <a:off x="4015740" y="137160"/>
            <a:ext cx="201803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altLang="en-US" sz="2000" b="1">
              <a:latin typeface="秋季恋歌" panose="02010600010101010101" charset="-122"/>
              <a:ea typeface="秋季恋歌" panose="02010600010101010101" charset="-122"/>
            </a:endParaRPr>
          </a:p>
        </p:txBody>
      </p:sp>
      <p:sp>
        <p:nvSpPr>
          <p:cNvPr id="46" name="文本框 45"/>
          <p:cNvSpPr txBox="1"/>
          <p:nvPr/>
        </p:nvSpPr>
        <p:spPr>
          <a:xfrm>
            <a:off x="7036435" y="180340"/>
            <a:ext cx="170751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sp>
        <p:nvSpPr>
          <p:cNvPr id="47"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文本框 47"/>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52" name="文本框 51"/>
          <p:cNvSpPr txBox="1"/>
          <p:nvPr/>
        </p:nvSpPr>
        <p:spPr>
          <a:xfrm>
            <a:off x="135255" y="1400175"/>
            <a:ext cx="2578735" cy="5095240"/>
          </a:xfrm>
          <a:prstGeom prst="rect">
            <a:avLst/>
          </a:prstGeom>
          <a:noFill/>
        </p:spPr>
        <p:txBody>
          <a:bodyPr wrap="square" rtlCol="0">
            <a:spAutoFit/>
          </a:bodyPr>
          <a:lstStyle/>
          <a:p>
            <a:pPr>
              <a:lnSpc>
                <a:spcPct val="90000"/>
              </a:lnSpc>
            </a:pPr>
            <a:r>
              <a:rPr lang="en-US" altLang="zh-CN" sz="2000" b="1"/>
              <a:t>para.5</a:t>
            </a:r>
            <a:endParaRPr lang="en-US" altLang="zh-CN" sz="2000" b="1"/>
          </a:p>
          <a:p>
            <a:pPr>
              <a:lnSpc>
                <a:spcPct val="90000"/>
              </a:lnSpc>
            </a:pPr>
            <a:r>
              <a:rPr lang="en-US" altLang="zh-CN" sz="1800"/>
              <a:t>But in an effort to give their children everything, some parents end up not just </a:t>
            </a:r>
            <a:r>
              <a:rPr lang="en-US" altLang="zh-CN" sz="1800" b="1"/>
              <a:t>using up financial resources</a:t>
            </a:r>
            <a:r>
              <a:rPr lang="en-US" altLang="zh-CN" sz="1800"/>
              <a:t>, but also their own </a:t>
            </a:r>
            <a:r>
              <a:rPr lang="en-US" altLang="zh-CN" sz="1800" b="1"/>
              <a:t>emotional energy.</a:t>
            </a:r>
            <a:r>
              <a:rPr lang="en-US" altLang="zh-CN" sz="1800"/>
              <a:t> “A lot of parents </a:t>
            </a:r>
            <a:r>
              <a:rPr lang="en-US" altLang="zh-CN" sz="1800" b="1"/>
              <a:t>are exhausted</a:t>
            </a:r>
            <a:r>
              <a:rPr lang="en-US" altLang="zh-CN" sz="1800"/>
              <a:t> by their over-parenting,”…“They make so many sacrifices and </a:t>
            </a:r>
            <a:r>
              <a:rPr lang="en-US" altLang="zh-CN" sz="1800" b="1"/>
              <a:t>are so stressed out</a:t>
            </a:r>
            <a:r>
              <a:rPr lang="en-US" altLang="zh-CN" sz="1800"/>
              <a:t> by driving around so much that …”</a:t>
            </a:r>
            <a:endParaRPr lang="en-US" altLang="zh-CN" sz="1800"/>
          </a:p>
          <a:p>
            <a:pPr>
              <a:lnSpc>
                <a:spcPct val="90000"/>
              </a:lnSpc>
            </a:pPr>
            <a:endParaRPr lang="en-US"/>
          </a:p>
          <a:p>
            <a:pPr>
              <a:lnSpc>
                <a:spcPct val="90000"/>
              </a:lnSpc>
            </a:pPr>
            <a:r>
              <a:rPr lang="zh-CN" altLang="en-US"/>
              <a:t>注：</a:t>
            </a:r>
            <a:r>
              <a:rPr lang="en-US"/>
              <a:t>“</a:t>
            </a:r>
            <a:r>
              <a:rPr lang="zh-CN" altLang="en-US"/>
              <a:t>耗尽财力精力</a:t>
            </a:r>
            <a:r>
              <a:rPr lang="en-US"/>
              <a:t>”</a:t>
            </a:r>
            <a:r>
              <a:rPr lang="zh-CN" altLang="en-US"/>
              <a:t>、</a:t>
            </a:r>
            <a:r>
              <a:rPr lang="en-US"/>
              <a:t>“</a:t>
            </a:r>
            <a:r>
              <a:rPr lang="zh-CN" altLang="en-US"/>
              <a:t>精疲力尽</a:t>
            </a:r>
            <a:r>
              <a:rPr lang="en-US"/>
              <a:t>”</a:t>
            </a:r>
            <a:r>
              <a:rPr lang="zh-CN" altLang="en-US"/>
              <a:t>等信息都在说明父母亲因为</a:t>
            </a:r>
            <a:r>
              <a:rPr lang="en-US" altLang="zh-CN"/>
              <a:t>“</a:t>
            </a:r>
            <a:r>
              <a:rPr lang="zh-CN" altLang="en-US"/>
              <a:t>过度教养</a:t>
            </a:r>
            <a:r>
              <a:rPr lang="en-US" altLang="zh-CN"/>
              <a:t>”</a:t>
            </a:r>
            <a:r>
              <a:rPr lang="zh-CN" altLang="en-US"/>
              <a:t>而</a:t>
            </a:r>
            <a:r>
              <a:rPr lang="zh-CN" altLang="en-US"/>
              <a:t>身心俱疲。</a:t>
            </a:r>
            <a:endParaRPr lang="zh-CN" altLang="en-US"/>
          </a:p>
        </p:txBody>
      </p:sp>
      <p:graphicFrame>
        <p:nvGraphicFramePr>
          <p:cNvPr id="8" name="表格 7"/>
          <p:cNvGraphicFramePr/>
          <p:nvPr>
            <p:custDataLst>
              <p:tags r:id="rId4"/>
            </p:custDataLst>
          </p:nvPr>
        </p:nvGraphicFramePr>
        <p:xfrm>
          <a:off x="2914015" y="350456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zh-CN" altLang="en-US"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74BE21"/>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98185" y="287210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p:bldP spid="29" grpId="0" bldLvl="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60960" y="1538605"/>
            <a:ext cx="7512050" cy="564134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u="sng">
                <a:solidFill>
                  <a:srgbClr val="C00000"/>
                </a:solidFill>
                <a:latin typeface="Palatino Linotype" panose="02040502050505030304" charset="0"/>
                <a:cs typeface="Palatino Linotype" panose="02040502050505030304" charset="0"/>
              </a:rPr>
              <a:t>The experiences</a:t>
            </a:r>
            <a:r>
              <a:rPr lang="en-US" altLang="zh-CN" sz="2200">
                <a:latin typeface="Palatino Linotype" panose="02040502050505030304" charset="0"/>
                <a:cs typeface="Palatino Linotype" panose="02040502050505030304" charset="0"/>
              </a:rPr>
              <a:t> [(we thought) kids had to have before high school] </a:t>
            </a:r>
            <a:r>
              <a:rPr lang="en-US" altLang="zh-CN" sz="2200" u="sng">
                <a:solidFill>
                  <a:srgbClr val="C00000"/>
                </a:solidFill>
                <a:latin typeface="Palatino Linotype" panose="02040502050505030304" charset="0"/>
                <a:cs typeface="Palatino Linotype" panose="02040502050505030304" charset="0"/>
              </a:rPr>
              <a:t>has moved down to junior high school and now elementary</a:t>
            </a:r>
            <a:r>
              <a:rPr lang="en-US" altLang="zh-CN" sz="2200">
                <a:latin typeface="Palatino Linotype" panose="02040502050505030304" charset="0"/>
                <a:cs typeface="Palatino Linotype" panose="02040502050505030304" charset="0"/>
              </a:rPr>
              <a:t>,” said </a:t>
            </a:r>
            <a:r>
              <a:rPr lang="en-US" altLang="zh-CN" sz="2200" b="1">
                <a:latin typeface="Palatino Linotype" panose="02040502050505030304" charset="0"/>
                <a:cs typeface="Palatino Linotype" panose="02040502050505030304" charset="0"/>
              </a:rPr>
              <a:t>William Doherty, a professor of family studies and director of the marriage and family therapy program at the University of Minnesota.</a:t>
            </a:r>
            <a:endParaRPr lang="en-US" altLang="zh-CN" sz="2200" b="1">
              <a:latin typeface="Palatino Linotype" panose="02040502050505030304" charset="0"/>
              <a:cs typeface="Palatino Linotype" panose="02040502050505030304" charset="0"/>
            </a:endParaRPr>
          </a:p>
          <a:p>
            <a:pPr lvl="1" indent="0">
              <a:lnSpc>
                <a:spcPct val="90000"/>
              </a:lnSpc>
              <a:buFont typeface="Arial" panose="020B0604020202020204" pitchFamily="34" charset="0"/>
              <a:buNone/>
            </a:pPr>
            <a:r>
              <a:rPr lang="en-US" altLang="zh-CN" sz="2200">
                <a:sym typeface="+mn-ea"/>
              </a:rPr>
              <a:t>“</a:t>
            </a:r>
            <a:r>
              <a:rPr lang="zh-CN" altLang="en-US" sz="2200">
                <a:sym typeface="+mn-ea"/>
              </a:rPr>
              <a:t>我们觉得孩子在上高中前必须有的体验已经提前到了初中、现在是小学阶段了。</a:t>
            </a:r>
            <a:r>
              <a:rPr lang="en-US" altLang="zh-CN" sz="2200">
                <a:sym typeface="+mn-ea"/>
              </a:rPr>
              <a:t>” William Doherty</a:t>
            </a:r>
            <a:r>
              <a:rPr lang="zh-CN" altLang="en-US" sz="2200">
                <a:sym typeface="+mn-ea"/>
              </a:rPr>
              <a:t>如是说。他是明尼苏达大学家庭研究方面的教授和婚姻家庭疗法项目的负责人。</a:t>
            </a:r>
            <a:endParaRPr lang="zh-CN" altLang="en-US" sz="2200">
              <a:sym typeface="+mn-ea"/>
            </a:endParaRPr>
          </a:p>
          <a:p>
            <a:pPr lvl="0" indent="0">
              <a:lnSpc>
                <a:spcPct val="90000"/>
              </a:lnSpc>
              <a:buFont typeface="Arial" panose="020B0604020202020204" pitchFamily="34" charset="0"/>
              <a:buNone/>
            </a:pPr>
            <a:endParaRPr lang="zh-CN" altLang="en-US" sz="2200">
              <a:sym typeface="+mn-ea"/>
            </a:endParaRPr>
          </a:p>
          <a:p>
            <a:pPr marL="342900" lvl="0" indent="-342900">
              <a:lnSpc>
                <a:spcPct val="90000"/>
              </a:lnSpc>
              <a:buFont typeface="Arial" panose="020B0604020202020204" pitchFamily="34" charset="0"/>
              <a:buChar char="•"/>
            </a:pPr>
            <a:r>
              <a:rPr lang="zh-CN" altLang="en-US" sz="2200">
                <a:latin typeface="Palatino Linotype" panose="02040502050505030304" charset="0"/>
                <a:cs typeface="Palatino Linotype" panose="02040502050505030304" charset="0"/>
                <a:sym typeface="+mn-ea"/>
              </a:rPr>
              <a:t> </a:t>
            </a:r>
            <a:r>
              <a:rPr lang="en-US" altLang="zh-CN" sz="2200">
                <a:latin typeface="Palatino Linotype" panose="02040502050505030304" charset="0"/>
                <a:cs typeface="Palatino Linotype" panose="02040502050505030304" charset="0"/>
                <a:sym typeface="+mn-ea"/>
              </a:rPr>
              <a:t>They make </a:t>
            </a:r>
            <a:r>
              <a:rPr lang="en-US" altLang="zh-CN" sz="2200">
                <a:solidFill>
                  <a:srgbClr val="C00000"/>
                </a:solidFill>
                <a:latin typeface="Palatino Linotype" panose="02040502050505030304" charset="0"/>
                <a:cs typeface="Palatino Linotype" panose="02040502050505030304" charset="0"/>
                <a:sym typeface="+mn-ea"/>
              </a:rPr>
              <a:t>so </a:t>
            </a:r>
            <a:r>
              <a:rPr lang="en-US" altLang="zh-CN" sz="2200">
                <a:latin typeface="Palatino Linotype" panose="02040502050505030304" charset="0"/>
                <a:cs typeface="Palatino Linotype" panose="02040502050505030304" charset="0"/>
                <a:sym typeface="+mn-ea"/>
              </a:rPr>
              <a:t>many sacrifices and are </a:t>
            </a:r>
            <a:r>
              <a:rPr lang="en-US" altLang="zh-CN" sz="2200">
                <a:solidFill>
                  <a:srgbClr val="C00000"/>
                </a:solidFill>
                <a:latin typeface="Palatino Linotype" panose="02040502050505030304" charset="0"/>
                <a:cs typeface="Palatino Linotype" panose="02040502050505030304" charset="0"/>
                <a:sym typeface="+mn-ea"/>
              </a:rPr>
              <a:t>so</a:t>
            </a:r>
            <a:r>
              <a:rPr lang="en-US" altLang="zh-CN" sz="2200">
                <a:latin typeface="Palatino Linotype" panose="02040502050505030304" charset="0"/>
                <a:cs typeface="Palatino Linotype" panose="02040502050505030304" charset="0"/>
                <a:sym typeface="+mn-ea"/>
              </a:rPr>
              <a:t> stressed out by driving around so much </a:t>
            </a:r>
            <a:r>
              <a:rPr lang="en-US" altLang="zh-CN" sz="2200">
                <a:solidFill>
                  <a:srgbClr val="C00000"/>
                </a:solidFill>
                <a:latin typeface="Palatino Linotype" panose="02040502050505030304" charset="0"/>
                <a:cs typeface="Palatino Linotype" panose="02040502050505030304" charset="0"/>
                <a:sym typeface="+mn-ea"/>
              </a:rPr>
              <a:t>that</a:t>
            </a:r>
            <a:r>
              <a:rPr lang="en-US" altLang="zh-CN" sz="2200">
                <a:latin typeface="Palatino Linotype" panose="02040502050505030304" charset="0"/>
                <a:cs typeface="Palatino Linotype" panose="02040502050505030304" charset="0"/>
                <a:sym typeface="+mn-ea"/>
              </a:rPr>
              <a:t> they explode at kids for changing the radio station.</a:t>
            </a:r>
            <a:endParaRPr lang="en-US" altLang="zh-CN" sz="2200">
              <a:latin typeface="Palatino Linotype" panose="02040502050505030304" charset="0"/>
              <a:cs typeface="Palatino Linotype" panose="02040502050505030304" charset="0"/>
              <a:sym typeface="+mn-ea"/>
            </a:endParaRPr>
          </a:p>
          <a:p>
            <a:pPr lvl="1" indent="0">
              <a:lnSpc>
                <a:spcPct val="90000"/>
              </a:lnSpc>
              <a:buFont typeface="Arial" panose="020B0604020202020204" pitchFamily="34" charset="0"/>
              <a:buNone/>
            </a:pPr>
            <a:r>
              <a:rPr lang="zh-CN" altLang="en-US" sz="2200"/>
              <a:t>他们作出了如此多的牺牲，四处开车（送孩子参加活动）精疲力尽，以致于他们最后对着换收音机频道的孩子大发雷霆。</a:t>
            </a:r>
            <a:endParaRPr lang="zh-CN" altLang="en-US" sz="2200"/>
          </a:p>
          <a:p>
            <a:pPr indent="0">
              <a:lnSpc>
                <a:spcPct val="100000"/>
              </a:lnSpc>
              <a:buFont typeface="Arial" panose="020B0604020202020204" pitchFamily="34" charset="0"/>
              <a:buNone/>
            </a:pPr>
            <a:r>
              <a:rPr lang="en-US" altLang="zh-CN" sz="2200" b="1">
                <a:latin typeface="Palatino Linotype" panose="02040502050505030304" charset="0"/>
                <a:cs typeface="Palatino Linotype" panose="02040502050505030304" charset="0"/>
              </a:rPr>
              <a:t>     </a:t>
            </a:r>
            <a:endParaRPr lang="en-US" altLang="zh-CN" sz="2200" b="1">
              <a:latin typeface="Palatino Linotype" panose="02040502050505030304" charset="0"/>
              <a:cs typeface="Palatino Linotype" panose="02040502050505030304" charset="0"/>
            </a:endParaRPr>
          </a:p>
          <a:p>
            <a:pPr marL="342900" indent="-342900">
              <a:lnSpc>
                <a:spcPct val="100000"/>
              </a:lnSpc>
              <a:buFont typeface="Arial" panose="020B0604020202020204" pitchFamily="34" charset="0"/>
              <a:buChar char="•"/>
            </a:pPr>
            <a:endParaRPr lang="en-US" sz="2200" b="1">
              <a:latin typeface="Palatino Linotype" panose="02040502050505030304" charset="0"/>
              <a:cs typeface="Palatino Linotype" panose="02040502050505030304" charset="0"/>
            </a:endParaRPr>
          </a:p>
        </p:txBody>
      </p:sp>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C</a:t>
            </a:r>
            <a:endParaRPr lang="en-US" altLang="zh-CN"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教养过度</a:t>
            </a:r>
            <a:endParaRPr lang="zh-CN" altLang="en-US" sz="2000" b="1">
              <a:latin typeface="秋季恋歌" panose="02010600010101010101" charset="-122"/>
              <a:ea typeface="秋季恋歌" panose="02010600010101010101" charset="-122"/>
            </a:endParaRPr>
          </a:p>
        </p:txBody>
      </p:sp>
      <p:pic>
        <p:nvPicPr>
          <p:cNvPr id="37" name="图片 36" descr="3bfa0d179970399556aefb3b1ec169dd515"/>
          <p:cNvPicPr>
            <a:picLocks noChangeAspect="1"/>
          </p:cNvPicPr>
          <p:nvPr/>
        </p:nvPicPr>
        <p:blipFill>
          <a:blip r:embed="rId2"/>
          <a:srcRect r="40680" b="4119"/>
          <a:stretch>
            <a:fillRect/>
          </a:stretch>
        </p:blipFill>
        <p:spPr>
          <a:xfrm>
            <a:off x="60960" y="5915660"/>
            <a:ext cx="823595" cy="942975"/>
          </a:xfrm>
          <a:prstGeom prst="rect">
            <a:avLst/>
          </a:prstGeom>
        </p:spPr>
      </p:pic>
      <p:sp>
        <p:nvSpPr>
          <p:cNvPr id="45" name="文本框 44"/>
          <p:cNvSpPr txBox="1"/>
          <p:nvPr/>
        </p:nvSpPr>
        <p:spPr>
          <a:xfrm>
            <a:off x="240665" y="868680"/>
            <a:ext cx="2150745"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长难句分析</a:t>
            </a:r>
            <a:endParaRPr lang="en-US" altLang="zh-CN" sz="3000" b="1">
              <a:latin typeface="字体管家方萌" panose="02020600040101010101" charset="-122"/>
              <a:ea typeface="字体管家方萌" panose="0202060004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2" name="矩形 1"/>
          <p:cNvSpPr/>
          <p:nvPr/>
        </p:nvSpPr>
        <p:spPr>
          <a:xfrm>
            <a:off x="7842250" y="7620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49" name="文本框 48"/>
          <p:cNvSpPr txBox="1"/>
          <p:nvPr/>
        </p:nvSpPr>
        <p:spPr>
          <a:xfrm>
            <a:off x="7918450" y="1617345"/>
            <a:ext cx="4218305" cy="2330450"/>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1. </a:t>
            </a:r>
            <a:r>
              <a:rPr lang="en-US">
                <a:latin typeface="Palatino Linotype" panose="02040502050505030304" charset="0"/>
                <a:cs typeface="Palatino Linotype" panose="02040502050505030304" charset="0"/>
                <a:sym typeface="+mn-ea"/>
              </a:rPr>
              <a:t>we thought </a:t>
            </a:r>
            <a:r>
              <a:rPr lang="zh-CN" altLang="en-US">
                <a:latin typeface="Palatino Linotype" panose="02040502050505030304" charset="0"/>
                <a:cs typeface="Palatino Linotype" panose="02040502050505030304" charset="0"/>
                <a:sym typeface="+mn-ea"/>
              </a:rPr>
              <a:t>插入语，缓和语气</a:t>
            </a:r>
            <a:endParaRPr lang="zh-CN" alt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2. (we thought) kids had to have before high school </a:t>
            </a:r>
            <a:r>
              <a:rPr lang="zh-CN" altLang="en-US">
                <a:latin typeface="Palatino Linotype" panose="02040502050505030304" charset="0"/>
                <a:cs typeface="Palatino Linotype" panose="02040502050505030304" charset="0"/>
                <a:sym typeface="+mn-ea"/>
              </a:rPr>
              <a:t>省略关系代词</a:t>
            </a:r>
            <a:r>
              <a:rPr lang="en-US" altLang="zh-CN">
                <a:latin typeface="Palatino Linotype" panose="02040502050505030304" charset="0"/>
                <a:cs typeface="Palatino Linotype" panose="02040502050505030304" charset="0"/>
                <a:sym typeface="+mn-ea"/>
              </a:rPr>
              <a:t>that/which</a:t>
            </a:r>
            <a:r>
              <a:rPr lang="zh-CN" altLang="en-US">
                <a:latin typeface="Palatino Linotype" panose="02040502050505030304" charset="0"/>
                <a:cs typeface="Palatino Linotype" panose="02040502050505030304" charset="0"/>
                <a:sym typeface="+mn-ea"/>
              </a:rPr>
              <a:t>的定语从句</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修饰先行词</a:t>
            </a:r>
            <a:r>
              <a:rPr lang="en-US" altLang="zh-CN">
                <a:latin typeface="Palatino Linotype" panose="02040502050505030304" charset="0"/>
                <a:cs typeface="Palatino Linotype" panose="02040502050505030304" charset="0"/>
                <a:sym typeface="+mn-ea"/>
              </a:rPr>
              <a:t>“the experiences”</a:t>
            </a:r>
            <a:endParaRPr lang="zh-CN" alt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3. William Doherty, a professor of family studies and director of the marriage and family therapy program at the University of Minnesota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zh-CN" altLang="en-US">
                <a:latin typeface="Palatino Linotype" panose="02040502050505030304" charset="0"/>
                <a:cs typeface="Palatino Linotype" panose="02040502050505030304" charset="0"/>
                <a:sym typeface="+mn-ea"/>
              </a:rPr>
              <a:t>同位语关系</a:t>
            </a:r>
            <a:endParaRPr lang="zh-CN" altLang="en-US">
              <a:latin typeface="Palatino Linotype" panose="02040502050505030304" charset="0"/>
              <a:cs typeface="Palatino Linotype" panose="02040502050505030304" charset="0"/>
              <a:sym typeface="+mn-ea"/>
            </a:endParaRPr>
          </a:p>
        </p:txBody>
      </p:sp>
      <p:sp>
        <p:nvSpPr>
          <p:cNvPr id="3" name="文本框 2"/>
          <p:cNvSpPr txBox="1"/>
          <p:nvPr/>
        </p:nvSpPr>
        <p:spPr>
          <a:xfrm>
            <a:off x="7918450" y="4829175"/>
            <a:ext cx="4220845" cy="1086485"/>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atin typeface="Palatino Linotype" panose="02040502050505030304" charset="0"/>
                <a:cs typeface="Palatino Linotype" panose="02040502050505030304" charset="0"/>
                <a:sym typeface="+mn-ea"/>
              </a:rPr>
              <a:t>so… that… “</a:t>
            </a:r>
            <a:r>
              <a:rPr lang="zh-CN" altLang="en-US">
                <a:latin typeface="Palatino Linotype" panose="02040502050505030304" charset="0"/>
                <a:cs typeface="Palatino Linotype" panose="02040502050505030304" charset="0"/>
                <a:sym typeface="+mn-ea"/>
              </a:rPr>
              <a:t>如此地</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，以致于</a:t>
            </a:r>
            <a:r>
              <a:rPr lang="en-US" altLang="zh-CN">
                <a:latin typeface="Palatino Linotype" panose="02040502050505030304" charset="0"/>
                <a:cs typeface="Palatino Linotype" panose="02040502050505030304" charset="0"/>
                <a:sym typeface="+mn-ea"/>
              </a:rPr>
              <a:t>…</a:t>
            </a:r>
            <a:r>
              <a:rPr lang="en-US">
                <a:latin typeface="Palatino Linotype" panose="02040502050505030304" charset="0"/>
                <a:cs typeface="Palatino Linotype" panose="02040502050505030304" charset="0"/>
                <a:sym typeface="+mn-ea"/>
              </a:rPr>
              <a:t>”</a:t>
            </a:r>
            <a:endParaRPr lang="en-US">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make so many sacrifices</a:t>
            </a:r>
            <a:r>
              <a:rPr lang="zh-CN" altLang="en-US">
                <a:latin typeface="Palatino Linotype" panose="02040502050505030304" charset="0"/>
                <a:cs typeface="Palatino Linotype" panose="02040502050505030304" charset="0"/>
                <a:sym typeface="+mn-ea"/>
              </a:rPr>
              <a:t>，</a:t>
            </a:r>
            <a:r>
              <a:rPr lang="en-US" altLang="zh-CN">
                <a:latin typeface="Palatino Linotype" panose="02040502050505030304" charset="0"/>
                <a:cs typeface="Palatino Linotype" panose="02040502050505030304" charset="0"/>
                <a:sym typeface="+mn-ea"/>
              </a:rPr>
              <a:t>are so stressed out by driving around so much</a:t>
            </a:r>
            <a:r>
              <a:rPr lang="zh-CN" altLang="en-US">
                <a:latin typeface="Palatino Linotype" panose="02040502050505030304" charset="0"/>
                <a:cs typeface="Palatino Linotype" panose="02040502050505030304" charset="0"/>
                <a:sym typeface="+mn-ea"/>
              </a:rPr>
              <a:t>两个短语共用一个</a:t>
            </a:r>
            <a:r>
              <a:rPr lang="en-US" altLang="zh-CN">
                <a:latin typeface="Palatino Linotype" panose="02040502050505030304" charset="0"/>
                <a:cs typeface="Palatino Linotype" panose="02040502050505030304" charset="0"/>
                <a:sym typeface="+mn-ea"/>
              </a:rPr>
              <a:t>that</a:t>
            </a:r>
            <a:r>
              <a:rPr lang="zh-CN" altLang="en-US">
                <a:latin typeface="Palatino Linotype" panose="02040502050505030304" charset="0"/>
                <a:cs typeface="Palatino Linotype" panose="02040502050505030304" charset="0"/>
                <a:sym typeface="+mn-ea"/>
              </a:rPr>
              <a:t>引导的结果状语</a:t>
            </a:r>
            <a:endParaRPr lang="zh-CN" altLang="en-US">
              <a:latin typeface="Palatino Linotype" panose="02040502050505030304" charset="0"/>
              <a:cs typeface="Palatino Linotype" panose="02040502050505030304" charset="0"/>
              <a:sym typeface="+mn-ea"/>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6966" cy="2082"/>
              <a:chOff x="3447" y="5990"/>
              <a:chExt cx="696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7" y="3854"/>
                  <a:ext cx="1902"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02</a:t>
                  </a:r>
                  <a:r>
                    <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rPr>
                    <a:t>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605" y="6341"/>
                <a:ext cx="280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七选五</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七选五</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写作论文</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说明文</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pic>
        <p:nvPicPr>
          <p:cNvPr id="15" name="图片 14"/>
          <p:cNvPicPr>
            <a:picLocks noChangeAspect="1"/>
          </p:cNvPicPr>
          <p:nvPr/>
        </p:nvPicPr>
        <p:blipFill>
          <a:blip r:embed="rId3"/>
          <a:stretch>
            <a:fillRect/>
          </a:stretch>
        </p:blipFill>
        <p:spPr>
          <a:xfrm>
            <a:off x="40005" y="836295"/>
            <a:ext cx="7724775" cy="4109720"/>
          </a:xfrm>
          <a:prstGeom prst="rect">
            <a:avLst/>
          </a:prstGeom>
        </p:spPr>
      </p:pic>
      <p:sp>
        <p:nvSpPr>
          <p:cNvPr id="16" name="矩形 15"/>
          <p:cNvSpPr/>
          <p:nvPr/>
        </p:nvSpPr>
        <p:spPr>
          <a:xfrm>
            <a:off x="7624445"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7" name="文本框 16"/>
          <p:cNvSpPr txBox="1"/>
          <p:nvPr/>
        </p:nvSpPr>
        <p:spPr>
          <a:xfrm>
            <a:off x="8558530" y="896620"/>
            <a:ext cx="2903855"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七选五</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20" name="表格 19"/>
          <p:cNvGraphicFramePr/>
          <p:nvPr>
            <p:custDataLst>
              <p:tags r:id="rId4"/>
            </p:custDataLst>
          </p:nvPr>
        </p:nvGraphicFramePr>
        <p:xfrm>
          <a:off x="7764780" y="1504950"/>
          <a:ext cx="4371975" cy="4986655"/>
        </p:xfrm>
        <a:graphic>
          <a:graphicData uri="http://schemas.openxmlformats.org/drawingml/2006/table">
            <a:tbl>
              <a:tblPr firstRow="1" bandRow="1">
                <a:tableStyleId>{5C22544A-7EE6-4342-B048-85BDC9FD1C3A}</a:tableStyleId>
              </a:tblPr>
              <a:tblGrid>
                <a:gridCol w="2386965"/>
                <a:gridCol w="1985010"/>
              </a:tblGrid>
              <a:tr h="506095">
                <a:tc>
                  <a:txBody>
                    <a:bodyPr/>
                    <a:lstStyle/>
                    <a:p>
                      <a:pPr algn="ctr">
                        <a:lnSpc>
                          <a:spcPct val="90000"/>
                        </a:lnSpc>
                        <a:buClrTx/>
                        <a:buSzTx/>
                        <a:buFontTx/>
                        <a:buNone/>
                      </a:pPr>
                      <a:r>
                        <a:rPr lang="zh-CN" altLang="en-US" sz="2800" b="1">
                          <a:solidFill>
                            <a:schemeClr val="tx1"/>
                          </a:solidFill>
                          <a:latin typeface="字体管家方萌" panose="02020600040101010101" charset="-122"/>
                          <a:ea typeface="字体管家方萌" panose="02020600040101010101" charset="-122"/>
                        </a:rPr>
                        <a:t>类型</a:t>
                      </a:r>
                      <a:endParaRPr lang="zh-CN" altLang="en-US" sz="28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90000"/>
                        </a:lnSpc>
                        <a:buClrTx/>
                        <a:buSzTx/>
                        <a:buFontTx/>
                        <a:buNone/>
                      </a:pPr>
                      <a:r>
                        <a:rPr lang="zh-CN" altLang="en-US" sz="2800" b="0">
                          <a:solidFill>
                            <a:schemeClr val="tx1"/>
                          </a:solidFill>
                          <a:latin typeface="字体管家方萌" panose="02020600040101010101" charset="-122"/>
                          <a:ea typeface="字体管家方萌" panose="02020600040101010101" charset="-122"/>
                        </a:rPr>
                        <a:t>规律</a:t>
                      </a:r>
                      <a:endParaRPr lang="zh-CN" altLang="en-US" sz="28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108960">
                <a:tc>
                  <a:txBody>
                    <a:bodyPr/>
                    <a:lstStyle/>
                    <a:p>
                      <a:pPr algn="l">
                        <a:lnSpc>
                          <a:spcPct val="100000"/>
                        </a:lnSpc>
                        <a:buClrTx/>
                        <a:buSzTx/>
                        <a:buFontTx/>
                        <a:buNone/>
                      </a:pPr>
                      <a:endParaRPr lang="zh-CN" sz="1800" b="1">
                        <a:solidFill>
                          <a:srgbClr val="404040"/>
                        </a:solidFill>
                      </a:endParaRPr>
                    </a:p>
                    <a:p>
                      <a:pPr algn="l">
                        <a:lnSpc>
                          <a:spcPct val="100000"/>
                        </a:lnSpc>
                        <a:buClrTx/>
                        <a:buSzTx/>
                        <a:buFontTx/>
                        <a:buNone/>
                      </a:pPr>
                      <a:r>
                        <a:rPr lang="zh-CN" sz="1800" b="1">
                          <a:solidFill>
                            <a:srgbClr val="404040"/>
                          </a:solidFill>
                        </a:rPr>
                        <a:t>1. 主旨概括型</a:t>
                      </a:r>
                      <a:r>
                        <a:rPr lang="zh-CN" sz="1800">
                          <a:solidFill>
                            <a:srgbClr val="404040"/>
                          </a:solidFill>
                        </a:rPr>
                        <a:t>：</a:t>
                      </a:r>
                      <a:endParaRPr lang="zh-CN" sz="1800">
                        <a:solidFill>
                          <a:srgbClr val="404040"/>
                        </a:solidFill>
                      </a:endParaRPr>
                    </a:p>
                    <a:p>
                      <a:pPr algn="l">
                        <a:lnSpc>
                          <a:spcPct val="100000"/>
                        </a:lnSpc>
                        <a:buClrTx/>
                        <a:buSzTx/>
                        <a:buFontTx/>
                        <a:buNone/>
                      </a:pPr>
                      <a:r>
                        <a:rPr lang="zh-CN" sz="1800">
                          <a:solidFill>
                            <a:srgbClr val="404040"/>
                          </a:solidFill>
                        </a:rPr>
                        <a:t>篇章主旨/段落主旨</a:t>
                      </a:r>
                      <a:endParaRPr lang="zh-CN" sz="1800">
                        <a:solidFill>
                          <a:srgbClr val="404040"/>
                        </a:solidFill>
                      </a:endParaRPr>
                    </a:p>
                    <a:p>
                      <a:pPr algn="l">
                        <a:lnSpc>
                          <a:spcPct val="100000"/>
                        </a:lnSpc>
                        <a:buClrTx/>
                        <a:buSzTx/>
                        <a:buFontTx/>
                        <a:buNone/>
                      </a:pPr>
                      <a:r>
                        <a:rPr lang="en-US" altLang="zh-CN" sz="1800" b="1">
                          <a:solidFill>
                            <a:srgbClr val="404040"/>
                          </a:solidFill>
                        </a:rPr>
                        <a:t>2. </a:t>
                      </a:r>
                      <a:r>
                        <a:rPr lang="zh-CN" altLang="en-US" sz="1800" b="1">
                          <a:solidFill>
                            <a:srgbClr val="404040"/>
                          </a:solidFill>
                        </a:rPr>
                        <a:t>行文逻辑型：</a:t>
                      </a:r>
                      <a:endParaRPr lang="zh-CN" altLang="en-US" sz="1800">
                        <a:solidFill>
                          <a:srgbClr val="404040"/>
                        </a:solidFill>
                      </a:endParaRPr>
                    </a:p>
                    <a:p>
                      <a:pPr algn="l">
                        <a:lnSpc>
                          <a:spcPct val="100000"/>
                        </a:lnSpc>
                        <a:buClrTx/>
                        <a:buSzTx/>
                        <a:buFontTx/>
                        <a:buNone/>
                      </a:pPr>
                      <a:r>
                        <a:rPr lang="zh-CN" altLang="en-US" sz="1800">
                          <a:solidFill>
                            <a:srgbClr val="404040"/>
                          </a:solidFill>
                        </a:rPr>
                        <a:t>承接关系</a:t>
                      </a:r>
                      <a:r>
                        <a:rPr lang="en-US" altLang="zh-CN" sz="1800">
                          <a:solidFill>
                            <a:srgbClr val="404040"/>
                          </a:solidFill>
                        </a:rPr>
                        <a:t>(so/therefore/thus/ hence/accordingly/consequently/as a result)/</a:t>
                      </a:r>
                      <a:r>
                        <a:rPr lang="zh-CN" altLang="en-US" sz="1800">
                          <a:solidFill>
                            <a:srgbClr val="404040"/>
                          </a:solidFill>
                        </a:rPr>
                        <a:t>并列关系</a:t>
                      </a:r>
                      <a:r>
                        <a:rPr lang="en-US" altLang="zh-CN" sz="1800">
                          <a:solidFill>
                            <a:srgbClr val="404040"/>
                          </a:solidFill>
                        </a:rPr>
                        <a:t>(firstly, secondly, thirdly…/for on thing, for another)/</a:t>
                      </a:r>
                      <a:r>
                        <a:rPr lang="zh-CN" altLang="en-US" sz="1800">
                          <a:solidFill>
                            <a:srgbClr val="404040"/>
                          </a:solidFill>
                        </a:rPr>
                        <a:t>转折关系</a:t>
                      </a:r>
                      <a:r>
                        <a:rPr lang="en-US" altLang="zh-CN" sz="1800">
                          <a:solidFill>
                            <a:srgbClr val="404040"/>
                          </a:solidFill>
                        </a:rPr>
                        <a:t>(however/nonetheless)/</a:t>
                      </a:r>
                      <a:r>
                        <a:rPr lang="en-US" altLang="zh-CN" sz="1800">
                          <a:solidFill>
                            <a:srgbClr val="404040"/>
                          </a:solidFill>
                          <a:sym typeface="+mn-ea"/>
                        </a:rPr>
                        <a:t>but/by contrast</a:t>
                      </a:r>
                      <a:r>
                        <a:rPr lang="zh-CN" altLang="en-US" sz="1800">
                          <a:solidFill>
                            <a:srgbClr val="404040"/>
                          </a:solidFill>
                        </a:rPr>
                        <a:t>层递关系</a:t>
                      </a:r>
                      <a:r>
                        <a:rPr lang="en-US" altLang="zh-CN" sz="1800">
                          <a:solidFill>
                            <a:srgbClr val="404040"/>
                          </a:solidFill>
                        </a:rPr>
                        <a:t>(also/further/not only, but also)</a:t>
                      </a:r>
                      <a:endParaRPr lang="zh-CN" sz="1800">
                        <a:solidFill>
                          <a:srgbClr val="404040"/>
                        </a:solidFill>
                      </a:endParaRPr>
                    </a:p>
                    <a:p>
                      <a:pPr algn="l">
                        <a:lnSpc>
                          <a:spcPct val="100000"/>
                        </a:lnSpc>
                        <a:buClrTx/>
                        <a:buSzTx/>
                        <a:buFontTx/>
                        <a:buNone/>
                      </a:pP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20000"/>
                        </a:lnSpc>
                        <a:buNone/>
                      </a:pPr>
                      <a:endParaRPr lang="en-US" altLang="zh-CN" sz="1800">
                        <a:solidFill>
                          <a:srgbClr val="404040"/>
                        </a:solidFill>
                      </a:endParaRPr>
                    </a:p>
                    <a:p>
                      <a:pPr algn="l">
                        <a:lnSpc>
                          <a:spcPct val="120000"/>
                        </a:lnSpc>
                        <a:buNone/>
                      </a:pPr>
                      <a:r>
                        <a:rPr lang="en-US" altLang="zh-CN" sz="1800">
                          <a:solidFill>
                            <a:srgbClr val="404040"/>
                          </a:solidFill>
                        </a:rPr>
                        <a:t>1. </a:t>
                      </a:r>
                      <a:r>
                        <a:rPr lang="zh-CN" altLang="en-US" sz="1800" b="1">
                          <a:solidFill>
                            <a:srgbClr val="404040"/>
                          </a:solidFill>
                        </a:rPr>
                        <a:t>段落主题句</a:t>
                      </a:r>
                      <a:r>
                        <a:rPr lang="zh-CN" altLang="en-US" sz="1800">
                          <a:solidFill>
                            <a:srgbClr val="404040"/>
                          </a:solidFill>
                        </a:rPr>
                        <a:t>的设空常在段首</a:t>
                      </a:r>
                      <a:endParaRPr lang="zh-CN" altLang="en-US" sz="1800">
                        <a:solidFill>
                          <a:srgbClr val="404040"/>
                        </a:solidFill>
                      </a:endParaRPr>
                    </a:p>
                    <a:p>
                      <a:pPr algn="l">
                        <a:lnSpc>
                          <a:spcPct val="120000"/>
                        </a:lnSpc>
                        <a:buNone/>
                      </a:pPr>
                      <a:r>
                        <a:rPr lang="en-US" altLang="zh-CN" sz="1800">
                          <a:solidFill>
                            <a:srgbClr val="404040"/>
                          </a:solidFill>
                        </a:rPr>
                        <a:t>2. </a:t>
                      </a:r>
                      <a:r>
                        <a:rPr lang="zh-CN" altLang="en-US" sz="1800" b="1">
                          <a:solidFill>
                            <a:srgbClr val="404040"/>
                          </a:solidFill>
                        </a:rPr>
                        <a:t>结论概括句</a:t>
                      </a:r>
                      <a:r>
                        <a:rPr lang="zh-CN" altLang="en-US" sz="1800">
                          <a:solidFill>
                            <a:srgbClr val="404040"/>
                          </a:solidFill>
                        </a:rPr>
                        <a:t>的设空通常在段尾</a:t>
                      </a:r>
                      <a:endParaRPr lang="zh-CN" altLang="en-US" sz="1800">
                        <a:solidFill>
                          <a:srgbClr val="404040"/>
                        </a:solidFill>
                      </a:endParaRPr>
                    </a:p>
                    <a:p>
                      <a:pPr algn="l">
                        <a:lnSpc>
                          <a:spcPct val="120000"/>
                        </a:lnSpc>
                        <a:buNone/>
                      </a:pPr>
                      <a:r>
                        <a:rPr lang="en-US" altLang="zh-CN" sz="1800">
                          <a:solidFill>
                            <a:srgbClr val="404040"/>
                          </a:solidFill>
                        </a:rPr>
                        <a:t>3. </a:t>
                      </a:r>
                      <a:r>
                        <a:rPr lang="zh-CN" altLang="en-US" sz="1800" b="1">
                          <a:solidFill>
                            <a:srgbClr val="404040"/>
                          </a:solidFill>
                        </a:rPr>
                        <a:t>过渡句</a:t>
                      </a:r>
                      <a:r>
                        <a:rPr lang="zh-CN" altLang="en-US" sz="1800">
                          <a:solidFill>
                            <a:srgbClr val="404040"/>
                          </a:solidFill>
                        </a:rPr>
                        <a:t>的设空通常在句</a:t>
                      </a:r>
                      <a:r>
                        <a:rPr lang="en-US" altLang="zh-CN" sz="1800">
                          <a:solidFill>
                            <a:srgbClr val="404040"/>
                          </a:solidFill>
                        </a:rPr>
                        <a:t>/</a:t>
                      </a:r>
                      <a:r>
                        <a:rPr lang="zh-CN" altLang="en-US" sz="1800">
                          <a:solidFill>
                            <a:srgbClr val="404040"/>
                          </a:solidFill>
                        </a:rPr>
                        <a:t>段间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25" name="文本框 24"/>
          <p:cNvSpPr txBox="1"/>
          <p:nvPr/>
        </p:nvSpPr>
        <p:spPr>
          <a:xfrm>
            <a:off x="1312545" y="5097145"/>
            <a:ext cx="4538345" cy="1630045"/>
          </a:xfrm>
          <a:prstGeom prst="rect">
            <a:avLst/>
          </a:prstGeom>
          <a:noFill/>
        </p:spPr>
        <p:txBody>
          <a:bodyPr wrap="square" rtlCol="0">
            <a:spAutoFit/>
          </a:bodyPr>
          <a:lstStyle/>
          <a:p>
            <a:r>
              <a:rPr lang="en-US" altLang="zh-CN" sz="2000" b="1"/>
              <a:t>31. </a:t>
            </a:r>
            <a:r>
              <a:rPr lang="zh-CN" altLang="en-US" sz="2000" b="1"/>
              <a:t>篇章主旨概括型</a:t>
            </a:r>
            <a:endParaRPr lang="zh-CN" altLang="en-US" sz="2000" b="1"/>
          </a:p>
          <a:p>
            <a:r>
              <a:rPr lang="en-US" altLang="zh-CN" sz="2000" b="1"/>
              <a:t>32. </a:t>
            </a:r>
            <a:r>
              <a:rPr lang="zh-CN" altLang="en-US" sz="2000" b="1"/>
              <a:t>段落主旨概括型</a:t>
            </a:r>
            <a:endParaRPr lang="zh-CN" altLang="en-US" sz="2000" b="1"/>
          </a:p>
          <a:p>
            <a:r>
              <a:rPr lang="en-US" altLang="zh-CN" sz="2000" b="1"/>
              <a:t>33. </a:t>
            </a:r>
            <a:r>
              <a:rPr lang="zh-CN" altLang="en-US" sz="2000" b="1"/>
              <a:t>行文逻辑型</a:t>
            </a:r>
            <a:endParaRPr lang="zh-CN" altLang="en-US" sz="2000" b="1"/>
          </a:p>
          <a:p>
            <a:r>
              <a:rPr lang="en-US" altLang="zh-CN" sz="2000" b="1"/>
              <a:t>34. </a:t>
            </a:r>
            <a:r>
              <a:rPr lang="zh-CN" altLang="en-US" sz="2000" b="1"/>
              <a:t>行文逻辑型</a:t>
            </a:r>
            <a:endParaRPr lang="zh-CN" altLang="en-US" sz="2000" b="1"/>
          </a:p>
          <a:p>
            <a:r>
              <a:rPr lang="en-US" altLang="zh-CN" sz="2000" b="1"/>
              <a:t>35. </a:t>
            </a:r>
            <a:r>
              <a:rPr lang="zh-CN" altLang="en-US" sz="2000" b="1"/>
              <a:t>行文逻辑型</a:t>
            </a:r>
            <a:endParaRPr lang="zh-CN" altLang="en-US" sz="2000" b="1"/>
          </a:p>
        </p:txBody>
      </p:sp>
      <p:sp>
        <p:nvSpPr>
          <p:cNvPr id="26" name="矩形 25"/>
          <p:cNvSpPr/>
          <p:nvPr/>
        </p:nvSpPr>
        <p:spPr>
          <a:xfrm>
            <a:off x="39370" y="5020945"/>
            <a:ext cx="7585075"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3bfa0d179970399556aefb3b1ec169dd515"/>
          <p:cNvPicPr>
            <a:picLocks noChangeAspect="1"/>
          </p:cNvPicPr>
          <p:nvPr/>
        </p:nvPicPr>
        <p:blipFill>
          <a:blip r:embed="rId5"/>
          <a:srcRect r="40680" b="4119"/>
          <a:stretch>
            <a:fillRect/>
          </a:stretch>
        </p:blipFill>
        <p:spPr>
          <a:xfrm>
            <a:off x="60960" y="5915660"/>
            <a:ext cx="823595" cy="9429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40840" y="1219835"/>
            <a:ext cx="389255" cy="367030"/>
            <a:chOff x="7772" y="3299"/>
            <a:chExt cx="2952" cy="2781"/>
          </a:xfrm>
        </p:grpSpPr>
        <p:sp>
          <p:nvSpPr>
            <p:cNvPr id="43" name="心形 42"/>
            <p:cNvSpPr/>
            <p:nvPr/>
          </p:nvSpPr>
          <p:spPr>
            <a:xfrm>
              <a:off x="8567" y="3299"/>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0800000">
              <a:off x="8567" y="4720"/>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心形 9"/>
            <p:cNvSpPr/>
            <p:nvPr/>
          </p:nvSpPr>
          <p:spPr>
            <a:xfrm rot="5400000">
              <a:off x="9364" y="4003"/>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心形 45"/>
            <p:cNvSpPr/>
            <p:nvPr/>
          </p:nvSpPr>
          <p:spPr>
            <a:xfrm rot="16200000">
              <a:off x="7772" y="4003"/>
              <a:ext cx="1360" cy="1360"/>
            </a:xfrm>
            <a:prstGeom prst="hear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圆角矩形 4"/>
          <p:cNvSpPr/>
          <p:nvPr/>
        </p:nvSpPr>
        <p:spPr>
          <a:xfrm>
            <a:off x="1851025" y="1204595"/>
            <a:ext cx="8696960" cy="3579495"/>
          </a:xfrm>
          <a:prstGeom prst="roundRect">
            <a:avLst/>
          </a:prstGeom>
          <a:solidFill>
            <a:schemeClr val="bg1">
              <a:alpha val="4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2020 年杭州二中高三仿真考</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客观题讲评</a:t>
            </a:r>
            <a:endParaRPr lang="zh-CN" altLang="en-US"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endParaRPr lang="zh-CN" altLang="en-US"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桐乡市高级中学</a:t>
            </a:r>
            <a:r>
              <a:rPr lang="en-US" altLang="zh-CN"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	</a:t>
            </a:r>
            <a:endParaRPr lang="en-US" altLang="zh-CN"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a:p>
            <a:pPr algn="ctr"/>
            <a:r>
              <a:rPr lang="zh-CN" altLang="en-US" sz="2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sym typeface="+mn-ea"/>
              </a:rPr>
              <a:t>冯燕娜</a:t>
            </a:r>
            <a:endParaRPr lang="zh-CN" altLang="en-US" sz="280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3190" y="871855"/>
            <a:ext cx="7265035" cy="5812155"/>
          </a:xfrm>
          <a:prstGeom prst="rect">
            <a:avLst/>
          </a:prstGeom>
        </p:spPr>
      </p:pic>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3" name="组合 12"/>
            <p:cNvGrpSpPr/>
            <p:nvPr/>
          </p:nvGrpSpPr>
          <p:grpSpPr>
            <a:xfrm>
              <a:off x="14092" y="6593"/>
              <a:ext cx="593" cy="497"/>
              <a:chOff x="15908751" y="5980274"/>
              <a:chExt cx="376610" cy="315895"/>
            </a:xfrm>
          </p:grpSpPr>
          <p:sp>
            <p:nvSpPr>
              <p:cNvPr id="21"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七选五</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3" name="文本框 32"/>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写作论文</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说明文</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16" name="矩形 15"/>
          <p:cNvSpPr/>
          <p:nvPr/>
        </p:nvSpPr>
        <p:spPr>
          <a:xfrm>
            <a:off x="7369175" y="733425"/>
            <a:ext cx="76200" cy="612521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7" name="文本框 16"/>
          <p:cNvSpPr txBox="1"/>
          <p:nvPr/>
        </p:nvSpPr>
        <p:spPr>
          <a:xfrm>
            <a:off x="8843645" y="733425"/>
            <a:ext cx="1791335" cy="521970"/>
          </a:xfrm>
          <a:prstGeom prst="rect">
            <a:avLst/>
          </a:prstGeom>
          <a:solidFill>
            <a:srgbClr val="74BE21">
              <a:alpha val="55000"/>
            </a:srgbClr>
          </a:solidFill>
          <a:effectLst>
            <a:softEdge rad="127000"/>
          </a:effectLst>
        </p:spPr>
        <p:txBody>
          <a:bodyPr wrap="square" rtlCol="0">
            <a:spAutoFit/>
          </a:bodyPr>
          <a:lstStyle/>
          <a:p>
            <a:r>
              <a:rPr lang="zh-CN" sz="2800" b="1">
                <a:latin typeface="字体管家方萌" panose="02020600040101010101" charset="-122"/>
                <a:ea typeface="字体管家方萌" panose="02020600040101010101" charset="-122"/>
              </a:rPr>
              <a:t>试题分析</a:t>
            </a:r>
            <a:endParaRPr lang="en-US" altLang="zh-CN" sz="2800" b="1">
              <a:latin typeface="字体管家方萌" panose="02020600040101010101" charset="-122"/>
              <a:ea typeface="字体管家方萌" panose="02020600040101010101" charset="-122"/>
            </a:endParaRPr>
          </a:p>
        </p:txBody>
      </p:sp>
      <p:sp>
        <p:nvSpPr>
          <p:cNvPr id="3" name="文本框 2"/>
          <p:cNvSpPr txBox="1"/>
          <p:nvPr/>
        </p:nvSpPr>
        <p:spPr>
          <a:xfrm>
            <a:off x="7445375" y="1118870"/>
            <a:ext cx="4812030" cy="5648960"/>
          </a:xfrm>
          <a:prstGeom prst="rect">
            <a:avLst/>
          </a:prstGeom>
          <a:noFill/>
        </p:spPr>
        <p:txBody>
          <a:bodyPr wrap="square" rtlCol="0">
            <a:spAutoFit/>
          </a:bodyPr>
          <a:lstStyle/>
          <a:p>
            <a:pPr>
              <a:lnSpc>
                <a:spcPct val="80000"/>
              </a:lnSpc>
            </a:pPr>
            <a:r>
              <a:rPr lang="zh-CN" altLang="en-US"/>
              <a:t>【</a:t>
            </a:r>
            <a:r>
              <a:rPr lang="zh-CN" altLang="en-US" b="1"/>
              <a:t>文章大意</a:t>
            </a:r>
            <a:r>
              <a:rPr lang="zh-CN" altLang="en-US"/>
              <a:t>】</a:t>
            </a:r>
            <a:endParaRPr lang="zh-CN" altLang="en-US"/>
          </a:p>
          <a:p>
            <a:pPr>
              <a:lnSpc>
                <a:spcPct val="80000"/>
              </a:lnSpc>
            </a:pPr>
            <a:r>
              <a:rPr lang="zh-CN" altLang="en-US"/>
              <a:t>本文是一篇说明文，介绍了论文的写作过程。</a:t>
            </a:r>
            <a:endParaRPr lang="zh-CN" altLang="en-US"/>
          </a:p>
          <a:p>
            <a:pPr>
              <a:lnSpc>
                <a:spcPct val="90000"/>
              </a:lnSpc>
            </a:pPr>
            <a:endParaRPr lang="zh-CN" altLang="en-US"/>
          </a:p>
          <a:p>
            <a:pPr>
              <a:lnSpc>
                <a:spcPct val="80000"/>
              </a:lnSpc>
            </a:pPr>
            <a:r>
              <a:rPr lang="en-US" altLang="zh-CN"/>
              <a:t>31. E </a:t>
            </a:r>
            <a:r>
              <a:rPr lang="zh-CN" altLang="en-US"/>
              <a:t>考查篇章主旨句。根据上文</a:t>
            </a:r>
            <a:r>
              <a:rPr lang="en-US" altLang="zh-CN"/>
              <a:t>challenging</a:t>
            </a:r>
            <a:r>
              <a:rPr lang="zh-CN" altLang="en-US"/>
              <a:t>这个词，以及下文内容，可知本文讲的是</a:t>
            </a:r>
            <a:r>
              <a:rPr lang="en-US" altLang="zh-CN"/>
              <a:t>basic tips for research.</a:t>
            </a:r>
            <a:endParaRPr lang="en-US" altLang="zh-CN"/>
          </a:p>
          <a:p>
            <a:pPr>
              <a:lnSpc>
                <a:spcPct val="80000"/>
              </a:lnSpc>
            </a:pPr>
            <a:r>
              <a:rPr lang="en-US" altLang="zh-CN"/>
              <a:t>32. B </a:t>
            </a:r>
            <a:r>
              <a:rPr lang="zh-CN" altLang="en-US"/>
              <a:t>考查段落主旨句。观察全文结构，</a:t>
            </a:r>
            <a:r>
              <a:rPr lang="en-US" altLang="zh-CN"/>
              <a:t>firstly, …after…</a:t>
            </a:r>
            <a:r>
              <a:rPr lang="zh-CN" altLang="en-US"/>
              <a:t>，</a:t>
            </a:r>
            <a:r>
              <a:rPr lang="en-US" altLang="zh-CN"/>
              <a:t>finishing…, once …</a:t>
            </a:r>
            <a:r>
              <a:rPr lang="zh-CN" altLang="en-US"/>
              <a:t>，可知本段首句应该是整个写作过程中的第二步；根据空后</a:t>
            </a:r>
            <a:r>
              <a:rPr lang="en-US" altLang="zh-CN"/>
              <a:t>“color code, mark…, note…”</a:t>
            </a:r>
            <a:r>
              <a:rPr lang="zh-CN" altLang="en-US"/>
              <a:t>可知</a:t>
            </a:r>
            <a:r>
              <a:rPr lang="en-US" altLang="zh-CN"/>
              <a:t>,</a:t>
            </a:r>
            <a:r>
              <a:rPr lang="zh-CN" altLang="en-US"/>
              <a:t>本段讲的是如何系统地做笔记。</a:t>
            </a:r>
            <a:endParaRPr lang="zh-CN" altLang="en-US"/>
          </a:p>
          <a:p>
            <a:pPr>
              <a:lnSpc>
                <a:spcPct val="80000"/>
              </a:lnSpc>
            </a:pPr>
            <a:r>
              <a:rPr lang="en-US" altLang="zh-CN"/>
              <a:t>33. C </a:t>
            </a:r>
            <a:r>
              <a:rPr lang="zh-CN" altLang="en-US"/>
              <a:t>考查上下文的语境理解。根据前文</a:t>
            </a:r>
            <a:r>
              <a:rPr lang="en-US" altLang="zh-CN"/>
              <a:t>“you can go on to write an outline(</a:t>
            </a:r>
            <a:r>
              <a:rPr lang="zh-CN" altLang="en-US"/>
              <a:t>写提纲</a:t>
            </a:r>
            <a:r>
              <a:rPr lang="en-US" altLang="zh-CN"/>
              <a:t>)”</a:t>
            </a:r>
            <a:r>
              <a:rPr lang="zh-CN" altLang="en-US"/>
              <a:t>、</a:t>
            </a:r>
            <a:r>
              <a:rPr lang="en-US" altLang="zh-CN"/>
              <a:t>“determine where each topic fits(</a:t>
            </a:r>
            <a:r>
              <a:rPr lang="zh-CN" altLang="en-US"/>
              <a:t>决定每个话题的位置</a:t>
            </a:r>
            <a:r>
              <a:rPr lang="en-US" altLang="zh-CN"/>
              <a:t>)”</a:t>
            </a:r>
            <a:r>
              <a:rPr lang="zh-CN" altLang="en-US"/>
              <a:t>可知，此空应该是：决定论文的框架结构</a:t>
            </a:r>
            <a:r>
              <a:rPr lang="en-US" altLang="zh-CN"/>
              <a:t>——</a:t>
            </a:r>
            <a:r>
              <a:rPr lang="zh-CN" altLang="en-US"/>
              <a:t> </a:t>
            </a:r>
            <a:r>
              <a:rPr lang="en-US" altLang="zh-CN"/>
              <a:t>“note which parts will be the beginning, middle and end.”</a:t>
            </a:r>
            <a:endParaRPr lang="en-US" altLang="zh-CN"/>
          </a:p>
          <a:p>
            <a:pPr>
              <a:lnSpc>
                <a:spcPct val="80000"/>
              </a:lnSpc>
            </a:pPr>
            <a:r>
              <a:rPr lang="en-US" altLang="zh-CN"/>
              <a:t>34. F </a:t>
            </a:r>
            <a:r>
              <a:rPr lang="zh-CN" altLang="en-US"/>
              <a:t>考查上下文的语境理解。根据前文</a:t>
            </a:r>
            <a:r>
              <a:rPr lang="en-US" altLang="zh-CN"/>
              <a:t>“finishing the outline, you can begin the first draft(</a:t>
            </a:r>
            <a:r>
              <a:rPr lang="zh-CN" altLang="en-US"/>
              <a:t>写初稿</a:t>
            </a:r>
            <a:r>
              <a:rPr lang="en-US" altLang="zh-CN"/>
              <a:t>)”</a:t>
            </a:r>
            <a:r>
              <a:rPr lang="zh-CN" altLang="en-US"/>
              <a:t>。</a:t>
            </a:r>
            <a:r>
              <a:rPr lang="en-US" altLang="zh-CN"/>
              <a:t>F</a:t>
            </a:r>
            <a:r>
              <a:rPr lang="zh-CN" altLang="en-US"/>
              <a:t>选项中</a:t>
            </a:r>
            <a:r>
              <a:rPr lang="en-US" altLang="zh-CN"/>
              <a:t>“</a:t>
            </a:r>
            <a:r>
              <a:rPr lang="en-US" altLang="zh-CN" b="1"/>
              <a:t>This</a:t>
            </a:r>
            <a:r>
              <a:rPr lang="en-US" altLang="zh-CN"/>
              <a:t>”</a:t>
            </a:r>
            <a:r>
              <a:rPr lang="zh-CN" altLang="en-US"/>
              <a:t>指代的就是写初稿环节。</a:t>
            </a:r>
            <a:endParaRPr lang="zh-CN" altLang="en-US"/>
          </a:p>
          <a:p>
            <a:pPr>
              <a:lnSpc>
                <a:spcPct val="80000"/>
              </a:lnSpc>
            </a:pPr>
            <a:r>
              <a:rPr lang="en-US" altLang="zh-CN"/>
              <a:t>35. G </a:t>
            </a:r>
            <a:r>
              <a:rPr lang="zh-CN" altLang="en-US"/>
              <a:t>考查上下文的语境理解。根据本段段首句：</a:t>
            </a:r>
            <a:r>
              <a:rPr lang="en-US" altLang="zh-CN"/>
              <a:t>…it is time to write your final draft(</a:t>
            </a:r>
            <a:r>
              <a:rPr lang="zh-CN" altLang="en-US"/>
              <a:t>写终稿</a:t>
            </a:r>
            <a:r>
              <a:rPr lang="en-US" altLang="zh-CN"/>
              <a:t>)</a:t>
            </a:r>
            <a:r>
              <a:rPr lang="zh-CN" altLang="en-US"/>
              <a:t>，再观察空前相似结构</a:t>
            </a:r>
            <a:r>
              <a:rPr lang="en-US" altLang="zh-CN"/>
              <a:t>”make sure…“</a:t>
            </a:r>
            <a:r>
              <a:rPr lang="zh-CN" altLang="en-US"/>
              <a:t>空后</a:t>
            </a:r>
            <a:r>
              <a:rPr lang="en-US" altLang="zh-CN"/>
              <a:t>”read the final version“,</a:t>
            </a:r>
            <a:r>
              <a:rPr lang="zh-CN" altLang="en-US"/>
              <a:t>可知</a:t>
            </a:r>
            <a:r>
              <a:rPr lang="en-US" altLang="zh-CN"/>
              <a:t>G</a:t>
            </a:r>
            <a:r>
              <a:rPr lang="zh-CN" altLang="en-US"/>
              <a:t>选项</a:t>
            </a:r>
            <a:r>
              <a:rPr lang="zh-CN" altLang="en-US"/>
              <a:t>符合逻辑和结构。</a:t>
            </a:r>
            <a:endParaRPr lang="zh-CN" altLang="en-US"/>
          </a:p>
        </p:txBody>
      </p:sp>
      <p:sp>
        <p:nvSpPr>
          <p:cNvPr id="55" name="圆角矩形 54"/>
          <p:cNvSpPr/>
          <p:nvPr/>
        </p:nvSpPr>
        <p:spPr>
          <a:xfrm>
            <a:off x="4909185" y="1089660"/>
            <a:ext cx="706120" cy="22606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27355" y="1315085"/>
            <a:ext cx="33020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49250" y="3237230"/>
            <a:ext cx="130302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49250" y="3716655"/>
            <a:ext cx="6196330"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49250" y="2765425"/>
            <a:ext cx="1396365"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55905" y="5172075"/>
            <a:ext cx="370205" cy="271145"/>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3915410" y="4197350"/>
            <a:ext cx="356235" cy="28829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1814830" y="3987800"/>
            <a:ext cx="706120" cy="20891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2795270" y="3220720"/>
            <a:ext cx="706120"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884555" y="1982470"/>
            <a:ext cx="714375" cy="28702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2795270" y="2765425"/>
            <a:ext cx="939165" cy="287020"/>
          </a:xfrm>
          <a:prstGeom prst="roundRect">
            <a:avLst>
              <a:gd name="adj" fmla="val 0"/>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2131060" y="2315845"/>
            <a:ext cx="333375"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2001520" y="5172075"/>
            <a:ext cx="349250"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312545" y="3036570"/>
            <a:ext cx="1208405" cy="200660"/>
          </a:xfrm>
          <a:prstGeom prst="roundRect">
            <a:avLst>
              <a:gd name="adj" fmla="val 0"/>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238125" y="6109335"/>
            <a:ext cx="388620" cy="27114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4909185" y="2066290"/>
            <a:ext cx="333375" cy="249555"/>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302260" y="6380480"/>
            <a:ext cx="455295" cy="303530"/>
          </a:xfrm>
          <a:prstGeom prst="roundRect">
            <a:avLst/>
          </a:prstGeom>
          <a:noFill/>
          <a:ln w="38100">
            <a:solidFill>
              <a:srgbClr val="5792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heckerboard(across)">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checkerboard(across)">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checkerboard(across)">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heckerboard(across)">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checkerboard(across)">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checkerboard(across)">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checkerboard(across)">
                                      <p:cBhvr>
                                        <p:cTn id="76" dur="500"/>
                                        <p:tgtEl>
                                          <p:spTgt spid="3">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checkerboard(across)">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checkerboard(across)">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nodeType="click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checkerboard(across)">
                                      <p:cBhvr>
                                        <p:cTn id="91" dur="500"/>
                                        <p:tgtEl>
                                          <p:spTgt spid="3">
                                            <p:txEl>
                                              <p:pRg st="5" end="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checkerboard(across)">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checkerboard(across)">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nodeType="clickEffect">
                                  <p:stCondLst>
                                    <p:cond delay="0"/>
                                  </p:stCondLst>
                                  <p:childTnLst>
                                    <p:set>
                                      <p:cBhvr>
                                        <p:cTn id="10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6" dur="500"/>
                                        <p:tgtEl>
                                          <p:spTgt spid="3">
                                            <p:txEl>
                                              <p:pRg st="6" end="6"/>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checkerboard(across)">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checkerboard(across)">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checkerboard(across)">
                                      <p:cBhvr>
                                        <p:cTn id="121" dur="50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5" grpId="0" bldLvl="0" animBg="1"/>
      <p:bldP spid="32" grpId="0" animBg="1"/>
      <p:bldP spid="23" grpId="0" animBg="1"/>
      <p:bldP spid="5" grpId="0" animBg="1"/>
      <p:bldP spid="18" grpId="0" animBg="1"/>
      <p:bldP spid="24" grpId="0" animBg="1"/>
      <p:bldP spid="39" grpId="0" animBg="1"/>
      <p:bldP spid="45" grpId="0" bldLvl="0" animBg="1"/>
      <p:bldP spid="44" grpId="0" animBg="1"/>
      <p:bldP spid="40" grpId="0" animBg="1"/>
      <p:bldP spid="15" grpId="0" bldLvl="0" animBg="1"/>
      <p:bldP spid="38" grpId="0" animBg="1"/>
      <p:bldP spid="19" grpId="0" bldLvl="0" animBg="1"/>
      <p:bldP spid="36" grpId="0" bldLvl="0" animBg="1"/>
      <p:bldP spid="35" grpId="0" bldLvl="0" animBg="1"/>
      <p:bldP spid="20" grpId="0" bldLvl="0" animBg="1"/>
      <p:bldP spid="2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8418" cy="2082"/>
              <a:chOff x="3447" y="5990"/>
              <a:chExt cx="8418"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47" y="3854"/>
                  <a:ext cx="1902"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03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6912" y="6523"/>
                <a:ext cx="4953" cy="1307"/>
              </a:xfrm>
              <a:prstGeom prst="rect">
                <a:avLst/>
              </a:prstGeom>
              <a:noFill/>
            </p:spPr>
            <p:txBody>
              <a:bodyPr wrap="none" rtlCol="0">
                <a:spAutoFit/>
              </a:bodyPr>
              <a:lstStyle/>
              <a:p>
                <a:pPr algn="ctr"/>
                <a:r>
                  <a:rPr lang="en-US" altLang="zh-CN" sz="48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完型填空</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18" name="流程图: 数据 17"/>
          <p:cNvSpPr/>
          <p:nvPr/>
        </p:nvSpPr>
        <p:spPr>
          <a:xfrm>
            <a:off x="125095" y="2366645"/>
            <a:ext cx="2722245" cy="1854200"/>
          </a:xfrm>
          <a:prstGeom prst="flowChartInputOutput">
            <a:avLst/>
          </a:prstGeom>
          <a:blipFill rotWithShape="1">
            <a:blip r:embed="rId3"/>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数据 51"/>
          <p:cNvSpPr/>
          <p:nvPr/>
        </p:nvSpPr>
        <p:spPr>
          <a:xfrm>
            <a:off x="2528570" y="2366645"/>
            <a:ext cx="2933065" cy="1854200"/>
          </a:xfrm>
          <a:prstGeom prst="flowChartInputOutput">
            <a:avLst/>
          </a:prstGeom>
          <a:blipFill rotWithShape="1">
            <a:blip r:embed="rId4"/>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193290" y="842010"/>
            <a:ext cx="1440000" cy="1440180"/>
          </a:xfrm>
          <a:prstGeom prst="ellipse">
            <a:avLst/>
          </a:prstGeom>
          <a:blipFill rotWithShape="1">
            <a:blip r:embed="rId5"/>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788025"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56" name="文本框 55"/>
          <p:cNvSpPr txBox="1"/>
          <p:nvPr/>
        </p:nvSpPr>
        <p:spPr>
          <a:xfrm>
            <a:off x="7143115" y="857250"/>
            <a:ext cx="4319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完型填空</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57" name="表格 56"/>
          <p:cNvGraphicFramePr/>
          <p:nvPr>
            <p:custDataLst>
              <p:tags r:id="rId6"/>
            </p:custDataLst>
          </p:nvPr>
        </p:nvGraphicFramePr>
        <p:xfrm>
          <a:off x="5901055" y="1334770"/>
          <a:ext cx="6235065" cy="5449824"/>
        </p:xfrm>
        <a:graphic>
          <a:graphicData uri="http://schemas.openxmlformats.org/drawingml/2006/table">
            <a:tbl>
              <a:tblPr firstRow="1" bandRow="1">
                <a:tableStyleId>{5C22544A-7EE6-4342-B048-85BDC9FD1C3A}</a:tableStyleId>
              </a:tblPr>
              <a:tblGrid>
                <a:gridCol w="3228340"/>
                <a:gridCol w="3006725"/>
              </a:tblGrid>
              <a:tr h="403860">
                <a:tc>
                  <a:txBody>
                    <a:bodyPr/>
                    <a:lstStyle/>
                    <a:p>
                      <a:pPr algn="ctr">
                        <a:lnSpc>
                          <a:spcPct val="90000"/>
                        </a:lnSpc>
                        <a:buClrTx/>
                        <a:buSzTx/>
                        <a:buFontTx/>
                        <a:buNone/>
                      </a:pPr>
                      <a:r>
                        <a:rPr lang="zh-CN" altLang="en-US" sz="2400" b="1">
                          <a:solidFill>
                            <a:schemeClr val="tx1"/>
                          </a:solidFill>
                          <a:latin typeface="字体管家方萌" panose="02020600040101010101" charset="-122"/>
                          <a:ea typeface="字体管家方萌" panose="02020600040101010101" charset="-122"/>
                        </a:rPr>
                        <a:t>考点类型</a:t>
                      </a:r>
                      <a:endParaRPr lang="zh-CN" altLang="en-US" sz="24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9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设空特点</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874260">
                <a:tc>
                  <a:txBody>
                    <a:bodyPr/>
                    <a:lstStyle/>
                    <a:p>
                      <a:pPr algn="l">
                        <a:lnSpc>
                          <a:spcPct val="100000"/>
                        </a:lnSpc>
                        <a:buClrTx/>
                        <a:buSzTx/>
                        <a:buFontTx/>
                        <a:buNone/>
                      </a:pPr>
                      <a:r>
                        <a:rPr lang="en-US" sz="1800" b="1">
                          <a:solidFill>
                            <a:srgbClr val="404040"/>
                          </a:solidFill>
                        </a:rPr>
                        <a:t>1. </a:t>
                      </a:r>
                      <a:r>
                        <a:rPr lang="zh-CN" altLang="en-US" sz="1800" b="1">
                          <a:solidFill>
                            <a:srgbClr val="404040"/>
                          </a:solidFill>
                        </a:rPr>
                        <a:t>语境词汇型：</a:t>
                      </a:r>
                      <a:r>
                        <a:rPr lang="zh-CN" altLang="en-US" sz="1800">
                          <a:solidFill>
                            <a:srgbClr val="404040"/>
                          </a:solidFill>
                        </a:rPr>
                        <a:t>词汇是完形填空最大考点，主要突显对实词词义的考查，如名词、动词、形容词、副词等，而且设置的四个选项常常是同一词性。</a:t>
                      </a:r>
                      <a:endParaRPr lang="zh-CN" altLang="en-US" sz="1800">
                        <a:solidFill>
                          <a:srgbClr val="404040"/>
                        </a:solidFill>
                      </a:endParaRPr>
                    </a:p>
                    <a:p>
                      <a:pPr algn="l">
                        <a:lnSpc>
                          <a:spcPct val="100000"/>
                        </a:lnSpc>
                        <a:buClrTx/>
                        <a:buSzTx/>
                        <a:buFontTx/>
                        <a:buNone/>
                      </a:pPr>
                      <a:r>
                        <a:rPr lang="en-US" altLang="zh-CN" sz="1800" b="1">
                          <a:solidFill>
                            <a:srgbClr val="404040"/>
                          </a:solidFill>
                        </a:rPr>
                        <a:t>2. </a:t>
                      </a:r>
                      <a:r>
                        <a:rPr lang="zh-CN" altLang="en-US" sz="1800" b="1">
                          <a:solidFill>
                            <a:srgbClr val="404040"/>
                          </a:solidFill>
                        </a:rPr>
                        <a:t>习惯搭配型：</a:t>
                      </a:r>
                      <a:r>
                        <a:rPr lang="zh-CN" altLang="en-US" sz="1800">
                          <a:solidFill>
                            <a:srgbClr val="404040"/>
                          </a:solidFill>
                        </a:rPr>
                        <a:t>在分析语境、理清空白处含义的基础上，利用短语搭配的分析快速准确推断出未知信息。</a:t>
                      </a:r>
                      <a:endParaRPr lang="zh-CN" altLang="en-US" sz="1800">
                        <a:solidFill>
                          <a:srgbClr val="404040"/>
                        </a:solidFill>
                      </a:endParaRPr>
                    </a:p>
                    <a:p>
                      <a:pPr algn="l">
                        <a:lnSpc>
                          <a:spcPct val="100000"/>
                        </a:lnSpc>
                        <a:buClrTx/>
                        <a:buSzTx/>
                        <a:buFontTx/>
                        <a:buNone/>
                      </a:pPr>
                      <a:r>
                        <a:rPr lang="en-US" altLang="zh-CN" sz="1800" b="1">
                          <a:solidFill>
                            <a:srgbClr val="404040"/>
                          </a:solidFill>
                        </a:rPr>
                        <a:t>3. </a:t>
                      </a:r>
                      <a:r>
                        <a:rPr lang="zh-CN" altLang="en-US" sz="1800" b="1">
                          <a:solidFill>
                            <a:srgbClr val="404040"/>
                          </a:solidFill>
                        </a:rPr>
                        <a:t>行文逻辑型：</a:t>
                      </a:r>
                      <a:r>
                        <a:rPr lang="zh-CN" altLang="en-US" sz="1800">
                          <a:solidFill>
                            <a:srgbClr val="404040"/>
                          </a:solidFill>
                        </a:rPr>
                        <a:t>树立语篇概念，抓住文章主旨，理清结构布局，明辨句间</a:t>
                      </a:r>
                      <a:r>
                        <a:rPr lang="en-US" altLang="zh-CN" sz="1800">
                          <a:solidFill>
                            <a:srgbClr val="404040"/>
                          </a:solidFill>
                        </a:rPr>
                        <a:t>/</a:t>
                      </a:r>
                      <a:r>
                        <a:rPr lang="zh-CN" altLang="en-US" sz="1800">
                          <a:solidFill>
                            <a:srgbClr val="404040"/>
                          </a:solidFill>
                        </a:rPr>
                        <a:t>段落间关系，利用句与句</a:t>
                      </a:r>
                      <a:r>
                        <a:rPr lang="en-US" altLang="zh-CN" sz="1800">
                          <a:solidFill>
                            <a:srgbClr val="404040"/>
                          </a:solidFill>
                        </a:rPr>
                        <a:t>/</a:t>
                      </a:r>
                      <a:r>
                        <a:rPr lang="zh-CN" altLang="en-US" sz="1800">
                          <a:solidFill>
                            <a:srgbClr val="404040"/>
                          </a:solidFill>
                        </a:rPr>
                        <a:t>句群与句群之间的逻辑关系解题。</a:t>
                      </a:r>
                      <a:endParaRPr lang="zh-CN" altLang="en-US" sz="1800">
                        <a:solidFill>
                          <a:srgbClr val="404040"/>
                        </a:solidFill>
                      </a:endParaRPr>
                    </a:p>
                    <a:p>
                      <a:pPr algn="l">
                        <a:lnSpc>
                          <a:spcPct val="100000"/>
                        </a:lnSpc>
                        <a:buClrTx/>
                        <a:buSzTx/>
                        <a:buFontTx/>
                        <a:buNone/>
                      </a:pPr>
                      <a:r>
                        <a:rPr lang="en-US" altLang="zh-CN" sz="1800" b="1">
                          <a:solidFill>
                            <a:srgbClr val="404040"/>
                          </a:solidFill>
                        </a:rPr>
                        <a:t>4. </a:t>
                      </a:r>
                      <a:r>
                        <a:rPr lang="zh-CN" altLang="en-US" sz="1800" b="1">
                          <a:solidFill>
                            <a:srgbClr val="404040"/>
                          </a:solidFill>
                        </a:rPr>
                        <a:t>语法结构型：</a:t>
                      </a:r>
                      <a:r>
                        <a:rPr lang="zh-CN" altLang="en-US" sz="1800">
                          <a:solidFill>
                            <a:srgbClr val="404040"/>
                          </a:solidFill>
                        </a:rPr>
                        <a:t>单纯考语法知识的题很少，往往结合语篇理解考查。</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00000"/>
                        </a:lnSpc>
                        <a:buNone/>
                      </a:pPr>
                      <a:r>
                        <a:rPr lang="en-US" sz="1800" b="1">
                          <a:solidFill>
                            <a:srgbClr val="404040"/>
                          </a:solidFill>
                        </a:rPr>
                        <a:t>1. </a:t>
                      </a:r>
                      <a:r>
                        <a:rPr lang="zh-CN" altLang="en-US" sz="1800" b="1">
                          <a:solidFill>
                            <a:srgbClr val="404040"/>
                          </a:solidFill>
                        </a:rPr>
                        <a:t>完整性：</a:t>
                      </a:r>
                      <a:r>
                        <a:rPr lang="zh-CN" altLang="en-US" sz="1800">
                          <a:solidFill>
                            <a:srgbClr val="404040"/>
                          </a:solidFill>
                        </a:rPr>
                        <a:t>虽然挖去词</a:t>
                      </a:r>
                      <a:r>
                        <a:rPr lang="en-US" altLang="zh-CN" sz="1800">
                          <a:solidFill>
                            <a:srgbClr val="404040"/>
                          </a:solidFill>
                        </a:rPr>
                        <a:t>/</a:t>
                      </a:r>
                      <a:r>
                        <a:rPr lang="zh-CN" altLang="en-US" sz="1800">
                          <a:solidFill>
                            <a:srgbClr val="404040"/>
                          </a:solidFill>
                        </a:rPr>
                        <a:t>短语，中断了信息链，形成间隔性语义空白，但仍不失为一篇完整的文章。</a:t>
                      </a:r>
                      <a:endParaRPr lang="zh-CN" altLang="en-US" sz="1800">
                        <a:solidFill>
                          <a:srgbClr val="404040"/>
                        </a:solidFill>
                      </a:endParaRPr>
                    </a:p>
                    <a:p>
                      <a:pPr algn="l">
                        <a:lnSpc>
                          <a:spcPct val="100000"/>
                        </a:lnSpc>
                        <a:buNone/>
                      </a:pPr>
                      <a:r>
                        <a:rPr lang="en-US" altLang="zh-CN" sz="1800" b="1">
                          <a:solidFill>
                            <a:srgbClr val="404040"/>
                          </a:solidFill>
                        </a:rPr>
                        <a:t>2. </a:t>
                      </a:r>
                      <a:r>
                        <a:rPr lang="zh-CN" altLang="en-US" sz="1800" b="1">
                          <a:solidFill>
                            <a:srgbClr val="404040"/>
                          </a:solidFill>
                        </a:rPr>
                        <a:t>实词性：</a:t>
                      </a:r>
                      <a:r>
                        <a:rPr lang="zh-CN" altLang="en-US" sz="1800">
                          <a:solidFill>
                            <a:srgbClr val="404040"/>
                          </a:solidFill>
                        </a:rPr>
                        <a:t>完型填空的选项以实词为主，虚词为辅。功能性空格</a:t>
                      </a:r>
                      <a:r>
                        <a:rPr lang="en-US" altLang="zh-CN" sz="1800">
                          <a:solidFill>
                            <a:srgbClr val="404040"/>
                          </a:solidFill>
                        </a:rPr>
                        <a:t>——</a:t>
                      </a:r>
                      <a:r>
                        <a:rPr lang="zh-CN" altLang="en-US" sz="1800">
                          <a:solidFill>
                            <a:srgbClr val="404040"/>
                          </a:solidFill>
                        </a:rPr>
                        <a:t>要求填入连词</a:t>
                      </a:r>
                      <a:r>
                        <a:rPr lang="en-US" altLang="zh-CN" sz="1800">
                          <a:solidFill>
                            <a:srgbClr val="404040"/>
                          </a:solidFill>
                        </a:rPr>
                        <a:t>/</a:t>
                      </a:r>
                      <a:r>
                        <a:rPr lang="zh-CN" altLang="en-US" sz="1800">
                          <a:solidFill>
                            <a:srgbClr val="404040"/>
                          </a:solidFill>
                        </a:rPr>
                        <a:t>介词</a:t>
                      </a:r>
                      <a:r>
                        <a:rPr lang="en-US" altLang="zh-CN" sz="1800">
                          <a:solidFill>
                            <a:srgbClr val="404040"/>
                          </a:solidFill>
                        </a:rPr>
                        <a:t>/</a:t>
                      </a:r>
                      <a:r>
                        <a:rPr lang="zh-CN" altLang="en-US" sz="1800">
                          <a:solidFill>
                            <a:srgbClr val="404040"/>
                          </a:solidFill>
                        </a:rPr>
                        <a:t>冠词；语义空格</a:t>
                      </a:r>
                      <a:r>
                        <a:rPr lang="en-US" altLang="zh-CN" sz="1800">
                          <a:solidFill>
                            <a:srgbClr val="404040"/>
                          </a:solidFill>
                        </a:rPr>
                        <a:t>——</a:t>
                      </a:r>
                      <a:r>
                        <a:rPr lang="zh-CN" altLang="en-US" sz="1800">
                          <a:solidFill>
                            <a:srgbClr val="404040"/>
                          </a:solidFill>
                        </a:rPr>
                        <a:t>要求填入名词</a:t>
                      </a:r>
                      <a:r>
                        <a:rPr lang="en-US" altLang="zh-CN" sz="1800">
                          <a:solidFill>
                            <a:srgbClr val="404040"/>
                          </a:solidFill>
                        </a:rPr>
                        <a:t>/</a:t>
                      </a:r>
                      <a:r>
                        <a:rPr lang="zh-CN" altLang="en-US" sz="1800">
                          <a:solidFill>
                            <a:srgbClr val="404040"/>
                          </a:solidFill>
                        </a:rPr>
                        <a:t>动词</a:t>
                      </a:r>
                      <a:r>
                        <a:rPr lang="en-US" altLang="zh-CN" sz="1800">
                          <a:solidFill>
                            <a:srgbClr val="404040"/>
                          </a:solidFill>
                        </a:rPr>
                        <a:t>/</a:t>
                      </a:r>
                      <a:r>
                        <a:rPr lang="zh-CN" altLang="en-US" sz="1800">
                          <a:solidFill>
                            <a:srgbClr val="404040"/>
                          </a:solidFill>
                        </a:rPr>
                        <a:t>形容词</a:t>
                      </a:r>
                      <a:r>
                        <a:rPr lang="en-US" altLang="zh-CN" sz="1800">
                          <a:solidFill>
                            <a:srgbClr val="404040"/>
                          </a:solidFill>
                        </a:rPr>
                        <a:t>/</a:t>
                      </a:r>
                      <a:r>
                        <a:rPr lang="zh-CN" altLang="en-US" sz="1800">
                          <a:solidFill>
                            <a:srgbClr val="404040"/>
                          </a:solidFill>
                        </a:rPr>
                        <a:t>副词等实义词。</a:t>
                      </a:r>
                      <a:endParaRPr lang="zh-CN" altLang="en-US" sz="1800">
                        <a:solidFill>
                          <a:srgbClr val="404040"/>
                        </a:solidFill>
                      </a:endParaRPr>
                    </a:p>
                    <a:p>
                      <a:pPr algn="l">
                        <a:lnSpc>
                          <a:spcPct val="100000"/>
                        </a:lnSpc>
                        <a:buNone/>
                      </a:pPr>
                      <a:r>
                        <a:rPr lang="en-US" altLang="zh-CN" sz="1800" b="1">
                          <a:solidFill>
                            <a:srgbClr val="404040"/>
                          </a:solidFill>
                        </a:rPr>
                        <a:t>3. </a:t>
                      </a:r>
                      <a:r>
                        <a:rPr lang="zh-CN" altLang="en-US" sz="1800" b="1">
                          <a:solidFill>
                            <a:srgbClr val="404040"/>
                          </a:solidFill>
                        </a:rPr>
                        <a:t>同类性：</a:t>
                      </a:r>
                      <a:r>
                        <a:rPr lang="zh-CN" altLang="en-US" sz="1800">
                          <a:solidFill>
                            <a:srgbClr val="404040"/>
                          </a:solidFill>
                        </a:rPr>
                        <a:t>四个选项基本上属于同一词性</a:t>
                      </a:r>
                      <a:r>
                        <a:rPr lang="en-US" altLang="zh-CN" sz="1800">
                          <a:solidFill>
                            <a:srgbClr val="404040"/>
                          </a:solidFill>
                        </a:rPr>
                        <a:t>/</a:t>
                      </a:r>
                      <a:r>
                        <a:rPr lang="zh-CN" altLang="en-US" sz="1800">
                          <a:solidFill>
                            <a:srgbClr val="404040"/>
                          </a:solidFill>
                        </a:rPr>
                        <a:t>词形。</a:t>
                      </a:r>
                      <a:endParaRPr lang="zh-CN" altLang="en-US" sz="1800">
                        <a:solidFill>
                          <a:srgbClr val="404040"/>
                        </a:solidFill>
                      </a:endParaRPr>
                    </a:p>
                    <a:p>
                      <a:pPr algn="l">
                        <a:lnSpc>
                          <a:spcPct val="100000"/>
                        </a:lnSpc>
                        <a:buNone/>
                      </a:pPr>
                      <a:r>
                        <a:rPr lang="en-US" altLang="zh-CN" sz="1800" b="1">
                          <a:solidFill>
                            <a:srgbClr val="404040"/>
                          </a:solidFill>
                        </a:rPr>
                        <a:t>4. </a:t>
                      </a:r>
                      <a:r>
                        <a:rPr lang="zh-CN" altLang="en-US" sz="1800" b="1">
                          <a:solidFill>
                            <a:srgbClr val="404040"/>
                          </a:solidFill>
                        </a:rPr>
                        <a:t>语境性</a:t>
                      </a:r>
                      <a:r>
                        <a:rPr lang="zh-CN" altLang="en-US" sz="1800">
                          <a:solidFill>
                            <a:srgbClr val="404040"/>
                          </a:solidFill>
                        </a:rPr>
                        <a:t>：根据上下文内容。</a:t>
                      </a:r>
                      <a:endParaRPr lang="zh-CN" altLang="en-US" sz="1800">
                        <a:solidFill>
                          <a:srgbClr val="404040"/>
                        </a:solidFill>
                      </a:endParaRPr>
                    </a:p>
                    <a:p>
                      <a:pPr algn="l">
                        <a:lnSpc>
                          <a:spcPct val="100000"/>
                        </a:lnSpc>
                        <a:buNone/>
                      </a:pPr>
                      <a:r>
                        <a:rPr lang="en-US" altLang="zh-CN" sz="1800" b="1">
                          <a:solidFill>
                            <a:srgbClr val="404040"/>
                          </a:solidFill>
                        </a:rPr>
                        <a:t>5. </a:t>
                      </a:r>
                      <a:r>
                        <a:rPr lang="zh-CN" altLang="en-US" sz="1800" b="1">
                          <a:solidFill>
                            <a:srgbClr val="404040"/>
                          </a:solidFill>
                        </a:rPr>
                        <a:t>推理性</a:t>
                      </a:r>
                      <a:r>
                        <a:rPr lang="zh-CN" altLang="en-US" sz="1800">
                          <a:solidFill>
                            <a:srgbClr val="404040"/>
                          </a:solidFill>
                        </a:rPr>
                        <a:t>：根据上下文提供的信息进行语言逻辑的推理。</a:t>
                      </a:r>
                      <a:endParaRPr lang="zh-CN" altLang="en-US" sz="1800">
                        <a:solidFill>
                          <a:srgbClr val="404040"/>
                        </a:solidFill>
                      </a:endParaRPr>
                    </a:p>
                    <a:p>
                      <a:pPr algn="l">
                        <a:lnSpc>
                          <a:spcPct val="100000"/>
                        </a:lnSpc>
                        <a:buNone/>
                      </a:pPr>
                      <a:r>
                        <a:rPr lang="en-US" altLang="zh-CN" sz="1800" b="1">
                          <a:solidFill>
                            <a:srgbClr val="404040"/>
                          </a:solidFill>
                        </a:rPr>
                        <a:t>6. </a:t>
                      </a:r>
                      <a:r>
                        <a:rPr lang="zh-CN" altLang="en-US" sz="1800" b="1">
                          <a:solidFill>
                            <a:srgbClr val="404040"/>
                          </a:solidFill>
                        </a:rPr>
                        <a:t>常识性</a:t>
                      </a:r>
                      <a:r>
                        <a:rPr lang="zh-CN" altLang="en-US" sz="1800">
                          <a:solidFill>
                            <a:srgbClr val="404040"/>
                          </a:solidFill>
                        </a:rPr>
                        <a:t>：借助常识</a:t>
                      </a:r>
                      <a:r>
                        <a:rPr lang="en-US" altLang="zh-CN" sz="1800">
                          <a:solidFill>
                            <a:srgbClr val="404040"/>
                          </a:solidFill>
                        </a:rPr>
                        <a:t>/</a:t>
                      </a:r>
                      <a:r>
                        <a:rPr lang="zh-CN" altLang="en-US" sz="1800">
                          <a:solidFill>
                            <a:srgbClr val="404040"/>
                          </a:solidFill>
                        </a:rPr>
                        <a:t>背景知识解决，具有</a:t>
                      </a:r>
                      <a:r>
                        <a:rPr lang="zh-CN" altLang="en-US" sz="1800">
                          <a:solidFill>
                            <a:srgbClr val="404040"/>
                          </a:solidFill>
                          <a:sym typeface="+mn-ea"/>
                        </a:rPr>
                        <a:t>边缘学科知识和</a:t>
                      </a:r>
                      <a:r>
                        <a:rPr lang="zh-CN" altLang="en-US" sz="1800">
                          <a:solidFill>
                            <a:srgbClr val="404040"/>
                          </a:solidFill>
                        </a:rPr>
                        <a:t>跨文化思维意识。</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8" name="文本框 57"/>
          <p:cNvSpPr txBox="1"/>
          <p:nvPr/>
        </p:nvSpPr>
        <p:spPr>
          <a:xfrm>
            <a:off x="240665" y="4317365"/>
            <a:ext cx="5313680" cy="2584450"/>
          </a:xfrm>
          <a:prstGeom prst="rect">
            <a:avLst/>
          </a:prstGeom>
          <a:noFill/>
        </p:spPr>
        <p:txBody>
          <a:bodyPr wrap="square" rtlCol="0">
            <a:spAutoFit/>
          </a:bodyPr>
          <a:lstStyle/>
          <a:p>
            <a:r>
              <a:rPr lang="zh-CN" altLang="en-US" b="1"/>
              <a:t>【文章大意】</a:t>
            </a:r>
            <a:endParaRPr lang="zh-CN" altLang="en-US" b="1"/>
          </a:p>
          <a:p>
            <a:endParaRPr lang="zh-CN" altLang="en-US" b="1"/>
          </a:p>
          <a:p>
            <a:r>
              <a:rPr lang="zh-CN" altLang="en-US"/>
              <a:t>        作者去埃及开罗旅游，遇到两个乞讨的孩子。虽然旅游预算吃紧，但作者仍慷慨解囊，给孩子们买了汉堡和巧克力曲奇饼。他们感激不尽，不断地为作者祈祷，却不愿过多接受馈赠。作者由此感悟：物质世界的满足并不能弥补精神世界的匮乏，同情心是通往真善美的钥匙。</a:t>
            </a:r>
            <a:endParaRPr lang="zh-CN" altLang="en-US"/>
          </a:p>
          <a:p>
            <a:endParaRPr lang="zh-CN" altLang="en-US"/>
          </a:p>
        </p:txBody>
      </p:sp>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ppt_x"/>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additive="base">
                                        <p:cTn id="18" dur="500" fill="hold"/>
                                        <p:tgtEl>
                                          <p:spTgt spid="57"/>
                                        </p:tgtEl>
                                        <p:attrNameLst>
                                          <p:attrName>ppt_x</p:attrName>
                                        </p:attrNameLst>
                                      </p:cBhvr>
                                      <p:tavLst>
                                        <p:tav tm="0">
                                          <p:val>
                                            <p:strVal val="#ppt_x"/>
                                          </p:val>
                                        </p:tav>
                                        <p:tav tm="100000">
                                          <p:val>
                                            <p:strVal val="#ppt_x"/>
                                          </p:val>
                                        </p:tav>
                                      </p:tavLst>
                                    </p:anim>
                                    <p:anim calcmode="lin" valueType="num">
                                      <p:cBhvr additive="base">
                                        <p:cTn id="1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jam </a:t>
            </a:r>
            <a:endParaRPr lang="zh-CN" altLang="en-US" sz="3000">
              <a:latin typeface="Palatino Linotype" panose="02040502050505030304" charset="0"/>
              <a:cs typeface="Palatino Linotype" panose="02040502050505030304" charset="0"/>
            </a:endParaRPr>
          </a:p>
        </p:txBody>
      </p:sp>
      <p:sp>
        <p:nvSpPr>
          <p:cNvPr id="48" name="文本框 47"/>
          <p:cNvSpPr txBox="1"/>
          <p:nvPr/>
        </p:nvSpPr>
        <p:spPr>
          <a:xfrm>
            <a:off x="427355" y="1877060"/>
            <a:ext cx="11431270" cy="4050030"/>
          </a:xfrm>
          <a:prstGeom prst="rect">
            <a:avLst/>
          </a:prstGeom>
          <a:noFill/>
        </p:spPr>
        <p:txBody>
          <a:bodyPr wrap="square" rtlCol="0">
            <a:spAutoFit/>
          </a:bodyPr>
          <a:lstStyle/>
          <a:p>
            <a:pPr>
              <a:lnSpc>
                <a:spcPct val="110000"/>
              </a:lnSpc>
            </a:pPr>
            <a:r>
              <a:rPr lang="en-US" sz="2600">
                <a:latin typeface="Palatino Linotype" panose="02040502050505030304" charset="0"/>
                <a:cs typeface="Palatino Linotype" panose="02040502050505030304" charset="0"/>
              </a:rPr>
              <a:t>vt. </a:t>
            </a:r>
            <a:r>
              <a:rPr sz="2600">
                <a:latin typeface="Palatino Linotype" panose="02040502050505030304" charset="0"/>
                <a:cs typeface="Palatino Linotype" panose="02040502050505030304" charset="0"/>
              </a:rPr>
              <a:t> to fill sth with a large number of people or things so that it is unable to function as it should 挤满；塞紧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block</a:t>
            </a:r>
            <a:endParaRPr sz="2600">
              <a:latin typeface="Palatino Linotype" panose="02040502050505030304" charset="0"/>
              <a:cs typeface="Palatino Linotype" panose="02040502050505030304" charset="0"/>
            </a:endParaRPr>
          </a:p>
          <a:p>
            <a:pPr lvl="1">
              <a:lnSpc>
                <a:spcPct val="110000"/>
              </a:lnSpc>
            </a:pPr>
            <a:r>
              <a:rPr sz="2600">
                <a:latin typeface="Palatino Linotype" panose="02040502050505030304" charset="0"/>
                <a:cs typeface="Palatino Linotype" panose="02040502050505030304" charset="0"/>
              </a:rPr>
              <a:t>Viewers jammed the switchboard with complaints.</a:t>
            </a:r>
            <a:endParaRPr sz="2600">
              <a:latin typeface="Palatino Linotype" panose="02040502050505030304" charset="0"/>
              <a:cs typeface="Palatino Linotype" panose="02040502050505030304" charset="0"/>
            </a:endParaRPr>
          </a:p>
          <a:p>
            <a:pPr lvl="1">
              <a:lnSpc>
                <a:spcPct val="110000"/>
              </a:lnSpc>
            </a:pPr>
            <a:r>
              <a:rPr sz="2600">
                <a:latin typeface="Palatino Linotype" panose="02040502050505030304" charset="0"/>
                <a:cs typeface="Palatino Linotype" panose="02040502050505030304" charset="0"/>
              </a:rPr>
              <a:t>打电话投诉的观众使总机应接不暇。</a:t>
            </a:r>
            <a:endParaRPr sz="2600">
              <a:latin typeface="Palatino Linotype" panose="02040502050505030304" charset="0"/>
              <a:cs typeface="Palatino Linotype" panose="02040502050505030304" charset="0"/>
            </a:endParaRPr>
          </a:p>
          <a:p>
            <a:pPr lvl="1">
              <a:lnSpc>
                <a:spcPct val="110000"/>
              </a:lnSpc>
            </a:pPr>
            <a:endParaRPr sz="2600">
              <a:latin typeface="Palatino Linotype" panose="02040502050505030304" charset="0"/>
              <a:cs typeface="Palatino Linotype" panose="02040502050505030304" charset="0"/>
            </a:endParaRPr>
          </a:p>
          <a:p>
            <a:pPr lvl="1">
              <a:lnSpc>
                <a:spcPct val="110000"/>
              </a:lnSpc>
            </a:pPr>
            <a:r>
              <a:rPr lang="en-US" sz="2600" b="1">
                <a:solidFill>
                  <a:srgbClr val="78A842"/>
                </a:solidFill>
                <a:latin typeface="Palatino Linotype" panose="02040502050505030304" charset="0"/>
                <a:cs typeface="Palatino Linotype" panose="02040502050505030304" charset="0"/>
              </a:rPr>
              <a:t>For hours  I had been travelling up the Nile Valley, from Luxor to Cairo, on a train jammed with Egypt's working power.</a:t>
            </a:r>
            <a:endParaRPr lang="en-US" sz="2600" b="1">
              <a:solidFill>
                <a:srgbClr val="78A842"/>
              </a:solidFill>
              <a:latin typeface="Palatino Linotype" panose="02040502050505030304" charset="0"/>
              <a:cs typeface="Palatino Linotype" panose="02040502050505030304" charset="0"/>
            </a:endParaRPr>
          </a:p>
          <a:p>
            <a:pPr lvl="1">
              <a:lnSpc>
                <a:spcPct val="110000"/>
              </a:lnSpc>
            </a:pPr>
            <a:r>
              <a:rPr lang="zh-CN" altLang="en-US" sz="2600" b="1">
                <a:solidFill>
                  <a:srgbClr val="78A842"/>
                </a:solidFill>
                <a:latin typeface="Palatino Linotype" panose="02040502050505030304" charset="0"/>
                <a:cs typeface="Palatino Linotype" panose="02040502050505030304" charset="0"/>
              </a:rPr>
              <a:t>我坐了几个小时的火车沿着尼罗河谷从卢克索到了开罗，车上挤满了埃及的劳动人民。</a:t>
            </a:r>
            <a:endParaRPr lang="zh-CN" altLang="en-US"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
        <p:nvSpPr>
          <p:cNvPr id="2" name="文本框 1"/>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4" end="4"/>
                                            </p:txEl>
                                          </p:spTgt>
                                        </p:tgtEl>
                                        <p:attrNameLst>
                                          <p:attrName>style.visibility</p:attrName>
                                        </p:attrNameLst>
                                      </p:cBhvr>
                                      <p:to>
                                        <p:strVal val="visible"/>
                                      </p:to>
                                    </p:set>
                                    <p:animEffect transition="in" filter="checkerboard(across)">
                                      <p:cBhvr>
                                        <p:cTn id="7" dur="500"/>
                                        <p:tgtEl>
                                          <p:spTgt spid="48">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5" end="5"/>
                                            </p:txEl>
                                          </p:spTgt>
                                        </p:tgtEl>
                                        <p:attrNameLst>
                                          <p:attrName>style.visibility</p:attrName>
                                        </p:attrNameLst>
                                      </p:cBhvr>
                                      <p:to>
                                        <p:strVal val="visible"/>
                                      </p:to>
                                    </p:set>
                                    <p:animEffect transition="in" filter="checkerboard(across)">
                                      <p:cBhvr>
                                        <p:cTn id="10" dur="500"/>
                                        <p:tgtEl>
                                          <p:spTgt spid="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drop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956310" y="1877060"/>
            <a:ext cx="10405110" cy="4092575"/>
          </a:xfrm>
          <a:prstGeom prst="rect">
            <a:avLst/>
          </a:prstGeom>
          <a:noFill/>
        </p:spPr>
        <p:txBody>
          <a:bodyPr wrap="square" rtlCol="0">
            <a:spAutoFit/>
          </a:bodyPr>
          <a:lstStyle/>
          <a:p>
            <a:r>
              <a:rPr lang="en-US" altLang="zh-CN" sz="2600">
                <a:latin typeface="Palatino Linotype" panose="02040502050505030304" charset="0"/>
                <a:cs typeface="Palatino Linotype" panose="02040502050505030304" charset="0"/>
              </a:rPr>
              <a:t>vt.  </a:t>
            </a:r>
            <a:r>
              <a:rPr lang="zh-CN" altLang="en-US" sz="2600">
                <a:latin typeface="Palatino Linotype" panose="02040502050505030304" charset="0"/>
                <a:cs typeface="Palatino Linotype" panose="02040502050505030304" charset="0"/>
              </a:rPr>
              <a:t>to stop so that sb can get out of a car, etc.; to deliver sth on the way to somewhere else</a:t>
            </a:r>
            <a:r>
              <a:rPr lang="en-US" altLang="zh-CN" sz="2600">
                <a:latin typeface="Palatino Linotype" panose="02040502050505030304" charset="0"/>
                <a:cs typeface="Palatino Linotype" panose="02040502050505030304" charset="0"/>
              </a:rPr>
              <a:t>		</a:t>
            </a:r>
            <a:r>
              <a:rPr lang="zh-CN" altLang="en-US" sz="2600">
                <a:latin typeface="Palatino Linotype" panose="02040502050505030304" charset="0"/>
                <a:cs typeface="Palatino Linotype" panose="02040502050505030304" charset="0"/>
              </a:rPr>
              <a:t>中途卸客；中途卸货</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Can you drop me near the bank?</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你可以让我在银行附近下车吗？</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You left your jacket, but I can drop it off on my way to work tomorrow.</a:t>
            </a:r>
            <a:endParaRPr lang="zh-CN" altLang="en-US" sz="2600">
              <a:latin typeface="Palatino Linotype" panose="02040502050505030304" charset="0"/>
              <a:cs typeface="Palatino Linotype" panose="02040502050505030304" charset="0"/>
            </a:endParaRPr>
          </a:p>
          <a:p>
            <a:pPr lvl="1"/>
            <a:r>
              <a:rPr lang="zh-CN" altLang="en-US" sz="2600">
                <a:latin typeface="Palatino Linotype" panose="02040502050505030304" charset="0"/>
                <a:cs typeface="Palatino Linotype" panose="02040502050505030304" charset="0"/>
              </a:rPr>
              <a:t>你忘了拿你的短上衣，不过我可以在明天上班的路上顺便捎给你。</a:t>
            </a:r>
            <a:endParaRPr lang="zh-CN" altLang="en-US" sz="2600">
              <a:latin typeface="Palatino Linotype" panose="02040502050505030304" charset="0"/>
              <a:cs typeface="Palatino Linotype" panose="02040502050505030304" charset="0"/>
            </a:endParaRPr>
          </a:p>
          <a:p>
            <a:pPr lvl="1"/>
            <a:endParaRPr lang="zh-CN" altLang="en-US"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The taxi dropped me off across the street from Hardee's. </a:t>
            </a:r>
            <a:endParaRPr lang="en-US" altLang="zh-CN" sz="2600" b="1">
              <a:solidFill>
                <a:srgbClr val="78A842"/>
              </a:solidFill>
              <a:latin typeface="Palatino Linotype" panose="02040502050505030304" charset="0"/>
              <a:cs typeface="Palatino Linotype" panose="02040502050505030304" charset="0"/>
            </a:endParaRPr>
          </a:p>
          <a:p>
            <a:pPr lvl="1"/>
            <a:r>
              <a:rPr lang="zh-CN" altLang="en-US" sz="2600" b="1">
                <a:solidFill>
                  <a:srgbClr val="78A842"/>
                </a:solidFill>
                <a:latin typeface="Palatino Linotype" panose="02040502050505030304" charset="0"/>
                <a:cs typeface="Palatino Linotype" panose="02040502050505030304" charset="0"/>
              </a:rPr>
              <a:t>我打的在</a:t>
            </a:r>
            <a:r>
              <a:rPr lang="en-US" altLang="zh-CN" sz="2600" b="1">
                <a:solidFill>
                  <a:srgbClr val="78A842"/>
                </a:solidFill>
                <a:latin typeface="Palatino Linotype" panose="02040502050505030304" charset="0"/>
                <a:cs typeface="Palatino Linotype" panose="02040502050505030304" charset="0"/>
              </a:rPr>
              <a:t>“</a:t>
            </a:r>
            <a:r>
              <a:rPr lang="zh-CN" altLang="en-US" sz="2600" b="1">
                <a:solidFill>
                  <a:srgbClr val="78A842"/>
                </a:solidFill>
                <a:latin typeface="Palatino Linotype" panose="02040502050505030304" charset="0"/>
                <a:cs typeface="Palatino Linotype" panose="02040502050505030304" charset="0"/>
              </a:rPr>
              <a:t>哈迪斯</a:t>
            </a:r>
            <a:r>
              <a:rPr lang="en-US" altLang="zh-CN" sz="2600" b="1">
                <a:solidFill>
                  <a:srgbClr val="78A842"/>
                </a:solidFill>
                <a:latin typeface="Palatino Linotype" panose="02040502050505030304" charset="0"/>
                <a:cs typeface="Palatino Linotype" panose="02040502050505030304" charset="0"/>
              </a:rPr>
              <a:t>”</a:t>
            </a:r>
            <a:r>
              <a:rPr lang="zh-CN" altLang="en-US" sz="2600" b="1">
                <a:solidFill>
                  <a:srgbClr val="78A842"/>
                </a:solidFill>
                <a:latin typeface="Palatino Linotype" panose="02040502050505030304" charset="0"/>
                <a:cs typeface="Palatino Linotype" panose="02040502050505030304" charset="0"/>
              </a:rPr>
              <a:t>餐厅</a:t>
            </a:r>
            <a:r>
              <a:rPr lang="zh-CN" altLang="en-US" sz="2600" b="1">
                <a:solidFill>
                  <a:srgbClr val="78A842"/>
                </a:solidFill>
                <a:latin typeface="Palatino Linotype" panose="02040502050505030304" charset="0"/>
                <a:cs typeface="Palatino Linotype" panose="02040502050505030304" charset="0"/>
              </a:rPr>
              <a:t>对街下车。</a:t>
            </a:r>
            <a:endParaRPr lang="zh-CN" altLang="en-US"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pounce </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vi. </a:t>
            </a:r>
            <a:r>
              <a:rPr sz="2600">
                <a:latin typeface="Palatino Linotype" panose="02040502050505030304" charset="0"/>
                <a:cs typeface="Palatino Linotype" panose="02040502050505030304" charset="0"/>
              </a:rPr>
              <a:t>to move suddenly forwards in order to attack or catch sb/sth 猛扑；突袭</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muggers pounced on her as she got out of the car.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她一下汽车，劫匪便向她扑上去。</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Rooney pounced on the loose ball and scored.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鲁尼对准无人控制的球就是一脚，破门得分。</a:t>
            </a:r>
            <a:endParaRPr sz="2600">
              <a:latin typeface="Palatino Linotype" panose="02040502050505030304" charset="0"/>
              <a:cs typeface="Palatino Linotype" panose="02040502050505030304" charset="0"/>
            </a:endParaRPr>
          </a:p>
          <a:p>
            <a:pPr lvl="1"/>
            <a:endParaRPr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Just as I was about to open open the restaurant door, two street boys pounced on me with cries for food. </a:t>
            </a:r>
            <a:endParaRPr lang="en-US" altLang="zh-CN" sz="2600" b="1">
              <a:solidFill>
                <a:srgbClr val="78A842"/>
              </a:solidFill>
              <a:latin typeface="Palatino Linotype" panose="02040502050505030304" charset="0"/>
              <a:cs typeface="Palatino Linotype" panose="02040502050505030304" charset="0"/>
            </a:endParaRPr>
          </a:p>
          <a:p>
            <a:pPr lvl="1"/>
            <a:r>
              <a:rPr lang="zh-CN" sz="2600" b="1">
                <a:solidFill>
                  <a:srgbClr val="78A842"/>
                </a:solidFill>
                <a:latin typeface="Palatino Linotype" panose="02040502050505030304" charset="0"/>
                <a:cs typeface="Palatino Linotype" panose="02040502050505030304" charset="0"/>
              </a:rPr>
              <a:t>我正准备打开餐厅大门，街头的两个男孩朝我扑过来，嚷着要吃的。</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tight</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3692525"/>
          </a:xfrm>
          <a:prstGeom prst="rect">
            <a:avLst/>
          </a:prstGeom>
          <a:noFill/>
        </p:spPr>
        <p:txBody>
          <a:bodyPr wrap="square" rtlCol="0">
            <a:spAutoFit/>
          </a:bodyPr>
          <a:lstStyle/>
          <a:p>
            <a:r>
              <a:rPr lang="en-US" sz="2600" dirty="0">
                <a:latin typeface="Palatino Linotype" panose="02040502050505030304" charset="0"/>
                <a:cs typeface="Palatino Linotype" panose="02040502050505030304" charset="0"/>
              </a:rPr>
              <a:t>adj. </a:t>
            </a:r>
            <a:r>
              <a:rPr sz="2600" dirty="0">
                <a:latin typeface="Palatino Linotype" panose="02040502050505030304" charset="0"/>
                <a:cs typeface="Palatino Linotype" panose="02040502050505030304" charset="0"/>
              </a:rPr>
              <a:t>difficult to manage with because there is not enough </a:t>
            </a:r>
            <a:endParaRPr sz="2600" dirty="0">
              <a:latin typeface="Palatino Linotype" panose="02040502050505030304" charset="0"/>
              <a:cs typeface="Palatino Linotype" panose="02040502050505030304" charset="0"/>
            </a:endParaRPr>
          </a:p>
          <a:p>
            <a:r>
              <a:rPr sz="2600" dirty="0" err="1">
                <a:latin typeface="Palatino Linotype" panose="02040502050505030304" charset="0"/>
                <a:cs typeface="Palatino Linotype" panose="02040502050505030304" charset="0"/>
              </a:rPr>
              <a:t>紧的；拮据的；不宽裕的</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We have a very tight budget.</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我们的预算很紧</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The president has a tight schedule today.</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总统今天的日程排满了</a:t>
            </a:r>
            <a:r>
              <a:rPr sz="2600" dirty="0" smtClean="0">
                <a:latin typeface="Palatino Linotype" panose="02040502050505030304" charset="0"/>
                <a:cs typeface="Palatino Linotype" panose="02040502050505030304" charset="0"/>
              </a:rPr>
              <a:t>。</a:t>
            </a:r>
            <a:endParaRPr lang="en-US" sz="2600" dirty="0" smtClean="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endParaRPr lang="en-US" altLang="zh-CN" sz="2600" b="1" dirty="0">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878070" y="1020445"/>
            <a:ext cx="2256155"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skip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555730" cy="2891790"/>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vt. </a:t>
            </a:r>
            <a:r>
              <a:rPr sz="2600">
                <a:latin typeface="Palatino Linotype" panose="02040502050505030304" charset="0"/>
                <a:cs typeface="Palatino Linotype" panose="02040502050505030304" charset="0"/>
              </a:rPr>
              <a:t> to not do sth that you usually do or should do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不做（应做的事等）；不参加</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often skip breakfast altogether.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我常常干脆不吃早饭。</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decided to skip class that afternoon.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她决定那天下午逃课。</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015740" y="1028700"/>
            <a:ext cx="3468370" cy="553085"/>
          </a:xfrm>
          <a:prstGeom prst="rect">
            <a:avLst/>
          </a:prstGeom>
          <a:noFill/>
        </p:spPr>
        <p:txBody>
          <a:bodyPr wrap="square" rtlCol="0">
            <a:spAutoFit/>
          </a:bodyPr>
          <a:lstStyle/>
          <a:p>
            <a:r>
              <a:rPr lang="en-US" altLang="zh-CN" sz="3000">
                <a:latin typeface="Palatino Linotype" panose="02040502050505030304" charset="0"/>
                <a:cs typeface="Palatino Linotype" panose="02040502050505030304" charset="0"/>
              </a:rPr>
              <a:t>identify with sb.</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137265"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 </a:t>
            </a:r>
            <a:r>
              <a:rPr sz="2600">
                <a:latin typeface="Palatino Linotype" panose="02040502050505030304" charset="0"/>
                <a:cs typeface="Palatino Linotype" panose="02040502050505030304" charset="0"/>
              </a:rPr>
              <a:t>to feel that you can understand and share the feelings of sb else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与某人产生共鸣；谅解；同情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sympathize</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didn't enjoy the book because I couldn't identify with any of the main characters.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我不喜欢这本书，因为我无法与其中的任何主要角色产生共鸣。</a:t>
            </a:r>
            <a:endParaRPr sz="2600">
              <a:latin typeface="Palatino Linotype" panose="02040502050505030304" charset="0"/>
              <a:cs typeface="Palatino Linotype" panose="02040502050505030304" charset="0"/>
            </a:endParaRPr>
          </a:p>
          <a:p>
            <a:pPr lvl="1"/>
            <a:endParaRPr lang="en-US" altLang="zh-CN" sz="2600" b="1">
              <a:solidFill>
                <a:srgbClr val="78A842"/>
              </a:solidFill>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Since I was travelling on a tight budget and even skipping meals on occasion, part of me identified with the children's hunger.</a:t>
            </a:r>
            <a:endParaRPr lang="en-US" altLang="zh-CN" sz="2600" b="1">
              <a:solidFill>
                <a:srgbClr val="78A842"/>
              </a:solidFill>
              <a:latin typeface="Palatino Linotype" panose="02040502050505030304" charset="0"/>
              <a:cs typeface="Palatino Linotype" panose="02040502050505030304" charset="0"/>
            </a:endParaRPr>
          </a:p>
          <a:p>
            <a:pPr lvl="1"/>
            <a:r>
              <a:rPr lang="zh-CN" sz="2600" b="1">
                <a:solidFill>
                  <a:srgbClr val="78A842"/>
                </a:solidFill>
                <a:latin typeface="Palatino Linotype" panose="02040502050505030304" charset="0"/>
                <a:cs typeface="Palatino Linotype" panose="02040502050505030304" charset="0"/>
              </a:rPr>
              <a:t>这次旅行我预算紧张，有时还不吃早饭，因而我还是基本能理解这两个孩子遭受的那种挨饿的感觉。</a:t>
            </a:r>
            <a:endParaRPr lang="en-US" altLang="zh-CN" sz="2600" b="1">
              <a:solidFill>
                <a:srgbClr val="78A842"/>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5" end="5"/>
                                            </p:txEl>
                                          </p:spTgt>
                                        </p:tgtEl>
                                        <p:attrNameLst>
                                          <p:attrName>style.visibility</p:attrName>
                                        </p:attrNameLst>
                                      </p:cBhvr>
                                      <p:to>
                                        <p:strVal val="visible"/>
                                      </p:to>
                                    </p:set>
                                    <p:animEffect transition="in" filter="checkerboard(across)">
                                      <p:cBhvr>
                                        <p:cTn id="7" dur="500"/>
                                        <p:tgtEl>
                                          <p:spTgt spid="48">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6" end="6"/>
                                            </p:txEl>
                                          </p:spTgt>
                                        </p:tgtEl>
                                        <p:attrNameLst>
                                          <p:attrName>style.visibility</p:attrName>
                                        </p:attrNameLst>
                                      </p:cBhvr>
                                      <p:to>
                                        <p:strVal val="visible"/>
                                      </p:to>
                                    </p:set>
                                    <p:animEffect transition="in" filter="checkerboard(across)">
                                      <p:cBhvr>
                                        <p:cTn id="10" dur="500"/>
                                        <p:tgtEl>
                                          <p:spTgt spid="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sz="3000">
                <a:latin typeface="Palatino Linotype" panose="02040502050505030304" charset="0"/>
                <a:cs typeface="Palatino Linotype" panose="02040502050505030304" charset="0"/>
                <a:sym typeface="+mn-ea"/>
              </a:rPr>
              <a:t>bring sb↔up</a:t>
            </a:r>
            <a:endParaRPr lang="en-US" altLang="zh-CN" sz="3000">
              <a:latin typeface="Palatino Linotype" panose="02040502050505030304" charset="0"/>
              <a:cs typeface="Palatino Linotype" panose="02040502050505030304" charset="0"/>
            </a:endParaRPr>
          </a:p>
        </p:txBody>
      </p:sp>
      <p:sp>
        <p:nvSpPr>
          <p:cNvPr id="48" name="文本框 47"/>
          <p:cNvSpPr txBox="1"/>
          <p:nvPr/>
        </p:nvSpPr>
        <p:spPr>
          <a:xfrm>
            <a:off x="474345" y="1877060"/>
            <a:ext cx="11308080"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 </a:t>
            </a:r>
            <a:r>
              <a:rPr sz="2600">
                <a:latin typeface="Palatino Linotype" panose="02040502050505030304" charset="0"/>
                <a:cs typeface="Palatino Linotype" panose="02040502050505030304" charset="0"/>
              </a:rPr>
              <a:t> [often passive] to care for a child, teaching him or her how to behave, etc. 抚养；养育；教养</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raise</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brought up five children.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她抚育了五个孩子。</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was brought up by his aunt.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他是由姨妈带大的。</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a well/badly brought up child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有教养／缺乏教养的孩子</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02657" y="3066317"/>
            <a:ext cx="9407099" cy="1750428"/>
            <a:chOff x="2605" y="4774"/>
            <a:chExt cx="12282" cy="2992"/>
          </a:xfrm>
        </p:grpSpPr>
        <p:sp>
          <p:nvSpPr>
            <p:cNvPr id="22" name="文本框 21"/>
            <p:cNvSpPr txBox="1"/>
            <p:nvPr/>
          </p:nvSpPr>
          <p:spPr>
            <a:xfrm>
              <a:off x="2843" y="4843"/>
              <a:ext cx="4318"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01</a:t>
              </a:r>
              <a:r>
                <a:rPr lang="en-US" altLang="zh-CN" sz="3600" dirty="0">
                  <a:solidFill>
                    <a:schemeClr val="tx1">
                      <a:lumMod val="75000"/>
                      <a:lumOff val="25000"/>
                    </a:schemeClr>
                  </a:solidFill>
                  <a:latin typeface="Impact" panose="020B0806030902050204" charset="0"/>
                  <a:ea typeface="等线 Light" panose="02010600030101010101" charset="-122"/>
                  <a:cs typeface="Impact" panose="020B0806030902050204" charset="0"/>
                </a:rPr>
                <a:t>  </a:t>
              </a:r>
              <a:r>
                <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rPr>
                <a:t>阅读理解</a:t>
              </a:r>
              <a:endPar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endParaRPr>
            </a:p>
          </p:txBody>
        </p:sp>
        <p:sp>
          <p:nvSpPr>
            <p:cNvPr id="23" name="文本框 22"/>
            <p:cNvSpPr txBox="1"/>
            <p:nvPr/>
          </p:nvSpPr>
          <p:spPr>
            <a:xfrm>
              <a:off x="2843" y="6663"/>
              <a:ext cx="3595"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02 </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rPr>
                <a:t>七选五</a:t>
              </a:r>
              <a:endPar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endParaRPr>
            </a:p>
          </p:txBody>
        </p:sp>
        <p:sp>
          <p:nvSpPr>
            <p:cNvPr id="3" name="圆角矩形 2"/>
            <p:cNvSpPr/>
            <p:nvPr/>
          </p:nvSpPr>
          <p:spPr>
            <a:xfrm>
              <a:off x="2605" y="4777"/>
              <a:ext cx="1031" cy="960"/>
            </a:xfrm>
            <a:prstGeom prst="roundRect">
              <a:avLst/>
            </a:prstGeom>
            <a:noFill/>
            <a:ln>
              <a:solidFill>
                <a:srgbClr val="74BE2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6" name="圆角矩形 5"/>
            <p:cNvSpPr/>
            <p:nvPr/>
          </p:nvSpPr>
          <p:spPr>
            <a:xfrm>
              <a:off x="2609" y="6663"/>
              <a:ext cx="1031" cy="960"/>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24" name="文本框 23"/>
            <p:cNvSpPr txBox="1"/>
            <p:nvPr/>
          </p:nvSpPr>
          <p:spPr>
            <a:xfrm>
              <a:off x="10569" y="4777"/>
              <a:ext cx="4318" cy="1103"/>
            </a:xfrm>
            <a:prstGeom prst="rect">
              <a:avLst/>
            </a:prstGeom>
            <a:noFill/>
          </p:spPr>
          <p:txBody>
            <a:bodyPr wrap="square" rtlCol="0">
              <a:spAutoFit/>
            </a:bodyPr>
            <a:lstStyle/>
            <a:p>
              <a:r>
                <a:rPr lang="en-US" altLang="zh-CN" sz="3600" b="1" dirty="0">
                  <a:solidFill>
                    <a:srgbClr val="74BE21"/>
                  </a:solidFill>
                  <a:latin typeface="Impact" panose="020B0806030902050204" charset="0"/>
                  <a:ea typeface="等线 Light" panose="02010600030101010101" charset="-122"/>
                  <a:cs typeface="Impact" panose="020B0806030902050204" charset="0"/>
                </a:rPr>
                <a:t>03 </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rPr>
                <a:t>完型填空</a:t>
              </a:r>
              <a:endPar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endParaRPr>
            </a:p>
          </p:txBody>
        </p:sp>
        <p:sp>
          <p:nvSpPr>
            <p:cNvPr id="25" name="文本框 24"/>
            <p:cNvSpPr txBox="1"/>
            <p:nvPr/>
          </p:nvSpPr>
          <p:spPr>
            <a:xfrm>
              <a:off x="10569" y="6419"/>
              <a:ext cx="4318" cy="1103"/>
            </a:xfrm>
            <a:prstGeom prst="rect">
              <a:avLst/>
            </a:prstGeom>
            <a:noFill/>
          </p:spPr>
          <p:txBody>
            <a:bodyPr wrap="square" rtlCol="0">
              <a:spAutoFit/>
            </a:bodyPr>
            <a:lstStyle/>
            <a:p>
              <a:pPr algn="l"/>
              <a:r>
                <a:rPr lang="en-US" altLang="zh-CN" sz="3600" b="1" dirty="0">
                  <a:solidFill>
                    <a:srgbClr val="74BE21"/>
                  </a:solidFill>
                  <a:latin typeface="Impact" panose="020B0806030902050204" charset="0"/>
                  <a:ea typeface="等线 Light" panose="02010600030101010101" charset="-122"/>
                  <a:cs typeface="Impact" panose="020B0806030902050204" charset="0"/>
                </a:rPr>
                <a:t>04</a:t>
              </a:r>
              <a:r>
                <a:rPr lang="en-US" altLang="zh-CN" sz="3600" dirty="0">
                  <a:solidFill>
                    <a:schemeClr val="tx1">
                      <a:lumMod val="75000"/>
                      <a:lumOff val="25000"/>
                    </a:schemeClr>
                  </a:solidFill>
                  <a:latin typeface="等线 Light" panose="02010600030101010101" charset="-122"/>
                  <a:ea typeface="等线 Light" panose="02010600030101010101" charset="-122"/>
                  <a:cs typeface="等线 Light" panose="02010600030101010101" charset="-122"/>
                </a:rPr>
                <a:t>  </a:t>
              </a:r>
              <a:r>
                <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sym typeface="+mn-ea"/>
                </a:rPr>
                <a:t>语法填空</a:t>
              </a:r>
              <a:endParaRPr lang="zh-CN" altLang="en-US" sz="3600" b="1" dirty="0">
                <a:solidFill>
                  <a:schemeClr val="tx1">
                    <a:lumMod val="75000"/>
                    <a:lumOff val="25000"/>
                  </a:schemeClr>
                </a:solidFill>
                <a:latin typeface="华光淡古印_CNKI" panose="02000500000000000000" charset="-122"/>
                <a:ea typeface="华光淡古印_CNKI" panose="02000500000000000000" charset="-122"/>
                <a:cs typeface="等线 Light" panose="02010600030101010101" charset="-122"/>
                <a:sym typeface="+mn-ea"/>
              </a:endParaRPr>
            </a:p>
          </p:txBody>
        </p:sp>
        <p:sp>
          <p:nvSpPr>
            <p:cNvPr id="8" name="圆角矩形 7"/>
            <p:cNvSpPr/>
            <p:nvPr/>
          </p:nvSpPr>
          <p:spPr>
            <a:xfrm>
              <a:off x="10362" y="4774"/>
              <a:ext cx="1031" cy="960"/>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a:p>
          </p:txBody>
        </p:sp>
        <p:sp>
          <p:nvSpPr>
            <p:cNvPr id="9" name="圆角矩形 8"/>
            <p:cNvSpPr/>
            <p:nvPr/>
          </p:nvSpPr>
          <p:spPr>
            <a:xfrm>
              <a:off x="10366" y="6391"/>
              <a:ext cx="1031" cy="1157"/>
            </a:xfrm>
            <a:prstGeom prst="roundRect">
              <a:avLst/>
            </a:prstGeom>
            <a:noFill/>
            <a:ln>
              <a:solidFill>
                <a:srgbClr val="74BE2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00"/>
            </a:p>
          </p:txBody>
        </p:sp>
      </p:grpSp>
      <p:sp>
        <p:nvSpPr>
          <p:cNvPr id="7" name="矩形 6"/>
          <p:cNvSpPr/>
          <p:nvPr/>
        </p:nvSpPr>
        <p:spPr>
          <a:xfrm>
            <a:off x="2967355" y="946785"/>
            <a:ext cx="5419725" cy="1198880"/>
          </a:xfrm>
          <a:prstGeom prst="rect">
            <a:avLst/>
          </a:prstGeom>
          <a:solidFill>
            <a:srgbClr val="74BE21"/>
          </a:solidFill>
          <a:effectLst>
            <a:softEdge rad="127000"/>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altLang="zh-CN" sz="7200" b="1" dirty="0">
                <a:solidFill>
                  <a:schemeClr val="bg1"/>
                </a:solidFill>
                <a:latin typeface="Impact" panose="020B0806030902050204" charset="0"/>
                <a:ea typeface="等线 Light" panose="02010600030101010101" charset="-122"/>
                <a:cs typeface="Impact" panose="020B0806030902050204" charset="0"/>
              </a:rPr>
              <a:t>CONTENTS</a:t>
            </a:r>
            <a:endParaRPr lang="en-US" altLang="zh-CN" sz="7200" b="1" dirty="0">
              <a:solidFill>
                <a:schemeClr val="bg1"/>
              </a:solidFill>
              <a:latin typeface="Impact" panose="020B0806030902050204" charset="0"/>
              <a:ea typeface="等线 Light" panose="02010600030101010101" charset="-122"/>
              <a:cs typeface="Impact" panose="020B080603090205020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account for…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66750" y="1877060"/>
            <a:ext cx="11891645" cy="44926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 v.</a:t>
            </a:r>
            <a:r>
              <a:rPr sz="2600">
                <a:latin typeface="Palatino Linotype" panose="02040502050505030304" charset="0"/>
                <a:cs typeface="Palatino Linotype" panose="02040502050505030304" charset="0"/>
              </a:rPr>
              <a:t> </a:t>
            </a: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1</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be the explanation or cause of sth 是…的说明（或原因） </a:t>
            </a:r>
            <a:endParaRPr sz="2600">
              <a:latin typeface="Palatino Linotype" panose="02040502050505030304" charset="0"/>
              <a:cs typeface="Palatino Linotype" panose="02040502050505030304" charset="0"/>
            </a:endParaRPr>
          </a:p>
          <a:p>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explain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poor weather may have accounted for the small crowd.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天气不好可能是人来得少的原因。</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 </a:t>
            </a:r>
            <a:r>
              <a:rPr lang="en-US" sz="2600">
                <a:latin typeface="Palatino Linotype" panose="02040502050505030304" charset="0"/>
                <a:cs typeface="Palatino Linotype" panose="02040502050505030304" charset="0"/>
              </a:rPr>
              <a:t>2</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give an explanation of sth 解释；说明 </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explain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How do you account for the show's success?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你认为这次演出为何成功？</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 </a:t>
            </a:r>
            <a:r>
              <a:rPr lang="en-US" sz="2600">
                <a:latin typeface="Palatino Linotype" panose="02040502050505030304" charset="0"/>
                <a:cs typeface="Palatino Linotype" panose="02040502050505030304" charset="0"/>
              </a:rPr>
              <a:t>3</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be a particular amount or part of sth （数量上、比例上）占</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 Japanese market accounts for 35% of the company's revenue.</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日本市场占该公司收入的 35%。</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人与社会</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resist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62890" y="1877060"/>
            <a:ext cx="11891645"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 </a:t>
            </a:r>
            <a:r>
              <a:rPr sz="2600">
                <a:latin typeface="Palatino Linotype" panose="02040502050505030304" charset="0"/>
                <a:cs typeface="Palatino Linotype" panose="02040502050505030304" charset="0"/>
              </a:rPr>
              <a:t>(usually in negative sentences 通常用于否定句) to stop yourself from having sth you like or doing sth you very much want to do 忍住；抵挡</a:t>
            </a:r>
            <a:r>
              <a:rPr lang="zh-CN" sz="2600">
                <a:latin typeface="Palatino Linotype" panose="02040502050505030304" charset="0"/>
                <a:cs typeface="Palatino Linotype" panose="02040502050505030304" charset="0"/>
              </a:rPr>
              <a:t>；抗拒</a:t>
            </a:r>
            <a:endParaRPr sz="2600">
              <a:latin typeface="Palatino Linotype" panose="02040502050505030304" charset="0"/>
              <a:cs typeface="Palatino Linotype" panose="02040502050505030304" charset="0"/>
            </a:endParaRPr>
          </a:p>
          <a:p>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finished the cake. I couldn't resist it.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我忍不住把整块蛋糕都吃了。</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found the temptation to miss the class too hard to resist.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我抵挡不住逃课的诱惑。</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couldn't resist showing off his new car.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他忍不住炫耀起了他的新车。</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overcome</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23850" y="1877060"/>
            <a:ext cx="11353800" cy="4092575"/>
          </a:xfrm>
          <a:prstGeom prst="rect">
            <a:avLst/>
          </a:prstGeom>
          <a:noFill/>
        </p:spPr>
        <p:txBody>
          <a:bodyPr wrap="square" rtlCol="0">
            <a:spAutoFit/>
          </a:bodyPr>
          <a:lstStyle/>
          <a:p>
            <a:r>
              <a:rPr lang="en-US" sz="2600" dirty="0" err="1">
                <a:latin typeface="Palatino Linotype" panose="02040502050505030304" charset="0"/>
                <a:cs typeface="Palatino Linotype" panose="02040502050505030304" charset="0"/>
              </a:rPr>
              <a:t>vt.</a:t>
            </a:r>
            <a:r>
              <a:rPr lang="en-US" sz="2600" dirty="0">
                <a:latin typeface="Palatino Linotype" panose="02040502050505030304" charset="0"/>
                <a:cs typeface="Palatino Linotype" panose="02040502050505030304" charset="0"/>
              </a:rPr>
              <a:t> </a:t>
            </a:r>
            <a:r>
              <a:rPr sz="2600" dirty="0">
                <a:latin typeface="Palatino Linotype" panose="02040502050505030304" charset="0"/>
                <a:cs typeface="Palatino Linotype" panose="02040502050505030304" charset="0"/>
              </a:rPr>
              <a:t> to succeed in dealing with or controlling a problem that has been preventing you from achieving </a:t>
            </a:r>
            <a:r>
              <a:rPr sz="2600" dirty="0" err="1">
                <a:latin typeface="Palatino Linotype" panose="02040502050505030304" charset="0"/>
                <a:cs typeface="Palatino Linotype" panose="02040502050505030304" charset="0"/>
              </a:rPr>
              <a:t>sth</a:t>
            </a:r>
            <a:r>
              <a:rPr sz="2600" dirty="0">
                <a:latin typeface="Palatino Linotype" panose="02040502050505030304" charset="0"/>
                <a:cs typeface="Palatino Linotype" panose="02040502050505030304" charset="0"/>
              </a:rPr>
              <a:t> </a:t>
            </a:r>
            <a:r>
              <a:rPr sz="2600" dirty="0" err="1">
                <a:latin typeface="Palatino Linotype" panose="02040502050505030304" charset="0"/>
                <a:cs typeface="Palatino Linotype" panose="02040502050505030304" charset="0"/>
              </a:rPr>
              <a:t>克服；解决</a:t>
            </a:r>
            <a:endParaRPr sz="2600" dirty="0">
              <a:latin typeface="Palatino Linotype" panose="02040502050505030304" charset="0"/>
              <a:cs typeface="Palatino Linotype" panose="02040502050505030304" charset="0"/>
            </a:endParaRPr>
          </a:p>
          <a:p>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She overcame injury to win the Olympic gold medal.</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她战胜了伤痛，赢得了奥运会金牌</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lang="en-US" altLang="zh-CN" sz="2600" b="1" dirty="0">
                <a:solidFill>
                  <a:srgbClr val="78A842"/>
                </a:solidFill>
                <a:latin typeface="Palatino Linotype" panose="02040502050505030304" charset="0"/>
                <a:cs typeface="Palatino Linotype" panose="02040502050505030304" charset="0"/>
              </a:rPr>
              <a:t>Overcoming my remaining stinginess, I bought them one of Hardee's delicious, big chocolate chip cookies.</a:t>
            </a:r>
            <a:endParaRPr lang="en-US" altLang="zh-CN" sz="2600" b="1" dirty="0">
              <a:solidFill>
                <a:srgbClr val="78A842"/>
              </a:solidFill>
              <a:latin typeface="Palatino Linotype" panose="02040502050505030304" charset="0"/>
              <a:cs typeface="Palatino Linotype" panose="02040502050505030304" charset="0"/>
            </a:endParaRPr>
          </a:p>
          <a:p>
            <a:pPr lvl="1"/>
            <a:r>
              <a:rPr lang="en-US" altLang="zh-CN" sz="2600" b="1" dirty="0" err="1" smtClean="0">
                <a:solidFill>
                  <a:srgbClr val="78A842"/>
                </a:solidFill>
                <a:latin typeface="Palatino Linotype" panose="02040502050505030304" charset="0"/>
                <a:cs typeface="Palatino Linotype" panose="02040502050505030304" charset="0"/>
              </a:rPr>
              <a:t>战胜</a:t>
            </a:r>
            <a:r>
              <a:rPr lang="zh-CN" altLang="en-US" sz="2600" b="1" dirty="0" smtClean="0">
                <a:solidFill>
                  <a:srgbClr val="78A842"/>
                </a:solidFill>
                <a:latin typeface="Palatino Linotype" panose="02040502050505030304" charset="0"/>
                <a:cs typeface="Palatino Linotype" panose="02040502050505030304" charset="0"/>
              </a:rPr>
              <a:t>了</a:t>
            </a:r>
            <a:r>
              <a:rPr lang="en-US" altLang="zh-CN" sz="2600" b="1" dirty="0" err="1" smtClean="0">
                <a:solidFill>
                  <a:srgbClr val="78A842"/>
                </a:solidFill>
                <a:latin typeface="Palatino Linotype" panose="02040502050505030304" charset="0"/>
                <a:cs typeface="Palatino Linotype" panose="02040502050505030304" charset="0"/>
              </a:rPr>
              <a:t>我内心残留的一丝小气</a:t>
            </a:r>
            <a:r>
              <a:rPr lang="en-US" altLang="zh-CN" sz="2600" b="1" dirty="0" err="1">
                <a:solidFill>
                  <a:srgbClr val="78A842"/>
                </a:solidFill>
                <a:latin typeface="Palatino Linotype" panose="02040502050505030304" charset="0"/>
                <a:cs typeface="Palatino Linotype" panose="02040502050505030304" charset="0"/>
              </a:rPr>
              <a:t>，我给他俩买了“哈迪斯”</a:t>
            </a:r>
            <a:r>
              <a:rPr lang="zh-CN" altLang="en-US" sz="2600" b="1" dirty="0" err="1">
                <a:solidFill>
                  <a:srgbClr val="78A842"/>
                </a:solidFill>
                <a:latin typeface="Palatino Linotype" panose="02040502050505030304" charset="0"/>
                <a:cs typeface="Palatino Linotype" panose="02040502050505030304" charset="0"/>
              </a:rPr>
              <a:t>餐厅</a:t>
            </a:r>
            <a:r>
              <a:rPr lang="en-US" altLang="zh-CN" sz="2600" b="1" dirty="0" err="1">
                <a:solidFill>
                  <a:srgbClr val="78A842"/>
                </a:solidFill>
                <a:latin typeface="Palatino Linotype" panose="02040502050505030304" charset="0"/>
                <a:cs typeface="Palatino Linotype" panose="02040502050505030304" charset="0"/>
              </a:rPr>
              <a:t>一</a:t>
            </a:r>
            <a:r>
              <a:rPr lang="zh-CN" altLang="en-US" sz="2600" b="1" dirty="0">
                <a:solidFill>
                  <a:srgbClr val="78A842"/>
                </a:solidFill>
                <a:latin typeface="Palatino Linotype" panose="02040502050505030304" charset="0"/>
                <a:cs typeface="Palatino Linotype" panose="02040502050505030304" charset="0"/>
              </a:rPr>
              <a:t>款</a:t>
            </a:r>
            <a:r>
              <a:rPr lang="en-US" altLang="zh-CN" sz="2600" b="1" dirty="0" err="1">
                <a:solidFill>
                  <a:srgbClr val="78A842"/>
                </a:solidFill>
                <a:latin typeface="Palatino Linotype" panose="02040502050505030304" charset="0"/>
                <a:cs typeface="Palatino Linotype" panose="02040502050505030304" charset="0"/>
              </a:rPr>
              <a:t>美味的大巧克力</a:t>
            </a:r>
            <a:r>
              <a:rPr lang="zh-CN" altLang="en-US" sz="2600" b="1" dirty="0">
                <a:solidFill>
                  <a:srgbClr val="78A842"/>
                </a:solidFill>
                <a:latin typeface="Palatino Linotype" panose="02040502050505030304" charset="0"/>
                <a:cs typeface="Palatino Linotype" panose="02040502050505030304" charset="0"/>
              </a:rPr>
              <a:t>曲奇</a:t>
            </a:r>
            <a:r>
              <a:rPr lang="en-US" altLang="zh-CN" sz="2600" b="1" dirty="0">
                <a:solidFill>
                  <a:srgbClr val="78A842"/>
                </a:solidFill>
                <a:latin typeface="Palatino Linotype" panose="02040502050505030304" charset="0"/>
                <a:cs typeface="Palatino Linotype" panose="02040502050505030304" charset="0"/>
              </a:rPr>
              <a:t>饼。</a:t>
            </a:r>
            <a:endParaRPr lang="zh-CN" alt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shower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79070" y="1877060"/>
            <a:ext cx="11891645" cy="3692525"/>
          </a:xfrm>
          <a:prstGeom prst="rect">
            <a:avLst/>
          </a:prstGeom>
          <a:noFill/>
        </p:spPr>
        <p:txBody>
          <a:bodyPr wrap="square" rtlCol="0">
            <a:spAutoFit/>
          </a:bodyPr>
          <a:lstStyle/>
          <a:p>
            <a:r>
              <a:rPr lang="en-US" sz="2600" dirty="0" err="1">
                <a:latin typeface="Palatino Linotype" panose="02040502050505030304" charset="0"/>
                <a:cs typeface="Palatino Linotype" panose="02040502050505030304" charset="0"/>
              </a:rPr>
              <a:t>vt.</a:t>
            </a:r>
            <a:r>
              <a:rPr lang="en-US" sz="2600" dirty="0">
                <a:latin typeface="Palatino Linotype" panose="02040502050505030304" charset="0"/>
                <a:cs typeface="Palatino Linotype" panose="02040502050505030304" charset="0"/>
              </a:rPr>
              <a:t> </a:t>
            </a:r>
            <a:r>
              <a:rPr sz="2600" dirty="0">
                <a:latin typeface="Palatino Linotype" panose="02040502050505030304" charset="0"/>
                <a:cs typeface="Palatino Linotype" panose="02040502050505030304" charset="0"/>
              </a:rPr>
              <a:t>  to give </a:t>
            </a:r>
            <a:r>
              <a:rPr sz="2600" dirty="0" err="1">
                <a:latin typeface="Palatino Linotype" panose="02040502050505030304" charset="0"/>
                <a:cs typeface="Palatino Linotype" panose="02040502050505030304" charset="0"/>
              </a:rPr>
              <a:t>sb</a:t>
            </a:r>
            <a:r>
              <a:rPr sz="2600" dirty="0">
                <a:latin typeface="Palatino Linotype" panose="02040502050505030304" charset="0"/>
                <a:cs typeface="Palatino Linotype" panose="02040502050505030304" charset="0"/>
              </a:rPr>
              <a:t> a lot of </a:t>
            </a:r>
            <a:r>
              <a:rPr sz="2600" dirty="0" err="1">
                <a:latin typeface="Palatino Linotype" panose="02040502050505030304" charset="0"/>
                <a:cs typeface="Palatino Linotype" panose="02040502050505030304" charset="0"/>
              </a:rPr>
              <a:t>sth</a:t>
            </a:r>
            <a:r>
              <a:rPr sz="2600" dirty="0">
                <a:latin typeface="Palatino Linotype" panose="02040502050505030304" charset="0"/>
                <a:cs typeface="Palatino Linotype" panose="02040502050505030304" charset="0"/>
              </a:rPr>
              <a:t> </a:t>
            </a:r>
            <a:r>
              <a:rPr sz="2600" dirty="0" err="1">
                <a:latin typeface="Palatino Linotype" panose="02040502050505030304" charset="0"/>
                <a:cs typeface="Palatino Linotype" panose="02040502050505030304" charset="0"/>
              </a:rPr>
              <a:t>大量地给</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He showered her with gifts.</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他送给她许多礼物</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r>
              <a:rPr sz="2600" dirty="0">
                <a:latin typeface="Palatino Linotype" panose="02040502050505030304" charset="0"/>
                <a:cs typeface="Palatino Linotype" panose="02040502050505030304" charset="0"/>
              </a:rPr>
              <a:t>He showered gifts on her.</a:t>
            </a:r>
            <a:endParaRPr sz="2600" dirty="0">
              <a:latin typeface="Palatino Linotype" panose="02040502050505030304" charset="0"/>
              <a:cs typeface="Palatino Linotype" panose="02040502050505030304" charset="0"/>
            </a:endParaRPr>
          </a:p>
          <a:p>
            <a:pPr lvl="1"/>
            <a:r>
              <a:rPr sz="2600" dirty="0" err="1">
                <a:latin typeface="Palatino Linotype" panose="02040502050505030304" charset="0"/>
                <a:cs typeface="Palatino Linotype" panose="02040502050505030304" charset="0"/>
              </a:rPr>
              <a:t>他送给她许多礼物</a:t>
            </a:r>
            <a:r>
              <a:rPr sz="2600" dirty="0">
                <a:latin typeface="Palatino Linotype" panose="02040502050505030304" charset="0"/>
                <a:cs typeface="Palatino Linotype" panose="02040502050505030304" charset="0"/>
              </a:rPr>
              <a:t>。</a:t>
            </a:r>
            <a:endParaRPr sz="2600" dirty="0">
              <a:latin typeface="Palatino Linotype" panose="02040502050505030304" charset="0"/>
              <a:cs typeface="Palatino Linotype" panose="02040502050505030304" charset="0"/>
            </a:endParaRPr>
          </a:p>
          <a:p>
            <a:pPr lvl="1"/>
            <a:endParaRPr sz="2600" dirty="0">
              <a:latin typeface="Palatino Linotype" panose="02040502050505030304" charset="0"/>
              <a:cs typeface="Palatino Linotype" panose="02040502050505030304" charset="0"/>
            </a:endParaRPr>
          </a:p>
          <a:p>
            <a:pPr lvl="1"/>
            <a:r>
              <a:rPr lang="en-US" altLang="zh-CN" sz="2600" b="1" dirty="0">
                <a:solidFill>
                  <a:srgbClr val="78A842"/>
                </a:solidFill>
                <a:latin typeface="Palatino Linotype" panose="02040502050505030304" charset="0"/>
                <a:cs typeface="Palatino Linotype" panose="02040502050505030304" charset="0"/>
              </a:rPr>
              <a:t>I brought the food out, and as they took the </a:t>
            </a:r>
            <a:r>
              <a:rPr lang="en-US" altLang="zh-CN" sz="2600" b="1" dirty="0" smtClean="0">
                <a:solidFill>
                  <a:srgbClr val="78A842"/>
                </a:solidFill>
                <a:latin typeface="Palatino Linotype" panose="02040502050505030304" charset="0"/>
                <a:cs typeface="Palatino Linotype" panose="02040502050505030304" charset="0"/>
              </a:rPr>
              <a:t>burgers, </a:t>
            </a:r>
            <a:r>
              <a:rPr lang="en-US" altLang="zh-CN" sz="2600" b="1" dirty="0">
                <a:solidFill>
                  <a:srgbClr val="78A842"/>
                </a:solidFill>
                <a:latin typeface="Palatino Linotype" panose="02040502050505030304" charset="0"/>
                <a:cs typeface="Palatino Linotype" panose="02040502050505030304" charset="0"/>
              </a:rPr>
              <a:t>they showered me with 30 seconds with nonstop blessings.</a:t>
            </a:r>
            <a:endParaRPr lang="en-US" altLang="zh-CN" sz="2600" b="1" dirty="0">
              <a:solidFill>
                <a:srgbClr val="78A842"/>
              </a:solidFill>
              <a:latin typeface="Palatino Linotype" panose="02040502050505030304" charset="0"/>
              <a:cs typeface="Palatino Linotype" panose="02040502050505030304" charset="0"/>
            </a:endParaRPr>
          </a:p>
          <a:p>
            <a:pPr lvl="1"/>
            <a:r>
              <a:rPr lang="zh-CN" altLang="en-US" sz="2600" b="1" dirty="0">
                <a:solidFill>
                  <a:srgbClr val="78A842"/>
                </a:solidFill>
                <a:latin typeface="Palatino Linotype" panose="02040502050505030304" charset="0"/>
                <a:cs typeface="Palatino Linotype" panose="02040502050505030304" charset="0"/>
              </a:rPr>
              <a:t>我拿出了吃的，当他们</a:t>
            </a:r>
            <a:r>
              <a:rPr lang="zh-CN" altLang="en-US" sz="2600" b="1" dirty="0" smtClean="0">
                <a:solidFill>
                  <a:srgbClr val="78A842"/>
                </a:solidFill>
                <a:latin typeface="Palatino Linotype" panose="02040502050505030304" charset="0"/>
                <a:cs typeface="Palatino Linotype" panose="02040502050505030304" charset="0"/>
              </a:rPr>
              <a:t>接过汉堡，</a:t>
            </a:r>
            <a:r>
              <a:rPr lang="zh-CN" altLang="en-US" sz="2600" b="1" dirty="0">
                <a:solidFill>
                  <a:srgbClr val="78A842"/>
                </a:solidFill>
                <a:latin typeface="Palatino Linotype" panose="02040502050505030304" charset="0"/>
                <a:cs typeface="Palatino Linotype" panose="02040502050505030304" charset="0"/>
              </a:rPr>
              <a:t>他们足足为我祈祷了</a:t>
            </a:r>
            <a:r>
              <a:rPr lang="en-US" altLang="zh-CN" sz="2600" b="1" dirty="0">
                <a:solidFill>
                  <a:srgbClr val="78A842"/>
                </a:solidFill>
                <a:latin typeface="Palatino Linotype" panose="02040502050505030304" charset="0"/>
                <a:cs typeface="Palatino Linotype" panose="02040502050505030304" charset="0"/>
              </a:rPr>
              <a:t>30</a:t>
            </a:r>
            <a:r>
              <a:rPr lang="zh-CN" altLang="en-US" sz="2600" b="1" dirty="0">
                <a:solidFill>
                  <a:srgbClr val="78A842"/>
                </a:solidFill>
                <a:latin typeface="Palatino Linotype" panose="02040502050505030304" charset="0"/>
                <a:cs typeface="Palatino Linotype" panose="02040502050505030304" charset="0"/>
              </a:rPr>
              <a:t>秒</a:t>
            </a:r>
            <a:r>
              <a:rPr lang="en-US" altLang="zh-CN" sz="2600" b="1" dirty="0">
                <a:solidFill>
                  <a:srgbClr val="78A842"/>
                </a:solidFill>
                <a:latin typeface="Palatino Linotype" panose="02040502050505030304" charset="0"/>
                <a:cs typeface="Palatino Linotype" panose="02040502050505030304" charset="0"/>
              </a:rPr>
              <a:t>。</a:t>
            </a:r>
            <a:endParaRPr lang="zh-CN" alt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reach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79070" y="1877060"/>
            <a:ext cx="11891645" cy="369252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v.</a:t>
            </a:r>
            <a:r>
              <a:rPr sz="2600">
                <a:latin typeface="Palatino Linotype" panose="02040502050505030304" charset="0"/>
                <a:cs typeface="Palatino Linotype" panose="02040502050505030304" charset="0"/>
              </a:rPr>
              <a:t> to stretch your hand towards sth in order to touch it, pick it up, etc. 伸；伸手</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She reached inside her bag for a pen.</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她把手伸到包里掏钢笔。</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He reached out his hand to touch her.</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他伸出手去摸她。</a:t>
            </a:r>
            <a:endParaRPr sz="2600">
              <a:latin typeface="Palatino Linotype" panose="02040502050505030304" charset="0"/>
              <a:cs typeface="Palatino Linotype" panose="02040502050505030304" charset="0"/>
            </a:endParaRPr>
          </a:p>
          <a:p>
            <a:pPr lvl="1"/>
            <a:endParaRPr sz="2600">
              <a:latin typeface="Palatino Linotype" panose="02040502050505030304" charset="0"/>
              <a:cs typeface="Palatino Linotype" panose="02040502050505030304" charset="0"/>
            </a:endParaRPr>
          </a:p>
          <a:p>
            <a:pPr lvl="1"/>
            <a:r>
              <a:rPr lang="en-US" altLang="zh-CN" sz="2600" b="1">
                <a:solidFill>
                  <a:srgbClr val="78A842"/>
                </a:solidFill>
                <a:latin typeface="Palatino Linotype" panose="02040502050505030304" charset="0"/>
                <a:cs typeface="Palatino Linotype" panose="02040502050505030304" charset="0"/>
              </a:rPr>
              <a:t>After they finished, I reached into the bag and pulled out the cookie, extending it for them to take.</a:t>
            </a:r>
            <a:endParaRPr lang="en-US" altLang="zh-CN" sz="2600" b="1">
              <a:solidFill>
                <a:srgbClr val="78A842"/>
              </a:solidFill>
              <a:latin typeface="Palatino Linotype" panose="02040502050505030304" charset="0"/>
              <a:cs typeface="Palatino Linotype" panose="02040502050505030304" charset="0"/>
            </a:endParaRPr>
          </a:p>
          <a:p>
            <a:pPr lvl="1"/>
            <a:r>
              <a:rPr lang="zh-CN" altLang="en-US" sz="2600" b="1">
                <a:solidFill>
                  <a:srgbClr val="78A842"/>
                </a:solidFill>
                <a:latin typeface="Palatino Linotype" panose="02040502050505030304" charset="0"/>
                <a:cs typeface="Palatino Linotype" panose="02040502050505030304" charset="0"/>
              </a:rPr>
              <a:t>他们吃完后，我把手伸进包里取出了饼干，递过去让他们接着</a:t>
            </a:r>
            <a:r>
              <a:rPr lang="en-US" altLang="zh-CN" sz="2600" b="1">
                <a:solidFill>
                  <a:srgbClr val="78A842"/>
                </a:solidFill>
                <a:latin typeface="Palatino Linotype" panose="02040502050505030304" charset="0"/>
                <a:cs typeface="Palatino Linotype" panose="02040502050505030304" charset="0"/>
              </a:rPr>
              <a:t>。</a:t>
            </a:r>
            <a:endParaRPr lang="zh-CN" alt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Effect transition="in" filter="checkerboard(across)">
                                      <p:cBhvr>
                                        <p:cTn id="7" dur="500"/>
                                        <p:tgtEl>
                                          <p:spTgt spid="4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7" end="7"/>
                                            </p:txEl>
                                          </p:spTgt>
                                        </p:tgtEl>
                                        <p:attrNameLst>
                                          <p:attrName>style.visibility</p:attrName>
                                        </p:attrNameLst>
                                      </p:cBhvr>
                                      <p:to>
                                        <p:strVal val="visible"/>
                                      </p:to>
                                    </p:set>
                                    <p:animEffect transition="in" filter="checkerboard(across)">
                                      <p:cBhvr>
                                        <p:cTn id="10" dur="500"/>
                                        <p:tgtEl>
                                          <p:spTgt spid="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10405" y="1042670"/>
            <a:ext cx="3468370" cy="1014730"/>
          </a:xfrm>
          <a:prstGeom prst="rect">
            <a:avLst/>
          </a:prstGeom>
          <a:noFill/>
        </p:spPr>
        <p:txBody>
          <a:bodyPr wrap="square" rtlCol="0">
            <a:spAutoFit/>
          </a:bodyPr>
          <a:lstStyle/>
          <a:p>
            <a:r>
              <a:rPr sz="3000">
                <a:latin typeface="Palatino Linotype" panose="02040502050505030304" charset="0"/>
                <a:cs typeface="Palatino Linotype" panose="02040502050505030304" charset="0"/>
                <a:sym typeface="+mn-ea"/>
              </a:rPr>
              <a:t>put sth↔aside</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05790" y="1877060"/>
            <a:ext cx="11891645" cy="4092575"/>
          </a:xfrm>
          <a:prstGeom prst="rect">
            <a:avLst/>
          </a:prstGeom>
          <a:noFill/>
        </p:spPr>
        <p:txBody>
          <a:bodyPr wrap="square" rtlCol="0">
            <a:spAutoFit/>
          </a:bodyPr>
          <a:lstStyle/>
          <a:p>
            <a:r>
              <a:rPr lang="en-US" sz="2600">
                <a:latin typeface="Palatino Linotype" panose="02040502050505030304" charset="0"/>
                <a:cs typeface="Palatino Linotype" panose="02040502050505030304" charset="0"/>
              </a:rPr>
              <a:t>phr.v.</a:t>
            </a:r>
            <a:endParaRPr lang="en-US"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 1</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ignore or forget sth, usually a feeling or difference of opinion </a:t>
            </a:r>
            <a:endParaRPr sz="2600">
              <a:latin typeface="Palatino Linotype" panose="02040502050505030304" charset="0"/>
              <a:cs typeface="Palatino Linotype" panose="02040502050505030304" charset="0"/>
            </a:endParaRPr>
          </a:p>
          <a:p>
            <a:r>
              <a:rPr sz="2600">
                <a:latin typeface="Palatino Linotype" panose="02040502050505030304" charset="0"/>
                <a:cs typeface="Palatino Linotype" panose="02040502050505030304" charset="0"/>
              </a:rPr>
              <a:t>忽视；不理睬；忘记</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SYN</a:t>
            </a:r>
            <a:r>
              <a:rPr lang="zh-CN"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 disregard</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They decided to put aside their differences.</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他们决定搁置双方的分歧。</a:t>
            </a: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2</a:t>
            </a:r>
            <a:r>
              <a:rPr lang="zh-CN" altLang="en-US" sz="2600">
                <a:latin typeface="Palatino Linotype" panose="02040502050505030304" charset="0"/>
                <a:cs typeface="Palatino Linotype" panose="02040502050505030304" charset="0"/>
              </a:rPr>
              <a:t>）</a:t>
            </a:r>
            <a:r>
              <a:rPr sz="2600">
                <a:latin typeface="Palatino Linotype" panose="02040502050505030304" charset="0"/>
                <a:cs typeface="Palatino Linotype" panose="02040502050505030304" charset="0"/>
              </a:rPr>
              <a:t>to save sth or keep it available to use 储存；保留</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We put some money aside every month for our retirement.</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我们每月都存一些钱供退休后使用。</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I put aside half an hour every day to write my diary.</a:t>
            </a:r>
            <a:endParaRPr sz="2600">
              <a:latin typeface="Palatino Linotype" panose="02040502050505030304" charset="0"/>
              <a:cs typeface="Palatino Linotype" panose="02040502050505030304" charset="0"/>
            </a:endParaRPr>
          </a:p>
          <a:p>
            <a:pPr lvl="1"/>
            <a:r>
              <a:rPr sz="2600">
                <a:latin typeface="Palatino Linotype" panose="02040502050505030304" charset="0"/>
                <a:cs typeface="Palatino Linotype" panose="02040502050505030304" charset="0"/>
              </a:rPr>
              <a:t>我每天留出半个小时写日记。</a:t>
            </a:r>
            <a:endParaRPr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fall</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1010285" y="1923415"/>
            <a:ext cx="11891645" cy="5608320"/>
          </a:xfrm>
          <a:prstGeom prst="rect">
            <a:avLst/>
          </a:prstGeom>
          <a:noFill/>
        </p:spPr>
        <p:txBody>
          <a:bodyPr wrap="square" rtlCol="0">
            <a:spAutoFit/>
          </a:bodyPr>
          <a:lstStyle/>
          <a:p>
            <a:pPr>
              <a:lnSpc>
                <a:spcPct val="90000"/>
              </a:lnSpc>
            </a:pPr>
            <a:r>
              <a:rPr lang="en-US" sz="2600" dirty="0">
                <a:latin typeface="Palatino Linotype" panose="02040502050505030304" charset="0"/>
                <a:cs typeface="Palatino Linotype" panose="02040502050505030304" charset="0"/>
              </a:rPr>
              <a:t>vi. to pass into a particular state; to begin to be </a:t>
            </a:r>
            <a:r>
              <a:rPr lang="en-US" sz="2600" dirty="0" err="1">
                <a:latin typeface="Palatino Linotype" panose="02040502050505030304" charset="0"/>
                <a:cs typeface="Palatino Linotype" panose="02040502050505030304" charset="0"/>
              </a:rPr>
              <a:t>sth</a:t>
            </a:r>
            <a:r>
              <a:rPr lang="en-US" sz="2600" dirty="0">
                <a:latin typeface="Palatino Linotype" panose="02040502050505030304" charset="0"/>
                <a:cs typeface="Palatino Linotype" panose="02040502050505030304" charset="0"/>
              </a:rPr>
              <a:t> </a:t>
            </a:r>
            <a:endParaRPr lang="en-US" sz="2600" dirty="0">
              <a:latin typeface="Palatino Linotype" panose="02040502050505030304" charset="0"/>
              <a:cs typeface="Palatino Linotype" panose="02040502050505030304" charset="0"/>
            </a:endParaRPr>
          </a:p>
          <a:p>
            <a:pPr>
              <a:lnSpc>
                <a:spcPct val="90000"/>
              </a:lnSpc>
            </a:pPr>
            <a:r>
              <a:rPr lang="en-US" sz="2600" dirty="0" err="1">
                <a:latin typeface="Palatino Linotype" panose="02040502050505030304" charset="0"/>
                <a:cs typeface="Palatino Linotype" panose="02040502050505030304" charset="0"/>
              </a:rPr>
              <a:t>进入（某状态</a:t>
            </a:r>
            <a:r>
              <a:rPr lang="en-US" sz="2600" dirty="0">
                <a:latin typeface="Palatino Linotype" panose="02040502050505030304" charset="0"/>
                <a:cs typeface="Palatino Linotype" panose="02040502050505030304" charset="0"/>
              </a:rPr>
              <a:t>）；</a:t>
            </a:r>
            <a:r>
              <a:rPr lang="en-US" sz="2600" dirty="0" err="1">
                <a:latin typeface="Palatino Linotype" panose="02040502050505030304" charset="0"/>
                <a:cs typeface="Palatino Linotype" panose="02040502050505030304" charset="0"/>
              </a:rPr>
              <a:t>开始变成（某事物</a:t>
            </a:r>
            <a:r>
              <a:rPr lang="en-US" sz="2600" dirty="0" smtClean="0">
                <a:latin typeface="Palatino Linotype" panose="02040502050505030304" charset="0"/>
                <a:cs typeface="Palatino Linotype" panose="02040502050505030304" charset="0"/>
              </a:rPr>
              <a:t>）</a:t>
            </a:r>
            <a:endParaRPr lang="en-US" sz="2600" dirty="0" smtClean="0">
              <a:latin typeface="Palatino Linotype" panose="02040502050505030304" charset="0"/>
              <a:cs typeface="Palatino Linotype" panose="02040502050505030304" charset="0"/>
            </a:endParaRPr>
          </a:p>
          <a:p>
            <a:pPr>
              <a:lnSpc>
                <a:spcPct val="90000"/>
              </a:lnSpc>
            </a:pP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He had fallen asleep on the sofa.</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他在沙发上睡着了</a:t>
            </a:r>
            <a:r>
              <a:rPr lang="en-US" sz="2600" smtClean="0">
                <a:latin typeface="Palatino Linotype" panose="02040502050505030304" charset="0"/>
                <a:cs typeface="Palatino Linotype" panose="02040502050505030304" charset="0"/>
              </a:rPr>
              <a:t>。</a:t>
            </a:r>
            <a:endParaRPr lang="en-US" sz="2600" smtClean="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The room had fallen silent.</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整个房间都变得静悄悄的。</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She fell ill soon after and did not recover.</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不久后她就病倒了，而且未能痊愈</a:t>
            </a:r>
            <a:r>
              <a:rPr lang="en-US" sz="2600" dirty="0">
                <a:latin typeface="Palatino Linotype" panose="02040502050505030304" charset="0"/>
                <a:cs typeface="Palatino Linotype" panose="02040502050505030304" charset="0"/>
              </a:rPr>
              <a:t>。</a:t>
            </a:r>
            <a:endParaRPr lang="en-US" sz="2600" dirty="0">
              <a:latin typeface="Palatino Linotype" panose="02040502050505030304" charset="0"/>
              <a:cs typeface="Palatino Linotype" panose="02040502050505030304" charset="0"/>
            </a:endParaRPr>
          </a:p>
          <a:p>
            <a:pPr lvl="1">
              <a:lnSpc>
                <a:spcPct val="90000"/>
              </a:lnSpc>
            </a:pPr>
            <a:r>
              <a:rPr lang="en-US" sz="2600" dirty="0">
                <a:latin typeface="Palatino Linotype" panose="02040502050505030304" charset="0"/>
                <a:cs typeface="Palatino Linotype" panose="02040502050505030304" charset="0"/>
              </a:rPr>
              <a:t>I had fallen into conversation with a man on the train.</a:t>
            </a:r>
            <a:endParaRPr lang="en-US" sz="2600" dirty="0">
              <a:latin typeface="Palatino Linotype" panose="02040502050505030304" charset="0"/>
              <a:cs typeface="Palatino Linotype" panose="02040502050505030304" charset="0"/>
            </a:endParaRPr>
          </a:p>
          <a:p>
            <a:pPr lvl="1">
              <a:lnSpc>
                <a:spcPct val="90000"/>
              </a:lnSpc>
            </a:pPr>
            <a:r>
              <a:rPr lang="en-US" sz="2600" dirty="0" err="1">
                <a:latin typeface="Palatino Linotype" panose="02040502050505030304" charset="0"/>
                <a:cs typeface="Palatino Linotype" panose="02040502050505030304" charset="0"/>
              </a:rPr>
              <a:t>在火车上我和一个男人攀谈起来</a:t>
            </a:r>
            <a:r>
              <a:rPr lang="en-US" sz="2600" dirty="0">
                <a:latin typeface="Palatino Linotype" panose="02040502050505030304" charset="0"/>
                <a:cs typeface="Palatino Linotype" panose="02040502050505030304" charset="0"/>
              </a:rPr>
              <a:t>。</a:t>
            </a:r>
            <a:endParaRPr lang="en-US" sz="2600" dirty="0">
              <a:latin typeface="Palatino Linotype" panose="02040502050505030304" charset="0"/>
              <a:cs typeface="Palatino Linotype" panose="02040502050505030304" charset="0"/>
            </a:endParaRPr>
          </a:p>
          <a:p>
            <a:pPr lvl="1">
              <a:lnSpc>
                <a:spcPct val="90000"/>
              </a:lnSpc>
            </a:pPr>
            <a:endParaRPr lang="en-US" sz="2600" dirty="0">
              <a:latin typeface="Palatino Linotype" panose="02040502050505030304" charset="0"/>
              <a:cs typeface="Palatino Linotype" panose="02040502050505030304" charset="0"/>
            </a:endParaRPr>
          </a:p>
          <a:p>
            <a:pPr lvl="1"/>
            <a:endParaRPr lang="en-US" sz="2600" dirty="0">
              <a:latin typeface="Palatino Linotype" panose="02040502050505030304" charset="0"/>
              <a:cs typeface="Palatino Linotype" panose="02040502050505030304" charset="0"/>
            </a:endParaRPr>
          </a:p>
          <a:p>
            <a:pPr lvl="1"/>
            <a:endParaRPr lang="en-US" sz="2600" dirty="0">
              <a:latin typeface="Palatino Linotype" panose="02040502050505030304" charset="0"/>
              <a:cs typeface="Palatino Linotype" panose="02040502050505030304" charset="0"/>
            </a:endParaRPr>
          </a:p>
          <a:p>
            <a:endParaRPr lang="en-US" sz="2600" dirty="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declare</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40665" y="1664335"/>
            <a:ext cx="11891645" cy="5608320"/>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vt. to state sth firmly and clearly 表明；宣称；断言</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'I'll do it!' Tom declared.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“让我来！” 汤姆果断地说。</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declared that he was in love with her.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他声称他已爱上她。</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She declared herself extremely hurt by his lack of support.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她说自己非常伤心，因为没有得到他的支持。</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sym typeface="+mn-ea"/>
              </a:rPr>
              <a:t>Both the boys fell silent, and then tears welled up in their eyes as they declared this was too much.</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sym typeface="+mn-ea"/>
              </a:rPr>
              <a:t>两个男孩突然沉默了，眼泪涌入眼眶，斩钉截铁地说给得太多了。</a:t>
            </a:r>
            <a:endParaRPr lang="zh-CN" altLang="en-US" sz="2600">
              <a:solidFill>
                <a:srgbClr val="74BE21"/>
              </a:solidFill>
            </a:endParaRPr>
          </a:p>
          <a:p>
            <a:pPr>
              <a:lnSpc>
                <a:spcPct val="90000"/>
              </a:lnSpc>
            </a:pPr>
            <a:endParaRPr lang="en-US" sz="2600">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8" end="8"/>
                                            </p:txEl>
                                          </p:spTgt>
                                        </p:tgtEl>
                                        <p:attrNameLst>
                                          <p:attrName>style.visibility</p:attrName>
                                        </p:attrNameLst>
                                      </p:cBhvr>
                                      <p:to>
                                        <p:strVal val="visible"/>
                                      </p:to>
                                    </p:set>
                                    <p:animEffect transition="in" filter="checkerboard(across)">
                                      <p:cBhvr>
                                        <p:cTn id="7" dur="500"/>
                                        <p:tgtEl>
                                          <p:spTgt spid="48">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9" end="9"/>
                                            </p:txEl>
                                          </p:spTgt>
                                        </p:tgtEl>
                                        <p:attrNameLst>
                                          <p:attrName>style.visibility</p:attrName>
                                        </p:attrNameLst>
                                      </p:cBhvr>
                                      <p:to>
                                        <p:strVal val="visible"/>
                                      </p:to>
                                    </p:set>
                                    <p:animEffect transition="in" filter="checkerboard(across)">
                                      <p:cBhvr>
                                        <p:cTn id="10" dur="500"/>
                                        <p:tgtEl>
                                          <p:spTgt spid="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123565" cy="18478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39945" y="1042670"/>
            <a:ext cx="3468370" cy="1014730"/>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insist</a:t>
            </a:r>
            <a:endParaRPr sz="3000">
              <a:latin typeface="Palatino Linotype" panose="02040502050505030304" charset="0"/>
              <a:cs typeface="Palatino Linotype" panose="02040502050505030304" charset="0"/>
            </a:endParaRPr>
          </a:p>
          <a:p>
            <a:r>
              <a:rPr lang="en-US" sz="3000">
                <a:latin typeface="Palatino Linotype" panose="02040502050505030304" charset="0"/>
                <a:cs typeface="Palatino Linotype" panose="02040502050505030304" charset="0"/>
                <a:sym typeface="+mn-ea"/>
              </a:rPr>
              <a: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40665" y="1664335"/>
            <a:ext cx="11950700" cy="5369560"/>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  to say firmly that sth is true, especially when other people do not believe you 坚持说；固执己见</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He insisted on his innocence.</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他坚持说他是无辜的。</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He insisted (that) he was innocent.</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他坚持说他是无辜的。</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'It's true,' she insisted.</a:t>
            </a:r>
            <a:endParaRPr lang="en-US" sz="2600">
              <a:latin typeface="Palatino Linotype" panose="02040502050505030304" charset="0"/>
              <a:cs typeface="Palatino Linotype" panose="02040502050505030304" charset="0"/>
            </a:endParaRPr>
          </a:p>
          <a:p>
            <a:pPr lvl="1">
              <a:lnSpc>
                <a:spcPct val="110000"/>
              </a:lnSpc>
            </a:pPr>
            <a:r>
              <a:rPr lang="en-US" sz="2600">
                <a:latin typeface="Palatino Linotype" panose="02040502050505030304" charset="0"/>
                <a:cs typeface="Palatino Linotype" panose="02040502050505030304" charset="0"/>
              </a:rPr>
              <a:t>“那是真的。” 她坚持道。</a:t>
            </a:r>
            <a:endParaRPr lang="en-US" sz="2600">
              <a:latin typeface="Palatino Linotype" panose="02040502050505030304" charset="0"/>
              <a:cs typeface="Palatino Linotype" panose="02040502050505030304" charset="0"/>
            </a:endParaRPr>
          </a:p>
          <a:p>
            <a:pPr>
              <a:lnSpc>
                <a:spcPct val="90000"/>
              </a:lnSpc>
            </a:pPr>
            <a:endParaRPr lang="en-US" sz="2600">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23989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look into one's eyes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25425" y="1862455"/>
            <a:ext cx="11741150" cy="4169410"/>
          </a:xfrm>
          <a:prstGeom prst="rect">
            <a:avLst/>
          </a:prstGeom>
          <a:noFill/>
        </p:spPr>
        <p:txBody>
          <a:bodyPr wrap="square" rtlCol="0">
            <a:spAutoFit/>
          </a:bodyPr>
          <a:lstStyle/>
          <a:p>
            <a:pPr>
              <a:lnSpc>
                <a:spcPct val="90000"/>
              </a:lnSpc>
            </a:pPr>
            <a:r>
              <a:rPr lang="zh-CN" altLang="en-US" sz="2600">
                <a:latin typeface="Palatino Linotype" panose="02040502050505030304" charset="0"/>
                <a:cs typeface="Palatino Linotype" panose="02040502050505030304" charset="0"/>
              </a:rPr>
              <a:t>【</a:t>
            </a:r>
            <a:r>
              <a:rPr lang="en-US" altLang="zh-CN" sz="2600">
                <a:latin typeface="Palatino Linotype" panose="02040502050505030304" charset="0"/>
                <a:cs typeface="Palatino Linotype" panose="02040502050505030304" charset="0"/>
              </a:rPr>
              <a:t>SYN</a:t>
            </a:r>
            <a:r>
              <a:rPr lang="zh-CN" altLang="en-US" sz="2600">
                <a:latin typeface="Palatino Linotype" panose="02040502050505030304" charset="0"/>
                <a:cs typeface="Palatino Linotype" panose="02040502050505030304" charset="0"/>
              </a:rPr>
              <a:t>】 </a:t>
            </a:r>
            <a:r>
              <a:rPr lang="en-US" altLang="zh-CN" sz="2600">
                <a:latin typeface="Palatino Linotype" panose="02040502050505030304" charset="0"/>
                <a:cs typeface="Palatino Linotype" panose="02040502050505030304" charset="0"/>
              </a:rPr>
              <a:t>gaze at one's eyes/stare at one's eyes   </a:t>
            </a:r>
            <a:r>
              <a:rPr lang="zh-CN" altLang="en-US" sz="2600">
                <a:latin typeface="Palatino Linotype" panose="02040502050505030304" charset="0"/>
                <a:cs typeface="Palatino Linotype" panose="02040502050505030304" charset="0"/>
              </a:rPr>
              <a:t>直视某人；看着某人的眼睛</a:t>
            </a:r>
            <a:endParaRPr lang="zh-CN" alt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a:lnSpc>
                <a:spcPct val="90000"/>
              </a:lnSpc>
            </a:pPr>
            <a:r>
              <a:rPr lang="en-US" sz="2600">
                <a:solidFill>
                  <a:srgbClr val="74BE21"/>
                </a:solidFill>
                <a:latin typeface="Palatino Linotype" panose="02040502050505030304" charset="0"/>
                <a:cs typeface="Palatino Linotype" panose="02040502050505030304" charset="0"/>
              </a:rPr>
              <a:t> </a:t>
            </a:r>
            <a:endParaRPr lang="en-US" sz="2600">
              <a:solidFill>
                <a:srgbClr val="74BE21"/>
              </a:solidFill>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I knelt down beside them, and looked into their eyes , amazed at what was before me: two destitute boys asked only for what they needed, unwilling to take a crumb more.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我跪在他们边上，直视着他们，惊讶于眼前的一切：这两个一无所有的男孩只要求他们生存所需那一点，哪怕一点点都不愿意多拿。</a:t>
            </a:r>
            <a:endParaRPr lang="en-US" sz="2600" b="1">
              <a:solidFill>
                <a:srgbClr val="74BE21"/>
              </a:solidFill>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Effect transition="in" filter="checkerboard(across)">
                                      <p:cBhvr>
                                        <p:cTn id="7" dur="500"/>
                                        <p:tgtEl>
                                          <p:spTgt spid="48">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4" end="4"/>
                                            </p:txEl>
                                          </p:spTgt>
                                        </p:tgtEl>
                                        <p:attrNameLst>
                                          <p:attrName>style.visibility</p:attrName>
                                        </p:attrNameLst>
                                      </p:cBhvr>
                                      <p:to>
                                        <p:strVal val="visible"/>
                                      </p:to>
                                    </p:set>
                                    <p:animEffect transition="in" filter="checkerboard(across)">
                                      <p:cBhvr>
                                        <p:cTn id="10" dur="500"/>
                                        <p:tgtEl>
                                          <p:spTgt spid="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7706" cy="2082"/>
              <a:chOff x="3447" y="5990"/>
              <a:chExt cx="770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620" y="3854"/>
                  <a:ext cx="1757"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01</a:t>
                  </a:r>
                  <a:r>
                    <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rPr>
                    <a:t> </a:t>
                  </a:r>
                  <a:endParaRPr lang="en-US" altLang="zh-CN" sz="36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grpSp>
          <p:sp>
            <p:nvSpPr>
              <p:cNvPr id="5" name="文本框 4"/>
              <p:cNvSpPr txBox="1"/>
              <p:nvPr/>
            </p:nvSpPr>
            <p:spPr>
              <a:xfrm>
                <a:off x="7625" y="6415"/>
                <a:ext cx="352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阅读理解</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38467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watch out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54355" y="2030095"/>
            <a:ext cx="11741150" cy="3691255"/>
          </a:xfrm>
          <a:prstGeom prst="rect">
            <a:avLst/>
          </a:prstGeom>
          <a:noFill/>
        </p:spPr>
        <p:txBody>
          <a:bodyPr wrap="square" rtlCol="0">
            <a:spAutoFit/>
          </a:bodyPr>
          <a:lstStyle/>
          <a:p>
            <a:pPr>
              <a:lnSpc>
                <a:spcPct val="90000"/>
              </a:lnSpc>
            </a:pPr>
            <a:r>
              <a:rPr sz="2600">
                <a:latin typeface="Palatino Linotype" panose="02040502050505030304" charset="0"/>
                <a:cs typeface="Palatino Linotype" panose="02040502050505030304" charset="0"/>
              </a:rPr>
              <a:t>(informal) used to warn sb about sth dangerous 小心；留神；注意</a:t>
            </a:r>
            <a:endParaRPr sz="2600">
              <a:latin typeface="Palatino Linotype" panose="02040502050505030304" charset="0"/>
              <a:cs typeface="Palatino Linotype" panose="02040502050505030304" charset="0"/>
            </a:endParaRPr>
          </a:p>
          <a:p>
            <a:pPr>
              <a:lnSpc>
                <a:spcPct val="90000"/>
              </a:lnSpc>
            </a:pP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Watch out! There's a car coming!</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小心！汽车来了！</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The cashiers were asked to watch out for forged banknotes.</a:t>
            </a:r>
            <a:endParaRPr sz="2600">
              <a:latin typeface="Palatino Linotype" panose="02040502050505030304" charset="0"/>
              <a:cs typeface="Palatino Linotype" panose="02040502050505030304" charset="0"/>
            </a:endParaRPr>
          </a:p>
          <a:p>
            <a:pPr lvl="1">
              <a:lnSpc>
                <a:spcPct val="130000"/>
              </a:lnSpc>
            </a:pPr>
            <a:r>
              <a:rPr sz="2600">
                <a:latin typeface="Palatino Linotype" panose="02040502050505030304" charset="0"/>
                <a:cs typeface="Palatino Linotype" panose="02040502050505030304" charset="0"/>
              </a:rPr>
              <a:t>要求出纳员注意伪钞。</a:t>
            </a:r>
            <a:endParaRPr sz="2600">
              <a:latin typeface="Palatino Linotype" panose="02040502050505030304" charset="0"/>
              <a:cs typeface="Palatino Linotype" panose="02040502050505030304" charset="0"/>
            </a:endParaRPr>
          </a:p>
          <a:p>
            <a:pPr lvl="1"/>
            <a:endParaRPr lang="en-US" sz="2600">
              <a:latin typeface="Palatino Linotype" panose="02040502050505030304" charset="0"/>
              <a:cs typeface="Palatino Linotype" panose="02040502050505030304" charset="0"/>
            </a:endParaRPr>
          </a:p>
          <a:p>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54469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appeal to…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61975" y="2030095"/>
            <a:ext cx="11741150" cy="389064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phr.v.</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1</a:t>
            </a:r>
            <a:r>
              <a:rPr lang="zh-CN" altLang="en-US" sz="2600">
                <a:latin typeface="Palatino Linotype" panose="02040502050505030304" charset="0"/>
                <a:cs typeface="Palatino Linotype" panose="02040502050505030304" charset="0"/>
              </a:rPr>
              <a:t>）to attract or interest sb 有吸引力；有感染力；引起兴趣</a:t>
            </a:r>
            <a:endParaRPr lang="zh-CN" altLang="en-US" sz="2600">
              <a:latin typeface="Palatino Linotype" panose="02040502050505030304" charset="0"/>
              <a:cs typeface="Palatino Linotype" panose="02040502050505030304" charset="0"/>
            </a:endParaRPr>
          </a:p>
          <a:p>
            <a:pPr lvl="1">
              <a:lnSpc>
                <a:spcPct val="90000"/>
              </a:lnSpc>
            </a:pPr>
            <a:r>
              <a:rPr sz="2600">
                <a:latin typeface="Palatino Linotype" panose="02040502050505030304" charset="0"/>
                <a:cs typeface="Palatino Linotype" panose="02040502050505030304" charset="0"/>
              </a:rPr>
              <a:t>The design has to appeal to all ages and social groups.</a:t>
            </a:r>
            <a:endParaRPr sz="2600">
              <a:latin typeface="Palatino Linotype" panose="02040502050505030304" charset="0"/>
              <a:cs typeface="Palatino Linotype" panose="02040502050505030304" charset="0"/>
            </a:endParaRPr>
          </a:p>
          <a:p>
            <a:pPr lvl="1">
              <a:lnSpc>
                <a:spcPct val="90000"/>
              </a:lnSpc>
            </a:pPr>
            <a:r>
              <a:rPr sz="2600">
                <a:latin typeface="Palatino Linotype" panose="02040502050505030304" charset="0"/>
                <a:cs typeface="Palatino Linotype" panose="02040502050505030304" charset="0"/>
              </a:rPr>
              <a:t>设计得要雅俗共赏，老幼皆宜。</a:t>
            </a:r>
            <a:endParaRPr sz="2600">
              <a:latin typeface="Palatino Linotype" panose="02040502050505030304" charset="0"/>
              <a:cs typeface="Palatino Linotype" panose="02040502050505030304" charset="0"/>
            </a:endParaRPr>
          </a:p>
          <a:p>
            <a:pPr lvl="1">
              <a:lnSpc>
                <a:spcPct val="90000"/>
              </a:lnSpc>
            </a:pPr>
            <a:endParaRPr sz="2600">
              <a:latin typeface="Palatino Linotype" panose="02040502050505030304" charset="0"/>
              <a:cs typeface="Palatino Linotype" panose="02040502050505030304" charset="0"/>
            </a:endParaRPr>
          </a:p>
          <a:p>
            <a:r>
              <a:rPr lang="en-US" sz="2600">
                <a:latin typeface="Palatino Linotype" panose="02040502050505030304" charset="0"/>
                <a:cs typeface="Palatino Linotype" panose="02040502050505030304" charset="0"/>
              </a:rPr>
              <a:t>2)  to make a serious and urgent request 呼吁；吁请；恳求</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Community leaders appealed for calm (= urged people to remain calm).</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社区领导们呼吁保持冷静。</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Organizers appealed to the crowd not to panic.</a:t>
            </a:r>
            <a:endParaRPr lang="en-US" sz="2600">
              <a:latin typeface="Palatino Linotype" panose="02040502050505030304" charset="0"/>
              <a:cs typeface="Palatino Linotype" panose="02040502050505030304" charset="0"/>
            </a:endParaRPr>
          </a:p>
          <a:p>
            <a:pPr lvl="1"/>
            <a:r>
              <a:rPr lang="en-US" sz="2600">
                <a:latin typeface="Palatino Linotype" panose="02040502050505030304" charset="0"/>
                <a:cs typeface="Palatino Linotype" panose="02040502050505030304" charset="0"/>
              </a:rPr>
              <a:t>组织者呼吁人群不要惊慌。</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526665" cy="114935"/>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532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glare </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583565" y="1921510"/>
            <a:ext cx="11741150" cy="277050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vi.  to look at sb/sth in an angry way 怒目而视 </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SYN</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glower</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He didn't shout, he just glared at me silently.</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他没有喊叫，只是默默地怒视着我。</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Don’t glare at me like that,you deserved the scolding.</a:t>
            </a:r>
            <a:endParaRPr lang="en-US" sz="2600">
              <a:latin typeface="Palatino Linotype" panose="02040502050505030304" charset="0"/>
              <a:cs typeface="Palatino Linotype" panose="02040502050505030304" charset="0"/>
            </a:endParaRPr>
          </a:p>
          <a:p>
            <a:pPr lvl="1">
              <a:lnSpc>
                <a:spcPct val="100000"/>
              </a:lnSpc>
            </a:pPr>
            <a:r>
              <a:rPr lang="en-US" sz="2600">
                <a:latin typeface="Palatino Linotype" panose="02040502050505030304" charset="0"/>
                <a:cs typeface="Palatino Linotype" panose="02040502050505030304" charset="0"/>
              </a:rPr>
              <a:t>不要那么瞪着我,你本该受到训斥。</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attempt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an act of trying to do sth, especially sth difficult, often with no success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企图；试图；尝试</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 passed my driving test at the first attempt.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我考汽车驾驶执照时一次就通过了。</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Two factories were closed in an attempt to cut costs.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为削减费用，关闭了两家工厂。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couple made an unsuccessful attempt at a compromise.</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这对夫妇试图和解但未成功。</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On the seventh attempt, after a long and silent pause, they held out their hands and took the cookie.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我第七次尝试</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给饼干</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，长长的静默之后，他们伸出了手接过了饼干。</a:t>
            </a:r>
            <a:endParaRPr lang="zh-CN" altLang="en-US" sz="2600" b="1">
              <a:solidFill>
                <a:srgbClr val="74BE21"/>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xEl>
                                              <p:pRg st="9" end="9"/>
                                            </p:txEl>
                                          </p:spTgt>
                                        </p:tgtEl>
                                        <p:attrNameLst>
                                          <p:attrName>style.visibility</p:attrName>
                                        </p:attrNameLst>
                                      </p:cBhvr>
                                      <p:to>
                                        <p:strVal val="visible"/>
                                      </p:to>
                                    </p:set>
                                    <p:animEffect transition="in" filter="checkerboard(across)">
                                      <p:cBhvr>
                                        <p:cTn id="7" dur="500"/>
                                        <p:tgtEl>
                                          <p:spTgt spid="48">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8">
                                            <p:txEl>
                                              <p:pRg st="10" end="10"/>
                                            </p:txEl>
                                          </p:spTgt>
                                        </p:tgtEl>
                                        <p:attrNameLst>
                                          <p:attrName>style.visibility</p:attrName>
                                        </p:attrNameLst>
                                      </p:cBhvr>
                                      <p:to>
                                        <p:strVal val="visible"/>
                                      </p:to>
                                    </p:set>
                                    <p:animEffect transition="in" filter="checkerboard(across)">
                                      <p:cBhvr>
                                        <p:cTn id="10" dur="500"/>
                                        <p:tgtEl>
                                          <p:spTgt spid="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a:t>
            </a:r>
            <a:r>
              <a:rPr lang="zh-CN" sz="2000" b="1">
                <a:latin typeface="秋季恋歌" panose="02010600010101010101" charset="-122"/>
                <a:ea typeface="秋季恋歌" panose="02010600010101010101" charset="-122"/>
              </a:rPr>
              <a:t>自我</a:t>
            </a:r>
            <a:endParaRPr 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attempt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an act of trying to do sth, especially sth difficult, often with no success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企图；试图；尝试</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I passed my driving test at the first attempt.</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我考汽车驾驶执照时一次就通过了。</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Two factories were closed in an attempt to cut costs.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为削减费用，关闭了两家工厂。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couple made an unsuccessful attempt at a compromise.</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这对夫妇试图和解但未成功。</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b="1">
                <a:solidFill>
                  <a:srgbClr val="74BE21"/>
                </a:solidFill>
                <a:latin typeface="Palatino Linotype" panose="02040502050505030304" charset="0"/>
                <a:cs typeface="Palatino Linotype" panose="02040502050505030304" charset="0"/>
              </a:rPr>
              <a:t>On the seventh attempt, after a long and silent pause, they held out their hands and took the cookie.</a:t>
            </a:r>
            <a:endParaRPr lang="en-US" sz="2600" b="1">
              <a:solidFill>
                <a:srgbClr val="74BE21"/>
              </a:solidFill>
              <a:latin typeface="Palatino Linotype" panose="02040502050505030304" charset="0"/>
              <a:cs typeface="Palatino Linotype" panose="02040502050505030304" charset="0"/>
            </a:endParaRPr>
          </a:p>
          <a:p>
            <a:pPr lvl="1">
              <a:lnSpc>
                <a:spcPct val="90000"/>
              </a:lnSpc>
            </a:pPr>
            <a:r>
              <a:rPr lang="zh-CN" altLang="en-US" sz="2600" b="1">
                <a:solidFill>
                  <a:srgbClr val="74BE21"/>
                </a:solidFill>
                <a:latin typeface="Palatino Linotype" panose="02040502050505030304" charset="0"/>
                <a:cs typeface="Palatino Linotype" panose="02040502050505030304" charset="0"/>
              </a:rPr>
              <a:t>我第七次尝试</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给饼干</a:t>
            </a:r>
            <a:r>
              <a:rPr lang="en-US" altLang="zh-CN" sz="2600" b="1">
                <a:solidFill>
                  <a:srgbClr val="74BE21"/>
                </a:solidFill>
                <a:latin typeface="Palatino Linotype" panose="02040502050505030304" charset="0"/>
                <a:cs typeface="Palatino Linotype" panose="02040502050505030304" charset="0"/>
              </a:rPr>
              <a:t>)</a:t>
            </a:r>
            <a:r>
              <a:rPr lang="zh-CN" altLang="en-US" sz="2600" b="1">
                <a:solidFill>
                  <a:srgbClr val="74BE21"/>
                </a:solidFill>
                <a:latin typeface="Palatino Linotype" panose="02040502050505030304" charset="0"/>
                <a:cs typeface="Palatino Linotype" panose="02040502050505030304" charset="0"/>
              </a:rPr>
              <a:t>，长长的静默之后，他们伸出了手接过了饼干。</a:t>
            </a:r>
            <a:endParaRPr lang="zh-CN" altLang="en-US" sz="2600" b="1">
              <a:solidFill>
                <a:srgbClr val="74BE21"/>
              </a:solidFill>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576195" cy="10795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64121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trial</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395605" y="1867535"/>
            <a:ext cx="11741150"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the process of testing the ability, quality or performance of sb/sth, especially before you make a final decision about them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（对能力、质量、性能等的）试验，试用</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new drug is undergoing clinical trials.</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这种新药正在进行临床试验。</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She agreed to employ me for a trial period.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她同意试用我一段时间。</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We had the machine on trial for a week.</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这台机器我们已经试用了一个星期。</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a trial of strength (= a contest to see who is stronger)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实力的较量</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3960495"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request</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294640" y="1867535"/>
            <a:ext cx="11895455" cy="440753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1) the action of asking for sth formally and politely （正式或礼貌的）要求,请求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They made a request for further aid.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他们要求再给一些援助。</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He was there at the request of his manager/at his manager's request (= because his manager had asked him to go).</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他按照经理的要求到了那里。</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2)  a thing that you formally ask for 要求的事</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My request was granted.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a radio request programme (= a programme of music, songs, etc. that people have asked for)</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电台点播节目</a:t>
            </a: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grpSp>
        <p:nvGrpSpPr>
          <p:cNvPr id="5" name="组合 4"/>
          <p:cNvGrpSpPr/>
          <p:nvPr/>
        </p:nvGrpSpPr>
        <p:grpSpPr>
          <a:xfrm>
            <a:off x="6033770" y="137160"/>
            <a:ext cx="504000" cy="504000"/>
            <a:chOff x="7382" y="6274"/>
            <a:chExt cx="1242" cy="1242"/>
          </a:xfrm>
        </p:grpSpPr>
        <p:sp>
          <p:nvSpPr>
            <p:cNvPr id="15" name="椭圆 14"/>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6" name="组合 15"/>
            <p:cNvGrpSpPr/>
            <p:nvPr/>
          </p:nvGrpSpPr>
          <p:grpSpPr>
            <a:xfrm>
              <a:off x="7678" y="6651"/>
              <a:ext cx="667" cy="506"/>
              <a:chOff x="5701974" y="5257286"/>
              <a:chExt cx="423717" cy="321365"/>
            </a:xfrm>
          </p:grpSpPr>
          <p:sp>
            <p:nvSpPr>
              <p:cNvPr id="17"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9" name="组合 18"/>
          <p:cNvGrpSpPr/>
          <p:nvPr/>
        </p:nvGrpSpPr>
        <p:grpSpPr>
          <a:xfrm>
            <a:off x="240665" y="123825"/>
            <a:ext cx="504000" cy="504000"/>
            <a:chOff x="13769" y="6274"/>
            <a:chExt cx="1242" cy="1242"/>
          </a:xfrm>
        </p:grpSpPr>
        <p:sp>
          <p:nvSpPr>
            <p:cNvPr id="20" name="椭圆 19"/>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3" name="组合 22"/>
            <p:cNvGrpSpPr/>
            <p:nvPr/>
          </p:nvGrpSpPr>
          <p:grpSpPr>
            <a:xfrm>
              <a:off x="14092" y="6593"/>
              <a:ext cx="593" cy="497"/>
              <a:chOff x="15908751" y="5980274"/>
              <a:chExt cx="376610" cy="315895"/>
            </a:xfrm>
          </p:grpSpPr>
          <p:sp>
            <p:nvSpPr>
              <p:cNvPr id="2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6"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8" name="图片 27"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2" name="文本框 31"/>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完形填空</a:t>
            </a:r>
            <a:endParaRPr lang="zh-CN" altLang="en-US" sz="2000" b="1">
              <a:latin typeface="Palatino Linotype" panose="02040502050505030304" charset="0"/>
              <a:cs typeface="Palatino Linotype" panose="02040502050505030304" charset="0"/>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
        <p:nvSpPr>
          <p:cNvPr id="38" name="文本框 37"/>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感悟旅途</a:t>
            </a:r>
            <a:endParaRPr lang="zh-CN" altLang="en-US" sz="2000" b="1">
              <a:latin typeface="秋季恋歌" panose="02010600010101010101" charset="-122"/>
              <a:ea typeface="秋季恋歌" panose="02010600010101010101" charset="-122"/>
            </a:endParaRPr>
          </a:p>
        </p:txBody>
      </p:sp>
      <p:sp>
        <p:nvSpPr>
          <p:cNvPr id="39"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文本框 39"/>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1" name="文本框 40"/>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44" name="矩形 43"/>
          <p:cNvSpPr/>
          <p:nvPr/>
        </p:nvSpPr>
        <p:spPr>
          <a:xfrm flipV="1">
            <a:off x="4010660" y="1479550"/>
            <a:ext cx="2684780" cy="138430"/>
          </a:xfrm>
          <a:prstGeom prst="rect">
            <a:avLst/>
          </a:prstGeom>
          <a:solidFill>
            <a:srgbClr val="74BE2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4465955" y="926465"/>
            <a:ext cx="4092575" cy="553085"/>
          </a:xfrm>
          <a:prstGeom prst="rect">
            <a:avLst/>
          </a:prstGeom>
          <a:noFill/>
        </p:spPr>
        <p:txBody>
          <a:bodyPr wrap="square" rtlCol="0">
            <a:spAutoFit/>
          </a:bodyPr>
          <a:lstStyle/>
          <a:p>
            <a:r>
              <a:rPr lang="en-US" sz="3000">
                <a:latin typeface="Palatino Linotype" panose="02040502050505030304" charset="0"/>
                <a:cs typeface="Palatino Linotype" panose="02040502050505030304" charset="0"/>
                <a:sym typeface="+mn-ea"/>
              </a:rPr>
              <a:t>wonder</a:t>
            </a:r>
            <a:endParaRPr lang="en-US" sz="3000">
              <a:latin typeface="Palatino Linotype" panose="02040502050505030304" charset="0"/>
              <a:cs typeface="Palatino Linotype" panose="02040502050505030304" charset="0"/>
              <a:sym typeface="+mn-ea"/>
            </a:endParaRPr>
          </a:p>
        </p:txBody>
      </p:sp>
      <p:sp>
        <p:nvSpPr>
          <p:cNvPr id="48" name="文本框 47"/>
          <p:cNvSpPr txBox="1"/>
          <p:nvPr/>
        </p:nvSpPr>
        <p:spPr>
          <a:xfrm>
            <a:off x="683260" y="1867535"/>
            <a:ext cx="11165205" cy="4048125"/>
          </a:xfrm>
          <a:prstGeom prst="rect">
            <a:avLst/>
          </a:prstGeom>
          <a:noFill/>
        </p:spPr>
        <p:txBody>
          <a:bodyPr wrap="square" rtlCol="0">
            <a:spAutoFit/>
          </a:bodyPr>
          <a:lstStyle/>
          <a:p>
            <a:pPr>
              <a:lnSpc>
                <a:spcPct val="90000"/>
              </a:lnSpc>
            </a:pPr>
            <a:r>
              <a:rPr lang="en-US" sz="2600">
                <a:latin typeface="Palatino Linotype" panose="02040502050505030304" charset="0"/>
                <a:cs typeface="Palatino Linotype" panose="02040502050505030304" charset="0"/>
              </a:rPr>
              <a:t>n. something that fills you with surprise and admiration </a:t>
            </a:r>
            <a:endParaRPr lang="en-US" sz="2600">
              <a:latin typeface="Palatino Linotype" panose="02040502050505030304" charset="0"/>
              <a:cs typeface="Palatino Linotype" panose="02040502050505030304" charset="0"/>
            </a:endParaRPr>
          </a:p>
          <a:p>
            <a:pPr>
              <a:lnSpc>
                <a:spcPct val="90000"/>
              </a:lnSpc>
            </a:pPr>
            <a:r>
              <a:rPr lang="en-US" sz="2600">
                <a:latin typeface="Palatino Linotype" panose="02040502050505030304" charset="0"/>
                <a:cs typeface="Palatino Linotype" panose="02040502050505030304" charset="0"/>
              </a:rPr>
              <a:t>奇迹；奇观；奇事；奇妙之处</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SYN</a:t>
            </a:r>
            <a:r>
              <a:rPr lang="zh-CN" altLang="en-US" sz="2600">
                <a:latin typeface="Palatino Linotype" panose="02040502050505030304" charset="0"/>
                <a:cs typeface="Palatino Linotype" panose="02040502050505030304" charset="0"/>
              </a:rPr>
              <a:t>】</a:t>
            </a:r>
            <a:r>
              <a:rPr lang="en-US" sz="2600">
                <a:latin typeface="Palatino Linotype" panose="02040502050505030304" charset="0"/>
                <a:cs typeface="Palatino Linotype" panose="02040502050505030304" charset="0"/>
              </a:rPr>
              <a:t> marvel</a:t>
            </a:r>
            <a:endParaRPr lang="en-US" sz="2600">
              <a:latin typeface="Palatino Linotype" panose="02040502050505030304" charset="0"/>
              <a:cs typeface="Palatino Linotype" panose="02040502050505030304" charset="0"/>
            </a:endParaRPr>
          </a:p>
          <a:p>
            <a:pPr>
              <a:lnSpc>
                <a:spcPct val="90000"/>
              </a:lnSpc>
            </a:pP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sym typeface="+mn-ea"/>
              </a:rPr>
              <a:t>the Seven Wonders of the World (= the seven most impressive structures of the ancient world)</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sym typeface="+mn-ea"/>
              </a:rPr>
              <a:t>世界七大奇观</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the wonders of modern technology</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现代技术的奇迹</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That's the wonder of poetry—you're always discovering something new.</a:t>
            </a:r>
            <a:endParaRPr lang="en-US" sz="2600">
              <a:latin typeface="Palatino Linotype" panose="02040502050505030304" charset="0"/>
              <a:cs typeface="Palatino Linotype" panose="02040502050505030304" charset="0"/>
            </a:endParaRPr>
          </a:p>
          <a:p>
            <a:pPr lvl="1">
              <a:lnSpc>
                <a:spcPct val="90000"/>
              </a:lnSpc>
            </a:pPr>
            <a:r>
              <a:rPr lang="en-US" sz="2600">
                <a:latin typeface="Palatino Linotype" panose="02040502050505030304" charset="0"/>
                <a:cs typeface="Palatino Linotype" panose="02040502050505030304" charset="0"/>
              </a:rPr>
              <a:t>这就是诗的奇妙之处，你总有新的发现。</a:t>
            </a:r>
            <a:endParaRPr lang="en-US" sz="2600">
              <a:latin typeface="Palatino Linotype" panose="02040502050505030304" charset="0"/>
              <a:cs typeface="Palatino Linotype" panose="02040502050505030304" charset="0"/>
            </a:endParaRPr>
          </a:p>
          <a:p>
            <a:pPr lvl="1">
              <a:lnSpc>
                <a:spcPct val="90000"/>
              </a:lnSpc>
            </a:pPr>
            <a:endParaRPr lang="en-US" sz="2600">
              <a:latin typeface="Palatino Linotype" panose="02040502050505030304" charset="0"/>
              <a:cs typeface="Palatino Linotype" panose="02040502050505030304" charset="0"/>
            </a:endParaRPr>
          </a:p>
        </p:txBody>
      </p:sp>
      <p:sp>
        <p:nvSpPr>
          <p:cNvPr id="50" name="文本框 49"/>
          <p:cNvSpPr txBox="1"/>
          <p:nvPr/>
        </p:nvSpPr>
        <p:spPr>
          <a:xfrm>
            <a:off x="240665" y="868680"/>
            <a:ext cx="1847850" cy="553085"/>
          </a:xfrm>
          <a:prstGeom prst="rect">
            <a:avLst/>
          </a:prstGeom>
          <a:solidFill>
            <a:srgbClr val="74BE21">
              <a:alpha val="55000"/>
            </a:srgbClr>
          </a:solidFill>
          <a:effectLst>
            <a:softEdge rad="127000"/>
          </a:effectLst>
        </p:spPr>
        <p:txBody>
          <a:bodyPr wrap="square" rtlCol="0">
            <a:spAutoFit/>
          </a:bodyPr>
          <a:lstStyle/>
          <a:p>
            <a:r>
              <a:rPr lang="zh-CN" altLang="en-US" sz="3000" b="1">
                <a:latin typeface="字体管家方萌" panose="02020600040101010101" charset="-122"/>
                <a:ea typeface="字体管家方萌" panose="02020600040101010101" charset="-122"/>
              </a:rPr>
              <a:t>词汇聚焦</a:t>
            </a:r>
            <a:endParaRPr lang="zh-CN" altLang="en-US" sz="30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74BE21"/>
        </a:solidFill>
        <a:effectLst/>
      </p:bgPr>
    </p:bg>
    <p:spTree>
      <p:nvGrpSpPr>
        <p:cNvPr id="1" name=""/>
        <p:cNvGrpSpPr/>
        <p:nvPr/>
      </p:nvGrpSpPr>
      <p:grpSpPr>
        <a:xfrm>
          <a:off x="0" y="0"/>
          <a:ext cx="0" cy="0"/>
          <a:chOff x="0" y="0"/>
          <a:chExt cx="0" cy="0"/>
        </a:xfrm>
      </p:grpSpPr>
      <p:grpSp>
        <p:nvGrpSpPr>
          <p:cNvPr id="2" name="组合 1"/>
          <p:cNvGrpSpPr/>
          <p:nvPr/>
        </p:nvGrpSpPr>
        <p:grpSpPr>
          <a:xfrm>
            <a:off x="2883535" y="1767840"/>
            <a:ext cx="6242050" cy="2500630"/>
            <a:chOff x="4541" y="2784"/>
            <a:chExt cx="9830" cy="3938"/>
          </a:xfrm>
        </p:grpSpPr>
        <p:grpSp>
          <p:nvGrpSpPr>
            <p:cNvPr id="9" name="组合 8"/>
            <p:cNvGrpSpPr/>
            <p:nvPr/>
          </p:nvGrpSpPr>
          <p:grpSpPr>
            <a:xfrm>
              <a:off x="4541" y="4640"/>
              <a:ext cx="7816" cy="2082"/>
              <a:chOff x="3447" y="5990"/>
              <a:chExt cx="7816" cy="2082"/>
            </a:xfrm>
          </p:grpSpPr>
          <p:grpSp>
            <p:nvGrpSpPr>
              <p:cNvPr id="7" name="组合 6"/>
              <p:cNvGrpSpPr/>
              <p:nvPr/>
            </p:nvGrpSpPr>
            <p:grpSpPr>
              <a:xfrm>
                <a:off x="3447" y="5990"/>
                <a:ext cx="2310" cy="2082"/>
                <a:chOff x="8343" y="3854"/>
                <a:chExt cx="2310" cy="2082"/>
              </a:xfrm>
            </p:grpSpPr>
            <p:sp>
              <p:nvSpPr>
                <p:cNvPr id="13" name="矩形: 圆角 12"/>
                <p:cNvSpPr/>
                <p:nvPr/>
              </p:nvSpPr>
              <p:spPr>
                <a:xfrm>
                  <a:off x="8343" y="4098"/>
                  <a:ext cx="2310" cy="1644"/>
                </a:xfrm>
                <a:prstGeom prst="roundRect">
                  <a:avLst/>
                </a:prstGeom>
                <a:noFill/>
                <a:ln>
                  <a:solidFill>
                    <a:schemeClr val="bg1"/>
                  </a:solidFill>
                </a:ln>
                <a:extLst>
                  <a:ext uri="{909E8E84-426E-40DD-AFC4-6F175D3DCCD1}">
                    <a14:hiddenFill xmlns:a14="http://schemas.microsoft.com/office/drawing/2010/main">
                      <a:solidFill>
                        <a:srgbClr val="74BE2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525" y="3854"/>
                  <a:ext cx="1947" cy="2082"/>
                </a:xfrm>
                <a:prstGeom prst="rect">
                  <a:avLst/>
                </a:prstGeom>
                <a:noFill/>
              </p:spPr>
              <p:txBody>
                <a:bodyPr wrap="none" rtlCol="0">
                  <a:spAutoFit/>
                </a:bodyPr>
                <a:lstStyle/>
                <a:p>
                  <a:pPr algn="ctr"/>
                  <a:r>
                    <a:rPr lang="en-US" altLang="zh-CN" sz="8000" b="1" dirty="0">
                      <a:solidFill>
                        <a:schemeClr val="bg1"/>
                      </a:solidFill>
                      <a:latin typeface="Impact" panose="020B0806030902050204" charset="0"/>
                      <a:ea typeface="思源黑体 CN Bold" panose="020B0800000000000000" charset="-122"/>
                      <a:cs typeface="Impact" panose="020B0806030902050204" charset="0"/>
                    </a:rPr>
                    <a:t>04</a:t>
                  </a:r>
                  <a:r>
                    <a:rPr lang="en-US" altLang="zh-CN" sz="3600" dirty="0">
                      <a:solidFill>
                        <a:schemeClr val="bg1"/>
                      </a:solidFill>
                      <a:latin typeface="Impact" panose="020B0806030902050204" charset="0"/>
                      <a:ea typeface="思源黑体 CN Bold" panose="020B0800000000000000" charset="-122"/>
                      <a:cs typeface="Impact" panose="020B0806030902050204" charset="0"/>
                    </a:rPr>
                    <a:t> </a:t>
                  </a:r>
                  <a:endParaRPr lang="en-US" altLang="zh-CN" sz="3600" dirty="0">
                    <a:solidFill>
                      <a:schemeClr val="bg1"/>
                    </a:solidFill>
                    <a:latin typeface="Impact" panose="020B0806030902050204" charset="0"/>
                    <a:ea typeface="思源黑体 CN Bold" panose="020B0800000000000000" charset="-122"/>
                    <a:cs typeface="Impact" panose="020B0806030902050204" charset="0"/>
                  </a:endParaRPr>
                </a:p>
              </p:txBody>
            </p:sp>
          </p:grpSp>
          <p:sp>
            <p:nvSpPr>
              <p:cNvPr id="5" name="文本框 4"/>
              <p:cNvSpPr txBox="1"/>
              <p:nvPr/>
            </p:nvSpPr>
            <p:spPr>
              <a:xfrm>
                <a:off x="7735" y="6523"/>
                <a:ext cx="352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Bold" panose="020B0800000000000000" charset="-122"/>
                    <a:ea typeface="思源黑体 CN Bold" panose="020B0800000000000000" charset="-122"/>
                    <a:cs typeface="思源黑体 CN Bold" panose="020B0800000000000000" charset="-122"/>
                  </a:rPr>
                  <a:t> </a:t>
                </a:r>
                <a:r>
                  <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rPr>
                  <a:t>语法填空</a:t>
                </a:r>
                <a:endParaRPr lang="en-US" altLang="zh-CN" sz="4800" b="1" dirty="0" smtClean="0">
                  <a:solidFill>
                    <a:schemeClr val="tx1">
                      <a:lumMod val="75000"/>
                      <a:lumOff val="25000"/>
                    </a:schemeClr>
                  </a:solidFill>
                  <a:latin typeface="华光淡古印_CNKI" panose="02000500000000000000" charset="-122"/>
                  <a:ea typeface="华光淡古印_CNKI" panose="02000500000000000000" charset="-122"/>
                  <a:cs typeface="华光淡古印_CNKI" panose="02000500000000000000" charset="-122"/>
                </a:endParaRPr>
              </a:p>
            </p:txBody>
          </p:sp>
        </p:grpSp>
        <p:pic>
          <p:nvPicPr>
            <p:cNvPr id="11" name="图片 10" descr="5b22e8742ca4366417380a1f3ad8379e41515"/>
            <p:cNvPicPr>
              <a:picLocks noChangeAspect="1"/>
            </p:cNvPicPr>
            <p:nvPr/>
          </p:nvPicPr>
          <p:blipFill>
            <a:blip r:embed="rId1">
              <a:grayscl/>
              <a:lum bright="100000" contrast="-76000"/>
            </a:blip>
            <a:srcRect t="67684"/>
            <a:stretch>
              <a:fillRect/>
            </a:stretch>
          </p:blipFill>
          <p:spPr>
            <a:xfrm>
              <a:off x="5981" y="2784"/>
              <a:ext cx="8390" cy="183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语法填空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极限攀岩</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论说文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56" name="文本框 55"/>
          <p:cNvSpPr txBox="1"/>
          <p:nvPr/>
        </p:nvSpPr>
        <p:spPr>
          <a:xfrm>
            <a:off x="4126230" y="812800"/>
            <a:ext cx="3471545"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语法填空</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技法点拨</a:t>
            </a:r>
            <a:endParaRPr lang="zh-CN" altLang="en-US" sz="2800" b="1">
              <a:latin typeface="字体管家方萌" panose="02020600040101010101" charset="-122"/>
              <a:ea typeface="字体管家方萌" panose="02020600040101010101" charset="-122"/>
            </a:endParaRPr>
          </a:p>
        </p:txBody>
      </p:sp>
      <p:graphicFrame>
        <p:nvGraphicFramePr>
          <p:cNvPr id="57" name="表格 56"/>
          <p:cNvGraphicFramePr/>
          <p:nvPr>
            <p:custDataLst>
              <p:tags r:id="rId3"/>
            </p:custDataLst>
          </p:nvPr>
        </p:nvGraphicFramePr>
        <p:xfrm>
          <a:off x="501650" y="1513205"/>
          <a:ext cx="11290300" cy="4394835"/>
        </p:xfrm>
        <a:graphic>
          <a:graphicData uri="http://schemas.openxmlformats.org/drawingml/2006/table">
            <a:tbl>
              <a:tblPr firstRow="1" bandRow="1">
                <a:tableStyleId>{5C22544A-7EE6-4342-B048-85BDC9FD1C3A}</a:tableStyleId>
              </a:tblPr>
              <a:tblGrid>
                <a:gridCol w="5345430"/>
                <a:gridCol w="5944870"/>
              </a:tblGrid>
              <a:tr h="420370">
                <a:tc>
                  <a:txBody>
                    <a:bodyPr/>
                    <a:lstStyle/>
                    <a:p>
                      <a:pPr algn="ctr">
                        <a:lnSpc>
                          <a:spcPct val="110000"/>
                        </a:lnSpc>
                        <a:buClrTx/>
                        <a:buSzTx/>
                        <a:buFontTx/>
                        <a:buNone/>
                      </a:pPr>
                      <a:r>
                        <a:rPr lang="zh-CN" altLang="en-US" sz="2400" b="1">
                          <a:solidFill>
                            <a:schemeClr val="tx1"/>
                          </a:solidFill>
                          <a:latin typeface="字体管家方萌" panose="02020600040101010101" charset="-122"/>
                          <a:ea typeface="字体管家方萌" panose="02020600040101010101" charset="-122"/>
                        </a:rPr>
                        <a:t>考点类型</a:t>
                      </a:r>
                      <a:endParaRPr lang="zh-CN" altLang="en-US" sz="2400" b="1">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规律点拨</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974465">
                <a:tc>
                  <a:txBody>
                    <a:bodyPr/>
                    <a:lstStyle/>
                    <a:p>
                      <a:pPr algn="l">
                        <a:lnSpc>
                          <a:spcPct val="120000"/>
                        </a:lnSpc>
                        <a:buClrTx/>
                        <a:buSzTx/>
                        <a:buFontTx/>
                        <a:buNone/>
                      </a:pPr>
                      <a:endParaRPr lang="en-US" sz="1800" b="1">
                        <a:solidFill>
                          <a:srgbClr val="404040"/>
                        </a:solidFill>
                      </a:endParaRPr>
                    </a:p>
                    <a:p>
                      <a:pPr algn="l">
                        <a:lnSpc>
                          <a:spcPct val="120000"/>
                        </a:lnSpc>
                        <a:buClrTx/>
                        <a:buSzTx/>
                        <a:buFontTx/>
                        <a:buNone/>
                      </a:pPr>
                      <a:r>
                        <a:rPr lang="en-US" sz="1800" b="1">
                          <a:solidFill>
                            <a:srgbClr val="404040"/>
                          </a:solidFill>
                        </a:rPr>
                        <a:t>1. </a:t>
                      </a:r>
                      <a:r>
                        <a:rPr lang="zh-CN" altLang="en-US" sz="1800" b="1">
                          <a:solidFill>
                            <a:srgbClr val="404040"/>
                          </a:solidFill>
                        </a:rPr>
                        <a:t>提示型：</a:t>
                      </a:r>
                      <a:endParaRPr lang="zh-CN" altLang="en-US" sz="1800" b="1">
                        <a:solidFill>
                          <a:srgbClr val="404040"/>
                        </a:solidFill>
                      </a:endParaRPr>
                    </a:p>
                    <a:p>
                      <a:pPr algn="l">
                        <a:lnSpc>
                          <a:spcPct val="120000"/>
                        </a:lnSpc>
                        <a:buClrTx/>
                        <a:buSzTx/>
                        <a:buFontTx/>
                        <a:buNone/>
                      </a:pPr>
                      <a:r>
                        <a:rPr lang="zh-CN" altLang="en-US" sz="1800">
                          <a:solidFill>
                            <a:srgbClr val="404040"/>
                          </a:solidFill>
                        </a:rPr>
                        <a:t>使用括号内单词的正确形式填空。主要考查名词复数，谓语动词时态、语态和主谓一致，形容词和副词的比较级和最高级，人称代词、物主代词和人称代词；词性转换和构词法知识。</a:t>
                      </a:r>
                      <a:endParaRPr lang="zh-CN" altLang="en-US" sz="1800">
                        <a:solidFill>
                          <a:srgbClr val="404040"/>
                        </a:solidFill>
                      </a:endParaRPr>
                    </a:p>
                    <a:p>
                      <a:pPr algn="l">
                        <a:lnSpc>
                          <a:spcPct val="120000"/>
                        </a:lnSpc>
                        <a:buClrTx/>
                        <a:buSzTx/>
                        <a:buFontTx/>
                        <a:buNone/>
                      </a:pPr>
                      <a:r>
                        <a:rPr lang="en-US" altLang="zh-CN" sz="1800" b="1">
                          <a:solidFill>
                            <a:srgbClr val="404040"/>
                          </a:solidFill>
                        </a:rPr>
                        <a:t>2. </a:t>
                      </a:r>
                      <a:r>
                        <a:rPr lang="zh-CN" altLang="en-US" sz="1800" b="1">
                          <a:solidFill>
                            <a:srgbClr val="404040"/>
                          </a:solidFill>
                        </a:rPr>
                        <a:t>无提示型：</a:t>
                      </a:r>
                      <a:endParaRPr lang="zh-CN" altLang="en-US" sz="1800" b="1">
                        <a:solidFill>
                          <a:srgbClr val="404040"/>
                        </a:solidFill>
                      </a:endParaRPr>
                    </a:p>
                    <a:p>
                      <a:pPr algn="l">
                        <a:lnSpc>
                          <a:spcPct val="120000"/>
                        </a:lnSpc>
                        <a:buClrTx/>
                        <a:buSzTx/>
                        <a:buFontTx/>
                        <a:buNone/>
                      </a:pPr>
                      <a:r>
                        <a:rPr lang="zh-CN" altLang="en-US" sz="1800">
                          <a:solidFill>
                            <a:srgbClr val="404040"/>
                          </a:solidFill>
                        </a:rPr>
                        <a:t>主要考查冠词、介词、并列连词、各种从句的关系词/引导词、固定搭配和行文逻辑词汇。</a:t>
                      </a:r>
                      <a:endParaRPr lang="en-US" altLang="zh-CN" sz="1800" b="1">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00000"/>
                        </a:lnSpc>
                        <a:buNone/>
                      </a:pPr>
                      <a:r>
                        <a:rPr lang="en-US" sz="1800" b="1">
                          <a:solidFill>
                            <a:srgbClr val="404040"/>
                          </a:solidFill>
                        </a:rPr>
                        <a:t>1. </a:t>
                      </a:r>
                      <a:r>
                        <a:rPr lang="zh-CN" altLang="en-US" sz="1800" b="1">
                          <a:solidFill>
                            <a:srgbClr val="404040"/>
                          </a:solidFill>
                        </a:rPr>
                        <a:t>谓语动词：</a:t>
                      </a:r>
                      <a:r>
                        <a:rPr lang="zh-CN" altLang="en-US" sz="1800" b="0">
                          <a:solidFill>
                            <a:srgbClr val="404040"/>
                          </a:solidFill>
                        </a:rPr>
                        <a:t>空格前已有主语，括号内是动词提示，空格需填谓语动词。结合语境作出时态和语态的判断，注意主谓一致。</a:t>
                      </a:r>
                      <a:endParaRPr lang="zh-CN" altLang="en-US" sz="1800" b="0">
                        <a:solidFill>
                          <a:srgbClr val="404040"/>
                        </a:solidFill>
                      </a:endParaRPr>
                    </a:p>
                    <a:p>
                      <a:pPr algn="l">
                        <a:lnSpc>
                          <a:spcPct val="100000"/>
                        </a:lnSpc>
                        <a:buNone/>
                      </a:pPr>
                      <a:r>
                        <a:rPr lang="en-US" altLang="zh-CN" sz="1800" b="1">
                          <a:solidFill>
                            <a:srgbClr val="404040"/>
                          </a:solidFill>
                        </a:rPr>
                        <a:t>2. </a:t>
                      </a:r>
                      <a:r>
                        <a:rPr lang="zh-CN" altLang="en-US" sz="1800" b="1">
                          <a:solidFill>
                            <a:srgbClr val="404040"/>
                          </a:solidFill>
                        </a:rPr>
                        <a:t>非谓语动词：</a:t>
                      </a:r>
                      <a:r>
                        <a:rPr lang="en-US" sz="1800">
                          <a:solidFill>
                            <a:srgbClr val="404040"/>
                          </a:solidFill>
                        </a:rPr>
                        <a:t>句中已有谓语&amp;无并列连词</a:t>
                      </a:r>
                      <a:r>
                        <a:rPr lang="zh-CN" altLang="en-US" sz="1800">
                          <a:solidFill>
                            <a:srgbClr val="404040"/>
                          </a:solidFill>
                        </a:rPr>
                        <a:t>连接括号内提示动词，说明空格需填非谓语动词</a:t>
                      </a:r>
                      <a:r>
                        <a:rPr lang="en-US" sz="1800">
                          <a:solidFill>
                            <a:srgbClr val="404040"/>
                          </a:solidFill>
                        </a:rPr>
                        <a:t>。</a:t>
                      </a:r>
                      <a:endParaRPr lang="en-US" sz="1800">
                        <a:solidFill>
                          <a:srgbClr val="404040"/>
                        </a:solidFill>
                      </a:endParaRPr>
                    </a:p>
                    <a:p>
                      <a:pPr algn="l">
                        <a:lnSpc>
                          <a:spcPct val="100000"/>
                        </a:lnSpc>
                        <a:buNone/>
                      </a:pPr>
                      <a:r>
                        <a:rPr lang="en-US" sz="1800">
                          <a:solidFill>
                            <a:srgbClr val="404040"/>
                          </a:solidFill>
                        </a:rPr>
                        <a:t>doing/done/to do</a:t>
                      </a:r>
                      <a:r>
                        <a:rPr lang="zh-CN" altLang="en-US" sz="1800">
                          <a:solidFill>
                            <a:srgbClr val="404040"/>
                          </a:solidFill>
                        </a:rPr>
                        <a:t>作定语</a:t>
                      </a:r>
                      <a:r>
                        <a:rPr lang="en-US" altLang="zh-CN" sz="1800">
                          <a:solidFill>
                            <a:srgbClr val="404040"/>
                          </a:solidFill>
                        </a:rPr>
                        <a:t>/</a:t>
                      </a:r>
                      <a:r>
                        <a:rPr lang="zh-CN" altLang="en-US" sz="1800">
                          <a:solidFill>
                            <a:srgbClr val="404040"/>
                          </a:solidFill>
                        </a:rPr>
                        <a:t>状语；</a:t>
                      </a:r>
                      <a:endParaRPr lang="zh-CN" altLang="en-US" sz="1800">
                        <a:solidFill>
                          <a:srgbClr val="404040"/>
                        </a:solidFill>
                      </a:endParaRPr>
                    </a:p>
                    <a:p>
                      <a:pPr algn="l">
                        <a:lnSpc>
                          <a:spcPct val="100000"/>
                        </a:lnSpc>
                        <a:buNone/>
                      </a:pPr>
                      <a:r>
                        <a:rPr lang="en-US" altLang="zh-CN" sz="1800">
                          <a:solidFill>
                            <a:srgbClr val="404040"/>
                          </a:solidFill>
                        </a:rPr>
                        <a:t>doing/to do</a:t>
                      </a:r>
                      <a:r>
                        <a:rPr lang="zh-CN" altLang="en-US" sz="1800">
                          <a:solidFill>
                            <a:srgbClr val="404040"/>
                          </a:solidFill>
                        </a:rPr>
                        <a:t>可作名词</a:t>
                      </a:r>
                      <a:endParaRPr lang="en-US" sz="1800">
                        <a:solidFill>
                          <a:srgbClr val="404040"/>
                        </a:solidFill>
                      </a:endParaRPr>
                    </a:p>
                    <a:p>
                      <a:pPr algn="l">
                        <a:lnSpc>
                          <a:spcPct val="100000"/>
                        </a:lnSpc>
                        <a:buNone/>
                      </a:pPr>
                      <a:r>
                        <a:rPr lang="en-US" altLang="zh-CN" sz="1800" b="1">
                          <a:solidFill>
                            <a:srgbClr val="404040"/>
                          </a:solidFill>
                        </a:rPr>
                        <a:t>3. </a:t>
                      </a:r>
                      <a:r>
                        <a:rPr lang="zh-CN" altLang="en-US" sz="1800" b="1">
                          <a:solidFill>
                            <a:srgbClr val="404040"/>
                          </a:solidFill>
                        </a:rPr>
                        <a:t>词性转化：</a:t>
                      </a:r>
                      <a:r>
                        <a:rPr lang="zh-CN" sz="1800">
                          <a:solidFill>
                            <a:srgbClr val="404040"/>
                          </a:solidFill>
                        </a:rPr>
                        <a:t>分析句子结构，明确要填的词在句子中充当的成分</a:t>
                      </a:r>
                      <a:endParaRPr lang="zh-CN" sz="1800">
                        <a:solidFill>
                          <a:srgbClr val="404040"/>
                        </a:solidFill>
                      </a:endParaRPr>
                    </a:p>
                    <a:p>
                      <a:pPr algn="l">
                        <a:lnSpc>
                          <a:spcPct val="100000"/>
                        </a:lnSpc>
                        <a:buNone/>
                      </a:pPr>
                      <a:r>
                        <a:rPr lang="en-US" altLang="zh-CN" sz="1800" b="1">
                          <a:solidFill>
                            <a:srgbClr val="404040"/>
                          </a:solidFill>
                        </a:rPr>
                        <a:t>4. </a:t>
                      </a:r>
                      <a:r>
                        <a:rPr lang="zh-CN" altLang="en-US" sz="1800" b="1">
                          <a:solidFill>
                            <a:srgbClr val="404040"/>
                          </a:solidFill>
                        </a:rPr>
                        <a:t>特殊句式</a:t>
                      </a:r>
                      <a:r>
                        <a:rPr lang="zh-CN" altLang="en-US" sz="1800">
                          <a:solidFill>
                            <a:srgbClr val="404040"/>
                          </a:solidFill>
                        </a:rPr>
                        <a:t>：强调句</a:t>
                      </a:r>
                      <a:r>
                        <a:rPr lang="en-US" altLang="zh-CN" sz="1800">
                          <a:solidFill>
                            <a:srgbClr val="404040"/>
                          </a:solidFill>
                        </a:rPr>
                        <a:t>/</a:t>
                      </a:r>
                      <a:r>
                        <a:rPr lang="zh-CN" altLang="en-US" sz="1800">
                          <a:solidFill>
                            <a:srgbClr val="404040"/>
                          </a:solidFill>
                        </a:rPr>
                        <a:t>倒装句</a:t>
                      </a:r>
                      <a:r>
                        <a:rPr lang="en-US" altLang="zh-CN" sz="1800">
                          <a:solidFill>
                            <a:srgbClr val="404040"/>
                          </a:solidFill>
                        </a:rPr>
                        <a:t>/</a:t>
                      </a:r>
                      <a:r>
                        <a:rPr lang="zh-CN" altLang="en-US" sz="1800">
                          <a:solidFill>
                            <a:srgbClr val="404040"/>
                          </a:solidFill>
                        </a:rPr>
                        <a:t>感叹句</a:t>
                      </a:r>
                      <a:r>
                        <a:rPr lang="en-US" altLang="zh-CN" sz="1800">
                          <a:solidFill>
                            <a:srgbClr val="404040"/>
                          </a:solidFill>
                        </a:rPr>
                        <a:t>/there be</a:t>
                      </a:r>
                      <a:r>
                        <a:rPr lang="zh-CN" altLang="en-US" sz="1800">
                          <a:solidFill>
                            <a:srgbClr val="404040"/>
                          </a:solidFill>
                        </a:rPr>
                        <a:t>句型</a:t>
                      </a:r>
                      <a:r>
                        <a:rPr lang="en-US" altLang="zh-CN" sz="1800">
                          <a:solidFill>
                            <a:srgbClr val="404040"/>
                          </a:solidFill>
                        </a:rPr>
                        <a:t>/ </a:t>
                      </a:r>
                      <a:endParaRPr lang="en-US" altLang="zh-CN" sz="1800">
                        <a:solidFill>
                          <a:srgbClr val="404040"/>
                        </a:solidFill>
                      </a:endParaRPr>
                    </a:p>
                    <a:p>
                      <a:pPr algn="l">
                        <a:lnSpc>
                          <a:spcPct val="100000"/>
                        </a:lnSpc>
                        <a:buNone/>
                      </a:pPr>
                      <a:r>
                        <a:rPr lang="en-US" altLang="zh-CN" sz="1800">
                          <a:solidFill>
                            <a:srgbClr val="404040"/>
                          </a:solidFill>
                        </a:rPr>
                        <a:t>”</a:t>
                      </a:r>
                      <a:r>
                        <a:rPr lang="zh-CN" altLang="en-US" sz="1800">
                          <a:solidFill>
                            <a:srgbClr val="404040"/>
                          </a:solidFill>
                        </a:rPr>
                        <a:t>祈使句</a:t>
                      </a:r>
                      <a:r>
                        <a:rPr lang="en-US" altLang="zh-CN" sz="1800">
                          <a:solidFill>
                            <a:srgbClr val="404040"/>
                          </a:solidFill>
                        </a:rPr>
                        <a:t>+and/or+</a:t>
                      </a:r>
                      <a:r>
                        <a:rPr lang="zh-CN" altLang="en-US" sz="1800">
                          <a:solidFill>
                            <a:srgbClr val="404040"/>
                          </a:solidFill>
                        </a:rPr>
                        <a:t>陈述句</a:t>
                      </a:r>
                      <a:r>
                        <a:rPr lang="en-US" altLang="zh-CN" sz="1800">
                          <a:solidFill>
                            <a:srgbClr val="404040"/>
                          </a:solidFill>
                        </a:rPr>
                        <a:t>”/“neither…nor…”/”either…or…”</a:t>
                      </a:r>
                      <a:r>
                        <a:rPr lang="zh-CN" altLang="en-US" sz="1800">
                          <a:solidFill>
                            <a:srgbClr val="404040"/>
                          </a:solidFill>
                        </a:rPr>
                        <a:t>等</a:t>
                      </a:r>
                      <a:endParaRPr lang="zh-CN" altLang="en-US" sz="1800">
                        <a:solidFill>
                          <a:srgbClr val="404040"/>
                        </a:solidFill>
                      </a:endParaRPr>
                    </a:p>
                    <a:p>
                      <a:pPr algn="l">
                        <a:lnSpc>
                          <a:spcPct val="100000"/>
                        </a:lnSpc>
                        <a:buNone/>
                      </a:pPr>
                      <a:r>
                        <a:rPr lang="en-US" altLang="zh-CN" sz="1800" b="1">
                          <a:solidFill>
                            <a:srgbClr val="404040"/>
                          </a:solidFill>
                        </a:rPr>
                        <a:t>5. </a:t>
                      </a:r>
                      <a:r>
                        <a:rPr lang="zh-CN" altLang="en-US" sz="1800" b="1">
                          <a:solidFill>
                            <a:srgbClr val="404040"/>
                          </a:solidFill>
                        </a:rPr>
                        <a:t>并列连词</a:t>
                      </a:r>
                      <a:r>
                        <a:rPr lang="zh-CN" altLang="en-US" sz="1800">
                          <a:solidFill>
                            <a:srgbClr val="404040"/>
                          </a:solidFill>
                        </a:rPr>
                        <a:t>：连接两个功能对等的单词</a:t>
                      </a:r>
                      <a:r>
                        <a:rPr lang="en-US" altLang="zh-CN" sz="1800">
                          <a:solidFill>
                            <a:srgbClr val="404040"/>
                          </a:solidFill>
                        </a:rPr>
                        <a:t>/</a:t>
                      </a:r>
                      <a:r>
                        <a:rPr lang="zh-CN" altLang="en-US" sz="1800">
                          <a:solidFill>
                            <a:srgbClr val="404040"/>
                          </a:solidFill>
                        </a:rPr>
                        <a:t>短语</a:t>
                      </a:r>
                      <a:r>
                        <a:rPr lang="en-US" altLang="zh-CN" sz="1800">
                          <a:solidFill>
                            <a:srgbClr val="404040"/>
                          </a:solidFill>
                        </a:rPr>
                        <a:t>/</a:t>
                      </a:r>
                      <a:r>
                        <a:rPr lang="zh-CN" altLang="en-US" sz="1800">
                          <a:solidFill>
                            <a:srgbClr val="404040"/>
                          </a:solidFill>
                        </a:rPr>
                        <a:t>句子，填</a:t>
                      </a:r>
                      <a:r>
                        <a:rPr lang="en-US" altLang="zh-CN" sz="1800">
                          <a:solidFill>
                            <a:srgbClr val="404040"/>
                          </a:solidFill>
                        </a:rPr>
                        <a:t>and, or, but, while </a:t>
                      </a:r>
                      <a:r>
                        <a:rPr lang="zh-CN" altLang="en-US" sz="1800">
                          <a:solidFill>
                            <a:srgbClr val="404040"/>
                          </a:solidFill>
                        </a:rPr>
                        <a:t>等</a:t>
                      </a:r>
                      <a:endParaRPr lang="zh-CN" altLang="en-US" sz="1800">
                        <a:solidFill>
                          <a:srgbClr val="404040"/>
                        </a:solidFill>
                      </a:endParaRPr>
                    </a:p>
                    <a:p>
                      <a:pPr algn="l">
                        <a:lnSpc>
                          <a:spcPct val="100000"/>
                        </a:lnSpc>
                        <a:buNone/>
                      </a:pPr>
                      <a:r>
                        <a:rPr lang="en-US" altLang="zh-CN" sz="1800" b="1">
                          <a:solidFill>
                            <a:srgbClr val="404040"/>
                          </a:solidFill>
                        </a:rPr>
                        <a:t>6. </a:t>
                      </a:r>
                      <a:r>
                        <a:rPr lang="zh-CN" altLang="en-US" sz="1800" b="1">
                          <a:solidFill>
                            <a:srgbClr val="404040"/>
                          </a:solidFill>
                        </a:rPr>
                        <a:t>连接词</a:t>
                      </a:r>
                      <a:r>
                        <a:rPr lang="zh-CN" altLang="en-US" sz="1800">
                          <a:solidFill>
                            <a:srgbClr val="404040"/>
                          </a:solidFill>
                        </a:rPr>
                        <a:t>：名词性从句</a:t>
                      </a:r>
                      <a:r>
                        <a:rPr lang="en-US" altLang="zh-CN" sz="1800">
                          <a:solidFill>
                            <a:srgbClr val="404040"/>
                          </a:solidFill>
                        </a:rPr>
                        <a:t>/</a:t>
                      </a:r>
                      <a:r>
                        <a:rPr lang="zh-CN" altLang="en-US" sz="1800">
                          <a:solidFill>
                            <a:srgbClr val="404040"/>
                          </a:solidFill>
                        </a:rPr>
                        <a:t>定语从句</a:t>
                      </a:r>
                      <a:r>
                        <a:rPr lang="en-US" altLang="zh-CN" sz="1800">
                          <a:solidFill>
                            <a:srgbClr val="404040"/>
                          </a:solidFill>
                        </a:rPr>
                        <a:t>/</a:t>
                      </a:r>
                      <a:r>
                        <a:rPr lang="zh-CN" altLang="en-US" sz="1800">
                          <a:solidFill>
                            <a:srgbClr val="404040"/>
                          </a:solidFill>
                        </a:rPr>
                        <a:t>状语从句</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pic>
        <p:nvPicPr>
          <p:cNvPr id="8" name="图片 7"/>
          <p:cNvPicPr>
            <a:picLocks noChangeAspect="1"/>
          </p:cNvPicPr>
          <p:nvPr/>
        </p:nvPicPr>
        <p:blipFill>
          <a:blip r:embed="rId3"/>
          <a:stretch>
            <a:fillRect/>
          </a:stretch>
        </p:blipFill>
        <p:spPr>
          <a:xfrm>
            <a:off x="3535680" y="988695"/>
            <a:ext cx="7747000" cy="1957070"/>
          </a:xfrm>
          <a:prstGeom prst="rect">
            <a:avLst/>
          </a:prstGeom>
        </p:spPr>
      </p:pic>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4399915"/>
          </a:xfrm>
          <a:prstGeom prst="rect">
            <a:avLst/>
          </a:prstGeom>
          <a:noFill/>
        </p:spPr>
        <p:txBody>
          <a:bodyPr wrap="square" rtlCol="0">
            <a:spAutoFit/>
          </a:bodyPr>
          <a:lstStyle/>
          <a:p>
            <a:r>
              <a:rPr lang="en-US" altLang="zh-CN" sz="2000" b="1"/>
              <a:t>para. 2</a:t>
            </a:r>
            <a:endParaRPr lang="en-US" altLang="zh-CN" sz="2000" b="1"/>
          </a:p>
          <a:p>
            <a:r>
              <a:rPr lang="en-US" altLang="zh-CN" sz="2000"/>
              <a:t>…Then he entered my name in his book: 10 am, Tuesday. Tuesday followed Tuesday, and soon it was spring. </a:t>
            </a:r>
            <a:endParaRPr lang="en-US" altLang="zh-CN" sz="2000"/>
          </a:p>
          <a:p>
            <a:endParaRPr lang="en-US" altLang="zh-CN" sz="2000"/>
          </a:p>
          <a:p>
            <a:r>
              <a:rPr lang="zh-CN" altLang="en-US" sz="2000"/>
              <a:t>译：然后他把我的名字填到了他的本子里：周二上午</a:t>
            </a:r>
            <a:r>
              <a:rPr lang="en-US" altLang="zh-CN" sz="2000"/>
              <a:t>10</a:t>
            </a:r>
            <a:r>
              <a:rPr lang="zh-CN" altLang="en-US" sz="2000"/>
              <a:t>点。周二复周二，冬去又春来。</a:t>
            </a:r>
            <a:endParaRPr lang="zh-CN" altLang="en-US" sz="2000"/>
          </a:p>
        </p:txBody>
      </p:sp>
      <p:sp>
        <p:nvSpPr>
          <p:cNvPr id="29" name="圆角矩形 28"/>
          <p:cNvSpPr/>
          <p:nvPr/>
        </p:nvSpPr>
        <p:spPr>
          <a:xfrm>
            <a:off x="4015740" y="1370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0" name="表格 29"/>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rgbClr val="74BE2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语意转换型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rgbClr val="74BE21"/>
                          </a:solidFill>
                        </a:rPr>
                        <a:t>题干定位法：</a:t>
                      </a:r>
                      <a:r>
                        <a:rPr lang="zh-CN" altLang="en-US" sz="1800">
                          <a:solidFill>
                            <a:srgbClr val="74BE21"/>
                          </a:solidFill>
                        </a:rPr>
                        <a:t>关键词定位信息</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同义表达法：</a:t>
                      </a:r>
                      <a:r>
                        <a:rPr lang="zh-CN" altLang="en-US" sz="1800">
                          <a:solidFill>
                            <a:srgbClr val="404040"/>
                          </a:solidFill>
                        </a:rPr>
                        <a:t>带着问题扫读；定位信息；对比语意，确定答案</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31" name="文本框 30"/>
          <p:cNvSpPr txBox="1"/>
          <p:nvPr/>
        </p:nvSpPr>
        <p:spPr>
          <a:xfrm>
            <a:off x="5746750" y="316801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3495" y="685800"/>
            <a:ext cx="12160250" cy="7556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033770" y="137160"/>
            <a:ext cx="504000" cy="504000"/>
            <a:chOff x="7382" y="6274"/>
            <a:chExt cx="1242" cy="1242"/>
          </a:xfrm>
        </p:grpSpPr>
        <p:sp>
          <p:nvSpPr>
            <p:cNvPr id="7" name="椭圆 6"/>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8" name="组合 7"/>
            <p:cNvGrpSpPr/>
            <p:nvPr/>
          </p:nvGrpSpPr>
          <p:grpSpPr>
            <a:xfrm>
              <a:off x="7678" y="6651"/>
              <a:ext cx="667" cy="506"/>
              <a:chOff x="5701974" y="5257286"/>
              <a:chExt cx="423717" cy="321365"/>
            </a:xfrm>
          </p:grpSpPr>
          <p:sp>
            <p:nvSpPr>
              <p:cNvPr id="9"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11" name="组合 10"/>
          <p:cNvGrpSpPr/>
          <p:nvPr/>
        </p:nvGrpSpPr>
        <p:grpSpPr>
          <a:xfrm>
            <a:off x="240665" y="123825"/>
            <a:ext cx="504000" cy="504000"/>
            <a:chOff x="13769" y="6274"/>
            <a:chExt cx="1242" cy="1242"/>
          </a:xfrm>
        </p:grpSpPr>
        <p:sp>
          <p:nvSpPr>
            <p:cNvPr id="12" name="椭圆 11"/>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14092" y="6593"/>
              <a:ext cx="593" cy="497"/>
              <a:chOff x="15908751" y="5980274"/>
              <a:chExt cx="376610" cy="315895"/>
            </a:xfrm>
          </p:grpSpPr>
          <p:sp>
            <p:nvSpPr>
              <p:cNvPr id="4"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7"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29" name="图片 28"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30" name="文本框 29"/>
          <p:cNvSpPr txBox="1"/>
          <p:nvPr/>
        </p:nvSpPr>
        <p:spPr>
          <a:xfrm>
            <a:off x="744855" y="137160"/>
            <a:ext cx="1884045" cy="398780"/>
          </a:xfrm>
          <a:prstGeom prst="rect">
            <a:avLst/>
          </a:prstGeom>
          <a:noFill/>
        </p:spPr>
        <p:txBody>
          <a:bodyPr wrap="square" rtlCol="0">
            <a:spAutoFit/>
          </a:bodyPr>
          <a:lstStyle/>
          <a:p>
            <a:r>
              <a:rPr lang="zh-CN" altLang="en-US" sz="2000" b="1">
                <a:latin typeface="Palatino Linotype" panose="02040502050505030304" charset="0"/>
                <a:cs typeface="Palatino Linotype" panose="02040502050505030304" charset="0"/>
              </a:rPr>
              <a:t>语法填空</a:t>
            </a:r>
            <a:endParaRPr lang="zh-CN" altLang="en-US" sz="2000" b="1">
              <a:latin typeface="Palatino Linotype" panose="02040502050505030304" charset="0"/>
              <a:cs typeface="Palatino Linotype" panose="02040502050505030304" charset="0"/>
            </a:endParaRPr>
          </a:p>
        </p:txBody>
      </p:sp>
      <p:sp>
        <p:nvSpPr>
          <p:cNvPr id="31" name="文本框 30"/>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4" name="文本框 3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极限攀岩</a:t>
            </a:r>
            <a:endParaRPr lang="zh-CN" altLang="en-US" sz="2000" b="1">
              <a:latin typeface="秋季恋歌" panose="02010600010101010101" charset="-122"/>
              <a:ea typeface="秋季恋歌" panose="02010600010101010101" charset="-122"/>
            </a:endParaRPr>
          </a:p>
        </p:txBody>
      </p:sp>
      <p:sp>
        <p:nvSpPr>
          <p:cNvPr id="42" name="文本框 41"/>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3"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1" name="文本框 70"/>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论说文</a:t>
            </a:r>
            <a:endParaRPr lang="zh-CN" altLang="en-US" sz="2000" b="1">
              <a:latin typeface="秋季恋歌" panose="02010600010101010101" charset="-122"/>
              <a:ea typeface="秋季恋歌" panose="02010600010101010101" charset="-122"/>
            </a:endParaRPr>
          </a:p>
        </p:txBody>
      </p:sp>
      <p:sp>
        <p:nvSpPr>
          <p:cNvPr id="15" name="文本框 14"/>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59" name="文本框 58"/>
          <p:cNvSpPr txBox="1"/>
          <p:nvPr/>
        </p:nvSpPr>
        <p:spPr>
          <a:xfrm>
            <a:off x="3830320" y="211455"/>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en-US" altLang="zh-CN" sz="2000" b="1">
              <a:latin typeface="秋季恋歌" panose="02010600010101010101" charset="-122"/>
              <a:ea typeface="秋季恋歌" panose="02010600010101010101" charset="-122"/>
            </a:endParaRPr>
          </a:p>
        </p:txBody>
      </p:sp>
      <p:pic>
        <p:nvPicPr>
          <p:cNvPr id="2" name="图片 1"/>
          <p:cNvPicPr>
            <a:picLocks noChangeAspect="1"/>
          </p:cNvPicPr>
          <p:nvPr/>
        </p:nvPicPr>
        <p:blipFill>
          <a:blip r:embed="rId3"/>
          <a:stretch>
            <a:fillRect/>
          </a:stretch>
        </p:blipFill>
        <p:spPr>
          <a:xfrm>
            <a:off x="160655" y="995045"/>
            <a:ext cx="7277100" cy="1537970"/>
          </a:xfrm>
          <a:prstGeom prst="rect">
            <a:avLst/>
          </a:prstGeom>
        </p:spPr>
      </p:pic>
      <p:pic>
        <p:nvPicPr>
          <p:cNvPr id="13" name="图片 12"/>
          <p:cNvPicPr>
            <a:picLocks noChangeAspect="1"/>
          </p:cNvPicPr>
          <p:nvPr/>
        </p:nvPicPr>
        <p:blipFill>
          <a:blip r:embed="rId4"/>
          <a:stretch>
            <a:fillRect/>
          </a:stretch>
        </p:blipFill>
        <p:spPr>
          <a:xfrm>
            <a:off x="371475" y="2533015"/>
            <a:ext cx="7062470" cy="2449830"/>
          </a:xfrm>
          <a:prstGeom prst="rect">
            <a:avLst/>
          </a:prstGeom>
        </p:spPr>
      </p:pic>
      <p:sp>
        <p:nvSpPr>
          <p:cNvPr id="16" name="矩形 15"/>
          <p:cNvSpPr/>
          <p:nvPr/>
        </p:nvSpPr>
        <p:spPr>
          <a:xfrm>
            <a:off x="7620000" y="761365"/>
            <a:ext cx="76200" cy="612521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74BE21"/>
              </a:solidFill>
            </a:endParaRPr>
          </a:p>
        </p:txBody>
      </p:sp>
      <p:sp>
        <p:nvSpPr>
          <p:cNvPr id="17" name="文本框 16"/>
          <p:cNvSpPr txBox="1"/>
          <p:nvPr/>
        </p:nvSpPr>
        <p:spPr>
          <a:xfrm>
            <a:off x="9204325" y="885825"/>
            <a:ext cx="1753235" cy="521970"/>
          </a:xfrm>
          <a:prstGeom prst="rect">
            <a:avLst/>
          </a:prstGeom>
          <a:solidFill>
            <a:srgbClr val="74BE21">
              <a:alpha val="55000"/>
            </a:srgbClr>
          </a:solidFill>
          <a:effectLst>
            <a:softEdge rad="127000"/>
          </a:effectLst>
        </p:spPr>
        <p:txBody>
          <a:bodyPr wrap="square" rtlCol="0">
            <a:spAutoFit/>
          </a:bodyPr>
          <a:p>
            <a:r>
              <a:rPr lang="zh-CN" sz="2800">
                <a:latin typeface="字体管家方萌" panose="02020600040101010101" charset="-122"/>
                <a:ea typeface="字体管家方萌" panose="02020600040101010101" charset="-122"/>
              </a:rPr>
              <a:t>试题解析</a:t>
            </a:r>
            <a:endParaRPr lang="zh-CN" sz="2800" b="1">
              <a:latin typeface="字体管家方萌" panose="02020600040101010101" charset="-122"/>
              <a:ea typeface="字体管家方萌" panose="02020600040101010101" charset="-122"/>
            </a:endParaRPr>
          </a:p>
        </p:txBody>
      </p:sp>
      <p:sp>
        <p:nvSpPr>
          <p:cNvPr id="18" name="文本框 17"/>
          <p:cNvSpPr txBox="1"/>
          <p:nvPr/>
        </p:nvSpPr>
        <p:spPr>
          <a:xfrm>
            <a:off x="7798435" y="1323975"/>
            <a:ext cx="4455795" cy="5323205"/>
          </a:xfrm>
          <a:prstGeom prst="rect">
            <a:avLst/>
          </a:prstGeom>
          <a:noFill/>
        </p:spPr>
        <p:txBody>
          <a:bodyPr wrap="square" rtlCol="0">
            <a:spAutoFit/>
          </a:bodyPr>
          <a:p>
            <a:r>
              <a:rPr lang="en-US" altLang="zh-CN" sz="2000" b="1">
                <a:ea typeface="+mn-lt"/>
                <a:cs typeface="+mn-lt"/>
              </a:rPr>
              <a:t>56. in </a:t>
            </a:r>
            <a:r>
              <a:rPr lang="zh-CN" altLang="en-US" sz="2000">
                <a:ea typeface="+mn-lt"/>
                <a:cs typeface="+mn-lt"/>
              </a:rPr>
              <a:t>【无提示词：介词】</a:t>
            </a:r>
            <a:endParaRPr lang="en-US" altLang="zh-CN" sz="2000">
              <a:ea typeface="+mn-lt"/>
              <a:cs typeface="+mn-lt"/>
            </a:endParaRPr>
          </a:p>
          <a:p>
            <a:r>
              <a:rPr lang="en-US" altLang="zh-CN" sz="2000" b="1">
                <a:ea typeface="+mn-lt"/>
                <a:cs typeface="+mn-lt"/>
              </a:rPr>
              <a:t>57. to forget </a:t>
            </a:r>
            <a:endParaRPr lang="en-US" altLang="zh-CN" sz="2000" b="1">
              <a:ea typeface="+mn-lt"/>
              <a:cs typeface="+mn-lt"/>
            </a:endParaRPr>
          </a:p>
          <a:p>
            <a:r>
              <a:rPr lang="zh-CN" altLang="en-US" sz="2000">
                <a:ea typeface="+mn-lt"/>
                <a:cs typeface="+mn-lt"/>
              </a:rPr>
              <a:t>【有提示词：非谓语</a:t>
            </a:r>
            <a:r>
              <a:rPr lang="en-US" altLang="zh-CN" sz="2000">
                <a:ea typeface="+mn-lt"/>
                <a:cs typeface="+mn-lt"/>
              </a:rPr>
              <a:t>to do</a:t>
            </a:r>
            <a:r>
              <a:rPr lang="zh-CN" altLang="en-US" sz="2000">
                <a:ea typeface="+mn-lt"/>
                <a:cs typeface="+mn-lt"/>
              </a:rPr>
              <a:t>作宾语】</a:t>
            </a:r>
            <a:endParaRPr lang="zh-CN" altLang="en-US" sz="2000">
              <a:ea typeface="+mn-lt"/>
              <a:cs typeface="+mn-lt"/>
            </a:endParaRPr>
          </a:p>
          <a:p>
            <a:r>
              <a:rPr lang="en-US" altLang="zh-CN" sz="2000" b="1">
                <a:ea typeface="+mn-lt"/>
                <a:cs typeface="+mn-lt"/>
              </a:rPr>
              <a:t>58. an </a:t>
            </a:r>
            <a:r>
              <a:rPr lang="zh-CN" altLang="en-US" sz="2000">
                <a:ea typeface="+mn-lt"/>
                <a:cs typeface="+mn-lt"/>
              </a:rPr>
              <a:t>【无提示词：冠词】</a:t>
            </a:r>
            <a:endParaRPr lang="zh-CN" altLang="en-US" sz="2000">
              <a:ea typeface="+mn-lt"/>
              <a:cs typeface="+mn-lt"/>
            </a:endParaRPr>
          </a:p>
          <a:p>
            <a:r>
              <a:rPr lang="en-US" altLang="zh-CN" sz="2000" b="1">
                <a:ea typeface="+mn-lt"/>
                <a:cs typeface="+mn-lt"/>
              </a:rPr>
              <a:t>59. But </a:t>
            </a:r>
            <a:endParaRPr lang="en-US" altLang="zh-CN" sz="2000" b="1">
              <a:ea typeface="+mn-lt"/>
              <a:cs typeface="+mn-lt"/>
            </a:endParaRPr>
          </a:p>
          <a:p>
            <a:r>
              <a:rPr lang="zh-CN" altLang="en-US" sz="2000">
                <a:ea typeface="+mn-lt"/>
                <a:cs typeface="+mn-lt"/>
              </a:rPr>
              <a:t>【无提示词：表转折关系的连词】</a:t>
            </a:r>
            <a:endParaRPr lang="zh-CN" altLang="en-US" sz="2000">
              <a:ea typeface="+mn-lt"/>
              <a:cs typeface="+mn-lt"/>
            </a:endParaRPr>
          </a:p>
          <a:p>
            <a:r>
              <a:rPr lang="en-US" altLang="zh-CN" sz="2000" b="1">
                <a:ea typeface="+mn-lt"/>
                <a:cs typeface="+mn-lt"/>
              </a:rPr>
              <a:t>60. crazier</a:t>
            </a:r>
            <a:r>
              <a:rPr lang="en-US" altLang="zh-CN" sz="2000">
                <a:ea typeface="+mn-lt"/>
                <a:cs typeface="+mn-lt"/>
              </a:rPr>
              <a:t> </a:t>
            </a:r>
            <a:endParaRPr lang="en-US" altLang="zh-CN" sz="2000">
              <a:ea typeface="+mn-lt"/>
              <a:cs typeface="+mn-lt"/>
            </a:endParaRPr>
          </a:p>
          <a:p>
            <a:r>
              <a:rPr lang="zh-CN" altLang="en-US" sz="2000">
                <a:ea typeface="+mn-lt"/>
                <a:cs typeface="+mn-lt"/>
              </a:rPr>
              <a:t>【有提示词：形容词比较级】</a:t>
            </a:r>
            <a:endParaRPr lang="zh-CN" altLang="en-US" sz="2000">
              <a:ea typeface="+mn-lt"/>
              <a:cs typeface="+mn-lt"/>
            </a:endParaRPr>
          </a:p>
          <a:p>
            <a:r>
              <a:rPr lang="en-US" altLang="zh-CN" sz="2000" b="1">
                <a:ea typeface="+mn-lt"/>
                <a:cs typeface="+mn-lt"/>
              </a:rPr>
              <a:t>61. had slipped</a:t>
            </a:r>
            <a:r>
              <a:rPr lang="en-US" altLang="zh-CN" sz="2000">
                <a:ea typeface="+mn-lt"/>
                <a:cs typeface="+mn-lt"/>
              </a:rPr>
              <a:t> </a:t>
            </a:r>
            <a:endParaRPr lang="en-US" altLang="zh-CN" sz="2000">
              <a:ea typeface="+mn-lt"/>
              <a:cs typeface="+mn-lt"/>
            </a:endParaRPr>
          </a:p>
          <a:p>
            <a:r>
              <a:rPr lang="zh-CN" altLang="en-US" sz="2000">
                <a:ea typeface="+mn-lt"/>
                <a:cs typeface="+mn-lt"/>
              </a:rPr>
              <a:t>【有提示词：谓语动词</a:t>
            </a:r>
            <a:r>
              <a:rPr lang="en-US" altLang="zh-CN" sz="2000">
                <a:ea typeface="+mn-lt"/>
                <a:cs typeface="+mn-lt"/>
              </a:rPr>
              <a:t>——</a:t>
            </a:r>
            <a:r>
              <a:rPr lang="zh-CN" altLang="en-US" sz="2000">
                <a:ea typeface="+mn-lt"/>
                <a:cs typeface="+mn-lt"/>
              </a:rPr>
              <a:t>虚拟语气】</a:t>
            </a:r>
            <a:endParaRPr lang="zh-CN" altLang="en-US" sz="2000">
              <a:ea typeface="+mn-lt"/>
              <a:cs typeface="+mn-lt"/>
            </a:endParaRPr>
          </a:p>
          <a:p>
            <a:r>
              <a:rPr lang="en-US" altLang="zh-CN" sz="2000" b="1">
                <a:ea typeface="+mn-lt"/>
                <a:cs typeface="+mn-lt"/>
              </a:rPr>
              <a:t>62. who</a:t>
            </a:r>
            <a:endParaRPr lang="en-US" altLang="zh-CN" sz="2000" b="1">
              <a:ea typeface="+mn-lt"/>
              <a:cs typeface="+mn-lt"/>
            </a:endParaRPr>
          </a:p>
          <a:p>
            <a:r>
              <a:rPr lang="zh-CN" altLang="en-US" sz="2000">
                <a:ea typeface="+mn-lt"/>
                <a:cs typeface="+mn-lt"/>
              </a:rPr>
              <a:t>【无提示词：定语从句关系代词】</a:t>
            </a:r>
            <a:endParaRPr lang="zh-CN" altLang="en-US" sz="2000">
              <a:ea typeface="+mn-lt"/>
              <a:cs typeface="+mn-lt"/>
            </a:endParaRPr>
          </a:p>
          <a:p>
            <a:r>
              <a:rPr lang="en-US" altLang="zh-CN" sz="2000" b="1">
                <a:ea typeface="+mn-lt"/>
                <a:cs typeface="+mn-lt"/>
              </a:rPr>
              <a:t>63. does </a:t>
            </a:r>
            <a:endParaRPr lang="en-US" altLang="zh-CN" sz="2000" b="1">
              <a:ea typeface="+mn-lt"/>
              <a:cs typeface="+mn-lt"/>
            </a:endParaRPr>
          </a:p>
          <a:p>
            <a:r>
              <a:rPr lang="zh-CN" altLang="en-US" sz="2000">
                <a:ea typeface="+mn-lt"/>
                <a:cs typeface="+mn-lt"/>
              </a:rPr>
              <a:t>【有提示词：谓语动词</a:t>
            </a:r>
            <a:r>
              <a:rPr lang="en-US" altLang="zh-CN" sz="2000">
                <a:ea typeface="+mn-lt"/>
                <a:cs typeface="+mn-lt"/>
              </a:rPr>
              <a:t>——</a:t>
            </a:r>
            <a:r>
              <a:rPr lang="zh-CN" altLang="en-US" sz="2000">
                <a:ea typeface="+mn-lt"/>
                <a:cs typeface="+mn-lt"/>
              </a:rPr>
              <a:t>主谓一致】</a:t>
            </a:r>
            <a:endParaRPr lang="zh-CN" altLang="en-US" sz="2000">
              <a:ea typeface="+mn-lt"/>
              <a:cs typeface="+mn-lt"/>
            </a:endParaRPr>
          </a:p>
          <a:p>
            <a:r>
              <a:rPr lang="en-US" altLang="zh-CN" sz="2000" b="1">
                <a:ea typeface="+mn-lt"/>
                <a:cs typeface="+mn-lt"/>
              </a:rPr>
              <a:t>64. climbers</a:t>
            </a:r>
            <a:r>
              <a:rPr lang="zh-CN" altLang="en-US" sz="2000">
                <a:ea typeface="+mn-lt"/>
                <a:cs typeface="+mn-lt"/>
              </a:rPr>
              <a:t>【有提示词：词性转换】</a:t>
            </a:r>
            <a:endParaRPr lang="zh-CN" altLang="en-US" sz="2000">
              <a:ea typeface="+mn-lt"/>
              <a:cs typeface="+mn-lt"/>
            </a:endParaRPr>
          </a:p>
          <a:p>
            <a:r>
              <a:rPr lang="en-US" altLang="zh-CN" sz="2000" b="1">
                <a:ea typeface="+mn-lt"/>
                <a:cs typeface="+mn-lt"/>
              </a:rPr>
              <a:t>65. Overcoming</a:t>
            </a:r>
            <a:endParaRPr lang="en-US" altLang="zh-CN" sz="2000" b="1">
              <a:ea typeface="+mn-lt"/>
              <a:cs typeface="+mn-lt"/>
            </a:endParaRPr>
          </a:p>
          <a:p>
            <a:r>
              <a:rPr lang="zh-CN" altLang="en-US" sz="2000">
                <a:ea typeface="+mn-lt"/>
                <a:cs typeface="+mn-lt"/>
              </a:rPr>
              <a:t>【有提示词：非谓语</a:t>
            </a:r>
            <a:r>
              <a:rPr lang="en-US" altLang="zh-CN" sz="2000">
                <a:ea typeface="+mn-lt"/>
                <a:cs typeface="+mn-lt"/>
              </a:rPr>
              <a:t>doing</a:t>
            </a:r>
            <a:r>
              <a:rPr lang="zh-CN" altLang="en-US" sz="2000">
                <a:ea typeface="+mn-lt"/>
                <a:cs typeface="+mn-lt"/>
              </a:rPr>
              <a:t>作主语】</a:t>
            </a:r>
            <a:endParaRPr lang="zh-CN" altLang="en-US" sz="2000">
              <a:ea typeface="+mn-lt"/>
              <a:cs typeface="+mn-lt"/>
            </a:endParaRPr>
          </a:p>
        </p:txBody>
      </p:sp>
      <p:sp>
        <p:nvSpPr>
          <p:cNvPr id="58" name="文本框 57"/>
          <p:cNvSpPr txBox="1"/>
          <p:nvPr/>
        </p:nvSpPr>
        <p:spPr>
          <a:xfrm>
            <a:off x="295275" y="5170805"/>
            <a:ext cx="6931660" cy="1476375"/>
          </a:xfrm>
          <a:prstGeom prst="rect">
            <a:avLst/>
          </a:prstGeom>
          <a:noFill/>
        </p:spPr>
        <p:txBody>
          <a:bodyPr wrap="square" rtlCol="0">
            <a:spAutoFit/>
          </a:bodyPr>
          <a:p>
            <a:r>
              <a:rPr lang="zh-CN" altLang="en-US" b="1"/>
              <a:t>【文章大意】</a:t>
            </a:r>
            <a:endParaRPr lang="zh-CN" altLang="en-US" b="1"/>
          </a:p>
          <a:p>
            <a:endParaRPr lang="zh-CN" altLang="en-US" b="1"/>
          </a:p>
          <a:p>
            <a:r>
              <a:rPr lang="zh-CN" altLang="en-US"/>
              <a:t>        本文讲述了不同的人对待</a:t>
            </a:r>
            <a:r>
              <a:rPr lang="en-US" altLang="zh-CN"/>
              <a:t>“</a:t>
            </a:r>
            <a:r>
              <a:rPr lang="zh-CN" altLang="en-US"/>
              <a:t>攀岩</a:t>
            </a:r>
            <a:r>
              <a:rPr lang="en-US" altLang="zh-CN"/>
              <a:t>”</a:t>
            </a:r>
            <a:r>
              <a:rPr lang="zh-CN" altLang="en-US"/>
              <a:t>的看法和做法，多角度介绍了</a:t>
            </a:r>
            <a:r>
              <a:rPr lang="en-US" altLang="zh-CN"/>
              <a:t>“</a:t>
            </a:r>
            <a:r>
              <a:rPr lang="zh-CN" altLang="en-US"/>
              <a:t>攀岩</a:t>
            </a:r>
            <a:r>
              <a:rPr lang="en-US" altLang="zh-CN"/>
              <a:t>”</a:t>
            </a:r>
            <a:r>
              <a:rPr lang="zh-CN" altLang="en-US"/>
              <a:t>这项运动。</a:t>
            </a:r>
            <a:endParaRPr lang="zh-CN" altLang="en-US"/>
          </a:p>
          <a:p>
            <a:endParaRPr lang="zh-CN" altLang="en-US"/>
          </a:p>
        </p:txBody>
      </p:sp>
      <p:sp>
        <p:nvSpPr>
          <p:cNvPr id="19" name="矩形 18"/>
          <p:cNvSpPr/>
          <p:nvPr/>
        </p:nvSpPr>
        <p:spPr>
          <a:xfrm>
            <a:off x="0" y="4982845"/>
            <a:ext cx="764159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2" dur="500"/>
                                        <p:tgtEl>
                                          <p:spTgt spid="18">
                                            <p:txEl>
                                              <p:pRg st="1" end="1"/>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checkerboard(across)">
                                      <p:cBhvr>
                                        <p:cTn id="25" dur="500"/>
                                        <p:tgtEl>
                                          <p:spTgt spid="1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8">
                                            <p:txEl>
                                              <p:pRg st="3" end="3"/>
                                            </p:txEl>
                                          </p:spTgt>
                                        </p:tgtEl>
                                        <p:attrNameLst>
                                          <p:attrName>style.visibility</p:attrName>
                                        </p:attrNameLst>
                                      </p:cBhvr>
                                      <p:to>
                                        <p:strVal val="visible"/>
                                      </p:to>
                                    </p:set>
                                    <p:animEffect transition="in" filter="checkerboard(across)">
                                      <p:cBhvr>
                                        <p:cTn id="30" dur="500"/>
                                        <p:tgtEl>
                                          <p:spTgt spid="1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animEffect transition="in" filter="checkerboard(across)">
                                      <p:cBhvr>
                                        <p:cTn id="35" dur="500"/>
                                        <p:tgtEl>
                                          <p:spTgt spid="18">
                                            <p:txEl>
                                              <p:pRg st="4" end="4"/>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8">
                                            <p:txEl>
                                              <p:pRg st="5" end="5"/>
                                            </p:txEl>
                                          </p:spTgt>
                                        </p:tgtEl>
                                        <p:attrNameLst>
                                          <p:attrName>style.visibility</p:attrName>
                                        </p:attrNameLst>
                                      </p:cBhvr>
                                      <p:to>
                                        <p:strVal val="visible"/>
                                      </p:to>
                                    </p:set>
                                    <p:animEffect transition="in" filter="checkerboard(across)">
                                      <p:cBhvr>
                                        <p:cTn id="38" dur="500"/>
                                        <p:tgtEl>
                                          <p:spTgt spid="1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8">
                                            <p:txEl>
                                              <p:pRg st="6" end="6"/>
                                            </p:txEl>
                                          </p:spTgt>
                                        </p:tgtEl>
                                        <p:attrNameLst>
                                          <p:attrName>style.visibility</p:attrName>
                                        </p:attrNameLst>
                                      </p:cBhvr>
                                      <p:to>
                                        <p:strVal val="visible"/>
                                      </p:to>
                                    </p:set>
                                    <p:animEffect transition="in" filter="checkerboard(across)">
                                      <p:cBhvr>
                                        <p:cTn id="43" dur="500"/>
                                        <p:tgtEl>
                                          <p:spTgt spid="18">
                                            <p:txEl>
                                              <p:pRg st="6" end="6"/>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18">
                                            <p:txEl>
                                              <p:pRg st="7" end="7"/>
                                            </p:txEl>
                                          </p:spTgt>
                                        </p:tgtEl>
                                        <p:attrNameLst>
                                          <p:attrName>style.visibility</p:attrName>
                                        </p:attrNameLst>
                                      </p:cBhvr>
                                      <p:to>
                                        <p:strVal val="visible"/>
                                      </p:to>
                                    </p:set>
                                    <p:animEffect transition="in" filter="checkerboard(across)">
                                      <p:cBhvr>
                                        <p:cTn id="46" dur="500"/>
                                        <p:tgtEl>
                                          <p:spTgt spid="1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8">
                                            <p:txEl>
                                              <p:pRg st="8" end="8"/>
                                            </p:txEl>
                                          </p:spTgt>
                                        </p:tgtEl>
                                        <p:attrNameLst>
                                          <p:attrName>style.visibility</p:attrName>
                                        </p:attrNameLst>
                                      </p:cBhvr>
                                      <p:to>
                                        <p:strVal val="visible"/>
                                      </p:to>
                                    </p:set>
                                    <p:animEffect transition="in" filter="checkerboard(across)">
                                      <p:cBhvr>
                                        <p:cTn id="51" dur="500"/>
                                        <p:tgtEl>
                                          <p:spTgt spid="18">
                                            <p:txEl>
                                              <p:pRg st="8" end="8"/>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18">
                                            <p:txEl>
                                              <p:pRg st="9" end="9"/>
                                            </p:txEl>
                                          </p:spTgt>
                                        </p:tgtEl>
                                        <p:attrNameLst>
                                          <p:attrName>style.visibility</p:attrName>
                                        </p:attrNameLst>
                                      </p:cBhvr>
                                      <p:to>
                                        <p:strVal val="visible"/>
                                      </p:to>
                                    </p:set>
                                    <p:animEffect transition="in" filter="checkerboard(across)">
                                      <p:cBhvr>
                                        <p:cTn id="54" dur="500"/>
                                        <p:tgtEl>
                                          <p:spTgt spid="18">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8">
                                            <p:txEl>
                                              <p:pRg st="10" end="10"/>
                                            </p:txEl>
                                          </p:spTgt>
                                        </p:tgtEl>
                                        <p:attrNameLst>
                                          <p:attrName>style.visibility</p:attrName>
                                        </p:attrNameLst>
                                      </p:cBhvr>
                                      <p:to>
                                        <p:strVal val="visible"/>
                                      </p:to>
                                    </p:set>
                                    <p:animEffect transition="in" filter="checkerboard(across)">
                                      <p:cBhvr>
                                        <p:cTn id="59" dur="500"/>
                                        <p:tgtEl>
                                          <p:spTgt spid="18">
                                            <p:txEl>
                                              <p:pRg st="10" end="10"/>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18">
                                            <p:txEl>
                                              <p:pRg st="11" end="11"/>
                                            </p:txEl>
                                          </p:spTgt>
                                        </p:tgtEl>
                                        <p:attrNameLst>
                                          <p:attrName>style.visibility</p:attrName>
                                        </p:attrNameLst>
                                      </p:cBhvr>
                                      <p:to>
                                        <p:strVal val="visible"/>
                                      </p:to>
                                    </p:set>
                                    <p:animEffect transition="in" filter="checkerboard(across)">
                                      <p:cBhvr>
                                        <p:cTn id="62" dur="500"/>
                                        <p:tgtEl>
                                          <p:spTgt spid="1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8">
                                            <p:txEl>
                                              <p:pRg st="12" end="12"/>
                                            </p:txEl>
                                          </p:spTgt>
                                        </p:tgtEl>
                                        <p:attrNameLst>
                                          <p:attrName>style.visibility</p:attrName>
                                        </p:attrNameLst>
                                      </p:cBhvr>
                                      <p:to>
                                        <p:strVal val="visible"/>
                                      </p:to>
                                    </p:set>
                                    <p:animEffect transition="in" filter="checkerboard(across)">
                                      <p:cBhvr>
                                        <p:cTn id="67" dur="500"/>
                                        <p:tgtEl>
                                          <p:spTgt spid="18">
                                            <p:txEl>
                                              <p:pRg st="12" end="12"/>
                                            </p:txEl>
                                          </p:spTgt>
                                        </p:tgtEl>
                                      </p:cBhvr>
                                    </p:animEffect>
                                  </p:childTnLst>
                                </p:cTn>
                              </p:par>
                              <p:par>
                                <p:cTn id="68" presetID="5" presetClass="entr" presetSubtype="10" fill="hold" nodeType="withEffect">
                                  <p:stCondLst>
                                    <p:cond delay="0"/>
                                  </p:stCondLst>
                                  <p:childTnLst>
                                    <p:set>
                                      <p:cBhvr>
                                        <p:cTn id="69" dur="1" fill="hold">
                                          <p:stCondLst>
                                            <p:cond delay="0"/>
                                          </p:stCondLst>
                                        </p:cTn>
                                        <p:tgtEl>
                                          <p:spTgt spid="18">
                                            <p:txEl>
                                              <p:pRg st="13" end="13"/>
                                            </p:txEl>
                                          </p:spTgt>
                                        </p:tgtEl>
                                        <p:attrNameLst>
                                          <p:attrName>style.visibility</p:attrName>
                                        </p:attrNameLst>
                                      </p:cBhvr>
                                      <p:to>
                                        <p:strVal val="visible"/>
                                      </p:to>
                                    </p:set>
                                    <p:animEffect transition="in" filter="checkerboard(across)">
                                      <p:cBhvr>
                                        <p:cTn id="70" dur="500"/>
                                        <p:tgtEl>
                                          <p:spTgt spid="18">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nodeType="clickEffect">
                                  <p:stCondLst>
                                    <p:cond delay="0"/>
                                  </p:stCondLst>
                                  <p:childTnLst>
                                    <p:set>
                                      <p:cBhvr>
                                        <p:cTn id="74" dur="1" fill="hold">
                                          <p:stCondLst>
                                            <p:cond delay="0"/>
                                          </p:stCondLst>
                                        </p:cTn>
                                        <p:tgtEl>
                                          <p:spTgt spid="18">
                                            <p:txEl>
                                              <p:pRg st="14" end="14"/>
                                            </p:txEl>
                                          </p:spTgt>
                                        </p:tgtEl>
                                        <p:attrNameLst>
                                          <p:attrName>style.visibility</p:attrName>
                                        </p:attrNameLst>
                                      </p:cBhvr>
                                      <p:to>
                                        <p:strVal val="visible"/>
                                      </p:to>
                                    </p:set>
                                    <p:animEffect transition="in" filter="checkerboard(across)">
                                      <p:cBhvr>
                                        <p:cTn id="75" dur="500"/>
                                        <p:tgtEl>
                                          <p:spTgt spid="18">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8">
                                            <p:txEl>
                                              <p:pRg st="15" end="15"/>
                                            </p:txEl>
                                          </p:spTgt>
                                        </p:tgtEl>
                                        <p:attrNameLst>
                                          <p:attrName>style.visibility</p:attrName>
                                        </p:attrNameLst>
                                      </p:cBhvr>
                                      <p:to>
                                        <p:strVal val="visible"/>
                                      </p:to>
                                    </p:set>
                                    <p:animEffect transition="in" filter="checkerboard(across)">
                                      <p:cBhvr>
                                        <p:cTn id="80" dur="500"/>
                                        <p:tgtEl>
                                          <p:spTgt spid="18">
                                            <p:txEl>
                                              <p:pRg st="15" end="15"/>
                                            </p:txEl>
                                          </p:spTgt>
                                        </p:tgtEl>
                                      </p:cBhvr>
                                    </p:animEffect>
                                  </p:childTnLst>
                                </p:cTn>
                              </p:par>
                              <p:par>
                                <p:cTn id="81" presetID="5" presetClass="entr" presetSubtype="10" fill="hold" nodeType="withEffect">
                                  <p:stCondLst>
                                    <p:cond delay="0"/>
                                  </p:stCondLst>
                                  <p:childTnLst>
                                    <p:set>
                                      <p:cBhvr>
                                        <p:cTn id="82" dur="1" fill="hold">
                                          <p:stCondLst>
                                            <p:cond delay="0"/>
                                          </p:stCondLst>
                                        </p:cTn>
                                        <p:tgtEl>
                                          <p:spTgt spid="18">
                                            <p:txEl>
                                              <p:pRg st="16" end="16"/>
                                            </p:txEl>
                                          </p:spTgt>
                                        </p:tgtEl>
                                        <p:attrNameLst>
                                          <p:attrName>style.visibility</p:attrName>
                                        </p:attrNameLst>
                                      </p:cBhvr>
                                      <p:to>
                                        <p:strVal val="visible"/>
                                      </p:to>
                                    </p:set>
                                    <p:animEffect transition="in" filter="checkerboard(across)">
                                      <p:cBhvr>
                                        <p:cTn id="83" dur="500"/>
                                        <p:tgtEl>
                                          <p:spTgt spid="1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26185" y="1184275"/>
            <a:ext cx="5689600" cy="2837180"/>
          </a:xfrm>
          <a:prstGeom prst="rect">
            <a:avLst/>
          </a:prstGeom>
          <a:solidFill>
            <a:schemeClr val="bg1">
              <a:alpha val="2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a:solidFill>
                  <a:srgbClr val="02800F"/>
                </a:solidFill>
                <a:latin typeface="Impact" panose="020B0806030902050204" charset="0"/>
                <a:cs typeface="Impact" panose="020B0806030902050204" charset="0"/>
              </a:rPr>
              <a:t>Good Luck!</a:t>
            </a:r>
            <a:endParaRPr lang="en-US" altLang="zh-CN" sz="8800">
              <a:solidFill>
                <a:srgbClr val="02800F"/>
              </a:solidFill>
              <a:latin typeface="Impact" panose="020B0806030902050204" charset="0"/>
              <a:cs typeface="Impact" panose="020B0806030902050204" charset="0"/>
            </a:endParaRPr>
          </a:p>
        </p:txBody>
      </p:sp>
      <p:pic>
        <p:nvPicPr>
          <p:cNvPr id="23" name="图片 22" descr="3aaa4827703ea0dc1cdf8b13da595763"/>
          <p:cNvPicPr>
            <a:picLocks noChangeAspect="1"/>
          </p:cNvPicPr>
          <p:nvPr/>
        </p:nvPicPr>
        <p:blipFill>
          <a:blip r:embed="rId1"/>
          <a:stretch>
            <a:fillRect/>
          </a:stretch>
        </p:blipFill>
        <p:spPr>
          <a:xfrm rot="10380000" flipH="1" flipV="1">
            <a:off x="10946765" y="3533775"/>
            <a:ext cx="1169035" cy="139446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3472815" y="914400"/>
            <a:ext cx="8552180" cy="191706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31445" y="1595755"/>
            <a:ext cx="2497455" cy="5015865"/>
          </a:xfrm>
          <a:prstGeom prst="rect">
            <a:avLst/>
          </a:prstGeom>
          <a:noFill/>
        </p:spPr>
        <p:txBody>
          <a:bodyPr wrap="square" rtlCol="0">
            <a:spAutoFit/>
          </a:bodyPr>
          <a:lstStyle/>
          <a:p>
            <a:r>
              <a:rPr lang="en-US" altLang="zh-CN" sz="2000" b="1"/>
              <a:t>para. 3</a:t>
            </a:r>
            <a:endParaRPr lang="en-US" altLang="zh-CN" sz="2000" b="1"/>
          </a:p>
          <a:p>
            <a:r>
              <a:rPr lang="en-US" altLang="zh-CN" sz="2000"/>
              <a:t>Thus began my voyage out of ignorance and into the dream.… I was again becoming something new, and no longer trapped as the same person.</a:t>
            </a:r>
            <a:endParaRPr lang="en-US" altLang="zh-CN" sz="2000"/>
          </a:p>
          <a:p>
            <a:endParaRPr lang="en-US" altLang="zh-CN" sz="2000"/>
          </a:p>
          <a:p>
            <a:r>
              <a:rPr lang="zh-CN" altLang="en-US" sz="2000"/>
              <a:t>译：我的成长之旅开始，我走出了无知，踏入了梦想。我不再陷于原来的自己，我再一次体验到了新的东西。</a:t>
            </a:r>
            <a:endParaRPr lang="en-US" sz="2000"/>
          </a:p>
        </p:txBody>
      </p:sp>
      <p:sp>
        <p:nvSpPr>
          <p:cNvPr id="29" name="圆角矩形 28"/>
          <p:cNvSpPr/>
          <p:nvPr/>
        </p:nvSpPr>
        <p:spPr>
          <a:xfrm>
            <a:off x="3685540" y="245046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表格 10"/>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en-US" altLang="zh-CN"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2" name="文本框 11"/>
          <p:cNvSpPr txBox="1"/>
          <p:nvPr/>
        </p:nvSpPr>
        <p:spPr>
          <a:xfrm>
            <a:off x="5746750" y="3168015"/>
            <a:ext cx="367284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22"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1"/>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185" name="PA-A000320141217B96PPSH-1810"/>
          <p:cNvSpPr/>
          <p:nvPr>
            <p:custDataLst>
              <p:tags r:id="rId2"/>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推理判断题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2710815"/>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40030" y="1650365"/>
            <a:ext cx="2280920" cy="398780"/>
          </a:xfrm>
          <a:prstGeom prst="rect">
            <a:avLst/>
          </a:prstGeom>
          <a:noFill/>
        </p:spPr>
        <p:txBody>
          <a:bodyPr wrap="square" rtlCol="0">
            <a:spAutoFit/>
          </a:bodyPr>
          <a:lstStyle/>
          <a:p>
            <a:endParaRPr lang="zh-CN" sz="2000"/>
          </a:p>
        </p:txBody>
      </p:sp>
      <p:sp>
        <p:nvSpPr>
          <p:cNvPr id="31" name="文本框 30"/>
          <p:cNvSpPr txBox="1"/>
          <p:nvPr/>
        </p:nvSpPr>
        <p:spPr>
          <a:xfrm>
            <a:off x="5631815" y="2794000"/>
            <a:ext cx="367919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推理判断题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
        <p:nvSpPr>
          <p:cNvPr id="29" name="圆角矩形 28"/>
          <p:cNvSpPr/>
          <p:nvPr/>
        </p:nvSpPr>
        <p:spPr>
          <a:xfrm>
            <a:off x="4015740" y="1370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3516630" y="953135"/>
            <a:ext cx="7640955" cy="1649095"/>
          </a:xfrm>
          <a:prstGeom prst="rect">
            <a:avLst/>
          </a:prstGeom>
        </p:spPr>
      </p:pic>
      <p:sp>
        <p:nvSpPr>
          <p:cNvPr id="11" name="圆角矩形 10"/>
          <p:cNvSpPr/>
          <p:nvPr/>
        </p:nvSpPr>
        <p:spPr>
          <a:xfrm>
            <a:off x="3891280" y="1878330"/>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0" y="1526540"/>
            <a:ext cx="2807970" cy="5200650"/>
          </a:xfrm>
          <a:prstGeom prst="rect">
            <a:avLst/>
          </a:prstGeom>
          <a:noFill/>
        </p:spPr>
        <p:txBody>
          <a:bodyPr wrap="square" rtlCol="0">
            <a:spAutoFit/>
          </a:bodyPr>
          <a:lstStyle/>
          <a:p>
            <a:pPr algn="ctr"/>
            <a:r>
              <a:rPr lang="zh-CN" altLang="en-US" sz="2000" b="1"/>
              <a:t>纵观全文</a:t>
            </a:r>
            <a:endParaRPr lang="zh-CN" altLang="en-US" sz="2000" b="1"/>
          </a:p>
          <a:p>
            <a:r>
              <a:rPr lang="en-US" altLang="zh-CN" sz="2000" b="1"/>
              <a:t>para.1: </a:t>
            </a:r>
            <a:r>
              <a:rPr lang="en-US" altLang="zh-CN"/>
              <a:t>Six years ago at the age of 35, I suddenly decided  I wanted to learn the cello.</a:t>
            </a:r>
            <a:endParaRPr lang="en-US" altLang="zh-CN"/>
          </a:p>
          <a:p>
            <a:r>
              <a:rPr lang="en-US" altLang="zh-CN" sz="2000" b="1"/>
              <a:t>para.3</a:t>
            </a:r>
            <a:r>
              <a:rPr lang="zh-CN" altLang="en-US" sz="2000" b="1"/>
              <a:t>：</a:t>
            </a:r>
            <a:r>
              <a:rPr lang="en-US" altLang="zh-CN" sz="1800"/>
              <a:t>Thus began my voyage out of ignorance and into the dream.</a:t>
            </a:r>
            <a:endParaRPr lang="en-US" altLang="zh-CN" sz="1800"/>
          </a:p>
          <a:p>
            <a:r>
              <a:rPr lang="en-US" altLang="zh-CN" sz="2000" b="1"/>
              <a:t>para.4:</a:t>
            </a:r>
            <a:r>
              <a:rPr lang="en-US" altLang="zh-CN" sz="1800"/>
              <a:t> As years slipped by, my daughter grew up,… My goal was…As good as I wanted to be, I am as good as I'm going to get. </a:t>
            </a:r>
            <a:endParaRPr lang="en-US" altLang="zh-CN" sz="1800"/>
          </a:p>
          <a:p>
            <a:r>
              <a:rPr lang="zh-CN" altLang="en-US"/>
              <a:t>       作者旨在通过自己</a:t>
            </a:r>
            <a:r>
              <a:rPr lang="en-US" altLang="zh-CN"/>
              <a:t>35</a:t>
            </a:r>
            <a:r>
              <a:rPr lang="zh-CN" altLang="en-US"/>
              <a:t>岁开始追逐音乐梦想这一经历告诉读者：追梦</a:t>
            </a:r>
            <a:r>
              <a:rPr lang="en-US" altLang="zh-CN"/>
              <a:t>——</a:t>
            </a:r>
            <a:r>
              <a:rPr lang="zh-CN" altLang="en-US"/>
              <a:t>任何时候都不晚。</a:t>
            </a:r>
            <a:endParaRPr lang="zh-CN" altLang="en-US"/>
          </a:p>
        </p:txBody>
      </p:sp>
      <p:graphicFrame>
        <p:nvGraphicFramePr>
          <p:cNvPr id="27" name="表格 26"/>
          <p:cNvGraphicFramePr/>
          <p:nvPr>
            <p:custDataLst>
              <p:tags r:id="rId4"/>
            </p:custDataLst>
          </p:nvPr>
        </p:nvGraphicFramePr>
        <p:xfrm>
          <a:off x="2852420" y="3255645"/>
          <a:ext cx="8989060" cy="3252534"/>
        </p:xfrm>
        <a:graphic>
          <a:graphicData uri="http://schemas.openxmlformats.org/drawingml/2006/table">
            <a:tbl>
              <a:tblPr firstRow="1" bandRow="1">
                <a:tableStyleId>{5C22544A-7EE6-4342-B048-85BDC9FD1C3A}</a:tableStyleId>
              </a:tblPr>
              <a:tblGrid>
                <a:gridCol w="1754505"/>
                <a:gridCol w="7234555"/>
              </a:tblGrid>
              <a:tr h="527050">
                <a:tc>
                  <a:txBody>
                    <a:bodyPr/>
                    <a:lstStyle/>
                    <a:p>
                      <a:pPr algn="ctr">
                        <a:lnSpc>
                          <a:spcPct val="110000"/>
                        </a:lnSpc>
                        <a:buClrTx/>
                        <a:buSzTx/>
                        <a:buFontTx/>
                        <a:buNone/>
                      </a:pPr>
                      <a:r>
                        <a:rPr lang="zh-CN" altLang="en-US" sz="2600">
                          <a:solidFill>
                            <a:srgbClr val="404040"/>
                          </a:solidFill>
                          <a:latin typeface="字体管家方萌" panose="02020600040101010101" charset="-122"/>
                          <a:ea typeface="字体管家方萌" panose="02020600040101010101" charset="-122"/>
                        </a:rPr>
                        <a:t>类型</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ctr">
                        <a:lnSpc>
                          <a:spcPct val="110000"/>
                        </a:lnSpc>
                        <a:buClrTx/>
                        <a:buSzTx/>
                        <a:buFontTx/>
                        <a:buNone/>
                      </a:pPr>
                      <a:r>
                        <a:rPr lang="zh-CN" altLang="en-US" sz="2600">
                          <a:solidFill>
                            <a:srgbClr val="404040"/>
                          </a:solidFill>
                          <a:latin typeface="字体管家方萌" panose="02020600040101010101" charset="-122"/>
                          <a:ea typeface="字体管家方萌" panose="02020600040101010101" charset="-122"/>
                        </a:rPr>
                        <a:t>设题方式</a:t>
                      </a:r>
                      <a:endParaRPr lang="zh-CN" altLang="en-US" sz="2600">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None/>
                      </a:pPr>
                      <a:r>
                        <a:rPr lang="zh-CN" altLang="en-US" sz="2400">
                          <a:solidFill>
                            <a:schemeClr val="tx1"/>
                          </a:solidFill>
                          <a:latin typeface="字体管家方萌" panose="02020600040101010101" charset="-122"/>
                          <a:ea typeface="字体管家方萌" panose="02020600040101010101" charset="-122"/>
                        </a:rPr>
                        <a:t>细节推断类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404040"/>
                          </a:solidFill>
                        </a:rPr>
                        <a:t>1. The author/writer indicates/suggests/implies that____.</a:t>
                      </a:r>
                      <a:endParaRPr lang="en-US" altLang="zh-CN">
                        <a:solidFill>
                          <a:srgbClr val="404040"/>
                        </a:solidFill>
                      </a:endParaRPr>
                    </a:p>
                    <a:p>
                      <a:pPr>
                        <a:buNone/>
                      </a:pPr>
                      <a:r>
                        <a:rPr lang="en-US" altLang="zh-CN">
                          <a:solidFill>
                            <a:srgbClr val="404040"/>
                          </a:solidFill>
                        </a:rPr>
                        <a:t>2. It can be inferred/concluded from the passage that______.</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848995">
                <a:tc>
                  <a:txBody>
                    <a:bodyPr/>
                    <a:lstStyle/>
                    <a:p>
                      <a:pPr algn="ctr">
                        <a:buClrTx/>
                        <a:buSzTx/>
                        <a:buFontTx/>
                        <a:buNone/>
                      </a:pPr>
                      <a:r>
                        <a:rPr lang="zh-CN" altLang="en-US" sz="2400">
                          <a:solidFill>
                            <a:schemeClr val="tx1"/>
                          </a:solidFill>
                          <a:latin typeface="字体管家方萌" panose="02020600040101010101" charset="-122"/>
                          <a:ea typeface="字体管家方萌" panose="02020600040101010101" charset="-122"/>
                        </a:rPr>
                        <a:t>文章来源/读者对象类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r>
                        <a:rPr lang="en-US" altLang="zh-CN">
                          <a:solidFill>
                            <a:srgbClr val="404040"/>
                          </a:solidFill>
                        </a:rPr>
                        <a:t>1. The passage would most likely be found in_______.</a:t>
                      </a:r>
                      <a:endParaRPr lang="en-US" altLang="zh-CN">
                        <a:solidFill>
                          <a:srgbClr val="404040"/>
                        </a:solidFill>
                      </a:endParaRPr>
                    </a:p>
                    <a:p>
                      <a:pPr>
                        <a:lnSpc>
                          <a:spcPct val="120000"/>
                        </a:lnSpc>
                        <a:buNone/>
                      </a:pPr>
                      <a:r>
                        <a:rPr lang="en-US" altLang="zh-CN">
                          <a:solidFill>
                            <a:srgbClr val="404040"/>
                          </a:solidFill>
                        </a:rPr>
                        <a:t>2. The passage is written for________.</a:t>
                      </a:r>
                      <a:endParaRPr lang="en-US" altLang="zh-CN">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None/>
                      </a:pPr>
                      <a:r>
                        <a:rPr lang="zh-CN" altLang="en-US" sz="2400">
                          <a:solidFill>
                            <a:srgbClr val="74BE21"/>
                          </a:solidFill>
                          <a:latin typeface="字体管家方萌" panose="02020600040101010101" charset="-122"/>
                          <a:ea typeface="字体管家方萌" panose="02020600040101010101" charset="-122"/>
                        </a:rPr>
                        <a:t>写作意图类</a:t>
                      </a:r>
                      <a:endParaRPr lang="zh-CN" altLang="en-US" sz="240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74BE21"/>
                          </a:solidFill>
                        </a:rPr>
                        <a:t>1. What is the main purpose of the author in writing this passage?</a:t>
                      </a:r>
                      <a:endParaRPr lang="en-US" altLang="zh-CN">
                        <a:solidFill>
                          <a:srgbClr val="74BE21"/>
                        </a:solidFill>
                      </a:endParaRPr>
                    </a:p>
                    <a:p>
                      <a:pPr>
                        <a:buNone/>
                      </a:pPr>
                      <a:r>
                        <a:rPr lang="en-US" altLang="zh-CN">
                          <a:solidFill>
                            <a:srgbClr val="74BE21"/>
                          </a:solidFill>
                        </a:rPr>
                        <a:t>2. The writer writes the last paragraph in order to ________.</a:t>
                      </a:r>
                      <a:endParaRPr lang="en-US" altLang="zh-CN">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1805">
                <a:tc>
                  <a:txBody>
                    <a:bodyPr/>
                    <a:lstStyle/>
                    <a:p>
                      <a:pPr algn="ctr">
                        <a:buClrTx/>
                        <a:buSzTx/>
                        <a:buFontTx/>
                        <a:buNone/>
                      </a:pPr>
                      <a:r>
                        <a:rPr lang="zh-CN" altLang="en-US" sz="2400">
                          <a:solidFill>
                            <a:schemeClr val="tx1"/>
                          </a:solidFill>
                          <a:latin typeface="字体管家方萌" panose="02020600040101010101" charset="-122"/>
                          <a:ea typeface="字体管家方萌" panose="02020600040101010101" charset="-122"/>
                        </a:rPr>
                        <a:t>态度倾向类</a:t>
                      </a:r>
                      <a:endParaRPr lang="zh-CN" altLang="en-US" sz="240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en-US" altLang="zh-CN">
                          <a:solidFill>
                            <a:srgbClr val="404040"/>
                          </a:solidFill>
                        </a:rPr>
                        <a:t>1. The attitude of the author towards…is________.</a:t>
                      </a:r>
                      <a:endParaRPr lang="en-US" altLang="zh-CN">
                        <a:solidFill>
                          <a:srgbClr val="404040"/>
                        </a:solidFill>
                      </a:endParaRPr>
                    </a:p>
                    <a:p>
                      <a:pPr>
                        <a:buNone/>
                      </a:pPr>
                      <a:r>
                        <a:rPr lang="en-US" altLang="zh-CN">
                          <a:solidFill>
                            <a:srgbClr val="404040"/>
                          </a:solidFill>
                        </a:rPr>
                        <a:t>2. What does the author think about…</a:t>
                      </a:r>
                      <a:r>
                        <a:rPr lang="zh-CN" altLang="en-US">
                          <a:solidFill>
                            <a:srgbClr val="404040"/>
                          </a:solidFill>
                        </a:rPr>
                        <a:t>？</a:t>
                      </a:r>
                      <a:endParaRPr lang="zh-CN" altLang="en-US">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11"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60960" y="1426210"/>
            <a:ext cx="7780655" cy="5507990"/>
          </a:xfrm>
          <a:prstGeom prst="rect">
            <a:avLst/>
          </a:prstGeom>
          <a:noFill/>
        </p:spPr>
        <p:txBody>
          <a:bodyPr wrap="square" rtlCol="0">
            <a:spAutoFit/>
          </a:bodyPr>
          <a:lstStyle/>
          <a:p>
            <a:pPr marL="342900" indent="-342900">
              <a:buFont typeface="Arial" panose="020B0604020202020204" pitchFamily="34" charset="0"/>
              <a:buChar char="•"/>
            </a:pPr>
            <a:r>
              <a:rPr lang="en-US" altLang="zh-CN" sz="2200">
                <a:latin typeface="Palatino Linotype" panose="02040502050505030304" charset="0"/>
                <a:cs typeface="Palatino Linotype" panose="02040502050505030304" charset="0"/>
              </a:rPr>
              <a:t> </a:t>
            </a:r>
            <a:r>
              <a:rPr lang="en-US" altLang="zh-CN" sz="2200">
                <a:solidFill>
                  <a:srgbClr val="C00000"/>
                </a:solidFill>
                <a:latin typeface="Palatino Linotype" panose="02040502050505030304" charset="0"/>
                <a:cs typeface="Palatino Linotype" panose="02040502050505030304" charset="0"/>
              </a:rPr>
              <a:t>Straight away</a:t>
            </a:r>
            <a:r>
              <a:rPr lang="en-US" altLang="zh-CN" sz="2200">
                <a:latin typeface="Palatino Linotype" panose="02040502050505030304" charset="0"/>
                <a:cs typeface="Palatino Linotype" panose="02040502050505030304" charset="0"/>
              </a:rPr>
              <a:t> I rented an instrument and </a:t>
            </a:r>
            <a:r>
              <a:rPr lang="en-US" altLang="zh-CN" sz="2200">
                <a:solidFill>
                  <a:srgbClr val="C00000"/>
                </a:solidFill>
                <a:latin typeface="Palatino Linotype" panose="02040502050505030304" charset="0"/>
                <a:cs typeface="Palatino Linotype" panose="02040502050505030304" charset="0"/>
              </a:rPr>
              <a:t>appeared</a:t>
            </a:r>
            <a:r>
              <a:rPr lang="en-US" altLang="zh-CN" sz="2200">
                <a:latin typeface="Palatino Linotype" panose="02040502050505030304" charset="0"/>
                <a:cs typeface="Palatino Linotype" panose="02040502050505030304" charset="0"/>
              </a:rPr>
              <a:t> before </a:t>
            </a:r>
            <a:r>
              <a:rPr lang="en-US" altLang="zh-CN" sz="2200" b="1">
                <a:latin typeface="Palatino Linotype" panose="02040502050505030304" charset="0"/>
                <a:cs typeface="Palatino Linotype" panose="02040502050505030304" charset="0"/>
              </a:rPr>
              <a:t>Wendell Margrave, professor of musical instruction. </a:t>
            </a:r>
            <a:endParaRPr lang="en-US" altLang="zh-CN" sz="2200" b="1">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我立马租了个乐曲，找到音乐指导教授</a:t>
            </a:r>
            <a:r>
              <a:rPr lang="en-US" altLang="zh-CN" sz="2200">
                <a:latin typeface="Palatino Linotype" panose="02040502050505030304" charset="0"/>
                <a:cs typeface="Palatino Linotype" panose="02040502050505030304" charset="0"/>
              </a:rPr>
              <a:t>Wendell Margrave</a:t>
            </a:r>
            <a:r>
              <a:rPr lang="zh-CN" altLang="en-US" sz="2200">
                <a:latin typeface="Palatino Linotype" panose="02040502050505030304" charset="0"/>
                <a:cs typeface="Palatino Linotype" panose="02040502050505030304" charset="0"/>
              </a:rPr>
              <a:t>。 </a:t>
            </a:r>
            <a:endParaRPr lang="zh-CN" altLang="en-US"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b="1">
                <a:latin typeface="Palatino Linotype" panose="02040502050505030304" charset="0"/>
                <a:cs typeface="Palatino Linotype" panose="02040502050505030304" charset="0"/>
              </a:rPr>
              <a:t>Riding home on the bus one snowy night and learning the score of Mozart's C-Major Quintet,</a:t>
            </a:r>
            <a:r>
              <a:rPr lang="en-US" altLang="zh-CN" sz="2200">
                <a:latin typeface="Palatino Linotype" panose="02040502050505030304" charset="0"/>
                <a:cs typeface="Palatino Linotype" panose="02040502050505030304" charset="0"/>
              </a:rPr>
              <a:t> I felt the page </a:t>
            </a:r>
            <a:r>
              <a:rPr lang="en-US" altLang="zh-CN" sz="2200">
                <a:solidFill>
                  <a:srgbClr val="C00000"/>
                </a:solidFill>
                <a:latin typeface="Palatino Linotype" panose="02040502050505030304" charset="0"/>
                <a:cs typeface="Palatino Linotype" panose="02040502050505030304" charset="0"/>
              </a:rPr>
              <a:t>burst into</a:t>
            </a:r>
            <a:r>
              <a:rPr lang="en-US" altLang="zh-CN" sz="2200">
                <a:latin typeface="Palatino Linotype" panose="02040502050505030304" charset="0"/>
                <a:cs typeface="Palatino Linotype" panose="02040502050505030304" charset="0"/>
              </a:rPr>
              <a:t> music in my hands. </a:t>
            </a:r>
            <a:endParaRPr lang="en-US" altLang="zh-CN" sz="2200">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雪天坐巴士回家也不忘学习莫扎特的C大调五重奏，突然曲子就能自然从我的指尖流出了。</a:t>
            </a:r>
            <a:endParaRPr lang="zh-CN" altLang="en-US"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zh-CN" altLang="en-US" sz="2200">
                <a:latin typeface="Palatino Linotype" panose="02040502050505030304" charset="0"/>
                <a:cs typeface="Palatino Linotype" panose="02040502050505030304" charset="0"/>
              </a:rPr>
              <a:t> </a:t>
            </a:r>
            <a:r>
              <a:rPr lang="en-US" altLang="zh-CN" sz="2200">
                <a:latin typeface="Palatino Linotype" panose="02040502050505030304" charset="0"/>
                <a:cs typeface="Palatino Linotype" panose="02040502050505030304" charset="0"/>
              </a:rPr>
              <a:t>As the years </a:t>
            </a:r>
            <a:r>
              <a:rPr lang="en-US" altLang="zh-CN" sz="2200">
                <a:solidFill>
                  <a:srgbClr val="C00000"/>
                </a:solidFill>
                <a:latin typeface="Palatino Linotype" panose="02040502050505030304" charset="0"/>
                <a:cs typeface="Palatino Linotype" panose="02040502050505030304" charset="0"/>
              </a:rPr>
              <a:t>slipped by</a:t>
            </a:r>
            <a:r>
              <a:rPr lang="en-US" altLang="zh-CN" sz="2200">
                <a:latin typeface="Palatino Linotype" panose="02040502050505030304" charset="0"/>
                <a:cs typeface="Palatino Linotype" panose="02040502050505030304" charset="0"/>
              </a:rPr>
              <a:t>, my daughter grew up, </a:t>
            </a:r>
            <a:r>
              <a:rPr lang="en-US" altLang="zh-CN" sz="2200" b="1">
                <a:latin typeface="Palatino Linotype" panose="02040502050505030304" charset="0"/>
                <a:cs typeface="Palatino Linotype" panose="02040502050505030304" charset="0"/>
              </a:rPr>
              <a:t>playing the piano well. </a:t>
            </a:r>
            <a:endParaRPr lang="en-US" altLang="zh-CN" sz="2200" b="1">
              <a:latin typeface="Palatino Linotype" panose="02040502050505030304" charset="0"/>
              <a:cs typeface="Palatino Linotype" panose="02040502050505030304" charset="0"/>
            </a:endParaRPr>
          </a:p>
          <a:p>
            <a:pPr lvl="1" indent="0">
              <a:buFont typeface="Arial" panose="020B0604020202020204" pitchFamily="34" charset="0"/>
              <a:buNone/>
            </a:pPr>
            <a:r>
              <a:rPr lang="zh-CN" altLang="en-US" sz="2200">
                <a:latin typeface="Palatino Linotype" panose="02040502050505030304" charset="0"/>
                <a:cs typeface="Palatino Linotype" panose="02040502050505030304" charset="0"/>
              </a:rPr>
              <a:t>岁月悄然而逝，我女儿也长大了，弹得一手好钢琴。</a:t>
            </a:r>
            <a:r>
              <a:rPr lang="en-US" altLang="zh-CN" sz="2200">
                <a:latin typeface="Palatino Linotype" panose="02040502050505030304" charset="0"/>
                <a:cs typeface="Palatino Linotype" panose="02040502050505030304" charset="0"/>
              </a:rPr>
              <a:t> </a:t>
            </a:r>
            <a:endParaRPr lang="en-US" altLang="zh-CN" sz="2200">
              <a:latin typeface="Palatino Linotype" panose="02040502050505030304" charset="0"/>
              <a:cs typeface="Palatino Linotype" panose="02040502050505030304" charset="0"/>
            </a:endParaRPr>
          </a:p>
          <a:p>
            <a:pPr marL="342900" lvl="0" indent="-342900">
              <a:buFont typeface="Arial" panose="020B0604020202020204" pitchFamily="34" charset="0"/>
              <a:buChar char="•"/>
            </a:pPr>
            <a:r>
              <a:rPr lang="en-US" altLang="zh-CN" sz="2200">
                <a:latin typeface="Palatino Linotype" panose="02040502050505030304" charset="0"/>
                <a:cs typeface="Palatino Linotype" panose="02040502050505030304" charset="0"/>
              </a:rPr>
              <a:t> I also wanted to perform in public with and for my peers, and </a:t>
            </a:r>
            <a:r>
              <a:rPr lang="en-US" altLang="zh-CN" sz="2200">
                <a:solidFill>
                  <a:srgbClr val="C00000"/>
                </a:solidFill>
                <a:latin typeface="Palatino Linotype" panose="02040502050505030304" charset="0"/>
                <a:cs typeface="Palatino Linotype" panose="02040502050505030304" charset="0"/>
              </a:rPr>
              <a:t>to be secretly envied</a:t>
            </a:r>
            <a:r>
              <a:rPr lang="en-US" altLang="zh-CN" sz="2200">
                <a:latin typeface="Palatino Linotype" panose="02040502050505030304" charset="0"/>
                <a:cs typeface="Palatino Linotype" panose="02040502050505030304" charset="0"/>
              </a:rPr>
              <a:t>.</a:t>
            </a:r>
            <a:endParaRPr lang="en-US" altLang="zh-CN" sz="2200">
              <a:latin typeface="Palatino Linotype" panose="02040502050505030304" charset="0"/>
              <a:cs typeface="Palatino Linotype" panose="02040502050505030304" charset="0"/>
            </a:endParaRPr>
          </a:p>
          <a:p>
            <a:pPr lvl="1" algn="l">
              <a:buClrTx/>
              <a:buSzTx/>
              <a:buFont typeface="Arial" panose="020B0604020202020204" pitchFamily="34" charset="0"/>
            </a:pPr>
            <a:r>
              <a:rPr lang="zh-CN" altLang="en-US" sz="2200">
                <a:latin typeface="Palatino Linotype" panose="02040502050505030304" charset="0"/>
                <a:cs typeface="Palatino Linotype" panose="02040502050505030304" charset="0"/>
              </a:rPr>
              <a:t>我也希望能在公共场合和我的同龄人一起，为他们演奏，然后被人偷偷地羡慕嫉妒。</a:t>
            </a:r>
            <a:endParaRPr lang="zh-CN" altLang="en-US" sz="2200">
              <a:latin typeface="Palatino Linotype" panose="02040502050505030304" charset="0"/>
              <a:cs typeface="Palatino Linotype" panose="02040502050505030304" charset="0"/>
            </a:endParaRPr>
          </a:p>
          <a:p>
            <a:pPr marL="800100" lvl="1" indent="-342900">
              <a:buFont typeface="Arial" panose="020B0604020202020204" pitchFamily="34" charset="0"/>
              <a:buChar char="•"/>
            </a:pPr>
            <a:endParaRPr lang="en-US" altLang="zh-CN" sz="2200">
              <a:latin typeface="Palatino Linotype" panose="02040502050505030304" charset="0"/>
              <a:cs typeface="Palatino Linotype" panose="02040502050505030304" charset="0"/>
            </a:endParaRPr>
          </a:p>
        </p:txBody>
      </p:sp>
      <p:pic>
        <p:nvPicPr>
          <p:cNvPr id="8" name="图片 7" descr="3bfa0d179970399556aefb3b1ec169dd515"/>
          <p:cNvPicPr>
            <a:picLocks noChangeAspect="1"/>
          </p:cNvPicPr>
          <p:nvPr/>
        </p:nvPicPr>
        <p:blipFill>
          <a:blip r:embed="rId1"/>
          <a:srcRect r="40680" b="4119"/>
          <a:stretch>
            <a:fillRect/>
          </a:stretch>
        </p:blipFill>
        <p:spPr>
          <a:xfrm>
            <a:off x="60960" y="5915660"/>
            <a:ext cx="823595" cy="942975"/>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8" name="组合 17"/>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 name="组合 18"/>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9"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0" name="图片 29"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31" name="文本框 30"/>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A</a:t>
            </a:r>
            <a:endParaRPr lang="en-US" altLang="zh-CN" sz="2000" b="1">
              <a:latin typeface="Palatino Linotype" panose="02040502050505030304" charset="0"/>
              <a:cs typeface="Palatino Linotype" panose="02040502050505030304" charset="0"/>
            </a:endParaRPr>
          </a:p>
        </p:txBody>
      </p:sp>
      <p:sp>
        <p:nvSpPr>
          <p:cNvPr id="34" name="文本框 33"/>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35" name="文本框 34"/>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36" name="文本框 35"/>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人与自我</a:t>
            </a:r>
            <a:endParaRPr lang="zh-CN" altLang="en-US" sz="2000" b="1">
              <a:latin typeface="秋季恋歌" panose="02010600010101010101" charset="-122"/>
              <a:ea typeface="秋季恋歌" panose="02010600010101010101" charset="-122"/>
            </a:endParaRPr>
          </a:p>
        </p:txBody>
      </p:sp>
      <p:sp>
        <p:nvSpPr>
          <p:cNvPr id="37" name="文本框 36"/>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完善</a:t>
            </a:r>
            <a:r>
              <a:rPr lang="zh-CN" altLang="en-US" sz="2000" b="1">
                <a:latin typeface="秋季恋歌" panose="02010600010101010101" charset="-122"/>
                <a:ea typeface="秋季恋歌" panose="02010600010101010101" charset="-122"/>
                <a:sym typeface="+mn-ea"/>
              </a:rPr>
              <a:t>自我</a:t>
            </a:r>
            <a:endParaRPr lang="zh-CN" altLang="en-US" sz="2000" b="1">
              <a:latin typeface="秋季恋歌" panose="02010600010101010101" charset="-122"/>
              <a:ea typeface="秋季恋歌" panose="02010600010101010101" charset="-122"/>
              <a:sym typeface="+mn-ea"/>
            </a:endParaRPr>
          </a:p>
        </p:txBody>
      </p:sp>
      <p:sp>
        <p:nvSpPr>
          <p:cNvPr id="38"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文本框 40"/>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42" name="文本框 41"/>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记叙文</a:t>
            </a:r>
            <a:endParaRPr lang="zh-CN" altLang="en-US" sz="2000" b="1">
              <a:latin typeface="秋季恋歌" panose="02010600010101010101" charset="-122"/>
              <a:ea typeface="秋季恋歌" panose="02010600010101010101" charset="-122"/>
            </a:endParaRPr>
          </a:p>
        </p:txBody>
      </p:sp>
      <p:sp>
        <p:nvSpPr>
          <p:cNvPr id="43" name="矩形 42"/>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240665" y="868680"/>
            <a:ext cx="1831975" cy="553085"/>
          </a:xfrm>
          <a:prstGeom prst="rect">
            <a:avLst/>
          </a:prstGeom>
          <a:solidFill>
            <a:srgbClr val="74BE21">
              <a:alpha val="55000"/>
            </a:srgbClr>
          </a:solidFill>
          <a:effectLst>
            <a:softEdge rad="127000"/>
          </a:effectLst>
        </p:spPr>
        <p:txBody>
          <a:bodyPr wrap="square" rtlCol="0">
            <a:spAutoFit/>
          </a:bodyPr>
          <a:lstStyle/>
          <a:p>
            <a:r>
              <a:rPr lang="zh-CN" sz="3000">
                <a:latin typeface="字体管家方萌" panose="02020600040101010101" charset="-122"/>
                <a:ea typeface="字体管家方萌" panose="02020600040101010101" charset="-122"/>
              </a:rPr>
              <a:t>佳句赏析</a:t>
            </a:r>
            <a:endParaRPr lang="zh-CN" sz="3000" b="1">
              <a:latin typeface="字体管家方萌" panose="02020600040101010101" charset="-122"/>
              <a:ea typeface="字体管家方萌" panose="02020600040101010101" charset="-122"/>
            </a:endParaRPr>
          </a:p>
        </p:txBody>
      </p:sp>
      <p:sp>
        <p:nvSpPr>
          <p:cNvPr id="49" name="文本框 48"/>
          <p:cNvSpPr txBox="1"/>
          <p:nvPr/>
        </p:nvSpPr>
        <p:spPr>
          <a:xfrm>
            <a:off x="8046720" y="1426210"/>
            <a:ext cx="4144010" cy="1086485"/>
          </a:xfrm>
          <a:prstGeom prst="rect">
            <a:avLst/>
          </a:prstGeom>
          <a:solidFill>
            <a:srgbClr val="74BE21">
              <a:alpha val="55000"/>
            </a:srgbClr>
          </a:solidFill>
          <a:effectLst>
            <a:softEdge rad="127000"/>
          </a:effectLst>
        </p:spPr>
        <p:txBody>
          <a:bodyPr wrap="square" rtlCol="0" anchor="t">
            <a:spAutoFit/>
          </a:bodyPr>
          <a:lstStyle/>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1. straight away </a:t>
            </a:r>
            <a:r>
              <a:rPr lang="zh-CN" altLang="en-US">
                <a:latin typeface="Palatino Linotype" panose="02040502050505030304" charset="0"/>
                <a:cs typeface="Palatino Linotype" panose="02040502050505030304" charset="0"/>
                <a:sym typeface="+mn-ea"/>
              </a:rPr>
              <a:t>副词前置</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2. appear  </a:t>
            </a:r>
            <a:r>
              <a:rPr lang="zh-CN" altLang="en-US">
                <a:latin typeface="Palatino Linotype" panose="02040502050505030304" charset="0"/>
                <a:cs typeface="Palatino Linotype" panose="02040502050505030304" charset="0"/>
                <a:sym typeface="+mn-ea"/>
              </a:rPr>
              <a:t>这个动词用得十分传神</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indent="0">
              <a:lnSpc>
                <a:spcPct val="90000"/>
              </a:lnSpc>
              <a:buFont typeface="Arial" panose="020B0604020202020204" pitchFamily="34" charset="0"/>
              <a:buNone/>
            </a:pPr>
            <a:r>
              <a:rPr lang="en-US" altLang="zh-CN">
                <a:latin typeface="Palatino Linotype" panose="02040502050505030304" charset="0"/>
                <a:cs typeface="Palatino Linotype" panose="02040502050505030304" charset="0"/>
                <a:sym typeface="+mn-ea"/>
              </a:rPr>
              <a:t>3. Wendell Margrave, professor of musical instruction</a:t>
            </a:r>
            <a:r>
              <a:rPr lang="zh-CN" altLang="en-US">
                <a:latin typeface="Palatino Linotype" panose="02040502050505030304" charset="0"/>
                <a:cs typeface="Palatino Linotype" panose="02040502050505030304" charset="0"/>
                <a:sym typeface="+mn-ea"/>
              </a:rPr>
              <a:t>同位语</a:t>
            </a:r>
            <a:endParaRPr lang="zh-CN" altLang="en-US"/>
          </a:p>
        </p:txBody>
      </p:sp>
      <p:sp>
        <p:nvSpPr>
          <p:cNvPr id="9" name="矩形 8"/>
          <p:cNvSpPr/>
          <p:nvPr/>
        </p:nvSpPr>
        <p:spPr>
          <a:xfrm>
            <a:off x="7842250" y="7620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2" name="文本框 1"/>
          <p:cNvSpPr txBox="1"/>
          <p:nvPr/>
        </p:nvSpPr>
        <p:spPr>
          <a:xfrm>
            <a:off x="7971155" y="2673985"/>
            <a:ext cx="4272280" cy="92202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1. Riding…and learning…非谓语作状语</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2. burst into… “</a:t>
            </a:r>
            <a:r>
              <a:rPr lang="zh-CN" altLang="en-US">
                <a:latin typeface="Palatino Linotype" panose="02040502050505030304" charset="0"/>
                <a:cs typeface="Palatino Linotype" panose="02040502050505030304" charset="0"/>
                <a:sym typeface="+mn-ea"/>
              </a:rPr>
              <a:t>突然</a:t>
            </a:r>
            <a:r>
              <a:rPr lang="en-US" altLang="zh-CN">
                <a:latin typeface="Palatino Linotype" panose="02040502050505030304" charset="0"/>
                <a:cs typeface="Palatino Linotype" panose="02040502050505030304" charset="0"/>
                <a:sym typeface="+mn-ea"/>
              </a:rPr>
              <a:t>…”  </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     动词短语画面感强</a:t>
            </a:r>
            <a:endParaRPr lang="en-US" altLang="zh-CN">
              <a:latin typeface="Palatino Linotype" panose="02040502050505030304" charset="0"/>
              <a:cs typeface="Palatino Linotype" panose="02040502050505030304" charset="0"/>
              <a:sym typeface="+mn-ea"/>
            </a:endParaRPr>
          </a:p>
        </p:txBody>
      </p:sp>
      <p:sp>
        <p:nvSpPr>
          <p:cNvPr id="3" name="文本框 2"/>
          <p:cNvSpPr txBox="1"/>
          <p:nvPr/>
        </p:nvSpPr>
        <p:spPr>
          <a:xfrm>
            <a:off x="7971155" y="4302760"/>
            <a:ext cx="4272280" cy="64516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1. slip by  “</a:t>
            </a:r>
            <a:r>
              <a:rPr lang="zh-CN" altLang="en-US">
                <a:latin typeface="Palatino Linotype" panose="02040502050505030304" charset="0"/>
                <a:cs typeface="Palatino Linotype" panose="02040502050505030304" charset="0"/>
                <a:sym typeface="+mn-ea"/>
              </a:rPr>
              <a:t>时间偷偷溜走</a:t>
            </a:r>
            <a:r>
              <a:rPr lang="en-US" altLang="zh-CN">
                <a:latin typeface="Palatino Linotype" panose="02040502050505030304" charset="0"/>
                <a:cs typeface="Palatino Linotype" panose="02040502050505030304" charset="0"/>
                <a:sym typeface="+mn-ea"/>
              </a:rPr>
              <a:t>”</a:t>
            </a:r>
            <a:r>
              <a:rPr lang="zh-CN" altLang="en-US">
                <a:latin typeface="Palatino Linotype" panose="02040502050505030304" charset="0"/>
                <a:cs typeface="Palatino Linotype" panose="02040502050505030304" charset="0"/>
                <a:sym typeface="+mn-ea"/>
              </a:rPr>
              <a:t>，十分形象</a:t>
            </a:r>
            <a:endParaRPr lang="en-US" altLang="zh-CN">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tLang="zh-CN">
                <a:latin typeface="Palatino Linotype" panose="02040502050505030304" charset="0"/>
                <a:cs typeface="Palatino Linotype" panose="02040502050505030304" charset="0"/>
                <a:sym typeface="+mn-ea"/>
              </a:rPr>
              <a:t>2. playing…  </a:t>
            </a:r>
            <a:r>
              <a:rPr lang="zh-CN" altLang="en-US">
                <a:latin typeface="Palatino Linotype" panose="02040502050505030304" charset="0"/>
                <a:cs typeface="Palatino Linotype" panose="02040502050505030304" charset="0"/>
                <a:sym typeface="+mn-ea"/>
              </a:rPr>
              <a:t>非谓语作状语</a:t>
            </a:r>
            <a:endParaRPr lang="zh-CN" altLang="en-US">
              <a:latin typeface="Palatino Linotype" panose="02040502050505030304" charset="0"/>
              <a:cs typeface="Palatino Linotype" panose="02040502050505030304" charset="0"/>
              <a:sym typeface="+mn-ea"/>
            </a:endParaRPr>
          </a:p>
        </p:txBody>
      </p:sp>
      <p:sp>
        <p:nvSpPr>
          <p:cNvPr id="4" name="文本框 3"/>
          <p:cNvSpPr txBox="1"/>
          <p:nvPr/>
        </p:nvSpPr>
        <p:spPr>
          <a:xfrm>
            <a:off x="7971155" y="5480050"/>
            <a:ext cx="4272280" cy="645160"/>
          </a:xfrm>
          <a:prstGeom prst="rect">
            <a:avLst/>
          </a:prstGeom>
          <a:solidFill>
            <a:srgbClr val="74BE21">
              <a:alpha val="55000"/>
            </a:srgbClr>
          </a:solidFill>
          <a:effectLst>
            <a:softEdge rad="127000"/>
          </a:effectLst>
        </p:spPr>
        <p:txBody>
          <a:bodyPr wrap="square" rtlCol="0" anchor="t">
            <a:spAutoFit/>
          </a:bodyPr>
          <a:lstStyle/>
          <a:p>
            <a:pPr lvl="0" algn="l">
              <a:buClrTx/>
              <a:buSzTx/>
              <a:buFont typeface="Arial" panose="020B0604020202020204" pitchFamily="34" charset="0"/>
            </a:pPr>
            <a:r>
              <a:rPr lang="en-US">
                <a:latin typeface="Palatino Linotype" panose="02040502050505030304" charset="0"/>
                <a:cs typeface="Palatino Linotype" panose="02040502050505030304" charset="0"/>
                <a:sym typeface="+mn-ea"/>
              </a:rPr>
              <a:t>to be secretly envied   “</a:t>
            </a:r>
            <a:r>
              <a:rPr lang="zh-CN" altLang="en-US">
                <a:latin typeface="Palatino Linotype" panose="02040502050505030304" charset="0"/>
                <a:cs typeface="Palatino Linotype" panose="02040502050505030304" charset="0"/>
                <a:sym typeface="+mn-ea"/>
              </a:rPr>
              <a:t>偷偷被人羡慕</a:t>
            </a:r>
            <a:r>
              <a:rPr lang="en-US">
                <a:latin typeface="Palatino Linotype" panose="02040502050505030304" charset="0"/>
                <a:cs typeface="Palatino Linotype" panose="02040502050505030304" charset="0"/>
                <a:sym typeface="+mn-ea"/>
              </a:rPr>
              <a:t>”</a:t>
            </a:r>
            <a:endParaRPr lang="en-US">
              <a:latin typeface="Palatino Linotype" panose="02040502050505030304" charset="0"/>
              <a:cs typeface="Palatino Linotype" panose="02040502050505030304" charset="0"/>
              <a:sym typeface="+mn-ea"/>
            </a:endParaRPr>
          </a:p>
          <a:p>
            <a:pPr lvl="0" algn="l">
              <a:buClrTx/>
              <a:buSzTx/>
              <a:buFont typeface="Arial" panose="020B0604020202020204" pitchFamily="34" charset="0"/>
            </a:pPr>
            <a:r>
              <a:rPr lang="en-US">
                <a:latin typeface="Palatino Linotype" panose="02040502050505030304" charset="0"/>
                <a:cs typeface="Palatino Linotype" panose="02040502050505030304" charset="0"/>
                <a:sym typeface="+mn-ea"/>
              </a:rPr>
              <a:t>“secretly” </a:t>
            </a:r>
            <a:r>
              <a:rPr lang="zh-CN" altLang="en-US">
                <a:latin typeface="Palatino Linotype" panose="02040502050505030304" charset="0"/>
                <a:cs typeface="Palatino Linotype" panose="02040502050505030304" charset="0"/>
                <a:sym typeface="+mn-ea"/>
              </a:rPr>
              <a:t>这个副词用得很妙</a:t>
            </a:r>
            <a:endParaRPr lang="zh-CN" altLang="en-US">
              <a:latin typeface="Palatino Linotype" panose="02040502050505030304" charset="0"/>
              <a:cs typeface="Palatino Linotype" panose="0204050205050503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3422650" y="984885"/>
            <a:ext cx="7818755" cy="1776730"/>
          </a:xfrm>
          <a:prstGeom prst="rect">
            <a:avLst/>
          </a:prstGeom>
        </p:spPr>
      </p:pic>
      <p:grpSp>
        <p:nvGrpSpPr>
          <p:cNvPr id="40" name="组合 39"/>
          <p:cNvGrpSpPr/>
          <p:nvPr/>
        </p:nvGrpSpPr>
        <p:grpSpPr>
          <a:xfrm>
            <a:off x="6033770" y="137160"/>
            <a:ext cx="504000" cy="504000"/>
            <a:chOff x="7382" y="6274"/>
            <a:chExt cx="1242" cy="1242"/>
          </a:xfrm>
        </p:grpSpPr>
        <p:sp>
          <p:nvSpPr>
            <p:cNvPr id="32" name="椭圆 31"/>
            <p:cNvSpPr/>
            <p:nvPr/>
          </p:nvSpPr>
          <p:spPr>
            <a:xfrm rot="10800000">
              <a:off x="7382" y="6274"/>
              <a:ext cx="1242" cy="1242"/>
            </a:xfrm>
            <a:prstGeom prst="ellipse">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15" name="组合 14"/>
            <p:cNvGrpSpPr/>
            <p:nvPr/>
          </p:nvGrpSpPr>
          <p:grpSpPr>
            <a:xfrm>
              <a:off x="7678" y="6651"/>
              <a:ext cx="667" cy="506"/>
              <a:chOff x="5701974" y="5257286"/>
              <a:chExt cx="423717" cy="321365"/>
            </a:xfrm>
          </p:grpSpPr>
          <p:sp>
            <p:nvSpPr>
              <p:cNvPr id="25" name="PA-任意多边形 1049"/>
              <p:cNvSpPr>
                <a:spLocks noEditPoints="1"/>
              </p:cNvSpPr>
              <p:nvPr/>
            </p:nvSpPr>
            <p:spPr bwMode="auto">
              <a:xfrm>
                <a:off x="5701974" y="5326319"/>
                <a:ext cx="283271" cy="252332"/>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PA-任意多边形 1050"/>
              <p:cNvSpPr>
                <a:spLocks noEditPoints="1"/>
              </p:cNvSpPr>
              <p:nvPr/>
            </p:nvSpPr>
            <p:spPr bwMode="auto">
              <a:xfrm>
                <a:off x="5922165" y="5257286"/>
                <a:ext cx="203526" cy="183297"/>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grpSp>
        <p:nvGrpSpPr>
          <p:cNvPr id="39" name="组合 38"/>
          <p:cNvGrpSpPr/>
          <p:nvPr/>
        </p:nvGrpSpPr>
        <p:grpSpPr>
          <a:xfrm>
            <a:off x="240665" y="123825"/>
            <a:ext cx="504000" cy="504000"/>
            <a:chOff x="13769" y="6274"/>
            <a:chExt cx="1242" cy="1242"/>
          </a:xfrm>
        </p:grpSpPr>
        <p:sp>
          <p:nvSpPr>
            <p:cNvPr id="28" name="椭圆 27"/>
            <p:cNvSpPr/>
            <p:nvPr/>
          </p:nvSpPr>
          <p:spPr>
            <a:xfrm rot="10800000">
              <a:off x="13769" y="6274"/>
              <a:ext cx="1242" cy="12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7" name="组合 16"/>
            <p:cNvGrpSpPr/>
            <p:nvPr/>
          </p:nvGrpSpPr>
          <p:grpSpPr>
            <a:xfrm>
              <a:off x="14092" y="6593"/>
              <a:ext cx="593" cy="497"/>
              <a:chOff x="15908751" y="5980274"/>
              <a:chExt cx="376610" cy="315895"/>
            </a:xfrm>
          </p:grpSpPr>
          <p:sp>
            <p:nvSpPr>
              <p:cNvPr id="23" name="PA-任意多边形 32"/>
              <p:cNvSpPr>
                <a:spLocks noEditPoints="1"/>
              </p:cNvSpPr>
              <p:nvPr/>
            </p:nvSpPr>
            <p:spPr bwMode="auto">
              <a:xfrm>
                <a:off x="15923683" y="6087728"/>
                <a:ext cx="361678" cy="208441"/>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PA-任意多边形 33"/>
              <p:cNvSpPr/>
              <p:nvPr/>
            </p:nvSpPr>
            <p:spPr bwMode="auto">
              <a:xfrm>
                <a:off x="15908751" y="5980274"/>
                <a:ext cx="346234" cy="183644"/>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8" name="PA-任意多边形 34"/>
            <p:cNvSpPr/>
            <p:nvPr/>
          </p:nvSpPr>
          <p:spPr bwMode="auto">
            <a:xfrm>
              <a:off x="14568" y="6529"/>
              <a:ext cx="128" cy="128"/>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3" name="图片 2" descr="5b22e8742ca4366417380a1f3ad8379e41515"/>
          <p:cNvPicPr>
            <a:picLocks noChangeAspect="1"/>
          </p:cNvPicPr>
          <p:nvPr/>
        </p:nvPicPr>
        <p:blipFill>
          <a:blip r:embed="rId2"/>
          <a:srcRect l="19605" t="67684"/>
          <a:stretch>
            <a:fillRect/>
          </a:stretch>
        </p:blipFill>
        <p:spPr>
          <a:xfrm>
            <a:off x="2275840" y="180340"/>
            <a:ext cx="1409700" cy="505460"/>
          </a:xfrm>
          <a:prstGeom prst="rect">
            <a:avLst/>
          </a:prstGeom>
        </p:spPr>
      </p:pic>
      <p:sp>
        <p:nvSpPr>
          <p:cNvPr id="14" name="矩形 13"/>
          <p:cNvSpPr/>
          <p:nvPr/>
        </p:nvSpPr>
        <p:spPr>
          <a:xfrm>
            <a:off x="-23495" y="685800"/>
            <a:ext cx="12214860" cy="76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4855" y="127000"/>
            <a:ext cx="1884045" cy="398780"/>
          </a:xfrm>
          <a:prstGeom prst="rect">
            <a:avLst/>
          </a:prstGeom>
          <a:noFill/>
        </p:spPr>
        <p:txBody>
          <a:bodyPr wrap="square" rtlCol="0">
            <a:spAutoFit/>
          </a:bodyPr>
          <a:lstStyle/>
          <a:p>
            <a:r>
              <a:rPr lang="en-US" altLang="zh-CN" sz="2000" b="1">
                <a:latin typeface="Palatino Linotype" panose="02040502050505030304" charset="0"/>
                <a:cs typeface="Palatino Linotype" panose="02040502050505030304" charset="0"/>
              </a:rPr>
              <a:t>Passage B</a:t>
            </a:r>
            <a:endParaRPr lang="en-US" altLang="zh-CN" sz="2000" b="1">
              <a:latin typeface="Palatino Linotype" panose="02040502050505030304" charset="0"/>
              <a:cs typeface="Palatino Linotype" panose="02040502050505030304" charset="0"/>
            </a:endParaRPr>
          </a:p>
        </p:txBody>
      </p:sp>
      <p:sp>
        <p:nvSpPr>
          <p:cNvPr id="19" name="文本框 18"/>
          <p:cNvSpPr txBox="1"/>
          <p:nvPr/>
        </p:nvSpPr>
        <p:spPr>
          <a:xfrm>
            <a:off x="3255010" y="88265"/>
            <a:ext cx="760730" cy="645160"/>
          </a:xfrm>
          <a:prstGeom prst="rect">
            <a:avLst/>
          </a:prstGeom>
          <a:noFill/>
        </p:spPr>
        <p:txBody>
          <a:bodyPr wrap="square" rtlCol="0">
            <a:spAutoFit/>
          </a:bodyPr>
          <a:lstStyle/>
          <a:p>
            <a:r>
              <a:rPr lang="zh-CN" altLang="en-US">
                <a:solidFill>
                  <a:srgbClr val="579217"/>
                </a:solidFill>
                <a:latin typeface="华光淡古印_CNKI" panose="02000500000000000000" charset="-122"/>
                <a:ea typeface="华光淡古印_CNKI" panose="02000500000000000000" charset="-122"/>
              </a:rPr>
              <a:t>主题语境</a:t>
            </a:r>
            <a:endParaRPr lang="zh-CN" altLang="en-US">
              <a:solidFill>
                <a:srgbClr val="579217"/>
              </a:solidFill>
              <a:latin typeface="华光淡古印_CNKI" panose="02000500000000000000" charset="-122"/>
              <a:ea typeface="华光淡古印_CNKI" panose="02000500000000000000" charset="-122"/>
            </a:endParaRPr>
          </a:p>
        </p:txBody>
      </p:sp>
      <p:sp>
        <p:nvSpPr>
          <p:cNvPr id="20" name="文本框 19"/>
          <p:cNvSpPr txBox="1"/>
          <p:nvPr/>
        </p:nvSpPr>
        <p:spPr>
          <a:xfrm>
            <a:off x="6461760" y="242570"/>
            <a:ext cx="1509395" cy="398780"/>
          </a:xfrm>
          <a:prstGeom prst="rect">
            <a:avLst/>
          </a:prstGeom>
          <a:noFill/>
        </p:spPr>
        <p:txBody>
          <a:bodyPr wrap="square" rtlCol="0">
            <a:spAutoFit/>
          </a:bodyPr>
          <a:lstStyle/>
          <a:p>
            <a:r>
              <a:rPr lang="zh-CN" altLang="en-US" sz="2000">
                <a:solidFill>
                  <a:srgbClr val="74BE21"/>
                </a:solidFill>
                <a:latin typeface="华光淡古印_CNKI" panose="02000500000000000000" charset="-122"/>
                <a:ea typeface="华光淡古印_CNKI" panose="02000500000000000000" charset="-122"/>
              </a:rPr>
              <a:t>话题</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2" name="文本框 1"/>
          <p:cNvSpPr txBox="1"/>
          <p:nvPr/>
        </p:nvSpPr>
        <p:spPr>
          <a:xfrm>
            <a:off x="3830320" y="180340"/>
            <a:ext cx="2203450"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人与自然</a:t>
            </a:r>
            <a:endParaRPr lang="en-US" altLang="zh-CN" sz="2000" b="1">
              <a:latin typeface="秋季恋歌" panose="02010600010101010101" charset="-122"/>
              <a:ea typeface="秋季恋歌" panose="02010600010101010101" charset="-122"/>
            </a:endParaRPr>
          </a:p>
        </p:txBody>
      </p:sp>
      <p:sp>
        <p:nvSpPr>
          <p:cNvPr id="4" name="文本框 3"/>
          <p:cNvSpPr txBox="1"/>
          <p:nvPr/>
        </p:nvSpPr>
        <p:spPr>
          <a:xfrm>
            <a:off x="7049135" y="215265"/>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善待动物</a:t>
            </a:r>
            <a:endParaRPr lang="zh-CN" altLang="en-US" sz="2000" b="1">
              <a:latin typeface="秋季恋歌" panose="02010600010101010101" charset="-122"/>
              <a:ea typeface="秋季恋歌" panose="02010600010101010101" charset="-122"/>
            </a:endParaRPr>
          </a:p>
        </p:txBody>
      </p:sp>
      <p:sp>
        <p:nvSpPr>
          <p:cNvPr id="185" name="PA-A000320141217B96PPSH-1810"/>
          <p:cNvSpPr/>
          <p:nvPr>
            <p:custDataLst>
              <p:tags r:id="rId3"/>
            </p:custDataLst>
          </p:nvPr>
        </p:nvSpPr>
        <p:spPr bwMode="auto">
          <a:xfrm>
            <a:off x="8915400" y="127000"/>
            <a:ext cx="504000" cy="504000"/>
          </a:xfrm>
          <a:custGeom>
            <a:avLst/>
            <a:gdLst>
              <a:gd name="T0" fmla="*/ 493597 w 1939925"/>
              <a:gd name="T1" fmla="*/ 1733079 h 1768475"/>
              <a:gd name="T2" fmla="*/ 432444 w 1939925"/>
              <a:gd name="T3" fmla="*/ 1731256 h 1768475"/>
              <a:gd name="T4" fmla="*/ 382481 w 1939925"/>
              <a:gd name="T5" fmla="*/ 1692447 h 1768475"/>
              <a:gd name="T6" fmla="*/ 366347 w 1939925"/>
              <a:gd name="T7" fmla="*/ 1634364 h 1768475"/>
              <a:gd name="T8" fmla="*/ 388987 w 1939925"/>
              <a:gd name="T9" fmla="*/ 1577845 h 1768475"/>
              <a:gd name="T10" fmla="*/ 978135 w 1939925"/>
              <a:gd name="T11" fmla="*/ 1097558 h 1768475"/>
              <a:gd name="T12" fmla="*/ 1023934 w 1939925"/>
              <a:gd name="T13" fmla="*/ 1140795 h 1768475"/>
              <a:gd name="T14" fmla="*/ 1033823 w 1939925"/>
              <a:gd name="T15" fmla="*/ 1199919 h 1768475"/>
              <a:gd name="T16" fmla="*/ 1005459 w 1939925"/>
              <a:gd name="T17" fmla="*/ 1254615 h 1768475"/>
              <a:gd name="T18" fmla="*/ 907874 w 1939925"/>
              <a:gd name="T19" fmla="*/ 1091828 h 1768475"/>
              <a:gd name="T20" fmla="*/ 1354102 w 1939925"/>
              <a:gd name="T21" fmla="*/ 401443 h 1768475"/>
              <a:gd name="T22" fmla="*/ 1253373 w 1939925"/>
              <a:gd name="T23" fmla="*/ 436780 h 1768475"/>
              <a:gd name="T24" fmla="*/ 1166143 w 1939925"/>
              <a:gd name="T25" fmla="*/ 503817 h 1768475"/>
              <a:gd name="T26" fmla="*/ 1105912 w 1939925"/>
              <a:gd name="T27" fmla="*/ 593460 h 1768475"/>
              <a:gd name="T28" fmla="*/ 1079172 w 1939925"/>
              <a:gd name="T29" fmla="*/ 694015 h 1768475"/>
              <a:gd name="T30" fmla="*/ 1084624 w 1939925"/>
              <a:gd name="T31" fmla="*/ 797429 h 1768475"/>
              <a:gd name="T32" fmla="*/ 1123047 w 1939925"/>
              <a:gd name="T33" fmla="*/ 895126 h 1768475"/>
              <a:gd name="T34" fmla="*/ 1194440 w 1939925"/>
              <a:gd name="T35" fmla="*/ 979052 h 1768475"/>
              <a:gd name="T36" fmla="*/ 1287641 w 1939925"/>
              <a:gd name="T37" fmla="*/ 1035436 h 1768475"/>
              <a:gd name="T38" fmla="*/ 1390967 w 1939925"/>
              <a:gd name="T39" fmla="*/ 1059341 h 1768475"/>
              <a:gd name="T40" fmla="*/ 1496370 w 1939925"/>
              <a:gd name="T41" fmla="*/ 1051286 h 1768475"/>
              <a:gd name="T42" fmla="*/ 1595282 w 1939925"/>
              <a:gd name="T43" fmla="*/ 1011011 h 1768475"/>
              <a:gd name="T44" fmla="*/ 1679656 w 1939925"/>
              <a:gd name="T45" fmla="*/ 939297 h 1768475"/>
              <a:gd name="T46" fmla="*/ 1734434 w 1939925"/>
              <a:gd name="T47" fmla="*/ 847576 h 1768475"/>
              <a:gd name="T48" fmla="*/ 1756501 w 1939925"/>
              <a:gd name="T49" fmla="*/ 745722 h 1768475"/>
              <a:gd name="T50" fmla="*/ 1745858 w 1939925"/>
              <a:gd name="T51" fmla="*/ 643087 h 1768475"/>
              <a:gd name="T52" fmla="*/ 1701983 w 1939925"/>
              <a:gd name="T53" fmla="*/ 546950 h 1768475"/>
              <a:gd name="T54" fmla="*/ 1626436 w 1939925"/>
              <a:gd name="T55" fmla="*/ 466141 h 1768475"/>
              <a:gd name="T56" fmla="*/ 1531417 w 1939925"/>
              <a:gd name="T57" fmla="*/ 414954 h 1768475"/>
              <a:gd name="T58" fmla="*/ 1427053 w 1939925"/>
              <a:gd name="T59" fmla="*/ 395727 h 1768475"/>
              <a:gd name="T60" fmla="*/ 1512985 w 1939925"/>
              <a:gd name="T61" fmla="*/ 260353 h 1768475"/>
              <a:gd name="T62" fmla="*/ 1657070 w 1939925"/>
              <a:gd name="T63" fmla="*/ 312580 h 1768475"/>
              <a:gd name="T64" fmla="*/ 1781425 w 1939925"/>
              <a:gd name="T65" fmla="*/ 410277 h 1768475"/>
              <a:gd name="T66" fmla="*/ 1865799 w 1939925"/>
              <a:gd name="T67" fmla="*/ 540454 h 1768475"/>
              <a:gd name="T68" fmla="*/ 1903182 w 1939925"/>
              <a:gd name="T69" fmla="*/ 684921 h 1768475"/>
              <a:gd name="T70" fmla="*/ 1893317 w 1939925"/>
              <a:gd name="T71" fmla="*/ 833285 h 1768475"/>
              <a:gd name="T72" fmla="*/ 1836202 w 1939925"/>
              <a:gd name="T73" fmla="*/ 972816 h 1768475"/>
              <a:gd name="T74" fmla="*/ 1732358 w 1939925"/>
              <a:gd name="T75" fmla="*/ 1092339 h 1768475"/>
              <a:gd name="T76" fmla="*/ 1598138 w 1939925"/>
              <a:gd name="T77" fmla="*/ 1171069 h 1768475"/>
              <a:gd name="T78" fmla="*/ 1449639 w 1939925"/>
              <a:gd name="T79" fmla="*/ 1204327 h 1768475"/>
              <a:gd name="T80" fmla="*/ 1298285 w 1939925"/>
              <a:gd name="T81" fmla="*/ 1190816 h 1768475"/>
              <a:gd name="T82" fmla="*/ 1156537 w 1939925"/>
              <a:gd name="T83" fmla="*/ 1131574 h 1768475"/>
              <a:gd name="T84" fmla="*/ 1036855 w 1939925"/>
              <a:gd name="T85" fmla="*/ 1027122 h 1768475"/>
              <a:gd name="T86" fmla="*/ 959751 w 1939925"/>
              <a:gd name="T87" fmla="*/ 894346 h 1768475"/>
              <a:gd name="T88" fmla="*/ 929636 w 1939925"/>
              <a:gd name="T89" fmla="*/ 748060 h 1768475"/>
              <a:gd name="T90" fmla="*/ 946770 w 1939925"/>
              <a:gd name="T91" fmla="*/ 600475 h 1768475"/>
              <a:gd name="T92" fmla="*/ 1011154 w 1939925"/>
              <a:gd name="T93" fmla="*/ 463023 h 1768475"/>
              <a:gd name="T94" fmla="*/ 1120711 w 1939925"/>
              <a:gd name="T95" fmla="*/ 348696 h 1768475"/>
              <a:gd name="T96" fmla="*/ 1258305 w 1939925"/>
              <a:gd name="T97" fmla="*/ 276463 h 1768475"/>
              <a:gd name="T98" fmla="*/ 1408102 w 1939925"/>
              <a:gd name="T99" fmla="*/ 250999 h 1768475"/>
              <a:gd name="T100" fmla="*/ 1083489 w 1939925"/>
              <a:gd name="T101" fmla="*/ 222937 h 1768475"/>
              <a:gd name="T102" fmla="*/ 944546 w 1939925"/>
              <a:gd name="T103" fmla="*/ 340381 h 1768475"/>
              <a:gd name="T104" fmla="*/ 856506 w 1939925"/>
              <a:gd name="T105" fmla="*/ 472636 h 1768475"/>
              <a:gd name="T106" fmla="*/ 807682 w 1939925"/>
              <a:gd name="T107" fmla="*/ 618663 h 1768475"/>
              <a:gd name="T108" fmla="*/ 798333 w 1939925"/>
              <a:gd name="T109" fmla="*/ 770666 h 1768475"/>
              <a:gd name="T110" fmla="*/ 828198 w 1939925"/>
              <a:gd name="T111" fmla="*/ 920849 h 1768475"/>
              <a:gd name="T112" fmla="*/ 7532 w 1939925"/>
              <a:gd name="T113" fmla="*/ 162136 h 1768475"/>
              <a:gd name="T114" fmla="*/ 43371 w 1939925"/>
              <a:gd name="T115" fmla="*/ 49888 h 1768475"/>
              <a:gd name="T116" fmla="*/ 126736 w 1939925"/>
              <a:gd name="T117" fmla="*/ 5977 h 17684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9925" h="1768475">
                <a:moveTo>
                  <a:pt x="829650" y="1186581"/>
                </a:moveTo>
                <a:lnTo>
                  <a:pt x="972217" y="1327678"/>
                </a:lnTo>
                <a:lnTo>
                  <a:pt x="545575" y="1739831"/>
                </a:lnTo>
                <a:lnTo>
                  <a:pt x="541865" y="1743544"/>
                </a:lnTo>
                <a:lnTo>
                  <a:pt x="537890" y="1746727"/>
                </a:lnTo>
                <a:lnTo>
                  <a:pt x="533650" y="1749645"/>
                </a:lnTo>
                <a:lnTo>
                  <a:pt x="529675" y="1752297"/>
                </a:lnTo>
                <a:lnTo>
                  <a:pt x="525435" y="1755214"/>
                </a:lnTo>
                <a:lnTo>
                  <a:pt x="520930" y="1757601"/>
                </a:lnTo>
                <a:lnTo>
                  <a:pt x="516425" y="1759458"/>
                </a:lnTo>
                <a:lnTo>
                  <a:pt x="511921" y="1761314"/>
                </a:lnTo>
                <a:lnTo>
                  <a:pt x="507416" y="1763171"/>
                </a:lnTo>
                <a:lnTo>
                  <a:pt x="502646" y="1764762"/>
                </a:lnTo>
                <a:lnTo>
                  <a:pt x="497876" y="1765823"/>
                </a:lnTo>
                <a:lnTo>
                  <a:pt x="493106" y="1766619"/>
                </a:lnTo>
                <a:lnTo>
                  <a:pt x="488336" y="1767680"/>
                </a:lnTo>
                <a:lnTo>
                  <a:pt x="483566" y="1768210"/>
                </a:lnTo>
                <a:lnTo>
                  <a:pt x="478531" y="1768475"/>
                </a:lnTo>
                <a:lnTo>
                  <a:pt x="473761" y="1768475"/>
                </a:lnTo>
                <a:lnTo>
                  <a:pt x="468991" y="1768475"/>
                </a:lnTo>
                <a:lnTo>
                  <a:pt x="463956" y="1767945"/>
                </a:lnTo>
                <a:lnTo>
                  <a:pt x="459186" y="1767414"/>
                </a:lnTo>
                <a:lnTo>
                  <a:pt x="454417" y="1766619"/>
                </a:lnTo>
                <a:lnTo>
                  <a:pt x="449647" y="1765558"/>
                </a:lnTo>
                <a:lnTo>
                  <a:pt x="444877" y="1764232"/>
                </a:lnTo>
                <a:lnTo>
                  <a:pt x="440372" y="1762906"/>
                </a:lnTo>
                <a:lnTo>
                  <a:pt x="435602" y="1761049"/>
                </a:lnTo>
                <a:lnTo>
                  <a:pt x="431097" y="1758927"/>
                </a:lnTo>
                <a:lnTo>
                  <a:pt x="426857" y="1756805"/>
                </a:lnTo>
                <a:lnTo>
                  <a:pt x="422352" y="1754419"/>
                </a:lnTo>
                <a:lnTo>
                  <a:pt x="418112" y="1751766"/>
                </a:lnTo>
                <a:lnTo>
                  <a:pt x="413872" y="1749114"/>
                </a:lnTo>
                <a:lnTo>
                  <a:pt x="410162" y="1745931"/>
                </a:lnTo>
                <a:lnTo>
                  <a:pt x="406187" y="1742484"/>
                </a:lnTo>
                <a:lnTo>
                  <a:pt x="402212" y="1739036"/>
                </a:lnTo>
                <a:lnTo>
                  <a:pt x="398768" y="1735323"/>
                </a:lnTo>
                <a:lnTo>
                  <a:pt x="395323" y="1731610"/>
                </a:lnTo>
                <a:lnTo>
                  <a:pt x="392143" y="1727366"/>
                </a:lnTo>
                <a:lnTo>
                  <a:pt x="389493" y="1723388"/>
                </a:lnTo>
                <a:lnTo>
                  <a:pt x="386843" y="1719409"/>
                </a:lnTo>
                <a:lnTo>
                  <a:pt x="384458" y="1714901"/>
                </a:lnTo>
                <a:lnTo>
                  <a:pt x="382338" y="1710657"/>
                </a:lnTo>
                <a:lnTo>
                  <a:pt x="380218" y="1706148"/>
                </a:lnTo>
                <a:lnTo>
                  <a:pt x="378363" y="1701640"/>
                </a:lnTo>
                <a:lnTo>
                  <a:pt x="377038" y="1696866"/>
                </a:lnTo>
                <a:lnTo>
                  <a:pt x="375713" y="1692357"/>
                </a:lnTo>
                <a:lnTo>
                  <a:pt x="374918" y="1687583"/>
                </a:lnTo>
                <a:lnTo>
                  <a:pt x="373858" y="1682809"/>
                </a:lnTo>
                <a:lnTo>
                  <a:pt x="373328" y="1678565"/>
                </a:lnTo>
                <a:lnTo>
                  <a:pt x="373063" y="1673791"/>
                </a:lnTo>
                <a:lnTo>
                  <a:pt x="373063" y="1669017"/>
                </a:lnTo>
                <a:lnTo>
                  <a:pt x="373063" y="1664243"/>
                </a:lnTo>
                <a:lnTo>
                  <a:pt x="373593" y="1659469"/>
                </a:lnTo>
                <a:lnTo>
                  <a:pt x="374388" y="1654695"/>
                </a:lnTo>
                <a:lnTo>
                  <a:pt x="374918" y="1649921"/>
                </a:lnTo>
                <a:lnTo>
                  <a:pt x="375978" y="1645413"/>
                </a:lnTo>
                <a:lnTo>
                  <a:pt x="377303" y="1640639"/>
                </a:lnTo>
                <a:lnTo>
                  <a:pt x="379158" y="1636130"/>
                </a:lnTo>
                <a:lnTo>
                  <a:pt x="380483" y="1631621"/>
                </a:lnTo>
                <a:lnTo>
                  <a:pt x="382603" y="1627113"/>
                </a:lnTo>
                <a:lnTo>
                  <a:pt x="384988" y="1622869"/>
                </a:lnTo>
                <a:lnTo>
                  <a:pt x="387373" y="1618625"/>
                </a:lnTo>
                <a:lnTo>
                  <a:pt x="390023" y="1614382"/>
                </a:lnTo>
                <a:lnTo>
                  <a:pt x="392938" y="1610404"/>
                </a:lnTo>
                <a:lnTo>
                  <a:pt x="396118" y="1606690"/>
                </a:lnTo>
                <a:lnTo>
                  <a:pt x="399563" y="1602712"/>
                </a:lnTo>
                <a:lnTo>
                  <a:pt x="403272" y="1599264"/>
                </a:lnTo>
                <a:lnTo>
                  <a:pt x="829650" y="1186581"/>
                </a:lnTo>
                <a:close/>
                <a:moveTo>
                  <a:pt x="953403" y="1108075"/>
                </a:moveTo>
                <a:lnTo>
                  <a:pt x="958173" y="1108340"/>
                </a:lnTo>
                <a:lnTo>
                  <a:pt x="963208" y="1108606"/>
                </a:lnTo>
                <a:lnTo>
                  <a:pt x="967978" y="1109136"/>
                </a:lnTo>
                <a:lnTo>
                  <a:pt x="972747" y="1109932"/>
                </a:lnTo>
                <a:lnTo>
                  <a:pt x="977517" y="1110993"/>
                </a:lnTo>
                <a:lnTo>
                  <a:pt x="982287" y="1112053"/>
                </a:lnTo>
                <a:lnTo>
                  <a:pt x="986792" y="1113910"/>
                </a:lnTo>
                <a:lnTo>
                  <a:pt x="991562" y="1115501"/>
                </a:lnTo>
                <a:lnTo>
                  <a:pt x="996067" y="1117623"/>
                </a:lnTo>
                <a:lnTo>
                  <a:pt x="1000307" y="1119480"/>
                </a:lnTo>
                <a:lnTo>
                  <a:pt x="1004547" y="1121867"/>
                </a:lnTo>
                <a:lnTo>
                  <a:pt x="1009052" y="1124784"/>
                </a:lnTo>
                <a:lnTo>
                  <a:pt x="1013292" y="1127701"/>
                </a:lnTo>
                <a:lnTo>
                  <a:pt x="1017002" y="1130619"/>
                </a:lnTo>
                <a:lnTo>
                  <a:pt x="1020977" y="1133802"/>
                </a:lnTo>
                <a:lnTo>
                  <a:pt x="1024952" y="1137515"/>
                </a:lnTo>
                <a:lnTo>
                  <a:pt x="1028396" y="1140963"/>
                </a:lnTo>
                <a:lnTo>
                  <a:pt x="1031576" y="1144941"/>
                </a:lnTo>
                <a:lnTo>
                  <a:pt x="1034756" y="1149184"/>
                </a:lnTo>
                <a:lnTo>
                  <a:pt x="1037671" y="1152897"/>
                </a:lnTo>
                <a:lnTo>
                  <a:pt x="1040321" y="1157141"/>
                </a:lnTo>
                <a:lnTo>
                  <a:pt x="1042706" y="1161650"/>
                </a:lnTo>
                <a:lnTo>
                  <a:pt x="1044826" y="1165893"/>
                </a:lnTo>
                <a:lnTo>
                  <a:pt x="1046946" y="1170402"/>
                </a:lnTo>
                <a:lnTo>
                  <a:pt x="1048801" y="1174646"/>
                </a:lnTo>
                <a:lnTo>
                  <a:pt x="1049861" y="1179420"/>
                </a:lnTo>
                <a:lnTo>
                  <a:pt x="1051451" y="1183928"/>
                </a:lnTo>
                <a:lnTo>
                  <a:pt x="1052246" y="1188702"/>
                </a:lnTo>
                <a:lnTo>
                  <a:pt x="1053041" y="1193476"/>
                </a:lnTo>
                <a:lnTo>
                  <a:pt x="1053836" y="1197985"/>
                </a:lnTo>
                <a:lnTo>
                  <a:pt x="1054101" y="1202759"/>
                </a:lnTo>
                <a:lnTo>
                  <a:pt x="1054101" y="1207533"/>
                </a:lnTo>
                <a:lnTo>
                  <a:pt x="1053836" y="1212307"/>
                </a:lnTo>
                <a:lnTo>
                  <a:pt x="1053571" y="1217081"/>
                </a:lnTo>
                <a:lnTo>
                  <a:pt x="1052776" y="1221855"/>
                </a:lnTo>
                <a:lnTo>
                  <a:pt x="1051981" y="1226629"/>
                </a:lnTo>
                <a:lnTo>
                  <a:pt x="1051186" y="1231138"/>
                </a:lnTo>
                <a:lnTo>
                  <a:pt x="1049596" y="1235912"/>
                </a:lnTo>
                <a:lnTo>
                  <a:pt x="1048006" y="1240420"/>
                </a:lnTo>
                <a:lnTo>
                  <a:pt x="1046416" y="1244929"/>
                </a:lnTo>
                <a:lnTo>
                  <a:pt x="1044561" y="1249438"/>
                </a:lnTo>
                <a:lnTo>
                  <a:pt x="1042176" y="1253681"/>
                </a:lnTo>
                <a:lnTo>
                  <a:pt x="1039791" y="1257925"/>
                </a:lnTo>
                <a:lnTo>
                  <a:pt x="1037141" y="1262168"/>
                </a:lnTo>
                <a:lnTo>
                  <a:pt x="1033961" y="1266147"/>
                </a:lnTo>
                <a:lnTo>
                  <a:pt x="1031046" y="1269860"/>
                </a:lnTo>
                <a:lnTo>
                  <a:pt x="1027601" y="1273838"/>
                </a:lnTo>
                <a:lnTo>
                  <a:pt x="1023892" y="1277551"/>
                </a:lnTo>
                <a:lnTo>
                  <a:pt x="1018592" y="1282856"/>
                </a:lnTo>
                <a:lnTo>
                  <a:pt x="876024" y="1141758"/>
                </a:lnTo>
                <a:lnTo>
                  <a:pt x="881589" y="1136719"/>
                </a:lnTo>
                <a:lnTo>
                  <a:pt x="885299" y="1133006"/>
                </a:lnTo>
                <a:lnTo>
                  <a:pt x="889274" y="1129823"/>
                </a:lnTo>
                <a:lnTo>
                  <a:pt x="893514" y="1126641"/>
                </a:lnTo>
                <a:lnTo>
                  <a:pt x="897489" y="1123988"/>
                </a:lnTo>
                <a:lnTo>
                  <a:pt x="901729" y="1121336"/>
                </a:lnTo>
                <a:lnTo>
                  <a:pt x="906234" y="1118949"/>
                </a:lnTo>
                <a:lnTo>
                  <a:pt x="910738" y="1116827"/>
                </a:lnTo>
                <a:lnTo>
                  <a:pt x="915243" y="1115236"/>
                </a:lnTo>
                <a:lnTo>
                  <a:pt x="919748" y="1113380"/>
                </a:lnTo>
                <a:lnTo>
                  <a:pt x="924518" y="1111788"/>
                </a:lnTo>
                <a:lnTo>
                  <a:pt x="929288" y="1110727"/>
                </a:lnTo>
                <a:lnTo>
                  <a:pt x="934058" y="1109666"/>
                </a:lnTo>
                <a:lnTo>
                  <a:pt x="938828" y="1108871"/>
                </a:lnTo>
                <a:lnTo>
                  <a:pt x="943598" y="1108606"/>
                </a:lnTo>
                <a:lnTo>
                  <a:pt x="948633" y="1108340"/>
                </a:lnTo>
                <a:lnTo>
                  <a:pt x="953403" y="1108075"/>
                </a:lnTo>
                <a:close/>
                <a:moveTo>
                  <a:pt x="1428629" y="402961"/>
                </a:moveTo>
                <a:lnTo>
                  <a:pt x="1420169" y="403755"/>
                </a:lnTo>
                <a:lnTo>
                  <a:pt x="1411974" y="404284"/>
                </a:lnTo>
                <a:lnTo>
                  <a:pt x="1403514" y="405078"/>
                </a:lnTo>
                <a:lnTo>
                  <a:pt x="1395318" y="406136"/>
                </a:lnTo>
                <a:lnTo>
                  <a:pt x="1387123" y="407194"/>
                </a:lnTo>
                <a:lnTo>
                  <a:pt x="1378927" y="408782"/>
                </a:lnTo>
                <a:lnTo>
                  <a:pt x="1370467" y="410105"/>
                </a:lnTo>
                <a:lnTo>
                  <a:pt x="1362536" y="411957"/>
                </a:lnTo>
                <a:lnTo>
                  <a:pt x="1354605" y="414074"/>
                </a:lnTo>
                <a:lnTo>
                  <a:pt x="1346409" y="416190"/>
                </a:lnTo>
                <a:lnTo>
                  <a:pt x="1338478" y="418571"/>
                </a:lnTo>
                <a:lnTo>
                  <a:pt x="1330547" y="421217"/>
                </a:lnTo>
                <a:lnTo>
                  <a:pt x="1322352" y="423863"/>
                </a:lnTo>
                <a:lnTo>
                  <a:pt x="1314685" y="426774"/>
                </a:lnTo>
                <a:lnTo>
                  <a:pt x="1307018" y="430213"/>
                </a:lnTo>
                <a:lnTo>
                  <a:pt x="1299351" y="433388"/>
                </a:lnTo>
                <a:lnTo>
                  <a:pt x="1291420" y="436828"/>
                </a:lnTo>
                <a:lnTo>
                  <a:pt x="1283753" y="440796"/>
                </a:lnTo>
                <a:lnTo>
                  <a:pt x="1276351" y="444765"/>
                </a:lnTo>
                <a:lnTo>
                  <a:pt x="1268948" y="448734"/>
                </a:lnTo>
                <a:lnTo>
                  <a:pt x="1261546" y="452967"/>
                </a:lnTo>
                <a:lnTo>
                  <a:pt x="1254408" y="457465"/>
                </a:lnTo>
                <a:lnTo>
                  <a:pt x="1247270" y="462228"/>
                </a:lnTo>
                <a:lnTo>
                  <a:pt x="1240132" y="466990"/>
                </a:lnTo>
                <a:lnTo>
                  <a:pt x="1232994" y="472282"/>
                </a:lnTo>
                <a:lnTo>
                  <a:pt x="1226120" y="477309"/>
                </a:lnTo>
                <a:lnTo>
                  <a:pt x="1219246" y="483130"/>
                </a:lnTo>
                <a:lnTo>
                  <a:pt x="1212637" y="488686"/>
                </a:lnTo>
                <a:lnTo>
                  <a:pt x="1206292" y="494771"/>
                </a:lnTo>
                <a:lnTo>
                  <a:pt x="1199683" y="500592"/>
                </a:lnTo>
                <a:lnTo>
                  <a:pt x="1193338" y="506942"/>
                </a:lnTo>
                <a:lnTo>
                  <a:pt x="1187522" y="513028"/>
                </a:lnTo>
                <a:lnTo>
                  <a:pt x="1181441" y="519642"/>
                </a:lnTo>
                <a:lnTo>
                  <a:pt x="1175889" y="526257"/>
                </a:lnTo>
                <a:lnTo>
                  <a:pt x="1170338" y="532871"/>
                </a:lnTo>
                <a:lnTo>
                  <a:pt x="1165050" y="539486"/>
                </a:lnTo>
                <a:lnTo>
                  <a:pt x="1160027" y="546365"/>
                </a:lnTo>
                <a:lnTo>
                  <a:pt x="1155004" y="553509"/>
                </a:lnTo>
                <a:lnTo>
                  <a:pt x="1150245" y="560388"/>
                </a:lnTo>
                <a:lnTo>
                  <a:pt x="1145751" y="567532"/>
                </a:lnTo>
                <a:lnTo>
                  <a:pt x="1141785" y="574940"/>
                </a:lnTo>
                <a:lnTo>
                  <a:pt x="1137555" y="582084"/>
                </a:lnTo>
                <a:lnTo>
                  <a:pt x="1133590" y="589492"/>
                </a:lnTo>
                <a:lnTo>
                  <a:pt x="1129889" y="596901"/>
                </a:lnTo>
                <a:lnTo>
                  <a:pt x="1126187" y="604309"/>
                </a:lnTo>
                <a:lnTo>
                  <a:pt x="1123015" y="612246"/>
                </a:lnTo>
                <a:lnTo>
                  <a:pt x="1119843" y="619919"/>
                </a:lnTo>
                <a:lnTo>
                  <a:pt x="1116934" y="627328"/>
                </a:lnTo>
                <a:lnTo>
                  <a:pt x="1114291" y="635265"/>
                </a:lnTo>
                <a:lnTo>
                  <a:pt x="1111647" y="643203"/>
                </a:lnTo>
                <a:lnTo>
                  <a:pt x="1109532" y="650876"/>
                </a:lnTo>
                <a:lnTo>
                  <a:pt x="1107153" y="658813"/>
                </a:lnTo>
                <a:lnTo>
                  <a:pt x="1105302" y="666486"/>
                </a:lnTo>
                <a:lnTo>
                  <a:pt x="1103716" y="674688"/>
                </a:lnTo>
                <a:lnTo>
                  <a:pt x="1102130" y="682626"/>
                </a:lnTo>
                <a:lnTo>
                  <a:pt x="1100808" y="690828"/>
                </a:lnTo>
                <a:lnTo>
                  <a:pt x="1099750" y="698765"/>
                </a:lnTo>
                <a:lnTo>
                  <a:pt x="1098957" y="706703"/>
                </a:lnTo>
                <a:lnTo>
                  <a:pt x="1097900" y="715169"/>
                </a:lnTo>
                <a:lnTo>
                  <a:pt x="1097371" y="723107"/>
                </a:lnTo>
                <a:lnTo>
                  <a:pt x="1097107" y="731044"/>
                </a:lnTo>
                <a:lnTo>
                  <a:pt x="1097107" y="739246"/>
                </a:lnTo>
                <a:lnTo>
                  <a:pt x="1097107" y="747449"/>
                </a:lnTo>
                <a:lnTo>
                  <a:pt x="1097371" y="755651"/>
                </a:lnTo>
                <a:lnTo>
                  <a:pt x="1097635" y="763588"/>
                </a:lnTo>
                <a:lnTo>
                  <a:pt x="1098164" y="771526"/>
                </a:lnTo>
                <a:lnTo>
                  <a:pt x="1099221" y="779992"/>
                </a:lnTo>
                <a:lnTo>
                  <a:pt x="1100279" y="787930"/>
                </a:lnTo>
                <a:lnTo>
                  <a:pt x="1101601" y="796132"/>
                </a:lnTo>
                <a:lnTo>
                  <a:pt x="1102923" y="804069"/>
                </a:lnTo>
                <a:lnTo>
                  <a:pt x="1104509" y="812007"/>
                </a:lnTo>
                <a:lnTo>
                  <a:pt x="1106360" y="819944"/>
                </a:lnTo>
                <a:lnTo>
                  <a:pt x="1108475" y="827882"/>
                </a:lnTo>
                <a:lnTo>
                  <a:pt x="1110854" y="835819"/>
                </a:lnTo>
                <a:lnTo>
                  <a:pt x="1113233" y="843757"/>
                </a:lnTo>
                <a:lnTo>
                  <a:pt x="1115877" y="851430"/>
                </a:lnTo>
                <a:lnTo>
                  <a:pt x="1118521" y="859103"/>
                </a:lnTo>
                <a:lnTo>
                  <a:pt x="1121429" y="866776"/>
                </a:lnTo>
                <a:lnTo>
                  <a:pt x="1124601" y="874449"/>
                </a:lnTo>
                <a:lnTo>
                  <a:pt x="1128302" y="882121"/>
                </a:lnTo>
                <a:lnTo>
                  <a:pt x="1131739" y="889530"/>
                </a:lnTo>
                <a:lnTo>
                  <a:pt x="1135705" y="896938"/>
                </a:lnTo>
                <a:lnTo>
                  <a:pt x="1139670" y="904346"/>
                </a:lnTo>
                <a:lnTo>
                  <a:pt x="1143636" y="911490"/>
                </a:lnTo>
                <a:lnTo>
                  <a:pt x="1148130" y="918634"/>
                </a:lnTo>
                <a:lnTo>
                  <a:pt x="1152889" y="925778"/>
                </a:lnTo>
                <a:lnTo>
                  <a:pt x="1157648" y="932921"/>
                </a:lnTo>
                <a:lnTo>
                  <a:pt x="1162671" y="939801"/>
                </a:lnTo>
                <a:lnTo>
                  <a:pt x="1167958" y="946680"/>
                </a:lnTo>
                <a:lnTo>
                  <a:pt x="1173510" y="953294"/>
                </a:lnTo>
                <a:lnTo>
                  <a:pt x="1178798" y="959909"/>
                </a:lnTo>
                <a:lnTo>
                  <a:pt x="1184878" y="966524"/>
                </a:lnTo>
                <a:lnTo>
                  <a:pt x="1190694" y="972874"/>
                </a:lnTo>
                <a:lnTo>
                  <a:pt x="1197039" y="979224"/>
                </a:lnTo>
                <a:lnTo>
                  <a:pt x="1203120" y="985309"/>
                </a:lnTo>
                <a:lnTo>
                  <a:pt x="1209729" y="991130"/>
                </a:lnTo>
                <a:lnTo>
                  <a:pt x="1216338" y="996951"/>
                </a:lnTo>
                <a:lnTo>
                  <a:pt x="1223212" y="1002507"/>
                </a:lnTo>
                <a:lnTo>
                  <a:pt x="1230086" y="1007799"/>
                </a:lnTo>
                <a:lnTo>
                  <a:pt x="1236695" y="1013090"/>
                </a:lnTo>
                <a:lnTo>
                  <a:pt x="1243833" y="1017853"/>
                </a:lnTo>
                <a:lnTo>
                  <a:pt x="1250971" y="1022615"/>
                </a:lnTo>
                <a:lnTo>
                  <a:pt x="1258109" y="1027378"/>
                </a:lnTo>
                <a:lnTo>
                  <a:pt x="1265776" y="1031876"/>
                </a:lnTo>
                <a:lnTo>
                  <a:pt x="1273178" y="1036109"/>
                </a:lnTo>
                <a:lnTo>
                  <a:pt x="1280581" y="1040078"/>
                </a:lnTo>
                <a:lnTo>
                  <a:pt x="1287983" y="1043782"/>
                </a:lnTo>
                <a:lnTo>
                  <a:pt x="1295650" y="1047486"/>
                </a:lnTo>
                <a:lnTo>
                  <a:pt x="1303317" y="1050926"/>
                </a:lnTo>
                <a:lnTo>
                  <a:pt x="1311248" y="1054365"/>
                </a:lnTo>
                <a:lnTo>
                  <a:pt x="1318915" y="1057276"/>
                </a:lnTo>
                <a:lnTo>
                  <a:pt x="1326846" y="1060186"/>
                </a:lnTo>
                <a:lnTo>
                  <a:pt x="1334513" y="1062832"/>
                </a:lnTo>
                <a:lnTo>
                  <a:pt x="1342708" y="1065213"/>
                </a:lnTo>
                <a:lnTo>
                  <a:pt x="1350639" y="1067330"/>
                </a:lnTo>
                <a:lnTo>
                  <a:pt x="1358835" y="1069446"/>
                </a:lnTo>
                <a:lnTo>
                  <a:pt x="1367030" y="1071563"/>
                </a:lnTo>
                <a:lnTo>
                  <a:pt x="1374962" y="1072886"/>
                </a:lnTo>
                <a:lnTo>
                  <a:pt x="1383422" y="1074738"/>
                </a:lnTo>
                <a:lnTo>
                  <a:pt x="1391353" y="1076061"/>
                </a:lnTo>
                <a:lnTo>
                  <a:pt x="1399813" y="1077119"/>
                </a:lnTo>
                <a:lnTo>
                  <a:pt x="1408008" y="1078178"/>
                </a:lnTo>
                <a:lnTo>
                  <a:pt x="1416468" y="1078707"/>
                </a:lnTo>
                <a:lnTo>
                  <a:pt x="1424399" y="1079236"/>
                </a:lnTo>
                <a:lnTo>
                  <a:pt x="1432859" y="1079501"/>
                </a:lnTo>
                <a:lnTo>
                  <a:pt x="1441055" y="1079765"/>
                </a:lnTo>
                <a:lnTo>
                  <a:pt x="1449515" y="1079501"/>
                </a:lnTo>
                <a:lnTo>
                  <a:pt x="1457710" y="1079501"/>
                </a:lnTo>
                <a:lnTo>
                  <a:pt x="1465906" y="1078971"/>
                </a:lnTo>
                <a:lnTo>
                  <a:pt x="1474366" y="1078442"/>
                </a:lnTo>
                <a:lnTo>
                  <a:pt x="1482561" y="1077384"/>
                </a:lnTo>
                <a:lnTo>
                  <a:pt x="1490757" y="1076590"/>
                </a:lnTo>
                <a:lnTo>
                  <a:pt x="1498952" y="1075267"/>
                </a:lnTo>
                <a:lnTo>
                  <a:pt x="1507412" y="1073944"/>
                </a:lnTo>
                <a:lnTo>
                  <a:pt x="1515343" y="1072357"/>
                </a:lnTo>
                <a:lnTo>
                  <a:pt x="1523803" y="1070505"/>
                </a:lnTo>
                <a:lnTo>
                  <a:pt x="1531734" y="1068653"/>
                </a:lnTo>
                <a:lnTo>
                  <a:pt x="1539666" y="1066536"/>
                </a:lnTo>
                <a:lnTo>
                  <a:pt x="1547861" y="1064155"/>
                </a:lnTo>
                <a:lnTo>
                  <a:pt x="1555792" y="1061509"/>
                </a:lnTo>
                <a:lnTo>
                  <a:pt x="1563459" y="1058599"/>
                </a:lnTo>
                <a:lnTo>
                  <a:pt x="1571655" y="1055688"/>
                </a:lnTo>
                <a:lnTo>
                  <a:pt x="1579321" y="1052513"/>
                </a:lnTo>
                <a:lnTo>
                  <a:pt x="1586988" y="1049074"/>
                </a:lnTo>
                <a:lnTo>
                  <a:pt x="1594655" y="1045634"/>
                </a:lnTo>
                <a:lnTo>
                  <a:pt x="1602322" y="1041930"/>
                </a:lnTo>
                <a:lnTo>
                  <a:pt x="1609988" y="1037961"/>
                </a:lnTo>
                <a:lnTo>
                  <a:pt x="1617391" y="1033728"/>
                </a:lnTo>
                <a:lnTo>
                  <a:pt x="1624529" y="1029494"/>
                </a:lnTo>
                <a:lnTo>
                  <a:pt x="1631931" y="1024996"/>
                </a:lnTo>
                <a:lnTo>
                  <a:pt x="1639069" y="1020234"/>
                </a:lnTo>
                <a:lnTo>
                  <a:pt x="1646208" y="1015471"/>
                </a:lnTo>
                <a:lnTo>
                  <a:pt x="1653081" y="1010180"/>
                </a:lnTo>
                <a:lnTo>
                  <a:pt x="1659955" y="1005153"/>
                </a:lnTo>
                <a:lnTo>
                  <a:pt x="1666829" y="999596"/>
                </a:lnTo>
                <a:lnTo>
                  <a:pt x="1673438" y="993776"/>
                </a:lnTo>
                <a:lnTo>
                  <a:pt x="1680047" y="987955"/>
                </a:lnTo>
                <a:lnTo>
                  <a:pt x="1686392" y="981869"/>
                </a:lnTo>
                <a:lnTo>
                  <a:pt x="1692473" y="975784"/>
                </a:lnTo>
                <a:lnTo>
                  <a:pt x="1698818" y="969434"/>
                </a:lnTo>
                <a:lnTo>
                  <a:pt x="1704898" y="962819"/>
                </a:lnTo>
                <a:lnTo>
                  <a:pt x="1710450" y="956469"/>
                </a:lnTo>
                <a:lnTo>
                  <a:pt x="1715737" y="949855"/>
                </a:lnTo>
                <a:lnTo>
                  <a:pt x="1721025" y="942976"/>
                </a:lnTo>
                <a:lnTo>
                  <a:pt x="1726048" y="936096"/>
                </a:lnTo>
                <a:lnTo>
                  <a:pt x="1731335" y="929217"/>
                </a:lnTo>
                <a:lnTo>
                  <a:pt x="1735565" y="922074"/>
                </a:lnTo>
                <a:lnTo>
                  <a:pt x="1740060" y="914930"/>
                </a:lnTo>
                <a:lnTo>
                  <a:pt x="1744554" y="907786"/>
                </a:lnTo>
                <a:lnTo>
                  <a:pt x="1748784" y="900378"/>
                </a:lnTo>
                <a:lnTo>
                  <a:pt x="1752750" y="892969"/>
                </a:lnTo>
                <a:lnTo>
                  <a:pt x="1756186" y="885561"/>
                </a:lnTo>
                <a:lnTo>
                  <a:pt x="1759888" y="878153"/>
                </a:lnTo>
                <a:lnTo>
                  <a:pt x="1763060" y="870480"/>
                </a:lnTo>
                <a:lnTo>
                  <a:pt x="1766232" y="863071"/>
                </a:lnTo>
                <a:lnTo>
                  <a:pt x="1769405" y="855134"/>
                </a:lnTo>
                <a:lnTo>
                  <a:pt x="1772049" y="847461"/>
                </a:lnTo>
                <a:lnTo>
                  <a:pt x="1774428" y="839524"/>
                </a:lnTo>
                <a:lnTo>
                  <a:pt x="1776807" y="831851"/>
                </a:lnTo>
                <a:lnTo>
                  <a:pt x="1778922" y="823649"/>
                </a:lnTo>
                <a:lnTo>
                  <a:pt x="1780773" y="815976"/>
                </a:lnTo>
                <a:lnTo>
                  <a:pt x="1782624" y="808038"/>
                </a:lnTo>
                <a:lnTo>
                  <a:pt x="1784210" y="799836"/>
                </a:lnTo>
                <a:lnTo>
                  <a:pt x="1785267" y="791899"/>
                </a:lnTo>
                <a:lnTo>
                  <a:pt x="1786589" y="783961"/>
                </a:lnTo>
                <a:lnTo>
                  <a:pt x="1787382" y="775759"/>
                </a:lnTo>
                <a:lnTo>
                  <a:pt x="1788440" y="767821"/>
                </a:lnTo>
                <a:lnTo>
                  <a:pt x="1788704" y="759355"/>
                </a:lnTo>
                <a:lnTo>
                  <a:pt x="1789233" y="751417"/>
                </a:lnTo>
                <a:lnTo>
                  <a:pt x="1789233" y="743480"/>
                </a:lnTo>
                <a:lnTo>
                  <a:pt x="1789233" y="735278"/>
                </a:lnTo>
                <a:lnTo>
                  <a:pt x="1788968" y="727076"/>
                </a:lnTo>
                <a:lnTo>
                  <a:pt x="1788704" y="718874"/>
                </a:lnTo>
                <a:lnTo>
                  <a:pt x="1787647" y="710936"/>
                </a:lnTo>
                <a:lnTo>
                  <a:pt x="1787118" y="702999"/>
                </a:lnTo>
                <a:lnTo>
                  <a:pt x="1786060" y="694796"/>
                </a:lnTo>
                <a:lnTo>
                  <a:pt x="1784739" y="686594"/>
                </a:lnTo>
                <a:lnTo>
                  <a:pt x="1783152" y="678392"/>
                </a:lnTo>
                <a:lnTo>
                  <a:pt x="1781830" y="670719"/>
                </a:lnTo>
                <a:lnTo>
                  <a:pt x="1779715" y="662782"/>
                </a:lnTo>
                <a:lnTo>
                  <a:pt x="1777865" y="654844"/>
                </a:lnTo>
                <a:lnTo>
                  <a:pt x="1775486" y="646907"/>
                </a:lnTo>
                <a:lnTo>
                  <a:pt x="1773106" y="638969"/>
                </a:lnTo>
                <a:lnTo>
                  <a:pt x="1770462" y="631296"/>
                </a:lnTo>
                <a:lnTo>
                  <a:pt x="1767554" y="623359"/>
                </a:lnTo>
                <a:lnTo>
                  <a:pt x="1764646" y="615686"/>
                </a:lnTo>
                <a:lnTo>
                  <a:pt x="1761209" y="608278"/>
                </a:lnTo>
                <a:lnTo>
                  <a:pt x="1758037" y="600605"/>
                </a:lnTo>
                <a:lnTo>
                  <a:pt x="1754336" y="593196"/>
                </a:lnTo>
                <a:lnTo>
                  <a:pt x="1750634" y="585788"/>
                </a:lnTo>
                <a:lnTo>
                  <a:pt x="1746405" y="578380"/>
                </a:lnTo>
                <a:lnTo>
                  <a:pt x="1742175" y="571236"/>
                </a:lnTo>
                <a:lnTo>
                  <a:pt x="1737680" y="564092"/>
                </a:lnTo>
                <a:lnTo>
                  <a:pt x="1733186" y="556949"/>
                </a:lnTo>
                <a:lnTo>
                  <a:pt x="1728427" y="549805"/>
                </a:lnTo>
                <a:lnTo>
                  <a:pt x="1723404" y="542926"/>
                </a:lnTo>
                <a:lnTo>
                  <a:pt x="1718117" y="536046"/>
                </a:lnTo>
                <a:lnTo>
                  <a:pt x="1712829" y="529167"/>
                </a:lnTo>
                <a:lnTo>
                  <a:pt x="1707278" y="522553"/>
                </a:lnTo>
                <a:lnTo>
                  <a:pt x="1701461" y="516203"/>
                </a:lnTo>
                <a:lnTo>
                  <a:pt x="1695381" y="509853"/>
                </a:lnTo>
                <a:lnTo>
                  <a:pt x="1689300" y="503238"/>
                </a:lnTo>
                <a:lnTo>
                  <a:pt x="1682691" y="497417"/>
                </a:lnTo>
                <a:lnTo>
                  <a:pt x="1676346" y="491332"/>
                </a:lnTo>
                <a:lnTo>
                  <a:pt x="1669737" y="485776"/>
                </a:lnTo>
                <a:lnTo>
                  <a:pt x="1663127" y="479955"/>
                </a:lnTo>
                <a:lnTo>
                  <a:pt x="1656254" y="474663"/>
                </a:lnTo>
                <a:lnTo>
                  <a:pt x="1649116" y="469371"/>
                </a:lnTo>
                <a:lnTo>
                  <a:pt x="1642242" y="464609"/>
                </a:lnTo>
                <a:lnTo>
                  <a:pt x="1635104" y="459846"/>
                </a:lnTo>
                <a:lnTo>
                  <a:pt x="1627966" y="455084"/>
                </a:lnTo>
                <a:lnTo>
                  <a:pt x="1620563" y="450586"/>
                </a:lnTo>
                <a:lnTo>
                  <a:pt x="1613161" y="446353"/>
                </a:lnTo>
                <a:lnTo>
                  <a:pt x="1605759" y="442649"/>
                </a:lnTo>
                <a:lnTo>
                  <a:pt x="1598356" y="438680"/>
                </a:lnTo>
                <a:lnTo>
                  <a:pt x="1590689" y="435240"/>
                </a:lnTo>
                <a:lnTo>
                  <a:pt x="1582758" y="431536"/>
                </a:lnTo>
                <a:lnTo>
                  <a:pt x="1575091" y="428361"/>
                </a:lnTo>
                <a:lnTo>
                  <a:pt x="1567425" y="425451"/>
                </a:lnTo>
                <a:lnTo>
                  <a:pt x="1559493" y="422540"/>
                </a:lnTo>
                <a:lnTo>
                  <a:pt x="1551298" y="419894"/>
                </a:lnTo>
                <a:lnTo>
                  <a:pt x="1543631" y="417249"/>
                </a:lnTo>
                <a:lnTo>
                  <a:pt x="1535436" y="415132"/>
                </a:lnTo>
                <a:lnTo>
                  <a:pt x="1527240" y="413015"/>
                </a:lnTo>
                <a:lnTo>
                  <a:pt x="1519309" y="411163"/>
                </a:lnTo>
                <a:lnTo>
                  <a:pt x="1511113" y="409576"/>
                </a:lnTo>
                <a:lnTo>
                  <a:pt x="1502918" y="407988"/>
                </a:lnTo>
                <a:lnTo>
                  <a:pt x="1494458" y="406665"/>
                </a:lnTo>
                <a:lnTo>
                  <a:pt x="1486527" y="405342"/>
                </a:lnTo>
                <a:lnTo>
                  <a:pt x="1478331" y="404549"/>
                </a:lnTo>
                <a:lnTo>
                  <a:pt x="1469871" y="404019"/>
                </a:lnTo>
                <a:lnTo>
                  <a:pt x="1461676" y="403226"/>
                </a:lnTo>
                <a:lnTo>
                  <a:pt x="1453216" y="402961"/>
                </a:lnTo>
                <a:lnTo>
                  <a:pt x="1445020" y="402961"/>
                </a:lnTo>
                <a:lnTo>
                  <a:pt x="1436560" y="402961"/>
                </a:lnTo>
                <a:lnTo>
                  <a:pt x="1428629" y="402961"/>
                </a:lnTo>
                <a:close/>
                <a:moveTo>
                  <a:pt x="1433917" y="255588"/>
                </a:moveTo>
                <a:lnTo>
                  <a:pt x="1445813" y="255588"/>
                </a:lnTo>
                <a:lnTo>
                  <a:pt x="1457710" y="255853"/>
                </a:lnTo>
                <a:lnTo>
                  <a:pt x="1469871" y="256117"/>
                </a:lnTo>
                <a:lnTo>
                  <a:pt x="1481768" y="256911"/>
                </a:lnTo>
                <a:lnTo>
                  <a:pt x="1493665" y="257969"/>
                </a:lnTo>
                <a:lnTo>
                  <a:pt x="1505297" y="259292"/>
                </a:lnTo>
                <a:lnTo>
                  <a:pt x="1517194" y="260880"/>
                </a:lnTo>
                <a:lnTo>
                  <a:pt x="1529091" y="262732"/>
                </a:lnTo>
                <a:lnTo>
                  <a:pt x="1540723" y="265113"/>
                </a:lnTo>
                <a:lnTo>
                  <a:pt x="1552620" y="267494"/>
                </a:lnTo>
                <a:lnTo>
                  <a:pt x="1564252" y="270140"/>
                </a:lnTo>
                <a:lnTo>
                  <a:pt x="1575620" y="273051"/>
                </a:lnTo>
                <a:lnTo>
                  <a:pt x="1587252" y="276226"/>
                </a:lnTo>
                <a:lnTo>
                  <a:pt x="1598885" y="279930"/>
                </a:lnTo>
                <a:lnTo>
                  <a:pt x="1610253" y="283634"/>
                </a:lnTo>
                <a:lnTo>
                  <a:pt x="1621621" y="287603"/>
                </a:lnTo>
                <a:lnTo>
                  <a:pt x="1632725" y="292101"/>
                </a:lnTo>
                <a:lnTo>
                  <a:pt x="1643828" y="296863"/>
                </a:lnTo>
                <a:lnTo>
                  <a:pt x="1654932" y="301626"/>
                </a:lnTo>
                <a:lnTo>
                  <a:pt x="1665771" y="306917"/>
                </a:lnTo>
                <a:lnTo>
                  <a:pt x="1676875" y="312209"/>
                </a:lnTo>
                <a:lnTo>
                  <a:pt x="1687450" y="318294"/>
                </a:lnTo>
                <a:lnTo>
                  <a:pt x="1698024" y="324115"/>
                </a:lnTo>
                <a:lnTo>
                  <a:pt x="1708599" y="330465"/>
                </a:lnTo>
                <a:lnTo>
                  <a:pt x="1719174" y="337080"/>
                </a:lnTo>
                <a:lnTo>
                  <a:pt x="1729220" y="343694"/>
                </a:lnTo>
                <a:lnTo>
                  <a:pt x="1739266" y="350838"/>
                </a:lnTo>
                <a:lnTo>
                  <a:pt x="1749048" y="358511"/>
                </a:lnTo>
                <a:lnTo>
                  <a:pt x="1758830" y="366184"/>
                </a:lnTo>
                <a:lnTo>
                  <a:pt x="1768612" y="374121"/>
                </a:lnTo>
                <a:lnTo>
                  <a:pt x="1778129" y="382588"/>
                </a:lnTo>
                <a:lnTo>
                  <a:pt x="1787382" y="391055"/>
                </a:lnTo>
                <a:lnTo>
                  <a:pt x="1796635" y="399786"/>
                </a:lnTo>
                <a:lnTo>
                  <a:pt x="1805624" y="409046"/>
                </a:lnTo>
                <a:lnTo>
                  <a:pt x="1814084" y="417778"/>
                </a:lnTo>
                <a:lnTo>
                  <a:pt x="1822544" y="427303"/>
                </a:lnTo>
                <a:lnTo>
                  <a:pt x="1830475" y="436828"/>
                </a:lnTo>
                <a:lnTo>
                  <a:pt x="1838142" y="446353"/>
                </a:lnTo>
                <a:lnTo>
                  <a:pt x="1845808" y="456407"/>
                </a:lnTo>
                <a:lnTo>
                  <a:pt x="1852947" y="466461"/>
                </a:lnTo>
                <a:lnTo>
                  <a:pt x="1859556" y="476515"/>
                </a:lnTo>
                <a:lnTo>
                  <a:pt x="1866430" y="486569"/>
                </a:lnTo>
                <a:lnTo>
                  <a:pt x="1872774" y="497153"/>
                </a:lnTo>
                <a:lnTo>
                  <a:pt x="1878591" y="507471"/>
                </a:lnTo>
                <a:lnTo>
                  <a:pt x="1884671" y="517790"/>
                </a:lnTo>
                <a:lnTo>
                  <a:pt x="1889959" y="528638"/>
                </a:lnTo>
                <a:lnTo>
                  <a:pt x="1895246" y="539221"/>
                </a:lnTo>
                <a:lnTo>
                  <a:pt x="1900005" y="550334"/>
                </a:lnTo>
                <a:lnTo>
                  <a:pt x="1904764" y="560917"/>
                </a:lnTo>
                <a:lnTo>
                  <a:pt x="1908993" y="572294"/>
                </a:lnTo>
                <a:lnTo>
                  <a:pt x="1913223" y="583407"/>
                </a:lnTo>
                <a:lnTo>
                  <a:pt x="1916925" y="594519"/>
                </a:lnTo>
                <a:lnTo>
                  <a:pt x="1920361" y="605632"/>
                </a:lnTo>
                <a:lnTo>
                  <a:pt x="1923534" y="617009"/>
                </a:lnTo>
                <a:lnTo>
                  <a:pt x="1926442" y="628651"/>
                </a:lnTo>
                <a:lnTo>
                  <a:pt x="1929350" y="639763"/>
                </a:lnTo>
                <a:lnTo>
                  <a:pt x="1931729" y="651405"/>
                </a:lnTo>
                <a:lnTo>
                  <a:pt x="1933580" y="662782"/>
                </a:lnTo>
                <a:lnTo>
                  <a:pt x="1935431" y="674424"/>
                </a:lnTo>
                <a:lnTo>
                  <a:pt x="1937017" y="686065"/>
                </a:lnTo>
                <a:lnTo>
                  <a:pt x="1938074" y="697442"/>
                </a:lnTo>
                <a:lnTo>
                  <a:pt x="1939132" y="709084"/>
                </a:lnTo>
                <a:lnTo>
                  <a:pt x="1939661" y="720726"/>
                </a:lnTo>
                <a:lnTo>
                  <a:pt x="1939925" y="732632"/>
                </a:lnTo>
                <a:lnTo>
                  <a:pt x="1939925" y="744274"/>
                </a:lnTo>
                <a:lnTo>
                  <a:pt x="1939925" y="755915"/>
                </a:lnTo>
                <a:lnTo>
                  <a:pt x="1939396" y="767557"/>
                </a:lnTo>
                <a:lnTo>
                  <a:pt x="1938339" y="779199"/>
                </a:lnTo>
                <a:lnTo>
                  <a:pt x="1937546" y="790576"/>
                </a:lnTo>
                <a:lnTo>
                  <a:pt x="1935959" y="802217"/>
                </a:lnTo>
                <a:lnTo>
                  <a:pt x="1934638" y="813859"/>
                </a:lnTo>
                <a:lnTo>
                  <a:pt x="1932523" y="825501"/>
                </a:lnTo>
                <a:lnTo>
                  <a:pt x="1930408" y="837142"/>
                </a:lnTo>
                <a:lnTo>
                  <a:pt x="1928028" y="848519"/>
                </a:lnTo>
                <a:lnTo>
                  <a:pt x="1925120" y="859632"/>
                </a:lnTo>
                <a:lnTo>
                  <a:pt x="1922212" y="871009"/>
                </a:lnTo>
                <a:lnTo>
                  <a:pt x="1918775" y="882386"/>
                </a:lnTo>
                <a:lnTo>
                  <a:pt x="1915338" y="893499"/>
                </a:lnTo>
                <a:lnTo>
                  <a:pt x="1911373" y="904876"/>
                </a:lnTo>
                <a:lnTo>
                  <a:pt x="1907143" y="915988"/>
                </a:lnTo>
                <a:lnTo>
                  <a:pt x="1902648" y="926836"/>
                </a:lnTo>
                <a:lnTo>
                  <a:pt x="1898154" y="937684"/>
                </a:lnTo>
                <a:lnTo>
                  <a:pt x="1892867" y="948532"/>
                </a:lnTo>
                <a:lnTo>
                  <a:pt x="1887579" y="959380"/>
                </a:lnTo>
                <a:lnTo>
                  <a:pt x="1882028" y="969699"/>
                </a:lnTo>
                <a:lnTo>
                  <a:pt x="1875947" y="980282"/>
                </a:lnTo>
                <a:lnTo>
                  <a:pt x="1869866" y="990601"/>
                </a:lnTo>
                <a:lnTo>
                  <a:pt x="1863521" y="1000919"/>
                </a:lnTo>
                <a:lnTo>
                  <a:pt x="1856648" y="1011238"/>
                </a:lnTo>
                <a:lnTo>
                  <a:pt x="1849510" y="1021028"/>
                </a:lnTo>
                <a:lnTo>
                  <a:pt x="1842372" y="1031082"/>
                </a:lnTo>
                <a:lnTo>
                  <a:pt x="1834705" y="1040607"/>
                </a:lnTo>
                <a:lnTo>
                  <a:pt x="1827038" y="1050396"/>
                </a:lnTo>
                <a:lnTo>
                  <a:pt x="1818578" y="1059657"/>
                </a:lnTo>
                <a:lnTo>
                  <a:pt x="1810383" y="1068917"/>
                </a:lnTo>
                <a:lnTo>
                  <a:pt x="1801658" y="1078178"/>
                </a:lnTo>
                <a:lnTo>
                  <a:pt x="1792405" y="1086909"/>
                </a:lnTo>
                <a:lnTo>
                  <a:pt x="1783152" y="1095640"/>
                </a:lnTo>
                <a:lnTo>
                  <a:pt x="1774164" y="1103842"/>
                </a:lnTo>
                <a:lnTo>
                  <a:pt x="1764118" y="1112309"/>
                </a:lnTo>
                <a:lnTo>
                  <a:pt x="1754600" y="1119982"/>
                </a:lnTo>
                <a:lnTo>
                  <a:pt x="1744554" y="1127655"/>
                </a:lnTo>
                <a:lnTo>
                  <a:pt x="1734772" y="1134799"/>
                </a:lnTo>
                <a:lnTo>
                  <a:pt x="1724726" y="1141942"/>
                </a:lnTo>
                <a:lnTo>
                  <a:pt x="1714416" y="1148821"/>
                </a:lnTo>
                <a:lnTo>
                  <a:pt x="1703841" y="1155171"/>
                </a:lnTo>
                <a:lnTo>
                  <a:pt x="1693266" y="1161257"/>
                </a:lnTo>
                <a:lnTo>
                  <a:pt x="1682426" y="1167342"/>
                </a:lnTo>
                <a:lnTo>
                  <a:pt x="1671852" y="1172899"/>
                </a:lnTo>
                <a:lnTo>
                  <a:pt x="1660748" y="1178190"/>
                </a:lnTo>
                <a:lnTo>
                  <a:pt x="1649644" y="1183482"/>
                </a:lnTo>
                <a:lnTo>
                  <a:pt x="1638805" y="1188244"/>
                </a:lnTo>
                <a:lnTo>
                  <a:pt x="1627437" y="1192478"/>
                </a:lnTo>
                <a:lnTo>
                  <a:pt x="1616069" y="1196976"/>
                </a:lnTo>
                <a:lnTo>
                  <a:pt x="1604965" y="1200944"/>
                </a:lnTo>
                <a:lnTo>
                  <a:pt x="1593597" y="1204384"/>
                </a:lnTo>
                <a:lnTo>
                  <a:pt x="1581965" y="1208088"/>
                </a:lnTo>
                <a:lnTo>
                  <a:pt x="1570333" y="1210999"/>
                </a:lnTo>
                <a:lnTo>
                  <a:pt x="1558700" y="1213909"/>
                </a:lnTo>
                <a:lnTo>
                  <a:pt x="1546804" y="1216819"/>
                </a:lnTo>
                <a:lnTo>
                  <a:pt x="1535436" y="1218671"/>
                </a:lnTo>
                <a:lnTo>
                  <a:pt x="1523539" y="1220788"/>
                </a:lnTo>
                <a:lnTo>
                  <a:pt x="1511906" y="1222640"/>
                </a:lnTo>
                <a:lnTo>
                  <a:pt x="1500010" y="1224228"/>
                </a:lnTo>
                <a:lnTo>
                  <a:pt x="1488113" y="1225286"/>
                </a:lnTo>
                <a:lnTo>
                  <a:pt x="1476216" y="1226344"/>
                </a:lnTo>
                <a:lnTo>
                  <a:pt x="1464319" y="1226874"/>
                </a:lnTo>
                <a:lnTo>
                  <a:pt x="1452423" y="1227138"/>
                </a:lnTo>
                <a:lnTo>
                  <a:pt x="1440526" y="1227138"/>
                </a:lnTo>
                <a:lnTo>
                  <a:pt x="1428365" y="1227138"/>
                </a:lnTo>
                <a:lnTo>
                  <a:pt x="1416468" y="1226609"/>
                </a:lnTo>
                <a:lnTo>
                  <a:pt x="1404571" y="1225815"/>
                </a:lnTo>
                <a:lnTo>
                  <a:pt x="1392675" y="1224757"/>
                </a:lnTo>
                <a:lnTo>
                  <a:pt x="1380778" y="1223434"/>
                </a:lnTo>
                <a:lnTo>
                  <a:pt x="1369145" y="1221846"/>
                </a:lnTo>
                <a:lnTo>
                  <a:pt x="1357249" y="1219994"/>
                </a:lnTo>
                <a:lnTo>
                  <a:pt x="1345352" y="1217878"/>
                </a:lnTo>
                <a:lnTo>
                  <a:pt x="1333720" y="1215496"/>
                </a:lnTo>
                <a:lnTo>
                  <a:pt x="1322087" y="1212586"/>
                </a:lnTo>
                <a:lnTo>
                  <a:pt x="1310455" y="1209676"/>
                </a:lnTo>
                <a:lnTo>
                  <a:pt x="1298822" y="1206236"/>
                </a:lnTo>
                <a:lnTo>
                  <a:pt x="1287454" y="1203061"/>
                </a:lnTo>
                <a:lnTo>
                  <a:pt x="1276086" y="1199092"/>
                </a:lnTo>
                <a:lnTo>
                  <a:pt x="1264718" y="1194859"/>
                </a:lnTo>
                <a:lnTo>
                  <a:pt x="1253350" y="1190626"/>
                </a:lnTo>
                <a:lnTo>
                  <a:pt x="1242511" y="1186128"/>
                </a:lnTo>
                <a:lnTo>
                  <a:pt x="1231143" y="1181101"/>
                </a:lnTo>
                <a:lnTo>
                  <a:pt x="1220568" y="1175809"/>
                </a:lnTo>
                <a:lnTo>
                  <a:pt x="1209465" y="1170253"/>
                </a:lnTo>
                <a:lnTo>
                  <a:pt x="1198625" y="1164696"/>
                </a:lnTo>
                <a:lnTo>
                  <a:pt x="1188051" y="1158346"/>
                </a:lnTo>
                <a:lnTo>
                  <a:pt x="1177740" y="1152261"/>
                </a:lnTo>
                <a:lnTo>
                  <a:pt x="1167165" y="1145646"/>
                </a:lnTo>
                <a:lnTo>
                  <a:pt x="1157119" y="1138767"/>
                </a:lnTo>
                <a:lnTo>
                  <a:pt x="1147073" y="1131624"/>
                </a:lnTo>
                <a:lnTo>
                  <a:pt x="1137027" y="1124215"/>
                </a:lnTo>
                <a:lnTo>
                  <a:pt x="1127509" y="1116542"/>
                </a:lnTo>
                <a:lnTo>
                  <a:pt x="1117463" y="1108340"/>
                </a:lnTo>
                <a:lnTo>
                  <a:pt x="1107946" y="1100403"/>
                </a:lnTo>
                <a:lnTo>
                  <a:pt x="1098957" y="1091671"/>
                </a:lnTo>
                <a:lnTo>
                  <a:pt x="1089704" y="1082940"/>
                </a:lnTo>
                <a:lnTo>
                  <a:pt x="1080715" y="1073944"/>
                </a:lnTo>
                <a:lnTo>
                  <a:pt x="1071991" y="1064684"/>
                </a:lnTo>
                <a:lnTo>
                  <a:pt x="1063796" y="1055159"/>
                </a:lnTo>
                <a:lnTo>
                  <a:pt x="1055864" y="1045899"/>
                </a:lnTo>
                <a:lnTo>
                  <a:pt x="1047933" y="1036109"/>
                </a:lnTo>
                <a:lnTo>
                  <a:pt x="1040531" y="1026319"/>
                </a:lnTo>
                <a:lnTo>
                  <a:pt x="1033393" y="1016530"/>
                </a:lnTo>
                <a:lnTo>
                  <a:pt x="1026519" y="1006476"/>
                </a:lnTo>
                <a:lnTo>
                  <a:pt x="1019645" y="995892"/>
                </a:lnTo>
                <a:lnTo>
                  <a:pt x="1013565" y="985838"/>
                </a:lnTo>
                <a:lnTo>
                  <a:pt x="1007484" y="975519"/>
                </a:lnTo>
                <a:lnTo>
                  <a:pt x="1001668" y="964671"/>
                </a:lnTo>
                <a:lnTo>
                  <a:pt x="996381" y="954088"/>
                </a:lnTo>
                <a:lnTo>
                  <a:pt x="990829" y="943240"/>
                </a:lnTo>
                <a:lnTo>
                  <a:pt x="986070" y="932657"/>
                </a:lnTo>
                <a:lnTo>
                  <a:pt x="981312" y="921544"/>
                </a:lnTo>
                <a:lnTo>
                  <a:pt x="977346" y="910696"/>
                </a:lnTo>
                <a:lnTo>
                  <a:pt x="973116" y="899319"/>
                </a:lnTo>
                <a:lnTo>
                  <a:pt x="969150" y="888207"/>
                </a:lnTo>
                <a:lnTo>
                  <a:pt x="965714" y="876830"/>
                </a:lnTo>
                <a:lnTo>
                  <a:pt x="962805" y="865717"/>
                </a:lnTo>
                <a:lnTo>
                  <a:pt x="959633" y="854340"/>
                </a:lnTo>
                <a:lnTo>
                  <a:pt x="956989" y="842699"/>
                </a:lnTo>
                <a:lnTo>
                  <a:pt x="954610" y="831321"/>
                </a:lnTo>
                <a:lnTo>
                  <a:pt x="952495" y="819944"/>
                </a:lnTo>
                <a:lnTo>
                  <a:pt x="950909" y="808303"/>
                </a:lnTo>
                <a:lnTo>
                  <a:pt x="949322" y="796661"/>
                </a:lnTo>
                <a:lnTo>
                  <a:pt x="948001" y="785019"/>
                </a:lnTo>
                <a:lnTo>
                  <a:pt x="947207" y="773378"/>
                </a:lnTo>
                <a:lnTo>
                  <a:pt x="946679" y="761736"/>
                </a:lnTo>
                <a:lnTo>
                  <a:pt x="946414" y="750094"/>
                </a:lnTo>
                <a:lnTo>
                  <a:pt x="946150" y="738188"/>
                </a:lnTo>
                <a:lnTo>
                  <a:pt x="946414" y="726811"/>
                </a:lnTo>
                <a:lnTo>
                  <a:pt x="946943" y="715169"/>
                </a:lnTo>
                <a:lnTo>
                  <a:pt x="947472" y="703528"/>
                </a:lnTo>
                <a:lnTo>
                  <a:pt x="948794" y="691886"/>
                </a:lnTo>
                <a:lnTo>
                  <a:pt x="949851" y="680244"/>
                </a:lnTo>
                <a:lnTo>
                  <a:pt x="951702" y="668603"/>
                </a:lnTo>
                <a:lnTo>
                  <a:pt x="953552" y="657226"/>
                </a:lnTo>
                <a:lnTo>
                  <a:pt x="955932" y="645849"/>
                </a:lnTo>
                <a:lnTo>
                  <a:pt x="958311" y="634207"/>
                </a:lnTo>
                <a:lnTo>
                  <a:pt x="960955" y="622830"/>
                </a:lnTo>
                <a:lnTo>
                  <a:pt x="964127" y="611453"/>
                </a:lnTo>
                <a:lnTo>
                  <a:pt x="967564" y="600340"/>
                </a:lnTo>
                <a:lnTo>
                  <a:pt x="971001" y="588963"/>
                </a:lnTo>
                <a:lnTo>
                  <a:pt x="974967" y="577851"/>
                </a:lnTo>
                <a:lnTo>
                  <a:pt x="978932" y="566738"/>
                </a:lnTo>
                <a:lnTo>
                  <a:pt x="983426" y="555890"/>
                </a:lnTo>
                <a:lnTo>
                  <a:pt x="988185" y="545042"/>
                </a:lnTo>
                <a:lnTo>
                  <a:pt x="993208" y="534194"/>
                </a:lnTo>
                <a:lnTo>
                  <a:pt x="998760" y="523611"/>
                </a:lnTo>
                <a:lnTo>
                  <a:pt x="1004312" y="512763"/>
                </a:lnTo>
                <a:lnTo>
                  <a:pt x="1010128" y="502444"/>
                </a:lnTo>
                <a:lnTo>
                  <a:pt x="1016473" y="491861"/>
                </a:lnTo>
                <a:lnTo>
                  <a:pt x="1022818" y="481542"/>
                </a:lnTo>
                <a:lnTo>
                  <a:pt x="1029692" y="471488"/>
                </a:lnTo>
                <a:lnTo>
                  <a:pt x="1036830" y="461699"/>
                </a:lnTo>
                <a:lnTo>
                  <a:pt x="1043968" y="451909"/>
                </a:lnTo>
                <a:lnTo>
                  <a:pt x="1051634" y="442119"/>
                </a:lnTo>
                <a:lnTo>
                  <a:pt x="1059301" y="432594"/>
                </a:lnTo>
                <a:lnTo>
                  <a:pt x="1067761" y="423069"/>
                </a:lnTo>
                <a:lnTo>
                  <a:pt x="1075957" y="413809"/>
                </a:lnTo>
                <a:lnTo>
                  <a:pt x="1084681" y="404549"/>
                </a:lnTo>
                <a:lnTo>
                  <a:pt x="1093670" y="395553"/>
                </a:lnTo>
                <a:lnTo>
                  <a:pt x="1102923" y="387086"/>
                </a:lnTo>
                <a:lnTo>
                  <a:pt x="1112176" y="378619"/>
                </a:lnTo>
                <a:lnTo>
                  <a:pt x="1121693" y="370682"/>
                </a:lnTo>
                <a:lnTo>
                  <a:pt x="1131475" y="362480"/>
                </a:lnTo>
                <a:lnTo>
                  <a:pt x="1141257" y="355071"/>
                </a:lnTo>
                <a:lnTo>
                  <a:pt x="1151567" y="347663"/>
                </a:lnTo>
                <a:lnTo>
                  <a:pt x="1161613" y="340519"/>
                </a:lnTo>
                <a:lnTo>
                  <a:pt x="1171924" y="333905"/>
                </a:lnTo>
                <a:lnTo>
                  <a:pt x="1182499" y="327555"/>
                </a:lnTo>
                <a:lnTo>
                  <a:pt x="1193074" y="321205"/>
                </a:lnTo>
                <a:lnTo>
                  <a:pt x="1203913" y="315384"/>
                </a:lnTo>
                <a:lnTo>
                  <a:pt x="1214488" y="309563"/>
                </a:lnTo>
                <a:lnTo>
                  <a:pt x="1225591" y="304271"/>
                </a:lnTo>
                <a:lnTo>
                  <a:pt x="1236431" y="299244"/>
                </a:lnTo>
                <a:lnTo>
                  <a:pt x="1247534" y="294482"/>
                </a:lnTo>
                <a:lnTo>
                  <a:pt x="1258902" y="289984"/>
                </a:lnTo>
                <a:lnTo>
                  <a:pt x="1270006" y="285751"/>
                </a:lnTo>
                <a:lnTo>
                  <a:pt x="1281374" y="281517"/>
                </a:lnTo>
                <a:lnTo>
                  <a:pt x="1292742" y="278078"/>
                </a:lnTo>
                <a:lnTo>
                  <a:pt x="1304374" y="274638"/>
                </a:lnTo>
                <a:lnTo>
                  <a:pt x="1316007" y="271463"/>
                </a:lnTo>
                <a:lnTo>
                  <a:pt x="1327375" y="268553"/>
                </a:lnTo>
                <a:lnTo>
                  <a:pt x="1339007" y="266171"/>
                </a:lnTo>
                <a:lnTo>
                  <a:pt x="1350904" y="263790"/>
                </a:lnTo>
                <a:lnTo>
                  <a:pt x="1362801" y="261674"/>
                </a:lnTo>
                <a:lnTo>
                  <a:pt x="1374433" y="259821"/>
                </a:lnTo>
                <a:lnTo>
                  <a:pt x="1386330" y="258499"/>
                </a:lnTo>
                <a:lnTo>
                  <a:pt x="1398226" y="257176"/>
                </a:lnTo>
                <a:lnTo>
                  <a:pt x="1410123" y="256382"/>
                </a:lnTo>
                <a:lnTo>
                  <a:pt x="1422020" y="255853"/>
                </a:lnTo>
                <a:lnTo>
                  <a:pt x="1433917" y="255588"/>
                </a:lnTo>
                <a:close/>
                <a:moveTo>
                  <a:pt x="200465" y="0"/>
                </a:moveTo>
                <a:lnTo>
                  <a:pt x="213953" y="0"/>
                </a:lnTo>
                <a:lnTo>
                  <a:pt x="227970" y="0"/>
                </a:lnTo>
                <a:lnTo>
                  <a:pt x="574420" y="2381"/>
                </a:lnTo>
                <a:lnTo>
                  <a:pt x="711943" y="177536"/>
                </a:lnTo>
                <a:lnTo>
                  <a:pt x="1193800" y="180711"/>
                </a:lnTo>
                <a:lnTo>
                  <a:pt x="1180577" y="186531"/>
                </a:lnTo>
                <a:lnTo>
                  <a:pt x="1167353" y="192352"/>
                </a:lnTo>
                <a:lnTo>
                  <a:pt x="1154130" y="198967"/>
                </a:lnTo>
                <a:lnTo>
                  <a:pt x="1141436" y="205581"/>
                </a:lnTo>
                <a:lnTo>
                  <a:pt x="1128477" y="212461"/>
                </a:lnTo>
                <a:lnTo>
                  <a:pt x="1115782" y="219340"/>
                </a:lnTo>
                <a:lnTo>
                  <a:pt x="1103353" y="227013"/>
                </a:lnTo>
                <a:lnTo>
                  <a:pt x="1090923" y="234950"/>
                </a:lnTo>
                <a:lnTo>
                  <a:pt x="1078757" y="242888"/>
                </a:lnTo>
                <a:lnTo>
                  <a:pt x="1066327" y="251619"/>
                </a:lnTo>
                <a:lnTo>
                  <a:pt x="1054426" y="260350"/>
                </a:lnTo>
                <a:lnTo>
                  <a:pt x="1043054" y="269346"/>
                </a:lnTo>
                <a:lnTo>
                  <a:pt x="1031418" y="278607"/>
                </a:lnTo>
                <a:lnTo>
                  <a:pt x="1019781" y="288396"/>
                </a:lnTo>
                <a:lnTo>
                  <a:pt x="1008409" y="298715"/>
                </a:lnTo>
                <a:lnTo>
                  <a:pt x="997566" y="309034"/>
                </a:lnTo>
                <a:lnTo>
                  <a:pt x="988310" y="318294"/>
                </a:lnTo>
                <a:lnTo>
                  <a:pt x="979318" y="327554"/>
                </a:lnTo>
                <a:lnTo>
                  <a:pt x="970326" y="337079"/>
                </a:lnTo>
                <a:lnTo>
                  <a:pt x="961863" y="346604"/>
                </a:lnTo>
                <a:lnTo>
                  <a:pt x="953665" y="356129"/>
                </a:lnTo>
                <a:lnTo>
                  <a:pt x="945466" y="365919"/>
                </a:lnTo>
                <a:lnTo>
                  <a:pt x="937532" y="375973"/>
                </a:lnTo>
                <a:lnTo>
                  <a:pt x="929863" y="385763"/>
                </a:lnTo>
                <a:lnTo>
                  <a:pt x="922722" y="396082"/>
                </a:lnTo>
                <a:lnTo>
                  <a:pt x="915582" y="406400"/>
                </a:lnTo>
                <a:lnTo>
                  <a:pt x="908441" y="416719"/>
                </a:lnTo>
                <a:lnTo>
                  <a:pt x="902094" y="427038"/>
                </a:lnTo>
                <a:lnTo>
                  <a:pt x="895482" y="437886"/>
                </a:lnTo>
                <a:lnTo>
                  <a:pt x="889400" y="448469"/>
                </a:lnTo>
                <a:lnTo>
                  <a:pt x="883581" y="459317"/>
                </a:lnTo>
                <a:lnTo>
                  <a:pt x="877499" y="470165"/>
                </a:lnTo>
                <a:lnTo>
                  <a:pt x="872209" y="481277"/>
                </a:lnTo>
                <a:lnTo>
                  <a:pt x="866920" y="492390"/>
                </a:lnTo>
                <a:lnTo>
                  <a:pt x="861895" y="503238"/>
                </a:lnTo>
                <a:lnTo>
                  <a:pt x="857135" y="514615"/>
                </a:lnTo>
                <a:lnTo>
                  <a:pt x="852639" y="525992"/>
                </a:lnTo>
                <a:lnTo>
                  <a:pt x="848407" y="537105"/>
                </a:lnTo>
                <a:lnTo>
                  <a:pt x="844176" y="548482"/>
                </a:lnTo>
                <a:lnTo>
                  <a:pt x="840473" y="560123"/>
                </a:lnTo>
                <a:lnTo>
                  <a:pt x="836771" y="571765"/>
                </a:lnTo>
                <a:lnTo>
                  <a:pt x="833597" y="583407"/>
                </a:lnTo>
                <a:lnTo>
                  <a:pt x="830688" y="595048"/>
                </a:lnTo>
                <a:lnTo>
                  <a:pt x="827514" y="606425"/>
                </a:lnTo>
                <a:lnTo>
                  <a:pt x="824870" y="618067"/>
                </a:lnTo>
                <a:lnTo>
                  <a:pt x="822490" y="629973"/>
                </a:lnTo>
                <a:lnTo>
                  <a:pt x="820374" y="641880"/>
                </a:lnTo>
                <a:lnTo>
                  <a:pt x="818523" y="653521"/>
                </a:lnTo>
                <a:lnTo>
                  <a:pt x="816936" y="665428"/>
                </a:lnTo>
                <a:lnTo>
                  <a:pt x="815349" y="677334"/>
                </a:lnTo>
                <a:lnTo>
                  <a:pt x="814291" y="689240"/>
                </a:lnTo>
                <a:lnTo>
                  <a:pt x="812969" y="701146"/>
                </a:lnTo>
                <a:lnTo>
                  <a:pt x="812440" y="713053"/>
                </a:lnTo>
                <a:lnTo>
                  <a:pt x="811911" y="725223"/>
                </a:lnTo>
                <a:lnTo>
                  <a:pt x="811646" y="737130"/>
                </a:lnTo>
                <a:lnTo>
                  <a:pt x="811646" y="749036"/>
                </a:lnTo>
                <a:lnTo>
                  <a:pt x="811911" y="760942"/>
                </a:lnTo>
                <a:lnTo>
                  <a:pt x="812175" y="772848"/>
                </a:lnTo>
                <a:lnTo>
                  <a:pt x="812969" y="784755"/>
                </a:lnTo>
                <a:lnTo>
                  <a:pt x="814027" y="796926"/>
                </a:lnTo>
                <a:lnTo>
                  <a:pt x="815085" y="808832"/>
                </a:lnTo>
                <a:lnTo>
                  <a:pt x="816671" y="820738"/>
                </a:lnTo>
                <a:lnTo>
                  <a:pt x="817994" y="832380"/>
                </a:lnTo>
                <a:lnTo>
                  <a:pt x="819845" y="844286"/>
                </a:lnTo>
                <a:lnTo>
                  <a:pt x="821961" y="856192"/>
                </a:lnTo>
                <a:lnTo>
                  <a:pt x="824341" y="868098"/>
                </a:lnTo>
                <a:lnTo>
                  <a:pt x="826986" y="879740"/>
                </a:lnTo>
                <a:lnTo>
                  <a:pt x="829630" y="891117"/>
                </a:lnTo>
                <a:lnTo>
                  <a:pt x="833068" y="903024"/>
                </a:lnTo>
                <a:lnTo>
                  <a:pt x="836242" y="914665"/>
                </a:lnTo>
                <a:lnTo>
                  <a:pt x="839680" y="926042"/>
                </a:lnTo>
                <a:lnTo>
                  <a:pt x="843382" y="937684"/>
                </a:lnTo>
                <a:lnTo>
                  <a:pt x="847614" y="949326"/>
                </a:lnTo>
                <a:lnTo>
                  <a:pt x="851581" y="960438"/>
                </a:lnTo>
                <a:lnTo>
                  <a:pt x="856077" y="971815"/>
                </a:lnTo>
                <a:lnTo>
                  <a:pt x="860837" y="983192"/>
                </a:lnTo>
                <a:lnTo>
                  <a:pt x="865862" y="994040"/>
                </a:lnTo>
                <a:lnTo>
                  <a:pt x="871151" y="1005153"/>
                </a:lnTo>
                <a:lnTo>
                  <a:pt x="876705" y="1016265"/>
                </a:lnTo>
                <a:lnTo>
                  <a:pt x="882259" y="1027113"/>
                </a:lnTo>
                <a:lnTo>
                  <a:pt x="0" y="1021292"/>
                </a:lnTo>
                <a:lnTo>
                  <a:pt x="5289" y="214313"/>
                </a:lnTo>
                <a:lnTo>
                  <a:pt x="5818" y="196850"/>
                </a:lnTo>
                <a:lnTo>
                  <a:pt x="6347" y="180446"/>
                </a:lnTo>
                <a:lnTo>
                  <a:pt x="7670" y="165100"/>
                </a:lnTo>
                <a:lnTo>
                  <a:pt x="9256" y="150284"/>
                </a:lnTo>
                <a:lnTo>
                  <a:pt x="10843" y="136525"/>
                </a:lnTo>
                <a:lnTo>
                  <a:pt x="13223" y="123296"/>
                </a:lnTo>
                <a:lnTo>
                  <a:pt x="15868" y="111390"/>
                </a:lnTo>
                <a:lnTo>
                  <a:pt x="19306" y="100277"/>
                </a:lnTo>
                <a:lnTo>
                  <a:pt x="22744" y="89429"/>
                </a:lnTo>
                <a:lnTo>
                  <a:pt x="26711" y="79640"/>
                </a:lnTo>
                <a:lnTo>
                  <a:pt x="31207" y="70644"/>
                </a:lnTo>
                <a:lnTo>
                  <a:pt x="33587" y="66146"/>
                </a:lnTo>
                <a:lnTo>
                  <a:pt x="36232" y="62177"/>
                </a:lnTo>
                <a:lnTo>
                  <a:pt x="38612" y="58208"/>
                </a:lnTo>
                <a:lnTo>
                  <a:pt x="41257" y="54240"/>
                </a:lnTo>
                <a:lnTo>
                  <a:pt x="44166" y="50800"/>
                </a:lnTo>
                <a:lnTo>
                  <a:pt x="47075" y="47625"/>
                </a:lnTo>
                <a:lnTo>
                  <a:pt x="50249" y="43921"/>
                </a:lnTo>
                <a:lnTo>
                  <a:pt x="53158" y="41011"/>
                </a:lnTo>
                <a:lnTo>
                  <a:pt x="56331" y="38100"/>
                </a:lnTo>
                <a:lnTo>
                  <a:pt x="60034" y="34925"/>
                </a:lnTo>
                <a:lnTo>
                  <a:pt x="66910" y="29633"/>
                </a:lnTo>
                <a:lnTo>
                  <a:pt x="74315" y="24871"/>
                </a:lnTo>
                <a:lnTo>
                  <a:pt x="82249" y="20638"/>
                </a:lnTo>
                <a:lnTo>
                  <a:pt x="90712" y="16933"/>
                </a:lnTo>
                <a:lnTo>
                  <a:pt x="99439" y="13494"/>
                </a:lnTo>
                <a:lnTo>
                  <a:pt x="108696" y="10583"/>
                </a:lnTo>
                <a:lnTo>
                  <a:pt x="118481" y="8202"/>
                </a:lnTo>
                <a:lnTo>
                  <a:pt x="129059" y="6086"/>
                </a:lnTo>
                <a:lnTo>
                  <a:pt x="139638" y="4498"/>
                </a:lnTo>
                <a:lnTo>
                  <a:pt x="150746" y="2911"/>
                </a:lnTo>
                <a:lnTo>
                  <a:pt x="162647" y="1588"/>
                </a:lnTo>
                <a:lnTo>
                  <a:pt x="174812" y="794"/>
                </a:lnTo>
                <a:lnTo>
                  <a:pt x="187242" y="265"/>
                </a:lnTo>
                <a:lnTo>
                  <a:pt x="200465" y="0"/>
                </a:lnTo>
                <a:close/>
              </a:path>
            </a:pathLst>
          </a:custGeom>
          <a:solidFill>
            <a:srgbClr val="74BE2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文本框 4"/>
          <p:cNvSpPr txBox="1"/>
          <p:nvPr/>
        </p:nvSpPr>
        <p:spPr>
          <a:xfrm>
            <a:off x="9355455" y="88900"/>
            <a:ext cx="767715" cy="706755"/>
          </a:xfrm>
          <a:prstGeom prst="rect">
            <a:avLst/>
          </a:prstGeom>
          <a:noFill/>
        </p:spPr>
        <p:txBody>
          <a:bodyPr wrap="square" rtlCol="0">
            <a:spAutoFit/>
          </a:bodyPr>
          <a:lstStyle/>
          <a:p>
            <a:r>
              <a:rPr lang="zh-CN" altLang="en-US" sz="1800">
                <a:solidFill>
                  <a:srgbClr val="579217"/>
                </a:solidFill>
                <a:latin typeface="华光淡古印_CNKI" panose="02000500000000000000" charset="-122"/>
                <a:ea typeface="华光淡古印_CNKI" panose="02000500000000000000" charset="-122"/>
              </a:rPr>
              <a:t>语篇类型</a:t>
            </a:r>
            <a:endParaRPr lang="zh-CN" altLang="en-US" sz="2000">
              <a:solidFill>
                <a:srgbClr val="74BE21"/>
              </a:solidFill>
              <a:latin typeface="华光淡古印_CNKI" panose="02000500000000000000" charset="-122"/>
              <a:ea typeface="华光淡古印_CNKI" panose="02000500000000000000" charset="-122"/>
            </a:endParaRPr>
          </a:p>
        </p:txBody>
      </p:sp>
      <p:sp>
        <p:nvSpPr>
          <p:cNvPr id="6" name="文本框 5"/>
          <p:cNvSpPr txBox="1"/>
          <p:nvPr/>
        </p:nvSpPr>
        <p:spPr>
          <a:xfrm>
            <a:off x="10023475" y="189230"/>
            <a:ext cx="1509395" cy="398780"/>
          </a:xfrm>
          <a:prstGeom prst="rect">
            <a:avLst/>
          </a:prstGeom>
          <a:noFill/>
        </p:spPr>
        <p:txBody>
          <a:bodyPr wrap="square" rtlCol="0">
            <a:spAutoFit/>
          </a:bodyPr>
          <a:lstStyle/>
          <a:p>
            <a:r>
              <a:rPr lang="zh-CN" altLang="en-US" sz="2000" b="1">
                <a:latin typeface="秋季恋歌" panose="02010600010101010101" charset="-122"/>
                <a:ea typeface="秋季恋歌" panose="02010600010101010101" charset="-122"/>
              </a:rPr>
              <a:t>议论文</a:t>
            </a:r>
            <a:endParaRPr lang="zh-CN" altLang="en-US" sz="2000" b="1">
              <a:latin typeface="秋季恋歌" panose="02010600010101010101" charset="-122"/>
              <a:ea typeface="秋季恋歌" panose="02010600010101010101" charset="-122"/>
            </a:endParaRPr>
          </a:p>
        </p:txBody>
      </p:sp>
      <p:sp>
        <p:nvSpPr>
          <p:cNvPr id="9" name="矩形 8"/>
          <p:cNvSpPr/>
          <p:nvPr/>
        </p:nvSpPr>
        <p:spPr>
          <a:xfrm>
            <a:off x="2675890" y="685800"/>
            <a:ext cx="76200" cy="6172200"/>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BE21"/>
              </a:solidFill>
            </a:endParaRPr>
          </a:p>
        </p:txBody>
      </p:sp>
      <p:sp>
        <p:nvSpPr>
          <p:cNvPr id="10" name="文本框 9"/>
          <p:cNvSpPr txBox="1"/>
          <p:nvPr/>
        </p:nvSpPr>
        <p:spPr>
          <a:xfrm>
            <a:off x="439420" y="1066165"/>
            <a:ext cx="2007235" cy="460375"/>
          </a:xfrm>
          <a:prstGeom prst="rect">
            <a:avLst/>
          </a:prstGeom>
          <a:noFill/>
        </p:spPr>
        <p:txBody>
          <a:bodyPr wrap="square" rtlCol="0">
            <a:spAutoFit/>
          </a:bodyPr>
          <a:lstStyle/>
          <a:p>
            <a:r>
              <a:rPr lang="zh-CN" altLang="en-US" sz="2400" b="1">
                <a:latin typeface="华光淡古印_CNKI" panose="02000500000000000000" charset="-122"/>
                <a:ea typeface="华光淡古印_CNKI" panose="02000500000000000000" charset="-122"/>
              </a:rPr>
              <a:t>细节理解题</a:t>
            </a:r>
            <a:endParaRPr lang="zh-CN" altLang="en-US" sz="2400" b="1">
              <a:latin typeface="华光淡古印_CNKI" panose="02000500000000000000" charset="-122"/>
              <a:ea typeface="华光淡古印_CNKI" panose="02000500000000000000" charset="-122"/>
            </a:endParaRPr>
          </a:p>
        </p:txBody>
      </p:sp>
      <p:sp>
        <p:nvSpPr>
          <p:cNvPr id="13" name="矩形 12"/>
          <p:cNvSpPr/>
          <p:nvPr/>
        </p:nvSpPr>
        <p:spPr>
          <a:xfrm>
            <a:off x="2752090" y="3060700"/>
            <a:ext cx="9438640" cy="83185"/>
          </a:xfrm>
          <a:prstGeom prst="rect">
            <a:avLst/>
          </a:prstGeom>
          <a:solidFill>
            <a:srgbClr val="74B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0960" y="1650365"/>
            <a:ext cx="2511425" cy="4092575"/>
          </a:xfrm>
          <a:prstGeom prst="rect">
            <a:avLst/>
          </a:prstGeom>
          <a:noFill/>
        </p:spPr>
        <p:txBody>
          <a:bodyPr wrap="square" rtlCol="0">
            <a:spAutoFit/>
          </a:bodyPr>
          <a:lstStyle/>
          <a:p>
            <a:r>
              <a:rPr lang="en-US" altLang="zh-CN" sz="2000" b="1"/>
              <a:t>para. 2</a:t>
            </a:r>
            <a:endParaRPr lang="en-US" altLang="zh-CN" sz="2000" b="1"/>
          </a:p>
          <a:p>
            <a:r>
              <a:rPr lang="en-US" altLang="zh-CN" sz="2000"/>
              <a:t>I knew that every trick a circus animal did was unnatural, achieved through strict training and quite possibly cruelty.</a:t>
            </a:r>
            <a:endParaRPr lang="en-US" altLang="zh-CN" sz="2000"/>
          </a:p>
          <a:p>
            <a:endParaRPr lang="en-US" altLang="zh-CN" sz="2000"/>
          </a:p>
          <a:p>
            <a:r>
              <a:rPr lang="zh-CN" altLang="en-US" sz="2000"/>
              <a:t>译：</a:t>
            </a:r>
            <a:r>
              <a:rPr lang="zh-CN" sz="2000"/>
              <a:t>我得知马戏团动物表演的每个杂技都是非自然习得，而是通过严格的训练甚至是虐待换来的。</a:t>
            </a:r>
            <a:endParaRPr lang="zh-CN" sz="2000"/>
          </a:p>
        </p:txBody>
      </p:sp>
      <p:sp>
        <p:nvSpPr>
          <p:cNvPr id="29" name="圆角矩形 28"/>
          <p:cNvSpPr/>
          <p:nvPr/>
        </p:nvSpPr>
        <p:spPr>
          <a:xfrm>
            <a:off x="3685540" y="1650365"/>
            <a:ext cx="412750" cy="381000"/>
          </a:xfrm>
          <a:prstGeom prst="roundRect">
            <a:avLst/>
          </a:prstGeom>
          <a:solidFill>
            <a:srgbClr val="74BE2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p:nvPr>
            <p:custDataLst>
              <p:tags r:id="rId4"/>
            </p:custDataLst>
          </p:nvPr>
        </p:nvGraphicFramePr>
        <p:xfrm>
          <a:off x="2862580" y="3800475"/>
          <a:ext cx="9215755" cy="2901315"/>
        </p:xfrm>
        <a:graphic>
          <a:graphicData uri="http://schemas.openxmlformats.org/drawingml/2006/table">
            <a:tbl>
              <a:tblPr firstRow="1" bandRow="1">
                <a:tableStyleId>{5C22544A-7EE6-4342-B048-85BDC9FD1C3A}</a:tableStyleId>
              </a:tblPr>
              <a:tblGrid>
                <a:gridCol w="1550035"/>
                <a:gridCol w="1789430"/>
                <a:gridCol w="1798955"/>
                <a:gridCol w="2030095"/>
                <a:gridCol w="2047240"/>
              </a:tblGrid>
              <a:tr h="676275">
                <a:tc>
                  <a:txBody>
                    <a:bodyPr/>
                    <a:lstStyle/>
                    <a:p>
                      <a:pPr algn="ctr">
                        <a:lnSpc>
                          <a:spcPct val="140000"/>
                        </a:lnSpc>
                        <a:buClrTx/>
                        <a:buSzTx/>
                        <a:buFontTx/>
                        <a:buNone/>
                      </a:pPr>
                      <a:r>
                        <a:rPr lang="zh-CN" altLang="en-US" sz="2600" b="1">
                          <a:solidFill>
                            <a:srgbClr val="404040"/>
                          </a:solidFill>
                          <a:latin typeface="字体管家方萌" panose="02020600040101010101" charset="-122"/>
                          <a:ea typeface="字体管家方萌" panose="02020600040101010101" charset="-122"/>
                        </a:rPr>
                        <a:t>类型</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一一对应型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rgbClr val="74BE21"/>
                          </a:solidFill>
                          <a:latin typeface="字体管家方萌" panose="02020600040101010101" charset="-122"/>
                          <a:ea typeface="字体管家方萌" panose="02020600040101010101" charset="-122"/>
                        </a:rPr>
                        <a:t>语意转换型</a:t>
                      </a:r>
                      <a:endParaRPr lang="zh-CN" altLang="en-US" sz="2400" b="0">
                        <a:solidFill>
                          <a:srgbClr val="74BE2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60000"/>
                        </a:lnSpc>
                        <a:buNone/>
                      </a:pPr>
                      <a:r>
                        <a:rPr lang="zh-CN" altLang="en-US" sz="2400" b="0">
                          <a:solidFill>
                            <a:schemeClr val="tx1"/>
                          </a:solidFill>
                          <a:latin typeface="字体管家方萌" panose="02020600040101010101" charset="-122"/>
                          <a:ea typeface="字体管家方萌" panose="02020600040101010101" charset="-122"/>
                        </a:rPr>
                        <a:t>是非判断型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gn="l">
                        <a:lnSpc>
                          <a:spcPct val="160000"/>
                        </a:lnSpc>
                        <a:buClrTx/>
                        <a:buSzTx/>
                        <a:buFontTx/>
                        <a:buNone/>
                      </a:pPr>
                      <a:r>
                        <a:rPr lang="zh-CN" altLang="en-US" sz="2400" b="0">
                          <a:solidFill>
                            <a:schemeClr val="tx1"/>
                          </a:solidFill>
                          <a:latin typeface="字体管家方萌" panose="02020600040101010101" charset="-122"/>
                          <a:ea typeface="字体管家方萌" panose="02020600040101010101" charset="-122"/>
                        </a:rPr>
                        <a:t>事件排序型</a:t>
                      </a:r>
                      <a:endParaRPr lang="zh-CN" altLang="en-US" sz="2400" b="0">
                        <a:solidFill>
                          <a:schemeClr val="tx1"/>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2225040">
                <a:tc>
                  <a:txBody>
                    <a:bodyPr/>
                    <a:lstStyle/>
                    <a:p>
                      <a:pPr algn="ctr">
                        <a:lnSpc>
                          <a:spcPct val="270000"/>
                        </a:lnSpc>
                        <a:buNone/>
                      </a:pPr>
                      <a:r>
                        <a:rPr lang="zh-CN" altLang="en-US" sz="2600" b="1">
                          <a:solidFill>
                            <a:srgbClr val="404040"/>
                          </a:solidFill>
                          <a:latin typeface="字体管家方萌" panose="02020600040101010101" charset="-122"/>
                          <a:ea typeface="字体管家方萌" panose="02020600040101010101" charset="-122"/>
                        </a:rPr>
                        <a:t>技巧方法</a:t>
                      </a:r>
                      <a:endParaRPr lang="zh-CN" altLang="en-US" sz="2600" b="1">
                        <a:solidFill>
                          <a:srgbClr val="404040"/>
                        </a:solidFill>
                        <a:latin typeface="字体管家方萌" panose="02020600040101010101" charset="-122"/>
                        <a:ea typeface="字体管家方萌" panose="0202060004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lnSpc>
                          <a:spcPct val="120000"/>
                        </a:lnSpc>
                        <a:buNone/>
                      </a:pPr>
                      <a:endParaRPr lang="zh-CN" altLang="en-US" sz="2000">
                        <a:solidFill>
                          <a:schemeClr val="tx1"/>
                        </a:solidFill>
                      </a:endParaRPr>
                    </a:p>
                    <a:p>
                      <a:pPr>
                        <a:lnSpc>
                          <a:spcPct val="120000"/>
                        </a:lnSpc>
                        <a:buNone/>
                      </a:pPr>
                      <a:r>
                        <a:rPr lang="zh-CN" altLang="en-US" sz="2200" b="1">
                          <a:solidFill>
                            <a:schemeClr val="tx1"/>
                          </a:solidFill>
                        </a:rPr>
                        <a:t>题干定位法：</a:t>
                      </a:r>
                      <a:r>
                        <a:rPr lang="zh-CN" altLang="en-US" sz="1800">
                          <a:solidFill>
                            <a:schemeClr val="tx1"/>
                          </a:solidFill>
                        </a:rPr>
                        <a:t>关键词定位信息</a:t>
                      </a:r>
                      <a:endParaRPr lang="en-US" altLang="zh-CN" sz="1800">
                        <a:solidFill>
                          <a:schemeClr val="tx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rgbClr val="74BE21"/>
                          </a:solidFill>
                        </a:rPr>
                        <a:t>同义表达法：</a:t>
                      </a:r>
                      <a:r>
                        <a:rPr lang="zh-CN" altLang="en-US" sz="1800">
                          <a:solidFill>
                            <a:srgbClr val="74BE21"/>
                          </a:solidFill>
                        </a:rPr>
                        <a:t>带着问题扫读；定位信息；对比语意，确定答案</a:t>
                      </a:r>
                      <a:endParaRPr lang="zh-CN" altLang="en-US" sz="1800">
                        <a:solidFill>
                          <a:srgbClr val="74BE21"/>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en-US" altLang="zh-CN" sz="2000">
                        <a:solidFill>
                          <a:srgbClr val="404040"/>
                        </a:solidFill>
                      </a:endParaRPr>
                    </a:p>
                    <a:p>
                      <a:pPr>
                        <a:buNone/>
                      </a:pPr>
                      <a:r>
                        <a:rPr lang="zh-CN" altLang="en-US" sz="2200" b="1">
                          <a:solidFill>
                            <a:schemeClr val="tx1"/>
                          </a:solidFill>
                        </a:rPr>
                        <a:t>1. 对号入座法：</a:t>
                      </a:r>
                      <a:r>
                        <a:rPr lang="zh-CN" altLang="en-US" sz="2000">
                          <a:solidFill>
                            <a:srgbClr val="404040"/>
                          </a:solidFill>
                        </a:rPr>
                        <a:t>关键词定位信息</a:t>
                      </a:r>
                      <a:endParaRPr lang="zh-CN" altLang="en-US" sz="2000">
                        <a:solidFill>
                          <a:srgbClr val="404040"/>
                        </a:solidFill>
                      </a:endParaRPr>
                    </a:p>
                    <a:p>
                      <a:pPr>
                        <a:buNone/>
                      </a:pPr>
                      <a:r>
                        <a:rPr lang="zh-CN" altLang="en-US" sz="2200" b="1">
                          <a:solidFill>
                            <a:schemeClr val="tx1"/>
                          </a:solidFill>
                        </a:rPr>
                        <a:t>2. 排除法：</a:t>
                      </a:r>
                      <a:endParaRPr lang="zh-CN" altLang="en-US" sz="2200" b="1">
                        <a:solidFill>
                          <a:schemeClr val="tx1"/>
                        </a:solidFill>
                      </a:endParaRPr>
                    </a:p>
                    <a:p>
                      <a:pPr>
                        <a:buNone/>
                      </a:pPr>
                      <a:r>
                        <a:rPr lang="zh-CN" sz="1800">
                          <a:solidFill>
                            <a:srgbClr val="404040"/>
                          </a:solidFill>
                        </a:rPr>
                        <a:t>仔细比对选项和原文异同作出判断</a:t>
                      </a:r>
                      <a:endParaRPr lang="zh-CN"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endParaRPr lang="zh-CN" altLang="en-US" sz="2000">
                        <a:solidFill>
                          <a:srgbClr val="404040"/>
                        </a:solidFill>
                      </a:endParaRPr>
                    </a:p>
                    <a:p>
                      <a:pPr>
                        <a:buNone/>
                      </a:pPr>
                      <a:r>
                        <a:rPr lang="zh-CN" altLang="en-US" sz="2200" b="1">
                          <a:solidFill>
                            <a:schemeClr val="tx1"/>
                          </a:solidFill>
                        </a:rPr>
                        <a:t>首尾定位法：</a:t>
                      </a:r>
                      <a:r>
                        <a:rPr lang="zh-CN" altLang="en-US" sz="1800">
                          <a:solidFill>
                            <a:srgbClr val="404040"/>
                          </a:solidFill>
                        </a:rPr>
                        <a:t>先找出第一个事件和最后一个事件，缩小选择范围</a:t>
                      </a:r>
                      <a:endParaRPr lang="zh-CN" altLang="en-US" sz="1800">
                        <a:solidFill>
                          <a:srgbClr val="404040"/>
                        </a:solidFill>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11" name="文本框 10"/>
          <p:cNvSpPr txBox="1"/>
          <p:nvPr/>
        </p:nvSpPr>
        <p:spPr>
          <a:xfrm>
            <a:off x="5746750" y="3168015"/>
            <a:ext cx="3557270" cy="521970"/>
          </a:xfrm>
          <a:prstGeom prst="rect">
            <a:avLst/>
          </a:prstGeom>
          <a:solidFill>
            <a:srgbClr val="74BE21">
              <a:alpha val="55000"/>
            </a:srgbClr>
          </a:solidFill>
          <a:effectLst>
            <a:softEdge rad="127000"/>
          </a:effectLst>
        </p:spPr>
        <p:txBody>
          <a:bodyPr wrap="square" rtlCol="0">
            <a:spAutoFit/>
          </a:bodyPr>
          <a:lstStyle/>
          <a:p>
            <a:r>
              <a:rPr lang="zh-CN" altLang="en-US" sz="2800">
                <a:latin typeface="字体管家方萌" panose="02020600040101010101" charset="-122"/>
                <a:ea typeface="字体管家方萌" panose="02020600040101010101" charset="-122"/>
              </a:rPr>
              <a:t>细节理解题</a:t>
            </a:r>
            <a:r>
              <a:rPr lang="en-US" altLang="zh-CN" sz="2800">
                <a:latin typeface="字体管家方萌" panose="02020600040101010101" charset="-122"/>
                <a:ea typeface="字体管家方萌" panose="02020600040101010101" charset="-122"/>
              </a:rPr>
              <a:t>*</a:t>
            </a:r>
            <a:r>
              <a:rPr lang="zh-CN" altLang="en-US" sz="2800">
                <a:latin typeface="字体管家方萌" panose="02020600040101010101" charset="-122"/>
                <a:ea typeface="字体管家方萌" panose="02020600040101010101" charset="-122"/>
              </a:rPr>
              <a:t>解题指导</a:t>
            </a:r>
            <a:endParaRPr lang="zh-CN" altLang="en-US" sz="2800" b="1">
              <a:latin typeface="字体管家方萌" panose="02020600040101010101" charset="-122"/>
              <a:ea typeface="字体管家方萌" panose="02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9" grpId="0" animBg="1"/>
      <p:bldP spid="11" grpId="0" animBg="1"/>
    </p:bldLst>
  </p:timing>
</p:sld>
</file>

<file path=ppt/tags/tag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0.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1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3.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1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6.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1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18.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1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0.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2.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5.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28.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2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3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4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49.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0.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1.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2.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3.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4.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55.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ags/tag56.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6.xml><?xml version="1.0" encoding="utf-8"?>
<p:tagLst xmlns:p="http://schemas.openxmlformats.org/presentationml/2006/main">
  <p:tag name="KSO_WM_UNIT_TABLE_BEAUTIFY" val="smartTable{a7448dfd-1fde-41b8-a534-55d726720b9b}"/>
  <p:tag name="TABLE_RECT" val="236.2*298.55*671.9*150"/>
  <p:tag name="TABLE_EMPHASIZE_COLOR" val="8684935"/>
  <p:tag name="TABLE_ONEKEY_SKIN_IDX" val="0"/>
  <p:tag name="TABLE_SKINIDX" val="2"/>
  <p:tag name="TABLE_COLORIDX" val="l"/>
  <p:tag name="TABLE_COLOR_RGB" val="0x000000*0xFFFFFF*0x44546A*0xE6E5E5*0x848587*0x738499*0x817CA0*0x9B819F*0xA7878C*0xAB968B"/>
</p:tagLst>
</file>

<file path=ppt/tags/tag7.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8.xml><?xml version="1.0" encoding="utf-8"?>
<p:tagLst xmlns:p="http://schemas.openxmlformats.org/presentationml/2006/main">
  <p:tag name="PA" val="v5.2.8"/>
  <p:tag name="PAMAINTYPE" val="4"/>
  <p:tag name="PATYPE" val="150"/>
  <p:tag name="PASUBTYPE" val="151"/>
  <p:tag name="RESOURCELIBID_SHAPE" val="1810"/>
  <p:tag name="RESOURCELIB_SHAPETYPE" val="4"/>
</p:tagLst>
</file>

<file path=ppt/tags/tag9.xml><?xml version="1.0" encoding="utf-8"?>
<p:tagLst xmlns:p="http://schemas.openxmlformats.org/presentationml/2006/main">
  <p:tag name="KSO_WM_UNIT_TABLE_BEAUTIFY" val="smartTable{68ee10c2-d60c-4791-ad33-97b2625d5d73}"/>
  <p:tag name="TABLE_RECT" val="259.35*332.5*671.75*60"/>
  <p:tag name="TABLE_EMPHASIZE_COLOR" val="8684935"/>
  <p:tag name="TABLE_ONEKEY_SKIN_IDX" val="0"/>
  <p:tag name="TABLE_SKINIDX" val="2"/>
  <p:tag name="TABLE_COLORIDX" val="l"/>
  <p:tag name="TABLE_COLOR_RGB" val="0x000000*0xFFFFFF*0x44546A*0xE6E5E5*0x848587*0x738499*0x817CA0*0x9B819F*0xA7878C*0xAB968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19409</Words>
  <Application>WPS 演示</Application>
  <PresentationFormat>宽屏</PresentationFormat>
  <Paragraphs>1493</Paragraphs>
  <Slides>51</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51</vt:i4>
      </vt:variant>
    </vt:vector>
  </HeadingPairs>
  <TitlesOfParts>
    <vt:vector size="71" baseType="lpstr">
      <vt:lpstr>Arial</vt:lpstr>
      <vt:lpstr>宋体</vt:lpstr>
      <vt:lpstr>Wingdings</vt:lpstr>
      <vt:lpstr>Times New Roman</vt:lpstr>
      <vt:lpstr>HelveticaNeue</vt:lpstr>
      <vt:lpstr>NumberOnly</vt:lpstr>
      <vt:lpstr>华文新魏</vt:lpstr>
      <vt:lpstr>华光淡古印_CNKI</vt:lpstr>
      <vt:lpstr>Impact</vt:lpstr>
      <vt:lpstr>等线 Light</vt:lpstr>
      <vt:lpstr>思源黑体 CN Bold</vt:lpstr>
      <vt:lpstr>黑体</vt:lpstr>
      <vt:lpstr>Palatino Linotype</vt:lpstr>
      <vt:lpstr>秋季恋歌</vt:lpstr>
      <vt:lpstr>Calibri</vt:lpstr>
      <vt:lpstr>字体管家方萌</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曹小等</cp:lastModifiedBy>
  <cp:revision>727</cp:revision>
  <dcterms:created xsi:type="dcterms:W3CDTF">2019-08-19T01:50:00Z</dcterms:created>
  <dcterms:modified xsi:type="dcterms:W3CDTF">2020-07-14T07:26:46Z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