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5"/>
  </p:notesMasterIdLst>
  <p:handoutMasterIdLst>
    <p:handoutMasterId r:id="rId36"/>
  </p:handoutMasterIdLst>
  <p:sldIdLst>
    <p:sldId id="371" r:id="rId2"/>
    <p:sldId id="256"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2" autoAdjust="0"/>
    <p:restoredTop sz="94605" autoAdjust="0"/>
  </p:normalViewPr>
  <p:slideViewPr>
    <p:cSldViewPr snapToGrid="0">
      <p:cViewPr varScale="1">
        <p:scale>
          <a:sx n="114" d="100"/>
          <a:sy n="114" d="100"/>
        </p:scale>
        <p:origin x="528" y="108"/>
      </p:cViewPr>
      <p:guideLst/>
    </p:cSldViewPr>
  </p:slid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t>2020/7/16</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t>2020/7/16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t>‹#›</a:t>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t>2020/7/16</a:t>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t>2020/7/16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t>2020/7/16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t>2020/7/16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t>2020/7/16</a:t>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t>2020/7/16</a:t>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t>2020/7/16</a:t>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t>2020/7/16</a:t>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t>2020/7/16</a:t>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t>2020/7/16</a:t>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t>2020/7/16</a:t>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userDrawn="1"/>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userDrawn="1"/>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t>2020/7/16</a:t>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2449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396348"/>
            <a:ext cx="10487025" cy="2666365"/>
          </a:xfrm>
          <a:prstGeom prst="rect">
            <a:avLst/>
          </a:prstGeom>
          <a:noFill/>
        </p:spPr>
        <p:txBody>
          <a:bodyPr wrap="square" rtlCol="0">
            <a:spAutoFit/>
          </a:bodyPr>
          <a:lstStyle/>
          <a:p>
            <a:r>
              <a:rPr lang="en-US" altLang="zh-CN" sz="3200" b="1" dirty="0">
                <a:solidFill>
                  <a:schemeClr val="bg1"/>
                </a:solidFill>
              </a:rPr>
              <a:t>VII. Chapter 7: Agnes’s Warnings</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1. What did Aunt Betsey suggest doing?</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586108" y="1032505"/>
            <a:ext cx="10944224" cy="1453244"/>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My time at Doctor Strong’s school passed very quickly and soon I was facing a new future out in the world. The only problem was I didn’t know what I wanted to do. </a:t>
            </a:r>
          </a:p>
        </p:txBody>
      </p:sp>
      <p:sp>
        <p:nvSpPr>
          <p:cNvPr id="9" name="文本框 8"/>
          <p:cNvSpPr txBox="1"/>
          <p:nvPr/>
        </p:nvSpPr>
        <p:spPr>
          <a:xfrm>
            <a:off x="805622" y="3135596"/>
            <a:ext cx="9306043"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Having a break and figuring out what I wanted to do in the future. </a:t>
            </a:r>
            <a:endParaRPr lang="zh-CN" altLang="en-US" sz="2800" b="1" dirty="0">
              <a:solidFill>
                <a:schemeClr val="bg1"/>
              </a:solidFill>
              <a:latin typeface="Arial Narrow" panose="020B0606020202030204" pitchFamily="34" charset="0"/>
            </a:endParaRPr>
          </a:p>
        </p:txBody>
      </p:sp>
      <p:sp>
        <p:nvSpPr>
          <p:cNvPr id="11" name="对话气泡: 矩形 10"/>
          <p:cNvSpPr/>
          <p:nvPr/>
        </p:nvSpPr>
        <p:spPr>
          <a:xfrm>
            <a:off x="6753775" y="3880055"/>
            <a:ext cx="4271826" cy="846764"/>
          </a:xfrm>
          <a:prstGeom prst="wedgeRectCallout">
            <a:avLst>
              <a:gd name="adj1" fmla="val -97161"/>
              <a:gd name="adj2" fmla="val 3594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Can you find some supporting details in the text?</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86108" y="3790015"/>
            <a:ext cx="6365075" cy="489878"/>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2. How did I feel towards Salem House?</a:t>
            </a:r>
          </a:p>
        </p:txBody>
      </p:sp>
      <p:sp>
        <p:nvSpPr>
          <p:cNvPr id="14" name="文本框 13"/>
          <p:cNvSpPr txBox="1"/>
          <p:nvPr/>
        </p:nvSpPr>
        <p:spPr>
          <a:xfrm>
            <a:off x="805622" y="4326980"/>
            <a:ext cx="3846277"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Both </a:t>
            </a:r>
            <a:r>
              <a:rPr lang="en-US" altLang="zh-CN" sz="2800" b="1" dirty="0">
                <a:solidFill>
                  <a:srgbClr val="C00000"/>
                </a:solidFill>
                <a:latin typeface="Arial Narrow" panose="020B0606020202030204" pitchFamily="34" charset="0"/>
              </a:rPr>
              <a:t>terrified</a:t>
            </a:r>
            <a:r>
              <a:rPr lang="en-US" altLang="zh-CN" sz="2800" b="1" dirty="0">
                <a:solidFill>
                  <a:schemeClr val="bg1"/>
                </a:solidFill>
                <a:latin typeface="Arial Narrow" panose="020B0606020202030204" pitchFamily="34" charset="0"/>
              </a:rPr>
              <a:t> and </a:t>
            </a:r>
            <a:r>
              <a:rPr lang="en-US" altLang="zh-CN" sz="2800" b="1" dirty="0">
                <a:solidFill>
                  <a:srgbClr val="C00000"/>
                </a:solidFill>
                <a:latin typeface="Arial Narrow" panose="020B0606020202030204" pitchFamily="34" charset="0"/>
              </a:rPr>
              <a:t>furious</a:t>
            </a:r>
            <a:r>
              <a:rPr lang="en-US" altLang="zh-CN" sz="2800" b="1" dirty="0">
                <a:solidFill>
                  <a:schemeClr val="bg1"/>
                </a:solidFill>
                <a:latin typeface="Arial Narrow" panose="020B0606020202030204" pitchFamily="34" charset="0"/>
              </a:rPr>
              <a:t>.</a:t>
            </a:r>
            <a:endParaRPr lang="zh-CN" altLang="en-US" sz="2800" b="1" dirty="0">
              <a:solidFill>
                <a:schemeClr val="bg1"/>
              </a:solidFill>
              <a:latin typeface="Arial Narrow" panose="020B0606020202030204" pitchFamily="34" charset="0"/>
            </a:endParaRPr>
          </a:p>
        </p:txBody>
      </p:sp>
      <p:sp>
        <p:nvSpPr>
          <p:cNvPr id="15" name="文本框 14"/>
          <p:cNvSpPr txBox="1"/>
          <p:nvPr/>
        </p:nvSpPr>
        <p:spPr>
          <a:xfrm>
            <a:off x="586108" y="5006163"/>
            <a:ext cx="8549014" cy="489878"/>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3. Who did I meet in London unexpectedly? How did we? </a:t>
            </a:r>
          </a:p>
        </p:txBody>
      </p:sp>
      <p:sp>
        <p:nvSpPr>
          <p:cNvPr id="16" name="文本框 15"/>
          <p:cNvSpPr txBox="1"/>
          <p:nvPr/>
        </p:nvSpPr>
        <p:spPr>
          <a:xfrm>
            <a:off x="974298" y="5563885"/>
            <a:ext cx="1751148"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Steerforth.</a:t>
            </a:r>
            <a:endParaRPr lang="zh-CN" altLang="en-US" sz="2800" b="1" dirty="0">
              <a:solidFill>
                <a:schemeClr val="bg1"/>
              </a:solidFill>
              <a:latin typeface="Arial Narrow" panose="020B0606020202030204" pitchFamily="34" charset="0"/>
            </a:endParaRPr>
          </a:p>
        </p:txBody>
      </p:sp>
      <p:sp>
        <p:nvSpPr>
          <p:cNvPr id="17" name="文本框 16"/>
          <p:cNvSpPr txBox="1"/>
          <p:nvPr/>
        </p:nvSpPr>
        <p:spPr>
          <a:xfrm>
            <a:off x="3026520" y="5566751"/>
            <a:ext cx="7493519"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They felt it </a:t>
            </a:r>
            <a:r>
              <a:rPr lang="en-US" altLang="zh-CN" sz="2800" b="1" dirty="0">
                <a:solidFill>
                  <a:srgbClr val="C00000"/>
                </a:solidFill>
                <a:latin typeface="Arial Narrow" panose="020B0606020202030204" pitchFamily="34" charset="0"/>
              </a:rPr>
              <a:t>unbelievable </a:t>
            </a:r>
            <a:r>
              <a:rPr lang="en-US" altLang="zh-CN" sz="2800" b="1" dirty="0">
                <a:solidFill>
                  <a:schemeClr val="bg1"/>
                </a:solidFill>
                <a:latin typeface="Arial Narrow" panose="020B0606020202030204" pitchFamily="34" charset="0"/>
              </a:rPr>
              <a:t>but meanwhile </a:t>
            </a:r>
            <a:r>
              <a:rPr lang="en-US" altLang="zh-CN" sz="2800" b="1" dirty="0">
                <a:solidFill>
                  <a:srgbClr val="C00000"/>
                </a:solidFill>
                <a:latin typeface="Arial Narrow" panose="020B0606020202030204" pitchFamily="34" charset="0"/>
              </a:rPr>
              <a:t>overjoyed</a:t>
            </a:r>
            <a:r>
              <a:rPr lang="en-US" altLang="zh-CN" sz="2800" b="1" dirty="0">
                <a:solidFill>
                  <a:schemeClr val="bg1"/>
                </a:solidFill>
                <a:latin typeface="Arial Narrow" panose="020B0606020202030204" pitchFamily="34" charset="0"/>
              </a:rPr>
              <a:t>.</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5A483B1D-2E49-4556-A886-190384FCCA36}"/>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14" grpId="0" animBg="1"/>
      <p:bldP spid="15"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47675" y="419609"/>
            <a:ext cx="10487025" cy="3431196"/>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4. What were the </a:t>
            </a:r>
            <a:r>
              <a:rPr lang="en-US" altLang="zh-CN" sz="2800" dirty="0" err="1">
                <a:solidFill>
                  <a:schemeClr val="bg1"/>
                </a:solidFill>
                <a:latin typeface="Times New Roman" panose="02020603050405020304" pitchFamily="18" charset="0"/>
                <a:cs typeface="Times New Roman" panose="02020603050405020304" pitchFamily="18" charset="0"/>
              </a:rPr>
              <a:t>Peggotty’s</a:t>
            </a:r>
            <a:r>
              <a:rPr lang="en-US" altLang="zh-CN" sz="2800" dirty="0">
                <a:solidFill>
                  <a:schemeClr val="bg1"/>
                </a:solidFill>
                <a:latin typeface="Times New Roman" panose="02020603050405020304" pitchFamily="18" charset="0"/>
                <a:cs typeface="Times New Roman" panose="02020603050405020304" pitchFamily="18" charset="0"/>
              </a:rPr>
              <a:t> celebrating?</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2860"/>
              </a:lnSpc>
            </a:pPr>
            <a:r>
              <a:rPr lang="en-US" altLang="zh-CN" sz="2800" dirty="0">
                <a:solidFill>
                  <a:schemeClr val="bg1"/>
                </a:solidFill>
                <a:latin typeface="Times New Roman" panose="02020603050405020304" pitchFamily="18" charset="0"/>
                <a:cs typeface="Times New Roman" panose="02020603050405020304" pitchFamily="18" charset="0"/>
              </a:rPr>
              <a:t>5. What did Steerforth think about the </a:t>
            </a:r>
          </a:p>
          <a:p>
            <a:pPr>
              <a:lnSpc>
                <a:spcPts val="2860"/>
              </a:lnSpc>
            </a:pPr>
            <a:r>
              <a:rPr lang="en-US" altLang="zh-CN" sz="2800" dirty="0">
                <a:solidFill>
                  <a:schemeClr val="bg1"/>
                </a:solidFill>
                <a:latin typeface="Times New Roman" panose="02020603050405020304" pitchFamily="18" charset="0"/>
                <a:cs typeface="Times New Roman" panose="02020603050405020304" pitchFamily="18" charset="0"/>
              </a:rPr>
              <a:t>   engagement? Why would you say that?</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935088" y="956881"/>
            <a:ext cx="468241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Ham and Emily have just engaged.</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7295792" y="240875"/>
            <a:ext cx="4547238" cy="6376248"/>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      “Emily is very beautiful,” said Steerforth thoughtfully.</a:t>
            </a:r>
          </a:p>
          <a:p>
            <a:r>
              <a:rPr lang="en-US" altLang="zh-CN" sz="2400" dirty="0">
                <a:solidFill>
                  <a:schemeClr val="bg1"/>
                </a:solidFill>
                <a:latin typeface="Times New Roman" panose="02020603050405020304" pitchFamily="18" charset="0"/>
                <a:cs typeface="Times New Roman" panose="02020603050405020304" pitchFamily="18" charset="0"/>
              </a:rPr>
              <a:t>       “I agree,” I grinned. “She and Ham will make an excellent couple.”</a:t>
            </a:r>
          </a:p>
          <a:p>
            <a:r>
              <a:rPr lang="en-US" altLang="zh-CN" sz="2400" dirty="0">
                <a:solidFill>
                  <a:schemeClr val="bg1"/>
                </a:solidFill>
                <a:latin typeface="Times New Roman" panose="02020603050405020304" pitchFamily="18" charset="0"/>
                <a:cs typeface="Times New Roman" panose="02020603050405020304" pitchFamily="18" charset="0"/>
              </a:rPr>
              <a:t>      Steerforth frowned. “I’m not sure about that,” he said. “I don’t think Ham is good enough for Emily.”</a:t>
            </a:r>
          </a:p>
          <a:p>
            <a:r>
              <a:rPr lang="en-US" altLang="zh-CN" sz="2400" dirty="0">
                <a:solidFill>
                  <a:schemeClr val="bg1"/>
                </a:solidFill>
                <a:latin typeface="Times New Roman" panose="02020603050405020304" pitchFamily="18" charset="0"/>
                <a:cs typeface="Times New Roman" panose="02020603050405020304" pitchFamily="18" charset="0"/>
              </a:rPr>
              <a:t>      I stopped and eyed Steerforth with shock. “That’s a pretty harsh thing to say!” I protested.</a:t>
            </a:r>
          </a:p>
          <a:p>
            <a:r>
              <a:rPr lang="en-US" altLang="zh-CN" sz="2400" dirty="0">
                <a:solidFill>
                  <a:schemeClr val="bg1"/>
                </a:solidFill>
                <a:latin typeface="Times New Roman" panose="02020603050405020304" pitchFamily="18" charset="0"/>
                <a:cs typeface="Times New Roman" panose="02020603050405020304" pitchFamily="18" charset="0"/>
              </a:rPr>
              <a:t>      A twinkle of laughter appeared in Steerforth’s eyes and I thought he was joking. But later, I realized how stupid I had been not to realize what was happening. </a:t>
            </a:r>
          </a:p>
        </p:txBody>
      </p:sp>
      <p:sp>
        <p:nvSpPr>
          <p:cNvPr id="19" name="矩形 18"/>
          <p:cNvSpPr/>
          <p:nvPr/>
        </p:nvSpPr>
        <p:spPr>
          <a:xfrm>
            <a:off x="8621616" y="679770"/>
            <a:ext cx="1747502"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120246" y="2137188"/>
            <a:ext cx="1160096"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78755" y="4708046"/>
            <a:ext cx="2723527"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65431" y="2576251"/>
            <a:ext cx="5939787" cy="836126"/>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6. Why do you think </a:t>
            </a:r>
            <a:r>
              <a:rPr lang="en-US" altLang="zh-CN" sz="2800" dirty="0" err="1">
                <a:solidFill>
                  <a:schemeClr val="bg1"/>
                </a:solidFill>
                <a:latin typeface="Times New Roman" panose="02020603050405020304" pitchFamily="18" charset="0"/>
                <a:cs typeface="Times New Roman" panose="02020603050405020304" pitchFamily="18" charset="0"/>
              </a:rPr>
              <a:t>Stterforth</a:t>
            </a:r>
            <a:r>
              <a:rPr lang="en-US" altLang="zh-CN" sz="2800" dirty="0">
                <a:solidFill>
                  <a:schemeClr val="bg1"/>
                </a:solidFill>
                <a:latin typeface="Times New Roman" panose="02020603050405020304" pitchFamily="18" charset="0"/>
                <a:cs typeface="Times New Roman" panose="02020603050405020304" pitchFamily="18" charset="0"/>
              </a:rPr>
              <a:t> behave</a:t>
            </a:r>
          </a:p>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    that way?</a:t>
            </a:r>
          </a:p>
        </p:txBody>
      </p:sp>
      <p:sp>
        <p:nvSpPr>
          <p:cNvPr id="33" name="文本框 32"/>
          <p:cNvSpPr txBox="1"/>
          <p:nvPr/>
        </p:nvSpPr>
        <p:spPr>
          <a:xfrm>
            <a:off x="445074" y="3355797"/>
            <a:ext cx="5939787" cy="990015"/>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2860"/>
              </a:lnSpc>
            </a:pPr>
            <a:r>
              <a:rPr lang="en-US" altLang="zh-CN" sz="2800" dirty="0">
                <a:solidFill>
                  <a:schemeClr val="bg1"/>
                </a:solidFill>
                <a:latin typeface="Times New Roman" panose="02020603050405020304" pitchFamily="18" charset="0"/>
                <a:cs typeface="Times New Roman" panose="02020603050405020304" pitchFamily="18" charset="0"/>
              </a:rPr>
              <a:t>7. Why did Steerforth refuse to visit my </a:t>
            </a:r>
          </a:p>
          <a:p>
            <a:pPr>
              <a:lnSpc>
                <a:spcPts val="2860"/>
              </a:lnSpc>
            </a:pPr>
            <a:r>
              <a:rPr lang="en-US" altLang="zh-CN" sz="2800" dirty="0">
                <a:solidFill>
                  <a:schemeClr val="bg1"/>
                </a:solidFill>
                <a:latin typeface="Times New Roman" panose="02020603050405020304" pitchFamily="18" charset="0"/>
                <a:cs typeface="Times New Roman" panose="02020603050405020304" pitchFamily="18" charset="0"/>
              </a:rPr>
              <a:t>   childhood with me?</a:t>
            </a:r>
          </a:p>
        </p:txBody>
      </p:sp>
      <p:sp>
        <p:nvSpPr>
          <p:cNvPr id="35" name="文本框 34"/>
          <p:cNvSpPr txBox="1"/>
          <p:nvPr/>
        </p:nvSpPr>
        <p:spPr>
          <a:xfrm>
            <a:off x="676158" y="4345812"/>
            <a:ext cx="5708703"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Because claimed he wanted to go sailing.</a:t>
            </a:r>
            <a:endParaRPr lang="zh-CN" altLang="en-US" sz="2600" b="1" dirty="0">
              <a:solidFill>
                <a:schemeClr val="bg1"/>
              </a:solidFill>
              <a:latin typeface="Arial Narrow" panose="020B0606020202030204" pitchFamily="34" charset="0"/>
            </a:endParaRPr>
          </a:p>
        </p:txBody>
      </p:sp>
      <p:sp>
        <p:nvSpPr>
          <p:cNvPr id="36" name="文本框 35"/>
          <p:cNvSpPr txBox="1"/>
          <p:nvPr/>
        </p:nvSpPr>
        <p:spPr>
          <a:xfrm>
            <a:off x="445073" y="5014503"/>
            <a:ext cx="5939787" cy="451406"/>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8. What kind of people is Steerforth?</a:t>
            </a:r>
          </a:p>
        </p:txBody>
      </p:sp>
      <p:sp>
        <p:nvSpPr>
          <p:cNvPr id="37" name="文本框 36"/>
          <p:cNvSpPr txBox="1"/>
          <p:nvPr/>
        </p:nvSpPr>
        <p:spPr>
          <a:xfrm>
            <a:off x="640484" y="5642157"/>
            <a:ext cx="1436892"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arrogant</a:t>
            </a:r>
            <a:endParaRPr lang="zh-CN" altLang="en-US" sz="2800" b="1" dirty="0">
              <a:solidFill>
                <a:schemeClr val="bg1"/>
              </a:solidFill>
              <a:latin typeface="Arial Narrow" panose="020B0606020202030204" pitchFamily="34" charset="0"/>
            </a:endParaRPr>
          </a:p>
        </p:txBody>
      </p:sp>
      <p:sp>
        <p:nvSpPr>
          <p:cNvPr id="38" name="文本框 37"/>
          <p:cNvSpPr txBox="1"/>
          <p:nvPr/>
        </p:nvSpPr>
        <p:spPr>
          <a:xfrm>
            <a:off x="3932125" y="5626357"/>
            <a:ext cx="216387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sophisticated</a:t>
            </a:r>
            <a:endParaRPr lang="zh-CN" altLang="en-US" sz="2800" b="1" dirty="0">
              <a:solidFill>
                <a:schemeClr val="bg1"/>
              </a:solidFill>
              <a:latin typeface="Arial Narrow" panose="020B0606020202030204" pitchFamily="34" charset="0"/>
            </a:endParaRPr>
          </a:p>
        </p:txBody>
      </p:sp>
      <p:sp>
        <p:nvSpPr>
          <p:cNvPr id="39" name="文本框 38"/>
          <p:cNvSpPr txBox="1"/>
          <p:nvPr/>
        </p:nvSpPr>
        <p:spPr>
          <a:xfrm>
            <a:off x="2389247" y="5642157"/>
            <a:ext cx="124912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shrewd</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521FDCEA-3C99-4794-A50E-8CE0F8C159C6}"/>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arn(inVertical)">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9" grpId="0" animBg="1"/>
      <p:bldP spid="21" grpId="0" animBg="1"/>
      <p:bldP spid="22" grpId="0" animBg="1"/>
      <p:bldP spid="24" grpId="0"/>
      <p:bldP spid="33" grpId="0"/>
      <p:bldP spid="35" grpId="0" animBg="1"/>
      <p:bldP spid="36" grpId="0"/>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695296" y="423644"/>
            <a:ext cx="10487025" cy="4108304"/>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8. How did Steerforth behave strangely one </a:t>
            </a:r>
          </a:p>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    evening? </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4750729" y="2712907"/>
            <a:ext cx="5939787"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9. How did Emily behave? </a:t>
            </a:r>
          </a:p>
        </p:txBody>
      </p:sp>
      <p:sp>
        <p:nvSpPr>
          <p:cNvPr id="35" name="文本框 34"/>
          <p:cNvSpPr txBox="1"/>
          <p:nvPr/>
        </p:nvSpPr>
        <p:spPr>
          <a:xfrm>
            <a:off x="8691237" y="3773329"/>
            <a:ext cx="3067948"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She felt </a:t>
            </a:r>
            <a:r>
              <a:rPr lang="en-US" altLang="zh-CN" sz="2600" b="1" dirty="0">
                <a:solidFill>
                  <a:srgbClr val="C00000"/>
                </a:solidFill>
                <a:latin typeface="Arial Narrow" panose="020B0606020202030204" pitchFamily="34" charset="0"/>
              </a:rPr>
              <a:t>sorry for Ham</a:t>
            </a:r>
            <a:r>
              <a:rPr lang="en-US" altLang="zh-CN" sz="2600" b="1" dirty="0">
                <a:solidFill>
                  <a:schemeClr val="bg1"/>
                </a:solidFill>
                <a:latin typeface="Arial Narrow" panose="020B0606020202030204" pitchFamily="34" charset="0"/>
              </a:rPr>
              <a:t>.</a:t>
            </a:r>
          </a:p>
          <a:p>
            <a:r>
              <a:rPr lang="en-US" altLang="zh-CN" sz="2600" b="1" dirty="0">
                <a:solidFill>
                  <a:schemeClr val="bg1"/>
                </a:solidFill>
                <a:latin typeface="Arial Narrow" panose="020B0606020202030204" pitchFamily="34" charset="0"/>
              </a:rPr>
              <a:t>She felt </a:t>
            </a:r>
            <a:r>
              <a:rPr lang="en-US" altLang="zh-CN" sz="2600" b="1" dirty="0">
                <a:solidFill>
                  <a:srgbClr val="C00000"/>
                </a:solidFill>
                <a:latin typeface="Arial Narrow" panose="020B0606020202030204" pitchFamily="34" charset="0"/>
              </a:rPr>
              <a:t>regretful</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pic>
        <p:nvPicPr>
          <p:cNvPr id="7" name="图片 6"/>
          <p:cNvPicPr>
            <a:picLocks noChangeAspect="1"/>
          </p:cNvPicPr>
          <p:nvPr/>
        </p:nvPicPr>
        <p:blipFill rotWithShape="1">
          <a:blip r:embed="rId2"/>
          <a:srcRect l="28" t="1779" r="53586" b="22153"/>
          <a:stretch>
            <a:fillRect/>
          </a:stretch>
        </p:blipFill>
        <p:spPr>
          <a:xfrm>
            <a:off x="-91440" y="219456"/>
            <a:ext cx="4719135" cy="6346887"/>
          </a:xfrm>
          <a:prstGeom prst="rect">
            <a:avLst/>
          </a:prstGeom>
        </p:spPr>
      </p:pic>
      <p:sp>
        <p:nvSpPr>
          <p:cNvPr id="17" name="对话气泡: 矩形 16"/>
          <p:cNvSpPr/>
          <p:nvPr/>
        </p:nvSpPr>
        <p:spPr>
          <a:xfrm>
            <a:off x="8379637" y="1216152"/>
            <a:ext cx="3222307" cy="1360089"/>
          </a:xfrm>
          <a:prstGeom prst="wedgeRectCallout">
            <a:avLst>
              <a:gd name="adj1" fmla="val -45617"/>
              <a:gd name="adj2" fmla="val -705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9. What can you infer about him from his odd behavior?</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750729" y="1283579"/>
            <a:ext cx="3222307" cy="129266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    He </a:t>
            </a:r>
            <a:r>
              <a:rPr lang="en-US" altLang="zh-CN" sz="2600" b="1" dirty="0">
                <a:solidFill>
                  <a:srgbClr val="C00000"/>
                </a:solidFill>
                <a:latin typeface="Arial Narrow" panose="020B0606020202030204" pitchFamily="34" charset="0"/>
              </a:rPr>
              <a:t>had a lot in his mind </a:t>
            </a:r>
            <a:r>
              <a:rPr lang="en-US" altLang="zh-CN" sz="2600" b="1" dirty="0">
                <a:solidFill>
                  <a:schemeClr val="bg1"/>
                </a:solidFill>
                <a:latin typeface="Arial Narrow" panose="020B0606020202030204" pitchFamily="34" charset="0"/>
              </a:rPr>
              <a:t>and maybe met </a:t>
            </a:r>
            <a:r>
              <a:rPr lang="en-US" altLang="zh-CN" sz="2600" b="1" dirty="0">
                <a:solidFill>
                  <a:srgbClr val="C00000"/>
                </a:solidFill>
                <a:latin typeface="Arial Narrow" panose="020B0606020202030204" pitchFamily="34" charset="0"/>
              </a:rPr>
              <a:t>something frustrating</a:t>
            </a:r>
            <a:r>
              <a:rPr lang="en-US" altLang="zh-CN" sz="2600" b="1" dirty="0">
                <a:solidFill>
                  <a:schemeClr val="bg1"/>
                </a:solidFill>
                <a:latin typeface="Arial Narrow" panose="020B0606020202030204" pitchFamily="34" charset="0"/>
              </a:rPr>
              <a:t>. </a:t>
            </a:r>
            <a:endParaRPr lang="zh-CN" altLang="en-US" sz="2600" b="1" dirty="0">
              <a:solidFill>
                <a:schemeClr val="bg1"/>
              </a:solidFill>
              <a:latin typeface="Arial Narrow" panose="020B0606020202030204" pitchFamily="34" charset="0"/>
            </a:endParaRPr>
          </a:p>
        </p:txBody>
      </p:sp>
      <p:cxnSp>
        <p:nvCxnSpPr>
          <p:cNvPr id="23" name="直接连接符 22"/>
          <p:cNvCxnSpPr/>
          <p:nvPr/>
        </p:nvCxnSpPr>
        <p:spPr>
          <a:xfrm>
            <a:off x="1458332" y="605791"/>
            <a:ext cx="298565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93412" y="914400"/>
            <a:ext cx="922156" cy="6682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43249" y="1795501"/>
            <a:ext cx="1799980" cy="14554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04379" y="1434847"/>
            <a:ext cx="77384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881401" y="2368822"/>
            <a:ext cx="94079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27530" y="2712907"/>
            <a:ext cx="2065502" cy="14715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8182" y="3299855"/>
            <a:ext cx="3367394" cy="12247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917661" y="3158670"/>
            <a:ext cx="402517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as </a:t>
            </a:r>
            <a:r>
              <a:rPr lang="en-US" altLang="zh-CN" sz="2600" b="1" dirty="0">
                <a:solidFill>
                  <a:srgbClr val="C00000"/>
                </a:solidFill>
                <a:latin typeface="Arial Narrow" panose="020B0606020202030204" pitchFamily="34" charset="0"/>
              </a:rPr>
              <a:t>odd/strange </a:t>
            </a:r>
            <a:r>
              <a:rPr lang="en-US" altLang="zh-CN" sz="2600" b="1" dirty="0">
                <a:solidFill>
                  <a:schemeClr val="bg1"/>
                </a:solidFill>
                <a:latin typeface="Arial Narrow" panose="020B0606020202030204" pitchFamily="34" charset="0"/>
              </a:rPr>
              <a:t>as Steerforth</a:t>
            </a:r>
            <a:endParaRPr lang="zh-CN" altLang="en-US" sz="2600" b="1" dirty="0">
              <a:solidFill>
                <a:schemeClr val="bg1"/>
              </a:solidFill>
              <a:latin typeface="Arial Narrow" panose="020B0606020202030204" pitchFamily="34" charset="0"/>
            </a:endParaRPr>
          </a:p>
        </p:txBody>
      </p:sp>
      <p:sp>
        <p:nvSpPr>
          <p:cNvPr id="36" name="对话气泡: 矩形 35"/>
          <p:cNvSpPr/>
          <p:nvPr/>
        </p:nvSpPr>
        <p:spPr>
          <a:xfrm>
            <a:off x="4917661" y="3844137"/>
            <a:ext cx="3580024" cy="787512"/>
          </a:xfrm>
          <a:prstGeom prst="wedgeRectCallout">
            <a:avLst>
              <a:gd name="adj1" fmla="val -67099"/>
              <a:gd name="adj2" fmla="val 537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10. Why do you think Emily said these words?</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7" name="矩形 36"/>
          <p:cNvSpPr/>
          <p:nvPr/>
        </p:nvSpPr>
        <p:spPr>
          <a:xfrm>
            <a:off x="27083" y="4565950"/>
            <a:ext cx="4416901" cy="100274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823845" y="4788097"/>
            <a:ext cx="6778099"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10. What do you think happened between </a:t>
            </a:r>
          </a:p>
          <a:p>
            <a:r>
              <a:rPr lang="en-US" altLang="zh-CN" sz="2800" dirty="0">
                <a:solidFill>
                  <a:schemeClr val="bg1"/>
                </a:solidFill>
                <a:latin typeface="Times New Roman" panose="02020603050405020304" pitchFamily="18" charset="0"/>
                <a:cs typeface="Times New Roman" panose="02020603050405020304" pitchFamily="18" charset="0"/>
              </a:rPr>
              <a:t>   Steerforth and Emily? </a:t>
            </a:r>
          </a:p>
        </p:txBody>
      </p:sp>
      <p:sp>
        <p:nvSpPr>
          <p:cNvPr id="43" name="文本框 42"/>
          <p:cNvSpPr txBox="1"/>
          <p:nvPr/>
        </p:nvSpPr>
        <p:spPr>
          <a:xfrm>
            <a:off x="4813059" y="5771426"/>
            <a:ext cx="677809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11. Why would that happen?</a:t>
            </a:r>
          </a:p>
        </p:txBody>
      </p:sp>
      <p:pic>
        <p:nvPicPr>
          <p:cNvPr id="3" name="图片 2" descr="水印">
            <a:extLst>
              <a:ext uri="{FF2B5EF4-FFF2-40B4-BE49-F238E27FC236}">
                <a16:creationId xmlns:a16="http://schemas.microsoft.com/office/drawing/2014/main" id="{0E443F34-1C17-4DB0-B772-4D5E0A7752D7}"/>
              </a:ext>
            </a:extLst>
          </p:cNvPr>
          <p:cNvPicPr>
            <a:picLocks noChangeAspect="1"/>
          </p:cNvPicPr>
          <p:nvPr/>
        </p:nvPicPr>
        <p:blipFill>
          <a:blip r:embed="rId3"/>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17" grpId="0" animBg="1"/>
      <p:bldP spid="18" grpId="0" animBg="1"/>
      <p:bldP spid="34" grpId="0" animBg="1"/>
      <p:bldP spid="36" grpId="0" animBg="1"/>
      <p:bldP spid="37" grpId="0" animBg="1"/>
      <p:bldP spid="38"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4" name="文本框 3"/>
          <p:cNvSpPr txBox="1"/>
          <p:nvPr/>
        </p:nvSpPr>
        <p:spPr>
          <a:xfrm>
            <a:off x="409157" y="410204"/>
            <a:ext cx="11277076"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12. What kind of profession did I decide to take on?</a:t>
            </a:r>
          </a:p>
          <a:p>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4" name="文本框 23"/>
          <p:cNvSpPr txBox="1"/>
          <p:nvPr/>
        </p:nvSpPr>
        <p:spPr>
          <a:xfrm>
            <a:off x="958529" y="932719"/>
            <a:ext cx="1252012"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Lawyer.</a:t>
            </a:r>
            <a:endParaRPr lang="zh-CN" altLang="en-US" sz="2600" b="1" dirty="0">
              <a:solidFill>
                <a:schemeClr val="bg1"/>
              </a:solidFill>
              <a:latin typeface="Arial Narrow" panose="020B0606020202030204" pitchFamily="34" charset="0"/>
            </a:endParaRPr>
          </a:p>
        </p:txBody>
      </p:sp>
      <p:sp>
        <p:nvSpPr>
          <p:cNvPr id="31" name="对话气泡: 矩形 30"/>
          <p:cNvSpPr/>
          <p:nvPr/>
        </p:nvSpPr>
        <p:spPr>
          <a:xfrm>
            <a:off x="8886547" y="3357021"/>
            <a:ext cx="2943502" cy="1715618"/>
          </a:xfrm>
          <a:prstGeom prst="wedgeRectCallout">
            <a:avLst>
              <a:gd name="adj1" fmla="val -64140"/>
              <a:gd name="adj2" fmla="val -1742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Can you understand why Dicken regard the novel as his “favorite child”?</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471300" y="1477723"/>
            <a:ext cx="8415247"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13. What kind of difficulty did I meet? Who solved it?</a:t>
            </a:r>
          </a:p>
        </p:txBody>
      </p:sp>
      <p:sp>
        <p:nvSpPr>
          <p:cNvPr id="30" name="文本框 29"/>
          <p:cNvSpPr txBox="1"/>
          <p:nvPr/>
        </p:nvSpPr>
        <p:spPr>
          <a:xfrm>
            <a:off x="931896" y="2027550"/>
            <a:ext cx="2725704"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Financial difficulty</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32" name="文本框 31"/>
          <p:cNvSpPr txBox="1"/>
          <p:nvPr/>
        </p:nvSpPr>
        <p:spPr>
          <a:xfrm>
            <a:off x="4005051" y="2027550"/>
            <a:ext cx="6443966"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Aunty Betsey </a:t>
            </a:r>
            <a:r>
              <a:rPr lang="en-US" altLang="zh-CN" sz="2600" b="1" dirty="0">
                <a:solidFill>
                  <a:schemeClr val="bg1"/>
                </a:solidFill>
                <a:latin typeface="Arial Narrow" panose="020B0606020202030204" pitchFamily="34" charset="0"/>
              </a:rPr>
              <a:t>helped me pay the training costs.</a:t>
            </a:r>
            <a:endParaRPr lang="zh-CN" altLang="en-US" sz="2600" b="1" dirty="0">
              <a:solidFill>
                <a:schemeClr val="bg1"/>
              </a:solidFill>
              <a:latin typeface="Arial Narrow" panose="020B0606020202030204" pitchFamily="34" charset="0"/>
            </a:endParaRPr>
          </a:p>
        </p:txBody>
      </p:sp>
      <p:sp>
        <p:nvSpPr>
          <p:cNvPr id="35" name="文本框 34"/>
          <p:cNvSpPr txBox="1"/>
          <p:nvPr/>
        </p:nvSpPr>
        <p:spPr>
          <a:xfrm>
            <a:off x="472777" y="2653567"/>
            <a:ext cx="10704207"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14. Up to now, can you compare the life track of David’s with Dicken’s?</a:t>
            </a:r>
          </a:p>
        </p:txBody>
      </p:sp>
      <p:sp>
        <p:nvSpPr>
          <p:cNvPr id="37" name="文本框 36"/>
          <p:cNvSpPr txBox="1"/>
          <p:nvPr/>
        </p:nvSpPr>
        <p:spPr>
          <a:xfrm>
            <a:off x="733589" y="3251210"/>
            <a:ext cx="4060352"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Father dead when David born</a:t>
            </a:r>
            <a:endParaRPr lang="zh-CN" altLang="en-US" sz="2600" b="1" dirty="0">
              <a:solidFill>
                <a:schemeClr val="bg1"/>
              </a:solidFill>
              <a:latin typeface="Arial Narrow" panose="020B0606020202030204" pitchFamily="34" charset="0"/>
            </a:endParaRPr>
          </a:p>
        </p:txBody>
      </p:sp>
      <p:sp>
        <p:nvSpPr>
          <p:cNvPr id="38" name="文本框 37"/>
          <p:cNvSpPr txBox="1"/>
          <p:nvPr/>
        </p:nvSpPr>
        <p:spPr>
          <a:xfrm>
            <a:off x="733591" y="4053199"/>
            <a:ext cx="4060352"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Working in a filthy warehouse</a:t>
            </a:r>
            <a:endParaRPr lang="zh-CN" altLang="en-US" sz="2600" b="1" dirty="0">
              <a:solidFill>
                <a:schemeClr val="bg1"/>
              </a:solidFill>
              <a:latin typeface="Arial Narrow" panose="020B0606020202030204" pitchFamily="34" charset="0"/>
            </a:endParaRPr>
          </a:p>
        </p:txBody>
      </p:sp>
      <p:sp>
        <p:nvSpPr>
          <p:cNvPr id="39" name="箭头: 右 38"/>
          <p:cNvSpPr/>
          <p:nvPr/>
        </p:nvSpPr>
        <p:spPr>
          <a:xfrm rot="5400000">
            <a:off x="2459004" y="3832077"/>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730031" y="4910417"/>
            <a:ext cx="4060353"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Adopted by Aunt Betsey and life starting to change</a:t>
            </a:r>
            <a:endParaRPr lang="zh-CN" altLang="en-US" sz="2600" b="1" dirty="0">
              <a:solidFill>
                <a:schemeClr val="bg1"/>
              </a:solidFill>
              <a:latin typeface="Arial Narrow" panose="020B0606020202030204" pitchFamily="34" charset="0"/>
            </a:endParaRPr>
          </a:p>
        </p:txBody>
      </p:sp>
      <p:sp>
        <p:nvSpPr>
          <p:cNvPr id="41" name="文本框 40"/>
          <p:cNvSpPr txBox="1"/>
          <p:nvPr/>
        </p:nvSpPr>
        <p:spPr>
          <a:xfrm>
            <a:off x="730031" y="6036184"/>
            <a:ext cx="4060353"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Starting to work as a lawyer</a:t>
            </a:r>
            <a:endParaRPr lang="zh-CN" altLang="en-US" sz="2600" b="1" dirty="0">
              <a:solidFill>
                <a:schemeClr val="bg1"/>
              </a:solidFill>
              <a:latin typeface="Arial Narrow" panose="020B0606020202030204" pitchFamily="34" charset="0"/>
            </a:endParaRPr>
          </a:p>
        </p:txBody>
      </p:sp>
      <p:sp>
        <p:nvSpPr>
          <p:cNvPr id="42" name="箭头: 右 41"/>
          <p:cNvSpPr/>
          <p:nvPr/>
        </p:nvSpPr>
        <p:spPr>
          <a:xfrm rot="5400000">
            <a:off x="2459004" y="4623536"/>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箭头: 右 42"/>
          <p:cNvSpPr/>
          <p:nvPr/>
        </p:nvSpPr>
        <p:spPr>
          <a:xfrm rot="5400000">
            <a:off x="2459004" y="5885205"/>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154680" y="3206820"/>
            <a:ext cx="3421149"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Father in prison for debt</a:t>
            </a:r>
            <a:endParaRPr lang="zh-CN" altLang="en-US" sz="2600" b="1" dirty="0">
              <a:solidFill>
                <a:schemeClr val="bg1"/>
              </a:solidFill>
              <a:latin typeface="Arial Narrow" panose="020B0606020202030204" pitchFamily="34" charset="0"/>
            </a:endParaRPr>
          </a:p>
        </p:txBody>
      </p:sp>
      <p:sp>
        <p:nvSpPr>
          <p:cNvPr id="45" name="文本框 44"/>
          <p:cNvSpPr txBox="1"/>
          <p:nvPr/>
        </p:nvSpPr>
        <p:spPr>
          <a:xfrm>
            <a:off x="5154681" y="4008809"/>
            <a:ext cx="3421148"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Working in a factory</a:t>
            </a:r>
            <a:endParaRPr lang="zh-CN" altLang="en-US" sz="2600" b="1" dirty="0">
              <a:solidFill>
                <a:schemeClr val="bg1"/>
              </a:solidFill>
              <a:latin typeface="Arial Narrow" panose="020B0606020202030204" pitchFamily="34" charset="0"/>
            </a:endParaRPr>
          </a:p>
        </p:txBody>
      </p:sp>
      <p:sp>
        <p:nvSpPr>
          <p:cNvPr id="46" name="箭头: 右 45"/>
          <p:cNvSpPr/>
          <p:nvPr/>
        </p:nvSpPr>
        <p:spPr>
          <a:xfrm rot="5400000">
            <a:off x="6689510" y="3788143"/>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973566" y="4866027"/>
            <a:ext cx="3886346"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Inheriting money from uncle and life starting to change</a:t>
            </a:r>
            <a:endParaRPr lang="zh-CN" altLang="en-US" sz="2600" b="1" dirty="0">
              <a:solidFill>
                <a:schemeClr val="bg1"/>
              </a:solidFill>
              <a:latin typeface="Arial Narrow" panose="020B0606020202030204" pitchFamily="34" charset="0"/>
            </a:endParaRPr>
          </a:p>
        </p:txBody>
      </p:sp>
      <p:sp>
        <p:nvSpPr>
          <p:cNvPr id="48" name="文本框 47"/>
          <p:cNvSpPr txBox="1"/>
          <p:nvPr/>
        </p:nvSpPr>
        <p:spPr>
          <a:xfrm>
            <a:off x="4893667" y="6027306"/>
            <a:ext cx="4060353"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Starting to work as a reporter</a:t>
            </a:r>
            <a:endParaRPr lang="zh-CN" altLang="en-US" sz="2600" b="1" dirty="0">
              <a:solidFill>
                <a:schemeClr val="bg1"/>
              </a:solidFill>
              <a:latin typeface="Arial Narrow" panose="020B0606020202030204" pitchFamily="34" charset="0"/>
            </a:endParaRPr>
          </a:p>
        </p:txBody>
      </p:sp>
      <p:sp>
        <p:nvSpPr>
          <p:cNvPr id="49" name="箭头: 右 48"/>
          <p:cNvSpPr/>
          <p:nvPr/>
        </p:nvSpPr>
        <p:spPr>
          <a:xfrm rot="5400000">
            <a:off x="6703981" y="4598616"/>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箭头: 右 49"/>
          <p:cNvSpPr/>
          <p:nvPr/>
        </p:nvSpPr>
        <p:spPr>
          <a:xfrm rot="5400000">
            <a:off x="6703981" y="5842850"/>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a:extLst>
              <a:ext uri="{FF2B5EF4-FFF2-40B4-BE49-F238E27FC236}">
                <a16:creationId xmlns:a16="http://schemas.microsoft.com/office/drawing/2014/main" id="{D4053B76-AB05-4E38-8DED-076A75148640}"/>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23" grpId="0"/>
      <p:bldP spid="30" grpId="0" animBg="1"/>
      <p:bldP spid="32" grpId="0" animBg="1"/>
      <p:bldP spid="35"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568127" y="2389102"/>
            <a:ext cx="468241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She came to </a:t>
            </a:r>
            <a:r>
              <a:rPr lang="en-US" altLang="zh-CN" sz="2600" b="1" dirty="0">
                <a:solidFill>
                  <a:srgbClr val="C00000"/>
                </a:solidFill>
                <a:latin typeface="Arial Narrow" panose="020B0606020202030204" pitchFamily="34" charset="0"/>
              </a:rPr>
              <a:t>warn</a:t>
            </a:r>
            <a:r>
              <a:rPr lang="en-US" altLang="zh-CN" sz="2600" b="1" dirty="0">
                <a:solidFill>
                  <a:schemeClr val="bg1"/>
                </a:solidFill>
                <a:latin typeface="Arial Narrow" panose="020B0606020202030204" pitchFamily="34" charset="0"/>
              </a:rPr>
              <a:t> me of Steerforth.</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5370990" y="319088"/>
            <a:ext cx="6492398" cy="3249736"/>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80"/>
              </a:lnSpc>
            </a:pPr>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200" dirty="0">
                <a:solidFill>
                  <a:schemeClr val="bg1"/>
                </a:solidFill>
                <a:latin typeface="Times New Roman" panose="02020603050405020304" pitchFamily="18" charset="0"/>
                <a:cs typeface="Times New Roman" panose="02020603050405020304" pitchFamily="18" charset="0"/>
              </a:rPr>
              <a:t>“I’m very worried about one of your friends,” she told me.</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I pulled a face. “And who’s that?” I asked.</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“Steerforth,” she replied.</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“Steerforth!” I cried. “What’s the matter with him?”</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“All I’m saying is that I know he’s kind and charming, but he’s also rich and used to having everything he wants…”</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“I won’t hear of it!” I protested. “Steerforth’s one of my oldest friends!”</a:t>
            </a:r>
          </a:p>
        </p:txBody>
      </p:sp>
      <p:sp>
        <p:nvSpPr>
          <p:cNvPr id="24" name="文本框 23"/>
          <p:cNvSpPr txBox="1"/>
          <p:nvPr/>
        </p:nvSpPr>
        <p:spPr>
          <a:xfrm>
            <a:off x="447675" y="2960169"/>
            <a:ext cx="5939787" cy="451406"/>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15. Why did Agnes visit me?</a:t>
            </a:r>
          </a:p>
        </p:txBody>
      </p:sp>
      <p:sp>
        <p:nvSpPr>
          <p:cNvPr id="23" name="对话气泡: 矩形 22"/>
          <p:cNvSpPr/>
          <p:nvPr/>
        </p:nvSpPr>
        <p:spPr>
          <a:xfrm>
            <a:off x="2627790" y="1407560"/>
            <a:ext cx="3063397" cy="824293"/>
          </a:xfrm>
          <a:prstGeom prst="wedgeRectCallout">
            <a:avLst>
              <a:gd name="adj1" fmla="val -41821"/>
              <a:gd name="adj2" fmla="val 870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How did I feel toward her warning?</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831657" y="1417926"/>
            <a:ext cx="1532046" cy="892552"/>
          </a:xfrm>
          <a:prstGeom prst="rect">
            <a:avLst/>
          </a:prstGeom>
          <a:noFill/>
          <a:ln w="19050">
            <a:solidFill>
              <a:schemeClr val="accent5">
                <a:lumMod val="40000"/>
                <a:lumOff val="60000"/>
              </a:schemeClr>
            </a:solidFill>
          </a:ln>
        </p:spPr>
        <p:txBody>
          <a:bodyPr wrap="square" rtlCol="0">
            <a:spAutoFit/>
          </a:bodyPr>
          <a:lstStyle/>
          <a:p>
            <a:pPr algn="ctr"/>
            <a:r>
              <a:rPr lang="en-US" altLang="zh-CN" sz="2600" b="1" dirty="0">
                <a:solidFill>
                  <a:srgbClr val="C00000"/>
                </a:solidFill>
                <a:latin typeface="Arial Narrow" panose="020B0606020202030204" pitchFamily="34" charset="0"/>
              </a:rPr>
              <a:t>Absurd/</a:t>
            </a:r>
          </a:p>
          <a:p>
            <a:pPr algn="ctr"/>
            <a:r>
              <a:rPr lang="en-US" altLang="zh-CN" sz="2600" b="1" dirty="0">
                <a:solidFill>
                  <a:srgbClr val="C00000"/>
                </a:solidFill>
                <a:latin typeface="Arial Narrow" panose="020B0606020202030204" pitchFamily="34" charset="0"/>
              </a:rPr>
              <a:t>ridiculous</a:t>
            </a:r>
            <a:endParaRPr lang="zh-CN" altLang="en-US" sz="2600" b="1" dirty="0">
              <a:solidFill>
                <a:schemeClr val="bg1"/>
              </a:solidFill>
              <a:latin typeface="Arial Narrow" panose="020B0606020202030204" pitchFamily="34" charset="0"/>
            </a:endParaRPr>
          </a:p>
        </p:txBody>
      </p:sp>
      <p:sp>
        <p:nvSpPr>
          <p:cNvPr id="27" name="矩形 26"/>
          <p:cNvSpPr/>
          <p:nvPr/>
        </p:nvSpPr>
        <p:spPr>
          <a:xfrm>
            <a:off x="5815323" y="949911"/>
            <a:ext cx="1792839" cy="3425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050798" y="1601430"/>
            <a:ext cx="1214313" cy="3425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67722" y="2854154"/>
            <a:ext cx="3575773" cy="3425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对话气泡: 矩形 30"/>
          <p:cNvSpPr/>
          <p:nvPr/>
        </p:nvSpPr>
        <p:spPr>
          <a:xfrm>
            <a:off x="512753" y="436384"/>
            <a:ext cx="2399123" cy="824293"/>
          </a:xfrm>
          <a:prstGeom prst="wedgeRectCallout">
            <a:avLst>
              <a:gd name="adj1" fmla="val -3707"/>
              <a:gd name="adj2" fmla="val 870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What kind of people is David?</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3072851" y="402220"/>
            <a:ext cx="1936906" cy="954107"/>
          </a:xfrm>
          <a:prstGeom prst="rect">
            <a:avLst/>
          </a:prstGeom>
          <a:no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bull-headed</a:t>
            </a:r>
          </a:p>
          <a:p>
            <a:pPr algn="ctr"/>
            <a:r>
              <a:rPr lang="en-US" altLang="zh-CN" sz="2800" b="1" dirty="0">
                <a:solidFill>
                  <a:srgbClr val="C00000"/>
                </a:solidFill>
                <a:latin typeface="Arial Narrow" panose="020B0606020202030204" pitchFamily="34" charset="0"/>
              </a:rPr>
              <a:t>arrogant</a:t>
            </a:r>
            <a:endParaRPr lang="zh-CN" altLang="en-US" sz="2800" b="1" dirty="0">
              <a:solidFill>
                <a:srgbClr val="C00000"/>
              </a:solidFill>
              <a:latin typeface="Arial Narrow" panose="020B0606020202030204" pitchFamily="34" charset="0"/>
            </a:endParaRPr>
          </a:p>
        </p:txBody>
      </p:sp>
      <p:sp>
        <p:nvSpPr>
          <p:cNvPr id="34" name="流程图: 过程 33"/>
          <p:cNvSpPr/>
          <p:nvPr/>
        </p:nvSpPr>
        <p:spPr>
          <a:xfrm>
            <a:off x="5370989" y="3629691"/>
            <a:ext cx="6492398" cy="292494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“The worm!” I declared with outrage, as I  remembered Uriah’s insistence that he was too ‘’</a:t>
            </a:r>
            <a:r>
              <a:rPr lang="en-US" altLang="zh-CN" sz="2200" dirty="0" err="1">
                <a:solidFill>
                  <a:schemeClr val="bg1"/>
                </a:solidFill>
                <a:latin typeface="Times New Roman" panose="02020603050405020304" pitchFamily="18" charset="0"/>
                <a:cs typeface="Times New Roman" panose="02020603050405020304" pitchFamily="18" charset="0"/>
              </a:rPr>
              <a:t>umble</a:t>
            </a:r>
            <a:r>
              <a:rPr lang="en-US" altLang="zh-CN" sz="2200" dirty="0">
                <a:solidFill>
                  <a:schemeClr val="bg1"/>
                </a:solidFill>
                <a:latin typeface="Times New Roman" panose="02020603050405020304" pitchFamily="18" charset="0"/>
                <a:cs typeface="Times New Roman" panose="02020603050405020304" pitchFamily="18" charset="0"/>
              </a:rPr>
              <a:t>’ ever to be Mr. Wickfield’s partner. “You must stop this happening, Agnes!”</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“I’ll deal with Uriah!” I seethed (control your anger).</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a:t>
            </a:r>
          </a:p>
          <a:p>
            <a:pPr>
              <a:lnSpc>
                <a:spcPts val="2480"/>
              </a:lnSpc>
            </a:pPr>
            <a:r>
              <a:rPr lang="en-US" altLang="zh-CN" sz="2200" dirty="0">
                <a:solidFill>
                  <a:schemeClr val="bg1"/>
                </a:solidFill>
                <a:latin typeface="Times New Roman" panose="02020603050405020304" pitchFamily="18" charset="0"/>
                <a:cs typeface="Times New Roman" panose="02020603050405020304" pitchFamily="18" charset="0"/>
              </a:rPr>
              <a:t>       I had to admit that Agnes was right. Uriah was a powerful enemy and if…</a:t>
            </a:r>
          </a:p>
        </p:txBody>
      </p:sp>
      <p:sp>
        <p:nvSpPr>
          <p:cNvPr id="40" name="文本框 39"/>
          <p:cNvSpPr txBox="1"/>
          <p:nvPr/>
        </p:nvSpPr>
        <p:spPr>
          <a:xfrm>
            <a:off x="568127" y="3517590"/>
            <a:ext cx="4682411"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She came to </a:t>
            </a:r>
            <a:r>
              <a:rPr lang="en-US" altLang="zh-CN" sz="2600" b="1" dirty="0">
                <a:solidFill>
                  <a:srgbClr val="C00000"/>
                </a:solidFill>
                <a:latin typeface="Arial Narrow" panose="020B0606020202030204" pitchFamily="34" charset="0"/>
              </a:rPr>
              <a:t>tell</a:t>
            </a:r>
            <a:r>
              <a:rPr lang="en-US" altLang="zh-CN" sz="2600" b="1" dirty="0">
                <a:solidFill>
                  <a:schemeClr val="bg1"/>
                </a:solidFill>
                <a:latin typeface="Arial Narrow" panose="020B0606020202030204" pitchFamily="34" charset="0"/>
              </a:rPr>
              <a:t> me his father’s difficult situation (for help).</a:t>
            </a:r>
            <a:endParaRPr lang="zh-CN" altLang="en-US" sz="2600" b="1" dirty="0">
              <a:solidFill>
                <a:schemeClr val="bg1"/>
              </a:solidFill>
              <a:latin typeface="Arial Narrow" panose="020B0606020202030204" pitchFamily="34" charset="0"/>
            </a:endParaRPr>
          </a:p>
        </p:txBody>
      </p:sp>
      <p:sp>
        <p:nvSpPr>
          <p:cNvPr id="41" name="对话气泡: 矩形 40"/>
          <p:cNvSpPr/>
          <p:nvPr/>
        </p:nvSpPr>
        <p:spPr>
          <a:xfrm>
            <a:off x="447675" y="4525009"/>
            <a:ext cx="2180115" cy="824293"/>
          </a:xfrm>
          <a:prstGeom prst="wedgeRectCallout">
            <a:avLst>
              <a:gd name="adj1" fmla="val -4147"/>
              <a:gd name="adj2" fmla="val -745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How did I feel toward Uriah?</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43" name="矩形 42"/>
          <p:cNvSpPr/>
          <p:nvPr/>
        </p:nvSpPr>
        <p:spPr>
          <a:xfrm>
            <a:off x="5865115" y="3634625"/>
            <a:ext cx="4228796" cy="3425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391328" y="5265938"/>
            <a:ext cx="1152168" cy="3425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909332" y="4490879"/>
            <a:ext cx="2180114" cy="892552"/>
          </a:xfrm>
          <a:prstGeom prst="rect">
            <a:avLst/>
          </a:prstGeom>
          <a:noFill/>
          <a:ln w="19050">
            <a:solidFill>
              <a:schemeClr val="accent5">
                <a:lumMod val="40000"/>
                <a:lumOff val="60000"/>
              </a:schemeClr>
            </a:solidFill>
          </a:ln>
        </p:spPr>
        <p:txBody>
          <a:bodyPr wrap="square" rtlCol="0">
            <a:spAutoFit/>
          </a:bodyPr>
          <a:lstStyle/>
          <a:p>
            <a:pPr algn="ctr"/>
            <a:r>
              <a:rPr lang="en-US" altLang="zh-CN" sz="2600" b="1" dirty="0">
                <a:solidFill>
                  <a:srgbClr val="C00000"/>
                </a:solidFill>
                <a:latin typeface="Arial Narrow" panose="020B0606020202030204" pitchFamily="34" charset="0"/>
              </a:rPr>
              <a:t>Furious</a:t>
            </a:r>
          </a:p>
          <a:p>
            <a:pPr algn="ctr"/>
            <a:r>
              <a:rPr lang="en-US" altLang="zh-CN" sz="2600" b="1" dirty="0">
                <a:solidFill>
                  <a:schemeClr val="bg1"/>
                </a:solidFill>
                <a:latin typeface="Arial Narrow" panose="020B0606020202030204" pitchFamily="34" charset="0"/>
              </a:rPr>
              <a:t>I </a:t>
            </a:r>
            <a:r>
              <a:rPr lang="en-US" altLang="zh-CN" sz="2600" b="1" dirty="0">
                <a:solidFill>
                  <a:srgbClr val="C00000"/>
                </a:solidFill>
                <a:latin typeface="Arial Narrow" panose="020B0606020202030204" pitchFamily="34" charset="0"/>
              </a:rPr>
              <a:t>resented</a:t>
            </a:r>
            <a:r>
              <a:rPr lang="en-US" altLang="zh-CN" sz="2600" b="1" dirty="0">
                <a:solidFill>
                  <a:schemeClr val="bg1"/>
                </a:solidFill>
                <a:latin typeface="Arial Narrow" panose="020B0606020202030204" pitchFamily="34" charset="0"/>
              </a:rPr>
              <a:t> him.</a:t>
            </a:r>
            <a:endParaRPr lang="zh-CN" altLang="en-US" sz="2600" b="1" dirty="0">
              <a:solidFill>
                <a:schemeClr val="bg1"/>
              </a:solidFill>
              <a:latin typeface="Arial Narrow" panose="020B0606020202030204" pitchFamily="34" charset="0"/>
            </a:endParaRPr>
          </a:p>
        </p:txBody>
      </p:sp>
      <p:sp>
        <p:nvSpPr>
          <p:cNvPr id="46" name="对话气泡: 矩形 45"/>
          <p:cNvSpPr/>
          <p:nvPr/>
        </p:nvSpPr>
        <p:spPr>
          <a:xfrm>
            <a:off x="3068457" y="5477555"/>
            <a:ext cx="2399123" cy="824293"/>
          </a:xfrm>
          <a:prstGeom prst="wedgeRectCallout">
            <a:avLst>
              <a:gd name="adj1" fmla="val 71041"/>
              <a:gd name="adj2" fmla="val -5188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What kind of people is David?</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304937" y="5498298"/>
            <a:ext cx="2664875" cy="861774"/>
          </a:xfrm>
          <a:prstGeom prst="rect">
            <a:avLst/>
          </a:prstGeom>
          <a:noFill/>
          <a:ln w="19050">
            <a:solidFill>
              <a:schemeClr val="accent5">
                <a:lumMod val="40000"/>
                <a:lumOff val="60000"/>
              </a:schemeClr>
            </a:solidFill>
          </a:ln>
        </p:spPr>
        <p:txBody>
          <a:bodyPr wrap="square" rtlCol="0">
            <a:spAutoFit/>
          </a:bodyPr>
          <a:lstStyle/>
          <a:p>
            <a:pPr algn="ctr"/>
            <a:r>
              <a:rPr lang="en-US" altLang="zh-CN" sz="2500" b="1" dirty="0">
                <a:solidFill>
                  <a:srgbClr val="C00000"/>
                </a:solidFill>
                <a:latin typeface="Arial Narrow" panose="020B0606020202030204" pitchFamily="34" charset="0"/>
              </a:rPr>
              <a:t>impulsive</a:t>
            </a:r>
            <a:r>
              <a:rPr lang="en-US" altLang="zh-CN" sz="2500" b="1" dirty="0">
                <a:solidFill>
                  <a:schemeClr val="bg1"/>
                </a:solidFill>
                <a:latin typeface="Arial Narrow" panose="020B0606020202030204" pitchFamily="34" charset="0"/>
              </a:rPr>
              <a:t>/</a:t>
            </a:r>
            <a:r>
              <a:rPr lang="en-US" altLang="zh-CN" sz="2500" b="1" dirty="0">
                <a:solidFill>
                  <a:srgbClr val="C00000"/>
                </a:solidFill>
                <a:latin typeface="Arial Narrow" panose="020B0606020202030204" pitchFamily="34" charset="0"/>
              </a:rPr>
              <a:t>rash</a:t>
            </a:r>
          </a:p>
          <a:p>
            <a:pPr algn="ctr"/>
            <a:r>
              <a:rPr lang="en-US" altLang="zh-CN" sz="2500" b="1" dirty="0">
                <a:solidFill>
                  <a:schemeClr val="bg1"/>
                </a:solidFill>
                <a:latin typeface="Arial Narrow" panose="020B0606020202030204" pitchFamily="34" charset="0"/>
              </a:rPr>
              <a:t>a man of </a:t>
            </a:r>
            <a:r>
              <a:rPr lang="en-US" altLang="zh-CN" sz="2500" b="1" dirty="0">
                <a:solidFill>
                  <a:srgbClr val="C00000"/>
                </a:solidFill>
                <a:latin typeface="Arial Narrow" panose="020B0606020202030204" pitchFamily="34" charset="0"/>
              </a:rPr>
              <a:t>integrity</a:t>
            </a:r>
            <a:endParaRPr lang="zh-CN" altLang="en-US" sz="2500" b="1" dirty="0">
              <a:solidFill>
                <a:srgbClr val="C00000"/>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D01581C3-26B1-4270-B0D5-84FBCA3CE0AC}"/>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arn(inVertical)">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arn(inVertical)">
                                      <p:cBhvr>
                                        <p:cTn id="7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3" grpId="0" animBg="1"/>
      <p:bldP spid="26" grpId="0" animBg="1"/>
      <p:bldP spid="27" grpId="0" animBg="1"/>
      <p:bldP spid="29" grpId="0" animBg="1"/>
      <p:bldP spid="30" grpId="0" animBg="1"/>
      <p:bldP spid="31" grpId="0" animBg="1"/>
      <p:bldP spid="32" grpId="0" animBg="1"/>
      <p:bldP spid="34" grpId="0" animBg="1"/>
      <p:bldP spid="40" grpId="0" animBg="1"/>
      <p:bldP spid="41"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29910"/>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4" name="文本框 3"/>
          <p:cNvSpPr txBox="1"/>
          <p:nvPr/>
        </p:nvSpPr>
        <p:spPr>
          <a:xfrm>
            <a:off x="409157" y="410204"/>
            <a:ext cx="11277076"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16. How did Uriah react when I spoke to Agnes during the party?</a:t>
            </a:r>
          </a:p>
          <a:p>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31" name="对话气泡: 矩形 30"/>
          <p:cNvSpPr/>
          <p:nvPr/>
        </p:nvSpPr>
        <p:spPr>
          <a:xfrm>
            <a:off x="545481" y="4518174"/>
            <a:ext cx="5965190" cy="739491"/>
          </a:xfrm>
          <a:prstGeom prst="wedgeRectCallout">
            <a:avLst>
              <a:gd name="adj1" fmla="val -760"/>
              <a:gd name="adj2" fmla="val -7108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19. How did my feeling change during the </a:t>
            </a:r>
          </a:p>
          <a:p>
            <a:r>
              <a:rPr lang="en-US" altLang="zh-CN" sz="2600" dirty="0">
                <a:solidFill>
                  <a:schemeClr val="bg1"/>
                </a:solidFill>
                <a:latin typeface="Times New Roman" panose="02020603050405020304" pitchFamily="18" charset="0"/>
                <a:cs typeface="Times New Roman" panose="02020603050405020304" pitchFamily="18" charset="0"/>
              </a:rPr>
              <a:t>      conversation?</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834242" y="970360"/>
            <a:ext cx="4776445"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a:t>
            </a:r>
            <a:r>
              <a:rPr lang="en-US" altLang="zh-CN" sz="2600" b="1" dirty="0">
                <a:solidFill>
                  <a:srgbClr val="C00000"/>
                </a:solidFill>
                <a:latin typeface="Arial Narrow" panose="020B0606020202030204" pitchFamily="34" charset="0"/>
              </a:rPr>
              <a:t>hovered</a:t>
            </a:r>
            <a:r>
              <a:rPr lang="en-US" altLang="zh-CN" sz="2600" b="1" dirty="0">
                <a:solidFill>
                  <a:schemeClr val="bg1"/>
                </a:solidFill>
                <a:latin typeface="Arial Narrow" panose="020B0606020202030204" pitchFamily="34" charset="0"/>
              </a:rPr>
              <a:t> nearby, listening in to our conversation.</a:t>
            </a:r>
            <a:endParaRPr lang="zh-CN" altLang="en-US" sz="2600" b="1" dirty="0">
              <a:solidFill>
                <a:schemeClr val="bg1"/>
              </a:solidFill>
              <a:latin typeface="Arial Narrow" panose="020B0606020202030204" pitchFamily="34" charset="0"/>
            </a:endParaRPr>
          </a:p>
        </p:txBody>
      </p:sp>
      <p:sp>
        <p:nvSpPr>
          <p:cNvPr id="35" name="文本框 34"/>
          <p:cNvSpPr txBox="1"/>
          <p:nvPr/>
        </p:nvSpPr>
        <p:spPr>
          <a:xfrm>
            <a:off x="512755" y="2019993"/>
            <a:ext cx="10704207"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17. Why did I invite Uriah for a coffee after the party?</a:t>
            </a:r>
          </a:p>
        </p:txBody>
      </p:sp>
      <p:sp>
        <p:nvSpPr>
          <p:cNvPr id="25" name="对话气泡: 矩形 24"/>
          <p:cNvSpPr/>
          <p:nvPr/>
        </p:nvSpPr>
        <p:spPr>
          <a:xfrm>
            <a:off x="5864859" y="952604"/>
            <a:ext cx="5917984" cy="869131"/>
          </a:xfrm>
          <a:prstGeom prst="wedgeRectCallout">
            <a:avLst>
              <a:gd name="adj1" fmla="val -56779"/>
              <a:gd name="adj2" fmla="val 35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20"/>
              </a:lnSpc>
            </a:pPr>
            <a:r>
              <a:rPr lang="en-US" altLang="zh-CN" sz="2600" dirty="0">
                <a:solidFill>
                  <a:schemeClr val="bg1"/>
                </a:solidFill>
                <a:latin typeface="Times New Roman" panose="02020603050405020304" pitchFamily="18" charset="0"/>
                <a:cs typeface="Times New Roman" panose="02020603050405020304" pitchFamily="18" charset="0"/>
              </a:rPr>
              <a:t>[ˈ</a:t>
            </a:r>
            <a:r>
              <a:rPr lang="en-US" altLang="zh-CN" sz="2600" dirty="0" err="1">
                <a:solidFill>
                  <a:schemeClr val="bg1"/>
                </a:solidFill>
                <a:latin typeface="Times New Roman" panose="02020603050405020304" pitchFamily="18" charset="0"/>
                <a:cs typeface="Times New Roman" panose="02020603050405020304" pitchFamily="18" charset="0"/>
              </a:rPr>
              <a:t>hɒvə</a:t>
            </a:r>
            <a:r>
              <a:rPr lang="en-US" altLang="zh-CN" sz="2600" dirty="0">
                <a:solidFill>
                  <a:schemeClr val="bg1"/>
                </a:solidFill>
                <a:latin typeface="Times New Roman" panose="02020603050405020304" pitchFamily="18" charset="0"/>
                <a:cs typeface="Times New Roman" panose="02020603050405020304" pitchFamily="18" charset="0"/>
              </a:rPr>
              <a:t>(r)]  to wait somewhere, near sb.</a:t>
            </a:r>
          </a:p>
          <a:p>
            <a:pPr>
              <a:lnSpc>
                <a:spcPts val="2620"/>
              </a:lnSpc>
            </a:pPr>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 </a:t>
            </a:r>
            <a:r>
              <a:rPr lang="en-US" altLang="zh-CN" sz="2600" dirty="0">
                <a:solidFill>
                  <a:schemeClr val="bg1"/>
                </a:solidFill>
                <a:latin typeface="Times New Roman" panose="02020603050405020304" pitchFamily="18" charset="0"/>
                <a:cs typeface="Times New Roman" panose="02020603050405020304" pitchFamily="18" charset="0"/>
              </a:rPr>
              <a:t>e.g. Judith was hovering in the doorway.</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917231" y="2611514"/>
            <a:ext cx="7969316"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I wanted to “</a:t>
            </a:r>
            <a:r>
              <a:rPr lang="en-US" altLang="zh-CN" sz="2600" b="1" dirty="0">
                <a:solidFill>
                  <a:srgbClr val="C00000"/>
                </a:solidFill>
                <a:latin typeface="Arial Narrow" panose="020B0606020202030204" pitchFamily="34" charset="0"/>
              </a:rPr>
              <a:t>steal</a:t>
            </a:r>
            <a:r>
              <a:rPr lang="en-US" altLang="zh-CN" sz="2600" b="1" dirty="0">
                <a:solidFill>
                  <a:schemeClr val="bg1"/>
                </a:solidFill>
                <a:latin typeface="Arial Narrow" panose="020B0606020202030204" pitchFamily="34" charset="0"/>
              </a:rPr>
              <a:t>” some information and then </a:t>
            </a:r>
            <a:r>
              <a:rPr lang="en-US" altLang="zh-CN" sz="2600" b="1" dirty="0">
                <a:solidFill>
                  <a:srgbClr val="C00000"/>
                </a:solidFill>
                <a:latin typeface="Arial Narrow" panose="020B0606020202030204" pitchFamily="34" charset="0"/>
              </a:rPr>
              <a:t>deal with </a:t>
            </a:r>
            <a:r>
              <a:rPr lang="en-US" altLang="zh-CN" sz="2600" b="1" dirty="0">
                <a:solidFill>
                  <a:schemeClr val="bg1"/>
                </a:solidFill>
                <a:latin typeface="Arial Narrow" panose="020B0606020202030204" pitchFamily="34" charset="0"/>
              </a:rPr>
              <a:t>him. </a:t>
            </a:r>
            <a:endParaRPr lang="zh-CN" altLang="en-US" sz="2600" b="1" dirty="0">
              <a:solidFill>
                <a:schemeClr val="bg1"/>
              </a:solidFill>
              <a:latin typeface="Arial Narrow" panose="020B0606020202030204" pitchFamily="34" charset="0"/>
            </a:endParaRPr>
          </a:p>
        </p:txBody>
      </p:sp>
      <p:sp>
        <p:nvSpPr>
          <p:cNvPr id="27" name="文本框 26"/>
          <p:cNvSpPr txBox="1"/>
          <p:nvPr/>
        </p:nvSpPr>
        <p:spPr>
          <a:xfrm>
            <a:off x="512756" y="3178213"/>
            <a:ext cx="5285428"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18. What’s Uriah’s plan on Agnes?</a:t>
            </a:r>
          </a:p>
        </p:txBody>
      </p:sp>
      <p:sp>
        <p:nvSpPr>
          <p:cNvPr id="28" name="文本框 27"/>
          <p:cNvSpPr txBox="1"/>
          <p:nvPr/>
        </p:nvSpPr>
        <p:spPr>
          <a:xfrm>
            <a:off x="917231" y="3721201"/>
            <a:ext cx="329078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wanted to </a:t>
            </a:r>
            <a:r>
              <a:rPr lang="en-US" altLang="zh-CN" sz="2600" b="1" dirty="0">
                <a:solidFill>
                  <a:srgbClr val="C00000"/>
                </a:solidFill>
                <a:latin typeface="Arial Narrow" panose="020B0606020202030204" pitchFamily="34" charset="0"/>
              </a:rPr>
              <a:t>marry</a:t>
            </a:r>
            <a:r>
              <a:rPr lang="en-US" altLang="zh-CN" sz="2600" b="1" dirty="0">
                <a:solidFill>
                  <a:schemeClr val="bg1"/>
                </a:solidFill>
                <a:latin typeface="Arial Narrow" panose="020B0606020202030204" pitchFamily="34" charset="0"/>
              </a:rPr>
              <a:t> her.</a:t>
            </a:r>
            <a:endParaRPr lang="zh-CN" altLang="en-US" sz="2600" b="1" dirty="0">
              <a:solidFill>
                <a:schemeClr val="bg1"/>
              </a:solidFill>
              <a:latin typeface="Arial Narrow" panose="020B0606020202030204" pitchFamily="34" charset="0"/>
            </a:endParaRPr>
          </a:p>
        </p:txBody>
      </p:sp>
      <p:sp>
        <p:nvSpPr>
          <p:cNvPr id="33" name="文本框 32"/>
          <p:cNvSpPr txBox="1"/>
          <p:nvPr/>
        </p:nvSpPr>
        <p:spPr>
          <a:xfrm>
            <a:off x="7703462" y="3293676"/>
            <a:ext cx="2620836"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“Liar!” I thought…</a:t>
            </a:r>
            <a:endParaRPr lang="zh-CN" altLang="en-US" sz="2600" b="1" dirty="0">
              <a:solidFill>
                <a:schemeClr val="bg1"/>
              </a:solidFill>
              <a:latin typeface="Arial Narrow" panose="020B0606020202030204" pitchFamily="34" charset="0"/>
            </a:endParaRPr>
          </a:p>
        </p:txBody>
      </p:sp>
      <p:sp>
        <p:nvSpPr>
          <p:cNvPr id="36" name="文本框 35"/>
          <p:cNvSpPr txBox="1"/>
          <p:nvPr/>
        </p:nvSpPr>
        <p:spPr>
          <a:xfrm>
            <a:off x="7703462" y="4044139"/>
            <a:ext cx="2620837"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I felt my blood boil.</a:t>
            </a:r>
            <a:endParaRPr lang="zh-CN" altLang="en-US" sz="2600" b="1" dirty="0">
              <a:solidFill>
                <a:schemeClr val="bg1"/>
              </a:solidFill>
              <a:latin typeface="Arial Narrow" panose="020B0606020202030204" pitchFamily="34" charset="0"/>
            </a:endParaRPr>
          </a:p>
        </p:txBody>
      </p:sp>
      <p:sp>
        <p:nvSpPr>
          <p:cNvPr id="51" name="文本框 50"/>
          <p:cNvSpPr txBox="1"/>
          <p:nvPr/>
        </p:nvSpPr>
        <p:spPr>
          <a:xfrm>
            <a:off x="7464705" y="4806226"/>
            <a:ext cx="347798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…that made me shudder.</a:t>
            </a:r>
            <a:endParaRPr lang="zh-CN" altLang="en-US" sz="2600" b="1" dirty="0">
              <a:solidFill>
                <a:schemeClr val="bg1"/>
              </a:solidFill>
              <a:latin typeface="Arial Narrow" panose="020B0606020202030204" pitchFamily="34" charset="0"/>
            </a:endParaRPr>
          </a:p>
        </p:txBody>
      </p:sp>
      <p:sp>
        <p:nvSpPr>
          <p:cNvPr id="52" name="箭头: 右 51"/>
          <p:cNvSpPr/>
          <p:nvPr/>
        </p:nvSpPr>
        <p:spPr>
          <a:xfrm rot="5400000">
            <a:off x="8794789" y="3831539"/>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右 52"/>
          <p:cNvSpPr/>
          <p:nvPr/>
        </p:nvSpPr>
        <p:spPr>
          <a:xfrm rot="5400000">
            <a:off x="8804311" y="4582231"/>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右 53"/>
          <p:cNvSpPr/>
          <p:nvPr/>
        </p:nvSpPr>
        <p:spPr>
          <a:xfrm rot="5400000">
            <a:off x="8813439" y="5369281"/>
            <a:ext cx="351487"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6986848" y="5659174"/>
            <a:ext cx="434360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sleepless…tossed and turned…</a:t>
            </a:r>
            <a:endParaRPr lang="zh-CN" altLang="en-US" sz="2600" b="1" dirty="0">
              <a:solidFill>
                <a:schemeClr val="bg1"/>
              </a:solidFill>
              <a:latin typeface="Arial Narrow" panose="020B0606020202030204" pitchFamily="34" charset="0"/>
            </a:endParaRPr>
          </a:p>
        </p:txBody>
      </p:sp>
      <p:sp>
        <p:nvSpPr>
          <p:cNvPr id="56" name="文本框 55"/>
          <p:cNvSpPr txBox="1"/>
          <p:nvPr/>
        </p:nvSpPr>
        <p:spPr>
          <a:xfrm>
            <a:off x="545481" y="5543520"/>
            <a:ext cx="104362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angry</a:t>
            </a:r>
            <a:endParaRPr lang="zh-CN" altLang="en-US" sz="2800" b="1" dirty="0">
              <a:solidFill>
                <a:schemeClr val="bg1"/>
              </a:solidFill>
              <a:latin typeface="Arial Narrow" panose="020B0606020202030204" pitchFamily="34" charset="0"/>
            </a:endParaRPr>
          </a:p>
        </p:txBody>
      </p:sp>
      <p:sp>
        <p:nvSpPr>
          <p:cNvPr id="57" name="文本框 56"/>
          <p:cNvSpPr txBox="1"/>
          <p:nvPr/>
        </p:nvSpPr>
        <p:spPr>
          <a:xfrm>
            <a:off x="1933376" y="5543520"/>
            <a:ext cx="125616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furious</a:t>
            </a:r>
            <a:endParaRPr lang="zh-CN" altLang="en-US" sz="2800" b="1" dirty="0">
              <a:solidFill>
                <a:srgbClr val="C00000"/>
              </a:solidFill>
              <a:latin typeface="Arial Narrow" panose="020B0606020202030204" pitchFamily="34" charset="0"/>
            </a:endParaRPr>
          </a:p>
        </p:txBody>
      </p:sp>
      <p:sp>
        <p:nvSpPr>
          <p:cNvPr id="58" name="文本框 57"/>
          <p:cNvSpPr txBox="1"/>
          <p:nvPr/>
        </p:nvSpPr>
        <p:spPr>
          <a:xfrm>
            <a:off x="3533813" y="5546569"/>
            <a:ext cx="104362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afraid</a:t>
            </a:r>
            <a:endParaRPr lang="zh-CN" altLang="en-US" sz="2800" b="1" dirty="0">
              <a:solidFill>
                <a:schemeClr val="bg1"/>
              </a:solidFill>
              <a:latin typeface="Arial Narrow" panose="020B0606020202030204" pitchFamily="34" charset="0"/>
            </a:endParaRPr>
          </a:p>
        </p:txBody>
      </p:sp>
      <p:sp>
        <p:nvSpPr>
          <p:cNvPr id="59" name="文本框 58"/>
          <p:cNvSpPr txBox="1"/>
          <p:nvPr/>
        </p:nvSpPr>
        <p:spPr>
          <a:xfrm>
            <a:off x="4940120" y="5543520"/>
            <a:ext cx="136187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worried</a:t>
            </a:r>
            <a:endParaRPr lang="zh-CN" altLang="en-US" sz="2800" b="1" dirty="0">
              <a:solidFill>
                <a:schemeClr val="bg1"/>
              </a:solidFill>
              <a:latin typeface="Arial Narrow" panose="020B0606020202030204" pitchFamily="34" charset="0"/>
            </a:endParaRPr>
          </a:p>
        </p:txBody>
      </p:sp>
      <p:cxnSp>
        <p:nvCxnSpPr>
          <p:cNvPr id="60" name="直接箭头连接符 59"/>
          <p:cNvCxnSpPr/>
          <p:nvPr/>
        </p:nvCxnSpPr>
        <p:spPr>
          <a:xfrm>
            <a:off x="1589103" y="5805130"/>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3189540" y="5805130"/>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4577435" y="5805130"/>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descr="水印">
            <a:extLst>
              <a:ext uri="{FF2B5EF4-FFF2-40B4-BE49-F238E27FC236}">
                <a16:creationId xmlns:a16="http://schemas.microsoft.com/office/drawing/2014/main" id="{D637C353-05EC-4851-88AC-01A2ED4C08A3}"/>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500"/>
                                        <p:tgtEl>
                                          <p:spTgt spid="5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arn(inVertical)">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arn(inVertical)">
                                      <p:cBhvr>
                                        <p:cTn id="51" dur="500"/>
                                        <p:tgtEl>
                                          <p:spTgt spid="5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barn(inVertical)">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barn(inVertical)">
                                      <p:cBhvr>
                                        <p:cTn id="59" dur="500"/>
                                        <p:tgtEl>
                                          <p:spTgt spid="5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arn(inVertical)">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arn(inVertical)">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barn(inVertical)">
                                      <p:cBhvr>
                                        <p:cTn id="72" dur="500"/>
                                        <p:tgtEl>
                                          <p:spTgt spid="6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arn(inVertical)">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barn(inVertical)">
                                      <p:cBhvr>
                                        <p:cTn id="80" dur="500"/>
                                        <p:tgtEl>
                                          <p:spTgt spid="6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barn(inVertical)">
                                      <p:cBhvr>
                                        <p:cTn id="83" dur="5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arn(inVertical)">
                                      <p:cBhvr>
                                        <p:cTn id="88" dur="500"/>
                                        <p:tgtEl>
                                          <p:spTgt spid="6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barn(inVertical)">
                                      <p:cBhvr>
                                        <p:cTn id="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5" grpId="0"/>
      <p:bldP spid="25" grpId="0" animBg="1"/>
      <p:bldP spid="26" grpId="0" animBg="1"/>
      <p:bldP spid="27" grpId="0"/>
      <p:bldP spid="28" grpId="0" animBg="1"/>
      <p:bldP spid="33" grpId="0" animBg="1"/>
      <p:bldP spid="36"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09157" y="410204"/>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20. Find sentences that describe Uriah.</a:t>
            </a:r>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9" name="文本框 8"/>
          <p:cNvSpPr txBox="1"/>
          <p:nvPr/>
        </p:nvSpPr>
        <p:spPr>
          <a:xfrm>
            <a:off x="849717" y="1010253"/>
            <a:ext cx="10980332" cy="892552"/>
          </a:xfrm>
          <a:prstGeom prst="rect">
            <a:avLst/>
          </a:prstGeom>
          <a:noFill/>
          <a:ln w="19050">
            <a:solidFill>
              <a:schemeClr val="accent5">
                <a:lumMod val="40000"/>
                <a:lumOff val="60000"/>
              </a:schemeClr>
            </a:solidFill>
          </a:ln>
        </p:spPr>
        <p:txBody>
          <a:bodyPr wrap="square" rtlCol="0">
            <a:spAutoFit/>
          </a:bodyPr>
          <a:lstStyle/>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His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slimy behavior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was almost unbearable…Whenever I spoke to Agnes, he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hovered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nearby, listening in to our conversation.</a:t>
            </a:r>
          </a:p>
        </p:txBody>
      </p:sp>
      <p:sp>
        <p:nvSpPr>
          <p:cNvPr id="13" name="文本框 12"/>
          <p:cNvSpPr txBox="1"/>
          <p:nvPr/>
        </p:nvSpPr>
        <p:spPr>
          <a:xfrm>
            <a:off x="849717" y="2012135"/>
            <a:ext cx="10980332" cy="477054"/>
          </a:xfrm>
          <a:prstGeom prst="rect">
            <a:avLst/>
          </a:prstGeom>
          <a:noFill/>
          <a:ln w="19050">
            <a:solidFill>
              <a:schemeClr val="accent5">
                <a:lumMod val="40000"/>
                <a:lumOff val="60000"/>
              </a:schemeClr>
            </a:solidFill>
          </a:ln>
        </p:spPr>
        <p:txBody>
          <a:bodyPr wrap="square" rtlCol="0">
            <a:spAutoFit/>
          </a:bodyPr>
          <a:lstStyle/>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He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leaped at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the chance. “Oh what an honor it is for an ‘</a:t>
            </a:r>
            <a:r>
              <a:rPr lang="en-US" altLang="zh-CN" sz="2500"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umble</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person…”</a:t>
            </a:r>
          </a:p>
        </p:txBody>
      </p:sp>
      <p:sp>
        <p:nvSpPr>
          <p:cNvPr id="14" name="文本框 13"/>
          <p:cNvSpPr txBox="1"/>
          <p:nvPr/>
        </p:nvSpPr>
        <p:spPr>
          <a:xfrm>
            <a:off x="849716" y="2598519"/>
            <a:ext cx="10980332" cy="477054"/>
          </a:xfrm>
          <a:prstGeom prst="rect">
            <a:avLst/>
          </a:prstGeom>
          <a:noFill/>
          <a:ln w="19050">
            <a:solidFill>
              <a:schemeClr val="accent5">
                <a:lumMod val="40000"/>
                <a:lumOff val="60000"/>
              </a:schemeClr>
            </a:solidFill>
          </a:ln>
        </p:spPr>
        <p:txBody>
          <a:bodyPr wrap="square" rtlCol="0">
            <a:spAutoFit/>
          </a:bodyPr>
          <a:lstStyle/>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“It’s a shame about Mr. Wickfield,” he said,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pretending to sigh</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15" name="文本框 14"/>
          <p:cNvSpPr txBox="1"/>
          <p:nvPr/>
        </p:nvSpPr>
        <p:spPr>
          <a:xfrm>
            <a:off x="849716" y="3233736"/>
            <a:ext cx="10980332" cy="861774"/>
          </a:xfrm>
          <a:prstGeom prst="rect">
            <a:avLst/>
          </a:prstGeom>
          <a:noFill/>
          <a:ln w="19050">
            <a:solidFill>
              <a:schemeClr val="accent5">
                <a:lumMod val="40000"/>
                <a:lumOff val="60000"/>
              </a:schemeClr>
            </a:solidFill>
          </a:ln>
        </p:spPr>
        <p:txBody>
          <a:bodyPr wrap="square" rtlCol="0">
            <a:spAutoFit/>
          </a:bodyPr>
          <a:lstStyle/>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“But it’s not Mr. Wickfield I have my eyes on,” Uriah said,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leaning forward and rubbing his clammy hands together</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16" name="文本框 15"/>
          <p:cNvSpPr txBox="1"/>
          <p:nvPr/>
        </p:nvSpPr>
        <p:spPr>
          <a:xfrm>
            <a:off x="849716" y="4209769"/>
            <a:ext cx="10980332" cy="861774"/>
          </a:xfrm>
          <a:prstGeom prst="rect">
            <a:avLst/>
          </a:prstGeom>
          <a:noFill/>
          <a:ln w="19050">
            <a:solidFill>
              <a:schemeClr val="accent5">
                <a:lumMod val="40000"/>
                <a:lumOff val="60000"/>
              </a:schemeClr>
            </a:solidFill>
          </a:ln>
        </p:spPr>
        <p:txBody>
          <a:bodyPr wrap="square" rtlCol="0">
            <a:spAutoFit/>
          </a:bodyPr>
          <a:lstStyle/>
          <a:p>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“…Let’s keep it as our little secret.” And </a:t>
            </a:r>
            <a:r>
              <a:rPr lang="en-US" altLang="zh-CN" sz="25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he smile in a slimy, unpleasant way </a:t>
            </a:r>
            <a:r>
              <a:rPr lang="en-US" altLang="zh-CN" sz="25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that made me shudder.</a:t>
            </a:r>
          </a:p>
        </p:txBody>
      </p:sp>
      <p:sp>
        <p:nvSpPr>
          <p:cNvPr id="17" name="文本框 16"/>
          <p:cNvSpPr txBox="1"/>
          <p:nvPr/>
        </p:nvSpPr>
        <p:spPr>
          <a:xfrm>
            <a:off x="3911979" y="5315776"/>
            <a:ext cx="186132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hypocritical</a:t>
            </a:r>
            <a:endParaRPr lang="zh-CN" altLang="en-US" sz="2800" b="1" dirty="0">
              <a:solidFill>
                <a:schemeClr val="bg1"/>
              </a:solidFill>
              <a:latin typeface="Arial Narrow" panose="020B0606020202030204" pitchFamily="34" charset="0"/>
            </a:endParaRPr>
          </a:p>
        </p:txBody>
      </p:sp>
      <p:sp>
        <p:nvSpPr>
          <p:cNvPr id="18" name="文本框 17"/>
          <p:cNvSpPr txBox="1"/>
          <p:nvPr/>
        </p:nvSpPr>
        <p:spPr>
          <a:xfrm>
            <a:off x="849716" y="5289151"/>
            <a:ext cx="1204154"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greedy</a:t>
            </a:r>
            <a:endParaRPr lang="zh-CN" altLang="en-US" sz="2800" b="1" dirty="0">
              <a:solidFill>
                <a:schemeClr val="bg1"/>
              </a:solidFill>
              <a:latin typeface="Arial Narrow" panose="020B0606020202030204" pitchFamily="34" charset="0"/>
            </a:endParaRPr>
          </a:p>
        </p:txBody>
      </p:sp>
      <p:sp>
        <p:nvSpPr>
          <p:cNvPr id="19" name="文本框 18"/>
          <p:cNvSpPr txBox="1"/>
          <p:nvPr/>
        </p:nvSpPr>
        <p:spPr>
          <a:xfrm>
            <a:off x="2278034" y="5306899"/>
            <a:ext cx="1409781"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sly/foxy</a:t>
            </a:r>
            <a:endParaRPr lang="zh-CN" altLang="en-US" sz="2800" b="1" dirty="0">
              <a:solidFill>
                <a:schemeClr val="bg1"/>
              </a:solidFill>
              <a:latin typeface="Arial Narrow" panose="020B0606020202030204" pitchFamily="34" charset="0"/>
            </a:endParaRPr>
          </a:p>
        </p:txBody>
      </p:sp>
      <p:sp>
        <p:nvSpPr>
          <p:cNvPr id="23" name="文本框 22"/>
          <p:cNvSpPr txBox="1"/>
          <p:nvPr/>
        </p:nvSpPr>
        <p:spPr>
          <a:xfrm>
            <a:off x="5997469" y="5306899"/>
            <a:ext cx="73180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evil</a:t>
            </a:r>
            <a:endParaRPr lang="zh-CN" altLang="en-US" sz="2800" b="1" dirty="0">
              <a:solidFill>
                <a:schemeClr val="bg1"/>
              </a:solidFill>
              <a:latin typeface="Arial Narrow" panose="020B0606020202030204" pitchFamily="34" charset="0"/>
            </a:endParaRPr>
          </a:p>
        </p:txBody>
      </p:sp>
      <p:sp>
        <p:nvSpPr>
          <p:cNvPr id="24" name="文本框 23"/>
          <p:cNvSpPr txBox="1"/>
          <p:nvPr/>
        </p:nvSpPr>
        <p:spPr>
          <a:xfrm>
            <a:off x="6953440" y="5289151"/>
            <a:ext cx="120415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selfish</a:t>
            </a:r>
            <a:endParaRPr lang="zh-CN" altLang="en-US" sz="2800" b="1" dirty="0">
              <a:solidFill>
                <a:schemeClr val="bg1"/>
              </a:solidFill>
              <a:latin typeface="Arial Narrow" panose="020B0606020202030204" pitchFamily="34" charset="0"/>
            </a:endParaRPr>
          </a:p>
        </p:txBody>
      </p:sp>
      <p:sp>
        <p:nvSpPr>
          <p:cNvPr id="26" name="文本框 25"/>
          <p:cNvSpPr txBox="1"/>
          <p:nvPr/>
        </p:nvSpPr>
        <p:spPr>
          <a:xfrm>
            <a:off x="8436851" y="5306899"/>
            <a:ext cx="250931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power-addicted</a:t>
            </a:r>
            <a:endParaRPr lang="zh-CN" altLang="en-US" sz="2800" b="1" dirty="0">
              <a:solidFill>
                <a:schemeClr val="bg1"/>
              </a:solidFill>
              <a:latin typeface="Arial Narrow" panose="020B0606020202030204" pitchFamily="34" charset="0"/>
            </a:endParaRPr>
          </a:p>
        </p:txBody>
      </p:sp>
      <p:pic>
        <p:nvPicPr>
          <p:cNvPr id="2" name="图片 1" descr="水印">
            <a:extLst>
              <a:ext uri="{FF2B5EF4-FFF2-40B4-BE49-F238E27FC236}">
                <a16:creationId xmlns:a16="http://schemas.microsoft.com/office/drawing/2014/main" id="{7F4663B9-82E1-438E-9A64-360797031FF6}"/>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P spid="19" grpId="0" animBg="1"/>
      <p:bldP spid="23"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409157" y="410204"/>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13. Try to find the sentence describing the following feelings.</a:t>
            </a:r>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文本框 6"/>
          <p:cNvSpPr txBox="1"/>
          <p:nvPr/>
        </p:nvSpPr>
        <p:spPr>
          <a:xfrm>
            <a:off x="2830608" y="1224179"/>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“Ham and Emily…” cried Dan, </a:t>
            </a:r>
            <a:r>
              <a:rPr lang="en-US" altLang="zh-CN" sz="2800" dirty="0">
                <a:solidFill>
                  <a:srgbClr val="C00000"/>
                </a:solidFill>
                <a:latin typeface="Times New Roman" panose="02020603050405020304" pitchFamily="18" charset="0"/>
                <a:cs typeface="Times New Roman" panose="02020603050405020304" pitchFamily="18" charset="0"/>
              </a:rPr>
              <a:t>beaming with happiness</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982233" y="1214155"/>
            <a:ext cx="119475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happy</a:t>
            </a:r>
            <a:endParaRPr lang="zh-CN" altLang="en-US" sz="2800" b="1" dirty="0">
              <a:solidFill>
                <a:schemeClr val="bg1"/>
              </a:solidFill>
              <a:latin typeface="Arial Narrow" panose="020B0606020202030204" pitchFamily="34" charset="0"/>
            </a:endParaRPr>
          </a:p>
        </p:txBody>
      </p:sp>
      <p:sp>
        <p:nvSpPr>
          <p:cNvPr id="10" name="文本框 9"/>
          <p:cNvSpPr txBox="1"/>
          <p:nvPr/>
        </p:nvSpPr>
        <p:spPr>
          <a:xfrm>
            <a:off x="2830608" y="2120864"/>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My heart sank</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13" name="文本框 12"/>
          <p:cNvSpPr txBox="1"/>
          <p:nvPr/>
        </p:nvSpPr>
        <p:spPr>
          <a:xfrm>
            <a:off x="515251" y="2120864"/>
            <a:ext cx="2128719"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disappointed</a:t>
            </a:r>
            <a:endParaRPr lang="zh-CN" altLang="en-US" sz="2800" b="1" dirty="0">
              <a:solidFill>
                <a:schemeClr val="bg1"/>
              </a:solidFill>
              <a:latin typeface="Arial Narrow" panose="020B0606020202030204" pitchFamily="34" charset="0"/>
            </a:endParaRPr>
          </a:p>
        </p:txBody>
      </p:sp>
      <p:sp>
        <p:nvSpPr>
          <p:cNvPr id="20" name="文本框 19"/>
          <p:cNvSpPr txBox="1"/>
          <p:nvPr/>
        </p:nvSpPr>
        <p:spPr>
          <a:xfrm>
            <a:off x="761365" y="3033395"/>
            <a:ext cx="163766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surprised</a:t>
            </a:r>
            <a:endParaRPr lang="zh-CN" altLang="en-US" sz="2800" b="1" dirty="0">
              <a:solidFill>
                <a:schemeClr val="bg1"/>
              </a:solidFill>
              <a:latin typeface="Arial Narrow" panose="020B0606020202030204" pitchFamily="34" charset="0"/>
            </a:endParaRPr>
          </a:p>
        </p:txBody>
      </p:sp>
      <p:sp>
        <p:nvSpPr>
          <p:cNvPr id="21" name="文本框 20"/>
          <p:cNvSpPr txBox="1"/>
          <p:nvPr/>
        </p:nvSpPr>
        <p:spPr>
          <a:xfrm>
            <a:off x="2830608" y="3047825"/>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 turned to her </a:t>
            </a:r>
            <a:r>
              <a:rPr lang="en-US" altLang="zh-CN" sz="2800" dirty="0">
                <a:solidFill>
                  <a:srgbClr val="C00000"/>
                </a:solidFill>
                <a:latin typeface="Times New Roman" panose="02020603050405020304" pitchFamily="18" charset="0"/>
                <a:cs typeface="Times New Roman" panose="02020603050405020304" pitchFamily="18" charset="0"/>
              </a:rPr>
              <a:t>in astonishment</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759505" y="3957905"/>
            <a:ext cx="164021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unhappy</a:t>
            </a:r>
            <a:endParaRPr lang="zh-CN" altLang="en-US" sz="2800" b="1" dirty="0">
              <a:solidFill>
                <a:schemeClr val="bg1"/>
              </a:solidFill>
              <a:latin typeface="Arial Narrow" panose="020B0606020202030204" pitchFamily="34" charset="0"/>
            </a:endParaRPr>
          </a:p>
        </p:txBody>
      </p:sp>
      <p:sp>
        <p:nvSpPr>
          <p:cNvPr id="11" name="文本框 10"/>
          <p:cNvSpPr txBox="1"/>
          <p:nvPr/>
        </p:nvSpPr>
        <p:spPr>
          <a:xfrm>
            <a:off x="2830608" y="3857010"/>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I pulled a face</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01033" y="5066659"/>
            <a:ext cx="135715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angry</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2830607" y="4664097"/>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I felt my blood boil</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2830607" y="5372211"/>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“The worm!” I declared </a:t>
            </a:r>
            <a:r>
              <a:rPr lang="en-US" altLang="zh-CN" sz="2800" dirty="0">
                <a:solidFill>
                  <a:srgbClr val="C00000"/>
                </a:solidFill>
                <a:latin typeface="Times New Roman" panose="02020603050405020304" pitchFamily="18" charset="0"/>
                <a:cs typeface="Times New Roman" panose="02020603050405020304" pitchFamily="18" charset="0"/>
              </a:rPr>
              <a:t>with outrage</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pic>
        <p:nvPicPr>
          <p:cNvPr id="2" name="图片 1" descr="水印">
            <a:extLst>
              <a:ext uri="{FF2B5EF4-FFF2-40B4-BE49-F238E27FC236}">
                <a16:creationId xmlns:a16="http://schemas.microsoft.com/office/drawing/2014/main" id="{CA796E41-AC5D-4D2D-8968-2822019A19F7}"/>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animBg="1"/>
      <p:bldP spid="11" grpId="0" animBg="1"/>
      <p:bldP spid="14"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409157" y="410204"/>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17. Try to find the words indicating </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“say </a:t>
            </a:r>
            <a:r>
              <a:rPr lang="en-US" altLang="zh-CN" sz="2800" b="1"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sth</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9" name="文本框 8"/>
          <p:cNvSpPr txBox="1"/>
          <p:nvPr/>
        </p:nvSpPr>
        <p:spPr>
          <a:xfrm>
            <a:off x="896488" y="1362469"/>
            <a:ext cx="144206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continue</a:t>
            </a:r>
            <a:endParaRPr lang="zh-CN" altLang="en-US" sz="2800" b="1" dirty="0">
              <a:solidFill>
                <a:schemeClr val="bg1"/>
              </a:solidFill>
              <a:latin typeface="Arial Narrow" panose="020B0606020202030204" pitchFamily="34" charset="0"/>
            </a:endParaRPr>
          </a:p>
        </p:txBody>
      </p:sp>
      <p:sp>
        <p:nvSpPr>
          <p:cNvPr id="10" name="文本框 9"/>
          <p:cNvSpPr txBox="1"/>
          <p:nvPr/>
        </p:nvSpPr>
        <p:spPr>
          <a:xfrm>
            <a:off x="2705150" y="1393246"/>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“You could…”,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continued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Aunt Betsey. “See the sights.”</a:t>
            </a:r>
          </a:p>
        </p:txBody>
      </p:sp>
      <p:sp>
        <p:nvSpPr>
          <p:cNvPr id="11" name="文本框 10"/>
          <p:cNvSpPr txBox="1"/>
          <p:nvPr/>
        </p:nvSpPr>
        <p:spPr>
          <a:xfrm>
            <a:off x="930501" y="2220647"/>
            <a:ext cx="137403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exclaim</a:t>
            </a:r>
            <a:endParaRPr lang="zh-CN" altLang="en-US" sz="2800" b="1" dirty="0">
              <a:solidFill>
                <a:schemeClr val="bg1"/>
              </a:solidFill>
              <a:latin typeface="Arial Narrow" panose="020B0606020202030204" pitchFamily="34" charset="0"/>
            </a:endParaRPr>
          </a:p>
        </p:txBody>
      </p:sp>
      <p:sp>
        <p:nvSpPr>
          <p:cNvPr id="12" name="文本框 11"/>
          <p:cNvSpPr txBox="1"/>
          <p:nvPr/>
        </p:nvSpPr>
        <p:spPr>
          <a:xfrm>
            <a:off x="2705150" y="2220647"/>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“Little Copperfield!” he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exclaimed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with surprise.</a:t>
            </a:r>
          </a:p>
        </p:txBody>
      </p:sp>
      <p:sp>
        <p:nvSpPr>
          <p:cNvPr id="13" name="文本框 12"/>
          <p:cNvSpPr txBox="1"/>
          <p:nvPr/>
        </p:nvSpPr>
        <p:spPr>
          <a:xfrm>
            <a:off x="862476" y="4031090"/>
            <a:ext cx="144206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declare</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2693762" y="3084952"/>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“It’s just me, Copperfield,” he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muttered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17" name="文本框 16"/>
          <p:cNvSpPr txBox="1"/>
          <p:nvPr/>
        </p:nvSpPr>
        <p:spPr>
          <a:xfrm>
            <a:off x="2693762" y="4031090"/>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“The worm!”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declared </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with outrage.</a:t>
            </a:r>
          </a:p>
        </p:txBody>
      </p:sp>
      <p:sp>
        <p:nvSpPr>
          <p:cNvPr id="19" name="文本框 18"/>
          <p:cNvSpPr txBox="1"/>
          <p:nvPr/>
        </p:nvSpPr>
        <p:spPr>
          <a:xfrm>
            <a:off x="996895" y="3078825"/>
            <a:ext cx="117322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mutter</a:t>
            </a:r>
            <a:endParaRPr lang="zh-CN" altLang="en-US" sz="2800" b="1" dirty="0">
              <a:solidFill>
                <a:schemeClr val="bg1"/>
              </a:solidFill>
              <a:latin typeface="Arial Narrow" panose="020B0606020202030204" pitchFamily="34" charset="0"/>
            </a:endParaRPr>
          </a:p>
        </p:txBody>
      </p:sp>
      <p:pic>
        <p:nvPicPr>
          <p:cNvPr id="2" name="图片 1" descr="水印">
            <a:extLst>
              <a:ext uri="{FF2B5EF4-FFF2-40B4-BE49-F238E27FC236}">
                <a16:creationId xmlns:a16="http://schemas.microsoft.com/office/drawing/2014/main" id="{ED559532-597D-480B-AD1F-7930D6D3280B}"/>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396303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8</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Bad News from the </a:t>
            </a:r>
            <a:r>
              <a:rPr lang="en-US" altLang="zh-CN" sz="6000" b="1"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Peggottys</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924989" y="1118692"/>
            <a:ext cx="6345936" cy="3252231"/>
          </a:xfrm>
        </p:spPr>
        <p:txBody>
          <a:bodyPr rtlCol="0">
            <a:normAutofit/>
          </a:bodyPr>
          <a:lstStyle/>
          <a:p>
            <a:r>
              <a:rPr lang="en-US" altLang="zh-CN" sz="6000" b="1" dirty="0">
                <a:solidFill>
                  <a:schemeClr val="bg1"/>
                </a:solidFill>
                <a:effectLst>
                  <a:outerShdw blurRad="38100" dist="38100" dir="2700000" algn="tl">
                    <a:srgbClr val="000000">
                      <a:alpha val="43137"/>
                    </a:srgbClr>
                  </a:outerShdw>
                </a:effectLst>
              </a:rPr>
              <a:t>David Copperfield</a:t>
            </a:r>
            <a:endParaRPr lang="zh-CN" altLang="en-US" sz="6000" b="1" dirty="0">
              <a:solidFill>
                <a:schemeClr val="bg1"/>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3"/>
          <a:stretch>
            <a:fillRect/>
          </a:stretch>
        </p:blipFill>
        <p:spPr>
          <a:xfrm>
            <a:off x="8166876" y="0"/>
            <a:ext cx="4025124" cy="2946876"/>
          </a:xfrm>
          <a:prstGeom prst="rect">
            <a:avLst/>
          </a:prstGeom>
        </p:spPr>
      </p:pic>
      <p:pic>
        <p:nvPicPr>
          <p:cNvPr id="4" name="图片 3"/>
          <p:cNvPicPr>
            <a:picLocks noChangeAspect="1"/>
          </p:cNvPicPr>
          <p:nvPr/>
        </p:nvPicPr>
        <p:blipFill>
          <a:blip r:embed="rId4"/>
          <a:stretch>
            <a:fillRect/>
          </a:stretch>
        </p:blipFill>
        <p:spPr>
          <a:xfrm>
            <a:off x="8155173" y="3911124"/>
            <a:ext cx="4092883" cy="2946876"/>
          </a:xfrm>
          <a:prstGeom prst="rect">
            <a:avLst/>
          </a:prstGeom>
        </p:spPr>
      </p:pic>
      <p:pic>
        <p:nvPicPr>
          <p:cNvPr id="5" name="图片 4"/>
          <p:cNvPicPr>
            <a:picLocks noChangeAspect="1"/>
          </p:cNvPicPr>
          <p:nvPr/>
        </p:nvPicPr>
        <p:blipFill rotWithShape="1">
          <a:blip r:embed="rId5"/>
          <a:srcRect t="4265" b="34426"/>
          <a:stretch>
            <a:fillRect/>
          </a:stretch>
        </p:blipFill>
        <p:spPr>
          <a:xfrm>
            <a:off x="1174925" y="4092803"/>
            <a:ext cx="6096000" cy="1897894"/>
          </a:xfrm>
          <a:prstGeom prst="rect">
            <a:avLst/>
          </a:prstGeom>
        </p:spPr>
      </p:pic>
      <p:pic>
        <p:nvPicPr>
          <p:cNvPr id="6" name="图片 5"/>
          <p:cNvPicPr>
            <a:picLocks noChangeAspect="1"/>
          </p:cNvPicPr>
          <p:nvPr/>
        </p:nvPicPr>
        <p:blipFill rotWithShape="1">
          <a:blip r:embed="rId6"/>
          <a:srcRect t="5758" b="67489"/>
          <a:stretch>
            <a:fillRect/>
          </a:stretch>
        </p:blipFill>
        <p:spPr>
          <a:xfrm>
            <a:off x="8198678" y="2946876"/>
            <a:ext cx="4003296" cy="9642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561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396348"/>
            <a:ext cx="10487025" cy="2306955"/>
          </a:xfrm>
          <a:prstGeom prst="rect">
            <a:avLst/>
          </a:prstGeom>
          <a:noFill/>
        </p:spPr>
        <p:txBody>
          <a:bodyPr wrap="square" rtlCol="0">
            <a:spAutoFit/>
          </a:bodyPr>
          <a:lstStyle/>
          <a:p>
            <a:r>
              <a:rPr lang="en-US" altLang="zh-CN" sz="3200" b="1" dirty="0">
                <a:solidFill>
                  <a:schemeClr val="bg1"/>
                </a:solidFill>
              </a:rPr>
              <a:t>VII. Chapter 8: Bad News from the </a:t>
            </a:r>
            <a:r>
              <a:rPr lang="en-US" altLang="zh-CN" sz="3200" b="1" dirty="0" err="1">
                <a:solidFill>
                  <a:schemeClr val="bg1"/>
                </a:solidFill>
              </a:rPr>
              <a:t>Peggottys</a:t>
            </a:r>
            <a:endParaRPr lang="en-US" altLang="zh-CN" sz="32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 What does “something” refer to?</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586108" y="1122545"/>
            <a:ext cx="10944224" cy="940007"/>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But something was about to happen that would send all thoughts of Agnes and Uriah out of my mind—at least for a while. </a:t>
            </a:r>
          </a:p>
        </p:txBody>
      </p:sp>
      <p:sp>
        <p:nvSpPr>
          <p:cNvPr id="9" name="文本框 8"/>
          <p:cNvSpPr txBox="1"/>
          <p:nvPr/>
        </p:nvSpPr>
        <p:spPr>
          <a:xfrm>
            <a:off x="805623" y="2780640"/>
            <a:ext cx="5290377"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I </a:t>
            </a:r>
            <a:r>
              <a:rPr lang="en-US" altLang="zh-CN" sz="2800" b="1" dirty="0">
                <a:solidFill>
                  <a:srgbClr val="C00000"/>
                </a:solidFill>
                <a:latin typeface="Arial Narrow" panose="020B0606020202030204" pitchFamily="34" charset="0"/>
              </a:rPr>
              <a:t>fell in love </a:t>
            </a:r>
            <a:r>
              <a:rPr lang="en-US" altLang="zh-CN" sz="2800" b="1" dirty="0">
                <a:solidFill>
                  <a:schemeClr val="bg1"/>
                </a:solidFill>
                <a:latin typeface="Arial Narrow" panose="020B0606020202030204" pitchFamily="34" charset="0"/>
              </a:rPr>
              <a:t>with Dora, Mr. </a:t>
            </a:r>
            <a:r>
              <a:rPr lang="en-US" altLang="zh-CN" sz="2800" b="1" dirty="0" err="1">
                <a:solidFill>
                  <a:schemeClr val="bg1"/>
                </a:solidFill>
                <a:latin typeface="Arial Narrow" panose="020B0606020202030204" pitchFamily="34" charset="0"/>
              </a:rPr>
              <a:t>Spenlow’s</a:t>
            </a:r>
            <a:r>
              <a:rPr lang="en-US" altLang="zh-CN" sz="2800" b="1" dirty="0">
                <a:solidFill>
                  <a:schemeClr val="bg1"/>
                </a:solidFill>
                <a:latin typeface="Arial Narrow" panose="020B0606020202030204" pitchFamily="34" charset="0"/>
              </a:rPr>
              <a:t> daughter.</a:t>
            </a:r>
            <a:endParaRPr lang="zh-CN" altLang="en-US" sz="2800" b="1" dirty="0">
              <a:solidFill>
                <a:schemeClr val="bg1"/>
              </a:solidFill>
              <a:latin typeface="Arial Narrow" panose="020B0606020202030204" pitchFamily="34" charset="0"/>
            </a:endParaRPr>
          </a:p>
        </p:txBody>
      </p:sp>
      <p:sp>
        <p:nvSpPr>
          <p:cNvPr id="11" name="对话气泡: 矩形 10"/>
          <p:cNvSpPr/>
          <p:nvPr/>
        </p:nvSpPr>
        <p:spPr>
          <a:xfrm>
            <a:off x="952456" y="3792676"/>
            <a:ext cx="5023121" cy="846764"/>
          </a:xfrm>
          <a:prstGeom prst="wedgeRectCallout">
            <a:avLst>
              <a:gd name="adj1" fmla="val -17566"/>
              <a:gd name="adj2" fmla="val -7519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How does the writer show David’s love for Dora?</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8" name="流程图: 过程 17"/>
          <p:cNvSpPr/>
          <p:nvPr/>
        </p:nvSpPr>
        <p:spPr>
          <a:xfrm>
            <a:off x="6539672" y="2292644"/>
            <a:ext cx="5023121" cy="402158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To me, Dora was the most beautiful creature in the world and I would walk right across London from north to south, just for the chance to see the light at her window.</a:t>
            </a:r>
          </a:p>
          <a:p>
            <a:r>
              <a:rPr lang="en-US" altLang="zh-CN" sz="2400" dirty="0">
                <a:solidFill>
                  <a:schemeClr val="bg1"/>
                </a:solidFill>
                <a:latin typeface="Times New Roman" panose="02020603050405020304" pitchFamily="18" charset="0"/>
                <a:cs typeface="Times New Roman" panose="02020603050405020304" pitchFamily="18" charset="0"/>
              </a:rPr>
              <a:t>      I would stand for hours, waiting for a glimpse of my beloved, as she set out on an errand with her little dog </a:t>
            </a:r>
            <a:r>
              <a:rPr lang="en-US" altLang="zh-CN" sz="2400" dirty="0" err="1">
                <a:solidFill>
                  <a:schemeClr val="bg1"/>
                </a:solidFill>
                <a:latin typeface="Times New Roman" panose="02020603050405020304" pitchFamily="18" charset="0"/>
                <a:cs typeface="Times New Roman" panose="02020603050405020304" pitchFamily="18" charset="0"/>
              </a:rPr>
              <a:t>Jip</a:t>
            </a:r>
            <a:r>
              <a:rPr lang="en-US" altLang="zh-CN" sz="2400" dirty="0">
                <a:solidFill>
                  <a:schemeClr val="bg1"/>
                </a:solidFill>
                <a:latin typeface="Times New Roman" panose="02020603050405020304" pitchFamily="18" charset="0"/>
                <a:cs typeface="Times New Roman" panose="02020603050405020304" pitchFamily="18" charset="0"/>
              </a:rPr>
              <a:t>. I could imagine no greater joy than to sit in the same room with her and to hear her voice.   </a:t>
            </a:r>
          </a:p>
        </p:txBody>
      </p:sp>
      <p:sp>
        <p:nvSpPr>
          <p:cNvPr id="19" name="矩形 18"/>
          <p:cNvSpPr/>
          <p:nvPr/>
        </p:nvSpPr>
        <p:spPr>
          <a:xfrm>
            <a:off x="9258923" y="2300106"/>
            <a:ext cx="1127952"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630437" y="2658317"/>
            <a:ext cx="2184813"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390390" y="5224210"/>
            <a:ext cx="1774541"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7675" y="4697369"/>
            <a:ext cx="5285428"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How did I feel when I found we   </a:t>
            </a:r>
          </a:p>
          <a:p>
            <a:r>
              <a:rPr lang="en-US" altLang="zh-CN" sz="2800" dirty="0">
                <a:solidFill>
                  <a:schemeClr val="bg1"/>
                </a:solidFill>
                <a:latin typeface="Times New Roman" panose="02020603050405020304" pitchFamily="18" charset="0"/>
                <a:cs typeface="Times New Roman" panose="02020603050405020304" pitchFamily="18" charset="0"/>
              </a:rPr>
              <a:t>    both loved each other?</a:t>
            </a:r>
          </a:p>
        </p:txBody>
      </p:sp>
      <p:sp>
        <p:nvSpPr>
          <p:cNvPr id="26" name="文本框 25"/>
          <p:cNvSpPr txBox="1"/>
          <p:nvPr/>
        </p:nvSpPr>
        <p:spPr>
          <a:xfrm>
            <a:off x="699560" y="5735455"/>
            <a:ext cx="329078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over the moon</a:t>
            </a:r>
            <a:r>
              <a:rPr lang="en-US" altLang="zh-CN" sz="2600" b="1" dirty="0">
                <a:solidFill>
                  <a:schemeClr val="bg1"/>
                </a:solidFill>
                <a:latin typeface="Arial Narrow" panose="020B0606020202030204" pitchFamily="34" charset="0"/>
              </a:rPr>
              <a:t>; </a:t>
            </a:r>
            <a:r>
              <a:rPr lang="en-US" altLang="zh-CN" sz="2600" b="1" dirty="0">
                <a:solidFill>
                  <a:srgbClr val="C00000"/>
                </a:solidFill>
                <a:latin typeface="Arial Narrow" panose="020B0606020202030204" pitchFamily="34" charset="0"/>
              </a:rPr>
              <a:t>ecstatic</a:t>
            </a:r>
            <a:endParaRPr lang="zh-CN" altLang="en-US" sz="2600" b="1" dirty="0">
              <a:solidFill>
                <a:srgbClr val="C00000"/>
              </a:solidFill>
              <a:latin typeface="Arial Narrow" panose="020B0606020202030204" pitchFamily="34" charset="0"/>
            </a:endParaRPr>
          </a:p>
        </p:txBody>
      </p:sp>
      <p:sp>
        <p:nvSpPr>
          <p:cNvPr id="27" name="对话气泡: 矩形 26"/>
          <p:cNvSpPr/>
          <p:nvPr/>
        </p:nvSpPr>
        <p:spPr>
          <a:xfrm>
            <a:off x="4104907" y="5426493"/>
            <a:ext cx="2434766" cy="869131"/>
          </a:xfrm>
          <a:prstGeom prst="wedgeRectCallout">
            <a:avLst>
              <a:gd name="adj1" fmla="val -58888"/>
              <a:gd name="adj2" fmla="val 290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20"/>
              </a:lnSpc>
            </a:pPr>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600" dirty="0" err="1">
                <a:solidFill>
                  <a:schemeClr val="bg1"/>
                </a:solidFill>
                <a:latin typeface="Times New Roman" panose="02020603050405020304" pitchFamily="18" charset="0"/>
                <a:cs typeface="Times New Roman" panose="02020603050405020304" pitchFamily="18" charset="0"/>
              </a:rPr>
              <a:t>ɪkˈstætɪk</a:t>
            </a:r>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600" i="1" dirty="0">
                <a:solidFill>
                  <a:schemeClr val="bg1"/>
                </a:solidFill>
                <a:latin typeface="Times New Roman" panose="02020603050405020304" pitchFamily="18" charset="0"/>
                <a:cs typeface="Times New Roman" panose="02020603050405020304" pitchFamily="18" charset="0"/>
              </a:rPr>
              <a:t>adj.</a:t>
            </a:r>
          </a:p>
          <a:p>
            <a:pPr>
              <a:lnSpc>
                <a:spcPts val="2620"/>
              </a:lnSpc>
            </a:pPr>
            <a:r>
              <a:rPr lang="en-US" altLang="zh-CN" sz="2600" dirty="0">
                <a:solidFill>
                  <a:schemeClr val="bg1"/>
                </a:solidFill>
                <a:latin typeface="Times New Roman" panose="02020603050405020304" pitchFamily="18" charset="0"/>
                <a:cs typeface="Times New Roman" panose="02020603050405020304" pitchFamily="18" charset="0"/>
              </a:rPr>
              <a:t>extremely happy</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pic>
        <p:nvPicPr>
          <p:cNvPr id="3" name="图片 2" descr="水印">
            <a:extLst>
              <a:ext uri="{FF2B5EF4-FFF2-40B4-BE49-F238E27FC236}">
                <a16:creationId xmlns:a16="http://schemas.microsoft.com/office/drawing/2014/main" id="{BD652567-F13A-4121-9B28-4944FAADCB25}"/>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8" grpId="0" animBg="1"/>
      <p:bldP spid="19" grpId="0" animBg="1"/>
      <p:bldP spid="21" grpId="0" animBg="1"/>
      <p:bldP spid="24" grpId="0" animBg="1"/>
      <p:bldP spid="25"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47675" y="419609"/>
            <a:ext cx="10487025" cy="2046201"/>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3. How did Mr. </a:t>
            </a:r>
            <a:r>
              <a:rPr lang="en-US" altLang="zh-CN" sz="2800" dirty="0" err="1">
                <a:solidFill>
                  <a:schemeClr val="bg1"/>
                </a:solidFill>
                <a:latin typeface="Times New Roman" panose="02020603050405020304" pitchFamily="18" charset="0"/>
                <a:cs typeface="Times New Roman" panose="02020603050405020304" pitchFamily="18" charset="0"/>
              </a:rPr>
              <a:t>Spenlow</a:t>
            </a:r>
            <a:r>
              <a:rPr lang="en-US" altLang="zh-CN" sz="2800" dirty="0">
                <a:solidFill>
                  <a:schemeClr val="bg1"/>
                </a:solidFill>
                <a:latin typeface="Times New Roman" panose="02020603050405020304" pitchFamily="18" charset="0"/>
                <a:cs typeface="Times New Roman" panose="02020603050405020304" pitchFamily="18" charset="0"/>
              </a:rPr>
              <a:t> react to my secret</a:t>
            </a:r>
          </a:p>
          <a:p>
            <a:r>
              <a:rPr lang="en-US" altLang="zh-CN" sz="2800" dirty="0">
                <a:solidFill>
                  <a:schemeClr val="bg1"/>
                </a:solidFill>
                <a:latin typeface="Times New Roman" panose="02020603050405020304" pitchFamily="18" charset="0"/>
                <a:cs typeface="Times New Roman" panose="02020603050405020304" pitchFamily="18" charset="0"/>
              </a:rPr>
              <a:t>   engagement with Dora?</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84671" y="1458474"/>
            <a:ext cx="5311329"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got </a:t>
            </a:r>
            <a:r>
              <a:rPr lang="en-US" altLang="zh-CN" sz="2600" b="1" dirty="0">
                <a:solidFill>
                  <a:srgbClr val="C00000"/>
                </a:solidFill>
                <a:latin typeface="Arial Narrow" panose="020B0606020202030204" pitchFamily="34" charset="0"/>
              </a:rPr>
              <a:t>furious</a:t>
            </a:r>
            <a:r>
              <a:rPr lang="en-US" altLang="zh-CN" sz="2600" b="1" dirty="0">
                <a:solidFill>
                  <a:schemeClr val="bg1"/>
                </a:solidFill>
                <a:latin typeface="Arial Narrow" panose="020B0606020202030204" pitchFamily="34" charset="0"/>
              </a:rPr>
              <a:t> and refused it decidedly.</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7179331" y="610959"/>
            <a:ext cx="4547238" cy="5690889"/>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One day after my meeting with Mr. </a:t>
            </a:r>
            <a:r>
              <a:rPr lang="en-US" altLang="zh-CN" sz="2400" dirty="0" err="1">
                <a:solidFill>
                  <a:schemeClr val="bg1"/>
                </a:solidFill>
                <a:latin typeface="Times New Roman" panose="02020603050405020304" pitchFamily="18" charset="0"/>
                <a:cs typeface="Times New Roman" panose="02020603050405020304" pitchFamily="18" charset="0"/>
              </a:rPr>
              <a:t>Spenlow</a:t>
            </a:r>
            <a:r>
              <a:rPr lang="en-US" altLang="zh-CN" sz="2400" dirty="0">
                <a:solidFill>
                  <a:schemeClr val="bg1"/>
                </a:solidFill>
                <a:latin typeface="Times New Roman" panose="02020603050405020304" pitchFamily="18" charset="0"/>
                <a:cs typeface="Times New Roman" panose="02020603050405020304" pitchFamily="18" charset="0"/>
              </a:rPr>
              <a:t>, he asked to see me. “What are the meaning of these letters you’ve been sending to my daughter?” he demanded.</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“I love your daughter and we are engaged,” I declared.</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“Nonsense!” exploded Mr. </a:t>
            </a:r>
            <a:r>
              <a:rPr lang="en-US" altLang="zh-CN" sz="2400" dirty="0" err="1">
                <a:solidFill>
                  <a:schemeClr val="bg1"/>
                </a:solidFill>
                <a:latin typeface="Times New Roman" panose="02020603050405020304" pitchFamily="18" charset="0"/>
                <a:cs typeface="Times New Roman" panose="02020603050405020304" pitchFamily="18" charset="0"/>
              </a:rPr>
              <a:t>Spenlow</a:t>
            </a:r>
            <a:r>
              <a:rPr lang="en-US" altLang="zh-CN" sz="2400" dirty="0">
                <a:solidFill>
                  <a:schemeClr val="bg1"/>
                </a:solidFill>
                <a:latin typeface="Times New Roman" panose="02020603050405020304" pitchFamily="18" charset="0"/>
                <a:cs typeface="Times New Roman" panose="02020603050405020304" pitchFamily="18" charset="0"/>
              </a:rPr>
              <a:t>. “You will not talk of engagement.”</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“But…but,” I stammered.</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“No!” raged Mr. </a:t>
            </a:r>
            <a:r>
              <a:rPr lang="en-US" altLang="zh-CN" sz="2400" dirty="0" err="1">
                <a:solidFill>
                  <a:schemeClr val="bg1"/>
                </a:solidFill>
                <a:latin typeface="Times New Roman" panose="02020603050405020304" pitchFamily="18" charset="0"/>
                <a:cs typeface="Times New Roman" panose="02020603050405020304" pitchFamily="18" charset="0"/>
              </a:rPr>
              <a:t>Spenlow</a:t>
            </a:r>
            <a:r>
              <a:rPr lang="en-US" altLang="zh-CN" sz="2400" dirty="0">
                <a:solidFill>
                  <a:schemeClr val="bg1"/>
                </a:solidFill>
                <a:latin typeface="Times New Roman" panose="02020603050405020304" pitchFamily="18" charset="0"/>
                <a:cs typeface="Times New Roman" panose="02020603050405020304" pitchFamily="18" charset="0"/>
              </a:rPr>
              <a:t>. “We will throw these letters in the fire and forget all about them!”</a:t>
            </a:r>
          </a:p>
        </p:txBody>
      </p:sp>
      <p:sp>
        <p:nvSpPr>
          <p:cNvPr id="33" name="文本框 32"/>
          <p:cNvSpPr txBox="1"/>
          <p:nvPr/>
        </p:nvSpPr>
        <p:spPr>
          <a:xfrm>
            <a:off x="445073" y="3582136"/>
            <a:ext cx="5939787"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4. What kind of people is Mr. </a:t>
            </a:r>
            <a:r>
              <a:rPr lang="en-US" altLang="zh-CN" sz="2800" dirty="0" err="1">
                <a:solidFill>
                  <a:schemeClr val="bg1"/>
                </a:solidFill>
                <a:latin typeface="Times New Roman" panose="02020603050405020304" pitchFamily="18" charset="0"/>
                <a:cs typeface="Times New Roman" panose="02020603050405020304" pitchFamily="18" charset="0"/>
              </a:rPr>
              <a:t>Spenlow</a:t>
            </a:r>
            <a:r>
              <a:rPr lang="en-US" altLang="zh-CN" sz="2800" dirty="0">
                <a:solidFill>
                  <a:schemeClr val="bg1"/>
                </a:solidFill>
                <a:latin typeface="Times New Roman" panose="02020603050405020304" pitchFamily="18" charset="0"/>
                <a:cs typeface="Times New Roman" panose="02020603050405020304" pitchFamily="18" charset="0"/>
              </a:rPr>
              <a:t>?</a:t>
            </a:r>
          </a:p>
        </p:txBody>
      </p:sp>
      <p:sp>
        <p:nvSpPr>
          <p:cNvPr id="35" name="文本框 34"/>
          <p:cNvSpPr txBox="1"/>
          <p:nvPr/>
        </p:nvSpPr>
        <p:spPr>
          <a:xfrm>
            <a:off x="4051188" y="2394628"/>
            <a:ext cx="2921819"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My poor Aunt Betsey</a:t>
            </a:r>
          </a:p>
          <a:p>
            <a:r>
              <a:rPr lang="en-US" altLang="zh-CN" sz="2600" b="1" dirty="0">
                <a:solidFill>
                  <a:schemeClr val="bg1"/>
                </a:solidFill>
                <a:latin typeface="Arial Narrow" panose="020B0606020202030204" pitchFamily="34" charset="0"/>
              </a:rPr>
              <a:t>lost all her money.</a:t>
            </a:r>
            <a:endParaRPr lang="zh-CN" altLang="en-US" sz="2600" b="1" dirty="0">
              <a:solidFill>
                <a:schemeClr val="bg1"/>
              </a:solidFill>
              <a:latin typeface="Arial Narrow" panose="020B0606020202030204" pitchFamily="34" charset="0"/>
            </a:endParaRPr>
          </a:p>
        </p:txBody>
      </p:sp>
      <p:sp>
        <p:nvSpPr>
          <p:cNvPr id="36" name="文本框 35"/>
          <p:cNvSpPr txBox="1"/>
          <p:nvPr/>
        </p:nvSpPr>
        <p:spPr>
          <a:xfrm>
            <a:off x="445073" y="5014503"/>
            <a:ext cx="6284201" cy="451406"/>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5. What happened to Mr. </a:t>
            </a:r>
            <a:r>
              <a:rPr lang="en-US" altLang="zh-CN" sz="2800" dirty="0" err="1">
                <a:solidFill>
                  <a:schemeClr val="bg1"/>
                </a:solidFill>
                <a:latin typeface="Times New Roman" panose="02020603050405020304" pitchFamily="18" charset="0"/>
                <a:cs typeface="Times New Roman" panose="02020603050405020304" pitchFamily="18" charset="0"/>
              </a:rPr>
              <a:t>Spenlow</a:t>
            </a:r>
            <a:r>
              <a:rPr lang="en-US" altLang="zh-CN" sz="2800" dirty="0">
                <a:solidFill>
                  <a:schemeClr val="bg1"/>
                </a:solidFill>
                <a:latin typeface="Times New Roman" panose="02020603050405020304" pitchFamily="18" charset="0"/>
                <a:cs typeface="Times New Roman" panose="02020603050405020304" pitchFamily="18" charset="0"/>
              </a:rPr>
              <a:t> finally?</a:t>
            </a:r>
          </a:p>
        </p:txBody>
      </p:sp>
      <p:sp>
        <p:nvSpPr>
          <p:cNvPr id="18" name="矩形 17"/>
          <p:cNvSpPr/>
          <p:nvPr/>
        </p:nvSpPr>
        <p:spPr>
          <a:xfrm>
            <a:off x="9037468" y="2264594"/>
            <a:ext cx="1349407"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335209" y="3457192"/>
            <a:ext cx="1229218"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473492" y="5079099"/>
            <a:ext cx="785918"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对话气泡: 矩形 24"/>
          <p:cNvSpPr/>
          <p:nvPr/>
        </p:nvSpPr>
        <p:spPr>
          <a:xfrm>
            <a:off x="784672" y="2196226"/>
            <a:ext cx="3147454" cy="1275386"/>
          </a:xfrm>
          <a:prstGeom prst="wedgeRectCallout">
            <a:avLst>
              <a:gd name="adj1" fmla="val -21101"/>
              <a:gd name="adj2" fmla="val -83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Why do you think Mr. </a:t>
            </a:r>
            <a:r>
              <a:rPr lang="en-US" altLang="zh-CN" sz="2600" dirty="0" err="1">
                <a:solidFill>
                  <a:schemeClr val="bg1"/>
                </a:solidFill>
                <a:latin typeface="Times New Roman" panose="02020603050405020304" pitchFamily="18" charset="0"/>
                <a:cs typeface="Times New Roman" panose="02020603050405020304" pitchFamily="18" charset="0"/>
              </a:rPr>
              <a:t>Spenlow</a:t>
            </a:r>
            <a:r>
              <a:rPr lang="en-US" altLang="zh-CN" sz="2600" dirty="0">
                <a:solidFill>
                  <a:schemeClr val="bg1"/>
                </a:solidFill>
                <a:latin typeface="Times New Roman" panose="02020603050405020304" pitchFamily="18" charset="0"/>
                <a:cs typeface="Times New Roman" panose="02020603050405020304" pitchFamily="18" charset="0"/>
              </a:rPr>
              <a:t> reacted this way?</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834546" y="5573527"/>
            <a:ext cx="314745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a:t>
            </a:r>
            <a:r>
              <a:rPr lang="en-US" altLang="zh-CN" sz="2600" b="1" dirty="0">
                <a:solidFill>
                  <a:srgbClr val="C00000"/>
                </a:solidFill>
                <a:latin typeface="Arial Narrow" panose="020B0606020202030204" pitchFamily="34" charset="0"/>
              </a:rPr>
              <a:t>died unexpectedly</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17" name="文本框 16"/>
          <p:cNvSpPr txBox="1"/>
          <p:nvPr/>
        </p:nvSpPr>
        <p:spPr>
          <a:xfrm>
            <a:off x="2377424" y="4235027"/>
            <a:ext cx="216387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sophisticated</a:t>
            </a:r>
            <a:endParaRPr lang="zh-CN" altLang="en-US" sz="2800" b="1" dirty="0">
              <a:solidFill>
                <a:schemeClr val="bg1"/>
              </a:solidFill>
              <a:latin typeface="Arial Narrow" panose="020B0606020202030204" pitchFamily="34" charset="0"/>
            </a:endParaRPr>
          </a:p>
        </p:txBody>
      </p:sp>
      <p:sp>
        <p:nvSpPr>
          <p:cNvPr id="19" name="文本框 18"/>
          <p:cNvSpPr txBox="1"/>
          <p:nvPr/>
        </p:nvSpPr>
        <p:spPr>
          <a:xfrm>
            <a:off x="834546" y="4250827"/>
            <a:ext cx="124912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shrewd</a:t>
            </a:r>
            <a:endParaRPr lang="zh-CN" altLang="en-US" sz="2800" b="1" dirty="0">
              <a:solidFill>
                <a:schemeClr val="bg1"/>
              </a:solidFill>
              <a:latin typeface="Arial Narrow" panose="020B0606020202030204" pitchFamily="34" charset="0"/>
            </a:endParaRPr>
          </a:p>
        </p:txBody>
      </p:sp>
      <p:sp>
        <p:nvSpPr>
          <p:cNvPr id="21" name="文本框 20"/>
          <p:cNvSpPr txBox="1"/>
          <p:nvPr/>
        </p:nvSpPr>
        <p:spPr>
          <a:xfrm>
            <a:off x="4807206" y="4255093"/>
            <a:ext cx="1409781"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sly/foxy</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C1422623-F3D6-4610-A1DD-3553661FDE4A}"/>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3" grpId="0"/>
      <p:bldP spid="35" grpId="0" animBg="1"/>
      <p:bldP spid="36" grpId="0"/>
      <p:bldP spid="18" grpId="0" animBg="1"/>
      <p:bldP spid="20" grpId="0" animBg="1"/>
      <p:bldP spid="23" grpId="0" animBg="1"/>
      <p:bldP spid="25" grpId="0" animBg="1"/>
      <p:bldP spid="16" grpId="0" animBg="1"/>
      <p:bldP spid="17"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47675" y="419609"/>
            <a:ext cx="10487025" cy="1615314"/>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6. Why was I surprised to see Emily?</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59302" y="1067954"/>
            <a:ext cx="3519736"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She has totally </a:t>
            </a:r>
            <a:r>
              <a:rPr lang="en-US" altLang="zh-CN" sz="2600" b="1" dirty="0">
                <a:solidFill>
                  <a:srgbClr val="C00000"/>
                </a:solidFill>
                <a:latin typeface="Arial Narrow" panose="020B0606020202030204" pitchFamily="34" charset="0"/>
              </a:rPr>
              <a:t>changed</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7137853" y="498598"/>
            <a:ext cx="4547238" cy="4212119"/>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When we got down to </a:t>
            </a:r>
            <a:r>
              <a:rPr lang="en-US" altLang="zh-CN" sz="2400" dirty="0" err="1">
                <a:solidFill>
                  <a:schemeClr val="bg1"/>
                </a:solidFill>
                <a:latin typeface="Times New Roman" panose="02020603050405020304" pitchFamily="18" charset="0"/>
                <a:cs typeface="Times New Roman" panose="02020603050405020304" pitchFamily="18" charset="0"/>
              </a:rPr>
              <a:t>Yarmonth</a:t>
            </a:r>
            <a:r>
              <a:rPr lang="en-US" altLang="zh-CN" sz="2400" dirty="0">
                <a:solidFill>
                  <a:schemeClr val="bg1"/>
                </a:solidFill>
                <a:latin typeface="Times New Roman" panose="02020603050405020304" pitchFamily="18" charset="0"/>
                <a:cs typeface="Times New Roman" panose="02020603050405020304" pitchFamily="18" charset="0"/>
              </a:rPr>
              <a:t>, I dropped in to see Dan in his barge house. He was just the same as ever. But I was shocked when I set my eyes on Emily. She was so changed. Gone was the </a:t>
            </a:r>
            <a:r>
              <a:rPr lang="en-US" altLang="zh-CN" sz="2400" dirty="0">
                <a:solidFill>
                  <a:srgbClr val="C00000"/>
                </a:solidFill>
                <a:latin typeface="Times New Roman" panose="02020603050405020304" pitchFamily="18" charset="0"/>
                <a:cs typeface="Times New Roman" panose="02020603050405020304" pitchFamily="18" charset="0"/>
              </a:rPr>
              <a:t>beautiful, passionate </a:t>
            </a:r>
            <a:r>
              <a:rPr lang="en-US" altLang="zh-CN" sz="2400" dirty="0">
                <a:solidFill>
                  <a:schemeClr val="bg1"/>
                </a:solidFill>
                <a:latin typeface="Times New Roman" panose="02020603050405020304" pitchFamily="18" charset="0"/>
                <a:cs typeface="Times New Roman" panose="02020603050405020304" pitchFamily="18" charset="0"/>
              </a:rPr>
              <a:t>young woman I’d always know, to be replaced by a </a:t>
            </a:r>
            <a:r>
              <a:rPr lang="en-US" altLang="zh-CN" sz="2400" dirty="0">
                <a:solidFill>
                  <a:srgbClr val="C00000"/>
                </a:solidFill>
                <a:latin typeface="Times New Roman" panose="02020603050405020304" pitchFamily="18" charset="0"/>
                <a:cs typeface="Times New Roman" panose="02020603050405020304" pitchFamily="18" charset="0"/>
              </a:rPr>
              <a:t>silent, trembling figure </a:t>
            </a:r>
            <a:r>
              <a:rPr lang="en-US" altLang="zh-CN" sz="2400" dirty="0">
                <a:solidFill>
                  <a:schemeClr val="bg1"/>
                </a:solidFill>
                <a:latin typeface="Times New Roman" panose="02020603050405020304" pitchFamily="18" charset="0"/>
                <a:cs typeface="Times New Roman" panose="02020603050405020304" pitchFamily="18" charset="0"/>
              </a:rPr>
              <a:t>who </a:t>
            </a:r>
            <a:r>
              <a:rPr lang="en-US" altLang="zh-CN" sz="2400" dirty="0">
                <a:solidFill>
                  <a:srgbClr val="C00000"/>
                </a:solidFill>
                <a:latin typeface="Times New Roman" panose="02020603050405020304" pitchFamily="18" charset="0"/>
                <a:cs typeface="Times New Roman" panose="02020603050405020304" pitchFamily="18" charset="0"/>
              </a:rPr>
              <a:t>clung to her Uncle Dan all the time</a:t>
            </a:r>
            <a:r>
              <a:rPr lang="en-US" altLang="zh-CN" sz="2400" dirty="0">
                <a:solidFill>
                  <a:schemeClr val="bg1"/>
                </a:solidFill>
                <a:latin typeface="Times New Roman" panose="02020603050405020304" pitchFamily="18" charset="0"/>
                <a:cs typeface="Times New Roman" panose="02020603050405020304" pitchFamily="18" charset="0"/>
              </a:rPr>
              <a:t>.</a:t>
            </a:r>
          </a:p>
        </p:txBody>
      </p:sp>
      <p:sp>
        <p:nvSpPr>
          <p:cNvPr id="33" name="文本框 32"/>
          <p:cNvSpPr txBox="1"/>
          <p:nvPr/>
        </p:nvSpPr>
        <p:spPr>
          <a:xfrm>
            <a:off x="506909" y="1878651"/>
            <a:ext cx="5939787"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7. Why did Emily leave a letter?</a:t>
            </a:r>
          </a:p>
        </p:txBody>
      </p:sp>
      <p:sp>
        <p:nvSpPr>
          <p:cNvPr id="36" name="文本框 35"/>
          <p:cNvSpPr txBox="1"/>
          <p:nvPr/>
        </p:nvSpPr>
        <p:spPr>
          <a:xfrm>
            <a:off x="447675" y="5161653"/>
            <a:ext cx="6284201" cy="451406"/>
          </a:xfrm>
          <a:prstGeom prst="rect">
            <a:avLst/>
          </a:prstGeom>
          <a:noFill/>
        </p:spPr>
        <p:txBody>
          <a:bodyPr wrap="square" rtlCol="0">
            <a:spAutoFit/>
          </a:bodyPr>
          <a:lstStyle/>
          <a:p>
            <a:pPr>
              <a:lnSpc>
                <a:spcPts val="2760"/>
              </a:lnSpc>
            </a:pPr>
            <a:r>
              <a:rPr lang="en-US" altLang="zh-CN" sz="2800" dirty="0">
                <a:solidFill>
                  <a:schemeClr val="bg1"/>
                </a:solidFill>
                <a:latin typeface="Times New Roman" panose="02020603050405020304" pitchFamily="18" charset="0"/>
                <a:cs typeface="Times New Roman" panose="02020603050405020304" pitchFamily="18" charset="0"/>
              </a:rPr>
              <a:t>8. How did I feel toward Emily’s leaving?</a:t>
            </a:r>
          </a:p>
        </p:txBody>
      </p:sp>
      <p:sp>
        <p:nvSpPr>
          <p:cNvPr id="25" name="对话气泡: 矩形 24"/>
          <p:cNvSpPr/>
          <p:nvPr/>
        </p:nvSpPr>
        <p:spPr>
          <a:xfrm>
            <a:off x="4237403" y="940488"/>
            <a:ext cx="3147454" cy="765496"/>
          </a:xfrm>
          <a:prstGeom prst="wedgeRectCallout">
            <a:avLst>
              <a:gd name="adj1" fmla="val -56922"/>
              <a:gd name="adj2" fmla="val 339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Why do you think she changed so much?</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759302" y="2383271"/>
            <a:ext cx="383933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To show her sorry for Ham.</a:t>
            </a:r>
            <a:endParaRPr lang="zh-CN" altLang="en-US" sz="2600" b="1" dirty="0">
              <a:solidFill>
                <a:schemeClr val="bg1"/>
              </a:solidFill>
              <a:latin typeface="Arial Narrow" panose="020B0606020202030204" pitchFamily="34" charset="0"/>
            </a:endParaRPr>
          </a:p>
        </p:txBody>
      </p:sp>
      <p:pic>
        <p:nvPicPr>
          <p:cNvPr id="7" name="图片 6"/>
          <p:cNvPicPr>
            <a:picLocks noChangeAspect="1"/>
          </p:cNvPicPr>
          <p:nvPr/>
        </p:nvPicPr>
        <p:blipFill>
          <a:blip r:embed="rId2"/>
          <a:stretch>
            <a:fillRect/>
          </a:stretch>
        </p:blipFill>
        <p:spPr>
          <a:xfrm>
            <a:off x="506909" y="3012410"/>
            <a:ext cx="6076950" cy="2076450"/>
          </a:xfrm>
          <a:prstGeom prst="rect">
            <a:avLst/>
          </a:prstGeom>
        </p:spPr>
      </p:pic>
      <p:sp>
        <p:nvSpPr>
          <p:cNvPr id="28" name="文本框 27"/>
          <p:cNvSpPr txBox="1"/>
          <p:nvPr/>
        </p:nvSpPr>
        <p:spPr>
          <a:xfrm>
            <a:off x="856199" y="5685852"/>
            <a:ext cx="175178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astonished</a:t>
            </a:r>
            <a:endParaRPr lang="zh-CN" altLang="en-US" sz="2800" b="1" dirty="0">
              <a:solidFill>
                <a:schemeClr val="bg1"/>
              </a:solidFill>
              <a:latin typeface="Arial Narrow" panose="020B0606020202030204" pitchFamily="34" charset="0"/>
            </a:endParaRPr>
          </a:p>
        </p:txBody>
      </p:sp>
      <p:sp>
        <p:nvSpPr>
          <p:cNvPr id="29" name="文本框 28"/>
          <p:cNvSpPr txBox="1"/>
          <p:nvPr/>
        </p:nvSpPr>
        <p:spPr>
          <a:xfrm>
            <a:off x="2938506" y="5685852"/>
            <a:ext cx="1518919"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confused</a:t>
            </a:r>
            <a:endParaRPr lang="zh-CN" altLang="en-US" sz="2800" b="1" dirty="0">
              <a:solidFill>
                <a:srgbClr val="C00000"/>
              </a:solidFill>
              <a:latin typeface="Arial Narrow" panose="020B0606020202030204" pitchFamily="34" charset="0"/>
            </a:endParaRPr>
          </a:p>
        </p:txBody>
      </p:sp>
      <p:sp>
        <p:nvSpPr>
          <p:cNvPr id="30" name="文本框 29"/>
          <p:cNvSpPr txBox="1"/>
          <p:nvPr/>
        </p:nvSpPr>
        <p:spPr>
          <a:xfrm>
            <a:off x="4787948" y="5685882"/>
            <a:ext cx="1188395"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angry</a:t>
            </a:r>
            <a:endParaRPr lang="zh-CN" altLang="en-US" sz="2800" b="1" dirty="0">
              <a:solidFill>
                <a:schemeClr val="bg1"/>
              </a:solidFill>
              <a:latin typeface="Arial Narrow" panose="020B0606020202030204" pitchFamily="34" charset="0"/>
            </a:endParaRPr>
          </a:p>
        </p:txBody>
      </p:sp>
      <p:cxnSp>
        <p:nvCxnSpPr>
          <p:cNvPr id="31" name="直接箭头连接符 30"/>
          <p:cNvCxnSpPr/>
          <p:nvPr/>
        </p:nvCxnSpPr>
        <p:spPr>
          <a:xfrm>
            <a:off x="2601156" y="5947462"/>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457425" y="5947462"/>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对话气泡: 矩形 33"/>
          <p:cNvSpPr/>
          <p:nvPr/>
        </p:nvSpPr>
        <p:spPr>
          <a:xfrm>
            <a:off x="7953039" y="4920355"/>
            <a:ext cx="3444718" cy="1143093"/>
          </a:xfrm>
          <a:prstGeom prst="wedgeRectCallout">
            <a:avLst>
              <a:gd name="adj1" fmla="val -59757"/>
              <a:gd name="adj2" fmla="val 2659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    What kind of people is Ham according to your understanding?</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6306866" y="5685852"/>
            <a:ext cx="142771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regretful</a:t>
            </a:r>
            <a:endParaRPr lang="zh-CN" altLang="en-US" sz="2800" b="1" dirty="0">
              <a:solidFill>
                <a:schemeClr val="bg1"/>
              </a:solidFill>
              <a:latin typeface="Arial Narrow" panose="020B0606020202030204" pitchFamily="34" charset="0"/>
            </a:endParaRPr>
          </a:p>
        </p:txBody>
      </p:sp>
      <p:cxnSp>
        <p:nvCxnSpPr>
          <p:cNvPr id="38" name="直接箭头连接符 37"/>
          <p:cNvCxnSpPr/>
          <p:nvPr/>
        </p:nvCxnSpPr>
        <p:spPr>
          <a:xfrm>
            <a:off x="5976343" y="5947432"/>
            <a:ext cx="337351"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 name="图片 2" descr="水印">
            <a:extLst>
              <a:ext uri="{FF2B5EF4-FFF2-40B4-BE49-F238E27FC236}">
                <a16:creationId xmlns:a16="http://schemas.microsoft.com/office/drawing/2014/main" id="{CBA19E61-7924-4DA1-BA3D-585E52B04EC8}"/>
              </a:ext>
            </a:extLst>
          </p:cNvPr>
          <p:cNvPicPr>
            <a:picLocks noChangeAspect="1"/>
          </p:cNvPicPr>
          <p:nvPr/>
        </p:nvPicPr>
        <p:blipFill>
          <a:blip r:embed="rId3"/>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arn(inVertical)">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3" grpId="0"/>
      <p:bldP spid="36" grpId="0"/>
      <p:bldP spid="25" grpId="0" animBg="1"/>
      <p:bldP spid="16" grpId="0" animBg="1"/>
      <p:bldP spid="28" grpId="0" animBg="1"/>
      <p:bldP spid="29" grpId="0" animBg="1"/>
      <p:bldP spid="30" grpId="0" animBg="1"/>
      <p:bldP spid="34"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409157" y="410204"/>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9. Try to find the sentence describing the following feelings.</a:t>
            </a:r>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文本框 6"/>
          <p:cNvSpPr txBox="1"/>
          <p:nvPr/>
        </p:nvSpPr>
        <p:spPr>
          <a:xfrm>
            <a:off x="2830608" y="1224179"/>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 was thrown into the depth of despair.</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80965" y="1212586"/>
            <a:ext cx="166173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desperate</a:t>
            </a:r>
            <a:endParaRPr lang="zh-CN" altLang="en-US" sz="2800" b="1" dirty="0">
              <a:solidFill>
                <a:schemeClr val="bg1"/>
              </a:solidFill>
              <a:latin typeface="Arial Narrow" panose="020B0606020202030204" pitchFamily="34" charset="0"/>
            </a:endParaRPr>
          </a:p>
        </p:txBody>
      </p:sp>
      <p:sp>
        <p:nvSpPr>
          <p:cNvPr id="10" name="文本框 9"/>
          <p:cNvSpPr txBox="1"/>
          <p:nvPr/>
        </p:nvSpPr>
        <p:spPr>
          <a:xfrm>
            <a:off x="2830608" y="2120864"/>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Dan’s</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face clouded over with a dark sheen of fury</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 name="文本框 12"/>
          <p:cNvSpPr txBox="1"/>
          <p:nvPr/>
        </p:nvSpPr>
        <p:spPr>
          <a:xfrm>
            <a:off x="851815" y="2120864"/>
            <a:ext cx="145559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unhappy</a:t>
            </a:r>
            <a:endParaRPr lang="zh-CN" altLang="en-US" sz="2800" b="1" dirty="0">
              <a:solidFill>
                <a:schemeClr val="bg1"/>
              </a:solidFill>
              <a:latin typeface="Arial Narrow" panose="020B0606020202030204" pitchFamily="34" charset="0"/>
            </a:endParaRPr>
          </a:p>
        </p:txBody>
      </p:sp>
      <p:sp>
        <p:nvSpPr>
          <p:cNvPr id="12" name="文本框 11"/>
          <p:cNvSpPr txBox="1"/>
          <p:nvPr/>
        </p:nvSpPr>
        <p:spPr>
          <a:xfrm>
            <a:off x="696833" y="2951338"/>
            <a:ext cx="176555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astonished</a:t>
            </a:r>
            <a:endParaRPr lang="zh-CN" altLang="en-US" sz="2800" b="1" dirty="0">
              <a:solidFill>
                <a:schemeClr val="bg1"/>
              </a:solidFill>
              <a:latin typeface="Arial Narrow" panose="020B0606020202030204" pitchFamily="34" charset="0"/>
            </a:endParaRPr>
          </a:p>
        </p:txBody>
      </p:sp>
      <p:sp>
        <p:nvSpPr>
          <p:cNvPr id="23" name="文本框 22"/>
          <p:cNvSpPr txBox="1"/>
          <p:nvPr/>
        </p:nvSpPr>
        <p:spPr>
          <a:xfrm>
            <a:off x="2830608" y="2951338"/>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I sank down into a chair, completely </a:t>
            </a:r>
            <a:r>
              <a:rPr lang="en-US" altLang="zh-CN" sz="2800" dirty="0">
                <a:solidFill>
                  <a:srgbClr val="C00000"/>
                </a:solidFill>
                <a:latin typeface="Times New Roman" panose="02020603050405020304" pitchFamily="18" charset="0"/>
                <a:cs typeface="Times New Roman" panose="02020603050405020304" pitchFamily="18" charset="0"/>
              </a:rPr>
              <a:t>shattered</a:t>
            </a:r>
            <a:r>
              <a:rPr lang="en-US" altLang="zh-CN" sz="2800" dirty="0">
                <a:solidFill>
                  <a:schemeClr val="bg1"/>
                </a:solidFill>
                <a:latin typeface="Times New Roman" panose="02020603050405020304" pitchFamily="18" charset="0"/>
                <a:cs typeface="Times New Roman" panose="02020603050405020304" pitchFamily="18" charset="0"/>
              </a:rPr>
              <a:t>.</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457462" y="3914651"/>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10. Try to find the words indicating </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“say </a:t>
            </a:r>
            <a:r>
              <a:rPr lang="en-US" altLang="zh-CN" sz="2800" b="1"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sth</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18" name="文本框 17"/>
          <p:cNvSpPr txBox="1"/>
          <p:nvPr/>
        </p:nvSpPr>
        <p:spPr>
          <a:xfrm>
            <a:off x="865346" y="4606396"/>
            <a:ext cx="144206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stammer</a:t>
            </a:r>
            <a:endParaRPr lang="zh-CN" altLang="en-US" sz="2800" b="1" dirty="0">
              <a:solidFill>
                <a:schemeClr val="bg1"/>
              </a:solidFill>
              <a:latin typeface="Arial Narrow" panose="020B0606020202030204" pitchFamily="34" charset="0"/>
            </a:endParaRPr>
          </a:p>
        </p:txBody>
      </p:sp>
      <p:sp>
        <p:nvSpPr>
          <p:cNvPr id="19" name="文本框 18"/>
          <p:cNvSpPr txBox="1"/>
          <p:nvPr/>
        </p:nvSpPr>
        <p:spPr>
          <a:xfrm>
            <a:off x="2674008" y="4637173"/>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“But…but,”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stammered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sp>
        <p:nvSpPr>
          <p:cNvPr id="24" name="文本框 23"/>
          <p:cNvSpPr txBox="1"/>
          <p:nvPr/>
        </p:nvSpPr>
        <p:spPr>
          <a:xfrm>
            <a:off x="899359" y="5464574"/>
            <a:ext cx="137403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groan</a:t>
            </a:r>
            <a:endParaRPr lang="zh-CN" altLang="en-US" sz="2800" b="1" dirty="0">
              <a:solidFill>
                <a:schemeClr val="bg1"/>
              </a:solidFill>
              <a:latin typeface="Arial Narrow" panose="020B0606020202030204" pitchFamily="34" charset="0"/>
            </a:endParaRPr>
          </a:p>
        </p:txBody>
      </p:sp>
      <p:sp>
        <p:nvSpPr>
          <p:cNvPr id="25" name="文本框 24"/>
          <p:cNvSpPr txBox="1"/>
          <p:nvPr/>
        </p:nvSpPr>
        <p:spPr>
          <a:xfrm>
            <a:off x="2674008" y="5464574"/>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course it’s my fault,!”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groaned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p>
        </p:txBody>
      </p:sp>
      <p:pic>
        <p:nvPicPr>
          <p:cNvPr id="2" name="图片 1" descr="水印">
            <a:extLst>
              <a:ext uri="{FF2B5EF4-FFF2-40B4-BE49-F238E27FC236}">
                <a16:creationId xmlns:a16="http://schemas.microsoft.com/office/drawing/2014/main" id="{AF9291EF-C76B-4640-A612-32EE60D55FFB}"/>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3" grpId="0" animBg="1"/>
      <p:bldP spid="18" grpId="0" animBg="1"/>
      <p:bldP spid="19"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396303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9</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Uriah </a:t>
            </a:r>
            <a:r>
              <a:rPr lang="en-US" altLang="zh-CN" sz="6000" b="1" dirty="0" err="1">
                <a:solidFill>
                  <a:schemeClr val="bg1"/>
                </a:solidFill>
                <a:latin typeface="Cambria Math" panose="02040503050406030204" pitchFamily="18" charset="0"/>
                <a:ea typeface="Cambria Math" panose="02040503050406030204" pitchFamily="18" charset="0"/>
                <a:cs typeface="Times New Roman" panose="02020603050405020304" pitchFamily="18" charset="0"/>
              </a:rPr>
              <a:t>Heep’s</a:t>
            </a: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 Scheme</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561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396348"/>
            <a:ext cx="10487025" cy="3599815"/>
          </a:xfrm>
          <a:prstGeom prst="rect">
            <a:avLst/>
          </a:prstGeom>
          <a:noFill/>
        </p:spPr>
        <p:txBody>
          <a:bodyPr wrap="square" rtlCol="0">
            <a:spAutoFit/>
          </a:bodyPr>
          <a:lstStyle/>
          <a:p>
            <a:r>
              <a:rPr lang="en-US" altLang="zh-CN" sz="3200" b="1" dirty="0">
                <a:solidFill>
                  <a:schemeClr val="bg1"/>
                </a:solidFill>
              </a:rPr>
              <a:t>VII. Chapter 9: Uriah </a:t>
            </a:r>
            <a:r>
              <a:rPr lang="en-US" altLang="zh-CN" sz="3200" b="1" dirty="0" err="1">
                <a:solidFill>
                  <a:schemeClr val="bg1"/>
                </a:solidFill>
              </a:rPr>
              <a:t>Heep’s</a:t>
            </a:r>
            <a:r>
              <a:rPr lang="en-US" altLang="zh-CN" sz="3200" b="1" dirty="0">
                <a:solidFill>
                  <a:schemeClr val="bg1"/>
                </a:solidFill>
              </a:rPr>
              <a:t> Schemes</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 How did I feel toward Steerforth’s running away with Emily?</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586108" y="1122545"/>
            <a:ext cx="10944224" cy="224209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In the days after that terrible discovery, I went over and over everything that had happened. Agnes had been right yet again. Steerforth had behaved very badly and I was ashamed of him—but I still could not believe that he was wholly evil. He had betrayed his friends through selfishness, but he had not meant to do them harm.</a:t>
            </a:r>
          </a:p>
        </p:txBody>
      </p:sp>
      <p:sp>
        <p:nvSpPr>
          <p:cNvPr id="9" name="文本框 8"/>
          <p:cNvSpPr txBox="1"/>
          <p:nvPr/>
        </p:nvSpPr>
        <p:spPr>
          <a:xfrm>
            <a:off x="2257636" y="4064672"/>
            <a:ext cx="6837930"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I was ashamed of him. He betrayed  his friends.</a:t>
            </a:r>
            <a:endParaRPr lang="zh-CN" altLang="en-US" sz="2800" b="1" dirty="0">
              <a:solidFill>
                <a:schemeClr val="bg1"/>
              </a:solidFill>
              <a:latin typeface="Arial Narrow" panose="020B0606020202030204" pitchFamily="34" charset="0"/>
            </a:endParaRPr>
          </a:p>
        </p:txBody>
      </p:sp>
      <p:sp>
        <p:nvSpPr>
          <p:cNvPr id="26" name="文本框 25"/>
          <p:cNvSpPr txBox="1"/>
          <p:nvPr/>
        </p:nvSpPr>
        <p:spPr>
          <a:xfrm>
            <a:off x="932203" y="4828094"/>
            <a:ext cx="1343189"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regretful</a:t>
            </a:r>
            <a:endParaRPr lang="zh-CN" altLang="en-US" sz="2600" b="1" dirty="0">
              <a:solidFill>
                <a:srgbClr val="C00000"/>
              </a:solidFill>
              <a:latin typeface="Arial Narrow" panose="020B0606020202030204" pitchFamily="34" charset="0"/>
            </a:endParaRPr>
          </a:p>
        </p:txBody>
      </p:sp>
      <p:sp>
        <p:nvSpPr>
          <p:cNvPr id="27" name="对话气泡: 矩形 26"/>
          <p:cNvSpPr/>
          <p:nvPr/>
        </p:nvSpPr>
        <p:spPr>
          <a:xfrm>
            <a:off x="8354697" y="4845937"/>
            <a:ext cx="3328173" cy="1304457"/>
          </a:xfrm>
          <a:prstGeom prst="wedgeRectCallout">
            <a:avLst>
              <a:gd name="adj1" fmla="val -73279"/>
              <a:gd name="adj2" fmla="val -3323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20"/>
              </a:lnSpc>
            </a:pPr>
            <a:r>
              <a:rPr lang="en-US" altLang="zh-CN" sz="2600" dirty="0">
                <a:solidFill>
                  <a:schemeClr val="bg1"/>
                </a:solidFill>
                <a:latin typeface="Times New Roman" panose="02020603050405020304" pitchFamily="18" charset="0"/>
                <a:cs typeface="Times New Roman" panose="02020603050405020304" pitchFamily="18" charset="0"/>
              </a:rPr>
              <a:t> Why would David have this kind of mixed feelings?</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914446" y="4064672"/>
            <a:ext cx="1047520"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angry</a:t>
            </a:r>
            <a:endParaRPr lang="zh-CN" altLang="en-US" sz="2800" b="1" dirty="0">
              <a:solidFill>
                <a:srgbClr val="C00000"/>
              </a:solidFill>
              <a:latin typeface="Arial Narrow" panose="020B0606020202030204" pitchFamily="34" charset="0"/>
            </a:endParaRPr>
          </a:p>
        </p:txBody>
      </p:sp>
      <p:sp>
        <p:nvSpPr>
          <p:cNvPr id="16" name="文本框 15"/>
          <p:cNvSpPr txBox="1"/>
          <p:nvPr/>
        </p:nvSpPr>
        <p:spPr>
          <a:xfrm>
            <a:off x="2583401" y="4785512"/>
            <a:ext cx="4911873"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Agnes had been right all the time.</a:t>
            </a:r>
            <a:endParaRPr lang="zh-CN" altLang="en-US" sz="2800" b="1" dirty="0">
              <a:solidFill>
                <a:schemeClr val="bg1"/>
              </a:solidFill>
              <a:latin typeface="Arial Narrow" panose="020B0606020202030204" pitchFamily="34" charset="0"/>
            </a:endParaRPr>
          </a:p>
        </p:txBody>
      </p:sp>
      <p:sp>
        <p:nvSpPr>
          <p:cNvPr id="17" name="文本框 16"/>
          <p:cNvSpPr txBox="1"/>
          <p:nvPr/>
        </p:nvSpPr>
        <p:spPr>
          <a:xfrm>
            <a:off x="914446" y="5668660"/>
            <a:ext cx="166895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astonished</a:t>
            </a:r>
            <a:endParaRPr lang="zh-CN" altLang="en-US" sz="2600" b="1" dirty="0">
              <a:solidFill>
                <a:srgbClr val="C00000"/>
              </a:solidFill>
              <a:latin typeface="Arial Narrow" panose="020B0606020202030204" pitchFamily="34" charset="0"/>
            </a:endParaRPr>
          </a:p>
        </p:txBody>
      </p:sp>
      <p:sp>
        <p:nvSpPr>
          <p:cNvPr id="20" name="文本框 19"/>
          <p:cNvSpPr txBox="1"/>
          <p:nvPr/>
        </p:nvSpPr>
        <p:spPr>
          <a:xfrm>
            <a:off x="2885461" y="5506352"/>
            <a:ext cx="4911873"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I still couldn’t believe that he was wholly evil. </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283F3BF9-8C20-4A01-A6A7-FF103AC04C0E}"/>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7" grpId="0" animBg="1"/>
      <p:bldP spid="15" grpId="0" animBg="1"/>
      <p:bldP spid="16" grpId="0" animBg="1"/>
      <p:bldP spid="1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29127" y="418577"/>
            <a:ext cx="10487025" cy="1615314"/>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Why did Agnes visit me again?</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59301" y="1067954"/>
            <a:ext cx="5969973"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To tell me the bad situation his father was in</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7235207" y="419609"/>
            <a:ext cx="4547238" cy="4900474"/>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“That man is my torturer!” he said falteringly, pointing a finger at Uriah. “He has taken every drop of peace and quiet from my life!”</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“You have ruined me!” wailed Mr. Wickfield.</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a:t>
            </a:r>
          </a:p>
          <a:p>
            <a:pPr>
              <a:lnSpc>
                <a:spcPct val="110000"/>
              </a:lnSpc>
            </a:pPr>
            <a:r>
              <a:rPr lang="en-US" altLang="zh-CN" sz="2400" dirty="0">
                <a:solidFill>
                  <a:schemeClr val="bg1"/>
                </a:solidFill>
                <a:latin typeface="Times New Roman" panose="02020603050405020304" pitchFamily="18" charset="0"/>
                <a:cs typeface="Times New Roman" panose="02020603050405020304" pitchFamily="18" charset="0"/>
              </a:rPr>
              <a:t>      This was too much for Mr. Wickfield. He moaned in horror, started pulling his hair out, and beating his head with his own fists.</a:t>
            </a:r>
          </a:p>
        </p:txBody>
      </p:sp>
      <p:sp>
        <p:nvSpPr>
          <p:cNvPr id="33" name="文本框 32"/>
          <p:cNvSpPr txBox="1"/>
          <p:nvPr/>
        </p:nvSpPr>
        <p:spPr>
          <a:xfrm>
            <a:off x="445073" y="3111616"/>
            <a:ext cx="5939787"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3. What can you infer from Mr.    </a:t>
            </a:r>
          </a:p>
          <a:p>
            <a:r>
              <a:rPr lang="en-US" altLang="zh-CN" sz="2800" dirty="0">
                <a:solidFill>
                  <a:schemeClr val="bg1"/>
                </a:solidFill>
                <a:latin typeface="Times New Roman" panose="02020603050405020304" pitchFamily="18" charset="0"/>
                <a:cs typeface="Times New Roman" panose="02020603050405020304" pitchFamily="18" charset="0"/>
              </a:rPr>
              <a:t>    Wickfield’s words and actions?</a:t>
            </a:r>
          </a:p>
        </p:txBody>
      </p:sp>
      <p:sp>
        <p:nvSpPr>
          <p:cNvPr id="35" name="文本框 34"/>
          <p:cNvSpPr txBox="1"/>
          <p:nvPr/>
        </p:nvSpPr>
        <p:spPr>
          <a:xfrm>
            <a:off x="3553929" y="1761237"/>
            <a:ext cx="3477962" cy="129266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was </a:t>
            </a:r>
            <a:r>
              <a:rPr lang="en-US" altLang="zh-CN" sz="2600" b="1" dirty="0">
                <a:solidFill>
                  <a:srgbClr val="C00000"/>
                </a:solidFill>
                <a:latin typeface="Arial Narrow" panose="020B0606020202030204" pitchFamily="34" charset="0"/>
              </a:rPr>
              <a:t>totally controlled </a:t>
            </a:r>
            <a:r>
              <a:rPr lang="en-US" altLang="zh-CN" sz="2600" b="1" dirty="0">
                <a:solidFill>
                  <a:schemeClr val="bg1"/>
                </a:solidFill>
                <a:latin typeface="Arial Narrow" panose="020B0606020202030204" pitchFamily="34" charset="0"/>
              </a:rPr>
              <a:t>by Uriah both </a:t>
            </a:r>
            <a:r>
              <a:rPr lang="en-US" altLang="zh-CN" sz="2600" b="1" dirty="0">
                <a:solidFill>
                  <a:srgbClr val="C00000"/>
                </a:solidFill>
                <a:latin typeface="Arial Narrow" panose="020B0606020202030204" pitchFamily="34" charset="0"/>
              </a:rPr>
              <a:t>physically and financially</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25" name="对话气泡: 矩形 24"/>
          <p:cNvSpPr/>
          <p:nvPr/>
        </p:nvSpPr>
        <p:spPr>
          <a:xfrm>
            <a:off x="878934" y="1820455"/>
            <a:ext cx="2574480" cy="1265039"/>
          </a:xfrm>
          <a:prstGeom prst="wedgeRectCallout">
            <a:avLst>
              <a:gd name="adj1" fmla="val 28268"/>
              <a:gd name="adj2" fmla="val -737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What kind of situation is his father in?</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948080" y="4091845"/>
            <a:ext cx="2574480"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He’s both </a:t>
            </a:r>
            <a:r>
              <a:rPr lang="en-US" altLang="zh-CN" sz="2600" b="1" dirty="0">
                <a:solidFill>
                  <a:srgbClr val="C00000"/>
                </a:solidFill>
                <a:latin typeface="Arial Narrow" panose="020B0606020202030204" pitchFamily="34" charset="0"/>
              </a:rPr>
              <a:t>furious </a:t>
            </a:r>
          </a:p>
          <a:p>
            <a:r>
              <a:rPr lang="en-US" altLang="zh-CN" sz="2600" b="1" dirty="0">
                <a:solidFill>
                  <a:schemeClr val="bg1"/>
                </a:solidFill>
                <a:latin typeface="Arial Narrow" panose="020B0606020202030204" pitchFamily="34" charset="0"/>
              </a:rPr>
              <a:t>and</a:t>
            </a:r>
            <a:r>
              <a:rPr lang="en-US" altLang="zh-CN" sz="2600" b="1" dirty="0">
                <a:solidFill>
                  <a:srgbClr val="C00000"/>
                </a:solidFill>
                <a:latin typeface="Arial Narrow" panose="020B0606020202030204" pitchFamily="34" charset="0"/>
              </a:rPr>
              <a:t> regretful</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22" name="对话气泡: 矩形 21"/>
          <p:cNvSpPr/>
          <p:nvPr/>
        </p:nvSpPr>
        <p:spPr>
          <a:xfrm>
            <a:off x="3834787" y="4111232"/>
            <a:ext cx="3147454" cy="769271"/>
          </a:xfrm>
          <a:prstGeom prst="wedgeRectCallout">
            <a:avLst>
              <a:gd name="adj1" fmla="val -60025"/>
              <a:gd name="adj2" fmla="val -178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Why would he feel that way?</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24" name="矩形 23"/>
          <p:cNvSpPr/>
          <p:nvPr/>
        </p:nvSpPr>
        <p:spPr>
          <a:xfrm>
            <a:off x="9819712" y="494795"/>
            <a:ext cx="975536"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896919" y="1306492"/>
            <a:ext cx="1750584"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082863" y="2501590"/>
            <a:ext cx="2564640"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079747" y="4111232"/>
            <a:ext cx="2265915"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83520" y="5087623"/>
            <a:ext cx="3070409"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4. How did I react?</a:t>
            </a:r>
          </a:p>
        </p:txBody>
      </p:sp>
      <p:sp>
        <p:nvSpPr>
          <p:cNvPr id="30" name="文本框 29"/>
          <p:cNvSpPr txBox="1"/>
          <p:nvPr/>
        </p:nvSpPr>
        <p:spPr>
          <a:xfrm>
            <a:off x="878934" y="5714069"/>
            <a:ext cx="250533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I </a:t>
            </a:r>
            <a:r>
              <a:rPr lang="en-US" altLang="zh-CN" sz="2600" b="1" dirty="0">
                <a:solidFill>
                  <a:srgbClr val="C00000"/>
                </a:solidFill>
                <a:latin typeface="Arial Narrow" panose="020B0606020202030204" pitchFamily="34" charset="0"/>
              </a:rPr>
              <a:t>fought </a:t>
            </a:r>
            <a:r>
              <a:rPr lang="en-US" altLang="zh-CN" sz="2600" b="1" dirty="0">
                <a:solidFill>
                  <a:schemeClr val="bg1"/>
                </a:solidFill>
                <a:latin typeface="Arial Narrow" panose="020B0606020202030204" pitchFamily="34" charset="0"/>
              </a:rPr>
              <a:t>with him.</a:t>
            </a:r>
            <a:endParaRPr lang="zh-CN" altLang="en-US" sz="2600" b="1" dirty="0">
              <a:solidFill>
                <a:schemeClr val="bg1"/>
              </a:solidFill>
              <a:latin typeface="Arial Narrow" panose="020B0606020202030204" pitchFamily="34" charset="0"/>
            </a:endParaRPr>
          </a:p>
        </p:txBody>
      </p:sp>
      <p:sp>
        <p:nvSpPr>
          <p:cNvPr id="31" name="对话气泡: 矩形 30"/>
          <p:cNvSpPr/>
          <p:nvPr/>
        </p:nvSpPr>
        <p:spPr>
          <a:xfrm>
            <a:off x="3868779" y="5485426"/>
            <a:ext cx="5665838" cy="769271"/>
          </a:xfrm>
          <a:prstGeom prst="wedgeRectCallout">
            <a:avLst>
              <a:gd name="adj1" fmla="val -60025"/>
              <a:gd name="adj2" fmla="val -178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What do you think David would do to deal with Uriah?</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pic>
        <p:nvPicPr>
          <p:cNvPr id="3" name="图片 2" descr="水印">
            <a:extLst>
              <a:ext uri="{FF2B5EF4-FFF2-40B4-BE49-F238E27FC236}">
                <a16:creationId xmlns:a16="http://schemas.microsoft.com/office/drawing/2014/main" id="{C9B868D8-4377-40F2-AA72-4569705D3B3E}"/>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3" grpId="0"/>
      <p:bldP spid="35" grpId="0" animBg="1"/>
      <p:bldP spid="25" grpId="0" animBg="1"/>
      <p:bldP spid="16" grpId="0" animBg="1"/>
      <p:bldP spid="22" grpId="0" animBg="1"/>
      <p:bldP spid="24" grpId="0" animBg="1"/>
      <p:bldP spid="26" grpId="0" animBg="1"/>
      <p:bldP spid="27" grpId="0" animBg="1"/>
      <p:bldP spid="28" grpId="0" animBg="1"/>
      <p:bldP spid="29"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396303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10</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The Shipwreck</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561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 name="文本框 1"/>
          <p:cNvSpPr txBox="1"/>
          <p:nvPr/>
        </p:nvSpPr>
        <p:spPr>
          <a:xfrm>
            <a:off x="447675" y="396348"/>
            <a:ext cx="10487025" cy="3599815"/>
          </a:xfrm>
          <a:prstGeom prst="rect">
            <a:avLst/>
          </a:prstGeom>
          <a:noFill/>
        </p:spPr>
        <p:txBody>
          <a:bodyPr wrap="square" rtlCol="0">
            <a:spAutoFit/>
          </a:bodyPr>
          <a:lstStyle/>
          <a:p>
            <a:r>
              <a:rPr lang="en-US" altLang="zh-CN" sz="3200" b="1" dirty="0">
                <a:solidFill>
                  <a:schemeClr val="bg1"/>
                </a:solidFill>
              </a:rPr>
              <a:t>IX. Chapter 10: The Shipwreck</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 Why do you think I didn’t raise my hopes too high?</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586108" y="1122545"/>
            <a:ext cx="10944224" cy="224209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cs typeface="Times New Roman" panose="02020603050405020304" pitchFamily="18" charset="0"/>
              </a:rPr>
              <a:t>Then, at last, I had a stroke of luck. Mr. Micawber wrote to me from Mr. Wickfield’s suggesting that my aunt and I should come down to Canterbury. Mysteriously, he hinted that he had some very important news for us.</a:t>
            </a:r>
          </a:p>
          <a:p>
            <a:r>
              <a:rPr lang="en-US" altLang="zh-CN" sz="2800" dirty="0">
                <a:solidFill>
                  <a:schemeClr val="bg1"/>
                </a:solidFill>
                <a:latin typeface="Times New Roman" panose="02020603050405020304" pitchFamily="18" charset="0"/>
                <a:cs typeface="Times New Roman" panose="02020603050405020304" pitchFamily="18" charset="0"/>
              </a:rPr>
              <a:t>      I tried not to raise my hopes too high…</a:t>
            </a:r>
          </a:p>
        </p:txBody>
      </p:sp>
      <p:sp>
        <p:nvSpPr>
          <p:cNvPr id="9" name="文本框 8"/>
          <p:cNvSpPr txBox="1"/>
          <p:nvPr/>
        </p:nvSpPr>
        <p:spPr>
          <a:xfrm>
            <a:off x="914445" y="4064672"/>
            <a:ext cx="8460373"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Because Mr. Micawber isn’t </a:t>
            </a:r>
            <a:r>
              <a:rPr lang="en-US" altLang="zh-CN" sz="2800" b="1" dirty="0">
                <a:solidFill>
                  <a:srgbClr val="C00000"/>
                </a:solidFill>
                <a:latin typeface="Arial Narrow" panose="020B0606020202030204" pitchFamily="34" charset="0"/>
              </a:rPr>
              <a:t>reliable</a:t>
            </a:r>
            <a:r>
              <a:rPr lang="en-US" altLang="zh-CN" sz="2800" b="1" dirty="0">
                <a:solidFill>
                  <a:schemeClr val="bg1"/>
                </a:solidFill>
                <a:latin typeface="Arial Narrow" panose="020B0606020202030204" pitchFamily="34" charset="0"/>
              </a:rPr>
              <a:t> enough for me to trust.</a:t>
            </a:r>
            <a:endParaRPr lang="zh-CN" altLang="en-US" sz="2800" b="1" dirty="0">
              <a:solidFill>
                <a:schemeClr val="bg1"/>
              </a:solidFill>
              <a:latin typeface="Arial Narrow" panose="020B0606020202030204" pitchFamily="34" charset="0"/>
            </a:endParaRPr>
          </a:p>
        </p:txBody>
      </p:sp>
      <p:sp>
        <p:nvSpPr>
          <p:cNvPr id="27" name="对话气泡: 矩形 26"/>
          <p:cNvSpPr/>
          <p:nvPr/>
        </p:nvSpPr>
        <p:spPr>
          <a:xfrm>
            <a:off x="7116159" y="4953748"/>
            <a:ext cx="4162817" cy="1029897"/>
          </a:xfrm>
          <a:prstGeom prst="wedgeRectCallout">
            <a:avLst>
              <a:gd name="adj1" fmla="val -73279"/>
              <a:gd name="adj2" fmla="val -3323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Why do you think Mr. Micawber behave that way?</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47675" y="4723531"/>
            <a:ext cx="5939787"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How did Mr. Micawber behave when </a:t>
            </a:r>
          </a:p>
          <a:p>
            <a:r>
              <a:rPr lang="en-US" altLang="zh-CN" sz="2800" dirty="0">
                <a:solidFill>
                  <a:schemeClr val="bg1"/>
                </a:solidFill>
                <a:latin typeface="Times New Roman" panose="02020603050405020304" pitchFamily="18" charset="0"/>
                <a:cs typeface="Times New Roman" panose="02020603050405020304" pitchFamily="18" charset="0"/>
              </a:rPr>
              <a:t>    seeing my aunt and me?</a:t>
            </a:r>
          </a:p>
        </p:txBody>
      </p:sp>
      <p:sp>
        <p:nvSpPr>
          <p:cNvPr id="14" name="文本框 13"/>
          <p:cNvSpPr txBox="1"/>
          <p:nvPr/>
        </p:nvSpPr>
        <p:spPr>
          <a:xfrm>
            <a:off x="873018" y="5722035"/>
            <a:ext cx="509277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He </a:t>
            </a:r>
            <a:r>
              <a:rPr lang="en-US" altLang="zh-CN" sz="2800" b="1" dirty="0">
                <a:solidFill>
                  <a:srgbClr val="C00000"/>
                </a:solidFill>
                <a:latin typeface="Arial Narrow" panose="020B0606020202030204" pitchFamily="34" charset="0"/>
              </a:rPr>
              <a:t>pretended </a:t>
            </a:r>
            <a:r>
              <a:rPr lang="en-US" altLang="zh-CN" sz="2800" b="1" dirty="0">
                <a:solidFill>
                  <a:schemeClr val="bg1"/>
                </a:solidFill>
                <a:latin typeface="Arial Narrow" panose="020B0606020202030204" pitchFamily="34" charset="0"/>
              </a:rPr>
              <a:t>to be very </a:t>
            </a:r>
            <a:r>
              <a:rPr lang="en-US" altLang="zh-CN" sz="2800" b="1" dirty="0">
                <a:solidFill>
                  <a:srgbClr val="C00000"/>
                </a:solidFill>
                <a:latin typeface="Arial Narrow" panose="020B0606020202030204" pitchFamily="34" charset="0"/>
              </a:rPr>
              <a:t>surprised</a:t>
            </a:r>
            <a:r>
              <a:rPr lang="en-US" altLang="zh-CN" sz="2800" b="1" dirty="0">
                <a:solidFill>
                  <a:schemeClr val="bg1"/>
                </a:solidFill>
                <a:latin typeface="Arial Narrow" panose="020B0606020202030204" pitchFamily="34" charset="0"/>
              </a:rPr>
              <a:t>.</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9702E3B1-859C-4DCD-AA53-CFDC5D00CA6B}"/>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29127" y="418577"/>
            <a:ext cx="10487025" cy="1615314"/>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3. Why didn’t Mr. Micawber leave as ordered?</a:t>
            </a: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844359" y="987618"/>
            <a:ext cx="5073327"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wanted to </a:t>
            </a:r>
            <a:r>
              <a:rPr lang="en-US" altLang="zh-CN" sz="2600" b="1" dirty="0">
                <a:solidFill>
                  <a:srgbClr val="C00000"/>
                </a:solidFill>
                <a:latin typeface="Arial Narrow" panose="020B0606020202030204" pitchFamily="34" charset="0"/>
              </a:rPr>
              <a:t>reveal</a:t>
            </a:r>
            <a:r>
              <a:rPr lang="en-US" altLang="zh-CN" sz="2600" b="1" dirty="0">
                <a:solidFill>
                  <a:schemeClr val="bg1"/>
                </a:solidFill>
                <a:latin typeface="Arial Narrow" panose="020B0606020202030204" pitchFamily="34" charset="0"/>
              </a:rPr>
              <a:t> Uriah’s scheme and </a:t>
            </a:r>
            <a:r>
              <a:rPr lang="en-US" altLang="zh-CN" sz="2600" b="1" dirty="0">
                <a:solidFill>
                  <a:srgbClr val="C00000"/>
                </a:solidFill>
                <a:latin typeface="Arial Narrow" panose="020B0606020202030204" pitchFamily="34" charset="0"/>
              </a:rPr>
              <a:t>accuse</a:t>
            </a:r>
            <a:r>
              <a:rPr lang="en-US" altLang="zh-CN" sz="2600" b="1" dirty="0">
                <a:solidFill>
                  <a:schemeClr val="bg1"/>
                </a:solidFill>
                <a:latin typeface="Arial Narrow" panose="020B0606020202030204" pitchFamily="34" charset="0"/>
              </a:rPr>
              <a:t> Uriah </a:t>
            </a:r>
            <a:r>
              <a:rPr lang="en-US" altLang="zh-CN" sz="2600" b="1" dirty="0">
                <a:solidFill>
                  <a:srgbClr val="C00000"/>
                </a:solidFill>
                <a:latin typeface="Arial Narrow" panose="020B0606020202030204" pitchFamily="34" charset="0"/>
              </a:rPr>
              <a:t>of</a:t>
            </a:r>
            <a:r>
              <a:rPr lang="en-US" altLang="zh-CN" sz="2600" b="1" dirty="0">
                <a:solidFill>
                  <a:schemeClr val="bg1"/>
                </a:solidFill>
                <a:latin typeface="Arial Narrow" panose="020B0606020202030204" pitchFamily="34" charset="0"/>
              </a:rPr>
              <a:t> crime.</a:t>
            </a:r>
            <a:endParaRPr lang="zh-CN" altLang="en-US" sz="2600" b="1" dirty="0">
              <a:solidFill>
                <a:schemeClr val="bg1"/>
              </a:solidFill>
              <a:latin typeface="Arial Narrow" panose="020B0606020202030204" pitchFamily="34" charset="0"/>
            </a:endParaRPr>
          </a:p>
        </p:txBody>
      </p:sp>
      <p:sp>
        <p:nvSpPr>
          <p:cNvPr id="13" name="流程图: 过程 12"/>
          <p:cNvSpPr/>
          <p:nvPr/>
        </p:nvSpPr>
        <p:spPr>
          <a:xfrm>
            <a:off x="7235207" y="419608"/>
            <a:ext cx="4547238" cy="6119303"/>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Uriah spluttered with fury. “So this is a plot!” he shrieked, glaring at me. I’ll get even with you and then you’ll be sorry!”</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He lunged at Mr. Micawber, trying to snatch the letter…</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As the list of his crimes grew longer, Uriah’s face twisted with rage. Gone was any </a:t>
            </a:r>
            <a:r>
              <a:rPr lang="en-US" altLang="zh-CN" sz="2300" dirty="0" err="1">
                <a:solidFill>
                  <a:schemeClr val="bg1"/>
                </a:solidFill>
                <a:latin typeface="Times New Roman" panose="02020603050405020304" pitchFamily="18" charset="0"/>
                <a:cs typeface="Times New Roman" panose="02020603050405020304" pitchFamily="18" charset="0"/>
              </a:rPr>
              <a:t>pretence</a:t>
            </a:r>
            <a:r>
              <a:rPr lang="en-US" altLang="zh-CN" sz="2300" dirty="0">
                <a:solidFill>
                  <a:schemeClr val="bg1"/>
                </a:solidFill>
                <a:latin typeface="Times New Roman" panose="02020603050405020304" pitchFamily="18" charset="0"/>
                <a:cs typeface="Times New Roman" panose="02020603050405020304" pitchFamily="18" charset="0"/>
              </a:rPr>
              <a:t> of ’</a:t>
            </a:r>
            <a:r>
              <a:rPr lang="en-US" altLang="zh-CN" sz="2300" dirty="0" err="1">
                <a:solidFill>
                  <a:schemeClr val="bg1"/>
                </a:solidFill>
                <a:latin typeface="Times New Roman" panose="02020603050405020304" pitchFamily="18" charset="0"/>
                <a:cs typeface="Times New Roman" panose="02020603050405020304" pitchFamily="18" charset="0"/>
              </a:rPr>
              <a:t>umbleness</a:t>
            </a:r>
            <a:r>
              <a:rPr lang="en-US" altLang="zh-CN" sz="2300" dirty="0">
                <a:solidFill>
                  <a:schemeClr val="bg1"/>
                </a:solidFill>
                <a:latin typeface="Times New Roman" panose="02020603050405020304" pitchFamily="18" charset="0"/>
                <a:cs typeface="Times New Roman" panose="02020603050405020304" pitchFamily="18" charset="0"/>
              </a:rPr>
              <a:t>.</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“I’ve always hated you, Copperfield,” he burst out…</a:t>
            </a:r>
          </a:p>
          <a:p>
            <a:pPr>
              <a:lnSpc>
                <a:spcPct val="110000"/>
              </a:lnSpc>
            </a:pPr>
            <a:r>
              <a:rPr lang="en-US" altLang="zh-CN" sz="2300" dirty="0">
                <a:solidFill>
                  <a:schemeClr val="bg1"/>
                </a:solidFill>
                <a:latin typeface="Times New Roman" panose="02020603050405020304" pitchFamily="18" charset="0"/>
                <a:cs typeface="Times New Roman" panose="02020603050405020304" pitchFamily="18" charset="0"/>
              </a:rPr>
              <a:t>     “But I’m not going to tell you anything more,” snarled Uriah.   </a:t>
            </a:r>
          </a:p>
        </p:txBody>
      </p:sp>
      <p:sp>
        <p:nvSpPr>
          <p:cNvPr id="33" name="文本框 32"/>
          <p:cNvSpPr txBox="1"/>
          <p:nvPr/>
        </p:nvSpPr>
        <p:spPr>
          <a:xfrm>
            <a:off x="429127" y="1858631"/>
            <a:ext cx="6553114"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4. How did Uriah react to Mr. Micawber’s </a:t>
            </a:r>
          </a:p>
          <a:p>
            <a:r>
              <a:rPr lang="en-US" altLang="zh-CN" sz="2800" dirty="0">
                <a:solidFill>
                  <a:schemeClr val="bg1"/>
                </a:solidFill>
                <a:latin typeface="Times New Roman" panose="02020603050405020304" pitchFamily="18" charset="0"/>
                <a:cs typeface="Times New Roman" panose="02020603050405020304" pitchFamily="18" charset="0"/>
              </a:rPr>
              <a:t>    accusation?</a:t>
            </a:r>
          </a:p>
        </p:txBody>
      </p:sp>
      <p:sp>
        <p:nvSpPr>
          <p:cNvPr id="16" name="文本框 15"/>
          <p:cNvSpPr txBox="1"/>
          <p:nvPr/>
        </p:nvSpPr>
        <p:spPr>
          <a:xfrm>
            <a:off x="844361" y="2812738"/>
            <a:ext cx="5423274"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instantly </a:t>
            </a:r>
            <a:r>
              <a:rPr lang="en-US" altLang="zh-CN" sz="2600" b="1" dirty="0">
                <a:solidFill>
                  <a:srgbClr val="C00000"/>
                </a:solidFill>
                <a:latin typeface="Arial Narrow" panose="020B0606020202030204" pitchFamily="34" charset="0"/>
              </a:rPr>
              <a:t>flew into a rage</a:t>
            </a:r>
            <a:r>
              <a:rPr lang="en-US" altLang="zh-CN" sz="2600" b="1" dirty="0">
                <a:solidFill>
                  <a:schemeClr val="bg1"/>
                </a:solidFill>
                <a:latin typeface="Arial Narrow" panose="020B0606020202030204" pitchFamily="34" charset="0"/>
              </a:rPr>
              <a:t> and tried to </a:t>
            </a:r>
            <a:r>
              <a:rPr lang="en-US" altLang="zh-CN" sz="2600" b="1" dirty="0">
                <a:solidFill>
                  <a:srgbClr val="C00000"/>
                </a:solidFill>
                <a:latin typeface="Arial Narrow" panose="020B0606020202030204" pitchFamily="34" charset="0"/>
              </a:rPr>
              <a:t>defend himself</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22" name="对话气泡: 矩形 21"/>
          <p:cNvSpPr/>
          <p:nvPr/>
        </p:nvSpPr>
        <p:spPr>
          <a:xfrm>
            <a:off x="1263489" y="3828193"/>
            <a:ext cx="5665837" cy="424600"/>
          </a:xfrm>
          <a:prstGeom prst="wedgeRectCallout">
            <a:avLst>
              <a:gd name="adj1" fmla="val -30156"/>
              <a:gd name="adj2" fmla="val -10304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Why do you think Uriah reacted this way? </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844359" y="4413601"/>
            <a:ext cx="608496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thought Mr. Micawber wouldn’t betray him.  </a:t>
            </a:r>
            <a:endParaRPr lang="zh-CN" altLang="en-US" sz="2600" b="1" dirty="0">
              <a:solidFill>
                <a:schemeClr val="bg1"/>
              </a:solidFill>
              <a:latin typeface="Arial Narrow" panose="020B0606020202030204" pitchFamily="34" charset="0"/>
            </a:endParaRPr>
          </a:p>
        </p:txBody>
      </p:sp>
      <p:sp>
        <p:nvSpPr>
          <p:cNvPr id="23" name="矩形 22"/>
          <p:cNvSpPr/>
          <p:nvPr/>
        </p:nvSpPr>
        <p:spPr>
          <a:xfrm>
            <a:off x="8449574" y="418576"/>
            <a:ext cx="2466578"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500125" y="803091"/>
            <a:ext cx="1262748"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41830" y="2308194"/>
            <a:ext cx="877883" cy="379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329741" y="2735352"/>
            <a:ext cx="877883"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069884" y="3479259"/>
            <a:ext cx="1609953"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312466" y="5439155"/>
            <a:ext cx="1148057" cy="3535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9276162" y="6206511"/>
            <a:ext cx="914187" cy="3535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844359" y="5066852"/>
            <a:ext cx="608496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blamed all these on David.</a:t>
            </a:r>
            <a:endParaRPr lang="zh-CN" altLang="en-US" sz="2600" b="1" dirty="0">
              <a:solidFill>
                <a:schemeClr val="bg1"/>
              </a:solidFill>
              <a:latin typeface="Arial Narrow" panose="020B0606020202030204" pitchFamily="34" charset="0"/>
            </a:endParaRPr>
          </a:p>
        </p:txBody>
      </p:sp>
      <p:sp>
        <p:nvSpPr>
          <p:cNvPr id="41" name="文本框 40"/>
          <p:cNvSpPr txBox="1"/>
          <p:nvPr/>
        </p:nvSpPr>
        <p:spPr>
          <a:xfrm>
            <a:off x="873697" y="5670784"/>
            <a:ext cx="6084965"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The dream to climb to higher social class was shattered.</a:t>
            </a:r>
            <a:endParaRPr lang="zh-CN" altLang="en-US" sz="26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19C2AECC-F15B-457F-911A-1A138394CA1D}"/>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arn(inVertical)">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3" grpId="0"/>
      <p:bldP spid="16" grpId="0" animBg="1"/>
      <p:bldP spid="22" grpId="0" animBg="1"/>
      <p:bldP spid="30" grpId="0" animBg="1"/>
      <p:bldP spid="23" grpId="0" animBg="1"/>
      <p:bldP spid="32" grpId="0" animBg="1"/>
      <p:bldP spid="34" grpId="0" animBg="1"/>
      <p:bldP spid="36" grpId="0" animBg="1"/>
      <p:bldP spid="37" grpId="0" animBg="1"/>
      <p:bldP spid="38"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439356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6</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 Fresh Life and Old Friends</a:t>
            </a: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1401"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4" name="文本框 3"/>
          <p:cNvSpPr txBox="1"/>
          <p:nvPr/>
        </p:nvSpPr>
        <p:spPr>
          <a:xfrm>
            <a:off x="409157" y="410204"/>
            <a:ext cx="11277076"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5. How was my marriage with Dora?</a:t>
            </a:r>
          </a:p>
          <a:p>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4" name="文本框 23"/>
          <p:cNvSpPr txBox="1"/>
          <p:nvPr/>
        </p:nvSpPr>
        <p:spPr>
          <a:xfrm>
            <a:off x="958529" y="932719"/>
            <a:ext cx="5827688"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It wasn’t happy and successful as expected. </a:t>
            </a:r>
            <a:endParaRPr lang="zh-CN" altLang="en-US" sz="2600" b="1" dirty="0">
              <a:solidFill>
                <a:schemeClr val="bg1"/>
              </a:solidFill>
              <a:latin typeface="Arial Narrow" panose="020B0606020202030204" pitchFamily="34" charset="0"/>
            </a:endParaRPr>
          </a:p>
        </p:txBody>
      </p:sp>
      <p:sp>
        <p:nvSpPr>
          <p:cNvPr id="31" name="对话气泡: 矩形 30"/>
          <p:cNvSpPr/>
          <p:nvPr/>
        </p:nvSpPr>
        <p:spPr>
          <a:xfrm>
            <a:off x="1160016" y="1595782"/>
            <a:ext cx="4270159" cy="776508"/>
          </a:xfrm>
          <a:prstGeom prst="wedgeRectCallout">
            <a:avLst>
              <a:gd name="adj1" fmla="val 37939"/>
              <a:gd name="adj2" fmla="val -7229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Why would the marriage become such unsuccessful?</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472777" y="2520398"/>
            <a:ext cx="6735891"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6. Who helped me through the difficult time?</a:t>
            </a:r>
          </a:p>
        </p:txBody>
      </p:sp>
      <p:sp>
        <p:nvSpPr>
          <p:cNvPr id="37" name="文本框 36"/>
          <p:cNvSpPr txBox="1"/>
          <p:nvPr/>
        </p:nvSpPr>
        <p:spPr>
          <a:xfrm>
            <a:off x="5649159" y="1545987"/>
            <a:ext cx="2900036"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Dora wasn’t god at </a:t>
            </a:r>
            <a:r>
              <a:rPr lang="en-US" altLang="zh-CN" sz="2600" b="1" dirty="0">
                <a:solidFill>
                  <a:srgbClr val="C00000"/>
                </a:solidFill>
                <a:latin typeface="Arial Narrow" panose="020B0606020202030204" pitchFamily="34" charset="0"/>
              </a:rPr>
              <a:t>household affairs</a:t>
            </a:r>
            <a:r>
              <a:rPr lang="en-US" altLang="zh-CN" sz="2600" b="1" dirty="0">
                <a:solidFill>
                  <a:schemeClr val="bg1"/>
                </a:solidFill>
                <a:latin typeface="Arial Narrow" panose="020B0606020202030204" pitchFamily="34" charset="0"/>
              </a:rPr>
              <a:t>.</a:t>
            </a:r>
            <a:endParaRPr lang="zh-CN" altLang="en-US" sz="2600" b="1" dirty="0">
              <a:solidFill>
                <a:schemeClr val="bg1"/>
              </a:solidFill>
              <a:latin typeface="Arial Narrow" panose="020B0606020202030204" pitchFamily="34" charset="0"/>
            </a:endParaRPr>
          </a:p>
        </p:txBody>
      </p:sp>
      <p:sp>
        <p:nvSpPr>
          <p:cNvPr id="44" name="文本框 43"/>
          <p:cNvSpPr txBox="1"/>
          <p:nvPr/>
        </p:nvSpPr>
        <p:spPr>
          <a:xfrm>
            <a:off x="1011795" y="3089342"/>
            <a:ext cx="113930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Agnes</a:t>
            </a:r>
            <a:endParaRPr lang="zh-CN" altLang="en-US" sz="2600" b="1" dirty="0">
              <a:solidFill>
                <a:schemeClr val="bg1"/>
              </a:solidFill>
              <a:latin typeface="Arial Narrow" panose="020B0606020202030204" pitchFamily="34" charset="0"/>
            </a:endParaRPr>
          </a:p>
        </p:txBody>
      </p:sp>
      <p:sp>
        <p:nvSpPr>
          <p:cNvPr id="25" name="文本框 24"/>
          <p:cNvSpPr txBox="1"/>
          <p:nvPr/>
        </p:nvSpPr>
        <p:spPr>
          <a:xfrm>
            <a:off x="8686801" y="1537760"/>
            <a:ext cx="2900036"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Our first baby died and Dora fell ill.</a:t>
            </a:r>
            <a:endParaRPr lang="zh-CN" altLang="en-US" sz="2600" b="1" dirty="0">
              <a:solidFill>
                <a:schemeClr val="bg1"/>
              </a:solidFill>
              <a:latin typeface="Arial Narrow" panose="020B0606020202030204" pitchFamily="34" charset="0"/>
            </a:endParaRPr>
          </a:p>
        </p:txBody>
      </p:sp>
      <p:sp>
        <p:nvSpPr>
          <p:cNvPr id="26" name="文本框 25"/>
          <p:cNvSpPr txBox="1"/>
          <p:nvPr/>
        </p:nvSpPr>
        <p:spPr>
          <a:xfrm>
            <a:off x="472777" y="3642269"/>
            <a:ext cx="4529212"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7. How did Ham lose his life?</a:t>
            </a:r>
          </a:p>
        </p:txBody>
      </p:sp>
      <p:sp>
        <p:nvSpPr>
          <p:cNvPr id="27" name="文本框 26"/>
          <p:cNvSpPr txBox="1"/>
          <p:nvPr/>
        </p:nvSpPr>
        <p:spPr>
          <a:xfrm>
            <a:off x="1011796" y="4211213"/>
            <a:ext cx="5415637" cy="89255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sailed into the storm to save the last sailor.</a:t>
            </a:r>
            <a:endParaRPr lang="zh-CN" altLang="en-US" sz="2600" b="1" dirty="0">
              <a:solidFill>
                <a:schemeClr val="bg1"/>
              </a:solidFill>
              <a:latin typeface="Arial Narrow" panose="020B0606020202030204" pitchFamily="34" charset="0"/>
            </a:endParaRPr>
          </a:p>
        </p:txBody>
      </p:sp>
      <p:sp>
        <p:nvSpPr>
          <p:cNvPr id="28" name="对话气泡: 矩形 27"/>
          <p:cNvSpPr/>
          <p:nvPr/>
        </p:nvSpPr>
        <p:spPr>
          <a:xfrm>
            <a:off x="6786217" y="3181316"/>
            <a:ext cx="4162817" cy="1029897"/>
          </a:xfrm>
          <a:prstGeom prst="wedgeRectCallout">
            <a:avLst>
              <a:gd name="adj1" fmla="val -60696"/>
              <a:gd name="adj2" fmla="val 4434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What kind of people is Ham based on these chapters?</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a:off x="7030072" y="4422272"/>
            <a:ext cx="928478" cy="523220"/>
          </a:xfrm>
          <a:prstGeom prst="rect">
            <a:avLst/>
          </a:prstGeom>
          <a:no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kind</a:t>
            </a:r>
            <a:endParaRPr lang="zh-CN" altLang="en-US" sz="2800" b="1" dirty="0">
              <a:solidFill>
                <a:srgbClr val="C00000"/>
              </a:solidFill>
              <a:latin typeface="Arial Narrow" panose="020B0606020202030204" pitchFamily="34" charset="0"/>
            </a:endParaRPr>
          </a:p>
        </p:txBody>
      </p:sp>
      <p:sp>
        <p:nvSpPr>
          <p:cNvPr id="33" name="文本框 32"/>
          <p:cNvSpPr txBox="1"/>
          <p:nvPr/>
        </p:nvSpPr>
        <p:spPr>
          <a:xfrm>
            <a:off x="8126745" y="4430770"/>
            <a:ext cx="2375538" cy="523220"/>
          </a:xfrm>
          <a:prstGeom prst="rect">
            <a:avLst/>
          </a:prstGeom>
          <a:no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warm-hearted</a:t>
            </a:r>
            <a:endParaRPr lang="zh-CN" altLang="en-US" sz="2800" b="1" dirty="0">
              <a:solidFill>
                <a:srgbClr val="C00000"/>
              </a:solidFill>
              <a:latin typeface="Arial Narrow" panose="020B0606020202030204" pitchFamily="34" charset="0"/>
            </a:endParaRPr>
          </a:p>
        </p:txBody>
      </p:sp>
      <p:sp>
        <p:nvSpPr>
          <p:cNvPr id="34" name="文本框 33"/>
          <p:cNvSpPr txBox="1"/>
          <p:nvPr/>
        </p:nvSpPr>
        <p:spPr>
          <a:xfrm>
            <a:off x="7030071" y="5123084"/>
            <a:ext cx="1226161" cy="523220"/>
          </a:xfrm>
          <a:prstGeom prst="rect">
            <a:avLst/>
          </a:prstGeom>
          <a:no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simple</a:t>
            </a:r>
            <a:endParaRPr lang="zh-CN" altLang="en-US" sz="2800" b="1" dirty="0">
              <a:solidFill>
                <a:srgbClr val="C00000"/>
              </a:solidFill>
              <a:latin typeface="Arial Narrow" panose="020B0606020202030204" pitchFamily="34" charset="0"/>
            </a:endParaRPr>
          </a:p>
        </p:txBody>
      </p:sp>
      <p:sp>
        <p:nvSpPr>
          <p:cNvPr id="36" name="文本框 35"/>
          <p:cNvSpPr txBox="1"/>
          <p:nvPr/>
        </p:nvSpPr>
        <p:spPr>
          <a:xfrm>
            <a:off x="8430065" y="5101277"/>
            <a:ext cx="2900035" cy="523220"/>
          </a:xfrm>
          <a:prstGeom prst="rect">
            <a:avLst/>
          </a:prstGeom>
          <a:noFill/>
          <a:ln w="19050">
            <a:solidFill>
              <a:schemeClr val="accent5">
                <a:lumMod val="40000"/>
                <a:lumOff val="60000"/>
              </a:schemeClr>
            </a:solidFill>
          </a:ln>
        </p:spPr>
        <p:txBody>
          <a:bodyPr wrap="square" rtlCol="0">
            <a:spAutoFit/>
          </a:bodyPr>
          <a:lstStyle/>
          <a:p>
            <a:pPr algn="ctr"/>
            <a:r>
              <a:rPr lang="en-US" altLang="zh-CN" sz="2800" b="1" dirty="0">
                <a:solidFill>
                  <a:schemeClr val="bg1"/>
                </a:solidFill>
                <a:latin typeface="Arial Narrow" panose="020B0606020202030204" pitchFamily="34" charset="0"/>
              </a:rPr>
              <a:t>a man of </a:t>
            </a:r>
            <a:r>
              <a:rPr lang="en-US" altLang="zh-CN" sz="2800" b="1" dirty="0">
                <a:solidFill>
                  <a:srgbClr val="C00000"/>
                </a:solidFill>
                <a:latin typeface="Arial Narrow" panose="020B0606020202030204" pitchFamily="34" charset="0"/>
              </a:rPr>
              <a:t>integrity</a:t>
            </a:r>
            <a:endParaRPr lang="zh-CN" altLang="en-US" sz="2800" b="1" dirty="0">
              <a:solidFill>
                <a:srgbClr val="C00000"/>
              </a:solidFill>
              <a:latin typeface="Arial Narrow" panose="020B0606020202030204" pitchFamily="34" charset="0"/>
            </a:endParaRPr>
          </a:p>
        </p:txBody>
      </p:sp>
      <p:sp>
        <p:nvSpPr>
          <p:cNvPr id="51" name="文本框 50"/>
          <p:cNvSpPr txBox="1"/>
          <p:nvPr/>
        </p:nvSpPr>
        <p:spPr>
          <a:xfrm>
            <a:off x="472777" y="5107140"/>
            <a:ext cx="4529212"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8. Who was the last sailor?</a:t>
            </a:r>
          </a:p>
        </p:txBody>
      </p:sp>
      <p:sp>
        <p:nvSpPr>
          <p:cNvPr id="52" name="文本框 51"/>
          <p:cNvSpPr txBox="1"/>
          <p:nvPr/>
        </p:nvSpPr>
        <p:spPr>
          <a:xfrm>
            <a:off x="1011795" y="5679059"/>
            <a:ext cx="1615995"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Steerforth</a:t>
            </a:r>
            <a:endParaRPr lang="zh-CN" altLang="en-US" sz="2600" b="1" dirty="0">
              <a:solidFill>
                <a:schemeClr val="bg1"/>
              </a:solidFill>
              <a:latin typeface="Arial Narrow" panose="020B0606020202030204" pitchFamily="34" charset="0"/>
            </a:endParaRPr>
          </a:p>
        </p:txBody>
      </p:sp>
      <p:pic>
        <p:nvPicPr>
          <p:cNvPr id="2" name="图片 1" descr="水印">
            <a:extLst>
              <a:ext uri="{FF2B5EF4-FFF2-40B4-BE49-F238E27FC236}">
                <a16:creationId xmlns:a16="http://schemas.microsoft.com/office/drawing/2014/main" id="{DBF55C89-C0B3-4D14-AE3C-F6D0A06C537C}"/>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arn(inVertic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5" grpId="0"/>
      <p:bldP spid="37" grpId="0" animBg="1"/>
      <p:bldP spid="44" grpId="0" animBg="1"/>
      <p:bldP spid="25" grpId="0" animBg="1"/>
      <p:bldP spid="26" grpId="0"/>
      <p:bldP spid="27" grpId="0" animBg="1"/>
      <p:bldP spid="28" grpId="0" animBg="1"/>
      <p:bldP spid="29" grpId="0" animBg="1"/>
      <p:bldP spid="33" grpId="0" animBg="1"/>
      <p:bldP spid="34" grpId="0" animBg="1"/>
      <p:bldP spid="36" grpId="0" animBg="1"/>
      <p:bldP spid="51"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935938"/>
            <a:ext cx="10487025" cy="5071110"/>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11</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New Beginnings </a:t>
            </a: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and Happy Endings</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5619"/>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 name="文本框 1"/>
          <p:cNvSpPr txBox="1"/>
          <p:nvPr/>
        </p:nvSpPr>
        <p:spPr>
          <a:xfrm>
            <a:off x="447675" y="396348"/>
            <a:ext cx="10487025" cy="583565"/>
          </a:xfrm>
          <a:prstGeom prst="rect">
            <a:avLst/>
          </a:prstGeom>
          <a:noFill/>
        </p:spPr>
        <p:txBody>
          <a:bodyPr wrap="square" rtlCol="0">
            <a:spAutoFit/>
          </a:bodyPr>
          <a:lstStyle/>
          <a:p>
            <a:r>
              <a:rPr lang="en-US" altLang="zh-CN" sz="3200" b="1" dirty="0">
                <a:solidFill>
                  <a:schemeClr val="bg1"/>
                </a:solidFill>
              </a:rPr>
              <a:t>X. Chapter 11: New Beginnings and Happy Endings</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493682" y="1114075"/>
            <a:ext cx="10944224" cy="2960391"/>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Steerforth had left Emily abroad with no money, and so she came to London where Dan Peggotty finally tracked her down. Dan decided that there was nothing to hold him in Yarmouth and he and Emily began a new life in Australia.</a:t>
            </a:r>
          </a:p>
          <a:p>
            <a:r>
              <a:rPr lang="en-US" altLang="zh-CN" sz="2400" dirty="0">
                <a:solidFill>
                  <a:schemeClr val="bg1"/>
                </a:solidFill>
                <a:latin typeface="Times New Roman" panose="02020603050405020304" pitchFamily="18" charset="0"/>
                <a:cs typeface="Times New Roman" panose="02020603050405020304" pitchFamily="18" charset="0"/>
              </a:rPr>
              <a:t>      And in search of yet another fresh start, the Micawbers decided that they would also go to Australia. “Something will turn up there,” said Mr. Micawber, as cheerful as ever.</a:t>
            </a:r>
          </a:p>
          <a:p>
            <a:r>
              <a:rPr lang="en-US" altLang="zh-CN" sz="2400" dirty="0">
                <a:solidFill>
                  <a:schemeClr val="bg1"/>
                </a:solidFill>
                <a:latin typeface="Times New Roman" panose="02020603050405020304" pitchFamily="18" charset="0"/>
                <a:cs typeface="Times New Roman" panose="02020603050405020304" pitchFamily="18" charset="0"/>
              </a:rPr>
              <a:t>      I went travelling abroad as I’d planned, taking pleasure only in the letters from Agnes Wickfield, urging me to come home and continue my writing career. I listened to her encouragement and picked up my pen once more. </a:t>
            </a:r>
          </a:p>
        </p:txBody>
      </p:sp>
      <p:sp>
        <p:nvSpPr>
          <p:cNvPr id="9" name="文本框 8"/>
          <p:cNvSpPr txBox="1"/>
          <p:nvPr/>
        </p:nvSpPr>
        <p:spPr>
          <a:xfrm>
            <a:off x="788079" y="4731082"/>
            <a:ext cx="3251261"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To </a:t>
            </a:r>
            <a:r>
              <a:rPr lang="en-US" altLang="zh-CN" sz="2800" b="1" dirty="0">
                <a:solidFill>
                  <a:srgbClr val="C00000"/>
                </a:solidFill>
                <a:latin typeface="Arial Narrow" panose="020B0606020202030204" pitchFamily="34" charset="0"/>
              </a:rPr>
              <a:t>seek for a new life</a:t>
            </a:r>
            <a:r>
              <a:rPr lang="en-US" altLang="zh-CN" sz="2800" b="1" dirty="0">
                <a:solidFill>
                  <a:schemeClr val="bg1"/>
                </a:solidFill>
                <a:latin typeface="Arial Narrow" panose="020B0606020202030204" pitchFamily="34" charset="0"/>
              </a:rPr>
              <a:t>.</a:t>
            </a:r>
            <a:endParaRPr lang="zh-CN" altLang="en-US" sz="2800" b="1" dirty="0">
              <a:solidFill>
                <a:schemeClr val="bg1"/>
              </a:solidFill>
              <a:latin typeface="Arial Narrow" panose="020B0606020202030204" pitchFamily="34" charset="0"/>
            </a:endParaRPr>
          </a:p>
        </p:txBody>
      </p:sp>
      <p:sp>
        <p:nvSpPr>
          <p:cNvPr id="13" name="文本框 12"/>
          <p:cNvSpPr txBox="1"/>
          <p:nvPr/>
        </p:nvSpPr>
        <p:spPr>
          <a:xfrm>
            <a:off x="447675" y="4175771"/>
            <a:ext cx="932664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1. Why did Ham, Emily and the Micawbers went to Australia? </a:t>
            </a:r>
          </a:p>
        </p:txBody>
      </p:sp>
      <p:sp>
        <p:nvSpPr>
          <p:cNvPr id="10" name="文本框 9"/>
          <p:cNvSpPr txBox="1"/>
          <p:nvPr/>
        </p:nvSpPr>
        <p:spPr>
          <a:xfrm>
            <a:off x="493682" y="5302339"/>
            <a:ext cx="9326640"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Why did I travel abroad for a long time? </a:t>
            </a:r>
          </a:p>
        </p:txBody>
      </p:sp>
      <p:sp>
        <p:nvSpPr>
          <p:cNvPr id="11" name="文本框 10"/>
          <p:cNvSpPr txBox="1"/>
          <p:nvPr/>
        </p:nvSpPr>
        <p:spPr>
          <a:xfrm>
            <a:off x="788079" y="5847854"/>
            <a:ext cx="830265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To </a:t>
            </a:r>
            <a:r>
              <a:rPr lang="en-US" altLang="zh-CN" sz="2800" b="1" dirty="0">
                <a:solidFill>
                  <a:srgbClr val="C00000"/>
                </a:solidFill>
                <a:latin typeface="Arial Narrow" panose="020B0606020202030204" pitchFamily="34" charset="0"/>
              </a:rPr>
              <a:t>forget about the miserable things </a:t>
            </a:r>
            <a:r>
              <a:rPr lang="en-US" altLang="zh-CN" sz="2800" b="1" dirty="0">
                <a:solidFill>
                  <a:schemeClr val="bg1"/>
                </a:solidFill>
                <a:latin typeface="Arial Narrow" panose="020B0606020202030204" pitchFamily="34" charset="0"/>
              </a:rPr>
              <a:t>that happened before.</a:t>
            </a:r>
            <a:endParaRPr lang="zh-CN" altLang="en-US" sz="2800" b="1" dirty="0">
              <a:solidFill>
                <a:schemeClr val="bg1"/>
              </a:solidFill>
              <a:latin typeface="Arial Narrow" panose="020B0606020202030204" pitchFamily="34" charset="0"/>
            </a:endParaRPr>
          </a:p>
        </p:txBody>
      </p:sp>
      <p:pic>
        <p:nvPicPr>
          <p:cNvPr id="3" name="图片 2" descr="水印">
            <a:extLst>
              <a:ext uri="{FF2B5EF4-FFF2-40B4-BE49-F238E27FC236}">
                <a16:creationId xmlns:a16="http://schemas.microsoft.com/office/drawing/2014/main" id="{9E63DF4C-F247-4C68-BF24-4495BAE41808}"/>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1401"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4" name="文本框 3"/>
          <p:cNvSpPr txBox="1"/>
          <p:nvPr/>
        </p:nvSpPr>
        <p:spPr>
          <a:xfrm>
            <a:off x="409157" y="410204"/>
            <a:ext cx="11277076"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3. How was Mr. Wickfield?</a:t>
            </a:r>
          </a:p>
          <a:p>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4" name="文本框 23"/>
          <p:cNvSpPr txBox="1"/>
          <p:nvPr/>
        </p:nvSpPr>
        <p:spPr>
          <a:xfrm>
            <a:off x="805769" y="979490"/>
            <a:ext cx="6473919"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Arial Narrow" panose="020B0606020202030204" pitchFamily="34" charset="0"/>
              </a:rPr>
              <a:t>He was contented, free forever from Uriah Heep.</a:t>
            </a:r>
            <a:endParaRPr lang="zh-CN" altLang="en-US" sz="2600" b="1" dirty="0">
              <a:solidFill>
                <a:schemeClr val="bg1"/>
              </a:solidFill>
              <a:latin typeface="Arial Narrow" panose="020B0606020202030204" pitchFamily="34" charset="0"/>
            </a:endParaRPr>
          </a:p>
        </p:txBody>
      </p:sp>
      <p:sp>
        <p:nvSpPr>
          <p:cNvPr id="28" name="对话气泡: 矩形 27"/>
          <p:cNvSpPr/>
          <p:nvPr/>
        </p:nvSpPr>
        <p:spPr>
          <a:xfrm>
            <a:off x="6600139" y="5270610"/>
            <a:ext cx="4162817" cy="981753"/>
          </a:xfrm>
          <a:prstGeom prst="wedgeRectCallout">
            <a:avLst>
              <a:gd name="adj1" fmla="val -63682"/>
              <a:gd name="adj2" fmla="val -4185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Why do you think I could have such a happy ending?</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sp>
        <p:nvSpPr>
          <p:cNvPr id="51" name="文本框 50"/>
          <p:cNvSpPr txBox="1"/>
          <p:nvPr/>
        </p:nvSpPr>
        <p:spPr>
          <a:xfrm>
            <a:off x="546391" y="4747390"/>
            <a:ext cx="6582378"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4. How did I feel toward my life at present?</a:t>
            </a:r>
          </a:p>
        </p:txBody>
      </p:sp>
      <p:sp>
        <p:nvSpPr>
          <p:cNvPr id="52" name="文本框 51"/>
          <p:cNvSpPr txBox="1"/>
          <p:nvPr/>
        </p:nvSpPr>
        <p:spPr>
          <a:xfrm>
            <a:off x="958529" y="5412317"/>
            <a:ext cx="3098566"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contented</a:t>
            </a:r>
            <a:r>
              <a:rPr lang="en-US" altLang="zh-CN" sz="2600" b="1" dirty="0">
                <a:solidFill>
                  <a:schemeClr val="bg1"/>
                </a:solidFill>
                <a:latin typeface="Arial Narrow" panose="020B0606020202030204" pitchFamily="34" charset="0"/>
              </a:rPr>
              <a:t> and </a:t>
            </a:r>
            <a:r>
              <a:rPr lang="en-US" altLang="zh-CN" sz="2600" b="1" dirty="0">
                <a:solidFill>
                  <a:srgbClr val="C00000"/>
                </a:solidFill>
                <a:latin typeface="Arial Narrow" panose="020B0606020202030204" pitchFamily="34" charset="0"/>
              </a:rPr>
              <a:t>happy</a:t>
            </a:r>
            <a:endParaRPr lang="zh-CN" altLang="en-US" sz="2600" b="1" dirty="0">
              <a:solidFill>
                <a:srgbClr val="C00000"/>
              </a:solidFill>
              <a:latin typeface="Arial Narrow" panose="020B0606020202030204" pitchFamily="34" charset="0"/>
            </a:endParaRPr>
          </a:p>
        </p:txBody>
      </p:sp>
      <p:sp>
        <p:nvSpPr>
          <p:cNvPr id="21" name="流程图: 过程 20"/>
          <p:cNvSpPr/>
          <p:nvPr/>
        </p:nvSpPr>
        <p:spPr>
          <a:xfrm>
            <a:off x="623888" y="1645904"/>
            <a:ext cx="10944224" cy="2960391"/>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When I finally plucked up the courage to ask her to marry me, she told me that she’d secretly loved me for years. I could hardly believe my happiness and we were married within a fortnight. Aunt Betsey, who had always liked Agnes, was almost as pleased as I was.</a:t>
            </a:r>
          </a:p>
          <a:p>
            <a:r>
              <a:rPr lang="en-US" altLang="zh-CN" sz="2600" dirty="0">
                <a:solidFill>
                  <a:schemeClr val="bg1"/>
                </a:solidFill>
                <a:latin typeface="Times New Roman" panose="02020603050405020304" pitchFamily="18" charset="0"/>
                <a:cs typeface="Times New Roman" panose="02020603050405020304" pitchFamily="18" charset="0"/>
              </a:rPr>
              <a:t>      As I sit here now I have the two women at my side, who mean everything to me—Agnes, my wife, and Aunt Betsey, who looked after me when I was all alone in the world.</a:t>
            </a:r>
          </a:p>
        </p:txBody>
      </p:sp>
      <p:pic>
        <p:nvPicPr>
          <p:cNvPr id="2" name="图片 1" descr="水印">
            <a:extLst>
              <a:ext uri="{FF2B5EF4-FFF2-40B4-BE49-F238E27FC236}">
                <a16:creationId xmlns:a16="http://schemas.microsoft.com/office/drawing/2014/main" id="{41DFEFDB-84FC-4B93-9DA5-CB3357482D2C}"/>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51" grpId="0"/>
      <p:bldP spid="52"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2449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396348"/>
            <a:ext cx="10487025" cy="3630930"/>
          </a:xfrm>
          <a:prstGeom prst="rect">
            <a:avLst/>
          </a:prstGeom>
          <a:noFill/>
        </p:spPr>
        <p:txBody>
          <a:bodyPr wrap="square" rtlCol="0">
            <a:spAutoFit/>
          </a:bodyPr>
          <a:lstStyle/>
          <a:p>
            <a:r>
              <a:rPr lang="en-US" altLang="zh-CN" sz="3200" b="1" dirty="0">
                <a:solidFill>
                  <a:schemeClr val="bg1"/>
                </a:solidFill>
              </a:rPr>
              <a:t>VI. Chapter 6: A Fresh Life and Old Friends</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latin typeface="Times New Roman" panose="02020603050405020304" pitchFamily="18" charset="0"/>
              <a:cs typeface="Times New Roman" panose="02020603050405020304" pitchFamily="18" charset="0"/>
            </a:endParaRPr>
          </a:p>
          <a:p>
            <a:pPr>
              <a:lnSpc>
                <a:spcPts val="1400"/>
              </a:lnSpc>
            </a:pPr>
            <a:r>
              <a:rPr lang="en-US" altLang="zh-CN" sz="2800" dirty="0">
                <a:latin typeface="Times New Roman" panose="02020603050405020304" pitchFamily="18" charset="0"/>
                <a:cs typeface="Times New Roman" panose="02020603050405020304" pitchFamily="18" charset="0"/>
              </a:rPr>
              <a:t>1</a:t>
            </a:r>
          </a:p>
          <a:p>
            <a:pPr>
              <a:lnSpc>
                <a:spcPts val="1500"/>
              </a:lnSpc>
            </a:pPr>
            <a:r>
              <a:rPr lang="en-US" altLang="zh-CN" sz="2800" dirty="0">
                <a:latin typeface="Times New Roman" panose="02020603050405020304" pitchFamily="18" charset="0"/>
                <a:cs typeface="Times New Roman" panose="02020603050405020304" pitchFamily="18" charset="0"/>
              </a:rPr>
              <a:t>1</a:t>
            </a:r>
          </a:p>
          <a:p>
            <a:pPr>
              <a:lnSpc>
                <a:spcPts val="15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360"/>
              </a:lnSpc>
            </a:pPr>
            <a:r>
              <a:rPr lang="en-US" altLang="zh-CN" sz="2800" dirty="0">
                <a:latin typeface="Times New Roman" panose="02020603050405020304" pitchFamily="18" charset="0"/>
                <a:cs typeface="Times New Roman" panose="02020603050405020304" pitchFamily="18" charset="0"/>
              </a:rPr>
              <a:t>1</a:t>
            </a:r>
          </a:p>
          <a:p>
            <a:r>
              <a:rPr lang="en-US" altLang="zh-CN" sz="2800" dirty="0">
                <a:solidFill>
                  <a:schemeClr val="bg1"/>
                </a:solidFill>
                <a:latin typeface="Times New Roman" panose="02020603050405020304" pitchFamily="18" charset="0"/>
                <a:cs typeface="Times New Roman" panose="02020603050405020304" pitchFamily="18" charset="0"/>
              </a:rPr>
              <a:t>1.What did Aunt Betsey decide to do with me?</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8" name="流程图: 过程 7"/>
          <p:cNvSpPr/>
          <p:nvPr/>
        </p:nvSpPr>
        <p:spPr>
          <a:xfrm>
            <a:off x="586108" y="1032504"/>
            <a:ext cx="10944224" cy="2332133"/>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en-US" altLang="zh-CN" sz="2500" dirty="0">
                <a:solidFill>
                  <a:schemeClr val="bg1"/>
                </a:solidFill>
                <a:latin typeface="Times New Roman" panose="02020603050405020304" pitchFamily="18" charset="0"/>
                <a:cs typeface="Times New Roman" panose="02020603050405020304" pitchFamily="18" charset="0"/>
              </a:rPr>
              <a:t>“From this moment,” she said, “your name will be Trotwood Copperfield. My house is now your home!” </a:t>
            </a:r>
          </a:p>
          <a:p>
            <a:r>
              <a:rPr lang="en-US" altLang="zh-CN" sz="2500" dirty="0">
                <a:solidFill>
                  <a:schemeClr val="bg1"/>
                </a:solidFill>
                <a:latin typeface="Times New Roman" panose="02020603050405020304" pitchFamily="18" charset="0"/>
                <a:cs typeface="Times New Roman" panose="02020603050405020304" pitchFamily="18" charset="0"/>
              </a:rPr>
              <a:t>      I spent the next few days with my head in the clouds, overjoyed at my new life with Aunt Betsey and Mr. Dick. Then one morning, Aunt Betsey said, “Trotwood, we are off to Canterbury today to visit your new school. We will stop on the way at my solicitor’s. Mr. Wickfield is someone whose opinion I greatly value.”</a:t>
            </a:r>
          </a:p>
        </p:txBody>
      </p:sp>
      <p:sp>
        <p:nvSpPr>
          <p:cNvPr id="9" name="文本框 8"/>
          <p:cNvSpPr txBox="1"/>
          <p:nvPr/>
        </p:nvSpPr>
        <p:spPr>
          <a:xfrm>
            <a:off x="735942" y="4066767"/>
            <a:ext cx="6047440"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She decided to send me to </a:t>
            </a:r>
            <a:r>
              <a:rPr lang="en-US" altLang="zh-CN" sz="2800" b="1" dirty="0">
                <a:solidFill>
                  <a:srgbClr val="C00000"/>
                </a:solidFill>
                <a:latin typeface="Arial Narrow" panose="020B0606020202030204" pitchFamily="34" charset="0"/>
              </a:rPr>
              <a:t>a new school</a:t>
            </a:r>
            <a:r>
              <a:rPr lang="en-US" altLang="zh-CN" sz="2800" b="1" dirty="0">
                <a:solidFill>
                  <a:schemeClr val="bg1"/>
                </a:solidFill>
                <a:latin typeface="Arial Narrow" panose="020B0606020202030204" pitchFamily="34" charset="0"/>
              </a:rPr>
              <a:t>. </a:t>
            </a:r>
            <a:endParaRPr lang="zh-CN" altLang="en-US" sz="2800" b="1" dirty="0">
              <a:solidFill>
                <a:schemeClr val="bg1"/>
              </a:solidFill>
              <a:latin typeface="Arial Narrow" panose="020B0606020202030204" pitchFamily="34" charset="0"/>
            </a:endParaRPr>
          </a:p>
        </p:txBody>
      </p:sp>
      <p:sp>
        <p:nvSpPr>
          <p:cNvPr id="11" name="对话气泡: 矩形 10"/>
          <p:cNvSpPr/>
          <p:nvPr/>
        </p:nvSpPr>
        <p:spPr>
          <a:xfrm>
            <a:off x="7356161" y="3451207"/>
            <a:ext cx="4271826" cy="846764"/>
          </a:xfrm>
          <a:prstGeom prst="wedgeRectCallout">
            <a:avLst>
              <a:gd name="adj1" fmla="val -63079"/>
              <a:gd name="adj2" fmla="val 485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2. How was the new school </a:t>
            </a:r>
          </a:p>
          <a:p>
            <a:r>
              <a:rPr lang="en-US" altLang="zh-CN" sz="2600" dirty="0">
                <a:solidFill>
                  <a:schemeClr val="bg1"/>
                </a:solidFill>
                <a:latin typeface="Times New Roman" panose="02020603050405020304" pitchFamily="18" charset="0"/>
                <a:cs typeface="Times New Roman" panose="02020603050405020304" pitchFamily="18" charset="0"/>
              </a:rPr>
              <a:t>    different from Salem House?</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表格 15"/>
          <p:cNvGraphicFramePr>
            <a:graphicFrameLocks noGrp="1"/>
          </p:cNvGraphicFramePr>
          <p:nvPr/>
        </p:nvGraphicFramePr>
        <p:xfrm>
          <a:off x="683763" y="4739567"/>
          <a:ext cx="10944224" cy="1562663"/>
        </p:xfrm>
        <a:graphic>
          <a:graphicData uri="http://schemas.openxmlformats.org/drawingml/2006/table">
            <a:tbl>
              <a:tblPr firstRow="1" bandRow="1">
                <a:tableStyleId>{5C22544A-7EE6-4342-B048-85BDC9FD1C3A}</a:tableStyleId>
              </a:tblPr>
              <a:tblGrid>
                <a:gridCol w="5472112">
                  <a:extLst>
                    <a:ext uri="{9D8B030D-6E8A-4147-A177-3AD203B41FA5}">
                      <a16:colId xmlns:a16="http://schemas.microsoft.com/office/drawing/2014/main" val="20000"/>
                    </a:ext>
                  </a:extLst>
                </a:gridCol>
                <a:gridCol w="5472112">
                  <a:extLst>
                    <a:ext uri="{9D8B030D-6E8A-4147-A177-3AD203B41FA5}">
                      <a16:colId xmlns:a16="http://schemas.microsoft.com/office/drawing/2014/main" val="20001"/>
                    </a:ext>
                  </a:extLst>
                </a:gridCol>
              </a:tblGrid>
              <a:tr h="973631">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600" b="0" dirty="0">
                        <a:solidFill>
                          <a:schemeClr val="bg1"/>
                        </a:solidFill>
                        <a:latin typeface="Times New Roman" panose="02020603050405020304" pitchFamily="18" charset="0"/>
                        <a:cs typeface="Times New Roman" panose="02020603050405020304" pitchFamily="18" charset="0"/>
                      </a:endParaRPr>
                    </a:p>
                  </a:txBody>
                  <a:tcPr>
                    <a:solidFill>
                      <a:schemeClr val="tx1">
                        <a:lumMod val="95000"/>
                      </a:schemeClr>
                    </a:solidFill>
                  </a:tcPr>
                </a:tc>
                <a:tc>
                  <a:txBody>
                    <a:bodyPr/>
                    <a:lstStyle/>
                    <a:p>
                      <a:endParaRPr lang="zh-CN" altLang="en-US" sz="2600" b="0"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589032">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600" b="0" dirty="0">
                        <a:solidFill>
                          <a:srgbClr val="C00000"/>
                        </a:solidFill>
                        <a:latin typeface="Times New Roman" panose="02020603050405020304" pitchFamily="18" charset="0"/>
                        <a:cs typeface="Times New Roman" panose="02020603050405020304" pitchFamily="18" charset="0"/>
                      </a:endParaRPr>
                    </a:p>
                  </a:txBody>
                  <a:tcP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600" b="0" dirty="0">
                        <a:solidFill>
                          <a:srgbClr val="C0000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20" name="图片 19"/>
          <p:cNvPicPr>
            <a:picLocks noChangeAspect="1"/>
          </p:cNvPicPr>
          <p:nvPr/>
        </p:nvPicPr>
        <p:blipFill>
          <a:blip r:embed="rId2"/>
          <a:stretch>
            <a:fillRect/>
          </a:stretch>
        </p:blipFill>
        <p:spPr>
          <a:xfrm>
            <a:off x="6272727" y="5825496"/>
            <a:ext cx="5095238" cy="466667"/>
          </a:xfrm>
          <a:prstGeom prst="rect">
            <a:avLst/>
          </a:prstGeom>
        </p:spPr>
      </p:pic>
      <p:pic>
        <p:nvPicPr>
          <p:cNvPr id="22" name="图片 21"/>
          <p:cNvPicPr>
            <a:picLocks noChangeAspect="1"/>
          </p:cNvPicPr>
          <p:nvPr/>
        </p:nvPicPr>
        <p:blipFill>
          <a:blip r:embed="rId3"/>
          <a:stretch>
            <a:fillRect/>
          </a:stretch>
        </p:blipFill>
        <p:spPr>
          <a:xfrm>
            <a:off x="6272727" y="4862490"/>
            <a:ext cx="5104762" cy="857143"/>
          </a:xfrm>
          <a:prstGeom prst="rect">
            <a:avLst/>
          </a:prstGeom>
        </p:spPr>
      </p:pic>
      <p:pic>
        <p:nvPicPr>
          <p:cNvPr id="24" name="图片 23"/>
          <p:cNvPicPr>
            <a:picLocks noChangeAspect="1"/>
          </p:cNvPicPr>
          <p:nvPr/>
        </p:nvPicPr>
        <p:blipFill>
          <a:blip r:embed="rId4"/>
          <a:stretch>
            <a:fillRect/>
          </a:stretch>
        </p:blipFill>
        <p:spPr>
          <a:xfrm>
            <a:off x="806966" y="5817066"/>
            <a:ext cx="4828571" cy="457143"/>
          </a:xfrm>
          <a:prstGeom prst="rect">
            <a:avLst/>
          </a:prstGeom>
        </p:spPr>
      </p:pic>
      <p:pic>
        <p:nvPicPr>
          <p:cNvPr id="26" name="图片 25"/>
          <p:cNvPicPr>
            <a:picLocks noChangeAspect="1"/>
          </p:cNvPicPr>
          <p:nvPr/>
        </p:nvPicPr>
        <p:blipFill>
          <a:blip r:embed="rId5"/>
          <a:stretch>
            <a:fillRect/>
          </a:stretch>
        </p:blipFill>
        <p:spPr>
          <a:xfrm>
            <a:off x="806966" y="4886019"/>
            <a:ext cx="5390476" cy="723810"/>
          </a:xfrm>
          <a:prstGeom prst="rect">
            <a:avLst/>
          </a:prstGeom>
        </p:spPr>
      </p:pic>
      <p:pic>
        <p:nvPicPr>
          <p:cNvPr id="3" name="图片 2" descr="水印"/>
          <p:cNvPicPr>
            <a:picLocks noChangeAspect="1"/>
          </p:cNvPicPr>
          <p:nvPr userDrawn="1"/>
        </p:nvPicPr>
        <p:blipFill>
          <a:blip r:embed="rId6"/>
          <a:stretch>
            <a:fillRect/>
          </a:stretch>
        </p:blipFill>
        <p:spPr>
          <a:xfrm>
            <a:off x="6915150" y="28702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3. Who did I meet at Mr. Wickfield’s house? </a:t>
            </a:r>
          </a:p>
        </p:txBody>
      </p:sp>
      <p:graphicFrame>
        <p:nvGraphicFramePr>
          <p:cNvPr id="3" name="表格 17"/>
          <p:cNvGraphicFramePr>
            <a:graphicFrameLocks noGrp="1"/>
          </p:cNvGraphicFramePr>
          <p:nvPr/>
        </p:nvGraphicFramePr>
        <p:xfrm>
          <a:off x="587305" y="1081263"/>
          <a:ext cx="11017390" cy="3757545"/>
        </p:xfrm>
        <a:graphic>
          <a:graphicData uri="http://schemas.openxmlformats.org/drawingml/2006/table">
            <a:tbl>
              <a:tblPr firstRow="1" bandRow="1">
                <a:tableStyleId>{5C22544A-7EE6-4342-B048-85BDC9FD1C3A}</a:tableStyleId>
              </a:tblPr>
              <a:tblGrid>
                <a:gridCol w="2197278">
                  <a:extLst>
                    <a:ext uri="{9D8B030D-6E8A-4147-A177-3AD203B41FA5}">
                      <a16:colId xmlns:a16="http://schemas.microsoft.com/office/drawing/2014/main" val="20000"/>
                    </a:ext>
                  </a:extLst>
                </a:gridCol>
                <a:gridCol w="1827610">
                  <a:extLst>
                    <a:ext uri="{9D8B030D-6E8A-4147-A177-3AD203B41FA5}">
                      <a16:colId xmlns:a16="http://schemas.microsoft.com/office/drawing/2014/main" val="20001"/>
                    </a:ext>
                  </a:extLst>
                </a:gridCol>
                <a:gridCol w="4238154">
                  <a:extLst>
                    <a:ext uri="{9D8B030D-6E8A-4147-A177-3AD203B41FA5}">
                      <a16:colId xmlns:a16="http://schemas.microsoft.com/office/drawing/2014/main" val="20002"/>
                    </a:ext>
                  </a:extLst>
                </a:gridCol>
                <a:gridCol w="2754348">
                  <a:extLst>
                    <a:ext uri="{9D8B030D-6E8A-4147-A177-3AD203B41FA5}">
                      <a16:colId xmlns:a16="http://schemas.microsoft.com/office/drawing/2014/main" val="20003"/>
                    </a:ext>
                  </a:extLst>
                </a:gridCol>
              </a:tblGrid>
              <a:tr h="49618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600" dirty="0"/>
                        <a:t>Name</a:t>
                      </a:r>
                      <a:endParaRPr lang="zh-CN" altLang="en-US" sz="2600" dirty="0"/>
                    </a:p>
                  </a:txBody>
                  <a:tcPr/>
                </a:tc>
                <a:tc>
                  <a:txBody>
                    <a:bodyPr/>
                    <a:lstStyle/>
                    <a:p>
                      <a:pPr algn="ctr"/>
                      <a:r>
                        <a:rPr lang="en-US" altLang="zh-CN" sz="2600" dirty="0"/>
                        <a:t>What</a:t>
                      </a:r>
                      <a:endParaRPr lang="zh-CN" altLang="en-US" sz="2600" dirty="0"/>
                    </a:p>
                  </a:txBody>
                  <a:tcPr/>
                </a:tc>
                <a:tc>
                  <a:txBody>
                    <a:bodyPr/>
                    <a:lstStyle/>
                    <a:p>
                      <a:pPr algn="ctr"/>
                      <a:r>
                        <a:rPr lang="en-US" altLang="zh-CN" sz="2600" dirty="0"/>
                        <a:t>Appearance</a:t>
                      </a:r>
                      <a:endParaRPr lang="zh-CN" altLang="en-US" sz="2600" dirty="0"/>
                    </a:p>
                  </a:txBody>
                  <a:tcPr/>
                </a:tc>
                <a:tc>
                  <a:txBody>
                    <a:bodyPr/>
                    <a:lstStyle/>
                    <a:p>
                      <a:pPr algn="ctr"/>
                      <a:r>
                        <a:rPr lang="en-US" altLang="zh-CN" sz="2600" dirty="0"/>
                        <a:t>character</a:t>
                      </a:r>
                      <a:endParaRPr lang="zh-CN" altLang="en-US" sz="2600" dirty="0"/>
                    </a:p>
                  </a:txBody>
                  <a:tcPr/>
                </a:tc>
                <a:extLst>
                  <a:ext uri="{0D108BD9-81ED-4DB2-BD59-A6C34878D82A}">
                    <a16:rowId xmlns:a16="http://schemas.microsoft.com/office/drawing/2014/main" val="10000"/>
                  </a:ext>
                </a:extLst>
              </a:tr>
              <a:tr h="509893">
                <a:tc>
                  <a:txBody>
                    <a:bodyPr/>
                    <a:lstStyle/>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8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9893">
                <a:tc>
                  <a:txBody>
                    <a:bodyPr/>
                    <a:lstStyle/>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2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9893">
                <a:tc>
                  <a:txBody>
                    <a:bodyPr/>
                    <a:lstStyle/>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zh-CN" altLang="en-US" sz="2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pic>
        <p:nvPicPr>
          <p:cNvPr id="4" name="图片 3"/>
          <p:cNvPicPr>
            <a:picLocks noChangeAspect="1"/>
          </p:cNvPicPr>
          <p:nvPr/>
        </p:nvPicPr>
        <p:blipFill>
          <a:blip r:embed="rId2"/>
          <a:stretch>
            <a:fillRect/>
          </a:stretch>
        </p:blipFill>
        <p:spPr>
          <a:xfrm>
            <a:off x="4769968" y="3512200"/>
            <a:ext cx="4009524" cy="1247619"/>
          </a:xfrm>
          <a:prstGeom prst="rect">
            <a:avLst/>
          </a:prstGeom>
        </p:spPr>
      </p:pic>
      <p:pic>
        <p:nvPicPr>
          <p:cNvPr id="6" name="图片 5"/>
          <p:cNvPicPr>
            <a:picLocks noChangeAspect="1"/>
          </p:cNvPicPr>
          <p:nvPr/>
        </p:nvPicPr>
        <p:blipFill>
          <a:blip r:embed="rId3"/>
          <a:stretch>
            <a:fillRect/>
          </a:stretch>
        </p:blipFill>
        <p:spPr>
          <a:xfrm>
            <a:off x="3016071" y="3893152"/>
            <a:ext cx="1333333" cy="485714"/>
          </a:xfrm>
          <a:prstGeom prst="rect">
            <a:avLst/>
          </a:prstGeom>
        </p:spPr>
      </p:pic>
      <p:pic>
        <p:nvPicPr>
          <p:cNvPr id="7" name="图片 6"/>
          <p:cNvPicPr>
            <a:picLocks noChangeAspect="1"/>
          </p:cNvPicPr>
          <p:nvPr/>
        </p:nvPicPr>
        <p:blipFill>
          <a:blip r:embed="rId4"/>
          <a:stretch>
            <a:fillRect/>
          </a:stretch>
        </p:blipFill>
        <p:spPr>
          <a:xfrm>
            <a:off x="738364" y="3920717"/>
            <a:ext cx="1857143" cy="523810"/>
          </a:xfrm>
          <a:prstGeom prst="rect">
            <a:avLst/>
          </a:prstGeom>
        </p:spPr>
      </p:pic>
      <p:pic>
        <p:nvPicPr>
          <p:cNvPr id="8" name="图片 7"/>
          <p:cNvPicPr>
            <a:picLocks noChangeAspect="1"/>
          </p:cNvPicPr>
          <p:nvPr/>
        </p:nvPicPr>
        <p:blipFill>
          <a:blip r:embed="rId5"/>
          <a:stretch>
            <a:fillRect/>
          </a:stretch>
        </p:blipFill>
        <p:spPr>
          <a:xfrm>
            <a:off x="8935919" y="2605289"/>
            <a:ext cx="2295238" cy="828571"/>
          </a:xfrm>
          <a:prstGeom prst="rect">
            <a:avLst/>
          </a:prstGeom>
        </p:spPr>
      </p:pic>
      <p:pic>
        <p:nvPicPr>
          <p:cNvPr id="9" name="图片 8"/>
          <p:cNvPicPr>
            <a:picLocks noChangeAspect="1"/>
          </p:cNvPicPr>
          <p:nvPr/>
        </p:nvPicPr>
        <p:blipFill>
          <a:blip r:embed="rId6"/>
          <a:stretch>
            <a:fillRect/>
          </a:stretch>
        </p:blipFill>
        <p:spPr>
          <a:xfrm>
            <a:off x="2987499" y="2822583"/>
            <a:ext cx="1361905" cy="409524"/>
          </a:xfrm>
          <a:prstGeom prst="rect">
            <a:avLst/>
          </a:prstGeom>
        </p:spPr>
      </p:pic>
      <p:pic>
        <p:nvPicPr>
          <p:cNvPr id="10" name="图片 9"/>
          <p:cNvPicPr>
            <a:picLocks noChangeAspect="1"/>
          </p:cNvPicPr>
          <p:nvPr/>
        </p:nvPicPr>
        <p:blipFill>
          <a:blip r:embed="rId7"/>
          <a:stretch>
            <a:fillRect/>
          </a:stretch>
        </p:blipFill>
        <p:spPr>
          <a:xfrm>
            <a:off x="929960" y="2731463"/>
            <a:ext cx="1152381" cy="457143"/>
          </a:xfrm>
          <a:prstGeom prst="rect">
            <a:avLst/>
          </a:prstGeom>
        </p:spPr>
      </p:pic>
      <p:pic>
        <p:nvPicPr>
          <p:cNvPr id="11" name="图片 10"/>
          <p:cNvPicPr>
            <a:picLocks noChangeAspect="1"/>
          </p:cNvPicPr>
          <p:nvPr/>
        </p:nvPicPr>
        <p:blipFill>
          <a:blip r:embed="rId8"/>
          <a:stretch>
            <a:fillRect/>
          </a:stretch>
        </p:blipFill>
        <p:spPr>
          <a:xfrm>
            <a:off x="8942204" y="1870763"/>
            <a:ext cx="2542857" cy="552381"/>
          </a:xfrm>
          <a:prstGeom prst="rect">
            <a:avLst/>
          </a:prstGeom>
        </p:spPr>
      </p:pic>
      <p:pic>
        <p:nvPicPr>
          <p:cNvPr id="12" name="图片 11"/>
          <p:cNvPicPr>
            <a:picLocks noChangeAspect="1"/>
          </p:cNvPicPr>
          <p:nvPr/>
        </p:nvPicPr>
        <p:blipFill>
          <a:blip r:embed="rId9"/>
          <a:stretch>
            <a:fillRect/>
          </a:stretch>
        </p:blipFill>
        <p:spPr>
          <a:xfrm>
            <a:off x="4960444" y="1575525"/>
            <a:ext cx="3628571" cy="847619"/>
          </a:xfrm>
          <a:prstGeom prst="rect">
            <a:avLst/>
          </a:prstGeom>
        </p:spPr>
      </p:pic>
      <p:pic>
        <p:nvPicPr>
          <p:cNvPr id="13" name="图片 12"/>
          <p:cNvPicPr>
            <a:picLocks noChangeAspect="1"/>
          </p:cNvPicPr>
          <p:nvPr/>
        </p:nvPicPr>
        <p:blipFill>
          <a:blip r:embed="rId10"/>
          <a:stretch>
            <a:fillRect/>
          </a:stretch>
        </p:blipFill>
        <p:spPr>
          <a:xfrm>
            <a:off x="2995002" y="1821408"/>
            <a:ext cx="1295238" cy="485714"/>
          </a:xfrm>
          <a:prstGeom prst="rect">
            <a:avLst/>
          </a:prstGeom>
        </p:spPr>
      </p:pic>
      <p:pic>
        <p:nvPicPr>
          <p:cNvPr id="14" name="图片 13"/>
          <p:cNvPicPr>
            <a:picLocks noChangeAspect="1"/>
          </p:cNvPicPr>
          <p:nvPr/>
        </p:nvPicPr>
        <p:blipFill>
          <a:blip r:embed="rId11"/>
          <a:stretch>
            <a:fillRect/>
          </a:stretch>
        </p:blipFill>
        <p:spPr>
          <a:xfrm>
            <a:off x="669113" y="1870515"/>
            <a:ext cx="2104762" cy="466667"/>
          </a:xfrm>
          <a:prstGeom prst="rect">
            <a:avLst/>
          </a:prstGeom>
        </p:spPr>
      </p:pic>
      <p:sp>
        <p:nvSpPr>
          <p:cNvPr id="17" name="矩形 16"/>
          <p:cNvSpPr/>
          <p:nvPr/>
        </p:nvSpPr>
        <p:spPr>
          <a:xfrm>
            <a:off x="9682979" y="3597874"/>
            <a:ext cx="1018228" cy="1092607"/>
          </a:xfrm>
          <a:prstGeom prst="rect">
            <a:avLst/>
          </a:prstGeom>
          <a:noFill/>
        </p:spPr>
        <p:txBody>
          <a:bodyPr wrap="none" lIns="91440" tIns="45720" rIns="91440" bIns="45720">
            <a:spAutoFit/>
          </a:bodyPr>
          <a:lstStyle/>
          <a:p>
            <a:pPr algn="ctr"/>
            <a:r>
              <a:rPr lang="zh-CN" altLang="en-US" sz="6500" b="1"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6500" b="1" cap="none" spc="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7" name="文本框 36"/>
          <p:cNvSpPr txBox="1"/>
          <p:nvPr/>
        </p:nvSpPr>
        <p:spPr>
          <a:xfrm>
            <a:off x="493826" y="4980178"/>
            <a:ext cx="10487025"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4. How did I feel toward the present life?</a:t>
            </a:r>
          </a:p>
        </p:txBody>
      </p:sp>
      <p:sp>
        <p:nvSpPr>
          <p:cNvPr id="38" name="文本框 37"/>
          <p:cNvSpPr txBox="1"/>
          <p:nvPr/>
        </p:nvSpPr>
        <p:spPr>
          <a:xfrm>
            <a:off x="784150" y="5452562"/>
            <a:ext cx="5345188"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    I was </a:t>
            </a:r>
            <a:r>
              <a:rPr lang="en-US" altLang="zh-CN" sz="2800" b="1" dirty="0">
                <a:solidFill>
                  <a:srgbClr val="C00000"/>
                </a:solidFill>
                <a:latin typeface="Arial Narrow" panose="020B0606020202030204" pitchFamily="34" charset="0"/>
              </a:rPr>
              <a:t>content</a:t>
            </a:r>
            <a:r>
              <a:rPr lang="en-US" altLang="zh-CN" sz="2800" b="1" dirty="0">
                <a:solidFill>
                  <a:schemeClr val="bg1"/>
                </a:solidFill>
                <a:latin typeface="Arial Narrow" panose="020B0606020202030204" pitchFamily="34" charset="0"/>
              </a:rPr>
              <a:t> and </a:t>
            </a:r>
            <a:r>
              <a:rPr lang="en-US" altLang="zh-CN" sz="2800" b="1" dirty="0">
                <a:solidFill>
                  <a:srgbClr val="C00000"/>
                </a:solidFill>
                <a:latin typeface="Arial Narrow" panose="020B0606020202030204" pitchFamily="34" charset="0"/>
              </a:rPr>
              <a:t>happy</a:t>
            </a:r>
            <a:r>
              <a:rPr lang="en-US" altLang="zh-CN" sz="2800" b="1" dirty="0">
                <a:solidFill>
                  <a:schemeClr val="bg1"/>
                </a:solidFill>
                <a:latin typeface="Arial Narrow" panose="020B0606020202030204" pitchFamily="34" charset="0"/>
              </a:rPr>
              <a:t> with the Wickfields, but I </a:t>
            </a:r>
            <a:r>
              <a:rPr lang="en-US" altLang="zh-CN" sz="2800" b="1" dirty="0">
                <a:solidFill>
                  <a:srgbClr val="C00000"/>
                </a:solidFill>
                <a:latin typeface="Arial Narrow" panose="020B0606020202030204" pitchFamily="34" charset="0"/>
              </a:rPr>
              <a:t>disliked</a:t>
            </a:r>
            <a:r>
              <a:rPr lang="en-US" altLang="zh-CN" sz="2800" b="1" dirty="0">
                <a:solidFill>
                  <a:schemeClr val="bg1"/>
                </a:solidFill>
                <a:latin typeface="Arial Narrow" panose="020B0606020202030204" pitchFamily="34" charset="0"/>
              </a:rPr>
              <a:t> Uriah Heep. </a:t>
            </a:r>
            <a:endParaRPr lang="zh-CN" altLang="en-US" sz="2800" b="1" dirty="0">
              <a:solidFill>
                <a:schemeClr val="bg1"/>
              </a:solidFill>
              <a:latin typeface="Arial Narrow" panose="020B0606020202030204" pitchFamily="34" charset="0"/>
            </a:endParaRPr>
          </a:p>
        </p:txBody>
      </p:sp>
      <p:sp>
        <p:nvSpPr>
          <p:cNvPr id="39" name="对话气泡: 矩形 38"/>
          <p:cNvSpPr/>
          <p:nvPr/>
        </p:nvSpPr>
        <p:spPr>
          <a:xfrm>
            <a:off x="6662873" y="5322893"/>
            <a:ext cx="4941821" cy="626406"/>
          </a:xfrm>
          <a:prstGeom prst="wedgeRectCallout">
            <a:avLst>
              <a:gd name="adj1" fmla="val -63079"/>
              <a:gd name="adj2" fmla="val 485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5. Why did I dislike Uriah Heep?  </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pic>
        <p:nvPicPr>
          <p:cNvPr id="15" name="图片 14" descr="水印"/>
          <p:cNvPicPr>
            <a:picLocks noChangeAspect="1"/>
          </p:cNvPicPr>
          <p:nvPr userDrawn="1"/>
        </p:nvPicPr>
        <p:blipFill>
          <a:blip r:embed="rId12"/>
          <a:stretch>
            <a:fillRect/>
          </a:stretch>
        </p:blipFill>
        <p:spPr>
          <a:xfrm>
            <a:off x="6915150" y="28702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7" grpId="0"/>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50765" y="5439351"/>
            <a:ext cx="355278" cy="1006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过程 13"/>
          <p:cNvSpPr/>
          <p:nvPr/>
        </p:nvSpPr>
        <p:spPr>
          <a:xfrm>
            <a:off x="465546" y="460584"/>
            <a:ext cx="11129423" cy="3310136"/>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“Are you aiming to be Mr. Wickfield’s partner in law, when you’ve qualified?” I asked him one evening.</a:t>
            </a:r>
          </a:p>
          <a:p>
            <a:r>
              <a:rPr lang="en-US" altLang="zh-CN" sz="2600" dirty="0">
                <a:solidFill>
                  <a:schemeClr val="bg1"/>
                </a:solidFill>
                <a:latin typeface="Times New Roman" panose="02020603050405020304" pitchFamily="18" charset="0"/>
                <a:cs typeface="Times New Roman" panose="02020603050405020304" pitchFamily="18" charset="0"/>
              </a:rPr>
              <a:t>      Uriah rubbed his pale hands together and his body writhed in a most horrible way. “Oh no,” he oozed, “I’m much </a:t>
            </a:r>
            <a:r>
              <a:rPr lang="en-US" altLang="zh-CN" sz="2600" dirty="0" err="1">
                <a:solidFill>
                  <a:schemeClr val="bg1"/>
                </a:solidFill>
                <a:latin typeface="Times New Roman" panose="02020603050405020304" pitchFamily="18" charset="0"/>
                <a:cs typeface="Times New Roman" panose="02020603050405020304" pitchFamily="18" charset="0"/>
              </a:rPr>
              <a:t>too’umble</a:t>
            </a:r>
            <a:r>
              <a:rPr lang="en-US" altLang="zh-CN" sz="2600" dirty="0">
                <a:solidFill>
                  <a:schemeClr val="bg1"/>
                </a:solidFill>
                <a:latin typeface="Times New Roman" panose="02020603050405020304" pitchFamily="18" charset="0"/>
                <a:cs typeface="Times New Roman" panose="02020603050405020304" pitchFamily="18" charset="0"/>
              </a:rPr>
              <a:t> for a job like that. But you, Master Copperfield, are a gentleman. Maybe it will be you who becomes his legal partner.”</a:t>
            </a:r>
          </a:p>
          <a:p>
            <a:r>
              <a:rPr lang="en-US" altLang="zh-CN" sz="2600" dirty="0">
                <a:solidFill>
                  <a:schemeClr val="bg1"/>
                </a:solidFill>
                <a:latin typeface="Times New Roman" panose="02020603050405020304" pitchFamily="18" charset="0"/>
                <a:cs typeface="Times New Roman" panose="02020603050405020304" pitchFamily="18" charset="0"/>
              </a:rPr>
              <a:t>      I shook my head. The thought hadn’t even crossed my mind.</a:t>
            </a:r>
          </a:p>
          <a:p>
            <a:r>
              <a:rPr lang="en-US" altLang="zh-CN" sz="2600" dirty="0">
                <a:solidFill>
                  <a:schemeClr val="bg1"/>
                </a:solidFill>
                <a:latin typeface="Times New Roman" panose="02020603050405020304" pitchFamily="18" charset="0"/>
                <a:cs typeface="Times New Roman" panose="02020603050405020304" pitchFamily="18" charset="0"/>
              </a:rPr>
              <a:t>      “I would be honored if you would come to have tea with my mother and I at our most ‘</a:t>
            </a:r>
            <a:r>
              <a:rPr lang="en-US" altLang="zh-CN" sz="2600" dirty="0" err="1">
                <a:solidFill>
                  <a:schemeClr val="bg1"/>
                </a:solidFill>
                <a:latin typeface="Times New Roman" panose="02020603050405020304" pitchFamily="18" charset="0"/>
                <a:cs typeface="Times New Roman" panose="02020603050405020304" pitchFamily="18" charset="0"/>
              </a:rPr>
              <a:t>umble</a:t>
            </a:r>
            <a:r>
              <a:rPr lang="en-US" altLang="zh-CN" sz="2600" dirty="0">
                <a:solidFill>
                  <a:schemeClr val="bg1"/>
                </a:solidFill>
                <a:latin typeface="Times New Roman" panose="02020603050405020304" pitchFamily="18" charset="0"/>
                <a:cs typeface="Times New Roman" panose="02020603050405020304" pitchFamily="18" charset="0"/>
              </a:rPr>
              <a:t> home,’” he went on, bowing low.</a:t>
            </a:r>
          </a:p>
        </p:txBody>
      </p:sp>
      <p:sp>
        <p:nvSpPr>
          <p:cNvPr id="12" name="文本框 11"/>
          <p:cNvSpPr txBox="1"/>
          <p:nvPr/>
        </p:nvSpPr>
        <p:spPr>
          <a:xfrm>
            <a:off x="465546" y="3865040"/>
            <a:ext cx="10487025"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5. How did Uriah feel when hearing my question?</a:t>
            </a:r>
          </a:p>
        </p:txBody>
      </p:sp>
      <p:sp>
        <p:nvSpPr>
          <p:cNvPr id="13" name="文本框 12"/>
          <p:cNvSpPr txBox="1"/>
          <p:nvPr/>
        </p:nvSpPr>
        <p:spPr>
          <a:xfrm>
            <a:off x="800505" y="4338635"/>
            <a:ext cx="4379211"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anxious, worried and </a:t>
            </a:r>
            <a:r>
              <a:rPr lang="en-US" altLang="zh-CN" sz="2800" b="1" dirty="0">
                <a:solidFill>
                  <a:srgbClr val="C00000"/>
                </a:solidFill>
                <a:latin typeface="Arial Narrow" panose="020B0606020202030204" pitchFamily="34" charset="0"/>
              </a:rPr>
              <a:t>restless</a:t>
            </a:r>
            <a:r>
              <a:rPr lang="en-US" altLang="zh-CN" sz="2800" b="1" dirty="0">
                <a:solidFill>
                  <a:schemeClr val="bg1"/>
                </a:solidFill>
                <a:latin typeface="Arial Narrow" panose="020B0606020202030204" pitchFamily="34" charset="0"/>
              </a:rPr>
              <a:t>.</a:t>
            </a:r>
            <a:endParaRPr lang="zh-CN" altLang="en-US" sz="2800" b="1" dirty="0">
              <a:solidFill>
                <a:schemeClr val="bg1"/>
              </a:solidFill>
              <a:latin typeface="Arial Narrow" panose="020B0606020202030204" pitchFamily="34" charset="0"/>
            </a:endParaRPr>
          </a:p>
        </p:txBody>
      </p:sp>
      <p:sp>
        <p:nvSpPr>
          <p:cNvPr id="16" name="文本框 15"/>
          <p:cNvSpPr txBox="1"/>
          <p:nvPr/>
        </p:nvSpPr>
        <p:spPr>
          <a:xfrm>
            <a:off x="474972" y="4953258"/>
            <a:ext cx="5143403" cy="445763"/>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6. Why did Uriah react that way? </a:t>
            </a:r>
          </a:p>
        </p:txBody>
      </p:sp>
      <p:sp>
        <p:nvSpPr>
          <p:cNvPr id="19" name="文本框 18"/>
          <p:cNvSpPr txBox="1"/>
          <p:nvPr/>
        </p:nvSpPr>
        <p:spPr>
          <a:xfrm>
            <a:off x="806952" y="5407997"/>
            <a:ext cx="6960735"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    Maybe he didn’t want me to regard him as a </a:t>
            </a:r>
            <a:r>
              <a:rPr lang="en-US" altLang="zh-CN" sz="2800" b="1" dirty="0">
                <a:solidFill>
                  <a:srgbClr val="C00000"/>
                </a:solidFill>
                <a:latin typeface="Arial Narrow" panose="020B0606020202030204" pitchFamily="34" charset="0"/>
              </a:rPr>
              <a:t>competitor </a:t>
            </a:r>
            <a:r>
              <a:rPr lang="en-US" altLang="zh-CN" sz="2800" b="1" dirty="0">
                <a:solidFill>
                  <a:schemeClr val="bg1"/>
                </a:solidFill>
                <a:latin typeface="Arial Narrow" panose="020B0606020202030204" pitchFamily="34" charset="0"/>
              </a:rPr>
              <a:t>and hide his </a:t>
            </a:r>
            <a:r>
              <a:rPr lang="en-US" altLang="zh-CN" sz="2800" b="1" dirty="0">
                <a:solidFill>
                  <a:srgbClr val="C00000"/>
                </a:solidFill>
                <a:latin typeface="Arial Narrow" panose="020B0606020202030204" pitchFamily="34" charset="0"/>
              </a:rPr>
              <a:t>real intention</a:t>
            </a:r>
            <a:r>
              <a:rPr lang="en-US" altLang="zh-CN" sz="2800" b="1" dirty="0">
                <a:solidFill>
                  <a:schemeClr val="bg1"/>
                </a:solidFill>
                <a:latin typeface="Arial Narrow" panose="020B0606020202030204" pitchFamily="34" charset="0"/>
              </a:rPr>
              <a:t>. </a:t>
            </a:r>
            <a:endParaRPr lang="zh-CN" altLang="en-US" sz="2800" b="1" dirty="0">
              <a:solidFill>
                <a:schemeClr val="bg1"/>
              </a:solidFill>
              <a:latin typeface="Arial Narrow" panose="020B0606020202030204" pitchFamily="34" charset="0"/>
            </a:endParaRPr>
          </a:p>
        </p:txBody>
      </p:sp>
      <p:sp>
        <p:nvSpPr>
          <p:cNvPr id="21" name="矩形 20"/>
          <p:cNvSpPr/>
          <p:nvPr/>
        </p:nvSpPr>
        <p:spPr>
          <a:xfrm>
            <a:off x="5354817" y="1720513"/>
            <a:ext cx="1489043"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433137" y="1726610"/>
            <a:ext cx="1001575"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990111" y="2153360"/>
            <a:ext cx="1489043"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36948" y="3310016"/>
            <a:ext cx="2686640"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554351" y="3310016"/>
            <a:ext cx="1685435"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对话气泡: 矩形 25"/>
          <p:cNvSpPr/>
          <p:nvPr/>
        </p:nvSpPr>
        <p:spPr>
          <a:xfrm>
            <a:off x="7323143" y="4365059"/>
            <a:ext cx="4271826" cy="846764"/>
          </a:xfrm>
          <a:prstGeom prst="wedgeRectCallout">
            <a:avLst>
              <a:gd name="adj1" fmla="val -44542"/>
              <a:gd name="adj2" fmla="val -14630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7. Why do you think Uriah </a:t>
            </a:r>
          </a:p>
          <a:p>
            <a:r>
              <a:rPr lang="en-US" altLang="zh-CN" sz="2600" dirty="0">
                <a:solidFill>
                  <a:schemeClr val="bg1"/>
                </a:solidFill>
                <a:latin typeface="Times New Roman" panose="02020603050405020304" pitchFamily="18" charset="0"/>
                <a:cs typeface="Times New Roman" panose="02020603050405020304" pitchFamily="18" charset="0"/>
              </a:rPr>
              <a:t>    invite me to his home?</a:t>
            </a:r>
            <a:endParaRPr lang="zh-CN" altLang="en-US" sz="2600" dirty="0">
              <a:solidFill>
                <a:schemeClr val="bg1"/>
              </a:solidFill>
              <a:latin typeface="Times New Roman" panose="02020603050405020304" pitchFamily="18" charset="0"/>
              <a:cs typeface="Times New Roman" panose="02020603050405020304" pitchFamily="18" charset="0"/>
            </a:endParaRPr>
          </a:p>
        </p:txBody>
      </p:sp>
      <p:pic>
        <p:nvPicPr>
          <p:cNvPr id="15" name="图片 14" descr="水印">
            <a:extLst>
              <a:ext uri="{FF2B5EF4-FFF2-40B4-BE49-F238E27FC236}">
                <a16:creationId xmlns:a16="http://schemas.microsoft.com/office/drawing/2014/main" id="{2E7706F4-666D-412C-A876-F1C79DFC6FA8}"/>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9" grpId="0" animBg="1"/>
      <p:bldP spid="21"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613"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50765" y="5439351"/>
            <a:ext cx="355278" cy="1006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过程 13"/>
          <p:cNvSpPr/>
          <p:nvPr/>
        </p:nvSpPr>
        <p:spPr>
          <a:xfrm>
            <a:off x="6976303" y="319086"/>
            <a:ext cx="5005342" cy="6219825"/>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5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His mother seemed to writhe as she spoke, just like Uriah.</a:t>
            </a:r>
          </a:p>
          <a:p>
            <a:r>
              <a:rPr lang="en-US" altLang="zh-CN" sz="2400" dirty="0">
                <a:solidFill>
                  <a:schemeClr val="bg1"/>
                </a:solidFill>
                <a:latin typeface="Times New Roman" panose="02020603050405020304" pitchFamily="18" charset="0"/>
                <a:cs typeface="Times New Roman" panose="02020603050405020304" pitchFamily="18" charset="0"/>
              </a:rPr>
              <a:t>      “We are so delighted you are sitting in our ’</a:t>
            </a:r>
            <a:r>
              <a:rPr lang="en-US" altLang="zh-CN" sz="2400" dirty="0" err="1">
                <a:solidFill>
                  <a:schemeClr val="bg1"/>
                </a:solidFill>
                <a:latin typeface="Times New Roman" panose="02020603050405020304" pitchFamily="18" charset="0"/>
                <a:cs typeface="Times New Roman" panose="02020603050405020304" pitchFamily="18" charset="0"/>
              </a:rPr>
              <a:t>umble</a:t>
            </a:r>
            <a:r>
              <a:rPr lang="en-US" altLang="zh-CN" sz="2400" dirty="0">
                <a:solidFill>
                  <a:schemeClr val="bg1"/>
                </a:solidFill>
                <a:latin typeface="Times New Roman" panose="02020603050405020304" pitchFamily="18" charset="0"/>
                <a:cs typeface="Times New Roman" panose="02020603050405020304" pitchFamily="18" charset="0"/>
              </a:rPr>
              <a:t> home,” she wheedled.</a:t>
            </a:r>
          </a:p>
          <a:p>
            <a:r>
              <a:rPr lang="en-US" altLang="zh-CN" sz="2400" dirty="0">
                <a:solidFill>
                  <a:schemeClr val="bg1"/>
                </a:solidFill>
                <a:latin typeface="Times New Roman" panose="02020603050405020304" pitchFamily="18" charset="0"/>
                <a:cs typeface="Times New Roman" panose="02020603050405020304" pitchFamily="18" charset="0"/>
              </a:rPr>
              <a:t>      Before I could speak, the two of them started firing questions at me.</a:t>
            </a:r>
          </a:p>
          <a:p>
            <a:r>
              <a:rPr lang="en-US" altLang="zh-CN" sz="2400" dirty="0">
                <a:solidFill>
                  <a:schemeClr val="bg1"/>
                </a:solidFill>
                <a:latin typeface="Times New Roman" panose="02020603050405020304" pitchFamily="18" charset="0"/>
                <a:cs typeface="Times New Roman" panose="02020603050405020304" pitchFamily="18" charset="0"/>
              </a:rPr>
              <a:t>      “How long are you going to stay with the Wickfields?”</a:t>
            </a:r>
          </a:p>
          <a:p>
            <a:r>
              <a:rPr lang="en-US" altLang="zh-CN" sz="2400" dirty="0">
                <a:solidFill>
                  <a:schemeClr val="bg1"/>
                </a:solidFill>
                <a:latin typeface="Times New Roman" panose="02020603050405020304" pitchFamily="18" charset="0"/>
                <a:cs typeface="Times New Roman" panose="02020603050405020304" pitchFamily="18" charset="0"/>
              </a:rPr>
              <a:t>      “What do you know about Mr. Wickfield’s law business?”</a:t>
            </a:r>
          </a:p>
          <a:p>
            <a:r>
              <a:rPr lang="en-US" altLang="zh-CN" sz="2400" dirty="0">
                <a:solidFill>
                  <a:schemeClr val="bg1"/>
                </a:solidFill>
                <a:latin typeface="Times New Roman" panose="02020603050405020304" pitchFamily="18" charset="0"/>
                <a:cs typeface="Times New Roman" panose="02020603050405020304" pitchFamily="18" charset="0"/>
              </a:rPr>
              <a:t>      “What do you think of his daughter, Agnes?”</a:t>
            </a:r>
          </a:p>
          <a:p>
            <a:r>
              <a:rPr lang="en-US" altLang="zh-CN" sz="2400" dirty="0">
                <a:solidFill>
                  <a:schemeClr val="bg1"/>
                </a:solidFill>
                <a:latin typeface="Times New Roman" panose="02020603050405020304" pitchFamily="18" charset="0"/>
                <a:cs typeface="Times New Roman" panose="02020603050405020304" pitchFamily="18" charset="0"/>
              </a:rPr>
              <a:t>      They were like a pair of dentists pulling out a painful tooth. They managed to squeeze information out of me, and I told them a lot more than I meant to…  </a:t>
            </a:r>
          </a:p>
        </p:txBody>
      </p:sp>
      <p:sp>
        <p:nvSpPr>
          <p:cNvPr id="7" name="文本框 6"/>
          <p:cNvSpPr txBox="1"/>
          <p:nvPr/>
        </p:nvSpPr>
        <p:spPr>
          <a:xfrm>
            <a:off x="469921" y="456708"/>
            <a:ext cx="6365075" cy="887422"/>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8. What was Uriah’s real intention by </a:t>
            </a:r>
          </a:p>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    inviting me for a tea? </a:t>
            </a:r>
          </a:p>
        </p:txBody>
      </p:sp>
      <p:sp>
        <p:nvSpPr>
          <p:cNvPr id="8" name="文本框 7"/>
          <p:cNvSpPr txBox="1"/>
          <p:nvPr/>
        </p:nvSpPr>
        <p:spPr>
          <a:xfrm>
            <a:off x="593214" y="1378317"/>
            <a:ext cx="6089653"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To “</a:t>
            </a:r>
            <a:r>
              <a:rPr lang="en-US" altLang="zh-CN" sz="2800" b="1" dirty="0">
                <a:solidFill>
                  <a:srgbClr val="C00000"/>
                </a:solidFill>
                <a:latin typeface="Arial Narrow" panose="020B0606020202030204" pitchFamily="34" charset="0"/>
              </a:rPr>
              <a:t>steal</a:t>
            </a:r>
            <a:r>
              <a:rPr lang="en-US" altLang="zh-CN" sz="2800" b="1" dirty="0">
                <a:solidFill>
                  <a:schemeClr val="bg1"/>
                </a:solidFill>
                <a:latin typeface="Arial Narrow" panose="020B0606020202030204" pitchFamily="34" charset="0"/>
              </a:rPr>
              <a:t>” Mr. Wickfield's </a:t>
            </a:r>
            <a:r>
              <a:rPr lang="en-US" altLang="zh-CN" sz="2800" b="1" dirty="0">
                <a:solidFill>
                  <a:srgbClr val="C00000"/>
                </a:solidFill>
                <a:latin typeface="Arial Narrow" panose="020B0606020202030204" pitchFamily="34" charset="0"/>
              </a:rPr>
              <a:t>information</a:t>
            </a:r>
            <a:r>
              <a:rPr lang="en-US" altLang="zh-CN" sz="2800" b="1" dirty="0">
                <a:solidFill>
                  <a:schemeClr val="bg1"/>
                </a:solidFill>
                <a:latin typeface="Arial Narrow" panose="020B0606020202030204" pitchFamily="34" charset="0"/>
              </a:rPr>
              <a:t> and </a:t>
            </a:r>
            <a:r>
              <a:rPr lang="en-US" altLang="zh-CN" sz="2800" b="1" dirty="0">
                <a:solidFill>
                  <a:srgbClr val="C00000"/>
                </a:solidFill>
                <a:latin typeface="Arial Narrow" panose="020B0606020202030204" pitchFamily="34" charset="0"/>
              </a:rPr>
              <a:t>investigate</a:t>
            </a:r>
            <a:r>
              <a:rPr lang="en-US" altLang="zh-CN" sz="2800" b="1" dirty="0">
                <a:solidFill>
                  <a:schemeClr val="bg1"/>
                </a:solidFill>
                <a:latin typeface="Arial Narrow" panose="020B0606020202030204" pitchFamily="34" charset="0"/>
              </a:rPr>
              <a:t> me.</a:t>
            </a:r>
            <a:endParaRPr lang="zh-CN" altLang="en-US" sz="2800" b="1" dirty="0">
              <a:solidFill>
                <a:schemeClr val="bg1"/>
              </a:solidFill>
              <a:latin typeface="Arial Narrow" panose="020B0606020202030204" pitchFamily="34" charset="0"/>
            </a:endParaRPr>
          </a:p>
        </p:txBody>
      </p:sp>
      <p:sp>
        <p:nvSpPr>
          <p:cNvPr id="9" name="文本框 8"/>
          <p:cNvSpPr txBox="1"/>
          <p:nvPr/>
        </p:nvSpPr>
        <p:spPr>
          <a:xfrm>
            <a:off x="507299" y="2428452"/>
            <a:ext cx="6365075" cy="887422"/>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9. How does the writer show their </a:t>
            </a:r>
          </a:p>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    eagerness for the information?</a:t>
            </a:r>
          </a:p>
        </p:txBody>
      </p:sp>
      <p:sp>
        <p:nvSpPr>
          <p:cNvPr id="10" name="矩形 9"/>
          <p:cNvSpPr/>
          <p:nvPr/>
        </p:nvSpPr>
        <p:spPr>
          <a:xfrm>
            <a:off x="8606043" y="2143089"/>
            <a:ext cx="1999112"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219597" y="1416617"/>
            <a:ext cx="1293611"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话气泡: 矩形 12"/>
          <p:cNvSpPr/>
          <p:nvPr/>
        </p:nvSpPr>
        <p:spPr>
          <a:xfrm>
            <a:off x="6976302" y="319085"/>
            <a:ext cx="4991013" cy="846764"/>
          </a:xfrm>
          <a:prstGeom prst="wedgeRectCallout">
            <a:avLst>
              <a:gd name="adj1" fmla="val 28494"/>
              <a:gd name="adj2" fmla="val 819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[ˈ</a:t>
            </a:r>
            <a:r>
              <a:rPr lang="en-US" altLang="zh-CN" sz="2400" dirty="0" err="1">
                <a:solidFill>
                  <a:schemeClr val="bg1"/>
                </a:solidFill>
                <a:latin typeface="Times New Roman" panose="02020603050405020304" pitchFamily="18" charset="0"/>
                <a:cs typeface="Times New Roman" panose="02020603050405020304" pitchFamily="18" charset="0"/>
              </a:rPr>
              <a:t>wiːdl</a:t>
            </a:r>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400" i="1" dirty="0">
                <a:solidFill>
                  <a:schemeClr val="bg1"/>
                </a:solidFill>
                <a:latin typeface="Times New Roman" panose="02020603050405020304" pitchFamily="18" charset="0"/>
                <a:cs typeface="Times New Roman" panose="02020603050405020304" pitchFamily="18" charset="0"/>
              </a:rPr>
              <a:t>v.</a:t>
            </a:r>
            <a:r>
              <a:rPr lang="en-US" altLang="zh-CN" sz="2400" dirty="0">
                <a:solidFill>
                  <a:schemeClr val="bg1"/>
                </a:solidFill>
                <a:latin typeface="Times New Roman" panose="02020603050405020304" pitchFamily="18" charset="0"/>
                <a:cs typeface="Times New Roman" panose="02020603050405020304" pitchFamily="18" charset="0"/>
              </a:rPr>
              <a:t>  to try to persuade sb. to give you </a:t>
            </a:r>
            <a:r>
              <a:rPr lang="en-US" altLang="zh-CN" sz="2400" dirty="0" err="1">
                <a:solidFill>
                  <a:schemeClr val="bg1"/>
                </a:solidFill>
                <a:latin typeface="Times New Roman" panose="02020603050405020304" pitchFamily="18" charset="0"/>
                <a:cs typeface="Times New Roman" panose="02020603050405020304" pitchFamily="18" charset="0"/>
              </a:rPr>
              <a:t>sth</a:t>
            </a:r>
            <a:r>
              <a:rPr lang="en-US" altLang="zh-CN" sz="2400" dirty="0">
                <a:solidFill>
                  <a:schemeClr val="bg1"/>
                </a:solidFill>
                <a:latin typeface="Times New Roman" panose="02020603050405020304" pitchFamily="18" charset="0"/>
                <a:cs typeface="Times New Roman" panose="02020603050405020304" pitchFamily="18" charset="0"/>
              </a:rPr>
              <a:t>. by saying nice things  </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8479417" y="5439350"/>
            <a:ext cx="2597077" cy="4045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69591" y="3411902"/>
            <a:ext cx="6365075" cy="489878"/>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10. What kind of person is Uriah?</a:t>
            </a:r>
          </a:p>
        </p:txBody>
      </p:sp>
      <p:sp>
        <p:nvSpPr>
          <p:cNvPr id="18" name="文本框 17"/>
          <p:cNvSpPr txBox="1"/>
          <p:nvPr/>
        </p:nvSpPr>
        <p:spPr>
          <a:xfrm>
            <a:off x="772226" y="4005175"/>
            <a:ext cx="158447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ambitious</a:t>
            </a:r>
            <a:endParaRPr lang="zh-CN" altLang="en-US" sz="2800" b="1" dirty="0">
              <a:solidFill>
                <a:schemeClr val="bg1"/>
              </a:solidFill>
              <a:latin typeface="Arial Narrow" panose="020B0606020202030204" pitchFamily="34" charset="0"/>
            </a:endParaRPr>
          </a:p>
        </p:txBody>
      </p:sp>
      <p:sp>
        <p:nvSpPr>
          <p:cNvPr id="19" name="文本框 18"/>
          <p:cNvSpPr txBox="1"/>
          <p:nvPr/>
        </p:nvSpPr>
        <p:spPr>
          <a:xfrm>
            <a:off x="2608949" y="4005529"/>
            <a:ext cx="1394699"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disloyal</a:t>
            </a:r>
            <a:endParaRPr lang="zh-CN" altLang="en-US" sz="2800" b="1" dirty="0">
              <a:solidFill>
                <a:schemeClr val="bg1"/>
              </a:solidFill>
              <a:latin typeface="Arial Narrow" panose="020B0606020202030204" pitchFamily="34" charset="0"/>
            </a:endParaRPr>
          </a:p>
        </p:txBody>
      </p:sp>
      <p:sp>
        <p:nvSpPr>
          <p:cNvPr id="21" name="文本框 20"/>
          <p:cNvSpPr txBox="1"/>
          <p:nvPr/>
        </p:nvSpPr>
        <p:spPr>
          <a:xfrm>
            <a:off x="2204452" y="4680938"/>
            <a:ext cx="186132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hypocritical</a:t>
            </a:r>
            <a:endParaRPr lang="zh-CN" altLang="en-US" sz="2800" b="1" dirty="0">
              <a:solidFill>
                <a:schemeClr val="bg1"/>
              </a:solidFill>
              <a:latin typeface="Arial Narrow" panose="020B0606020202030204" pitchFamily="34" charset="0"/>
            </a:endParaRPr>
          </a:p>
        </p:txBody>
      </p:sp>
      <p:sp>
        <p:nvSpPr>
          <p:cNvPr id="22" name="文本框 21"/>
          <p:cNvSpPr txBox="1"/>
          <p:nvPr/>
        </p:nvSpPr>
        <p:spPr>
          <a:xfrm>
            <a:off x="772226" y="4674248"/>
            <a:ext cx="124912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shrewd</a:t>
            </a:r>
            <a:endParaRPr lang="zh-CN" altLang="en-US" sz="2800" b="1" dirty="0">
              <a:solidFill>
                <a:schemeClr val="bg1"/>
              </a:solidFill>
              <a:latin typeface="Arial Narrow" panose="020B0606020202030204" pitchFamily="34" charset="0"/>
            </a:endParaRPr>
          </a:p>
        </p:txBody>
      </p:sp>
      <p:sp>
        <p:nvSpPr>
          <p:cNvPr id="23" name="文本框 22"/>
          <p:cNvSpPr txBox="1"/>
          <p:nvPr/>
        </p:nvSpPr>
        <p:spPr>
          <a:xfrm>
            <a:off x="4314840" y="3995753"/>
            <a:ext cx="1204154"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greedy</a:t>
            </a:r>
            <a:endParaRPr lang="zh-CN" altLang="en-US" sz="2800" b="1" dirty="0">
              <a:solidFill>
                <a:schemeClr val="bg1"/>
              </a:solidFill>
              <a:latin typeface="Arial Narrow" panose="020B0606020202030204" pitchFamily="34" charset="0"/>
            </a:endParaRPr>
          </a:p>
        </p:txBody>
      </p:sp>
      <p:sp>
        <p:nvSpPr>
          <p:cNvPr id="24" name="文本框 23"/>
          <p:cNvSpPr txBox="1"/>
          <p:nvPr/>
        </p:nvSpPr>
        <p:spPr>
          <a:xfrm>
            <a:off x="461005" y="5266844"/>
            <a:ext cx="6365075" cy="489878"/>
          </a:xfrm>
          <a:prstGeom prst="rect">
            <a:avLst/>
          </a:prstGeom>
          <a:noFill/>
        </p:spPr>
        <p:txBody>
          <a:bodyPr wrap="square" rtlCol="0">
            <a:spAutoFit/>
          </a:bodyPr>
          <a:lstStyle/>
          <a:p>
            <a:pPr>
              <a:lnSpc>
                <a:spcPts val="3060"/>
              </a:lnSpc>
            </a:pPr>
            <a:r>
              <a:rPr lang="en-US" altLang="zh-CN" sz="2800" dirty="0">
                <a:solidFill>
                  <a:schemeClr val="bg1"/>
                </a:solidFill>
                <a:latin typeface="Times New Roman" panose="02020603050405020304" pitchFamily="18" charset="0"/>
                <a:cs typeface="Times New Roman" panose="02020603050405020304" pitchFamily="18" charset="0"/>
              </a:rPr>
              <a:t>11. Who saved me from the miserable talk?</a:t>
            </a:r>
          </a:p>
        </p:txBody>
      </p:sp>
      <p:sp>
        <p:nvSpPr>
          <p:cNvPr id="25" name="文本框 24"/>
          <p:cNvSpPr txBox="1"/>
          <p:nvPr/>
        </p:nvSpPr>
        <p:spPr>
          <a:xfrm>
            <a:off x="905771" y="5878072"/>
            <a:ext cx="211080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Mr. Micawber</a:t>
            </a:r>
            <a:endParaRPr lang="zh-CN" altLang="en-US" sz="2800" b="1" dirty="0">
              <a:solidFill>
                <a:schemeClr val="bg1"/>
              </a:solidFill>
              <a:latin typeface="Arial Narrow" panose="020B0606020202030204" pitchFamily="34" charset="0"/>
            </a:endParaRPr>
          </a:p>
        </p:txBody>
      </p:sp>
      <p:sp>
        <p:nvSpPr>
          <p:cNvPr id="26" name="文本框 25"/>
          <p:cNvSpPr txBox="1"/>
          <p:nvPr/>
        </p:nvSpPr>
        <p:spPr>
          <a:xfrm>
            <a:off x="4248877" y="4697126"/>
            <a:ext cx="1409781"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sly/foxy</a:t>
            </a:r>
            <a:endParaRPr lang="zh-CN" altLang="en-US" sz="2800" b="1" dirty="0">
              <a:solidFill>
                <a:schemeClr val="bg1"/>
              </a:solidFill>
              <a:latin typeface="Arial Narrow" panose="020B0606020202030204" pitchFamily="34" charset="0"/>
            </a:endParaRPr>
          </a:p>
        </p:txBody>
      </p:sp>
      <p:pic>
        <p:nvPicPr>
          <p:cNvPr id="2" name="图片 1" descr="水印">
            <a:extLst>
              <a:ext uri="{FF2B5EF4-FFF2-40B4-BE49-F238E27FC236}">
                <a16:creationId xmlns:a16="http://schemas.microsoft.com/office/drawing/2014/main" id="{E47F608B-2630-4904-92FA-C3499EB97929}"/>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animBg="1"/>
      <p:bldP spid="13" grpId="0" animBg="1"/>
      <p:bldP spid="15" grpId="0" animBg="1"/>
      <p:bldP spid="17" grpId="0"/>
      <p:bldP spid="18" grpId="0" animBg="1"/>
      <p:bldP spid="19" grpId="0" animBg="1"/>
      <p:bldP spid="21" grpId="0" animBg="1"/>
      <p:bldP spid="22" grpId="0" animBg="1"/>
      <p:bldP spid="23" grpId="0" animBg="1"/>
      <p:bldP spid="24"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5039" y="377883"/>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 </a:t>
            </a:r>
            <a:endParaRPr lang="zh-CN" altLang="en-US" dirty="0"/>
          </a:p>
        </p:txBody>
      </p:sp>
      <p:sp>
        <p:nvSpPr>
          <p:cNvPr id="4" name="文本框 3"/>
          <p:cNvSpPr txBox="1"/>
          <p:nvPr/>
        </p:nvSpPr>
        <p:spPr>
          <a:xfrm>
            <a:off x="409157" y="410204"/>
            <a:ext cx="11277076" cy="138499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12. How </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do</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you</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understand</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the</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title</a:t>
            </a:r>
            <a:r>
              <a:rPr lang="zh-CN" altLang="en-US"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 Fresh Life and Old Friends”?</a:t>
            </a:r>
          </a:p>
          <a:p>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1" name="文本框 30"/>
          <p:cNvSpPr txBox="1"/>
          <p:nvPr/>
        </p:nvSpPr>
        <p:spPr>
          <a:xfrm>
            <a:off x="1941773" y="1724838"/>
            <a:ext cx="10487025" cy="3259354"/>
          </a:xfrm>
          <a:prstGeom prst="rect">
            <a:avLst/>
          </a:prstGeom>
          <a:noFill/>
        </p:spPr>
        <p:txBody>
          <a:bodyPr wrap="square" rtlCol="0">
            <a:spAutoFit/>
          </a:bodyPr>
          <a:lstStyle/>
          <a:p>
            <a:pPr algn="ctr"/>
            <a:endParaRPr lang="en-US" altLang="zh-CN" sz="4500" b="1" dirty="0">
              <a:solidFill>
                <a:schemeClr val="bg1"/>
              </a:solidFill>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36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 Fresh Life and Old Friends</a:t>
            </a:r>
            <a:endParaRPr lang="en-US" altLang="zh-CN" sz="36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33" name="矩形 32"/>
          <p:cNvSpPr/>
          <p:nvPr/>
        </p:nvSpPr>
        <p:spPr>
          <a:xfrm>
            <a:off x="4802402" y="3027265"/>
            <a:ext cx="1200149" cy="5834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644797" y="3005884"/>
            <a:ext cx="744427" cy="5834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37989" y="1335077"/>
            <a:ext cx="6518749"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totally broke away from the </a:t>
            </a:r>
            <a:r>
              <a:rPr lang="en-US" altLang="zh-CN" sz="2600"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Murdstones</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rule.</a:t>
            </a:r>
          </a:p>
        </p:txBody>
      </p:sp>
      <p:sp>
        <p:nvSpPr>
          <p:cNvPr id="45" name="文本框 44"/>
          <p:cNvSpPr txBox="1"/>
          <p:nvPr/>
        </p:nvSpPr>
        <p:spPr>
          <a:xfrm>
            <a:off x="666537" y="2316253"/>
            <a:ext cx="470445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started to live with Aunt Betsey.</a:t>
            </a:r>
          </a:p>
        </p:txBody>
      </p:sp>
      <p:sp>
        <p:nvSpPr>
          <p:cNvPr id="46" name="文本框 45"/>
          <p:cNvSpPr txBox="1"/>
          <p:nvPr/>
        </p:nvSpPr>
        <p:spPr>
          <a:xfrm>
            <a:off x="840774" y="3443483"/>
            <a:ext cx="3140505"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started a new school.</a:t>
            </a:r>
          </a:p>
        </p:txBody>
      </p:sp>
      <p:sp>
        <p:nvSpPr>
          <p:cNvPr id="47" name="文本框 46"/>
          <p:cNvSpPr txBox="1"/>
          <p:nvPr/>
        </p:nvSpPr>
        <p:spPr>
          <a:xfrm>
            <a:off x="2699907" y="4513674"/>
            <a:ext cx="4038245"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started to meet new people.</a:t>
            </a:r>
          </a:p>
        </p:txBody>
      </p:sp>
      <p:sp>
        <p:nvSpPr>
          <p:cNvPr id="48" name="文本框 47"/>
          <p:cNvSpPr txBox="1"/>
          <p:nvPr/>
        </p:nvSpPr>
        <p:spPr>
          <a:xfrm>
            <a:off x="1698209" y="5560162"/>
            <a:ext cx="1968269"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started to…</a:t>
            </a:r>
          </a:p>
        </p:txBody>
      </p:sp>
      <p:sp>
        <p:nvSpPr>
          <p:cNvPr id="49" name="文本框 48"/>
          <p:cNvSpPr txBox="1"/>
          <p:nvPr/>
        </p:nvSpPr>
        <p:spPr>
          <a:xfrm>
            <a:off x="7675115" y="3932123"/>
            <a:ext cx="298279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met the Micawbers.</a:t>
            </a:r>
          </a:p>
        </p:txBody>
      </p:sp>
      <p:pic>
        <p:nvPicPr>
          <p:cNvPr id="2" name="图片 1" descr="水印">
            <a:extLst>
              <a:ext uri="{FF2B5EF4-FFF2-40B4-BE49-F238E27FC236}">
                <a16:creationId xmlns:a16="http://schemas.microsoft.com/office/drawing/2014/main" id="{204143BB-95D4-489F-A080-E6E4C8CA267C}"/>
              </a:ext>
            </a:extLst>
          </p:cNvPr>
          <p:cNvPicPr>
            <a:picLocks noChangeAspect="1"/>
          </p:cNvPicPr>
          <p:nvPr/>
        </p:nvPicPr>
        <p:blipFill>
          <a:blip r:embed="rId2"/>
          <a:stretch>
            <a:fillRect/>
          </a:stretch>
        </p:blipFill>
        <p:spPr>
          <a:xfrm>
            <a:off x="7018655" y="-4023"/>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2"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439356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7</a:t>
            </a: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Agnes’s Warnings</a:t>
            </a: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3498</Words>
  <Application>Microsoft Office PowerPoint</Application>
  <PresentationFormat>宽屏</PresentationFormat>
  <Paragraphs>494</Paragraphs>
  <Slides>33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HelveticaNeue</vt:lpstr>
      <vt:lpstr>Microsoft YaHei UI</vt:lpstr>
      <vt:lpstr>华文新魏</vt:lpstr>
      <vt:lpstr>Arial</vt:lpstr>
      <vt:lpstr>Arial Narrow</vt:lpstr>
      <vt:lpstr>Cambria Math</vt:lpstr>
      <vt:lpstr>Century Gothic</vt:lpstr>
      <vt:lpstr>Times New Roman</vt:lpstr>
      <vt:lpstr>肥皂</vt:lpstr>
      <vt:lpstr>PowerPoint 演示文稿</vt:lpstr>
      <vt:lpstr>David Copperfield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cp:revision>
  <dcterms:created xsi:type="dcterms:W3CDTF">2020-02-06T10:57:00Z</dcterms:created>
  <dcterms:modified xsi:type="dcterms:W3CDTF">2020-07-16T08:02:32Z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2052-11.1.0.9828</vt:lpwstr>
  </property>
</Properties>
</file>