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89" r:id="rId3"/>
    <p:sldId id="275" r:id="rId4"/>
    <p:sldId id="276" r:id="rId5"/>
    <p:sldId id="277" r:id="rId6"/>
    <p:sldId id="376" r:id="rId7"/>
    <p:sldId id="278" r:id="rId8"/>
    <p:sldId id="322" r:id="rId9"/>
    <p:sldId id="279" r:id="rId10"/>
    <p:sldId id="348" r:id="rId11"/>
    <p:sldId id="357" r:id="rId12"/>
    <p:sldId id="355" r:id="rId13"/>
    <p:sldId id="295" r:id="rId14"/>
    <p:sldId id="297" r:id="rId15"/>
    <p:sldId id="368" r:id="rId16"/>
    <p:sldId id="367" r:id="rId17"/>
    <p:sldId id="337" r:id="rId18"/>
    <p:sldId id="323" r:id="rId19"/>
  </p:sldIdLst>
  <p:sldSz cx="9144000" cy="5143500" type="screen16x9"/>
  <p:notesSz cx="6858000" cy="9144000"/>
  <p:embeddedFontLst>
    <p:embeddedFont>
      <p:font typeface="Comic Sans MS" panose="030F0702030302020204" charset="0"/>
      <p:regular r:id="rId24"/>
      <p:bold r:id="rId25"/>
      <p:italic r:id="rId26"/>
      <p:boldItalic r:id="rId27"/>
    </p:embeddedFont>
    <p:embeddedFont>
      <p:font typeface="Tahoma" panose="020B0604030504040204" charset="0"/>
      <p:regular r:id="rId28"/>
      <p:bold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Agency FB" panose="020B0503020202020204" pitchFamily="34" charset="0"/>
      <p:regular r:id="rId34"/>
      <p:bold r:id="rId35"/>
    </p:embeddedFont>
    <p:embeddedFont>
      <p:font typeface="方正粗谭黑简体" panose="02010600030101010101" pitchFamily="2" charset="-122"/>
      <p:regular r:id="rId36"/>
    </p:embeddedFont>
    <p:embeddedFont>
      <p:font typeface="华文新魏" panose="02010800040101010101" pitchFamily="2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74" autoAdjust="0"/>
  </p:normalViewPr>
  <p:slideViewPr>
    <p:cSldViewPr showGuides="1">
      <p:cViewPr varScale="1">
        <p:scale>
          <a:sx n="99" d="100"/>
          <a:sy n="99" d="100"/>
        </p:scale>
        <p:origin x="324" y="90"/>
      </p:cViewPr>
      <p:guideLst>
        <p:guide orient="horz" pos="1629"/>
        <p:guide orient="horz" pos="341"/>
        <p:guide orient="horz" pos="2474"/>
        <p:guide orient="horz" pos="2972"/>
        <p:guide pos="28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12.xml"/><Relationship Id="rId37" Type="http://schemas.openxmlformats.org/officeDocument/2006/relationships/font" Target="fonts/font14.fntdata"/><Relationship Id="rId36" Type="http://schemas.openxmlformats.org/officeDocument/2006/relationships/font" Target="fonts/font13.fntdata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6F16E-F05F-4FE8-863C-963D354858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16FD4-6806-4D70-9E97-703D97A0BCC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6FD4-6806-4D70-9E97-703D97A0BCC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5D6BE-ED5B-435C-B52C-2A11C6B28E2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77B82-B1D7-43BB-9474-D6505D789389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186363" y="47625"/>
            <a:ext cx="3880009" cy="12558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tags" Target="../tags/tag6.xml"/><Relationship Id="rId4" Type="http://schemas.openxmlformats.org/officeDocument/2006/relationships/image" Target="../media/image16.jpeg"/><Relationship Id="rId3" Type="http://schemas.openxmlformats.org/officeDocument/2006/relationships/tags" Target="../tags/tag5.xml"/><Relationship Id="rId2" Type="http://schemas.openxmlformats.org/officeDocument/2006/relationships/image" Target="../media/image15.png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tags" Target="../tags/tag10.xml"/><Relationship Id="rId4" Type="http://schemas.openxmlformats.org/officeDocument/2006/relationships/image" Target="../media/image18.png"/><Relationship Id="rId3" Type="http://schemas.openxmlformats.org/officeDocument/2006/relationships/tags" Target="../tags/tag9.xml"/><Relationship Id="rId2" Type="http://schemas.openxmlformats.org/officeDocument/2006/relationships/image" Target="../media/image17.jpeg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tags" Target="../tags/tag2.xml"/><Relationship Id="rId2" Type="http://schemas.openxmlformats.org/officeDocument/2006/relationships/image" Target="../media/image8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media" Target="../media/media7.mp3"/><Relationship Id="rId8" Type="http://schemas.openxmlformats.org/officeDocument/2006/relationships/audio" Target="../media/media7.mp3"/><Relationship Id="rId7" Type="http://schemas.microsoft.com/office/2007/relationships/media" Target="../media/media6.mp3"/><Relationship Id="rId6" Type="http://schemas.openxmlformats.org/officeDocument/2006/relationships/audio" Target="../media/media6.mp3"/><Relationship Id="rId5" Type="http://schemas.openxmlformats.org/officeDocument/2006/relationships/image" Target="../media/image7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1.jpeg"/><Relationship Id="rId14" Type="http://schemas.openxmlformats.org/officeDocument/2006/relationships/slideLayout" Target="../slideLayouts/slideLayout7.xml"/><Relationship Id="rId13" Type="http://schemas.microsoft.com/office/2007/relationships/media" Target="../media/media9.mp3"/><Relationship Id="rId12" Type="http://schemas.openxmlformats.org/officeDocument/2006/relationships/audio" Target="../media/media9.mp3"/><Relationship Id="rId11" Type="http://schemas.microsoft.com/office/2007/relationships/media" Target="../media/media8.mp3"/><Relationship Id="rId10" Type="http://schemas.openxmlformats.org/officeDocument/2006/relationships/audio" Target="../media/media8.mp3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93487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170545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121253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2"/>
          <p:cNvSpPr>
            <a:spLocks noGrp="1"/>
          </p:cNvSpPr>
          <p:nvPr/>
        </p:nvSpPr>
        <p:spPr>
          <a:xfrm>
            <a:off x="302260" y="139065"/>
            <a:ext cx="3932555" cy="24809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altLang="zh-CN" sz="3600" b="1" strike="noStrike" noProof="1">
                <a:solidFill>
                  <a:schemeClr val="bg1"/>
                </a:solidFill>
                <a:latin typeface="Tahoma" panose="020B0604030504040204" charset="0"/>
                <a:ea typeface="+mn-ea"/>
                <a:cs typeface="Tahoma" panose="020B0604030504040204" charset="0"/>
              </a:rPr>
              <a:t>Susan</a:t>
            </a:r>
            <a:r>
              <a:rPr lang="zh-CN" altLang="en-US" sz="3600" b="1" strike="noStrike" noProof="1">
                <a:solidFill>
                  <a:schemeClr val="bg1"/>
                </a:solidFill>
                <a:latin typeface="Tahoma" panose="020B0604030504040204" charset="0"/>
                <a:ea typeface="+mn-ea"/>
                <a:cs typeface="Tahoma" panose="020B0604030504040204" charset="0"/>
              </a:rPr>
              <a:t>：</a:t>
            </a:r>
            <a:endParaRPr lang="zh-CN" altLang="en-US" sz="3600" b="1" strike="noStrike" noProof="1">
              <a:solidFill>
                <a:srgbClr val="E511ED"/>
              </a:solidFill>
              <a:latin typeface="Tahoma" panose="020B0604030504040204" charset="0"/>
              <a:cs typeface="Tahoma" panose="020B0604030504040204" charset="0"/>
            </a:endParaRPr>
          </a:p>
          <a:p>
            <a:pPr marL="0" indent="0" fontAlgn="base">
              <a:buNone/>
            </a:pPr>
            <a:r>
              <a:rPr lang="en-US" altLang="zh-CN" sz="2800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I am an </a:t>
            </a:r>
            <a:r>
              <a:rPr lang="en-US" altLang="zh-CN" sz="2800" b="1" strike="noStrike" noProof="1">
                <a:solidFill>
                  <a:srgbClr val="FF0000"/>
                </a:solidFill>
                <a:latin typeface="Calibri" panose="020F0502020204030204" charset="0"/>
                <a:ea typeface="+mn-ea"/>
                <a:cs typeface="Calibri" panose="020F0502020204030204" charset="0"/>
              </a:rPr>
              <a:t>outgoing</a:t>
            </a:r>
            <a:r>
              <a:rPr lang="en-US" altLang="zh-CN" sz="2800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 girl. I </a:t>
            </a:r>
            <a:r>
              <a:rPr lang="en-US" altLang="zh-CN" sz="2800" b="1" strike="noStrike" noProof="1">
                <a:solidFill>
                  <a:srgbClr val="FF0000"/>
                </a:solidFill>
                <a:latin typeface="Calibri" panose="020F0502020204030204" charset="0"/>
                <a:ea typeface="+mn-ea"/>
                <a:cs typeface="Calibri" panose="020F0502020204030204" charset="0"/>
              </a:rPr>
              <a:t>love</a:t>
            </a:r>
            <a:r>
              <a:rPr lang="en-US" altLang="zh-CN" sz="2800" b="1" strike="noStrike" noProof="1">
                <a:solidFill>
                  <a:srgbClr val="FF0000"/>
                </a:solidFill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lang="en-US" altLang="zh-CN" sz="2800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meeting new people and learning new ideas, so I choose ... </a:t>
            </a:r>
            <a:endParaRPr lang="en-US" altLang="zh-CN" sz="2800" b="1" strike="noStrike" noProof="1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147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7228" r="9352" b="28761"/>
          <a:stretch>
            <a:fillRect/>
          </a:stretch>
        </p:blipFill>
        <p:spPr>
          <a:xfrm>
            <a:off x="230505" y="2758440"/>
            <a:ext cx="1692910" cy="2256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内容占位符 2"/>
          <p:cNvSpPr>
            <a:spLocks noGrp="1"/>
          </p:cNvSpPr>
          <p:nvPr/>
        </p:nvSpPr>
        <p:spPr>
          <a:xfrm>
            <a:off x="4617085" y="139065"/>
            <a:ext cx="4312285" cy="24333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altLang="zh-CN" sz="3600" b="1" strike="noStrike" noProof="1">
                <a:solidFill>
                  <a:schemeClr val="bg1"/>
                </a:solidFill>
                <a:latin typeface="Tahoma" panose="020B0604030504040204" charset="0"/>
                <a:ea typeface="+mn-ea"/>
                <a:cs typeface="Tahoma" panose="020B0604030504040204" charset="0"/>
              </a:rPr>
              <a:t>Tom</a:t>
            </a:r>
            <a:r>
              <a:rPr lang="zh-CN" altLang="en-US" sz="3600" b="1" strike="noStrike" noProof="1">
                <a:solidFill>
                  <a:schemeClr val="bg1"/>
                </a:solidFill>
                <a:latin typeface="Tahoma" panose="020B0604030504040204" charset="0"/>
                <a:ea typeface="+mn-ea"/>
                <a:cs typeface="Tahoma" panose="020B0604030504040204" charset="0"/>
              </a:rPr>
              <a:t>：</a:t>
            </a:r>
            <a:endParaRPr lang="zh-CN" altLang="en-US" sz="3600" b="1" strike="noStrike" noProof="1">
              <a:solidFill>
                <a:srgbClr val="E511ED"/>
              </a:solidFill>
              <a:latin typeface="Tahoma" panose="020B0604030504040204" charset="0"/>
              <a:cs typeface="Tahoma" panose="020B0604030504040204" charset="0"/>
            </a:endParaRPr>
          </a:p>
          <a:p>
            <a:pPr marL="0" indent="0" fontAlgn="base">
              <a:buNone/>
            </a:pPr>
            <a:r>
              <a:rPr lang="en-US" altLang="zh-CN" sz="2800" b="1" strike="noStrike" noProof="1">
                <a:solidFill>
                  <a:srgbClr val="FF0000"/>
                </a:solidFill>
                <a:latin typeface="Calibri" panose="020F0502020204030204" charset="0"/>
                <a:ea typeface="+mn-ea"/>
                <a:cs typeface="Calibri" panose="020F0502020204030204" charset="0"/>
              </a:rPr>
              <a:t>My obvious strength</a:t>
            </a:r>
            <a:r>
              <a:rPr lang="en-US" altLang="zh-CN" sz="2800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 lies in expressing myself well. I </a:t>
            </a:r>
            <a:r>
              <a:rPr lang="en-US" altLang="zh-CN" sz="2800" b="1" strike="noStrike" noProof="1">
                <a:solidFill>
                  <a:srgbClr val="FF0000"/>
                </a:solidFill>
                <a:latin typeface="Calibri" panose="020F0502020204030204" charset="0"/>
                <a:ea typeface="+mn-ea"/>
                <a:cs typeface="Calibri" panose="020F0502020204030204" charset="0"/>
              </a:rPr>
              <a:t>am passionate about</a:t>
            </a:r>
            <a:r>
              <a:rPr lang="en-US" altLang="zh-CN" sz="2800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 conveying my ideas to others, so ...</a:t>
            </a:r>
            <a:endParaRPr lang="en-US" altLang="zh-CN" sz="2800" b="1" strike="noStrike" noProof="1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098" name="图片 4" descr="IMG_20200506_10004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18452" b="20316"/>
          <a:stretch>
            <a:fillRect/>
          </a:stretch>
        </p:blipFill>
        <p:spPr>
          <a:xfrm>
            <a:off x="4895850" y="2638425"/>
            <a:ext cx="1585595" cy="24333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26285" y="2910840"/>
            <a:ext cx="2447290" cy="188785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995170" y="3408680"/>
            <a:ext cx="25495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/>
              <a:t>personality</a:t>
            </a:r>
            <a:r>
              <a:rPr lang="zh-CN" altLang="en-US" sz="3600" b="1"/>
              <a:t>（性格</a:t>
            </a:r>
            <a:r>
              <a:rPr lang="zh-CN" altLang="en-US" sz="3600" b="1"/>
              <a:t>）</a:t>
            </a:r>
            <a:endParaRPr lang="zh-CN" altLang="en-US" sz="3600" b="1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70650" y="2864485"/>
            <a:ext cx="2447290" cy="18878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46215" y="3423920"/>
            <a:ext cx="2299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/>
              <a:t>strength/ advantage</a:t>
            </a:r>
            <a:endParaRPr lang="en-US" altLang="zh-CN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/>
      <p:bldP spid="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2"/>
          <p:cNvSpPr>
            <a:spLocks noGrp="1"/>
          </p:cNvSpPr>
          <p:nvPr/>
        </p:nvSpPr>
        <p:spPr>
          <a:xfrm>
            <a:off x="200660" y="95885"/>
            <a:ext cx="4302125" cy="2438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altLang="zh-CN" b="1" strike="noStrike" noProof="1">
                <a:solidFill>
                  <a:schemeClr val="bg1"/>
                </a:solidFill>
                <a:latin typeface="Tahoma" panose="020B0604030504040204" charset="0"/>
                <a:ea typeface="+mn-ea"/>
                <a:cs typeface="Tahoma" panose="020B0604030504040204" charset="0"/>
              </a:rPr>
              <a:t>Andy</a:t>
            </a:r>
            <a:r>
              <a:rPr lang="zh-CN" altLang="en-US" b="1" strike="noStrike" noProof="1">
                <a:solidFill>
                  <a:schemeClr val="bg1"/>
                </a:solidFill>
                <a:latin typeface="Tahoma" panose="020B0604030504040204" charset="0"/>
                <a:ea typeface="+mn-ea"/>
                <a:cs typeface="Tahoma" panose="020B0604030504040204" charset="0"/>
              </a:rPr>
              <a:t>：</a:t>
            </a:r>
            <a:endParaRPr lang="zh-CN" altLang="en-US" b="1" strike="noStrike" noProof="1">
              <a:solidFill>
                <a:schemeClr val="bg1"/>
              </a:solidFill>
              <a:latin typeface="Tahoma" panose="020B0604030504040204" charset="0"/>
              <a:cs typeface="Tahoma" panose="020B0604030504040204" charset="0"/>
            </a:endParaRPr>
          </a:p>
          <a:p>
            <a:pPr marL="0" indent="0">
              <a:lnSpc>
                <a:spcPts val="2800"/>
              </a:lnSpc>
              <a:spcBef>
                <a:spcPts val="0"/>
              </a:spcBef>
              <a:buNone/>
            </a:pPr>
            <a:r>
              <a:rPr lang="en-US" altLang="zh-CN" sz="2800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I </a:t>
            </a:r>
            <a:r>
              <a:rPr lang="en-US" altLang="zh-CN" sz="2800" b="1" strike="noStrike" noProof="1">
                <a:solidFill>
                  <a:schemeClr val="accent1"/>
                </a:solidFill>
                <a:latin typeface="Calibri" panose="020F0502020204030204" charset="0"/>
                <a:ea typeface="+mn-ea"/>
                <a:cs typeface="Calibri" panose="020F0502020204030204" charset="0"/>
              </a:rPr>
              <a:t>am so fond of </a:t>
            </a:r>
            <a:r>
              <a:rPr lang="en-US" altLang="zh-CN" sz="2800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 Guo Jingming. It's always been my dream to take up such a career like him, so I choose</a:t>
            </a:r>
            <a:r>
              <a:rPr lang="en-US" sz="2800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...</a:t>
            </a:r>
            <a:endParaRPr lang="en-US" sz="2800" b="1" strike="noStrike" noProof="1"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6145" name="图片 3" descr="IMG_20200506_1000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6831" r="10234" b="25114"/>
          <a:stretch>
            <a:fillRect/>
          </a:stretch>
        </p:blipFill>
        <p:spPr>
          <a:xfrm>
            <a:off x="200660" y="2704465"/>
            <a:ext cx="1746250" cy="2207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内容占位符 2"/>
          <p:cNvSpPr>
            <a:spLocks noGrp="1"/>
          </p:cNvSpPr>
          <p:nvPr/>
        </p:nvSpPr>
        <p:spPr>
          <a:xfrm>
            <a:off x="4800600" y="95885"/>
            <a:ext cx="4344035" cy="243776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altLang="zh-CN" sz="3600" b="1" strike="noStrike" noProof="1">
                <a:solidFill>
                  <a:schemeClr val="bg1"/>
                </a:solidFill>
                <a:latin typeface="Tahoma" panose="020B0604030504040204" charset="0"/>
                <a:ea typeface="+mn-ea"/>
                <a:cs typeface="Tahoma" panose="020B0604030504040204" charset="0"/>
              </a:rPr>
              <a:t>Chris</a:t>
            </a:r>
            <a:r>
              <a:rPr lang="zh-CN" altLang="en-US" sz="3600" b="1" strike="noStrike" noProof="1">
                <a:solidFill>
                  <a:schemeClr val="bg1"/>
                </a:solidFill>
                <a:latin typeface="Tahoma" panose="020B0604030504040204" charset="0"/>
                <a:ea typeface="+mn-ea"/>
                <a:cs typeface="Tahoma" panose="020B0604030504040204" charset="0"/>
              </a:rPr>
              <a:t>：</a:t>
            </a:r>
            <a:endParaRPr lang="zh-CN" altLang="en-US" sz="3600" b="1" strike="noStrike" noProof="1">
              <a:solidFill>
                <a:srgbClr val="E511ED"/>
              </a:solidFill>
              <a:latin typeface="Tahoma" panose="020B0604030504040204" charset="0"/>
              <a:cs typeface="Tahoma" panose="020B0604030504040204" charset="0"/>
            </a:endParaRPr>
          </a:p>
          <a:p>
            <a:pPr marL="0" indent="0" fontAlgn="base">
              <a:buNone/>
            </a:pPr>
            <a:r>
              <a:rPr lang="en-US" altLang="zh-CN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I </a:t>
            </a:r>
            <a:r>
              <a:rPr lang="en-US" altLang="zh-CN" b="1" strike="noStrike" noProof="1">
                <a:solidFill>
                  <a:schemeClr val="accent1"/>
                </a:solidFill>
                <a:latin typeface="Calibri" panose="020F0502020204030204" charset="0"/>
                <a:ea typeface="+mn-ea"/>
                <a:cs typeface="Calibri" panose="020F0502020204030204" charset="0"/>
              </a:rPr>
              <a:t>am keen on</a:t>
            </a:r>
            <a:r>
              <a:rPr lang="en-US" altLang="zh-CN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 mastering the skill of playing a musical instrument. </a:t>
            </a:r>
            <a:r>
              <a:rPr lang="en-US" altLang="zh-CN" sz="2800" b="1" strike="noStrike" noProof="1"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endParaRPr lang="en-US" altLang="zh-CN" sz="2800" b="1" strike="noStrike" noProof="1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7" name="内容占位符 3"/>
          <p:cNvPicPr>
            <a:picLocks noGrp="1" noChangeAspect="1"/>
          </p:cNvPicPr>
          <p:nvPr>
            <p:custDataLst>
              <p:tags r:id="rId3"/>
            </p:custDataLst>
          </p:nvPr>
        </p:nvPicPr>
        <p:blipFill>
          <a:blip r:embed="rId4"/>
          <a:srcRect b="-14487"/>
          <a:stretch>
            <a:fillRect/>
          </a:stretch>
        </p:blipFill>
        <p:spPr>
          <a:xfrm>
            <a:off x="4800600" y="2704465"/>
            <a:ext cx="1572895" cy="2634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46910" y="2945130"/>
            <a:ext cx="2447290" cy="18878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20570" y="3289300"/>
            <a:ext cx="2299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/>
              <a:t>Career goals</a:t>
            </a:r>
            <a:endParaRPr lang="en-US" altLang="zh-CN" sz="3600" b="1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70650" y="2864485"/>
            <a:ext cx="2447290" cy="18878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617970" y="3208655"/>
            <a:ext cx="22999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600" b="1"/>
              <a:t>Ability</a:t>
            </a:r>
            <a:endParaRPr lang="en-US" altLang="zh-CN" sz="3600" b="1"/>
          </a:p>
          <a:p>
            <a:pPr algn="ctr"/>
            <a:r>
              <a:rPr lang="en-US" altLang="zh-CN" sz="3600" b="1"/>
              <a:t>goals</a:t>
            </a:r>
            <a:endParaRPr lang="en-US" altLang="zh-CN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/>
      <p:bldP spid="6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615" y="234315"/>
            <a:ext cx="873887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</a:rPr>
              <a:t>Talk: </a:t>
            </a:r>
            <a:r>
              <a:rPr lang="en-US" sz="4000" b="1">
                <a:cs typeface="+mn-lt"/>
                <a:sym typeface="+mn-ea"/>
              </a:rPr>
              <a:t>H</a:t>
            </a:r>
            <a:r>
              <a:rPr lang="en-US" sz="4000" b="1">
                <a:cs typeface="+mn-lt"/>
                <a:sym typeface="+mn-ea"/>
              </a:rPr>
              <a:t>elp </a:t>
            </a:r>
            <a:r>
              <a:rPr lang="en-US" altLang="zh-CN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  <a:sym typeface="+mn-ea"/>
              </a:rPr>
              <a:t>two teenagers from our sister schools</a:t>
            </a:r>
            <a:r>
              <a:rPr lang="en-US" sz="4000" b="1">
                <a:cs typeface="+mn-lt"/>
                <a:sym typeface="+mn-ea"/>
              </a:rPr>
              <a:t> choose</a:t>
            </a:r>
            <a:r>
              <a:rPr lang="en-US" altLang="zh-CN" sz="4000" b="1">
                <a:cs typeface="+mn-lt"/>
                <a:sym typeface="+mn-ea"/>
              </a:rPr>
              <a:t> a school club, </a:t>
            </a:r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who would come and stay in our school for weeks and join some clubs.</a:t>
            </a:r>
            <a:endParaRPr lang="en-US" alt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pic>
        <p:nvPicPr>
          <p:cNvPr id="4" name="图片 3" descr="lihua"/>
          <p:cNvPicPr>
            <a:picLocks noChangeAspect="1"/>
          </p:cNvPicPr>
          <p:nvPr/>
        </p:nvPicPr>
        <p:blipFill>
          <a:blip r:embed="rId1"/>
          <a:srcRect b="5777"/>
          <a:stretch>
            <a:fillRect/>
          </a:stretch>
        </p:blipFill>
        <p:spPr>
          <a:xfrm>
            <a:off x="4552950" y="25400"/>
            <a:ext cx="4548505" cy="2805430"/>
          </a:xfrm>
          <a:prstGeom prst="rect">
            <a:avLst/>
          </a:prstGeom>
        </p:spPr>
      </p:pic>
      <p:pic>
        <p:nvPicPr>
          <p:cNvPr id="5" name="图片 4" descr="kathy"/>
          <p:cNvPicPr>
            <a:picLocks noChangeAspect="1"/>
          </p:cNvPicPr>
          <p:nvPr/>
        </p:nvPicPr>
        <p:blipFill>
          <a:blip r:embed="rId2"/>
          <a:srcRect b="8460"/>
          <a:stretch>
            <a:fillRect/>
          </a:stretch>
        </p:blipFill>
        <p:spPr>
          <a:xfrm>
            <a:off x="635" y="24765"/>
            <a:ext cx="4594860" cy="28060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2974340"/>
            <a:ext cx="41211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I'm Kate, from your sister school in the Netherlands(</a:t>
            </a:r>
            <a:r>
              <a:rPr lang="zh-CN" altLang="en-US" sz="2800">
                <a:latin typeface="Comic Sans MS" panose="030F0702030302020204" charset="0"/>
                <a:cs typeface="Comic Sans MS" panose="030F0702030302020204" charset="0"/>
              </a:rPr>
              <a:t>荷兰</a:t>
            </a:r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) .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51985" y="2806065"/>
            <a:ext cx="474980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Comic Sans MS" panose="030F0702030302020204" charset="0"/>
                <a:cs typeface="Comic Sans MS" panose="030F0702030302020204" charset="0"/>
              </a:rPr>
              <a:t>I'm Li Hua, from Hongkong. I used to give invitations or advice to others, but now I'm confused about what to choose. </a:t>
            </a:r>
            <a:endParaRPr lang="en-US" altLang="zh-CN" sz="2800"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lihua"/>
          <p:cNvPicPr>
            <a:picLocks noChangeAspect="1"/>
          </p:cNvPicPr>
          <p:nvPr/>
        </p:nvPicPr>
        <p:blipFill>
          <a:blip r:embed="rId1"/>
          <a:srcRect b="5777"/>
          <a:stretch>
            <a:fillRect/>
          </a:stretch>
        </p:blipFill>
        <p:spPr>
          <a:xfrm>
            <a:off x="4595495" y="562610"/>
            <a:ext cx="4548505" cy="2805430"/>
          </a:xfrm>
          <a:prstGeom prst="rect">
            <a:avLst/>
          </a:prstGeom>
        </p:spPr>
      </p:pic>
      <p:pic>
        <p:nvPicPr>
          <p:cNvPr id="5" name="图片 4" descr="kathy"/>
          <p:cNvPicPr>
            <a:picLocks noChangeAspect="1"/>
          </p:cNvPicPr>
          <p:nvPr/>
        </p:nvPicPr>
        <p:blipFill>
          <a:blip r:embed="rId2"/>
          <a:srcRect b="8460"/>
          <a:stretch>
            <a:fillRect/>
          </a:stretch>
        </p:blipFill>
        <p:spPr>
          <a:xfrm>
            <a:off x="0" y="562610"/>
            <a:ext cx="4594860" cy="28060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0" y="0"/>
            <a:ext cx="90239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</a:rPr>
              <a:t>Talk</a:t>
            </a:r>
            <a:r>
              <a:rPr lang="en-US" altLang="zh-CN" sz="3600" b="1"/>
              <a:t>: H</a:t>
            </a:r>
            <a:r>
              <a:rPr lang="en-US" sz="3600" b="1"/>
              <a:t>elp him/her choose</a:t>
            </a:r>
            <a:r>
              <a:rPr lang="en-US" altLang="zh-CN" sz="3600" b="1"/>
              <a:t> a school club</a:t>
            </a:r>
            <a:endParaRPr lang="en-US" altLang="zh-CN" sz="3600" b="1"/>
          </a:p>
        </p:txBody>
      </p:sp>
      <p:sp>
        <p:nvSpPr>
          <p:cNvPr id="7" name="文本框 6"/>
          <p:cNvSpPr txBox="1"/>
          <p:nvPr/>
        </p:nvSpPr>
        <p:spPr>
          <a:xfrm>
            <a:off x="4594860" y="2722880"/>
            <a:ext cx="1424940" cy="6451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r>
              <a:rPr lang="en-US" altLang="zh-CN" sz="3600" b="1"/>
              <a:t>Li Hua</a:t>
            </a:r>
            <a:endParaRPr lang="en-US" altLang="zh-CN" sz="3600" b="1"/>
          </a:p>
        </p:txBody>
      </p:sp>
      <p:sp>
        <p:nvSpPr>
          <p:cNvPr id="2" name="文本框 1"/>
          <p:cNvSpPr txBox="1"/>
          <p:nvPr/>
        </p:nvSpPr>
        <p:spPr>
          <a:xfrm>
            <a:off x="0" y="3390265"/>
            <a:ext cx="914463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2800" b="1">
                <a:sym typeface="+mn-ea"/>
              </a:rPr>
              <a:t>talk about personal interests, strengths, personalities, career goals or ability goals</a:t>
            </a:r>
            <a:r>
              <a:rPr lang="en-US" altLang="zh-CN" sz="2800" b="1"/>
              <a:t>;</a:t>
            </a:r>
            <a:endParaRPr lang="en-US" altLang="zh-CN" sz="28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2800" b="1"/>
              <a:t>help him/her choose a school club of Quzhou NO.1 Middle School</a:t>
            </a:r>
            <a:endParaRPr lang="en-US" altLang="zh-CN" sz="2800" b="1"/>
          </a:p>
        </p:txBody>
      </p:sp>
      <p:sp>
        <p:nvSpPr>
          <p:cNvPr id="3" name="文本框 2"/>
          <p:cNvSpPr txBox="1"/>
          <p:nvPr/>
        </p:nvSpPr>
        <p:spPr>
          <a:xfrm>
            <a:off x="0" y="2722880"/>
            <a:ext cx="1318260" cy="6451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r>
              <a:rPr lang="en-US" altLang="zh-CN" sz="3600" b="1"/>
              <a:t>Kate</a:t>
            </a:r>
            <a:endParaRPr lang="en-US" altLang="zh-CN" sz="3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0" y="0"/>
            <a:ext cx="9251950" cy="5189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/>
                </a:solidFill>
              </a:rPr>
              <a:t>Sample:</a:t>
            </a:r>
            <a:endParaRPr lang="en-US" altLang="zh-CN" sz="2800" b="1">
              <a:solidFill>
                <a:schemeClr val="tx1"/>
              </a:solidFill>
            </a:endParaRPr>
          </a:p>
          <a:p>
            <a:pPr fontAlgn="auto">
              <a:lnSpc>
                <a:spcPts val="2600"/>
              </a:lnSpc>
            </a:pPr>
            <a:r>
              <a:rPr lang="en-US" altLang="zh-CN" sz="2400" b="1">
                <a:solidFill>
                  <a:schemeClr val="accent6"/>
                </a:solidFill>
              </a:rPr>
              <a:t>Kate</a:t>
            </a:r>
            <a:r>
              <a:rPr lang="en-US" altLang="zh-CN" sz="2400" b="1">
                <a:solidFill>
                  <a:schemeClr val="tx1"/>
                </a:solidFill>
              </a:rPr>
              <a:t>: I am amazed at the variety of school clubs in your school.</a:t>
            </a:r>
            <a:endParaRPr lang="en-US" altLang="zh-CN" sz="2400" b="1">
              <a:solidFill>
                <a:schemeClr val="tx1"/>
              </a:solidFill>
            </a:endParaRPr>
          </a:p>
          <a:p>
            <a:pPr fontAlgn="auto">
              <a:lnSpc>
                <a:spcPts val="2600"/>
              </a:lnSpc>
            </a:pPr>
            <a:r>
              <a:rPr lang="en-US" altLang="zh-CN" sz="2400" b="1">
                <a:solidFill>
                  <a:schemeClr val="accent1"/>
                </a:solidFill>
              </a:rPr>
              <a:t>S</a:t>
            </a:r>
            <a:r>
              <a:rPr lang="en-US" altLang="zh-CN" sz="2400" b="1">
                <a:solidFill>
                  <a:schemeClr val="tx1"/>
                </a:solidFill>
              </a:rPr>
              <a:t>: It does offer many clubs. Actually I am a member of the Debate Club because I'm fond of expressing ideas.</a:t>
            </a:r>
            <a:endParaRPr lang="en-US" altLang="zh-CN" sz="2400" b="1">
              <a:solidFill>
                <a:schemeClr val="tx1"/>
              </a:solidFill>
            </a:endParaRPr>
          </a:p>
          <a:p>
            <a:pPr fontAlgn="auto">
              <a:lnSpc>
                <a:spcPts val="2600"/>
              </a:lnSpc>
            </a:pPr>
            <a:r>
              <a:rPr lang="en-US" altLang="zh-CN" sz="2400" b="1">
                <a:solidFill>
                  <a:schemeClr val="accent6"/>
                </a:solidFill>
              </a:rPr>
              <a:t>Kate</a:t>
            </a:r>
            <a:r>
              <a:rPr lang="en-US" altLang="zh-CN" sz="2400" b="1">
                <a:solidFill>
                  <a:schemeClr val="tx1"/>
                </a:solidFill>
              </a:rPr>
              <a:t>: Good decision! </a:t>
            </a:r>
            <a:endParaRPr lang="en-US" altLang="zh-CN" sz="2400" b="1">
              <a:solidFill>
                <a:schemeClr val="tx1"/>
              </a:solidFill>
            </a:endParaRPr>
          </a:p>
          <a:p>
            <a:pPr fontAlgn="auto">
              <a:lnSpc>
                <a:spcPts val="2600"/>
              </a:lnSpc>
            </a:pPr>
            <a:r>
              <a:rPr lang="en-US" altLang="zh-CN" sz="2400" b="1">
                <a:solidFill>
                  <a:schemeClr val="accent1"/>
                </a:solidFill>
              </a:rPr>
              <a:t>S</a:t>
            </a:r>
            <a:r>
              <a:rPr lang="en-US" altLang="zh-CN" sz="2400" b="1">
                <a:solidFill>
                  <a:schemeClr val="tx1"/>
                </a:solidFill>
              </a:rPr>
              <a:t>: How about you? What do you like?</a:t>
            </a:r>
            <a:endParaRPr lang="en-US" altLang="zh-CN" sz="2400" b="1">
              <a:solidFill>
                <a:schemeClr val="tx1"/>
              </a:solidFill>
            </a:endParaRPr>
          </a:p>
          <a:p>
            <a:pPr fontAlgn="auto">
              <a:lnSpc>
                <a:spcPts val="2600"/>
              </a:lnSpc>
            </a:pPr>
            <a:r>
              <a:rPr lang="en-US" altLang="zh-CN" sz="2400" b="1">
                <a:solidFill>
                  <a:schemeClr val="accent6"/>
                </a:solidFill>
              </a:rPr>
              <a:t>Kate</a:t>
            </a:r>
            <a:r>
              <a:rPr lang="en-US" altLang="zh-CN" sz="2400" b="1">
                <a:solidFill>
                  <a:schemeClr val="tx1"/>
                </a:solidFill>
              </a:rPr>
              <a:t>: I'm wondering which one I should choose, Zhouxun Film Viewing Club or Jin Yong Literary Club?</a:t>
            </a:r>
            <a:endParaRPr lang="en-US" altLang="zh-CN" sz="2400" b="1">
              <a:solidFill>
                <a:schemeClr val="tx1"/>
              </a:solidFill>
            </a:endParaRPr>
          </a:p>
          <a:p>
            <a:pPr fontAlgn="auto">
              <a:lnSpc>
                <a:spcPts val="2600"/>
              </a:lnSpc>
            </a:pPr>
            <a:r>
              <a:rPr lang="en-US" altLang="zh-CN" sz="2400" b="1">
                <a:solidFill>
                  <a:schemeClr val="accent1"/>
                </a:solidFill>
              </a:rPr>
              <a:t>S</a:t>
            </a:r>
            <a:r>
              <a:rPr lang="en-US" altLang="zh-CN" sz="2400" b="1">
                <a:solidFill>
                  <a:schemeClr val="tx1"/>
                </a:solidFill>
              </a:rPr>
              <a:t>:</a:t>
            </a:r>
            <a:r>
              <a:rPr lang="en-US" altLang="zh-CN" sz="2400" b="1">
                <a:solidFill>
                  <a:schemeClr val="accent1"/>
                </a:solidFill>
              </a:rPr>
              <a:t> </a:t>
            </a:r>
            <a:r>
              <a:rPr lang="en-US" altLang="zh-CN" sz="2400" b="1">
                <a:solidFill>
                  <a:schemeClr val="tx1"/>
                </a:solidFill>
              </a:rPr>
              <a:t>I guess the question is ... Do you like watching films better than reading novels?</a:t>
            </a:r>
            <a:endParaRPr lang="en-US" altLang="zh-CN" sz="2400" b="1">
              <a:solidFill>
                <a:schemeClr val="tx1"/>
              </a:solidFill>
            </a:endParaRPr>
          </a:p>
          <a:p>
            <a:pPr fontAlgn="auto">
              <a:lnSpc>
                <a:spcPts val="2600"/>
              </a:lnSpc>
            </a:pPr>
            <a:r>
              <a:rPr lang="en-US" altLang="zh-CN" sz="2400" b="1">
                <a:solidFill>
                  <a:schemeClr val="accent6"/>
                </a:solidFill>
              </a:rPr>
              <a:t>Kate</a:t>
            </a:r>
            <a:r>
              <a:rPr lang="en-US" altLang="zh-CN" sz="2400" b="1">
                <a:solidFill>
                  <a:schemeClr val="tx1"/>
                </a:solidFill>
              </a:rPr>
              <a:t>: Actually, I like both, but maybe watching films is easier for me in this case.</a:t>
            </a:r>
            <a:endParaRPr lang="en-US" altLang="zh-CN" sz="2400" b="1">
              <a:solidFill>
                <a:schemeClr val="tx1"/>
              </a:solidFill>
            </a:endParaRPr>
          </a:p>
          <a:p>
            <a:pPr fontAlgn="auto">
              <a:lnSpc>
                <a:spcPts val="2600"/>
              </a:lnSpc>
            </a:pPr>
            <a:r>
              <a:rPr lang="en-US" altLang="zh-CN" sz="2400" b="1">
                <a:solidFill>
                  <a:schemeClr val="accent1"/>
                </a:solidFill>
              </a:rPr>
              <a:t>S</a:t>
            </a:r>
            <a:r>
              <a:rPr lang="en-US" altLang="zh-CN" sz="2400" b="1">
                <a:solidFill>
                  <a:schemeClr val="tx1"/>
                </a:solidFill>
              </a:rPr>
              <a:t>: I think you're right. Zhou Xun is an excellent actress. We can talk about her films after you watch some.</a:t>
            </a:r>
            <a:endParaRPr lang="en-US" altLang="zh-CN" sz="2400" b="1">
              <a:solidFill>
                <a:schemeClr val="tx1"/>
              </a:solidFill>
            </a:endParaRPr>
          </a:p>
          <a:p>
            <a:pPr fontAlgn="auto">
              <a:lnSpc>
                <a:spcPts val="2600"/>
              </a:lnSpc>
            </a:pPr>
            <a:r>
              <a:rPr lang="en-US" altLang="zh-CN" sz="2400" b="1">
                <a:solidFill>
                  <a:schemeClr val="accent6"/>
                </a:solidFill>
              </a:rPr>
              <a:t>Kate</a:t>
            </a:r>
            <a:r>
              <a:rPr lang="en-US" altLang="zh-CN" sz="2400" b="1">
                <a:solidFill>
                  <a:schemeClr val="tx1"/>
                </a:solidFill>
              </a:rPr>
              <a:t>: I'm looking forward!</a:t>
            </a:r>
            <a:endParaRPr lang="en-US" altLang="zh-CN" sz="2400" b="1">
              <a:solidFill>
                <a:schemeClr val="tx1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23215" y="1131570"/>
            <a:ext cx="3168650" cy="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55650" y="1779905"/>
            <a:ext cx="2015490" cy="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323215" y="4444365"/>
            <a:ext cx="2376805" cy="508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755650" y="5067300"/>
            <a:ext cx="2592070" cy="24765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5284470" y="1487805"/>
            <a:ext cx="3230245" cy="583565"/>
          </a:xfrm>
          <a:prstGeom prst="rect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pPr algn="ctr"/>
            <a:r>
              <a:rPr lang="en-US" altLang="zh-CN" sz="3200" b="1"/>
              <a:t>give responses</a:t>
            </a:r>
            <a:endParaRPr lang="en-US" altLang="zh-CN" sz="3200" b="1"/>
          </a:p>
        </p:txBody>
      </p:sp>
      <p:cxnSp>
        <p:nvCxnSpPr>
          <p:cNvPr id="12" name="直接连接符 11"/>
          <p:cNvCxnSpPr/>
          <p:nvPr/>
        </p:nvCxnSpPr>
        <p:spPr>
          <a:xfrm>
            <a:off x="323215" y="2139950"/>
            <a:ext cx="4464685" cy="0"/>
          </a:xfrm>
          <a:prstGeom prst="line">
            <a:avLst/>
          </a:prstGeom>
          <a:ln w="381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55015" y="2428240"/>
            <a:ext cx="1944370" cy="0"/>
          </a:xfrm>
          <a:prstGeom prst="line">
            <a:avLst/>
          </a:prstGeom>
          <a:ln w="381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40690" y="3075940"/>
            <a:ext cx="2835275" cy="36195"/>
          </a:xfrm>
          <a:prstGeom prst="line">
            <a:avLst/>
          </a:prstGeom>
          <a:ln w="381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V="1">
            <a:off x="629920" y="3796030"/>
            <a:ext cx="1350010" cy="23495"/>
          </a:xfrm>
          <a:prstGeom prst="line">
            <a:avLst/>
          </a:prstGeom>
          <a:ln w="381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5130165" y="4444365"/>
            <a:ext cx="3672205" cy="58356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en-US" altLang="zh-CN" sz="3200" b="1"/>
              <a:t>encourage thoughts</a:t>
            </a:r>
            <a:endParaRPr lang="en-US" altLang="zh-CN" sz="32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0" y="430530"/>
            <a:ext cx="9023985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00000"/>
              </a:lnSpc>
            </a:pPr>
            <a:r>
              <a:rPr lang="en-US" altLang="zh-CN" sz="3600" b="1">
                <a:solidFill>
                  <a:srgbClr val="FF0000"/>
                </a:solidFill>
              </a:rPr>
              <a:t>Assess: </a:t>
            </a:r>
            <a:r>
              <a:rPr lang="en-US" altLang="zh-CN" sz="3600" b="1">
                <a:solidFill>
                  <a:schemeClr val="tx1"/>
                </a:solidFill>
              </a:rPr>
              <a:t>U</a:t>
            </a:r>
            <a:r>
              <a:rPr lang="en-US" altLang="zh-CN" sz="3600" b="1">
                <a:solidFill>
                  <a:schemeClr val="tx1"/>
                </a:solidFill>
              </a:rPr>
              <a:t>se the checklist to give feedback </a:t>
            </a:r>
            <a:endParaRPr lang="en-US" altLang="zh-CN" sz="3600" b="1">
              <a:solidFill>
                <a:schemeClr val="tx1"/>
              </a:solidFill>
            </a:endParaRPr>
          </a:p>
          <a:p>
            <a:pPr marL="571500" indent="-5715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3200" b="1">
                <a:sym typeface="+mn-ea"/>
              </a:rPr>
              <a:t>Do the speakers mention some school clubs?</a:t>
            </a:r>
            <a:endParaRPr lang="en-US" altLang="zh-CN" sz="3200" b="1">
              <a:sym typeface="+mn-ea"/>
            </a:endParaRPr>
          </a:p>
          <a:p>
            <a:pPr marL="571500" indent="-5715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3200" b="1">
                <a:solidFill>
                  <a:schemeClr val="tx1"/>
                </a:solidFill>
              </a:rPr>
              <a:t>Do the speakers talk about personal interests, strengths, personalities, career goals or ability goals?</a:t>
            </a:r>
            <a:endParaRPr lang="en-US" altLang="zh-CN" sz="3200" b="1">
              <a:solidFill>
                <a:schemeClr val="tx1"/>
              </a:solidFill>
            </a:endParaRPr>
          </a:p>
          <a:p>
            <a:pPr marL="571500" indent="-5715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3200" b="1">
                <a:solidFill>
                  <a:schemeClr val="tx1"/>
                </a:solidFill>
              </a:rPr>
              <a:t>Do the speakers use expressions to show likes?</a:t>
            </a:r>
            <a:endParaRPr lang="en-US" altLang="zh-CN" sz="3200" b="1">
              <a:solidFill>
                <a:schemeClr val="tx1"/>
              </a:solidFill>
            </a:endParaRPr>
          </a:p>
          <a:p>
            <a:pPr marL="571500" indent="-5715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zh-CN" sz="3200" b="1">
                <a:solidFill>
                  <a:schemeClr val="tx1"/>
                </a:solidFill>
              </a:rPr>
              <a:t>Do the speakers include some expressions to give responses or encourage thoughts?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3525520" y="1491615"/>
            <a:ext cx="4574540" cy="3048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3525520" y="1995805"/>
            <a:ext cx="4862830" cy="10795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660515" y="3507740"/>
            <a:ext cx="1944370" cy="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659130" y="2449830"/>
            <a:ext cx="7705090" cy="5461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659765" y="4515485"/>
            <a:ext cx="6576695" cy="7620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72770" y="2994025"/>
            <a:ext cx="1118870" cy="9525"/>
          </a:xfrm>
          <a:prstGeom prst="line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5062"/>
          <a:stretch>
            <a:fillRect/>
          </a:stretch>
        </p:blipFill>
        <p:spPr>
          <a:xfrm>
            <a:off x="0" y="0"/>
            <a:ext cx="9144635" cy="51930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8595" y="-71755"/>
            <a:ext cx="48901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/>
              <a:t>Homework:</a:t>
            </a:r>
            <a:endParaRPr lang="en-US" altLang="zh-CN" sz="4000" b="1"/>
          </a:p>
        </p:txBody>
      </p:sp>
      <p:sp>
        <p:nvSpPr>
          <p:cNvPr id="4" name="文本框 3"/>
          <p:cNvSpPr txBox="1"/>
          <p:nvPr/>
        </p:nvSpPr>
        <p:spPr>
          <a:xfrm>
            <a:off x="188595" y="1972310"/>
            <a:ext cx="90157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/>
              <a:t>    </a:t>
            </a:r>
            <a:r>
              <a:rPr lang="en-US" altLang="zh-CN" sz="3200" b="1"/>
              <a:t>Each group watches a teenage film and find out clips related to school clubs.  </a:t>
            </a:r>
            <a:endParaRPr lang="en-US" altLang="zh-CN" sz="3200" b="1"/>
          </a:p>
        </p:txBody>
      </p:sp>
      <p:sp>
        <p:nvSpPr>
          <p:cNvPr id="5" name="文本框 4"/>
          <p:cNvSpPr txBox="1"/>
          <p:nvPr/>
        </p:nvSpPr>
        <p:spPr>
          <a:xfrm>
            <a:off x="508635" y="749935"/>
            <a:ext cx="20015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 sz="2400" b="1">
                <a:sym typeface="+mn-ea"/>
              </a:rPr>
              <a:t>High school musical</a:t>
            </a:r>
            <a:endParaRPr lang="en-US" altLang="zh-CN" sz="2400" b="1"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zh-CN" altLang="en-US" sz="2400" b="1">
                <a:sym typeface="+mn-ea"/>
              </a:rPr>
              <a:t>《歌舞青春》</a:t>
            </a:r>
            <a:r>
              <a:rPr lang="en-US" altLang="zh-CN" sz="2400" b="1">
                <a:sym typeface="+mn-ea"/>
              </a:rPr>
              <a:t>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2561590" y="965200"/>
            <a:ext cx="201930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 sz="2400" b="1">
                <a:sym typeface="+mn-ea"/>
              </a:rPr>
              <a:t>Drumline</a:t>
            </a:r>
            <a:endParaRPr lang="en-US" altLang="zh-CN" sz="2400" b="1"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zh-CN" altLang="en-US" sz="2400" b="1">
                <a:sym typeface="+mn-ea"/>
              </a:rPr>
              <a:t>《乐鼓热线》</a:t>
            </a:r>
            <a:endParaRPr lang="zh-CN" altLang="en-US" sz="2400"/>
          </a:p>
        </p:txBody>
      </p:sp>
      <p:sp>
        <p:nvSpPr>
          <p:cNvPr id="7" name="文本框 6"/>
          <p:cNvSpPr txBox="1"/>
          <p:nvPr/>
        </p:nvSpPr>
        <p:spPr>
          <a:xfrm>
            <a:off x="4794250" y="965200"/>
            <a:ext cx="171323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 sz="2400" b="1">
                <a:sym typeface="+mn-ea"/>
              </a:rPr>
              <a:t>Mean Girls</a:t>
            </a:r>
            <a:endParaRPr lang="en-US" altLang="zh-CN" sz="2400" b="1"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zh-CN" altLang="en-US" sz="2400" b="1">
                <a:sym typeface="+mn-ea"/>
              </a:rPr>
              <a:t>《贱女孩》</a:t>
            </a:r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6731635" y="781050"/>
            <a:ext cx="20408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 sz="2400" b="1">
                <a:sym typeface="+mn-ea"/>
              </a:rPr>
              <a:t>It's a Boy Girl Thing</a:t>
            </a:r>
            <a:endParaRPr lang="en-US" altLang="zh-CN" sz="2400" b="1"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zh-CN" altLang="en-US" sz="2400" b="1">
                <a:sym typeface="+mn-ea"/>
              </a:rPr>
              <a:t>《女男变错身》</a:t>
            </a:r>
            <a:endParaRPr lang="zh-CN" altLang="en-US" sz="2400"/>
          </a:p>
        </p:txBody>
      </p:sp>
      <p:sp>
        <p:nvSpPr>
          <p:cNvPr id="9" name="文本框 8"/>
          <p:cNvSpPr txBox="1"/>
          <p:nvPr/>
        </p:nvSpPr>
        <p:spPr>
          <a:xfrm>
            <a:off x="132080" y="3517900"/>
            <a:ext cx="263144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 sz="2400" b="1">
                <a:sym typeface="+mn-ea"/>
              </a:rPr>
              <a:t>Bring it on</a:t>
            </a:r>
            <a:endParaRPr lang="en-US" altLang="zh-CN" sz="2400" b="1"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zh-CN" altLang="en-US" sz="2400" b="1">
                <a:sym typeface="+mn-ea"/>
              </a:rPr>
              <a:t>《美少女啦啦队》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2408555" y="3333115"/>
            <a:ext cx="232537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ym typeface="+mn-ea"/>
              </a:rPr>
              <a:t>What a Girl </a:t>
            </a:r>
            <a:endParaRPr lang="en-US" altLang="zh-CN" sz="2400" b="1">
              <a:sym typeface="+mn-ea"/>
            </a:endParaRPr>
          </a:p>
          <a:p>
            <a:pPr algn="ctr"/>
            <a:r>
              <a:rPr lang="en-US" altLang="zh-CN" sz="2400" b="1">
                <a:sym typeface="+mn-ea"/>
              </a:rPr>
              <a:t>Wants</a:t>
            </a:r>
            <a:endParaRPr lang="en-US" altLang="zh-CN" sz="2400" b="1">
              <a:sym typeface="+mn-ea"/>
            </a:endParaRPr>
          </a:p>
          <a:p>
            <a:pPr algn="ctr"/>
            <a:r>
              <a:rPr lang="zh-CN" altLang="en-US" sz="2400" b="1">
                <a:sym typeface="+mn-ea"/>
              </a:rPr>
              <a:t>《水瓶座女孩》</a:t>
            </a:r>
            <a:endParaRPr lang="zh-CN" altLang="en-US" sz="2400"/>
          </a:p>
        </p:txBody>
      </p:sp>
      <p:sp>
        <p:nvSpPr>
          <p:cNvPr id="11" name="文本框 10"/>
          <p:cNvSpPr txBox="1"/>
          <p:nvPr/>
        </p:nvSpPr>
        <p:spPr>
          <a:xfrm>
            <a:off x="4569460" y="3333115"/>
            <a:ext cx="201930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ym typeface="+mn-ea"/>
              </a:rPr>
              <a:t>The Princess </a:t>
            </a:r>
            <a:endParaRPr lang="en-US" altLang="zh-CN" sz="2400" b="1">
              <a:sym typeface="+mn-ea"/>
            </a:endParaRPr>
          </a:p>
          <a:p>
            <a:pPr algn="ctr"/>
            <a:r>
              <a:rPr lang="en-US" altLang="zh-CN" sz="2400" b="1">
                <a:sym typeface="+mn-ea"/>
              </a:rPr>
              <a:t>Diaries</a:t>
            </a:r>
            <a:endParaRPr lang="en-US" altLang="zh-CN" sz="2400" b="1">
              <a:sym typeface="+mn-ea"/>
            </a:endParaRPr>
          </a:p>
          <a:p>
            <a:pPr algn="ctr"/>
            <a:r>
              <a:rPr lang="zh-CN" altLang="en-US" sz="2400" b="1">
                <a:sym typeface="+mn-ea"/>
              </a:rPr>
              <a:t>《公主日记》</a:t>
            </a:r>
            <a:endParaRPr lang="zh-CN" altLang="en-US" sz="2400"/>
          </a:p>
        </p:txBody>
      </p:sp>
      <p:sp>
        <p:nvSpPr>
          <p:cNvPr id="12" name="文本框 11"/>
          <p:cNvSpPr txBox="1"/>
          <p:nvPr/>
        </p:nvSpPr>
        <p:spPr>
          <a:xfrm>
            <a:off x="6645910" y="3446145"/>
            <a:ext cx="202184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US" altLang="zh-CN" sz="2400" b="1">
                <a:sym typeface="+mn-ea"/>
              </a:rPr>
              <a:t>17 Again</a:t>
            </a:r>
            <a:endParaRPr lang="en-US" altLang="zh-CN" sz="2400" b="1">
              <a:sym typeface="+mn-ea"/>
            </a:endParaRPr>
          </a:p>
          <a:p>
            <a:pPr algn="ctr"/>
            <a:r>
              <a:rPr lang="zh-CN" altLang="en-US" sz="2400" b="1">
                <a:sym typeface="+mn-ea"/>
              </a:rPr>
              <a:t>《回到</a:t>
            </a:r>
            <a:r>
              <a:rPr lang="en-US" altLang="zh-CN" sz="2400" b="1">
                <a:sym typeface="+mn-ea"/>
              </a:rPr>
              <a:t>17</a:t>
            </a:r>
            <a:r>
              <a:rPr lang="zh-CN" altLang="en-US" sz="2400" b="1">
                <a:sym typeface="+mn-ea"/>
              </a:rPr>
              <a:t>岁》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7385" y="3246601"/>
            <a:ext cx="7772400" cy="1102519"/>
          </a:xfrm>
        </p:spPr>
        <p:txBody>
          <a:bodyPr>
            <a:noAutofit/>
          </a:bodyPr>
          <a:lstStyle/>
          <a:p>
            <a:r>
              <a:rPr lang="en-US" altLang="zh-CN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ea typeface="方正粗谭黑简体" panose="02010600030101010101" pitchFamily="2" charset="-122"/>
              </a:rPr>
              <a:t>THANKS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Agency FB" panose="020B0503020202020204" pitchFamily="34" charset="0"/>
              <a:ea typeface="方正粗谭黑简体" panose="02010600030101010101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308774" y="3804845"/>
            <a:ext cx="318310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724128" y="3804845"/>
            <a:ext cx="318310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 rot="21012609">
            <a:off x="-19050" y="888365"/>
            <a:ext cx="2416810" cy="2336800"/>
            <a:chOff x="535446" y="720719"/>
            <a:chExt cx="2554285" cy="2547937"/>
          </a:xfrm>
        </p:grpSpPr>
        <p:pic>
          <p:nvPicPr>
            <p:cNvPr id="12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929350">
              <a:off x="892781" y="1320093"/>
              <a:ext cx="1839614" cy="1192070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14" name="组合 13"/>
          <p:cNvGrpSpPr/>
          <p:nvPr/>
        </p:nvGrpSpPr>
        <p:grpSpPr>
          <a:xfrm>
            <a:off x="1921510" y="499110"/>
            <a:ext cx="2804160" cy="2198370"/>
            <a:chOff x="535446" y="720719"/>
            <a:chExt cx="2554285" cy="2547937"/>
          </a:xfrm>
        </p:grpSpPr>
        <p:pic>
          <p:nvPicPr>
            <p:cNvPr id="15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929350">
              <a:off x="1126363" y="1246268"/>
              <a:ext cx="1393871" cy="1270198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24" name="组合 23"/>
          <p:cNvGrpSpPr/>
          <p:nvPr/>
        </p:nvGrpSpPr>
        <p:grpSpPr>
          <a:xfrm rot="1115850">
            <a:off x="4316095" y="464185"/>
            <a:ext cx="2514600" cy="2245360"/>
            <a:chOff x="535446" y="720719"/>
            <a:chExt cx="2554285" cy="2547937"/>
          </a:xfrm>
        </p:grpSpPr>
        <p:pic>
          <p:nvPicPr>
            <p:cNvPr id="16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103437">
              <a:off x="884069" y="1321735"/>
              <a:ext cx="1957434" cy="110105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</p:pic>
      </p:grpSp>
      <p:grpSp>
        <p:nvGrpSpPr>
          <p:cNvPr id="27" name="组合 26"/>
          <p:cNvGrpSpPr/>
          <p:nvPr/>
        </p:nvGrpSpPr>
        <p:grpSpPr>
          <a:xfrm rot="2124677">
            <a:off x="6515735" y="833755"/>
            <a:ext cx="2342515" cy="2411095"/>
            <a:chOff x="535446" y="720719"/>
            <a:chExt cx="2554285" cy="2547937"/>
          </a:xfrm>
        </p:grpSpPr>
        <p:pic>
          <p:nvPicPr>
            <p:cNvPr id="28" name="Picture 3" descr="C:\Users\jsj\Desktop\0506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45847">
              <a:off x="535446" y="720719"/>
              <a:ext cx="2554285" cy="25479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1103437">
              <a:off x="930445" y="1256917"/>
              <a:ext cx="1864685" cy="1230692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340000">
            <a:off x="184150" y="1467485"/>
            <a:ext cx="1860550" cy="11150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20000">
            <a:off x="2437130" y="932815"/>
            <a:ext cx="1798955" cy="11379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">
            <a:off x="4686300" y="951230"/>
            <a:ext cx="1998980" cy="1155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80000">
            <a:off x="6887210" y="1392555"/>
            <a:ext cx="1758950" cy="1171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1258"/>
          <a:stretch>
            <a:fillRect/>
          </a:stretch>
        </p:blipFill>
        <p:spPr>
          <a:xfrm>
            <a:off x="301625" y="2552065"/>
            <a:ext cx="3103245" cy="25457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49625" y="2745105"/>
            <a:ext cx="225107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 b="1">
                <a:solidFill>
                  <a:srgbClr val="FF0000"/>
                </a:solidFill>
              </a:rPr>
              <a:t>Choose a School Club</a:t>
            </a:r>
            <a:endParaRPr lang="en-US" altLang="zh-CN" sz="4400" b="1">
              <a:solidFill>
                <a:srgbClr val="FF0000"/>
              </a:solidFill>
            </a:endParaRPr>
          </a:p>
        </p:txBody>
      </p:sp>
      <p:pic>
        <p:nvPicPr>
          <p:cNvPr id="409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93345"/>
            <a:ext cx="3228975" cy="2422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520" y="71755"/>
            <a:ext cx="3211830" cy="2409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t="10851"/>
          <a:stretch>
            <a:fillRect/>
          </a:stretch>
        </p:blipFill>
        <p:spPr>
          <a:xfrm>
            <a:off x="5828030" y="2515235"/>
            <a:ext cx="2797175" cy="2582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41325" y="540385"/>
            <a:ext cx="87026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</a:t>
            </a:r>
            <a:r>
              <a:rPr lang="en-US" altLang="zh-CN" sz="3200" b="1"/>
              <a:t>like/love/enjoy/prefer/am</a:t>
            </a:r>
            <a:r>
              <a:rPr lang="en-US" altLang="zh-CN" sz="3200" b="1"/>
              <a:t> fond of doing sth.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en-US" altLang="zh-CN" sz="3200" b="1"/>
              <a:t>'m interested in sth/doing sth.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I</a:t>
            </a:r>
            <a:r>
              <a:rPr lang="en-US" altLang="zh-CN" sz="3200" b="1">
                <a:sym typeface="+mn-ea"/>
              </a:rPr>
              <a:t>'m usually satisfied/happy/pleased with...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I</a:t>
            </a:r>
            <a:r>
              <a:rPr lang="en-US" altLang="zh-CN" sz="3200" b="1">
                <a:sym typeface="+mn-ea"/>
              </a:rPr>
              <a:t>'m keen on/passionate about...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...</a:t>
            </a:r>
            <a:r>
              <a:rPr lang="en-US" altLang="zh-CN" sz="3200" b="1"/>
              <a:t>would be one of my best choices</a:t>
            </a:r>
            <a:r>
              <a:rPr lang="en-US" altLang="zh-CN" sz="3200" b="1"/>
              <a:t>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...</a:t>
            </a:r>
            <a:r>
              <a:rPr lang="en-US" altLang="zh-CN" sz="3200" b="1"/>
              <a:t>sounds interesting/exciting to me.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...</a:t>
            </a:r>
            <a:r>
              <a:rPr lang="en-US" altLang="zh-CN" sz="3200" b="1"/>
              <a:t>attract/appeal to me...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>
                <a:solidFill>
                  <a:schemeClr val="accent5"/>
                </a:solidFill>
              </a:rPr>
              <a:t>It</a:t>
            </a:r>
            <a:r>
              <a:rPr lang="en-US" altLang="zh-CN" sz="3200" b="1"/>
              <a:t> will </a:t>
            </a:r>
            <a:r>
              <a:rPr lang="en-US" altLang="zh-CN" sz="3200" b="1">
                <a:solidFill>
                  <a:schemeClr val="accent5"/>
                </a:solidFill>
              </a:rPr>
              <a:t>be </a:t>
            </a:r>
            <a:r>
              <a:rPr lang="en-US" altLang="zh-CN" sz="3200" b="1"/>
              <a:t>thrilling/fun to do sth.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>
                <a:solidFill>
                  <a:schemeClr val="accent5"/>
                </a:solidFill>
                <a:sym typeface="+mn-ea"/>
              </a:rPr>
              <a:t>There is</a:t>
            </a:r>
            <a:r>
              <a:rPr lang="en-US" altLang="zh-CN" sz="3200" b="1">
                <a:sym typeface="+mn-ea"/>
              </a:rPr>
              <a:t> always plenty of fun for me to...</a:t>
            </a:r>
            <a:endParaRPr lang="en-US" altLang="zh-CN" sz="3200" b="1"/>
          </a:p>
        </p:txBody>
      </p:sp>
      <p:sp>
        <p:nvSpPr>
          <p:cNvPr id="3" name="文本框 2"/>
          <p:cNvSpPr txBox="1"/>
          <p:nvPr/>
        </p:nvSpPr>
        <p:spPr>
          <a:xfrm>
            <a:off x="153670" y="0"/>
            <a:ext cx="45421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/>
              <a:t>Talk about likes:</a:t>
            </a:r>
            <a:endParaRPr lang="en-US" altLang="zh-CN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156210"/>
            <a:ext cx="9144000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Predict </a:t>
            </a:r>
            <a:r>
              <a:rPr lang="en-US" altLang="zh-CN" sz="3200" b="1"/>
              <a:t>based on the</a:t>
            </a:r>
            <a:r>
              <a:rPr lang="en-US" altLang="zh-CN" sz="4000" b="1"/>
              <a:t> </a:t>
            </a:r>
            <a:r>
              <a:rPr lang="en-US" altLang="zh-CN" sz="4000" b="1">
                <a:solidFill>
                  <a:srgbClr val="00B050"/>
                </a:solidFill>
              </a:rPr>
              <a:t>questions and choices</a:t>
            </a:r>
            <a:r>
              <a:rPr lang="en-US" altLang="zh-CN" sz="4000" b="1"/>
              <a:t>:</a:t>
            </a:r>
            <a:endParaRPr lang="en-US" altLang="zh-CN" sz="40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/>
              <a:t>Try to predict what the conversations may be about.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/>
              <a:t>Conclude: This conversation happens between/among____________ (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who</a:t>
            </a:r>
            <a:r>
              <a:rPr lang="en-US" altLang="zh-CN" sz="3200" b="1"/>
              <a:t>) and they are ____________(doing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</a:t>
            </a:r>
            <a:r>
              <a:rPr lang="en-US" altLang="zh-CN" sz="3200" b="1"/>
              <a:t>) and they do this probably in _________(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where</a:t>
            </a:r>
            <a:r>
              <a:rPr lang="en-US" altLang="zh-CN" sz="3200" b="1"/>
              <a:t>).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/>
              <a:t> Infer according to “5W1H”: </a:t>
            </a:r>
            <a:endParaRPr lang="en-US" altLang="zh-CN" sz="3200" b="1"/>
          </a:p>
        </p:txBody>
      </p:sp>
      <p:sp>
        <p:nvSpPr>
          <p:cNvPr id="3" name="文本框 2"/>
          <p:cNvSpPr txBox="1"/>
          <p:nvPr/>
        </p:nvSpPr>
        <p:spPr>
          <a:xfrm>
            <a:off x="5276215" y="3748405"/>
            <a:ext cx="352996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>
                <a:solidFill>
                  <a:srgbClr val="0070C0"/>
                </a:solidFill>
                <a:sym typeface="+mn-ea"/>
              </a:rPr>
              <a:t>who, what, when, where, why, how  </a:t>
            </a:r>
            <a:endParaRPr lang="en-US" altLang="zh-CN" sz="3200" b="1">
              <a:solidFill>
                <a:srgbClr val="0070C0"/>
              </a:solidFill>
              <a:sym typeface="+mn-ea"/>
            </a:endParaRPr>
          </a:p>
        </p:txBody>
      </p:sp>
      <p:pic>
        <p:nvPicPr>
          <p:cNvPr id="4" name="09 2.1+2conversations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92300" y="4205605"/>
            <a:ext cx="619125" cy="619125"/>
          </a:xfrm>
          <a:prstGeom prst="rect">
            <a:avLst/>
          </a:prstGeom>
        </p:spPr>
      </p:pic>
      <p:pic>
        <p:nvPicPr>
          <p:cNvPr id="5" name="09 2.conversation 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860040" y="4205605"/>
            <a:ext cx="619125" cy="619125"/>
          </a:xfrm>
          <a:prstGeom prst="rect">
            <a:avLst/>
          </a:prstGeom>
        </p:spPr>
      </p:pic>
      <p:pic>
        <p:nvPicPr>
          <p:cNvPr id="6" name="09 2.conversation 2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77945" y="420560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0" y="299720"/>
            <a:ext cx="9144000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Listen </a:t>
            </a:r>
            <a:r>
              <a:rPr lang="en-US" altLang="zh-CN" sz="3200" b="1"/>
              <a:t>for difficult points:</a:t>
            </a:r>
            <a:endParaRPr lang="en-US" altLang="zh-CN" sz="3200" b="1"/>
          </a:p>
          <a:p>
            <a:r>
              <a:rPr lang="en-US" altLang="zh-CN" sz="3200" b="1"/>
              <a:t>    </a:t>
            </a:r>
            <a:r>
              <a:rPr lang="en-US" altLang="zh-CN" sz="3600" b="1"/>
              <a:t>If you _________ hear the first one, it means you're not a dog! Dogs ______ hear very high frequency sounds, but people _______. And if you _______ hear the second one, you're younger than 25.</a:t>
            </a:r>
            <a:endParaRPr lang="en-US" altLang="zh-CN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1811020" y="871220"/>
            <a:ext cx="1801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</a:rPr>
              <a:t>couldn't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80890" y="1432560"/>
            <a:ext cx="1801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</a:rPr>
              <a:t>can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23280" y="1993900"/>
            <a:ext cx="1801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</a:rPr>
              <a:t>can't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62355" y="2468245"/>
            <a:ext cx="18014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</a:rPr>
              <a:t>could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09 2.hearing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961765" y="393700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141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6690" y="992505"/>
            <a:ext cx="8956675" cy="4071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/>
              <a:t>They are </a:t>
            </a:r>
            <a:r>
              <a:rPr lang="en-US" altLang="zh-CN" sz="3200" b="1" u="sng"/>
              <a:t>learning about</a:t>
            </a:r>
            <a:r>
              <a:rPr lang="en-US" altLang="zh-CN" sz="3200" b="1"/>
              <a:t> </a:t>
            </a:r>
            <a:r>
              <a:rPr lang="en-US" altLang="zh-CN" sz="3200" b="1">
                <a:solidFill>
                  <a:srgbClr val="FF0000"/>
                </a:solidFill>
              </a:rPr>
              <a:t>hearing</a:t>
            </a:r>
            <a:r>
              <a:rPr lang="en-US" altLang="zh-CN" sz="3200" b="1"/>
              <a:t>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/>
              <a:t>Students are </a:t>
            </a:r>
            <a:r>
              <a:rPr lang="en-US" altLang="zh-CN" sz="3200" b="1" u="sng"/>
              <a:t>discussing</a:t>
            </a:r>
            <a:r>
              <a:rPr lang="en-US" altLang="zh-CN" sz="3200" b="1"/>
              <a:t> </a:t>
            </a:r>
            <a:r>
              <a:rPr lang="en-US" altLang="zh-CN" sz="3200" b="1">
                <a:solidFill>
                  <a:srgbClr val="FF0000"/>
                </a:solidFill>
              </a:rPr>
              <a:t>dating</a:t>
            </a:r>
            <a:r>
              <a:rPr lang="en-US" altLang="zh-CN" sz="3200" b="1"/>
              <a:t>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Ø"/>
            </a:pPr>
            <a:r>
              <a:rPr lang="en-US" altLang="zh-CN" sz="3200" b="1">
                <a:solidFill>
                  <a:srgbClr val="FF0000"/>
                </a:solidFill>
              </a:rPr>
              <a:t>Hearing </a:t>
            </a:r>
            <a:r>
              <a:rPr lang="en-US" altLang="zh-CN" sz="3200" b="1"/>
              <a:t>and </a:t>
            </a:r>
            <a:r>
              <a:rPr lang="en-US" altLang="zh-CN" sz="3200" b="1">
                <a:solidFill>
                  <a:srgbClr val="FF0000"/>
                </a:solidFill>
              </a:rPr>
              <a:t>dating </a:t>
            </a:r>
            <a:r>
              <a:rPr lang="en-US" altLang="zh-CN" sz="3200" b="1"/>
              <a:t>are the __________ of the conversations.</a:t>
            </a:r>
            <a:endParaRPr lang="en-US" altLang="zh-CN" sz="3200" b="1"/>
          </a:p>
          <a:p>
            <a:pPr marL="457200" indent="-457200">
              <a:buFont typeface="Wingdings" panose="05000000000000000000" charset="0"/>
              <a:buChar char="l"/>
            </a:pPr>
            <a:r>
              <a:rPr lang="en-US" altLang="zh-CN" sz="3200" b="1"/>
              <a:t>These two conversations happened in</a:t>
            </a:r>
            <a:r>
              <a:rPr lang="en-US" altLang="zh-CN" sz="3200" b="1">
                <a:solidFill>
                  <a:srgbClr val="FF0000"/>
                </a:solidFill>
              </a:rPr>
              <a:t> Science Club</a:t>
            </a:r>
            <a:r>
              <a:rPr lang="en-US" altLang="zh-CN" sz="3200" b="1"/>
              <a:t> and </a:t>
            </a:r>
            <a:r>
              <a:rPr lang="en-US" altLang="zh-CN" sz="3200" b="1">
                <a:solidFill>
                  <a:srgbClr val="FF0000"/>
                </a:solidFill>
              </a:rPr>
              <a:t>D</a:t>
            </a:r>
            <a:r>
              <a:rPr lang="en-US" altLang="zh-CN" sz="3200" b="1">
                <a:solidFill>
                  <a:srgbClr val="FF0000"/>
                </a:solidFill>
              </a:rPr>
              <a:t>ebate Club</a:t>
            </a:r>
            <a:r>
              <a:rPr lang="en-US" altLang="zh-CN" sz="3200" b="1"/>
              <a:t>.</a:t>
            </a:r>
            <a:endParaRPr lang="en-US" altLang="zh-CN" sz="3200" b="1"/>
          </a:p>
          <a:p>
            <a:pPr marL="457200" indent="-457200" fontAlgn="auto">
              <a:lnSpc>
                <a:spcPts val="4000"/>
              </a:lnSpc>
              <a:buFont typeface="Wingdings" panose="05000000000000000000" charset="0"/>
              <a:buChar char="Ø"/>
            </a:pPr>
            <a:r>
              <a:rPr lang="en-US" altLang="zh-CN" sz="3200" b="1"/>
              <a:t>______________________can help us understand the whole conversation.</a:t>
            </a:r>
            <a:endParaRPr lang="en-US" altLang="zh-CN" sz="3200" b="1"/>
          </a:p>
        </p:txBody>
      </p:sp>
      <p:sp>
        <p:nvSpPr>
          <p:cNvPr id="3" name="文本框 2"/>
          <p:cNvSpPr txBox="1"/>
          <p:nvPr/>
        </p:nvSpPr>
        <p:spPr>
          <a:xfrm>
            <a:off x="5745480" y="1715135"/>
            <a:ext cx="1557020" cy="70675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topics</a:t>
            </a:r>
            <a:endParaRPr lang="en-US" alt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05535" y="3917950"/>
            <a:ext cx="3578860" cy="70675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Places/Settings</a:t>
            </a:r>
            <a:endParaRPr lang="en-US" alt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7975" y="244475"/>
            <a:ext cx="5173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Reflect </a:t>
            </a:r>
            <a:r>
              <a:rPr lang="en-US" altLang="zh-CN" sz="4000" b="1"/>
              <a:t>on the </a:t>
            </a:r>
            <a:r>
              <a:rPr lang="en-US" altLang="zh-CN" sz="4000" b="1">
                <a:solidFill>
                  <a:srgbClr val="00B050"/>
                </a:solidFill>
              </a:rPr>
              <a:t>answers</a:t>
            </a:r>
            <a:r>
              <a:rPr lang="en-US" altLang="zh-CN" sz="4000" b="1"/>
              <a:t>:</a:t>
            </a:r>
            <a:endParaRPr lang="en-US" altLang="zh-CN" sz="40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" grpId="0" bldLvl="0" animBg="1"/>
      <p:bldP spid="3" grpId="1" animBg="1"/>
      <p:bldP spid="4" grpId="0" bldLvl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93335" y="3074670"/>
            <a:ext cx="2917825" cy="20694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96950" y="3073400"/>
            <a:ext cx="2682875" cy="20694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09980" y="3469005"/>
            <a:ext cx="261493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chemeClr val="tx1"/>
                </a:solidFill>
                <a:sym typeface="+mn-ea"/>
              </a:rPr>
              <a:t>Focus on the bigger picture first!</a:t>
            </a:r>
            <a:endParaRPr lang="en-US" altLang="zh-CN" sz="32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52085" y="3467735"/>
            <a:ext cx="274320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rgbClr val="FF0000"/>
                </a:solidFill>
                <a:sym typeface="+mn-ea"/>
              </a:rPr>
              <a:t>Topics/Settings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 first, details second.</a:t>
            </a:r>
            <a:endParaRPr lang="en-US" altLang="zh-CN" sz="32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3" name="图片 2" descr="VCG211158806257"/>
          <p:cNvPicPr>
            <a:picLocks noChangeAspect="1"/>
          </p:cNvPicPr>
          <p:nvPr/>
        </p:nvPicPr>
        <p:blipFill>
          <a:blip r:embed="rId4"/>
          <a:srcRect b="5409"/>
          <a:stretch>
            <a:fillRect/>
          </a:stretch>
        </p:blipFill>
        <p:spPr>
          <a:xfrm>
            <a:off x="108585" y="205105"/>
            <a:ext cx="4458970" cy="2809240"/>
          </a:xfrm>
          <a:prstGeom prst="rect">
            <a:avLst/>
          </a:prstGeom>
        </p:spPr>
      </p:pic>
      <p:pic>
        <p:nvPicPr>
          <p:cNvPr id="4" name="图片 3" descr="VCG41155287298"/>
          <p:cNvPicPr>
            <a:picLocks noChangeAspect="1"/>
          </p:cNvPicPr>
          <p:nvPr/>
        </p:nvPicPr>
        <p:blipFill>
          <a:blip r:embed="rId5"/>
          <a:srcRect b="6115"/>
          <a:stretch>
            <a:fillRect/>
          </a:stretch>
        </p:blipFill>
        <p:spPr>
          <a:xfrm>
            <a:off x="4678680" y="205105"/>
            <a:ext cx="4465320" cy="2788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2" grpId="1"/>
      <p:bldP spid="6" grpId="2"/>
      <p:bldP spid="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12115" y="1327785"/>
            <a:ext cx="35674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</a:rPr>
              <a:t>Predict </a:t>
            </a:r>
            <a:r>
              <a:rPr lang="en-US" altLang="zh-CN" sz="4000" b="1"/>
              <a:t>the content of conversation 3:</a:t>
            </a:r>
            <a:endParaRPr lang="en-US" altLang="zh-CN" sz="4000" b="1"/>
          </a:p>
        </p:txBody>
      </p:sp>
      <p:pic>
        <p:nvPicPr>
          <p:cNvPr id="3" name="图片 2" descr="adam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3254"/>
          <a:stretch>
            <a:fillRect/>
          </a:stretch>
        </p:blipFill>
        <p:spPr>
          <a:xfrm>
            <a:off x="4074160" y="121920"/>
            <a:ext cx="3375660" cy="49498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79545" y="193675"/>
            <a:ext cx="1730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Comic Sans MS" panose="030F0702030302020204" charset="0"/>
                <a:cs typeface="Comic Sans MS" panose="030F0702030302020204" charset="0"/>
              </a:rPr>
              <a:t>Adam</a:t>
            </a:r>
            <a:endParaRPr lang="en-US" altLang="zh-CN" sz="4000" b="1">
              <a:solidFill>
                <a:srgbClr val="FF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" name="10 3.Listen to Conversation 3.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640" y="3752215"/>
            <a:ext cx="619125" cy="619125"/>
          </a:xfrm>
          <a:prstGeom prst="rect">
            <a:avLst/>
          </a:prstGeom>
        </p:spPr>
      </p:pic>
      <p:pic>
        <p:nvPicPr>
          <p:cNvPr id="4" name="10 3.ballet club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0970" y="1987550"/>
            <a:ext cx="619125" cy="619125"/>
          </a:xfrm>
          <a:prstGeom prst="rect">
            <a:avLst/>
          </a:prstGeom>
        </p:spPr>
      </p:pic>
      <p:pic>
        <p:nvPicPr>
          <p:cNvPr id="7" name="10 3.nature club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0970" y="2745740"/>
            <a:ext cx="619125" cy="619125"/>
          </a:xfrm>
          <a:prstGeom prst="rect">
            <a:avLst/>
          </a:prstGeom>
        </p:spPr>
      </p:pic>
      <p:pic>
        <p:nvPicPr>
          <p:cNvPr id="8" name="10 3.cartoon club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0970" y="3527425"/>
            <a:ext cx="619125" cy="619125"/>
          </a:xfrm>
          <a:prstGeom prst="rect">
            <a:avLst/>
          </a:prstGeom>
        </p:spPr>
      </p:pic>
      <p:pic>
        <p:nvPicPr>
          <p:cNvPr id="9" name="10 3.volunteer club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0970" y="437134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28515" y="157480"/>
            <a:ext cx="44062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C00000"/>
                </a:solidFill>
              </a:rPr>
              <a:t>Think: What else </a:t>
            </a:r>
            <a:r>
              <a:rPr lang="en-US" altLang="zh-CN" sz="3600" b="1"/>
              <a:t>should be considered when deciding on a school club?</a:t>
            </a:r>
            <a:endParaRPr lang="en-US" altLang="zh-CN" sz="3600" b="1"/>
          </a:p>
        </p:txBody>
      </p:sp>
      <p:pic>
        <p:nvPicPr>
          <p:cNvPr id="7" name="图片 6" descr="社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0" y="13970"/>
            <a:ext cx="4163695" cy="2777490"/>
          </a:xfrm>
          <a:prstGeom prst="rect">
            <a:avLst/>
          </a:prstGeom>
        </p:spPr>
      </p:pic>
      <p:pic>
        <p:nvPicPr>
          <p:cNvPr id="8" name="图片 7" descr="社团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2623820"/>
            <a:ext cx="4154805" cy="2519680"/>
          </a:xfrm>
          <a:prstGeom prst="rect">
            <a:avLst/>
          </a:prstGeom>
        </p:spPr>
      </p:pic>
      <p:pic>
        <p:nvPicPr>
          <p:cNvPr id="6" name="图片 5" descr="VCG41504098570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515" y="2623820"/>
            <a:ext cx="4084320" cy="2724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>
        <p14:prism isContent="1"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2973,&quot;width&quot;:3854}"/>
</p:tagLst>
</file>

<file path=ppt/tags/tag10.xml><?xml version="1.0" encoding="utf-8"?>
<p:tagLst xmlns:p="http://schemas.openxmlformats.org/presentationml/2006/main">
  <p:tag name="KSO_WM_UNIT_PLACING_PICTURE_USER_VIEWPORT" val="{&quot;height&quot;:6019,&quot;width&quot;:7806}"/>
</p:tagLst>
</file>

<file path=ppt/tags/tag11.xml><?xml version="1.0" encoding="utf-8"?>
<p:tagLst xmlns:p="http://schemas.openxmlformats.org/presentationml/2006/main">
  <p:tag name="KSO_WM_UNIT_PLACING_PICTURE_USER_VIEWPORT" val="{&quot;height&quot;:6019,&quot;width&quot;:7806}"/>
</p:tagLst>
</file>

<file path=ppt/tags/tag12.xml><?xml version="1.0" encoding="utf-8"?>
<p:tagLst xmlns:p="http://schemas.openxmlformats.org/presentationml/2006/main">
  <p:tag name="ISPRING_ULTRA_SCORM_COURSE_ID" val="F8012BD7-3418-48D0-8DFB-3EA740F5EDE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U0G0nO8+LqUwQAAA0QAAAdAAAAdW5pdmVyc2FsL2NvbW1vbl9tZXNzYWdlcy5sbmetV/9u2zYQ/r9A34EQUGADNrcd0KIYEgeyxNhCZMmV6DjZDwiMxNhEKDGVKLfZX3uaPdieZEdKbuykg6SkgG1YtO+74913H49HJ19ygbasrLgsjq23ozcWYkUqM16sj60lOf35g4UqRYuMClmwY6uQFjoZv3xxJGixrumawfeXLxA6yllVwWM11k/3z4hnx9ZikjjhfGEHl4kfTsNk4k2tsSPzW1rcIV+u5R/lD7+8//Dl7bv3Px69bi37AMVz2/cPoZBBevemB1BAotBPAA37SYAviDXWn8PswiXxvQBb4/bLMOtFhM+tsf7stFtGEQ5IEvueixMvToKQmFz4mGDXGl/KGm3oliEl0Zazz0htGFRS8ZKhSvDM/JBKWChq1uXMDee2FyQRjknkOcQLA2scy7K8+8nA0lptZAnuKpTxil4JlhmfwBnz+23JKnBNFXAKwUttOPxT5pQXo07Xkb3ygmlCwtCPExy4uxVrjIsMuSXVbgaiRHaMIwAoacXKJ9gmhmXGHNlCDEOYedOZD2+iQ5jx9UbAWw2NY4GhBgtWdFkBR3AE7IrjVRi5OmngClF0S6vqsyyzA37sF6oL2AucECjokD1wojF2wFBjDspRlixVXWBzHMf2FCeT8AKIDH0XDrEIz6DdzoZYXOIYWgTHXTaBfe5NbU143WI7/u/6K6WazuIO0TQFO52+LZd1BSs6pdAFptOqYV5i/HEJVfNs/xtd3ABCYk291nzLIIQy62YPaIqDXc2fj0vvt+TU9nzsJkAoN1wlxIiddkZBHgqpEBVC6g2AX5ptaZEydMVSWgPh7+BvGc/M33SxTSSfav4XoqqVlletKgUuvng1el5oHvFBTVe0LHr0+QOoA018vNm8rmCnSrH8VnXtYi8To+8SxXP3pbvufzfVpy7P3NED/0O3EzfCNPGg2ydc9rfAcBRp8YXTQ/S38oJTcLRo9A0E0CuuB/gMwhYgkOipGOeQ+YMQzqEiA+xXeBJ7ROeYXVVcdZ7ZplBNvb/NkRSGJMEUu+fJFbuW0P+C0W1zdIOEG+KMnuBsECH2JosDnW5RAgho3YwPEJLgOew/64G5nONdBht5PcjEStYiM3Im+I2RWKhNnbPHM8t1KXOzKmi166VG4U+eE0Wzuahxuhhw9sbYjpxZ4tiBg/W4q3tY9DQCLuuYfBInvj3R5kDqnKp0A+fKtayLrCdQM7G6+NQGsDalMaNluvn37396YjyIpFlF7eqvg0CgQ7Uu4a9gvwdSserPLhBiTw7tzEMfq3bC39n1HPiJB3T4LpM0bQ6tXOawNOr2C2xri2YTYjuzORAyNvyTdZl2jyn7CHM7OgNRMrOoNZ7T8gYUjUgpBqGYVGsCqmHe7y9ZtRK8YENsn3cm6A0Tb5HYrmtunNB8gqc3zVmawVydtldPAVfPvmDOzA5A8B7gsYyrgYDmjNnJCzR683zf5tvHR87Xp8pc3I9e793j/wNQSwMEFAACAAgAhTQbScc8MFYKAwAAtQoAACcAAAB1bml2ZXJzYWwvZmxhc2hfcHVibGlzaGluZ19zZXR0aW5ncy54bWzVVt1OGkEUvucpJtN4KasWqyULphFIiQpEaKtXZtg5sBNnZ7Y7syBe9Wn6YH2SntkRhGjNqjVpwwXM+fnOd37mMOHRTSLJDDIjtGrQ3eoOJaAizYWaNuiXUWf7kBJjmeJMagUNqjQlR81KmOZjKUw8BGvR1BCEUaae2gaNrU3rQTCfz6vCpJnTaplbxDfVSCdBmoEBZSELUskW+GUXKRjarFQICb3oTPNcAhEcKSjh2DHZkczENPBmYxZdTzOdK36spc5INh036LtW232WNh6qJRJQLjnTRKET2zrjXDg+TA7FLZAYxDRG4gc1SuaC27hB92oOBa2DhygFts+BOZRjjckoewefgGWcWeaPPp6FG2uWAi/iC8USEY1QQ1z+DdoaXX2+HLTPT7u9k6tRv3866g48icIn2MQJg81AIRLSeRbBKk7IrGVRjLzRZ8KkgTBYFy3NJlptkHNnMtYSa1944TwkY+A9lsBaN4bXQnXQcpeSCSYiFw36KRNMUiIskyJaOZt8bKywRf8765YEsXDOgJwN6X14X50oZpmBdVpLjXE1j5rfdC45WeicSHENxGqC+ecJ/oqBrDeHTDKdFFIcH0uMFBhxJmAO/Kio6R3gnwJdYogkR0+c3FSC9RG+5+KWjGGiM8QFNsMZR7kwHr/6LOCUGXMPypYct4an3Vb7qttrtS+2XIKMz5iKngmODYcktW+BzzB3pTGElBqruQaBlYlYbqDoDxe8MCuTZunYMZsVTXeNLECx3QL5eExURDiaQuVQFjBiimglF4RFeIWMG6GZ0LlBiR8WD21eRNC7EqEKqlO8QRgs45CVQdvZ3Xtf2/9wcPixXg1+/fi5/aTT3VoZSOai+b1y/ORiWS2Xh3cuDNwueHw12Cz/NzfD4Lz9tUxde+2LUalutoel4PplrPonZazO/SobrK2xUhRwD0390sNNJEUiLPC/OWIvGJNX/YP4GXubMXnDnF9zNf6blP1p9RjZeH2EwaPPI6dJhBIJFsJtxNWbqrlf28H3zKOqSgXRNp+azcpvUEsDBBQAAgAIAIU0G0mXT5XNpAIAAFUKAAAhAAAAdW5pdmVyc2FsL2ZsYXNoX3NraW5fc2V0dGluZ3MueG1slVZRa9swEH7frwjZez3awRiogTbtoJCtYS19l+2LLSJLRjony7+fZEuxlNiNE1GIvvu+0+l0dynRWyYWX2Yzkkku1RsgMlFoi3hsxvL7edogSnGTSYEg8EZIVVE+X3z91X5I0jIvqeQO1FTNhmbQH/Ot/UyRuDM+F2Syqqk4rGQhb1KabQslG5Eb2d13u8Zk5aEGxZnYXrwEZxpfEKooprsfdk2T1Aq0hvziTY4qTlPg0zJ8oumPukq2Y5rhhAhrWkCc5Kdnu8b5wniPBJ/H1QkQ/qGhPj/aNUrl9ADqKueybupraqRWsrAJjTW3P+26qOGS5qb9LufUC+yF7EEX7+HS83RrV0ByX8O+J7ZdleRrm9eTgWAfPeWwQNUASfyus+lS7l8bNP0Biw3l2hBCqCetTdBr2mjvJsZ63l/YM5GHvhzSUz4kbypYdgEH7mK85y+Xj+2sCJ0esSBCBTsHBiH2YM/8Y/J6xgzAnvnGWQ6vgh/OIzg1dSL/yI/UPefn+TdWENRsc2f1O2+1J61s6+ogVAd4TiVzWGgbzjurwL4bSVqsCyk5i4kIumMFRSbFb8tLD+1lNElODK7WhiuLIEMOQwXXxmjGdJiudh/Xo7PGBdn9LPSX6/YzNFP8fk4RaVZW5mdJz2dOZ9rEJGaeDCvsnDR0UC9iIwNNe/aYqKJqC+pdSj71GCER9FT3smuuMTpJghyQZDjLxDkZSr9oqhTUs3k1BtpnOQY7YsmKkps//GCwh/xEMWLtpFgaf4KyY10GgCsCoCorfdV2m85SNRwZhx345g+A9spjdyPaVOlYwT3gCjYYlpxDJtWkmxV9rcQzJMAH+B8mrMjxiWVC2SNNdXuzqPP9GO5jiQazH2e2+MJJ1u5dLUWOjf08gwa0/07+B1BLAwQUAAIACACFNBtJJ28wFd8CAADGCQAAJgAAAHVuaXZlcnNhbC9odG1sX3B1Ymxpc2hpbmdfc2V0dGluZ3MueG1szVbBThsxEL3nKyxXHMkCpYVGm6CKBIGgJCJpCyc0WTtZC6+9tb0J4dSv6Yf1Szpek5AIGi0IqiqHZMczb96bGc8mPrjNJJlwY4VWTbpd36KEq0QzocZN+nVwtLlPiXWgGEiteJMqTclBqxbnxVAKm/a5c+hqCcIo28hdk6bO5Y0omk6ndWFz40+1LBzi23qisyg33HLluIlyCTP8crOcW9qq1QiJg+mLZoXkRDCkoIRnB/LYZZJGwWsIyc3Y6EKxQy21IWY8bNJ37Y7/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U0G0k104rmhQEAAB8GAAAfAAAAdW5pdmVyc2FsL2h0bWxfc2tpbl9zZXR0aW5ncy5qc42UwW7CMAyG7zxFlV0nNMGkaTtOMGkSh0njNu2QtqZUpHGVpB0d4t3XtAKa1BnEF/Lz5bfjKj5MonaxhEUv0aH73e0/3H2ngdWMquDe1UVAL6zOtMhTWOcFiFwC85D6dPQsHy8EZcxkZxo3n9ZWD/wY2n82XOghXhIWitA0dbgmwB9C21OHf8/iZHCv/k6DRseVMSinCUoD0kwlqoJ3DLt769bwih6MNagr6IYn4Jg+dCtEXhzHXIJFyWWzwgynMU92mcJKpj09f7QxpLdNCar95LtQgSLX5t1A4SeeP9kIk6UCrSENVXmGBY9B/NsiD3WMr9J1rnMTLqPkGYy6tFjacDHZevncOHnPGdibnli+2nAIwRtQt1hhWZU3fMBSYWY7MkJnzzZIVCBPc5kFm3LibLHWNlTj5aKLmQ3mPCH0ntCWen5FaHb4oCZA44ylU17t5V1RdoISJZEDCY2aVjU9R4w/R+z+K2LcGJ5si3Y8tMOxbQNXO1BrRNFW/32tTj/X5PgHUEsDBBQAAgAIAIU0G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FNBtJA33V+nQAAAB9AAAAHAAAAHVuaXZlcnNhbC9sb2NhbF9zZXR0aW5ncy54bWwNzDEOwjAMQNG9p7A8wVAoG0PTbmygSpQDWIlBkRK7SixEb0+2Pzz9cf7lBF8uNao4vJwGBBavIcrH4Wu99VeEaiSBkgo7FEWYp25M6ik92azBCluincvKuYXxg3KTS+HKYmTtDAev236EHu5t/Y4c8Dx1f1BLAwQUAAIACAB2uMN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CFNBtJeABuDNIIAAALJwAAKQAAAHVuaXZlcnNhbC9za2luX2N1c3RvbWl6YXRpb25fc2V0dGluZ3MueG1s7Vrrbts6Ev5/noJwcICzwKK+yLcsXC10oROhjuxjKUm7i4WhWEwsRBZ9JNptDvxjn2YfbJ9kh5RkS7LsSO3+rNkE1XC+meFwLqScUfTqBdo2YnTt/ekwjwYWYcwLXiL5F4RGS+rTcBaSiDBByJNQ4KzJx8Z9wDzmE7eBIuYErhO6HxvPjh+RRgxJQciDiactYzT4sKQBIwH7ENBw7fgNtHP8LYgai0+j+T6Q7khYA/bsLElRWetdQE5JOfuSrjdO8DahL/TDk7N8fQnpNnAPIKnLRyly9bYhoe8Fr1WW4XsRMxhZl9glDfiogNrApkXEfWdBB4zvPBG/sp8LsKKu6sidF3nsXSs3zgsp87eO+TgDCUB8CeaCbTGGkW/swI1VPsq5feeNhHVV0M12UzN0NiF94Q4ug3Wu+bgM86njQo6/5+OUna+La6qynJyv9A4fKd+omakdZ6tJGz4/K8nPSvKzkvysJJUrSY6QObo8eoFLvxrBM02AaV3R+Gwkt1BsABoOlKE+hKeu2u2gQRd38BDpuKfB3LWkX0sazOmdtjZqFkTEckOyhFpSLnXUzM2eAowgIiEzApd8k6U8d3Yqv4KbEDwPfJHc7/KxT7Xu9S4fqNvuDXp431EkSeojrae39dZ+MLgeKG2EW91eS9qrw47UkVC712tf9/ftQacnwdP4ug9Suvi6j7qDbrej7zu4A2ikKKre0fYD6brdVkAbHl5r+/FYHbRaCKq21NX3vb40VlsIuCWQoUhD7kBJl1Spv1dUpT2U0Fgbq+PuHpKrr/XQsIP7rda+q6pSq3V07nF1WXcdqZWXk7rzHYGlW1A6e4y2fHCNltswBGabrCHKGUFPTkRM0dJEWAZMHK/Rb0u6eftLHMmA4SfvFHI4Yueoh9Tg/VEukTVqiplcBmVP8RU7p3wVx0+yuipIUdJr4LK9U74aiE9VWKILYhrGJdCZPlrFzGMjla9a1wMNX1RU0knlKzzkozosbW/yVR/zUQmZaahgqPjUwB1Vvu+RMy1VvlLafFyCFhurfDVU+LiMKXRWsHHAx/sg0S7kK4mXgM5F9pPeKl/FJfMiqthcq3ivrLtW2eiT9goWtvioBDo02Sq7lLhNrF8vMCaPxVoyWoMW2NxscUlIQuRMXWjTu5lifllMpjfThWrcNGQtzkrE0/KX3zr94bd2rw+lKwFWFGXdKZNJXhgSwnqtarJMez6dLEAgnixM/NluyPx3bej03p4YJm7IyX9qC5jN8UND5r+rQO/nc2zaC2ti6HhhWAtzagu/TLCN9Yb8hW7RytkRxCjaeeQrYiuCoD57IUGR77ligtdsL9iSCvr06Z1imIs5tuy5odnG1GzIFg3Dt78Kyc6WrSB6Vk6EXC9ynnziCrUQI2J+k21R8I+tPOCka8cLPlTRPlceDfNmYU+nE2uBTT2lNGQcuEgPHa6pvqC5YuE5yAihL4ffB1+I6BMSkOL7tYXcGje3E/ixuSG33svKhx/2HdbMMGzJjAQVgBA4eA5RZ1mP07nOfQgKkYM2ThR9paGbC5rs1lWQbZjaFEJTszPybS4mlQ0b7wVLCB2yZBXk3WHLUm7wQp1+hhiH3JzWBE0/QUp+qgn6gi3IIWxVgJnKg3Gj8IzgaZgmSJqDS4fHu/+GnOUScNybO49uI6BwD0OaiGyMaiuy8O/3sI+GMilJ9lgm+Fns4Iu3I2BF6FaKKihAGtZ5XP1+b/xjMVaMCdYXEGj69HFhi/rI9TlQSALKkOP7lC8DVDvuzgmWcMolS2cL6fAGbK7nCja+/cKYP7ben8hhSRH6Nalfpo4///qhvnW5qndq5BpOzaAMDisb9p72zAq+0xAe8GetqOKA+iZYcSqrBmSG6tFaIAwVnZcuKMJ+LaBhjkFdcuuAwsGvO7UEmNNEhknRD4h5AM/lDHkAj9YT8YhVy7ChaT+SJ36MrQAW2x3vWvlO88uGT+C2d9jtJ/JMIV184uzihgg1UGx/lV3OtNxcibINewKGmyDzJe6rINX31vwwXk3s/R1OXRGXldx6HunWd0UO+96rKC3g5+2anPbz55CuBdV3ojSu4+L29x80JF7iPNY7q9eILKzMtduFppga5udDnlV+dRzEKLdsYluLiaJyCRCsa4ctV1BYn/mxvbqs+Hyn47EC8hL3WsQJl6v//vs/1cUU7ImpKKH+ra4cSEFetfBB3j9Nykj0rwpybEXNQ8VDRWByPE6h1U/LtgFh8n85gDpxM1jTNX9jUUk1BGKyjYptK9rtHcSqJUKTbsNlpf6dFXKnzD9B+REnt4Z854SvUL5sSv26goTneWyy2jYcLyxb5nsBqQn/4X7AF28bs4Wi6+ImBznqe8vXuAm6cBxN3togH650NeRpt4oJNbIgkrgeqy9TtJi0HEFJiJ+PBWFX2nEOhOP9GO7fdMty1+2AhdSf8RcVp2/mgIG/V4EwllnIL2jpU5YjWtGvyd7J4iuxUTNLKrLOwIYZP5glIvO0Ivec546blZtQiowP1IfqrMXLyYjO04soTVPFi7ysggPtxHI4NCdTGdOPxCK/Sb6xE/4Mschv8ZY1hVP6qU3FqSw0fbuiOmGWXmXvgIcEokolPOlTnodbMOFv2aLMQhJCnnNNXSKL1mt7a5KkM6dlDW6esXgUHA4Rdxzz9GYll5LCxDF8m5fjdyT+/ON8cIt1QApmXS2eyzIg4SlLgfhtcNEZMRWxtw352IDjv7Nc8UofNVAi42ODu/P4FVMZbpPWM17OMsj4y+eL0LWo56Kc11IZ8CpeTxWNk/0yaNQ88dOoeWmHRonY8xsYbNdPJMQQAx5UuWSH8sQs+yp9sfEgzoUF3JnZrAC2AtkB3FTSTMgQcoEljlVptsQP2fn11meeT3YkLVUZQsY5l9c/iiA7Lge3wibkmWXDO6HUzoKk1h1jMV8DM/SzKHEvyiopzNRMOuY8RWL1JdUqbT5HG0vaUVqmebhnKzRlhV1vlqgC3nPeHzWzbRZq1MmXZkUaQEHe2b93+x9QSwMEFAACAAgAhTQbSclj0gFQCwAAWhkAABcAAAB1bml2ZXJzYWwvdW5pdmVyc2FsLnBuZ+2WaVSTVxrHX5WpM7hgLQgIBGvrFKWAIogJSxQJqEiQXZaEVnaCoCQpkBCgdhxWibWtGBCiUANRCSqbbIkWNSgEmiaALElEEUgCBMwGCW8YoPNh5tt8nXP48J73d+859z73uc/yv/lnkV7b9HfrAwCw7dRJD38A2IQAgI0P/vrJyswXbbu8V34bsP5e7gCj11y8MtCLO+5zHAAekbcsffuXlfHfLp4MxQLA9s7VbwM7pSYaAExkpzyOB6ajZwQdxWZ4s5djeZ+93VFDn4qH6vUCsLDEA7/yf6ypgep9KTkZyG8QX4vvdNLf49Yg0/6D1BWtaI57WY88Lxrc5zqMGnnfJ0jPqniEla2cZ89Nq40AUJm/dwVL13Ed13Ed13Ed13Ed13Ed13Ed1/H/CMsNEXDdwnsO2zI7U97rLBttn39p5qSeFRA/0BghKFZrBZ60AeiyR8VZ1NqhX/OVdYtznQZOtYMDCRgKOgsnLLHHg30taBa0gLk4UVY2GJlNSo+J7KdLwwfNgJytkdmg0lr7DqygK4dbL3hLHEqaepmxkkMorLZ52BwhYy3r5vSZkoBBrXnWMqiurn9px1pKlatF2SKdooearcuQj7/6qVo+ksISQF4Xzq3sD6aJlufZls25OozmCV+8nc5+4Kvugy+PQjR1bpkz7wlTaeO2tlFiHEunkXJHWgYV/a1t6dcfO5rknJC8mMNsraxIE5HUqhuQ4GpTG+K2APIMKmXujTmiJOwWvkMWVhvhlrW0IC6Y2A0HFbyZtL7As/1jjRvRclAtgoOvC/3UpBdnBZPw5SV59reBY1wygmMAX7p4MB7TognrHhCHgejAeP4lELzOlXWhIl4+4vVfqJXXiT7AdOa9HVdaekcGvgFOd5xVDYSnbKPaMRJuFN1oodHZC7aRhgJzRJU1fj+2JHHf42CkFFMbbUs3knD1MRdMbzLyBjJqoXDVfS1pt0njL7+61/R03tn4BHLf//MRcqhX0H1RrjD13I+HBPfkgjTRts57FhoLqNJeckShZiNDmluyqX1GCLvzW+QtTZ9suhiaaHCZK3/eyLnOtR88ojwnMvLDVQo58Ree808rcS9UO8IL0LcIZybIqBcnKOxEkij80oEI2OkDtjSN+s7lKGZ/dZab6g3kTxNajSsKhmJzFQ/bVHubDlKjMAeBkrtCjD2h+MnLUPuwiWFahVYmARGV8dXo4yj/uue+kXRLutG8cPezxauQtuLKjD18tfyhFUkzMAmFgf44c43FENEU49uMA1UmoGtFFNAV1OaPkmvzJuqjG3ockTOeacYeXGTH5dZopj8syPo3fPsewiNPsqC7qJK7aOzXkAV04TmWXx8s3VcVw8BLotjqnQhnpb7kUKM3/w4vcEc/Eeop2zfWnmj8JCEPKQoIzFXbpsZoKirpMJIsK1gDuuHPUUOcVRWVUawviHZRM2KPT4ESSX2fm5mbXYT8a1MbLEe+OEkVCT/y2husSsOJoxXQXEe/wGfYqapiDKJN9FZ4ODL0g4ski3F0ik2DFG6nFhQTIg6EOUc4X5dg2J04CoyakBSYd6aEkvuK/4esa3+JH6sknNF9fxciV2hFnF4CurCzvkdJQXGv4imYig6qR1uGzXncPiSlpZE9Q8HWGPWgh1yimVJ/qWBioh6XNVreWodRN5QW3w7+/A92/wDlCHj7ynaam0DxSJpD75RKH72tYYPXAuyqeutPYDh46K5Y4lUdxMAHrFJ9KImERMz+PuYIjA/J50eUG0czaW1j/cSfaez+5DBl9jjHDksoFfO/qlJlFLnlNy6zOjQwePJq9oaWttrizapzlfhpNaZ/pobqFcAeBENEfWlxD+S1ndKMrNaeTGSLHUHVzoqXhz2f0r9lj8WQRw4/7T6kIZr7gCeOgvDNNLayD8Q7ANGUuqcp5Sc0mdIM8bVhFEacKUEwYUzqyER4g+YnHnIxJ28lpDdoPp2/uscQzrEuQv3ZaTf5F2ZHwr8P1OiO0mzrkFgJPyqt4AMRF4sbq+4ZHX6v2jqXWqSDEIsp1GTNipHxKaNp18NwKvrObCesgGYtMTrYURbMPgP9jiRx9Y3ZfakxCaqMel6y6lxwc52BsyGCtBRPoLQKjDwtrsgXpFq1LaRbrMCPnl916LLvWkhM335YSVaVOY9NZhZ/kmOeNp+AjWG6C8NTJFo/w/7Mj6++8jWQnbViB08Tpa8ccmBPkaBB75oROpNT7eHnIyKTNIukc1iGlcQmIDwJXWiCmtt/uFn1xHVTu3kVi10RpVngDnKBa1EKl4f407Xtg68zfNjIC0M176utZxr9Iw/Dfah9XQ56BKk/y5Je9S3TWzC8UoGxCacFA63JeG1id+8dq9KyXI4CdOXZ+PKgIYb9SY0Z+dwrFX/GJJyknWn2ddK6ps+9baF3So5+U84VRfUdIi1NSeOBrkMEyBtYriK4Bp1AzboX+sK9gxrfan3OEm2t5lGS/yK5ea+uQzpaQd4ZuWYUJWMK8M4GCK7iuwH+TGnFIK65BZZFiCBbaZZ7al2T+x4EPQuYxy7rwLI6pkYywa3y6uN05hqkuGmmqqqrP/V6mKRQv8GesYRrYLuB1B4RNfX1z+Ibleh5mfgXlfAd7/uDBjmPG87DQeCyEJ/cZ5vj7dn9tY94hCv74R7VW+QEynEtXMWyGf84lAQP8hWx0iwQFuX/dbP1nqDI1sjFyI3NF8OKb+ioe086aYjT0NisVvHaVUP+Xn0G2uTuRq4sFc5c0ImxmODp6vBb22f8m75bS/8/mqNa71Yn5VcOuwdLGngm06jNxF4jREdQciEH82nVFreYiQFIc9zAgoLnu2z93lHS0Lj14psp2SUHUD+iDDIIV6/auRvC9y1PTbqSaYjg1e4gLcY0aEeX2olb/IbM8GteUdCT4s27eqriCWbEAwSJjq6tpDVPKGcYt6flDKiXoTIjuXG1Qfw75XuuDzsympaS8MZlKZxuCsFonOMkcvCa6FAL20AfuGCKCXdQkkNZ9o4w3WrdR9MnCwPgNbdpwS/JL07Vjg8mTFB3hFgv4tPZ/qTseFp3PyzKkpkGXlrpRnfpUkcWPHHTMQtheIZkgblNTufxSf4rJV8ilVNm7d+oZcJj05QUwfD5/yx4b8mze+odnP4fwqwTHXm/pTSOTn3siemx0uuR1w9OZcGPKMlh4BdQ2OybxQ3XJn+Xv2jsW9UnN9CNFrAWsu+9KfuMXMiWcCYojqx6S++kqWY/S0TPFu196gInXp1VY7cCFFpb892e1XUuq+vyK/MN3BbeqtriPCcDDjvBrrYUmSJyMrJUuwWySRMgVTmL2r+qKY1IFjnBwM/h8wL7OMMNE4tDGByLuqo7xNnpjGzu3TWlhIH5OcS8ynzuLFbulN/fIwqJVrd0V/jp3ZyMqzOe/zKoZMOxJjE7OlK7KhBXD2eHd9M9uB6kBtXUD7to1KP2w5HczTYRqj/Py4E3TprXp0WeBxidhem9GUaxq42+rC1zVrTyHGkNTeXc72oUz+hAbTO8tqTJQOrIwdR1HCkC5EnCLO3MiEjBKyeW/BMma90KWCnzn1VNFmIoBAPOdcyyXRQSXM7bPrT6rBFhvB9XTo115jbDbe7zKnb6X6OhcUfZPwWWT6Kmvbc+VT5RqY1rQ+s6JmxiJ9MP4bCGqHd2QzecGcKAQJmp5l2hXbKBKfHj+Cser0iYqwc87Q6yu4mKMqlF1XUMHHwwgis2PuHk5QcdtGZO3gxAIxhddLVxvwtBMaX6PU6ylCg9a2GXBwBon5KG3tbYJsYgTaSzQRZUGirvbDGAuKRr/AQ8eqenZRcAABEQPz0A8PgMAQDHHP4n1GtrWbQMYFDmu48E7lzZATiFQHow3L+5/C9QSwMEFAACAAgAhTQbSW1RGTtKAAAAagAAABsAAAB1bml2ZXJzYWwvdW5pdmVyc2FsLnBuZy54bWyzsa/IzVEoSy0qzszPs1Uy1DNQsrfj5bIpKEoty0wtV6gAihnpGUCAkkIlKrc8M6Ukw1bJwtAYIZaRmpmeUWKrZGZoABfUBxoJAFBLAQIAABQAAgAIAIU0G0nO8+LqUwQAAA0QAAAdAAAAAAAAAAEAAAAAAAAAAAB1bml2ZXJzYWwvY29tbW9uX21lc3NhZ2VzLmxuZ1BLAQIAABQAAgAIAIU0G0nHPDBWCgMAALUKAAAnAAAAAAAAAAEAAAAAAI4EAAB1bml2ZXJzYWwvZmxhc2hfcHVibGlzaGluZ19zZXR0aW5ncy54bWxQSwECAAAUAAIACACFNBtJl0+VzaQCAABVCgAAIQAAAAAAAAABAAAAAADdBwAAdW5pdmVyc2FsL2ZsYXNoX3NraW5fc2V0dGluZ3MueG1sUEsBAgAAFAACAAgAhTQbSSdvMBXfAgAAxgkAACYAAAAAAAAAAQAAAAAAwAoAAHVuaXZlcnNhbC9odG1sX3B1Ymxpc2hpbmdfc2V0dGluZ3MueG1sUEsBAgAAFAACAAgAhTQbSTXTiuaFAQAAHwYAAB8AAAAAAAAAAQAAAAAA4w0AAHVuaXZlcnNhbC9odG1sX3NraW5fc2V0dGluZ3MuanNQSwECAAAUAAIACACFNBtJGtrqO6oAAAAfAQAAGgAAAAAAAAABAAAAAAClDwAAdW5pdmVyc2FsL2kxOG5fcHJlc2V0cy54bWxQSwECAAAUAAIACACFNBtJA33V+nQAAAB9AAAAHAAAAAAAAAABAAAAAACHEAAAdW5pdmVyc2FsL2xvY2FsX3NldHRpbmdzLnhtbFBLAQIAABQAAgAIAHa4w0TOggk37AIAAIgIAAAUAAAAAAAAAAEAAAAAADURAAB1bml2ZXJzYWwvcGxheWVyLnhtbFBLAQIAABQAAgAIAIU0G0l4AG4M0ggAAAsnAAApAAAAAAAAAAEAAAAAAFMUAAB1bml2ZXJzYWwvc2tpbl9jdXN0b21pemF0aW9uX3NldHRpbmdzLnhtbFBLAQIAABQAAgAIAIU0G0nJY9IBUAsAAFoZAAAXAAAAAAAAAAAAAAAAAGwdAAB1bml2ZXJzYWwvdW5pdmVyc2FsLnBuZ1BLAQIAABQAAgAIAIU0G0ltURk7SgAAAGoAAAAbAAAAAAAAAAEAAAAAAPEoAAB1bml2ZXJzYWwvdW5pdmVyc2FsLnBuZy54bWxQSwUGAAAAAAsACwBJAwAAdCkAAAAA"/>
  <p:tag name="ISPRING_PRESENTATION_TITLE" val="B84视频"/>
  <p:tag name="ISPRING_RESOURCE_PATHS_HASH_PRESENTER" val="f0c17b3fd19eb52a6c32583499d4b98124427bd6"/>
</p:tagLst>
</file>

<file path=ppt/tags/tag2.xml><?xml version="1.0" encoding="utf-8"?>
<p:tagLst xmlns:p="http://schemas.openxmlformats.org/presentationml/2006/main">
  <p:tag name="KSO_WM_UNIT_PLACING_PICTURE_USER_VIEWPORT" val="{&quot;height&quot;:2973,&quot;width&quot;:3854}"/>
</p:tagLst>
</file>

<file path=ppt/tags/tag3.xml><?xml version="1.0" encoding="utf-8"?>
<p:tagLst xmlns:p="http://schemas.openxmlformats.org/presentationml/2006/main">
  <p:tag name="REFSHAPE" val="376058428"/>
  <p:tag name="KSO_WM_UNIT_PLACING_PICTURE_USER_VIEWPORT" val="{&quot;height&quot;:15360,&quot;width&quot;:10200}"/>
</p:tagLst>
</file>

<file path=ppt/tags/tag4.xml><?xml version="1.0" encoding="utf-8"?>
<p:tagLst xmlns:p="http://schemas.openxmlformats.org/presentationml/2006/main">
  <p:tag name="KSO_WM_UNIT_PLACING_PICTURE_USER_VIEWPORT" val="{&quot;height&quot;:3553,&quot;width&quot;:2666}"/>
</p:tagLst>
</file>

<file path=ppt/tags/tag5.xml><?xml version="1.0" encoding="utf-8"?>
<p:tagLst xmlns:p="http://schemas.openxmlformats.org/presentationml/2006/main">
  <p:tag name="KSO_WM_UNIT_PLACING_PICTURE_USER_VIEWPORT" val="{&quot;height&quot;:3832,&quot;width&quot;:2497}"/>
</p:tagLst>
</file>

<file path=ppt/tags/tag6.xml><?xml version="1.0" encoding="utf-8"?>
<p:tagLst xmlns:p="http://schemas.openxmlformats.org/presentationml/2006/main">
  <p:tag name="KSO_WM_UNIT_PLACING_PICTURE_USER_VIEWPORT" val="{&quot;height&quot;:2973,&quot;width&quot;:3854}"/>
</p:tagLst>
</file>

<file path=ppt/tags/tag7.xml><?xml version="1.0" encoding="utf-8"?>
<p:tagLst xmlns:p="http://schemas.openxmlformats.org/presentationml/2006/main">
  <p:tag name="KSO_WM_UNIT_PLACING_PICTURE_USER_VIEWPORT" val="{&quot;height&quot;:6019,&quot;width&quot;:7806}"/>
</p:tagLst>
</file>

<file path=ppt/tags/tag8.xml><?xml version="1.0" encoding="utf-8"?>
<p:tagLst xmlns:p="http://schemas.openxmlformats.org/presentationml/2006/main">
  <p:tag name="KSO_WM_UNIT_PLACING_PICTURE_USER_VIEWPORT" val="{&quot;height&quot;:3782,&quot;width&quot;:2993}"/>
</p:tagLst>
</file>

<file path=ppt/tags/tag9.xml><?xml version="1.0" encoding="utf-8"?>
<p:tagLst xmlns:p="http://schemas.openxmlformats.org/presentationml/2006/main">
  <p:tag name="KSO_WM_UNIT_PLACING_PICTURE_USER_VIEWPORT" val="{&quot;height&quot;:4117,&quot;width&quot;:2291}"/>
</p:tagLst>
</file>

<file path=ppt/theme/theme1.xml><?xml version="1.0" encoding="utf-8"?>
<a:theme xmlns:a="http://schemas.openxmlformats.org/drawingml/2006/main" name="Office 主题​​">
  <a:themeElements>
    <a:clrScheme name="桃红水蓝土黄复古色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384C"/>
      </a:accent1>
      <a:accent2>
        <a:srgbClr val="4BC6DB"/>
      </a:accent2>
      <a:accent3>
        <a:srgbClr val="D0AB00"/>
      </a:accent3>
      <a:accent4>
        <a:srgbClr val="93838B"/>
      </a:accent4>
      <a:accent5>
        <a:srgbClr val="FF9900"/>
      </a:accent5>
      <a:accent6>
        <a:srgbClr val="0099FF"/>
      </a:accent6>
      <a:hlink>
        <a:srgbClr val="99CC00"/>
      </a:hlink>
      <a:folHlink>
        <a:srgbClr val="FF33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3690</Words>
  <Application>WPS 演示</Application>
  <PresentationFormat>全屏显示(16:9)</PresentationFormat>
  <Paragraphs>150</Paragraphs>
  <Slides>17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Comic Sans MS</vt:lpstr>
      <vt:lpstr>Tahoma</vt:lpstr>
      <vt:lpstr>Calibri</vt:lpstr>
      <vt:lpstr>Agency FB</vt:lpstr>
      <vt:lpstr>方正粗谭黑简体</vt:lpstr>
      <vt:lpstr>微软雅黑</vt:lpstr>
      <vt:lpstr>Arial Unicode MS</vt:lpstr>
      <vt:lpstr>Times New Roman</vt:lpstr>
      <vt:lpstr>HelveticaNeue</vt:lpstr>
      <vt:lpstr>NumberOnly</vt:lpstr>
      <vt:lpstr>华文新魏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图客巴巴</dc:title>
  <dc:creator>图客巴巴</dc:creator>
  <cp:keywords>www.tuke88.com</cp:keywords>
  <cp:lastModifiedBy>曹小等</cp:lastModifiedBy>
  <cp:revision>69</cp:revision>
  <dcterms:created xsi:type="dcterms:W3CDTF">2020-05-25T06:37:00Z</dcterms:created>
  <dcterms:modified xsi:type="dcterms:W3CDTF">2020-07-20T02:09:43Z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