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28"/>
  </p:handoutMasterIdLst>
  <p:sldIdLst>
    <p:sldId id="400" r:id="rId3"/>
    <p:sldId id="256" r:id="rId4"/>
    <p:sldId id="311" r:id="rId5"/>
    <p:sldId id="312" r:id="rId6"/>
    <p:sldId id="259" r:id="rId7"/>
    <p:sldId id="286" r:id="rId8"/>
    <p:sldId id="287" r:id="rId9"/>
    <p:sldId id="288" r:id="rId10"/>
    <p:sldId id="289" r:id="rId11"/>
    <p:sldId id="313" r:id="rId12"/>
    <p:sldId id="314" r:id="rId13"/>
    <p:sldId id="316" r:id="rId14"/>
    <p:sldId id="318" r:id="rId15"/>
    <p:sldId id="367" r:id="rId16"/>
    <p:sldId id="344" r:id="rId17"/>
    <p:sldId id="317" r:id="rId19"/>
    <p:sldId id="392" r:id="rId20"/>
    <p:sldId id="391" r:id="rId21"/>
    <p:sldId id="270" r:id="rId22"/>
    <p:sldId id="393" r:id="rId23"/>
    <p:sldId id="266" r:id="rId24"/>
    <p:sldId id="265" r:id="rId25"/>
    <p:sldId id="268" r:id="rId26"/>
    <p:sldId id="271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卢潇潇" initials="卢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commentAuthors" Target="commentAuthors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1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1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charset="-122"/>
              </a:rPr>
              <a:t>知识产权声明</a:t>
            </a:r>
            <a:endParaRPr lang="zh-CN" altLang="en-US" sz="4000" b="1">
              <a:latin typeface="华文新魏" panose="02010800040101010101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0" name="组合 9"/>
          <p:cNvGrpSpPr/>
          <p:nvPr/>
        </p:nvGrpSpPr>
        <p:grpSpPr>
          <a:xfrm>
            <a:off x="772160" y="1685925"/>
            <a:ext cx="8945880" cy="3614420"/>
            <a:chOff x="3112" y="2427"/>
            <a:chExt cx="12519" cy="6196"/>
          </a:xfrm>
        </p:grpSpPr>
        <p:cxnSp>
          <p:nvCxnSpPr>
            <p:cNvPr id="6" name="直接连接符 5"/>
            <p:cNvCxnSpPr/>
            <p:nvPr/>
          </p:nvCxnSpPr>
          <p:spPr>
            <a:xfrm flipV="1">
              <a:off x="3112" y="8295"/>
              <a:ext cx="3035" cy="3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V="1">
              <a:off x="6147" y="2427"/>
              <a:ext cx="3339" cy="58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H="1" flipV="1">
              <a:off x="9486" y="2427"/>
              <a:ext cx="3363" cy="43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V="1">
              <a:off x="12849" y="6171"/>
              <a:ext cx="2783" cy="6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33655" y="5300980"/>
            <a:ext cx="639127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charset="0"/>
              <a:buChar char="n"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I was born in a __________family in an era when smoking was ________ to see.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62890" y="127635"/>
            <a:ext cx="7011670" cy="5219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t">
            <a:spAutoFit/>
          </a:bodyPr>
          <a:p>
            <a:pPr algn="l"/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Overt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plot: 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my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experience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of quitting smoking</a:t>
            </a:r>
            <a:endParaRPr lang="en-US" altLang="zh-C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639060" y="5300980"/>
            <a:ext cx="18783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smoking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729355" y="5670550"/>
            <a:ext cx="18783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normal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424930" y="5670550"/>
            <a:ext cx="4067175" cy="4603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Georgia" panose="02040502050405020303" pitchFamily="18" charset="0"/>
                <a:cs typeface="Georgia" panose="02040502050405020303" pitchFamily="18" charset="0"/>
              </a:rPr>
              <a:t>family &amp; social background</a:t>
            </a:r>
            <a:endParaRPr lang="en-US" altLang="zh-CN" sz="2400">
              <a:latin typeface="Georgia" panose="02040502050405020303" pitchFamily="18" charset="0"/>
              <a:cs typeface="Georgia" panose="02040502050405020303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63525" y="3570605"/>
            <a:ext cx="373697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charset="0"/>
              <a:buChar char="n"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I became _______ 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to smoking.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122170" y="3570605"/>
            <a:ext cx="18783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addicted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71525" y="1962785"/>
            <a:ext cx="390398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charset="0"/>
              <a:buChar char="n"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I tried many methods to_______ smoking.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851025" y="2332355"/>
            <a:ext cx="18783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quit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825875" y="838200"/>
            <a:ext cx="708088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charset="0"/>
              <a:buChar char="n"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My daughter born with ____________ 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Font typeface="Wingdings" panose="05000000000000000000" charset="0"/>
              <a:buNone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and I was causing damage to ___________.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832725" y="838200"/>
            <a:ext cx="36766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cystic fibrosis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605520" y="1207770"/>
            <a:ext cx="18865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my lungs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424930" y="2178050"/>
            <a:ext cx="70808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charset="0"/>
              <a:buChar char="n"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an________________ experience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274560" y="2116455"/>
            <a:ext cx="36766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incredibly painful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771005" y="2915920"/>
            <a:ext cx="70808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charset="0"/>
              <a:buChar char="n"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424930" y="4324350"/>
            <a:ext cx="4067175" cy="4603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Georgia" panose="02040502050405020303" pitchFamily="18" charset="0"/>
                <a:cs typeface="Georgia" panose="02040502050405020303" pitchFamily="18" charset="0"/>
              </a:rPr>
              <a:t>personal experience</a:t>
            </a:r>
            <a:endParaRPr lang="en-US" altLang="zh-CN" sz="2400">
              <a:latin typeface="Georgia" panose="02040502050405020303" pitchFamily="18" charset="0"/>
              <a:cs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bldLvl="0" animBg="1"/>
      <p:bldP spid="18" grpId="0"/>
      <p:bldP spid="13" grpId="0"/>
      <p:bldP spid="14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timg (1)"/>
          <p:cNvPicPr>
            <a:picLocks noChangeAspect="1"/>
          </p:cNvPicPr>
          <p:nvPr/>
        </p:nvPicPr>
        <p:blipFill>
          <a:blip r:embed="rId1"/>
          <a:srcRect l="31184" t="3799" r="18754"/>
          <a:stretch>
            <a:fillRect/>
          </a:stretch>
        </p:blipFill>
        <p:spPr>
          <a:xfrm>
            <a:off x="197485" y="709930"/>
            <a:ext cx="1769745" cy="2269490"/>
          </a:xfrm>
          <a:prstGeom prst="ellipse">
            <a:avLst/>
          </a:prstGeom>
        </p:spPr>
      </p:pic>
      <p:sp>
        <p:nvSpPr>
          <p:cNvPr id="20" name="右箭头 19"/>
          <p:cNvSpPr/>
          <p:nvPr/>
        </p:nvSpPr>
        <p:spPr>
          <a:xfrm>
            <a:off x="6671310" y="1561465"/>
            <a:ext cx="642620" cy="566420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2916555" y="1103630"/>
            <a:ext cx="3269615" cy="11988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p"/>
              <a:defRPr/>
            </a:pPr>
            <a:r>
              <a:rPr kumimoji="0" lang="en-US" altLang="zh-CN" sz="2400" i="0" u="none" strike="noStrike" kern="1200" cap="none" spc="0" normalizeH="0" baseline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started smoking</a:t>
            </a:r>
            <a:endParaRPr kumimoji="0" lang="en-US" altLang="zh-CN" sz="2400" i="0" u="none" strike="noStrike" kern="1200" cap="none" spc="0" normalizeH="0" baseline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i="0" u="none" strike="noStrike" kern="1200" cap="none" spc="0" normalizeH="0" baseline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action: </a:t>
            </a:r>
            <a:endParaRPr kumimoji="0" lang="en-US" altLang="zh-CN" sz="2400" i="0" u="none" strike="noStrike" kern="1200" cap="none" spc="0" normalizeH="0" baseline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400" i="0" u="none" strike="noStrike" kern="1200" cap="none" spc="0" normalizeH="0" baseline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812540" y="1472565"/>
            <a:ext cx="22231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stole/rolled/took/got addicted to</a:t>
            </a:r>
            <a:endParaRPr lang="en-US" altLang="zh-CN" sz="240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31"/>
          <p:cNvGrpSpPr/>
          <p:nvPr/>
        </p:nvGrpSpPr>
        <p:grpSpPr>
          <a:xfrm>
            <a:off x="2952750" y="2302510"/>
            <a:ext cx="3270250" cy="521970"/>
            <a:chOff x="1407852" y="3705011"/>
            <a:chExt cx="1936377" cy="415937"/>
          </a:xfrm>
        </p:grpSpPr>
        <p:sp>
          <p:nvSpPr>
            <p:cNvPr id="13" name="圆角矩形 12"/>
            <p:cNvSpPr/>
            <p:nvPr/>
          </p:nvSpPr>
          <p:spPr>
            <a:xfrm>
              <a:off x="1407852" y="3706023"/>
              <a:ext cx="1936377" cy="414925"/>
            </a:xfrm>
            <a:prstGeom prst="roundRect">
              <a:avLst/>
            </a:prstGeom>
            <a:solidFill>
              <a:srgbClr val="F47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"/>
            </a:p>
          </p:txBody>
        </p:sp>
        <p:sp>
          <p:nvSpPr>
            <p:cNvPr id="15" name="文本框 20"/>
            <p:cNvSpPr txBox="1"/>
            <p:nvPr/>
          </p:nvSpPr>
          <p:spPr>
            <a:xfrm>
              <a:off x="1407852" y="3705011"/>
              <a:ext cx="1936001" cy="415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a sense of autonomy</a:t>
              </a:r>
              <a:endPara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文本框 16"/>
          <p:cNvSpPr txBox="1"/>
          <p:nvPr>
            <p:custDataLst>
              <p:tags r:id="rId3"/>
            </p:custDataLst>
          </p:nvPr>
        </p:nvSpPr>
        <p:spPr>
          <a:xfrm>
            <a:off x="7796530" y="1103630"/>
            <a:ext cx="3810000" cy="11988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p"/>
              <a:defRPr/>
            </a:pPr>
            <a:r>
              <a:rPr kumimoji="0" lang="en-US" altLang="zh-CN" sz="2400" i="0" u="none" strike="noStrike" kern="1200" cap="none" spc="0" normalizeH="0" baseline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caught smoking at school</a:t>
            </a:r>
            <a:endParaRPr kumimoji="0" lang="en-US" altLang="zh-CN" sz="2400" i="0" u="none" strike="noStrike" kern="1200" cap="none" spc="0" normalizeH="0" baseline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i="0" u="none" strike="noStrike" kern="1200" cap="none" spc="0" normalizeH="0" baseline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action: </a:t>
            </a:r>
            <a:endParaRPr kumimoji="0" lang="en-US" altLang="zh-CN" sz="2400" i="0" u="none" strike="noStrike" kern="1200" cap="none" spc="0" normalizeH="0" baseline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400" i="0" u="none" strike="noStrike" kern="1200" cap="none" spc="0" normalizeH="0" baseline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050020" y="1561465"/>
            <a:ext cx="22231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jumped at/got smarter</a:t>
            </a:r>
            <a:endParaRPr lang="en-US" altLang="zh-CN" sz="240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右箭头 20"/>
          <p:cNvSpPr/>
          <p:nvPr/>
        </p:nvSpPr>
        <p:spPr>
          <a:xfrm rot="5400000">
            <a:off x="9380220" y="2542540"/>
            <a:ext cx="642620" cy="566420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>
            <p:custDataLst>
              <p:tags r:id="rId4"/>
            </p:custDataLst>
          </p:nvPr>
        </p:nvSpPr>
        <p:spPr>
          <a:xfrm>
            <a:off x="7969250" y="3147060"/>
            <a:ext cx="3510280" cy="8299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p"/>
              <a:defRPr/>
            </a:pPr>
            <a:r>
              <a:rPr kumimoji="0" lang="en-US" altLang="zh-CN" sz="2400" i="0" u="none" strike="noStrike" kern="1200" cap="none" spc="0" normalizeH="0" baseline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my teens and early 20s</a:t>
            </a:r>
            <a:endParaRPr kumimoji="0" lang="en-US" altLang="zh-CN" sz="2400" i="0" u="none" strike="noStrike" kern="1200" cap="none" spc="0" normalizeH="0" baseline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i="0" u="none" strike="noStrike" kern="1200" cap="none" spc="0" normalizeH="0" baseline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action: </a:t>
            </a:r>
            <a:endParaRPr kumimoji="0" lang="en-US" altLang="zh-CN" sz="2400" i="0" u="none" strike="noStrike" kern="1200" cap="none" spc="0" normalizeH="0" baseline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050020" y="3516630"/>
            <a:ext cx="22231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spent/sacrificed</a:t>
            </a:r>
            <a:endParaRPr lang="en-US" altLang="zh-CN" sz="240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右箭头 23"/>
          <p:cNvSpPr/>
          <p:nvPr/>
        </p:nvSpPr>
        <p:spPr>
          <a:xfrm rot="5400000">
            <a:off x="9403080" y="4245610"/>
            <a:ext cx="642620" cy="566420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>
            <p:custDataLst>
              <p:tags r:id="rId5"/>
            </p:custDataLst>
          </p:nvPr>
        </p:nvSpPr>
        <p:spPr>
          <a:xfrm>
            <a:off x="7969250" y="4850130"/>
            <a:ext cx="3510280" cy="11988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p"/>
              <a:defRPr/>
            </a:pPr>
            <a:r>
              <a:rPr kumimoji="0" lang="en-US" altLang="zh-CN" sz="2400" i="0" u="none" strike="noStrike" kern="1200" cap="none" spc="0" normalizeH="0" baseline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tried to quit</a:t>
            </a:r>
            <a:endParaRPr kumimoji="0" lang="en-US" altLang="zh-CN" sz="2400" i="0" u="none" strike="noStrike" kern="1200" cap="none" spc="0" normalizeH="0" baseline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i="0" u="none" strike="noStrike" kern="1200" cap="none" spc="0" normalizeH="0" baseline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action: </a:t>
            </a:r>
            <a:endParaRPr kumimoji="0" lang="en-US" altLang="zh-CN" sz="2400" i="0" u="none" strike="noStrike" kern="1200" cap="none" spc="0" normalizeH="0" baseline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400" i="0" u="none" strike="noStrike" kern="1200" cap="none" spc="0" normalizeH="0" baseline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050020" y="5232400"/>
            <a:ext cx="22231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go back to smoking</a:t>
            </a:r>
            <a:endParaRPr lang="en-US" altLang="zh-CN" sz="240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31"/>
          <p:cNvGrpSpPr/>
          <p:nvPr/>
        </p:nvGrpSpPr>
        <p:grpSpPr>
          <a:xfrm>
            <a:off x="7946390" y="6049010"/>
            <a:ext cx="3510280" cy="521970"/>
            <a:chOff x="1407852" y="3705011"/>
            <a:chExt cx="1936377" cy="415937"/>
          </a:xfrm>
        </p:grpSpPr>
        <p:sp>
          <p:nvSpPr>
            <p:cNvPr id="28" name="圆角矩形 27"/>
            <p:cNvSpPr/>
            <p:nvPr/>
          </p:nvSpPr>
          <p:spPr>
            <a:xfrm>
              <a:off x="1407852" y="3706023"/>
              <a:ext cx="1936377" cy="414925"/>
            </a:xfrm>
            <a:prstGeom prst="roundRect">
              <a:avLst/>
            </a:prstGeom>
            <a:solidFill>
              <a:srgbClr val="F47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"/>
            </a:p>
          </p:txBody>
        </p:sp>
        <p:sp>
          <p:nvSpPr>
            <p:cNvPr id="29" name="文本框 20"/>
            <p:cNvSpPr txBox="1"/>
            <p:nvPr/>
          </p:nvSpPr>
          <p:spPr>
            <a:xfrm>
              <a:off x="1407852" y="3705011"/>
              <a:ext cx="1936001" cy="415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friend &amp; killer</a:t>
              </a:r>
              <a:endPara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右箭头 29"/>
          <p:cNvSpPr/>
          <p:nvPr/>
        </p:nvSpPr>
        <p:spPr>
          <a:xfrm rot="10800000">
            <a:off x="7007860" y="5364480"/>
            <a:ext cx="642620" cy="566420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>
            <p:custDataLst>
              <p:tags r:id="rId6"/>
            </p:custDataLst>
          </p:nvPr>
        </p:nvSpPr>
        <p:spPr>
          <a:xfrm>
            <a:off x="3141980" y="5161915"/>
            <a:ext cx="3741420" cy="8299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p"/>
              <a:defRPr/>
            </a:pPr>
            <a:r>
              <a:rPr kumimoji="0" lang="en-US" altLang="zh-CN" sz="2400" i="0" u="none" strike="noStrike" kern="1200" cap="none" spc="0" normalizeH="0" baseline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have my own family</a:t>
            </a:r>
            <a:endParaRPr kumimoji="0" lang="en-US" altLang="zh-CN" sz="2400" i="0" u="none" strike="noStrike" kern="1200" cap="none" spc="0" normalizeH="0" baseline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None/>
              <a:defRPr/>
            </a:pPr>
            <a:r>
              <a:rPr kumimoji="0" lang="en-US" altLang="zh-CN" sz="2400" i="0" u="none" strike="noStrike" kern="1200" cap="none" spc="0" normalizeH="0" baseline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action: </a:t>
            </a:r>
            <a:endParaRPr kumimoji="0" lang="en-US" altLang="zh-CN" sz="2400" i="0" u="none" strike="noStrike" kern="1200" cap="none" spc="0" normalizeH="0" baseline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272915" y="5601970"/>
            <a:ext cx="26079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continued smoking</a:t>
            </a:r>
            <a:endParaRPr lang="en-US" altLang="zh-CN" sz="240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1"/>
          <p:cNvGrpSpPr/>
          <p:nvPr/>
        </p:nvGrpSpPr>
        <p:grpSpPr>
          <a:xfrm>
            <a:off x="2952750" y="5991860"/>
            <a:ext cx="4298950" cy="521970"/>
            <a:chOff x="1311143" y="3706023"/>
            <a:chExt cx="2198310" cy="415937"/>
          </a:xfrm>
        </p:grpSpPr>
        <p:sp>
          <p:nvSpPr>
            <p:cNvPr id="35" name="圆角矩形 34"/>
            <p:cNvSpPr/>
            <p:nvPr/>
          </p:nvSpPr>
          <p:spPr>
            <a:xfrm>
              <a:off x="1407852" y="3706023"/>
              <a:ext cx="1936377" cy="414925"/>
            </a:xfrm>
            <a:prstGeom prst="roundRect">
              <a:avLst/>
            </a:prstGeom>
            <a:solidFill>
              <a:srgbClr val="F47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"/>
            </a:p>
          </p:txBody>
        </p:sp>
        <p:sp>
          <p:nvSpPr>
            <p:cNvPr id="36" name="文本框 20"/>
            <p:cNvSpPr txBox="1"/>
            <p:nvPr/>
          </p:nvSpPr>
          <p:spPr>
            <a:xfrm>
              <a:off x="1311143" y="3706023"/>
              <a:ext cx="2198310" cy="415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  concerned/guilty/ashamed</a:t>
              </a:r>
              <a:endPara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262890" y="127635"/>
            <a:ext cx="5701665" cy="5219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t">
            <a:spAutoFit/>
          </a:bodyPr>
          <a:p>
            <a:pPr algn="l"/>
            <a:r>
              <a:rPr lang="en-US" altLang="zh-CN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Covert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plot: </a:t>
            </a:r>
            <a:r>
              <a:rPr lang="en-US" altLang="zh-CN" sz="28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changes of my awareness</a:t>
            </a:r>
            <a:endParaRPr lang="en-US" altLang="zh-C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8" name="右箭头 37"/>
          <p:cNvSpPr/>
          <p:nvPr/>
        </p:nvSpPr>
        <p:spPr>
          <a:xfrm rot="10800000">
            <a:off x="2273935" y="5482590"/>
            <a:ext cx="642620" cy="566420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9" name="图片 38" descr="请问其中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000" y="5300345"/>
            <a:ext cx="1212215" cy="1212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/>
      <p:bldP spid="20" grpId="0" bldLvl="0" animBg="1"/>
      <p:bldP spid="17" grpId="0" bldLvl="0" animBg="1"/>
      <p:bldP spid="18" grpId="0"/>
      <p:bldP spid="21" grpId="0" bldLvl="0" animBg="1"/>
      <p:bldP spid="22" grpId="0" bldLvl="0" animBg="1"/>
      <p:bldP spid="23" grpId="0"/>
      <p:bldP spid="24" grpId="0" bldLvl="0" animBg="1"/>
      <p:bldP spid="25" grpId="0" bldLvl="0" animBg="1"/>
      <p:bldP spid="26" grpId="0"/>
      <p:bldP spid="30" grpId="0" bldLvl="0" animBg="1"/>
      <p:bldP spid="32" grpId="0" bldLvl="0" animBg="1"/>
      <p:bldP spid="33" grpId="0"/>
      <p:bldP spid="3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圆角矩形 2"/>
          <p:cNvSpPr/>
          <p:nvPr/>
        </p:nvSpPr>
        <p:spPr>
          <a:xfrm>
            <a:off x="360680" y="274955"/>
            <a:ext cx="3436620" cy="641985"/>
          </a:xfrm>
          <a:prstGeom prst="roundRect">
            <a:avLst/>
          </a:prstGeom>
          <a:solidFill>
            <a:srgbClr val="C11E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l" fontAlgn="base"/>
            <a:r>
              <a:rPr lang="en-US" sz="3200" strike="noStrike" noProof="1">
                <a:latin typeface="Cambria" panose="02040503050406030204" charset="0"/>
                <a:cs typeface="Cambria" panose="02040503050406030204" charset="0"/>
              </a:rPr>
              <a:t>Weave the story</a:t>
            </a:r>
            <a:endParaRPr lang="en-US" sz="3200" strike="noStrike" noProof="1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72033" name="Rectangle 4"/>
          <p:cNvSpPr/>
          <p:nvPr/>
        </p:nvSpPr>
        <p:spPr>
          <a:xfrm>
            <a:off x="4495800" y="364173"/>
            <a:ext cx="6678930" cy="52197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</a:ln>
        </p:spPr>
        <p:txBody>
          <a:bodyPr wrap="square" anchor="ctr">
            <a:spAutoFit/>
          </a:bodyPr>
          <a:p>
            <a:r>
              <a:rPr lang="en-US" altLang="zh-CN" sz="2800" dirty="0">
                <a:latin typeface="Georgia" panose="02040502050405020303" pitchFamily="18" charset="0"/>
                <a:ea typeface="宋体" panose="02010600030101010101" pitchFamily="2" charset="-122"/>
              </a:rPr>
              <a:t>Activity4: Predict the ending of the story</a:t>
            </a:r>
            <a:endParaRPr lang="en-US" altLang="zh-CN" sz="2800" dirty="0">
              <a:latin typeface="Georgia" panose="02040502050405020303" pitchFamily="18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3685" y="1461770"/>
            <a:ext cx="6198870" cy="4831080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prstDash val="dash"/>
          </a:ln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Para.1 The turning point for me was an incredibly painful experience._________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Para.2 I set myself further little goals, such as only taking my e-cigarettes whenever I went.___________________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273685" y="2012950"/>
            <a:ext cx="4314825" cy="412115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375410" y="1600835"/>
            <a:ext cx="3120390" cy="412115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16560" y="2282190"/>
            <a:ext cx="591312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painful experience was it?</a:t>
            </a:r>
            <a:endParaRPr lang="en-US" altLang="zh-CN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did I respond?</a:t>
            </a:r>
            <a:endParaRPr lang="en-US" altLang="zh-CN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0680" y="4829175"/>
            <a:ext cx="591312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did I do?</a:t>
            </a:r>
            <a:endParaRPr lang="en-US" altLang="zh-CN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was the result?</a:t>
            </a:r>
            <a:endParaRPr lang="en-US" altLang="zh-CN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对角圆角矩形 7"/>
          <p:cNvSpPr/>
          <p:nvPr/>
        </p:nvSpPr>
        <p:spPr>
          <a:xfrm>
            <a:off x="7821930" y="1303020"/>
            <a:ext cx="3642360" cy="4989830"/>
          </a:xfrm>
          <a:prstGeom prst="round2DiagRect">
            <a:avLst/>
          </a:prstGeom>
          <a:solidFill>
            <a:srgbClr val="F1C30E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Predict:</a:t>
            </a:r>
            <a:endParaRPr kumimoji="0" lang="en-US" sz="280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  <a:sym typeface="Wingdings 2" panose="05020102010507070707" charset="0"/>
              </a:rPr>
              <a:t> cigarette</a:t>
            </a:r>
            <a:r>
              <a:rPr kumimoji="0" lang="en-US" sz="280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	</a:t>
            </a:r>
            <a:endParaRPr kumimoji="0" lang="en-US" sz="280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80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sym typeface="Wingdings 2" panose="05020102010507070707" charset="0"/>
              </a:rPr>
              <a:t> </a:t>
            </a:r>
            <a:r>
              <a:rPr kumimoji="0" lang="en-US" sz="280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sense</a:t>
            </a:r>
            <a:endParaRPr kumimoji="0" lang="en-US" sz="280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80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sym typeface="Wingdings 2" panose="05020102010507070707" charset="0"/>
              </a:rPr>
              <a:t> </a:t>
            </a:r>
            <a:r>
              <a:rPr kumimoji="0" lang="en-US" sz="280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purchase	 </a:t>
            </a:r>
            <a:endParaRPr kumimoji="0" lang="en-US" sz="280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80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sym typeface="Wingdings 2" panose="05020102010507070707" charset="0"/>
              </a:rPr>
              <a:t> </a:t>
            </a:r>
            <a:r>
              <a:rPr kumimoji="0" lang="en-US" sz="280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jumped at	 </a:t>
            </a:r>
            <a:endParaRPr kumimoji="0" lang="en-US" sz="280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80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sym typeface="Wingdings 2" panose="05020102010507070707" charset="0"/>
              </a:rPr>
              <a:t> smoked</a:t>
            </a:r>
            <a:endParaRPr kumimoji="0" lang="en-US" sz="280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80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sym typeface="Wingdings 2" panose="05020102010507070707" charset="0"/>
              </a:rPr>
              <a:t> quit</a:t>
            </a:r>
            <a:endParaRPr lang="en-US" sz="280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sym typeface="Wingdings 2" panose="05020102010507070707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80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sym typeface="Wingdings 2" panose="05020102010507070707" charset="0"/>
              </a:rPr>
              <a:t> concerned</a:t>
            </a:r>
            <a:endParaRPr lang="en-US" sz="280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sym typeface="Wingdings 2" panose="05020102010507070707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80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sym typeface="Wingdings 2" panose="05020102010507070707" charset="0"/>
              </a:rPr>
              <a:t> family</a:t>
            </a:r>
            <a:endParaRPr lang="en-US" sz="280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sym typeface="Wingdings 2" panose="05020102010507070707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80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sym typeface="Wingdings 2" panose="05020102010507070707" charset="0"/>
              </a:rPr>
              <a:t> cystic fibrosis</a:t>
            </a:r>
            <a:endParaRPr kumimoji="0" lang="en-US" sz="280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  <a:sym typeface="Wingdings 2" panose="05020102010507070707" charset="0"/>
            </a:endParaRPr>
          </a:p>
        </p:txBody>
      </p:sp>
      <p:sp>
        <p:nvSpPr>
          <p:cNvPr id="2050" name=" 2050"/>
          <p:cNvSpPr/>
          <p:nvPr/>
        </p:nvSpPr>
        <p:spPr bwMode="auto">
          <a:xfrm>
            <a:off x="8158480" y="2129790"/>
            <a:ext cx="294005" cy="401320"/>
          </a:xfrm>
          <a:custGeom>
            <a:avLst/>
            <a:gdLst>
              <a:gd name="T0" fmla="*/ 1905000 w 1360"/>
              <a:gd name="T1" fmla="*/ 65651 h 1358"/>
              <a:gd name="T2" fmla="*/ 1703294 w 1360"/>
              <a:gd name="T3" fmla="*/ 205463 h 1358"/>
              <a:gd name="T4" fmla="*/ 1507191 w 1360"/>
              <a:gd name="T5" fmla="*/ 363512 h 1358"/>
              <a:gd name="T6" fmla="*/ 1318092 w 1360"/>
              <a:gd name="T7" fmla="*/ 538581 h 1358"/>
              <a:gd name="T8" fmla="*/ 1138798 w 1360"/>
              <a:gd name="T9" fmla="*/ 731887 h 1358"/>
              <a:gd name="T10" fmla="*/ 970710 w 1360"/>
              <a:gd name="T11" fmla="*/ 930055 h 1358"/>
              <a:gd name="T12" fmla="*/ 832037 w 1360"/>
              <a:gd name="T13" fmla="*/ 1130655 h 1358"/>
              <a:gd name="T14" fmla="*/ 715776 w 1360"/>
              <a:gd name="T15" fmla="*/ 1326392 h 1358"/>
              <a:gd name="T16" fmla="*/ 624728 w 1360"/>
              <a:gd name="T17" fmla="*/ 1520914 h 1358"/>
              <a:gd name="T18" fmla="*/ 525276 w 1360"/>
              <a:gd name="T19" fmla="*/ 1580486 h 1358"/>
              <a:gd name="T20" fmla="*/ 455239 w 1360"/>
              <a:gd name="T21" fmla="*/ 1627901 h 1358"/>
              <a:gd name="T22" fmla="*/ 417419 w 1360"/>
              <a:gd name="T23" fmla="*/ 1625469 h 1358"/>
              <a:gd name="T24" fmla="*/ 390805 w 1360"/>
              <a:gd name="T25" fmla="*/ 1551308 h 1358"/>
              <a:gd name="T26" fmla="*/ 336176 w 1360"/>
              <a:gd name="T27" fmla="*/ 1432163 h 1358"/>
              <a:gd name="T28" fmla="*/ 285750 w 1360"/>
              <a:gd name="T29" fmla="*/ 1322745 h 1358"/>
              <a:gd name="T30" fmla="*/ 239526 w 1360"/>
              <a:gd name="T31" fmla="*/ 1231563 h 1358"/>
              <a:gd name="T32" fmla="*/ 196103 w 1360"/>
              <a:gd name="T33" fmla="*/ 1158618 h 1358"/>
              <a:gd name="T34" fmla="*/ 155482 w 1360"/>
              <a:gd name="T35" fmla="*/ 1102693 h 1358"/>
              <a:gd name="T36" fmla="*/ 120463 w 1360"/>
              <a:gd name="T37" fmla="*/ 1061357 h 1358"/>
              <a:gd name="T38" fmla="*/ 81243 w 1360"/>
              <a:gd name="T39" fmla="*/ 1030963 h 1358"/>
              <a:gd name="T40" fmla="*/ 40621 w 1360"/>
              <a:gd name="T41" fmla="*/ 1011511 h 1358"/>
              <a:gd name="T42" fmla="*/ 0 w 1360"/>
              <a:gd name="T43" fmla="*/ 1003001 h 1358"/>
              <a:gd name="T44" fmla="*/ 53228 w 1360"/>
              <a:gd name="T45" fmla="*/ 960449 h 1358"/>
              <a:gd name="T46" fmla="*/ 107857 w 1360"/>
              <a:gd name="T47" fmla="*/ 930055 h 1358"/>
              <a:gd name="T48" fmla="*/ 152680 w 1360"/>
              <a:gd name="T49" fmla="*/ 914250 h 1358"/>
              <a:gd name="T50" fmla="*/ 198904 w 1360"/>
              <a:gd name="T51" fmla="*/ 906956 h 1358"/>
              <a:gd name="T52" fmla="*/ 257735 w 1360"/>
              <a:gd name="T53" fmla="*/ 925192 h 1358"/>
              <a:gd name="T54" fmla="*/ 323570 w 1360"/>
              <a:gd name="T55" fmla="*/ 979901 h 1358"/>
              <a:gd name="T56" fmla="*/ 388004 w 1360"/>
              <a:gd name="T57" fmla="*/ 1067436 h 1358"/>
              <a:gd name="T58" fmla="*/ 458040 w 1360"/>
              <a:gd name="T59" fmla="*/ 1191443 h 1358"/>
              <a:gd name="T60" fmla="*/ 572901 w 1360"/>
              <a:gd name="T61" fmla="*/ 1193875 h 1358"/>
              <a:gd name="T62" fmla="*/ 710173 w 1360"/>
              <a:gd name="T63" fmla="*/ 1000569 h 1358"/>
              <a:gd name="T64" fmla="*/ 861452 w 1360"/>
              <a:gd name="T65" fmla="*/ 813342 h 1358"/>
              <a:gd name="T66" fmla="*/ 1025338 w 1360"/>
              <a:gd name="T67" fmla="*/ 637057 h 1358"/>
              <a:gd name="T68" fmla="*/ 1203232 w 1360"/>
              <a:gd name="T69" fmla="*/ 468067 h 1358"/>
              <a:gd name="T70" fmla="*/ 1385327 w 1360"/>
              <a:gd name="T71" fmla="*/ 314881 h 1358"/>
              <a:gd name="T72" fmla="*/ 1574426 w 1360"/>
              <a:gd name="T73" fmla="*/ 175069 h 1358"/>
              <a:gd name="T74" fmla="*/ 1764926 w 1360"/>
              <a:gd name="T75" fmla="*/ 53493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2" name=" 2050"/>
          <p:cNvSpPr/>
          <p:nvPr/>
        </p:nvSpPr>
        <p:spPr bwMode="auto">
          <a:xfrm>
            <a:off x="8158480" y="3870325"/>
            <a:ext cx="294005" cy="401320"/>
          </a:xfrm>
          <a:custGeom>
            <a:avLst/>
            <a:gdLst>
              <a:gd name="T0" fmla="*/ 1905000 w 1360"/>
              <a:gd name="T1" fmla="*/ 65651 h 1358"/>
              <a:gd name="T2" fmla="*/ 1703294 w 1360"/>
              <a:gd name="T3" fmla="*/ 205463 h 1358"/>
              <a:gd name="T4" fmla="*/ 1507191 w 1360"/>
              <a:gd name="T5" fmla="*/ 363512 h 1358"/>
              <a:gd name="T6" fmla="*/ 1318092 w 1360"/>
              <a:gd name="T7" fmla="*/ 538581 h 1358"/>
              <a:gd name="T8" fmla="*/ 1138798 w 1360"/>
              <a:gd name="T9" fmla="*/ 731887 h 1358"/>
              <a:gd name="T10" fmla="*/ 970710 w 1360"/>
              <a:gd name="T11" fmla="*/ 930055 h 1358"/>
              <a:gd name="T12" fmla="*/ 832037 w 1360"/>
              <a:gd name="T13" fmla="*/ 1130655 h 1358"/>
              <a:gd name="T14" fmla="*/ 715776 w 1360"/>
              <a:gd name="T15" fmla="*/ 1326392 h 1358"/>
              <a:gd name="T16" fmla="*/ 624728 w 1360"/>
              <a:gd name="T17" fmla="*/ 1520914 h 1358"/>
              <a:gd name="T18" fmla="*/ 525276 w 1360"/>
              <a:gd name="T19" fmla="*/ 1580486 h 1358"/>
              <a:gd name="T20" fmla="*/ 455239 w 1360"/>
              <a:gd name="T21" fmla="*/ 1627901 h 1358"/>
              <a:gd name="T22" fmla="*/ 417419 w 1360"/>
              <a:gd name="T23" fmla="*/ 1625469 h 1358"/>
              <a:gd name="T24" fmla="*/ 390805 w 1360"/>
              <a:gd name="T25" fmla="*/ 1551308 h 1358"/>
              <a:gd name="T26" fmla="*/ 336176 w 1360"/>
              <a:gd name="T27" fmla="*/ 1432163 h 1358"/>
              <a:gd name="T28" fmla="*/ 285750 w 1360"/>
              <a:gd name="T29" fmla="*/ 1322745 h 1358"/>
              <a:gd name="T30" fmla="*/ 239526 w 1360"/>
              <a:gd name="T31" fmla="*/ 1231563 h 1358"/>
              <a:gd name="T32" fmla="*/ 196103 w 1360"/>
              <a:gd name="T33" fmla="*/ 1158618 h 1358"/>
              <a:gd name="T34" fmla="*/ 155482 w 1360"/>
              <a:gd name="T35" fmla="*/ 1102693 h 1358"/>
              <a:gd name="T36" fmla="*/ 120463 w 1360"/>
              <a:gd name="T37" fmla="*/ 1061357 h 1358"/>
              <a:gd name="T38" fmla="*/ 81243 w 1360"/>
              <a:gd name="T39" fmla="*/ 1030963 h 1358"/>
              <a:gd name="T40" fmla="*/ 40621 w 1360"/>
              <a:gd name="T41" fmla="*/ 1011511 h 1358"/>
              <a:gd name="T42" fmla="*/ 0 w 1360"/>
              <a:gd name="T43" fmla="*/ 1003001 h 1358"/>
              <a:gd name="T44" fmla="*/ 53228 w 1360"/>
              <a:gd name="T45" fmla="*/ 960449 h 1358"/>
              <a:gd name="T46" fmla="*/ 107857 w 1360"/>
              <a:gd name="T47" fmla="*/ 930055 h 1358"/>
              <a:gd name="T48" fmla="*/ 152680 w 1360"/>
              <a:gd name="T49" fmla="*/ 914250 h 1358"/>
              <a:gd name="T50" fmla="*/ 198904 w 1360"/>
              <a:gd name="T51" fmla="*/ 906956 h 1358"/>
              <a:gd name="T52" fmla="*/ 257735 w 1360"/>
              <a:gd name="T53" fmla="*/ 925192 h 1358"/>
              <a:gd name="T54" fmla="*/ 323570 w 1360"/>
              <a:gd name="T55" fmla="*/ 979901 h 1358"/>
              <a:gd name="T56" fmla="*/ 388004 w 1360"/>
              <a:gd name="T57" fmla="*/ 1067436 h 1358"/>
              <a:gd name="T58" fmla="*/ 458040 w 1360"/>
              <a:gd name="T59" fmla="*/ 1191443 h 1358"/>
              <a:gd name="T60" fmla="*/ 572901 w 1360"/>
              <a:gd name="T61" fmla="*/ 1193875 h 1358"/>
              <a:gd name="T62" fmla="*/ 710173 w 1360"/>
              <a:gd name="T63" fmla="*/ 1000569 h 1358"/>
              <a:gd name="T64" fmla="*/ 861452 w 1360"/>
              <a:gd name="T65" fmla="*/ 813342 h 1358"/>
              <a:gd name="T66" fmla="*/ 1025338 w 1360"/>
              <a:gd name="T67" fmla="*/ 637057 h 1358"/>
              <a:gd name="T68" fmla="*/ 1203232 w 1360"/>
              <a:gd name="T69" fmla="*/ 468067 h 1358"/>
              <a:gd name="T70" fmla="*/ 1385327 w 1360"/>
              <a:gd name="T71" fmla="*/ 314881 h 1358"/>
              <a:gd name="T72" fmla="*/ 1574426 w 1360"/>
              <a:gd name="T73" fmla="*/ 175069 h 1358"/>
              <a:gd name="T74" fmla="*/ 1764926 w 1360"/>
              <a:gd name="T75" fmla="*/ 53493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3" name=" 2050"/>
          <p:cNvSpPr/>
          <p:nvPr/>
        </p:nvSpPr>
        <p:spPr bwMode="auto">
          <a:xfrm>
            <a:off x="8158480" y="4271645"/>
            <a:ext cx="294005" cy="401320"/>
          </a:xfrm>
          <a:custGeom>
            <a:avLst/>
            <a:gdLst>
              <a:gd name="T0" fmla="*/ 1905000 w 1360"/>
              <a:gd name="T1" fmla="*/ 65651 h 1358"/>
              <a:gd name="T2" fmla="*/ 1703294 w 1360"/>
              <a:gd name="T3" fmla="*/ 205463 h 1358"/>
              <a:gd name="T4" fmla="*/ 1507191 w 1360"/>
              <a:gd name="T5" fmla="*/ 363512 h 1358"/>
              <a:gd name="T6" fmla="*/ 1318092 w 1360"/>
              <a:gd name="T7" fmla="*/ 538581 h 1358"/>
              <a:gd name="T8" fmla="*/ 1138798 w 1360"/>
              <a:gd name="T9" fmla="*/ 731887 h 1358"/>
              <a:gd name="T10" fmla="*/ 970710 w 1360"/>
              <a:gd name="T11" fmla="*/ 930055 h 1358"/>
              <a:gd name="T12" fmla="*/ 832037 w 1360"/>
              <a:gd name="T13" fmla="*/ 1130655 h 1358"/>
              <a:gd name="T14" fmla="*/ 715776 w 1360"/>
              <a:gd name="T15" fmla="*/ 1326392 h 1358"/>
              <a:gd name="T16" fmla="*/ 624728 w 1360"/>
              <a:gd name="T17" fmla="*/ 1520914 h 1358"/>
              <a:gd name="T18" fmla="*/ 525276 w 1360"/>
              <a:gd name="T19" fmla="*/ 1580486 h 1358"/>
              <a:gd name="T20" fmla="*/ 455239 w 1360"/>
              <a:gd name="T21" fmla="*/ 1627901 h 1358"/>
              <a:gd name="T22" fmla="*/ 417419 w 1360"/>
              <a:gd name="T23" fmla="*/ 1625469 h 1358"/>
              <a:gd name="T24" fmla="*/ 390805 w 1360"/>
              <a:gd name="T25" fmla="*/ 1551308 h 1358"/>
              <a:gd name="T26" fmla="*/ 336176 w 1360"/>
              <a:gd name="T27" fmla="*/ 1432163 h 1358"/>
              <a:gd name="T28" fmla="*/ 285750 w 1360"/>
              <a:gd name="T29" fmla="*/ 1322745 h 1358"/>
              <a:gd name="T30" fmla="*/ 239526 w 1360"/>
              <a:gd name="T31" fmla="*/ 1231563 h 1358"/>
              <a:gd name="T32" fmla="*/ 196103 w 1360"/>
              <a:gd name="T33" fmla="*/ 1158618 h 1358"/>
              <a:gd name="T34" fmla="*/ 155482 w 1360"/>
              <a:gd name="T35" fmla="*/ 1102693 h 1358"/>
              <a:gd name="T36" fmla="*/ 120463 w 1360"/>
              <a:gd name="T37" fmla="*/ 1061357 h 1358"/>
              <a:gd name="T38" fmla="*/ 81243 w 1360"/>
              <a:gd name="T39" fmla="*/ 1030963 h 1358"/>
              <a:gd name="T40" fmla="*/ 40621 w 1360"/>
              <a:gd name="T41" fmla="*/ 1011511 h 1358"/>
              <a:gd name="T42" fmla="*/ 0 w 1360"/>
              <a:gd name="T43" fmla="*/ 1003001 h 1358"/>
              <a:gd name="T44" fmla="*/ 53228 w 1360"/>
              <a:gd name="T45" fmla="*/ 960449 h 1358"/>
              <a:gd name="T46" fmla="*/ 107857 w 1360"/>
              <a:gd name="T47" fmla="*/ 930055 h 1358"/>
              <a:gd name="T48" fmla="*/ 152680 w 1360"/>
              <a:gd name="T49" fmla="*/ 914250 h 1358"/>
              <a:gd name="T50" fmla="*/ 198904 w 1360"/>
              <a:gd name="T51" fmla="*/ 906956 h 1358"/>
              <a:gd name="T52" fmla="*/ 257735 w 1360"/>
              <a:gd name="T53" fmla="*/ 925192 h 1358"/>
              <a:gd name="T54" fmla="*/ 323570 w 1360"/>
              <a:gd name="T55" fmla="*/ 979901 h 1358"/>
              <a:gd name="T56" fmla="*/ 388004 w 1360"/>
              <a:gd name="T57" fmla="*/ 1067436 h 1358"/>
              <a:gd name="T58" fmla="*/ 458040 w 1360"/>
              <a:gd name="T59" fmla="*/ 1191443 h 1358"/>
              <a:gd name="T60" fmla="*/ 572901 w 1360"/>
              <a:gd name="T61" fmla="*/ 1193875 h 1358"/>
              <a:gd name="T62" fmla="*/ 710173 w 1360"/>
              <a:gd name="T63" fmla="*/ 1000569 h 1358"/>
              <a:gd name="T64" fmla="*/ 861452 w 1360"/>
              <a:gd name="T65" fmla="*/ 813342 h 1358"/>
              <a:gd name="T66" fmla="*/ 1025338 w 1360"/>
              <a:gd name="T67" fmla="*/ 637057 h 1358"/>
              <a:gd name="T68" fmla="*/ 1203232 w 1360"/>
              <a:gd name="T69" fmla="*/ 468067 h 1358"/>
              <a:gd name="T70" fmla="*/ 1385327 w 1360"/>
              <a:gd name="T71" fmla="*/ 314881 h 1358"/>
              <a:gd name="T72" fmla="*/ 1574426 w 1360"/>
              <a:gd name="T73" fmla="*/ 175069 h 1358"/>
              <a:gd name="T74" fmla="*/ 1764926 w 1360"/>
              <a:gd name="T75" fmla="*/ 53493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4" name=" 2050"/>
          <p:cNvSpPr/>
          <p:nvPr/>
        </p:nvSpPr>
        <p:spPr bwMode="auto">
          <a:xfrm>
            <a:off x="8158480" y="5504180"/>
            <a:ext cx="294005" cy="401320"/>
          </a:xfrm>
          <a:custGeom>
            <a:avLst/>
            <a:gdLst>
              <a:gd name="T0" fmla="*/ 1905000 w 1360"/>
              <a:gd name="T1" fmla="*/ 65651 h 1358"/>
              <a:gd name="T2" fmla="*/ 1703294 w 1360"/>
              <a:gd name="T3" fmla="*/ 205463 h 1358"/>
              <a:gd name="T4" fmla="*/ 1507191 w 1360"/>
              <a:gd name="T5" fmla="*/ 363512 h 1358"/>
              <a:gd name="T6" fmla="*/ 1318092 w 1360"/>
              <a:gd name="T7" fmla="*/ 538581 h 1358"/>
              <a:gd name="T8" fmla="*/ 1138798 w 1360"/>
              <a:gd name="T9" fmla="*/ 731887 h 1358"/>
              <a:gd name="T10" fmla="*/ 970710 w 1360"/>
              <a:gd name="T11" fmla="*/ 930055 h 1358"/>
              <a:gd name="T12" fmla="*/ 832037 w 1360"/>
              <a:gd name="T13" fmla="*/ 1130655 h 1358"/>
              <a:gd name="T14" fmla="*/ 715776 w 1360"/>
              <a:gd name="T15" fmla="*/ 1326392 h 1358"/>
              <a:gd name="T16" fmla="*/ 624728 w 1360"/>
              <a:gd name="T17" fmla="*/ 1520914 h 1358"/>
              <a:gd name="T18" fmla="*/ 525276 w 1360"/>
              <a:gd name="T19" fmla="*/ 1580486 h 1358"/>
              <a:gd name="T20" fmla="*/ 455239 w 1360"/>
              <a:gd name="T21" fmla="*/ 1627901 h 1358"/>
              <a:gd name="T22" fmla="*/ 417419 w 1360"/>
              <a:gd name="T23" fmla="*/ 1625469 h 1358"/>
              <a:gd name="T24" fmla="*/ 390805 w 1360"/>
              <a:gd name="T25" fmla="*/ 1551308 h 1358"/>
              <a:gd name="T26" fmla="*/ 336176 w 1360"/>
              <a:gd name="T27" fmla="*/ 1432163 h 1358"/>
              <a:gd name="T28" fmla="*/ 285750 w 1360"/>
              <a:gd name="T29" fmla="*/ 1322745 h 1358"/>
              <a:gd name="T30" fmla="*/ 239526 w 1360"/>
              <a:gd name="T31" fmla="*/ 1231563 h 1358"/>
              <a:gd name="T32" fmla="*/ 196103 w 1360"/>
              <a:gd name="T33" fmla="*/ 1158618 h 1358"/>
              <a:gd name="T34" fmla="*/ 155482 w 1360"/>
              <a:gd name="T35" fmla="*/ 1102693 h 1358"/>
              <a:gd name="T36" fmla="*/ 120463 w 1360"/>
              <a:gd name="T37" fmla="*/ 1061357 h 1358"/>
              <a:gd name="T38" fmla="*/ 81243 w 1360"/>
              <a:gd name="T39" fmla="*/ 1030963 h 1358"/>
              <a:gd name="T40" fmla="*/ 40621 w 1360"/>
              <a:gd name="T41" fmla="*/ 1011511 h 1358"/>
              <a:gd name="T42" fmla="*/ 0 w 1360"/>
              <a:gd name="T43" fmla="*/ 1003001 h 1358"/>
              <a:gd name="T44" fmla="*/ 53228 w 1360"/>
              <a:gd name="T45" fmla="*/ 960449 h 1358"/>
              <a:gd name="T46" fmla="*/ 107857 w 1360"/>
              <a:gd name="T47" fmla="*/ 930055 h 1358"/>
              <a:gd name="T48" fmla="*/ 152680 w 1360"/>
              <a:gd name="T49" fmla="*/ 914250 h 1358"/>
              <a:gd name="T50" fmla="*/ 198904 w 1360"/>
              <a:gd name="T51" fmla="*/ 906956 h 1358"/>
              <a:gd name="T52" fmla="*/ 257735 w 1360"/>
              <a:gd name="T53" fmla="*/ 925192 h 1358"/>
              <a:gd name="T54" fmla="*/ 323570 w 1360"/>
              <a:gd name="T55" fmla="*/ 979901 h 1358"/>
              <a:gd name="T56" fmla="*/ 388004 w 1360"/>
              <a:gd name="T57" fmla="*/ 1067436 h 1358"/>
              <a:gd name="T58" fmla="*/ 458040 w 1360"/>
              <a:gd name="T59" fmla="*/ 1191443 h 1358"/>
              <a:gd name="T60" fmla="*/ 572901 w 1360"/>
              <a:gd name="T61" fmla="*/ 1193875 h 1358"/>
              <a:gd name="T62" fmla="*/ 710173 w 1360"/>
              <a:gd name="T63" fmla="*/ 1000569 h 1358"/>
              <a:gd name="T64" fmla="*/ 861452 w 1360"/>
              <a:gd name="T65" fmla="*/ 813342 h 1358"/>
              <a:gd name="T66" fmla="*/ 1025338 w 1360"/>
              <a:gd name="T67" fmla="*/ 637057 h 1358"/>
              <a:gd name="T68" fmla="*/ 1203232 w 1360"/>
              <a:gd name="T69" fmla="*/ 468067 h 1358"/>
              <a:gd name="T70" fmla="*/ 1385327 w 1360"/>
              <a:gd name="T71" fmla="*/ 314881 h 1358"/>
              <a:gd name="T72" fmla="*/ 1574426 w 1360"/>
              <a:gd name="T73" fmla="*/ 175069 h 1358"/>
              <a:gd name="T74" fmla="*/ 1764926 w 1360"/>
              <a:gd name="T75" fmla="*/ 53493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85" name=" 185"/>
          <p:cNvSpPr/>
          <p:nvPr/>
        </p:nvSpPr>
        <p:spPr>
          <a:xfrm>
            <a:off x="8098155" y="4672965"/>
            <a:ext cx="354330" cy="369570"/>
          </a:xfrm>
          <a:prstGeom prst="don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6" name=" 185"/>
          <p:cNvSpPr/>
          <p:nvPr/>
        </p:nvSpPr>
        <p:spPr>
          <a:xfrm>
            <a:off x="8098155" y="5134610"/>
            <a:ext cx="354330" cy="369570"/>
          </a:xfrm>
          <a:prstGeom prst="don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3036570" y="3671570"/>
            <a:ext cx="2819400" cy="412115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72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3" grpId="0" bldLvl="0" animBg="1"/>
      <p:bldP spid="4" grpId="0" bldLvl="0" animBg="1"/>
      <p:bldP spid="2" grpId="0" bldLvl="0" animBg="1"/>
      <p:bldP spid="6" grpId="0" bldLvl="0" animBg="1"/>
      <p:bldP spid="8" grpId="0" bldLvl="0" animBg="1"/>
      <p:bldP spid="2050" grpId="0" animBg="1"/>
      <p:bldP spid="12" grpId="0" bldLvl="0" animBg="1"/>
      <p:bldP spid="13" grpId="0" bldLvl="0" animBg="1"/>
      <p:bldP spid="14" grpId="0" bldLvl="0" animBg="1"/>
      <p:bldP spid="185" grpId="0" animBg="1"/>
      <p:bldP spid="16" grpId="0" bldLvl="0" animBg="1"/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24155" y="862965"/>
            <a:ext cx="11303635" cy="1383665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prstDash val="dash"/>
          </a:ln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Para.1 The turning point for me was an incredibly painful experience._____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7790" y="1294130"/>
            <a:ext cx="81819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painful experience was it?</a:t>
            </a:r>
            <a:endParaRPr lang="en-US" altLang="zh-CN" sz="28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156200" y="1197610"/>
            <a:ext cx="72377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My daughter's condition got worse/ died.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4645" y="1724660"/>
            <a:ext cx="81819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did I respond?</a:t>
            </a:r>
            <a:endParaRPr lang="en-US" altLang="zh-CN" sz="28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43935" y="1663065"/>
            <a:ext cx="57226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I began quit smoking.</a:t>
            </a:r>
            <a:endParaRPr lang="en-US" altLang="zh-CN" sz="3200">
              <a:solidFill>
                <a:srgbClr val="FF0000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 rot="0" flipH="1">
            <a:off x="8468995" y="1788160"/>
            <a:ext cx="3552190" cy="663575"/>
            <a:chOff x="6720" y="889"/>
            <a:chExt cx="5448" cy="2410"/>
          </a:xfrm>
        </p:grpSpPr>
        <p:sp>
          <p:nvSpPr>
            <p:cNvPr id="10" name="左箭头标注 9"/>
            <p:cNvSpPr/>
            <p:nvPr/>
          </p:nvSpPr>
          <p:spPr>
            <a:xfrm rot="21240000" flipH="1">
              <a:off x="7060" y="889"/>
              <a:ext cx="5108" cy="2410"/>
            </a:xfrm>
            <a:prstGeom prst="leftArrowCallout">
              <a:avLst>
                <a:gd name="adj1" fmla="val 5900"/>
                <a:gd name="adj2" fmla="val 15531"/>
                <a:gd name="adj3" fmla="val 19114"/>
                <a:gd name="adj4" fmla="val 84891"/>
              </a:avLst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 rot="21180000">
              <a:off x="6720" y="1550"/>
              <a:ext cx="4805" cy="1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 fontAlgn="auto">
                <a:lnSpc>
                  <a:spcPts val="2800"/>
                </a:lnSpc>
              </a:pPr>
              <a:r>
                <a:rPr lang="en-US" altLang="zh-CN" sz="2800" b="1">
                  <a:solidFill>
                    <a:srgbClr val="FF0000"/>
                  </a:solidFill>
                  <a:latin typeface="Palatino Linotype" panose="02040502050505030304" charset="0"/>
                  <a:cs typeface="Palatino Linotype" panose="02040502050505030304" charset="0"/>
                </a:rPr>
                <a:t>set further goals</a:t>
              </a:r>
              <a:endParaRPr lang="en-US" altLang="zh-CN" sz="2800">
                <a:latin typeface="Palatino Linotype" panose="02040502050505030304" charset="0"/>
                <a:cs typeface="Palatino Linotype" panose="02040502050505030304" charset="0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8514080" y="1074420"/>
            <a:ext cx="38798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ym typeface="+mn-ea"/>
              </a:rPr>
              <a:t>shock/sad /</a:t>
            </a:r>
            <a:r>
              <a:rPr lang="en-US" altLang="zh-CN" sz="3600" b="1"/>
              <a:t>guilty</a:t>
            </a:r>
            <a:endParaRPr lang="en-US" altLang="zh-CN" sz="3600" b="1"/>
          </a:p>
        </p:txBody>
      </p:sp>
      <p:sp>
        <p:nvSpPr>
          <p:cNvPr id="13" name="文本框 12"/>
          <p:cNvSpPr txBox="1"/>
          <p:nvPr/>
        </p:nvSpPr>
        <p:spPr>
          <a:xfrm>
            <a:off x="8516620" y="1719580"/>
            <a:ext cx="27597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ym typeface="+mn-ea"/>
              </a:rPr>
              <a:t>determined</a:t>
            </a:r>
            <a:endParaRPr lang="en-US" altLang="zh-CN" sz="3600" b="1">
              <a:sym typeface="+mn-ea"/>
            </a:endParaRPr>
          </a:p>
        </p:txBody>
      </p:sp>
      <p:graphicFrame>
        <p:nvGraphicFramePr>
          <p:cNvPr id="14" name="表格 13"/>
          <p:cNvGraphicFramePr/>
          <p:nvPr/>
        </p:nvGraphicFramePr>
        <p:xfrm>
          <a:off x="334645" y="2246630"/>
          <a:ext cx="11082020" cy="4415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9010"/>
                <a:gridCol w="6303010"/>
              </a:tblGrid>
              <a:tr h="534670">
                <a:tc>
                  <a:txBody>
                    <a:bodyPr/>
                    <a:p>
                      <a:pPr algn="l"/>
                      <a:r>
                        <a:rPr lang="en-US" altLang="zh-CN" sz="2800" b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  <a:sym typeface="+mn-ea"/>
                        </a:rPr>
                        <a:t>Mental activities: </a:t>
                      </a:r>
                      <a:endParaRPr lang="en-US" altLang="zh-CN" sz="2800" b="0">
                        <a:solidFill>
                          <a:schemeClr val="accent1">
                            <a:lumMod val="75000"/>
                          </a:schemeClr>
                        </a:solidFill>
                        <a:latin typeface="Georgia" panose="02040502050405020303" pitchFamily="18" charset="0"/>
                        <a:cs typeface="Georgia" panose="02040502050405020303" pitchFamily="18" charset="0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800" b="0">
                          <a:solidFill>
                            <a:srgbClr val="C00000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  <a:sym typeface="+mn-ea"/>
                        </a:rPr>
                        <a:t>shock/sad/guilty</a:t>
                      </a:r>
                      <a:endParaRPr lang="zh-CN" altLang="en-US" sz="2800" b="0">
                        <a:solidFill>
                          <a:srgbClr val="C00000"/>
                        </a:solidFill>
                        <a:latin typeface="Georgia" panose="02040502050405020303" pitchFamily="18" charset="0"/>
                        <a:cs typeface="Georgia" panose="02040502050405020303" pitchFamily="18" charset="0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52451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  <a:sym typeface="+mn-ea"/>
                        </a:rPr>
                        <a:t>Direct/Indirect descriptions</a:t>
                      </a:r>
                      <a:endParaRPr lang="en-US" altLang="zh-CN" sz="2800" b="0">
                        <a:solidFill>
                          <a:schemeClr val="accent1">
                            <a:lumMod val="75000"/>
                          </a:schemeClr>
                        </a:solidFill>
                        <a:latin typeface="Georgia" panose="02040502050405020303" pitchFamily="18" charset="0"/>
                        <a:cs typeface="Georgia" panose="02040502050405020303" pitchFamily="18" charset="0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1">
                          <a:latin typeface="Georgia" panose="02040502050405020303" pitchFamily="18" charset="0"/>
                          <a:cs typeface="Georgia" panose="02040502050405020303" pitchFamily="18" charset="0"/>
                          <a:sym typeface="+mn-ea"/>
                        </a:rPr>
                        <a:t> </a:t>
                      </a:r>
                      <a:r>
                        <a:rPr lang="en-US" altLang="zh-CN" sz="2800" b="0">
                          <a:latin typeface="Georgia" panose="02040502050405020303" pitchFamily="18" charset="0"/>
                          <a:cs typeface="Georgia" panose="02040502050405020303" pitchFamily="18" charset="0"/>
                          <a:sym typeface="+mn-ea"/>
                        </a:rPr>
                        <a:t>feelings /actions </a:t>
                      </a:r>
                      <a:endParaRPr lang="en-US" altLang="zh-CN" sz="2800" b="0">
                        <a:latin typeface="Georgia" panose="02040502050405020303" pitchFamily="18" charset="0"/>
                        <a:cs typeface="Georgia" panose="02040502050405020303" pitchFamily="18" charset="0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3356610">
                <a:tc gridSpan="2">
                  <a:txBody>
                    <a:bodyPr/>
                    <a:p>
                      <a:pPr>
                        <a:buNone/>
                      </a:pPr>
                      <a:endParaRPr lang="en-US" altLang="zh-CN" sz="3200" b="0"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  <a:p>
                      <a:pPr>
                        <a:buNone/>
                      </a:pPr>
                      <a:endParaRPr lang="en-US" altLang="zh-CN" sz="3200" b="0"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  <a:p>
                      <a:pPr>
                        <a:buNone/>
                      </a:pPr>
                      <a:endParaRPr lang="en-US" altLang="zh-CN" sz="3200" b="0"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  <a:p>
                      <a:pPr>
                        <a:buNone/>
                      </a:pPr>
                      <a:endParaRPr lang="en-US" altLang="zh-CN" sz="3200" b="0"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  <a:p>
                      <a:pPr>
                        <a:buNone/>
                      </a:pPr>
                      <a:endParaRPr lang="en-US" altLang="zh-CN" sz="3200" b="0"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  <a:p>
                      <a:pPr>
                        <a:buNone/>
                      </a:pPr>
                      <a:endParaRPr lang="en-US" altLang="zh-CN" sz="3200" b="0"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 hMerge="1"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433070" y="3378835"/>
            <a:ext cx="1024382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用无灵主语刻画人物情感（震惊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/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悲痛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/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后悔）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A sudden fear seized me.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words that I got from the doctor gave me a terrible pang(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一阵痛苦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A wave of panic swept my body.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news hit me like a bucket of cold water. (像被泼了一桶冷水)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news made me shudder. (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不寒而栗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)/The news choked me.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A voice inside me said, “That's all your fault.”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My whole world seemed falling to piece.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My heart was broken because it hurt so badly I could barely breathe.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334645" y="36195"/>
            <a:ext cx="3436620" cy="641985"/>
          </a:xfrm>
          <a:prstGeom prst="roundRect">
            <a:avLst/>
          </a:prstGeom>
          <a:solidFill>
            <a:srgbClr val="C11E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l" fontAlgn="base"/>
            <a:r>
              <a:rPr lang="en-US" sz="3200" strike="noStrike" noProof="1">
                <a:latin typeface="Cambria" panose="02040503050406030204" charset="0"/>
                <a:cs typeface="Cambria" panose="02040503050406030204" charset="0"/>
              </a:rPr>
              <a:t>Develop the story</a:t>
            </a:r>
            <a:endParaRPr lang="en-US" sz="3200" strike="noStrike" noProof="1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72033" name="Rectangle 4"/>
          <p:cNvSpPr/>
          <p:nvPr/>
        </p:nvSpPr>
        <p:spPr>
          <a:xfrm>
            <a:off x="3997960" y="217805"/>
            <a:ext cx="7827010" cy="46037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</a:ln>
        </p:spPr>
        <p:txBody>
          <a:bodyPr wrap="square" anchor="ctr">
            <a:spAutoFit/>
          </a:bodyPr>
          <a:p>
            <a:r>
              <a:rPr lang="en-US" altLang="zh-CN" sz="2400" dirty="0">
                <a:latin typeface="Georgia" panose="02040502050405020303" pitchFamily="18" charset="0"/>
                <a:ea typeface="宋体" panose="02010600030101010101" pitchFamily="2" charset="-122"/>
              </a:rPr>
              <a:t>Activity5: Develop the story with detailed descriptions </a:t>
            </a:r>
            <a:endParaRPr lang="en-US" altLang="zh-CN" sz="2400" dirty="0">
              <a:latin typeface="Georgia" panose="02040502050405020303" pitchFamily="18" charset="0"/>
              <a:ea typeface="宋体" panose="02010600030101010101" pitchFamily="2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 flipH="1">
            <a:off x="8797183" y="444905"/>
            <a:ext cx="3109897" cy="1045602"/>
            <a:chOff x="6583" y="1364"/>
            <a:chExt cx="5145" cy="2526"/>
          </a:xfrm>
        </p:grpSpPr>
        <p:sp>
          <p:nvSpPr>
            <p:cNvPr id="34" name="左箭头标注 33"/>
            <p:cNvSpPr/>
            <p:nvPr/>
          </p:nvSpPr>
          <p:spPr>
            <a:xfrm rot="540000" flipH="1">
              <a:off x="6651" y="1480"/>
              <a:ext cx="5077" cy="2410"/>
            </a:xfrm>
            <a:prstGeom prst="leftArrowCallout">
              <a:avLst>
                <a:gd name="adj1" fmla="val 5900"/>
                <a:gd name="adj2" fmla="val 29359"/>
                <a:gd name="adj3" fmla="val 25008"/>
                <a:gd name="adj4" fmla="val 84891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 rot="900000">
              <a:off x="6583" y="1364"/>
              <a:ext cx="4805" cy="1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 fontAlgn="auto">
                <a:lnSpc>
                  <a:spcPts val="2800"/>
                </a:lnSpc>
              </a:pPr>
              <a:r>
                <a:rPr lang="en-US" altLang="zh-CN" sz="2800" b="1">
                  <a:solidFill>
                    <a:srgbClr val="FF0000"/>
                  </a:solidFill>
                  <a:latin typeface="Palatino Linotype" panose="02040502050505030304" charset="0"/>
                  <a:cs typeface="Palatino Linotype" panose="02040502050505030304" charset="0"/>
                </a:rPr>
                <a:t>born with...</a:t>
              </a:r>
              <a:endParaRPr lang="en-US" altLang="zh-CN" sz="2800" b="1">
                <a:solidFill>
                  <a:srgbClr val="FF0000"/>
                </a:solidFill>
                <a:latin typeface="Palatino Linotype" panose="02040502050505030304" charset="0"/>
                <a:cs typeface="Palatino Linotype" panose="02040502050505030304" charset="0"/>
              </a:endParaRPr>
            </a:p>
            <a:p>
              <a:pPr algn="ctr" fontAlgn="auto">
                <a:lnSpc>
                  <a:spcPts val="2800"/>
                </a:lnSpc>
              </a:pPr>
              <a:r>
                <a:rPr lang="en-US" altLang="zh-CN" sz="2800" b="1">
                  <a:solidFill>
                    <a:srgbClr val="FF0000"/>
                  </a:solidFill>
                  <a:latin typeface="Palatino Linotype" panose="02040502050505030304" charset="0"/>
                  <a:cs typeface="Palatino Linotype" panose="02040502050505030304" charset="0"/>
                </a:rPr>
                <a:t>fights every day</a:t>
              </a:r>
              <a:endParaRPr lang="en-US" altLang="zh-CN" sz="2800" b="1">
                <a:solidFill>
                  <a:srgbClr val="FF0000"/>
                </a:solidFill>
                <a:latin typeface="Palatino Linotype" panose="02040502050505030304" charset="0"/>
                <a:cs typeface="Palatino Linotype" panose="020405020505050303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172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7" grpId="0"/>
      <p:bldP spid="13" grpId="0"/>
      <p:bldP spid="15" grpId="0"/>
      <p:bldP spid="17203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4" name="表格 13"/>
          <p:cNvGraphicFramePr/>
          <p:nvPr/>
        </p:nvGraphicFramePr>
        <p:xfrm>
          <a:off x="335280" y="276860"/>
          <a:ext cx="11064875" cy="6376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1865"/>
                <a:gridCol w="6303010"/>
              </a:tblGrid>
              <a:tr h="598170">
                <a:tc>
                  <a:txBody>
                    <a:bodyPr/>
                    <a:p>
                      <a:pPr algn="l"/>
                      <a:r>
                        <a:rPr lang="en-US" altLang="zh-CN" sz="2800" b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  <a:sym typeface="+mn-ea"/>
                        </a:rPr>
                        <a:t>Mental activities: </a:t>
                      </a:r>
                      <a:endParaRPr lang="en-US" altLang="zh-CN" sz="2800" b="0">
                        <a:solidFill>
                          <a:schemeClr val="accent1">
                            <a:lumMod val="75000"/>
                          </a:schemeClr>
                        </a:solidFill>
                        <a:latin typeface="Georgia" panose="02040502050405020303" pitchFamily="18" charset="0"/>
                        <a:cs typeface="Georgia" panose="02040502050405020303" pitchFamily="18" charset="0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800" b="0">
                          <a:solidFill>
                            <a:srgbClr val="C00000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  <a:sym typeface="+mn-ea"/>
                        </a:rPr>
                        <a:t>shock/sad/guilty</a:t>
                      </a:r>
                      <a:endParaRPr lang="zh-CN" altLang="en-US" sz="2800" b="0">
                        <a:solidFill>
                          <a:srgbClr val="C00000"/>
                        </a:solidFill>
                        <a:latin typeface="Georgia" panose="02040502050405020303" pitchFamily="18" charset="0"/>
                        <a:cs typeface="Georgia" panose="02040502050405020303" pitchFamily="18" charset="0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60579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  <a:sym typeface="+mn-ea"/>
                        </a:rPr>
                        <a:t>Direct/Indirect descriptions</a:t>
                      </a:r>
                      <a:endParaRPr lang="en-US" altLang="zh-CN" sz="2800" b="0">
                        <a:solidFill>
                          <a:schemeClr val="accent1">
                            <a:lumMod val="75000"/>
                          </a:schemeClr>
                        </a:solidFill>
                        <a:latin typeface="Georgia" panose="02040502050405020303" pitchFamily="18" charset="0"/>
                        <a:cs typeface="Georgia" panose="02040502050405020303" pitchFamily="18" charset="0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1">
                          <a:latin typeface="Georgia" panose="02040502050405020303" pitchFamily="18" charset="0"/>
                          <a:cs typeface="Georgia" panose="02040502050405020303" pitchFamily="18" charset="0"/>
                          <a:sym typeface="+mn-ea"/>
                        </a:rPr>
                        <a:t> </a:t>
                      </a:r>
                      <a:r>
                        <a:rPr lang="en-US" altLang="zh-CN" sz="2800" b="0">
                          <a:latin typeface="Georgia" panose="02040502050405020303" pitchFamily="18" charset="0"/>
                          <a:cs typeface="Georgia" panose="02040502050405020303" pitchFamily="18" charset="0"/>
                          <a:sym typeface="+mn-ea"/>
                        </a:rPr>
                        <a:t>feelings /actions </a:t>
                      </a:r>
                      <a:endParaRPr lang="en-US" altLang="zh-CN" sz="2800" b="0">
                        <a:latin typeface="Georgia" panose="02040502050405020303" pitchFamily="18" charset="0"/>
                        <a:cs typeface="Georgia" panose="02040502050405020303" pitchFamily="18" charset="0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5172710">
                <a:tc gridSpan="2">
                  <a:txBody>
                    <a:bodyPr/>
                    <a:p>
                      <a:pPr>
                        <a:buNone/>
                      </a:pPr>
                      <a:endParaRPr lang="en-US" altLang="zh-CN" sz="3200" b="0"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  <a:p>
                      <a:pPr>
                        <a:buNone/>
                      </a:pPr>
                      <a:endParaRPr lang="en-US" altLang="zh-CN" sz="3200" b="0"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  <a:p>
                      <a:pPr>
                        <a:buNone/>
                      </a:pPr>
                      <a:endParaRPr lang="en-US" altLang="zh-CN" sz="3200" b="0"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  <a:p>
                      <a:pPr>
                        <a:buNone/>
                      </a:pPr>
                      <a:endParaRPr lang="en-US" altLang="zh-CN" sz="3200" b="0"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  <a:p>
                      <a:pPr>
                        <a:buNone/>
                      </a:pPr>
                      <a:endParaRPr lang="en-US" altLang="zh-CN" sz="3200" b="0"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  <a:p>
                      <a:pPr>
                        <a:buNone/>
                      </a:pPr>
                      <a:endParaRPr lang="en-US" altLang="zh-CN" sz="3200" b="0"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  <a:p>
                      <a:pPr>
                        <a:buNone/>
                      </a:pPr>
                      <a:endParaRPr lang="en-US" altLang="zh-CN" sz="3200" b="0"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  <a:p>
                      <a:pPr>
                        <a:buNone/>
                      </a:pPr>
                      <a:endParaRPr lang="en-US" altLang="zh-CN" sz="3200" b="0"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  <a:p>
                      <a:pPr>
                        <a:buNone/>
                      </a:pPr>
                      <a:endParaRPr lang="en-US" altLang="zh-CN" sz="3200" b="0"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 hMerge="1"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509905" y="1553210"/>
            <a:ext cx="10714990" cy="60623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用行为动词推动情节发展（震惊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/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悲伤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/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悔恨）</a:t>
            </a:r>
            <a:endParaRPr lang="en-US" altLang="zh-CN" sz="2800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</a:rPr>
              <a:t>I felt a</a:t>
            </a:r>
            <a:r>
              <a:rPr lang="en-US" altLang="zh-CN" sz="280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 sharp stab of guilt </a:t>
            </a:r>
            <a:r>
              <a:rPr lang="zh-CN" altLang="en-US" sz="280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心里一阵刺痛</a:t>
            </a:r>
            <a:r>
              <a:rPr lang="zh-CN" altLang="en-US" sz="280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）</a:t>
            </a:r>
            <a:endParaRPr lang="en-US" altLang="zh-CN" sz="2800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ea"/>
            </a:endParaRP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I couldn’t help shivering. </a:t>
            </a:r>
            <a:endParaRPr lang="en-US" altLang="zh-CN" sz="2800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ea"/>
            </a:endParaRP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 “I killed her!”I screamed at myself inside my head. </a:t>
            </a:r>
            <a:endParaRPr lang="en-US" altLang="zh-CN" sz="2800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ea"/>
            </a:endParaRP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I knelt on the floor and cried tears of hopelessness and frustration.</a:t>
            </a:r>
            <a:endParaRPr lang="en-US" altLang="zh-CN" sz="2800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ea"/>
            </a:endParaRP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I gave a wail(</a:t>
            </a:r>
            <a:r>
              <a:rPr lang="zh-CN" altLang="en-US" sz="280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恸哭</a:t>
            </a:r>
            <a:r>
              <a:rPr lang="en-US" altLang="zh-CN" sz="280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) of anguish(</a:t>
            </a:r>
            <a:r>
              <a:rPr lang="zh-CN" altLang="en-US" sz="280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悲痛</a:t>
            </a:r>
            <a:r>
              <a:rPr lang="en-US" altLang="zh-CN" sz="280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).</a:t>
            </a:r>
            <a:endParaRPr lang="en-US" altLang="zh-CN" sz="2800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ea"/>
            </a:endParaRP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I clenched my fists(</a:t>
            </a:r>
            <a:r>
              <a:rPr lang="zh-CN" altLang="en-US" sz="280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攥紧拳头</a:t>
            </a:r>
            <a:r>
              <a:rPr lang="en-US" altLang="zh-CN" sz="280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) with grief, calling myself a murderer over and over again.</a:t>
            </a:r>
            <a:endParaRPr lang="en-US" altLang="zh-CN" sz="2800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ea"/>
            </a:endParaRP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Time just stopped, I felt frozen and in disbelief, I was paralyzed and in shock.</a:t>
            </a:r>
            <a:endParaRPr lang="en-US" altLang="zh-CN" sz="2800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ea"/>
            </a:endParaRP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Only now did I become aware that I should have quit smoking long ago.</a:t>
            </a:r>
            <a:endParaRPr lang="en-US" altLang="zh-CN" sz="2800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ea"/>
            </a:endParaRPr>
          </a:p>
          <a:p>
            <a:pPr marL="457200" indent="-457200">
              <a:buFont typeface="Wingdings" panose="05000000000000000000" charset="0"/>
              <a:buChar char="Ø"/>
            </a:pPr>
            <a:endParaRPr lang="zh-CN" altLang="en-US" sz="2800"/>
          </a:p>
          <a:p>
            <a:pPr marL="457200" indent="-457200">
              <a:buFont typeface="Wingdings" panose="05000000000000000000" charset="0"/>
              <a:buChar char="Ø"/>
            </a:pPr>
            <a:endParaRPr lang="en-US" altLang="zh-CN" sz="2800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27025" y="431800"/>
            <a:ext cx="11303635" cy="1383665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prstDash val="dash"/>
          </a:ln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Para.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 I set myself further little goals, such as only taking my e-cigarettes whenever I went.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877185" y="852170"/>
            <a:ext cx="591312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did I do?</a:t>
            </a:r>
            <a:endParaRPr lang="en-US" altLang="zh-CN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was the result?</a:t>
            </a:r>
            <a:endParaRPr lang="en-US" altLang="zh-CN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15940" y="852170"/>
            <a:ext cx="52673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I made efforts to quit smoking.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684645" y="1344930"/>
            <a:ext cx="52673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I made it!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260840" y="852170"/>
            <a:ext cx="4935855" cy="13220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en-US" altLang="zh-CN" sz="4000" b="1">
                <a:sym typeface="+mn-ea"/>
              </a:rPr>
              <a:t>determined</a:t>
            </a:r>
            <a:endParaRPr lang="en-US" altLang="zh-CN" sz="4000" b="1">
              <a:sym typeface="+mn-ea"/>
            </a:endParaRPr>
          </a:p>
          <a:p>
            <a:r>
              <a:rPr lang="en-US" altLang="zh-CN" sz="4000" b="1">
                <a:sym typeface="+mn-ea"/>
              </a:rPr>
              <a:t>/relieved</a:t>
            </a:r>
            <a:endParaRPr lang="en-US" altLang="zh-CN" sz="4000" b="1"/>
          </a:p>
        </p:txBody>
      </p:sp>
      <p:graphicFrame>
        <p:nvGraphicFramePr>
          <p:cNvPr id="14" name="表格 13"/>
          <p:cNvGraphicFramePr/>
          <p:nvPr/>
        </p:nvGraphicFramePr>
        <p:xfrm>
          <a:off x="327025" y="2174240"/>
          <a:ext cx="11082020" cy="4415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9010"/>
                <a:gridCol w="6303010"/>
              </a:tblGrid>
              <a:tr h="534670">
                <a:tc>
                  <a:txBody>
                    <a:bodyPr/>
                    <a:p>
                      <a:pPr algn="l"/>
                      <a:r>
                        <a:rPr lang="en-US" altLang="zh-CN" sz="2800" b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  <a:sym typeface="+mn-ea"/>
                        </a:rPr>
                        <a:t>Mental activities: </a:t>
                      </a:r>
                      <a:endParaRPr lang="en-US" altLang="zh-CN" sz="2800" b="0">
                        <a:solidFill>
                          <a:schemeClr val="accent1">
                            <a:lumMod val="75000"/>
                          </a:schemeClr>
                        </a:solidFill>
                        <a:latin typeface="Georgia" panose="02040502050405020303" pitchFamily="18" charset="0"/>
                        <a:cs typeface="Georgia" panose="02040502050405020303" pitchFamily="18" charset="0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sz="2800" b="0">
                          <a:solidFill>
                            <a:srgbClr val="C00000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  <a:sym typeface="+mn-ea"/>
                        </a:rPr>
                        <a:t>determined/relieved</a:t>
                      </a:r>
                      <a:endParaRPr lang="en-US" sz="2800" b="0">
                        <a:solidFill>
                          <a:srgbClr val="C00000"/>
                        </a:solidFill>
                        <a:latin typeface="Georgia" panose="02040502050405020303" pitchFamily="18" charset="0"/>
                        <a:cs typeface="Georgia" panose="02040502050405020303" pitchFamily="18" charset="0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52451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  <a:sym typeface="+mn-ea"/>
                        </a:rPr>
                        <a:t>Direct/Indirect descriptions</a:t>
                      </a:r>
                      <a:endParaRPr lang="en-US" altLang="zh-CN" sz="2800" b="0">
                        <a:solidFill>
                          <a:schemeClr val="accent1">
                            <a:lumMod val="75000"/>
                          </a:schemeClr>
                        </a:solidFill>
                        <a:latin typeface="Georgia" panose="02040502050405020303" pitchFamily="18" charset="0"/>
                        <a:cs typeface="Georgia" panose="02040502050405020303" pitchFamily="18" charset="0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1">
                          <a:latin typeface="Georgia" panose="02040502050405020303" pitchFamily="18" charset="0"/>
                          <a:cs typeface="Georgia" panose="02040502050405020303" pitchFamily="18" charset="0"/>
                          <a:sym typeface="+mn-ea"/>
                        </a:rPr>
                        <a:t> </a:t>
                      </a:r>
                      <a:r>
                        <a:rPr lang="en-US" altLang="zh-CN" sz="2800" b="0">
                          <a:latin typeface="Georgia" panose="02040502050405020303" pitchFamily="18" charset="0"/>
                          <a:cs typeface="Georgia" panose="02040502050405020303" pitchFamily="18" charset="0"/>
                          <a:sym typeface="+mn-ea"/>
                        </a:rPr>
                        <a:t>feelings /actions </a:t>
                      </a:r>
                      <a:endParaRPr lang="en-US" altLang="zh-CN" sz="2800" b="0">
                        <a:latin typeface="Georgia" panose="02040502050405020303" pitchFamily="18" charset="0"/>
                        <a:cs typeface="Georgia" panose="02040502050405020303" pitchFamily="18" charset="0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3356610">
                <a:tc gridSpan="2">
                  <a:txBody>
                    <a:bodyPr/>
                    <a:p>
                      <a:pPr>
                        <a:buNone/>
                      </a:pPr>
                      <a:endParaRPr lang="en-US" altLang="zh-CN" sz="3200" b="0"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  <a:p>
                      <a:pPr>
                        <a:buNone/>
                      </a:pPr>
                      <a:endParaRPr lang="en-US" altLang="zh-CN" sz="3200" b="0"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  <a:p>
                      <a:pPr>
                        <a:buNone/>
                      </a:pPr>
                      <a:endParaRPr lang="en-US" altLang="zh-CN" sz="3200" b="0"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  <a:p>
                      <a:pPr>
                        <a:buNone/>
                      </a:pPr>
                      <a:endParaRPr lang="en-US" altLang="zh-CN" sz="3200" b="0"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  <a:p>
                      <a:pPr>
                        <a:buNone/>
                      </a:pPr>
                      <a:endParaRPr lang="en-US" altLang="zh-CN" sz="3200" b="0"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  <a:p>
                      <a:pPr>
                        <a:buNone/>
                      </a:pPr>
                      <a:endParaRPr lang="en-US" altLang="zh-CN" sz="3200" b="0"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 hMerge="1"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476250" y="3154680"/>
            <a:ext cx="1071499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用行为动词推动情节发展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努力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endParaRPr lang="en-US" altLang="zh-CN" sz="2800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I shifted my attention from the cigarettes.</a:t>
            </a:r>
            <a:endParaRPr lang="en-US" altLang="zh-CN" sz="2800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ea"/>
            </a:endParaRP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I buried the photo of my daughter under my pillow to remind myself of what a pain it was.</a:t>
            </a:r>
            <a:endParaRPr lang="en-US" altLang="zh-CN" sz="2800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ea"/>
            </a:endParaRP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As the efforts accumulated, I was dragging myself further away from cigarettes.</a:t>
            </a:r>
            <a:endParaRPr lang="en-US" altLang="zh-CN" sz="2800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ea"/>
            </a:endParaRP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...</a:t>
            </a:r>
            <a:endParaRPr lang="en-US" altLang="zh-CN" sz="2800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2" grpId="0" bldLvl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4" name="表格 13"/>
          <p:cNvGraphicFramePr/>
          <p:nvPr/>
        </p:nvGraphicFramePr>
        <p:xfrm>
          <a:off x="648970" y="967105"/>
          <a:ext cx="10850245" cy="516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9790"/>
                <a:gridCol w="6180455"/>
              </a:tblGrid>
              <a:tr h="625475">
                <a:tc>
                  <a:txBody>
                    <a:bodyPr/>
                    <a:p>
                      <a:pPr algn="l"/>
                      <a:r>
                        <a:rPr lang="en-US" altLang="zh-CN" sz="2800" b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  <a:sym typeface="+mn-ea"/>
                        </a:rPr>
                        <a:t>Mental activities: </a:t>
                      </a:r>
                      <a:endParaRPr lang="en-US" altLang="zh-CN" sz="2800" b="0">
                        <a:solidFill>
                          <a:schemeClr val="accent1">
                            <a:lumMod val="75000"/>
                          </a:schemeClr>
                        </a:solidFill>
                        <a:latin typeface="Georgia" panose="02040502050405020303" pitchFamily="18" charset="0"/>
                        <a:cs typeface="Georgia" panose="02040502050405020303" pitchFamily="18" charset="0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sz="2800" b="0">
                          <a:solidFill>
                            <a:srgbClr val="C00000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  <a:sym typeface="+mn-ea"/>
                        </a:rPr>
                        <a:t>determined/relieved</a:t>
                      </a:r>
                      <a:endParaRPr lang="en-US" sz="2800" b="0">
                        <a:solidFill>
                          <a:srgbClr val="C00000"/>
                        </a:solidFill>
                        <a:latin typeface="Georgia" panose="02040502050405020303" pitchFamily="18" charset="0"/>
                        <a:cs typeface="Georgia" panose="02040502050405020303" pitchFamily="18" charset="0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61341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  <a:sym typeface="+mn-ea"/>
                        </a:rPr>
                        <a:t>Direct/Indirect descriptions</a:t>
                      </a:r>
                      <a:endParaRPr lang="en-US" altLang="zh-CN" sz="2800" b="0">
                        <a:solidFill>
                          <a:schemeClr val="accent1">
                            <a:lumMod val="75000"/>
                          </a:schemeClr>
                        </a:solidFill>
                        <a:latin typeface="Georgia" panose="02040502050405020303" pitchFamily="18" charset="0"/>
                        <a:cs typeface="Georgia" panose="02040502050405020303" pitchFamily="18" charset="0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1">
                          <a:latin typeface="Georgia" panose="02040502050405020303" pitchFamily="18" charset="0"/>
                          <a:cs typeface="Georgia" panose="02040502050405020303" pitchFamily="18" charset="0"/>
                          <a:sym typeface="+mn-ea"/>
                        </a:rPr>
                        <a:t> </a:t>
                      </a:r>
                      <a:r>
                        <a:rPr lang="en-US" altLang="zh-CN" sz="2800" b="0">
                          <a:latin typeface="Georgia" panose="02040502050405020303" pitchFamily="18" charset="0"/>
                          <a:cs typeface="Georgia" panose="02040502050405020303" pitchFamily="18" charset="0"/>
                          <a:sym typeface="+mn-ea"/>
                        </a:rPr>
                        <a:t>feelings /actions </a:t>
                      </a:r>
                      <a:endParaRPr lang="en-US" altLang="zh-CN" sz="2800" b="0">
                        <a:latin typeface="Georgia" panose="02040502050405020303" pitchFamily="18" charset="0"/>
                        <a:cs typeface="Georgia" panose="02040502050405020303" pitchFamily="18" charset="0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3927475">
                <a:tc gridSpan="2">
                  <a:txBody>
                    <a:bodyPr/>
                    <a:p>
                      <a:pPr>
                        <a:buNone/>
                      </a:pPr>
                      <a:endParaRPr lang="en-US" altLang="zh-CN" sz="3200" b="0"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  <a:p>
                      <a:pPr>
                        <a:buNone/>
                      </a:pPr>
                      <a:endParaRPr lang="en-US" altLang="zh-CN" sz="3200" b="0"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  <a:p>
                      <a:pPr>
                        <a:buNone/>
                      </a:pPr>
                      <a:endParaRPr lang="en-US" altLang="zh-CN" sz="3200" b="0"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  <a:p>
                      <a:pPr>
                        <a:buNone/>
                      </a:pPr>
                      <a:endParaRPr lang="en-US" altLang="zh-CN" sz="3200" b="0"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  <a:p>
                      <a:pPr>
                        <a:buNone/>
                      </a:pPr>
                      <a:endParaRPr lang="en-US" altLang="zh-CN" sz="3200" b="0"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  <a:p>
                      <a:pPr>
                        <a:buNone/>
                      </a:pPr>
                      <a:endParaRPr lang="en-US" altLang="zh-CN" sz="3200" b="0"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 hMerge="1"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648970" y="1985010"/>
            <a:ext cx="10714990" cy="42767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用内心独白升华主题</a:t>
            </a:r>
            <a:endParaRPr lang="en-US" altLang="zh-CN" sz="2800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If I knew it were to take my daughter away from me, I would have never touched a cigarette.</a:t>
            </a:r>
            <a:endParaRPr lang="en-US" altLang="zh-CN" sz="2800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ea"/>
            </a:endParaRP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To anyone wanting to quit smoking, all I can say is giving your plan a go! You have nothing to lose and everything to gain.</a:t>
            </a:r>
            <a:endParaRPr lang="en-US" altLang="zh-CN" sz="2800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ea"/>
            </a:endParaRP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Sorrow had been plentiful. But I was not left hopeless. In fact, It was times like these when we realize how much hope we have. It's times like these that shape us to be a better self.</a:t>
            </a:r>
            <a:endParaRPr lang="en-US" altLang="zh-CN" sz="2800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ea"/>
            </a:endParaRP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...</a:t>
            </a:r>
            <a:endParaRPr lang="en-US" altLang="zh-CN" sz="2800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267970" y="208280"/>
            <a:ext cx="11654790" cy="6554470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p>
            <a:pPr indent="333375"/>
            <a:r>
              <a:rPr lang="en-US" sz="2800" b="0">
                <a:latin typeface="Times New Roman" panose="02020603050405020304" pitchFamily="18" charset="0"/>
                <a:cs typeface="Times New Roman" panose="02020603050405020304" pitchFamily="18" charset="0"/>
              </a:rPr>
              <a:t>One possible version:</a:t>
            </a:r>
            <a:endParaRPr lang="en-US" sz="2800" b="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33375"/>
            <a:r>
              <a:rPr lang="en-US" altLang="en-US" sz="2800" b="0">
                <a:latin typeface="Times New Roman" panose="02020603050405020304" pitchFamily="18" charset="0"/>
                <a:cs typeface="Times New Roman" panose="02020603050405020304" pitchFamily="18" charset="0"/>
              </a:rPr>
              <a:t>The turning point for me was an incredibly painful experience. Last June a family member aged only 17, died after a long battle with </a:t>
            </a:r>
            <a:r>
              <a:rPr lang="en-US" altLang="en-US" sz="2800" b="0" u="sng">
                <a:latin typeface="Times New Roman" panose="02020603050405020304" pitchFamily="18" charset="0"/>
                <a:cs typeface="Times New Roman" panose="02020603050405020304" pitchFamily="18" charset="0"/>
              </a:rPr>
              <a:t>cystic fibrosis</a:t>
            </a:r>
            <a:r>
              <a:rPr lang="en-US" altLang="en-US" sz="2800" b="0">
                <a:latin typeface="Times New Roman" panose="02020603050405020304" pitchFamily="18" charset="0"/>
                <a:cs typeface="Times New Roman" panose="02020603050405020304" pitchFamily="18" charset="0"/>
              </a:rPr>
              <a:t>. The cruel twist of fate robbed her of the life that she so richly deserved. Smoking for another five weeks after her death, I suddenly felt ashamed of myself and was overwhelmingly sorry for my </a:t>
            </a:r>
            <a:r>
              <a:rPr lang="en-US" altLang="en-US" sz="2800" b="0" u="sng">
                <a:latin typeface="Times New Roman" panose="02020603050405020304" pitchFamily="18" charset="0"/>
                <a:cs typeface="Times New Roman" panose="02020603050405020304" pitchFamily="18" charset="0"/>
              </a:rPr>
              <a:t>daughter</a:t>
            </a:r>
            <a:r>
              <a:rPr lang="en-US" altLang="en-US" sz="2800" b="0">
                <a:latin typeface="Times New Roman" panose="02020603050405020304" pitchFamily="18" charset="0"/>
                <a:cs typeface="Times New Roman" panose="02020603050405020304" pitchFamily="18" charset="0"/>
              </a:rPr>
              <a:t>. I visited a doctor, who suggested me adopting electronic cigarettes as a substitute. I practiced over a couple of weeks and noticed the number of cigarettes decreasing.</a:t>
            </a:r>
            <a:endParaRPr lang="en-US" altLang="en-US" sz="28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33375"/>
            <a:r>
              <a:rPr lang="en-US" altLang="en-US" sz="2800" b="0">
                <a:latin typeface="Times New Roman" panose="02020603050405020304" pitchFamily="18" charset="0"/>
                <a:cs typeface="Times New Roman" panose="02020603050405020304" pitchFamily="18" charset="0"/>
              </a:rPr>
              <a:t>I set myself further little goals, such as only taking my e-cigarettes whenever I went. I made a record of every</a:t>
            </a:r>
            <a:r>
              <a:rPr lang="en-US" altLang="en-US" sz="2800" b="0" u="sng">
                <a:latin typeface="Times New Roman" panose="02020603050405020304" pitchFamily="18" charset="0"/>
                <a:cs typeface="Times New Roman" panose="02020603050405020304" pitchFamily="18" charset="0"/>
              </a:rPr>
              <a:t> cigarette</a:t>
            </a:r>
            <a:r>
              <a:rPr lang="en-US" altLang="en-US" sz="2800" b="0">
                <a:latin typeface="Times New Roman" panose="02020603050405020304" pitchFamily="18" charset="0"/>
                <a:cs typeface="Times New Roman" panose="02020603050405020304" pitchFamily="18" charset="0"/>
              </a:rPr>
              <a:t> I had, and the associated triggers for that particular cigarette. The first day I counted 15 cigarettes, approximately half of what I usually </a:t>
            </a:r>
            <a:r>
              <a:rPr lang="en-US" altLang="en-US" sz="2800" b="0" u="sng">
                <a:latin typeface="Times New Roman" panose="02020603050405020304" pitchFamily="18" charset="0"/>
                <a:cs typeface="Times New Roman" panose="02020603050405020304" pitchFamily="18" charset="0"/>
              </a:rPr>
              <a:t>smoked</a:t>
            </a:r>
            <a:r>
              <a:rPr lang="en-US" altLang="en-US" sz="2800" b="0">
                <a:latin typeface="Times New Roman" panose="02020603050405020304" pitchFamily="18" charset="0"/>
                <a:cs typeface="Times New Roman" panose="02020603050405020304" pitchFamily="18" charset="0"/>
              </a:rPr>
              <a:t>. By day 12, I was down to two. I had my last cigarette on July 14. After 20 years as a smoker, I was free from the addiction, finding the smell of cigarettes unbearable. To any one wanting to</a:t>
            </a:r>
            <a:r>
              <a:rPr lang="en-US" altLang="en-US" sz="2800" b="0" u="sng">
                <a:latin typeface="Times New Roman" panose="02020603050405020304" pitchFamily="18" charset="0"/>
                <a:cs typeface="Times New Roman" panose="02020603050405020304" pitchFamily="18" charset="0"/>
              </a:rPr>
              <a:t> quit</a:t>
            </a:r>
            <a:r>
              <a:rPr lang="en-US" altLang="en-US" sz="2800" b="0">
                <a:latin typeface="Times New Roman" panose="02020603050405020304" pitchFamily="18" charset="0"/>
                <a:cs typeface="Times New Roman" panose="02020603050405020304" pitchFamily="18" charset="0"/>
              </a:rPr>
              <a:t>, all I can say is give your plan a go! You have nothing to lose and everything to gain.</a:t>
            </a:r>
            <a:endParaRPr lang="en-US" altLang="en-US" sz="28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对角圆角矩形 9"/>
          <p:cNvSpPr/>
          <p:nvPr/>
        </p:nvSpPr>
        <p:spPr>
          <a:xfrm>
            <a:off x="1023620" y="2148205"/>
            <a:ext cx="4415790" cy="3735070"/>
          </a:xfrm>
          <a:prstGeom prst="round2DiagRect">
            <a:avLst/>
          </a:prstGeom>
          <a:solidFill>
            <a:srgbClr val="F1C3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en-US" sz="2800" b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sym typeface="Verdana" panose="020B0604030504040204" pitchFamily="34" charset="0"/>
              </a:rPr>
              <a:t>Steps for Reading:</a:t>
            </a:r>
            <a:endParaRPr lang="en-US" altLang="en-US" sz="280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sym typeface="Verdana" panose="020B0604030504040204" pitchFamily="34" charset="0"/>
            </a:endParaRPr>
          </a:p>
          <a:p>
            <a:pPr marL="0" marR="0" lvl="0" indent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  <a:sym typeface="Verdana" panose="020B0604030504040204" pitchFamily="34" charset="0"/>
              </a:rPr>
              <a:t>1. 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Know the story</a:t>
            </a:r>
            <a:endParaRPr lang="en-US" altLang="zh-C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  <a:sym typeface="Verdana" panose="020B0604030504040204" pitchFamily="34" charset="0"/>
              </a:rPr>
              <a:t>2. W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eave the story</a:t>
            </a:r>
            <a:endParaRPr lang="en-US" altLang="zh-C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  <a:sym typeface="Verdana" panose="020B0604030504040204" pitchFamily="34" charset="0"/>
              </a:rPr>
              <a:t>3. </a:t>
            </a:r>
            <a:r>
              <a:rPr kumimoji="0" lang="en-US" altLang="zh-CN" sz="2800" b="0" i="0" u="none" strike="noStrike" kern="1200" cap="none" spc="0" normalizeH="0" baseline="0" noProof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Verdana" panose="020B0604030504040204" pitchFamily="34" charset="0"/>
              </a:rPr>
              <a:t>Develop the story</a:t>
            </a:r>
            <a:endParaRPr kumimoji="0" lang="en-US" altLang="zh-CN" sz="2800" b="0" i="0" u="none" strike="noStrike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Verdana" panose="020B0604030504040204" pitchFamily="34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6043930" y="2148205"/>
            <a:ext cx="4840605" cy="3586480"/>
          </a:xfrm>
          <a:prstGeom prst="roundRect">
            <a:avLst/>
          </a:prstGeom>
          <a:solidFill>
            <a:srgbClr val="C11E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l"/>
            <a:r>
              <a:rPr lang="en-US" altLang="zh-CN" sz="2800" b="1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    </a:t>
            </a:r>
            <a:endParaRPr lang="en-US" altLang="zh-CN" sz="2800" b="1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en-US" altLang="zh-CN" sz="2800" b="1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   Tips for writing: </a:t>
            </a:r>
            <a:endParaRPr lang="en-US" altLang="zh-CN" sz="2800" b="1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1. 用无灵主语刻画人物情感</a:t>
            </a:r>
            <a:endParaRPr lang="zh-CN" altLang="en-US" sz="28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en-US" altLang="zh-CN" sz="28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2. </a:t>
            </a:r>
            <a:r>
              <a:rPr lang="zh-CN" altLang="en-US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用行为动词推动情节发展</a:t>
            </a:r>
            <a:endParaRPr lang="zh-CN" altLang="en-US" sz="28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+mn-ea"/>
              </a:rPr>
              <a:t>3.  </a:t>
            </a:r>
            <a:r>
              <a:rPr lang="zh-CN" altLang="en-US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用内心独白升华主题</a:t>
            </a:r>
            <a:endParaRPr lang="en-US" altLang="zh-CN" sz="2800"/>
          </a:p>
          <a:p>
            <a:pPr algn="l"/>
            <a:endParaRPr kumimoji="0" lang="en-US" altLang="zh-CN" sz="280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53840" y="3152140"/>
            <a:ext cx="2392680" cy="172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50 -0.002407 L -0.348333 -0.322130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" y="-1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00" y="-45720"/>
            <a:ext cx="5756275" cy="694880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6649085" y="1059815"/>
            <a:ext cx="5305425" cy="5635625"/>
            <a:chOff x="10471" y="1669"/>
            <a:chExt cx="8355" cy="8875"/>
          </a:xfrm>
        </p:grpSpPr>
        <p:pic>
          <p:nvPicPr>
            <p:cNvPr id="3" name="图片 2" descr="51miz-E873267-22474A0D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71" y="6726"/>
              <a:ext cx="2914" cy="3819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1230" y="1669"/>
              <a:ext cx="7597" cy="4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/>
                <a:t>亮点：</a:t>
              </a:r>
              <a:endParaRPr lang="zh-CN" altLang="en-US" sz="2800"/>
            </a:p>
            <a:p>
              <a:r>
                <a:rPr lang="en-US" altLang="zh-CN" sz="2800"/>
                <a:t>1. </a:t>
              </a:r>
              <a:r>
                <a:rPr lang="zh-CN" altLang="en-US" sz="2800"/>
                <a:t>情节设计连贯、自然。</a:t>
              </a:r>
              <a:r>
                <a:rPr lang="en-US" altLang="zh-C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A heavy blow</a:t>
              </a:r>
              <a:r>
                <a:rPr lang="zh-CN" altLang="en-US" sz="2800"/>
                <a:t>呼应所给段首句</a:t>
              </a:r>
              <a:r>
                <a:rPr lang="en-US" altLang="zh-C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“an incredibly painful experience.”</a:t>
              </a:r>
              <a:endPara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zh-CN" sz="2800"/>
                <a:t>2. </a:t>
              </a:r>
              <a:r>
                <a:rPr lang="zh-CN" altLang="en-US" sz="2800"/>
                <a:t>叙述描写文字丰富：使用了强调句和非谓语等高级句式。</a:t>
              </a:r>
              <a:endParaRPr lang="zh-CN" altLang="en-US" sz="2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timg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54660" y="-11430"/>
            <a:ext cx="12642850" cy="70383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14730" y="759460"/>
            <a:ext cx="53200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chemeClr val="bg1"/>
                </a:solidFill>
              </a:rPr>
              <a:t>2020 </a:t>
            </a:r>
            <a:r>
              <a:rPr lang="zh-CN" altLang="en-US" sz="3600" b="1">
                <a:solidFill>
                  <a:schemeClr val="bg1"/>
                </a:solidFill>
              </a:rPr>
              <a:t>绍兴市高二期末考</a:t>
            </a:r>
            <a:endParaRPr lang="zh-CN" altLang="en-US" sz="3600" b="1">
              <a:solidFill>
                <a:schemeClr val="bg1"/>
              </a:solidFill>
            </a:endParaRPr>
          </a:p>
          <a:p>
            <a:r>
              <a:rPr lang="zh-CN" altLang="en-US" sz="3600" b="1">
                <a:solidFill>
                  <a:schemeClr val="bg1"/>
                </a:solidFill>
              </a:rPr>
              <a:t>读后续写之戒烟</a:t>
            </a:r>
            <a:endParaRPr lang="zh-CN" altLang="en-US" sz="36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335" y="99060"/>
            <a:ext cx="6169025" cy="676592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6690360" y="423545"/>
            <a:ext cx="5159375" cy="6441440"/>
            <a:chOff x="10536" y="667"/>
            <a:chExt cx="8125" cy="10144"/>
          </a:xfrm>
        </p:grpSpPr>
        <p:pic>
          <p:nvPicPr>
            <p:cNvPr id="3" name="图片 2" descr="51miz-E873267-22474A0D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36" y="6992"/>
              <a:ext cx="2914" cy="3819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1064" y="667"/>
              <a:ext cx="7597" cy="6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/>
                <a:t>亮点：</a:t>
              </a:r>
              <a:endParaRPr lang="zh-CN" altLang="en-US" sz="2800"/>
            </a:p>
            <a:p>
              <a:r>
                <a:rPr lang="en-US" altLang="zh-CN" sz="2800"/>
                <a:t>1. </a:t>
              </a:r>
              <a:r>
                <a:rPr lang="zh-CN" altLang="en-US" sz="2800"/>
                <a:t>作文围绕文章内容和首段进行了合理地拓展，从女儿因</a:t>
              </a:r>
              <a:r>
                <a:rPr lang="en-US" altLang="zh-CN" sz="2800"/>
                <a:t>“</a:t>
              </a:r>
              <a:r>
                <a:rPr lang="zh-CN" altLang="en-US" sz="2800"/>
                <a:t>我</a:t>
              </a:r>
              <a:r>
                <a:rPr lang="en-US" altLang="zh-CN" sz="2800"/>
                <a:t>”</a:t>
              </a:r>
              <a:r>
                <a:rPr lang="zh-CN" altLang="en-US" sz="2800"/>
                <a:t>吸烟发病到我痛定思痛开始戒烟再到戒烟成功，与提供的段首句衔接合理。</a:t>
              </a:r>
              <a:endParaRPr lang="zh-CN" altLang="en-US" sz="2800"/>
            </a:p>
            <a:p>
              <a:r>
                <a:rPr lang="en-US" altLang="zh-CN" sz="2800"/>
                <a:t>2. </a:t>
              </a:r>
              <a:r>
                <a:rPr lang="zh-CN" altLang="en-US" sz="2800"/>
                <a:t>灵活地运用了一些高级词汇和句式：如</a:t>
              </a:r>
              <a:r>
                <a:rPr lang="en-US" altLang="zh-CN" sz="2800"/>
                <a:t>as</a:t>
              </a:r>
              <a:r>
                <a:rPr lang="zh-CN" altLang="en-US" sz="2800"/>
                <a:t>引导的倒装句、无灵主语、非谓语等句式等。</a:t>
              </a:r>
              <a:endParaRPr lang="zh-CN" altLang="en-US" sz="2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060" y="-111125"/>
            <a:ext cx="5717540" cy="7080885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 flipH="1">
            <a:off x="6744559" y="1806595"/>
            <a:ext cx="5142641" cy="3723013"/>
            <a:chOff x="2135" y="3808"/>
            <a:chExt cx="11559" cy="5863"/>
          </a:xfrm>
        </p:grpSpPr>
        <p:grpSp>
          <p:nvGrpSpPr>
            <p:cNvPr id="5" name="组合 4"/>
            <p:cNvGrpSpPr/>
            <p:nvPr/>
          </p:nvGrpSpPr>
          <p:grpSpPr>
            <a:xfrm rot="0" flipH="1">
              <a:off x="4645" y="3808"/>
              <a:ext cx="9049" cy="5171"/>
              <a:chOff x="5905" y="7174"/>
              <a:chExt cx="8261" cy="4733"/>
            </a:xfrm>
          </p:grpSpPr>
          <p:sp>
            <p:nvSpPr>
              <p:cNvPr id="227" name=" 227"/>
              <p:cNvSpPr/>
              <p:nvPr/>
            </p:nvSpPr>
            <p:spPr>
              <a:xfrm>
                <a:off x="5905" y="7174"/>
                <a:ext cx="8261" cy="4733"/>
              </a:xfrm>
              <a:prstGeom prst="wedgeEllipseCallout">
                <a:avLst>
                  <a:gd name="adj1" fmla="val 51830"/>
                  <a:gd name="adj2" fmla="val -27284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6813" y="7700"/>
                <a:ext cx="7352" cy="3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3200">
                    <a:latin typeface="华文新魏" panose="02010800040101010101" charset="-122"/>
                    <a:ea typeface="华文新魏" panose="02010800040101010101" charset="-122"/>
                    <a:cs typeface="Times New Roman" panose="02020603050405020304" pitchFamily="18" charset="0"/>
                  </a:rPr>
                  <a:t>情节设计不太能突出</a:t>
                </a:r>
                <a:r>
                  <a:rPr lang="en-US" altLang="zh-CN" sz="3200">
                    <a:latin typeface="华文新魏" panose="02010800040101010101" charset="-122"/>
                    <a:ea typeface="华文新魏" panose="02010800040101010101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en-US" sz="3200">
                    <a:latin typeface="华文新魏" panose="02010800040101010101" charset="-122"/>
                    <a:ea typeface="华文新魏" panose="02010800040101010101" charset="-122"/>
                    <a:cs typeface="Times New Roman" panose="02020603050405020304" pitchFamily="18" charset="0"/>
                  </a:rPr>
                  <a:t>一次极其痛苦的经历</a:t>
                </a:r>
                <a:r>
                  <a:rPr lang="en-US" altLang="zh-CN" sz="3200">
                    <a:latin typeface="华文新魏" panose="02010800040101010101" charset="-122"/>
                    <a:ea typeface="华文新魏" panose="02010800040101010101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en-US" sz="3200">
                    <a:latin typeface="华文新魏" panose="02010800040101010101" charset="-122"/>
                    <a:ea typeface="华文新魏" panose="02010800040101010101" charset="-122"/>
                    <a:cs typeface="Times New Roman" panose="02020603050405020304" pitchFamily="18" charset="0"/>
                  </a:rPr>
                  <a:t>，且时态不一致，句式结构单一。</a:t>
                </a:r>
                <a:endParaRPr lang="zh-CN" altLang="en-US" sz="3200">
                  <a:latin typeface="华文新魏" panose="02010800040101010101" charset="-122"/>
                  <a:ea typeface="华文新魏" panose="02010800040101010101" charset="-122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6" name="图片 5" descr="51miz-E895144-9C6B83DD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2135" y="4268"/>
              <a:ext cx="2511" cy="540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885" y="100965"/>
            <a:ext cx="6590665" cy="681863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 flipH="1">
            <a:off x="6744559" y="1806595"/>
            <a:ext cx="5142641" cy="3723013"/>
            <a:chOff x="2135" y="3808"/>
            <a:chExt cx="11559" cy="5863"/>
          </a:xfrm>
        </p:grpSpPr>
        <p:grpSp>
          <p:nvGrpSpPr>
            <p:cNvPr id="2" name="组合 1"/>
            <p:cNvGrpSpPr/>
            <p:nvPr/>
          </p:nvGrpSpPr>
          <p:grpSpPr>
            <a:xfrm rot="0" flipH="1">
              <a:off x="4645" y="3808"/>
              <a:ext cx="9049" cy="5171"/>
              <a:chOff x="5905" y="7174"/>
              <a:chExt cx="8261" cy="4733"/>
            </a:xfrm>
          </p:grpSpPr>
          <p:sp>
            <p:nvSpPr>
              <p:cNvPr id="227" name=" 227"/>
              <p:cNvSpPr/>
              <p:nvPr/>
            </p:nvSpPr>
            <p:spPr>
              <a:xfrm>
                <a:off x="5905" y="7174"/>
                <a:ext cx="8261" cy="4733"/>
              </a:xfrm>
              <a:prstGeom prst="wedgeEllipseCallout">
                <a:avLst>
                  <a:gd name="adj1" fmla="val 51830"/>
                  <a:gd name="adj2" fmla="val -27284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6360" y="8195"/>
                <a:ext cx="7352" cy="2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3200">
                    <a:latin typeface="华文新魏" panose="02010800040101010101" charset="-122"/>
                    <a:ea typeface="华文新魏" panose="02010800040101010101" charset="-122"/>
                    <a:cs typeface="Times New Roman" panose="02020603050405020304" pitchFamily="18" charset="0"/>
                  </a:rPr>
                  <a:t>句子不完整、句子之间不连贯且所写内容与之前原文衔接不紧密。</a:t>
                </a:r>
                <a:endParaRPr lang="zh-CN" altLang="en-US" sz="3200">
                  <a:latin typeface="华文新魏" panose="02010800040101010101" charset="-122"/>
                  <a:ea typeface="华文新魏" panose="02010800040101010101" charset="-122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4" name="图片 3" descr="51miz-E895144-9C6B83DD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2135" y="4268"/>
              <a:ext cx="2511" cy="540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r="1612"/>
          <a:stretch>
            <a:fillRect/>
          </a:stretch>
        </p:blipFill>
        <p:spPr>
          <a:xfrm>
            <a:off x="323850" y="31750"/>
            <a:ext cx="6241415" cy="6552565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 flipH="1">
            <a:off x="6744559" y="1806595"/>
            <a:ext cx="5142641" cy="3723013"/>
            <a:chOff x="2135" y="3808"/>
            <a:chExt cx="11559" cy="5863"/>
          </a:xfrm>
        </p:grpSpPr>
        <p:grpSp>
          <p:nvGrpSpPr>
            <p:cNvPr id="3" name="组合 2"/>
            <p:cNvGrpSpPr/>
            <p:nvPr/>
          </p:nvGrpSpPr>
          <p:grpSpPr>
            <a:xfrm rot="0" flipH="1">
              <a:off x="4645" y="3808"/>
              <a:ext cx="9049" cy="5171"/>
              <a:chOff x="5905" y="7174"/>
              <a:chExt cx="8261" cy="4733"/>
            </a:xfrm>
          </p:grpSpPr>
          <p:sp>
            <p:nvSpPr>
              <p:cNvPr id="227" name=" 227"/>
              <p:cNvSpPr/>
              <p:nvPr/>
            </p:nvSpPr>
            <p:spPr>
              <a:xfrm>
                <a:off x="5905" y="7174"/>
                <a:ext cx="8261" cy="4733"/>
              </a:xfrm>
              <a:prstGeom prst="wedgeEllipseCallout">
                <a:avLst>
                  <a:gd name="adj1" fmla="val 51830"/>
                  <a:gd name="adj2" fmla="val -27284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6360" y="8195"/>
                <a:ext cx="7352" cy="2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3200">
                    <a:latin typeface="华文新魏" panose="02010800040101010101" charset="-122"/>
                    <a:ea typeface="华文新魏" panose="02010800040101010101" charset="-122"/>
                    <a:cs typeface="Times New Roman" panose="02020603050405020304" pitchFamily="18" charset="0"/>
                  </a:rPr>
                  <a:t>1. </a:t>
                </a:r>
                <a:r>
                  <a:rPr lang="zh-CN" altLang="en-US" sz="3200">
                    <a:latin typeface="华文新魏" panose="02010800040101010101" charset="-122"/>
                    <a:ea typeface="华文新魏" panose="02010800040101010101" charset="-122"/>
                    <a:cs typeface="Times New Roman" panose="02020603050405020304" pitchFamily="18" charset="0"/>
                  </a:rPr>
                  <a:t>错误分段；</a:t>
                </a:r>
                <a:endParaRPr lang="zh-CN" altLang="en-US" sz="3200">
                  <a:latin typeface="华文新魏" panose="02010800040101010101" charset="-122"/>
                  <a:ea typeface="华文新魏" panose="02010800040101010101" charset="-122"/>
                  <a:cs typeface="Times New Roman" panose="02020603050405020304" pitchFamily="18" charset="0"/>
                </a:endParaRPr>
              </a:p>
              <a:p>
                <a:r>
                  <a:rPr lang="en-US" altLang="zh-CN" sz="3200">
                    <a:latin typeface="华文新魏" panose="02010800040101010101" charset="-122"/>
                    <a:ea typeface="华文新魏" panose="02010800040101010101" charset="-122"/>
                    <a:cs typeface="Times New Roman" panose="02020603050405020304" pitchFamily="18" charset="0"/>
                  </a:rPr>
                  <a:t>2. </a:t>
                </a:r>
                <a:r>
                  <a:rPr lang="zh-CN" altLang="en-US" sz="3200">
                    <a:latin typeface="华文新魏" panose="02010800040101010101" charset="-122"/>
                    <a:ea typeface="华文新魏" panose="02010800040101010101" charset="-122"/>
                    <a:cs typeface="Times New Roman" panose="02020603050405020304" pitchFamily="18" charset="0"/>
                  </a:rPr>
                  <a:t>字数不到；</a:t>
                </a:r>
                <a:endParaRPr lang="zh-CN" altLang="en-US" sz="3200">
                  <a:latin typeface="华文新魏" panose="02010800040101010101" charset="-122"/>
                  <a:ea typeface="华文新魏" panose="02010800040101010101" charset="-122"/>
                  <a:cs typeface="Times New Roman" panose="02020603050405020304" pitchFamily="18" charset="0"/>
                </a:endParaRPr>
              </a:p>
              <a:p>
                <a:r>
                  <a:rPr lang="en-US" altLang="zh-CN" sz="3200">
                    <a:latin typeface="华文新魏" panose="02010800040101010101" charset="-122"/>
                    <a:ea typeface="华文新魏" panose="02010800040101010101" charset="-122"/>
                    <a:cs typeface="Times New Roman" panose="02020603050405020304" pitchFamily="18" charset="0"/>
                  </a:rPr>
                  <a:t>3. </a:t>
                </a:r>
                <a:r>
                  <a:rPr lang="zh-CN" altLang="en-US" sz="3200">
                    <a:latin typeface="华文新魏" panose="02010800040101010101" charset="-122"/>
                    <a:ea typeface="华文新魏" panose="02010800040101010101" charset="-122"/>
                    <a:cs typeface="Times New Roman" panose="02020603050405020304" pitchFamily="18" charset="0"/>
                  </a:rPr>
                  <a:t>字迹潦草。</a:t>
                </a:r>
                <a:endParaRPr lang="zh-CN" altLang="en-US" sz="3200">
                  <a:latin typeface="华文新魏" panose="02010800040101010101" charset="-122"/>
                  <a:ea typeface="华文新魏" panose="02010800040101010101" charset="-122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4" name="图片 3" descr="51miz-E895144-9C6B83DD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2135" y="4268"/>
              <a:ext cx="2511" cy="540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tim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7305" y="4445"/>
            <a:ext cx="12245340" cy="69088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313738" y="5208270"/>
            <a:ext cx="322135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End</a:t>
            </a:r>
            <a:endParaRPr lang="en-US" altLang="zh-CN" sz="7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63295" y="1722755"/>
            <a:ext cx="65468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/>
          </a:p>
        </p:txBody>
      </p:sp>
      <p:sp>
        <p:nvSpPr>
          <p:cNvPr id="100" name="文本框 99"/>
          <p:cNvSpPr txBox="1"/>
          <p:nvPr/>
        </p:nvSpPr>
        <p:spPr>
          <a:xfrm>
            <a:off x="310515" y="182880"/>
            <a:ext cx="11638280" cy="6492875"/>
          </a:xfrm>
          <a:prstGeom prst="rect">
            <a:avLst/>
          </a:prstGeom>
          <a:noFill/>
          <a:ln w="57150"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p>
            <a:pPr indent="228600"/>
            <a:r>
              <a:rPr lang="zh-CN" sz="2400" b="1">
                <a:solidFill>
                  <a:srgbClr val="3E3E3E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第二节</a:t>
            </a:r>
            <a:r>
              <a:rPr lang="en-US" sz="2400" b="1">
                <a:solidFill>
                  <a:srgbClr val="3E3E3E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:  </a:t>
            </a:r>
            <a:r>
              <a:rPr lang="zh-CN" sz="2400" b="1">
                <a:solidFill>
                  <a:srgbClr val="3E3E3E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读后续写（满分</a:t>
            </a:r>
            <a:r>
              <a:rPr lang="en-US" sz="2400" b="1">
                <a:solidFill>
                  <a:srgbClr val="3E3E3E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25</a:t>
            </a:r>
            <a:r>
              <a:rPr lang="zh-CN" sz="2400" b="1">
                <a:solidFill>
                  <a:srgbClr val="3E3E3E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分）</a:t>
            </a:r>
            <a:endParaRPr lang="zh-CN" sz="2000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28600"/>
            <a:r>
              <a:rPr lang="zh-CN" sz="28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阅读下面短文，根据所给情节进行续写，使之构成一个完整的故事。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/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Growing up, my parents and older brothers all smoked. Being a child of the 80s, it was normal for the adults to be smoking inside and during trips in the car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</a:rPr>
              <a:t> There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</a:rPr>
              <a:t>ust wasn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</a:rPr>
              <a:t>t the same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</a:rPr>
              <a:t>wareness of the dangers of second-hand smoke exposure that there is today. </a:t>
            </a: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/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</a:rPr>
              <a:t>  I remember the day when I started smoking. I was ll. I was trying to impress one of the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</a:rPr>
              <a:t>bad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</a:rPr>
              <a:t>oys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</a:rPr>
              <a:t> at school. I stole tobacco from my father and rather clumsily rolled a</a:t>
            </a:r>
            <a:r>
              <a:rPr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 cigarette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</a:rPr>
              <a:t> that I took to school with me. Smoking gave me a </a:t>
            </a:r>
            <a:r>
              <a:rPr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sense 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</a:rPr>
              <a:t>of autonomy and choice over my own life, and at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</a:rPr>
              <a:t>1 it was the ultimate act of rebellion. Soon I got add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icted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</a:rPr>
              <a:t> to it and was taking cigarettes from dad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</a:rPr>
              <a:t>s packets on a regular basis. I knew he never started counting them until he had less than half a pack left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</a:rPr>
              <a:t> After a while I got 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caught smoking at school. My parents struck a deal with me:if I stoppe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 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smoking at school, they would </a:t>
            </a:r>
            <a:r>
              <a:rPr sz="2800" u="sng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purchase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more tobaccos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for me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95580" y="367030"/>
            <a:ext cx="11800840" cy="6123940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p>
            <a:pPr indent="228600" algn="l"/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to smoke at home. This was perhaps a misguided attempt to keep me out of trouble.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</a:t>
            </a:r>
            <a:r>
              <a:rPr sz="2800" u="sng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jumped at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the idea, and simply got smarter about smoking at school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228600" algn="l"/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</a:t>
            </a:r>
            <a:r>
              <a:rPr sz="2800" u="sng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smoked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right through my teens and early 20s, spending thousands of dollars on cigarettes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sacrificing food and other necessities to ensure I had cigarettes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228600" algn="l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I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tried many methods to </a:t>
            </a:r>
            <a:r>
              <a:rPr sz="2800" u="sng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quit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b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 each time I would go back to smoking, I have always had a love-hate relationsh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 with cigarettes. On the one hand. they were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 friend to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me wh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en I had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no other, one constant in my life I could rely on. On the other hand, I despised being dependent on something that was going to kill me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l"/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I grew </a:t>
            </a:r>
            <a:r>
              <a:rPr sz="2800" u="sng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concerned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about the effect my smoking would have on my children and I felt guilty putting cigarettes over other things that could have benefited m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800" u="sng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family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It is with gre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at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shame that I admit that I continued smoking even after having a daughter born with </a:t>
            </a:r>
            <a:r>
              <a:rPr sz="2800" u="sng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cystic fibrosis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</a:t>
            </a:r>
            <a:r>
              <a:rPr 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囊性纤维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). My daughter fights every day to breathe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——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and here I was intentionally causing damage to my lungs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036">
            <a:off x="1475740" y="582930"/>
            <a:ext cx="4402455" cy="44176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6259">
            <a:off x="6437295" y="551332"/>
            <a:ext cx="5156966" cy="44810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44739" name="Picture 4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4821555"/>
            <a:ext cx="2906395" cy="2047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3199130" y="5690870"/>
            <a:ext cx="866902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What are granddad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's suggestions of quitting smoking?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4690110" y="203200"/>
            <a:ext cx="2492314" cy="2421813"/>
            <a:chOff x="7473" y="3855"/>
            <a:chExt cx="4341" cy="4343"/>
          </a:xfrm>
        </p:grpSpPr>
        <p:pic>
          <p:nvPicPr>
            <p:cNvPr id="2" name="图片 1" descr="51miz-E947643-037B7C4A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473" y="3855"/>
              <a:ext cx="4341" cy="4343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8430" y="5394"/>
              <a:ext cx="2428" cy="1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story</a:t>
              </a:r>
              <a:endParaRPr lang="en-US" altLang="zh-CN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629660" y="2314575"/>
            <a:ext cx="4557395" cy="1272540"/>
            <a:chOff x="5716" y="3645"/>
            <a:chExt cx="7177" cy="2004"/>
          </a:xfrm>
        </p:grpSpPr>
        <p:cxnSp>
          <p:nvCxnSpPr>
            <p:cNvPr id="8" name="直接箭头连接符 7"/>
            <p:cNvCxnSpPr/>
            <p:nvPr/>
          </p:nvCxnSpPr>
          <p:spPr>
            <a:xfrm flipH="1">
              <a:off x="5716" y="3645"/>
              <a:ext cx="2171" cy="200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箭头连接符 8"/>
            <p:cNvCxnSpPr/>
            <p:nvPr/>
          </p:nvCxnSpPr>
          <p:spPr>
            <a:xfrm>
              <a:off x="10867" y="3645"/>
              <a:ext cx="2027" cy="18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箭头连接符 9"/>
            <p:cNvCxnSpPr/>
            <p:nvPr/>
          </p:nvCxnSpPr>
          <p:spPr>
            <a:xfrm>
              <a:off x="9446" y="3701"/>
              <a:ext cx="56" cy="180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2145030" y="3764280"/>
            <a:ext cx="1678940" cy="1466850"/>
            <a:chOff x="3406" y="5928"/>
            <a:chExt cx="2644" cy="2310"/>
          </a:xfrm>
        </p:grpSpPr>
        <p:sp>
          <p:nvSpPr>
            <p:cNvPr id="5" name="椭圆 4"/>
            <p:cNvSpPr/>
            <p:nvPr/>
          </p:nvSpPr>
          <p:spPr>
            <a:xfrm>
              <a:off x="3406" y="5928"/>
              <a:ext cx="2338" cy="231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521" y="6526"/>
              <a:ext cx="2529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What</a:t>
              </a:r>
              <a:endParaRPr lang="en-US" altLang="zh-CN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399405" y="3763645"/>
            <a:ext cx="1501140" cy="1466850"/>
            <a:chOff x="8503" y="5928"/>
            <a:chExt cx="2364" cy="2310"/>
          </a:xfrm>
        </p:grpSpPr>
        <p:sp>
          <p:nvSpPr>
            <p:cNvPr id="6" name="椭圆 5"/>
            <p:cNvSpPr/>
            <p:nvPr/>
          </p:nvSpPr>
          <p:spPr>
            <a:xfrm>
              <a:off x="8529" y="5928"/>
              <a:ext cx="2338" cy="231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503" y="6527"/>
              <a:ext cx="2195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Why</a:t>
              </a:r>
              <a:endParaRPr lang="en-US" altLang="zh-CN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603615" y="3764280"/>
            <a:ext cx="1484630" cy="1466850"/>
            <a:chOff x="13549" y="5928"/>
            <a:chExt cx="2338" cy="2310"/>
          </a:xfrm>
        </p:grpSpPr>
        <p:sp>
          <p:nvSpPr>
            <p:cNvPr id="7" name="椭圆 6"/>
            <p:cNvSpPr/>
            <p:nvPr/>
          </p:nvSpPr>
          <p:spPr>
            <a:xfrm>
              <a:off x="13549" y="5928"/>
              <a:ext cx="2338" cy="231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3692" y="6526"/>
              <a:ext cx="2195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How</a:t>
              </a:r>
              <a:endParaRPr lang="en-US" altLang="zh-CN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圆角矩形 17"/>
          <p:cNvSpPr/>
          <p:nvPr/>
        </p:nvSpPr>
        <p:spPr>
          <a:xfrm>
            <a:off x="360680" y="274955"/>
            <a:ext cx="2971165" cy="641985"/>
          </a:xfrm>
          <a:prstGeom prst="roundRect">
            <a:avLst/>
          </a:prstGeom>
          <a:solidFill>
            <a:srgbClr val="C11E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l" fontAlgn="base"/>
            <a:r>
              <a:rPr lang="en-US" sz="3200" strike="noStrike" noProof="1">
                <a:latin typeface="Cambria" panose="02040503050406030204" charset="0"/>
                <a:cs typeface="Cambria" panose="02040503050406030204" charset="0"/>
              </a:rPr>
              <a:t>Know the story</a:t>
            </a:r>
            <a:endParaRPr lang="en-US" sz="3200" strike="noStrike" noProof="1">
              <a:latin typeface="Cambria" panose="02040503050406030204" charset="0"/>
              <a:cs typeface="Cambria" panose="0204050305040603020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288540" y="5447030"/>
            <a:ext cx="7486650" cy="885190"/>
            <a:chOff x="3604" y="8578"/>
            <a:chExt cx="11790" cy="1394"/>
          </a:xfrm>
        </p:grpSpPr>
        <p:pic>
          <p:nvPicPr>
            <p:cNvPr id="88068" name="图片 151555" descr="icon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04" y="8578"/>
              <a:ext cx="1394" cy="139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" name="图片 151555" descr="icon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11" y="8578"/>
              <a:ext cx="1395" cy="139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" name="图片 151555" descr="icon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00" y="8578"/>
              <a:ext cx="1395" cy="1395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2033" name="Rectangle 4"/>
          <p:cNvSpPr/>
          <p:nvPr/>
        </p:nvSpPr>
        <p:spPr>
          <a:xfrm>
            <a:off x="376238" y="478473"/>
            <a:ext cx="9921875" cy="58356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</a:ln>
        </p:spPr>
        <p:txBody>
          <a:bodyPr wrap="none" anchor="ctr">
            <a:spAutoFit/>
          </a:bodyPr>
          <a:p>
            <a:r>
              <a:rPr lang="en-US" altLang="zh-CN" sz="3200" dirty="0">
                <a:latin typeface="Georgia" panose="02040502050405020303" pitchFamily="18" charset="0"/>
                <a:ea typeface="宋体" panose="02010600030101010101" pitchFamily="2" charset="-122"/>
              </a:rPr>
              <a:t>Activity1: Find out the topic and main idea of the story</a:t>
            </a:r>
            <a:endParaRPr lang="en-US" altLang="zh-CN" sz="3200" dirty="0">
              <a:latin typeface="Georgia" panose="02040502050405020303" pitchFamily="18" charset="0"/>
              <a:ea typeface="宋体" panose="0201060003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542540" y="2012950"/>
            <a:ext cx="2449830" cy="2639060"/>
            <a:chOff x="4004" y="3322"/>
            <a:chExt cx="3858" cy="4156"/>
          </a:xfrm>
        </p:grpSpPr>
        <p:grpSp>
          <p:nvGrpSpPr>
            <p:cNvPr id="64" name="组合 63"/>
            <p:cNvGrpSpPr/>
            <p:nvPr/>
          </p:nvGrpSpPr>
          <p:grpSpPr>
            <a:xfrm rot="16200000">
              <a:off x="3730" y="3596"/>
              <a:ext cx="4157" cy="3608"/>
              <a:chOff x="1721" y="3138"/>
              <a:chExt cx="4157" cy="3608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2146" y="3138"/>
                <a:ext cx="3306" cy="1507"/>
                <a:chOff x="2146" y="3138"/>
                <a:chExt cx="3306" cy="1507"/>
              </a:xfrm>
            </p:grpSpPr>
            <p:cxnSp>
              <p:nvCxnSpPr>
                <p:cNvPr id="15" name="直接连接符 14"/>
                <p:cNvCxnSpPr/>
                <p:nvPr/>
              </p:nvCxnSpPr>
              <p:spPr>
                <a:xfrm>
                  <a:off x="2146" y="3783"/>
                  <a:ext cx="3307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接连接符 15"/>
                <p:cNvCxnSpPr/>
                <p:nvPr/>
              </p:nvCxnSpPr>
              <p:spPr>
                <a:xfrm>
                  <a:off x="3655" y="3138"/>
                  <a:ext cx="12" cy="66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接连接符 16"/>
                <p:cNvCxnSpPr/>
                <p:nvPr/>
              </p:nvCxnSpPr>
              <p:spPr>
                <a:xfrm flipH="1">
                  <a:off x="2146" y="3783"/>
                  <a:ext cx="13" cy="86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接连接符 17"/>
                <p:cNvCxnSpPr/>
                <p:nvPr/>
              </p:nvCxnSpPr>
              <p:spPr>
                <a:xfrm flipH="1">
                  <a:off x="5440" y="3783"/>
                  <a:ext cx="13" cy="86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" name="矩形 30"/>
              <p:cNvSpPr/>
              <p:nvPr/>
            </p:nvSpPr>
            <p:spPr>
              <a:xfrm rot="16200000">
                <a:off x="1113" y="5274"/>
                <a:ext cx="2080" cy="86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grpSp>
            <p:nvGrpSpPr>
              <p:cNvPr id="39" name="组合 38"/>
              <p:cNvGrpSpPr/>
              <p:nvPr/>
            </p:nvGrpSpPr>
            <p:grpSpPr>
              <a:xfrm>
                <a:off x="5004" y="4666"/>
                <a:ext cx="874" cy="1827"/>
                <a:chOff x="3298" y="2295"/>
                <a:chExt cx="1169" cy="1827"/>
              </a:xfrm>
            </p:grpSpPr>
            <p:sp>
              <p:nvSpPr>
                <p:cNvPr id="40" name="矩形 39"/>
                <p:cNvSpPr/>
                <p:nvPr/>
              </p:nvSpPr>
              <p:spPr>
                <a:xfrm rot="16200000">
                  <a:off x="2976" y="2631"/>
                  <a:ext cx="1827" cy="1155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1" name="文本框 40"/>
                <p:cNvSpPr txBox="1"/>
                <p:nvPr/>
              </p:nvSpPr>
              <p:spPr>
                <a:xfrm rot="5400000">
                  <a:off x="3086" y="2659"/>
                  <a:ext cx="1523" cy="10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 sz="28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topic</a:t>
                  </a:r>
                  <a:endParaRPr lang="en-US" altLang="zh-CN" sz="28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6" name="文本框 5"/>
            <p:cNvSpPr txBox="1"/>
            <p:nvPr/>
          </p:nvSpPr>
          <p:spPr>
            <a:xfrm rot="21600000">
              <a:off x="5532" y="6656"/>
              <a:ext cx="233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content</a:t>
              </a:r>
              <a:endPara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5107940" y="1915795"/>
            <a:ext cx="33883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rgbClr val="FF0000"/>
                </a:solidFill>
              </a:rPr>
              <a:t> smoking</a:t>
            </a:r>
            <a:endParaRPr lang="en-US" altLang="zh-CN" sz="3600">
              <a:solidFill>
                <a:srgbClr val="FF0000"/>
              </a:solidFill>
            </a:endParaRPr>
          </a:p>
        </p:txBody>
      </p:sp>
      <p:sp>
        <p:nvSpPr>
          <p:cNvPr id="47106" name="内容占位符 2"/>
          <p:cNvSpPr>
            <a:spLocks noGrp="1"/>
          </p:cNvSpPr>
          <p:nvPr/>
        </p:nvSpPr>
        <p:spPr>
          <a:xfrm>
            <a:off x="5107940" y="3038475"/>
            <a:ext cx="6898640" cy="342138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lvl="1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4925" lvl="2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4180" lvl="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94230" lvl="4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/>
              <a:t>Who</a:t>
            </a:r>
            <a:endParaRPr lang="en-US" altLang="zh-CN"/>
          </a:p>
          <a:p>
            <a:r>
              <a:rPr lang="en-US" altLang="zh-CN"/>
              <a:t>Where</a:t>
            </a:r>
            <a:endParaRPr lang="en-US" altLang="zh-CN"/>
          </a:p>
          <a:p>
            <a:r>
              <a:rPr lang="en-US" altLang="zh-CN"/>
              <a:t>When</a:t>
            </a:r>
            <a:endParaRPr lang="en-US" altLang="zh-CN"/>
          </a:p>
          <a:p>
            <a:r>
              <a:rPr lang="en-US" altLang="zh-CN"/>
              <a:t>What</a:t>
            </a:r>
            <a:endParaRPr lang="en-US" altLang="zh-CN"/>
          </a:p>
          <a:p>
            <a:r>
              <a:rPr lang="en-US" altLang="zh-CN"/>
              <a:t>Why</a:t>
            </a:r>
            <a:endParaRPr lang="en-US" altLang="zh-CN"/>
          </a:p>
          <a:p>
            <a:r>
              <a:rPr lang="en-US" altLang="zh-CN"/>
              <a:t>How</a:t>
            </a: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673850" y="3038475"/>
            <a:ext cx="53333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200">
                <a:solidFill>
                  <a:srgbClr val="FF0000"/>
                </a:solidFill>
              </a:rPr>
              <a:t>I, my parents/daughter/family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800850" y="3519805"/>
            <a:ext cx="53333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200">
                <a:solidFill>
                  <a:srgbClr val="FF0000"/>
                </a:solidFill>
              </a:rPr>
              <a:t>at school/home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673215" y="4130040"/>
            <a:ext cx="53333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200">
                <a:solidFill>
                  <a:srgbClr val="FF0000"/>
                </a:solidFill>
              </a:rPr>
              <a:t>11, teens, early 20s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673850" y="4713605"/>
            <a:ext cx="53333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200">
                <a:solidFill>
                  <a:srgbClr val="FF0000"/>
                </a:solidFill>
              </a:rPr>
              <a:t>quit smoking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673215" y="5297170"/>
            <a:ext cx="5333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an painful experience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800850" y="5763260"/>
            <a:ext cx="53333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200">
                <a:solidFill>
                  <a:srgbClr val="FF0000"/>
                </a:solidFill>
              </a:rPr>
              <a:t>set goals</a:t>
            </a:r>
            <a:endParaRPr lang="en-US" altLang="zh-CN" sz="3200">
              <a:solidFill>
                <a:srgbClr val="FF0000"/>
              </a:solidFill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152390" y="3097530"/>
            <a:ext cx="6854190" cy="3362960"/>
            <a:chOff x="4716462" y="1892300"/>
            <a:chExt cx="4176017" cy="3995244"/>
          </a:xfrm>
        </p:grpSpPr>
        <p:sp>
          <p:nvSpPr>
            <p:cNvPr id="24" name="矩形 23"/>
            <p:cNvSpPr/>
            <p:nvPr/>
          </p:nvSpPr>
          <p:spPr>
            <a:xfrm>
              <a:off x="4716462" y="1892300"/>
              <a:ext cx="4176017" cy="399524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TextBox 9"/>
            <p:cNvSpPr txBox="1"/>
            <p:nvPr/>
          </p:nvSpPr>
          <p:spPr>
            <a:xfrm>
              <a:off x="4785275" y="2045441"/>
              <a:ext cx="4012304" cy="361880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__________ smoking at 11, I grew into a _______ smoker, which greatly _______ my family and myself. And ______________ an incredibly painful experience, I made efforts and finally __________.</a:t>
              </a:r>
              <a:endPara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5584825" y="3226435"/>
            <a:ext cx="156273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+mn-ea"/>
              </a:rPr>
              <a:t>Starting 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384290" y="3771900"/>
            <a:ext cx="124777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+mn-ea"/>
              </a:rPr>
              <a:t>heavy 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5331460" y="4130040"/>
            <a:ext cx="1529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+mn-ea"/>
              </a:rPr>
              <a:t>affected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5476240" y="4713605"/>
            <a:ext cx="228536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+mn-ea"/>
              </a:rPr>
              <a:t>as a result of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5331460" y="5688965"/>
            <a:ext cx="23114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+mn-ea"/>
              </a:rPr>
              <a:t>quit smoking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51815" y="2311400"/>
            <a:ext cx="2400935" cy="2402205"/>
            <a:chOff x="7121" y="4204"/>
            <a:chExt cx="3781" cy="3783"/>
          </a:xfrm>
        </p:grpSpPr>
        <p:pic>
          <p:nvPicPr>
            <p:cNvPr id="3" name="图片 2" descr="51miz-E947643-037B7C4A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121" y="4204"/>
              <a:ext cx="3781" cy="3783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8068" y="5539"/>
              <a:ext cx="2479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4000" b="1">
                  <a:solidFill>
                    <a:schemeClr val="bg1"/>
                  </a:solidFill>
                </a:rPr>
                <a:t>What</a:t>
              </a:r>
              <a:endParaRPr lang="en-US" altLang="zh-CN" sz="40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7106" grpId="0" bldLvl="0" animBg="1"/>
      <p:bldP spid="12" grpId="0"/>
      <p:bldP spid="13" grpId="0"/>
      <p:bldP spid="14" grpId="0"/>
      <p:bldP spid="20" grpId="0"/>
      <p:bldP spid="21" grpId="0"/>
      <p:bldP spid="22" grpId="0"/>
      <p:bldP spid="37" grpId="0"/>
      <p:bldP spid="38" grpId="0"/>
      <p:bldP spid="55" grpId="0"/>
      <p:bldP spid="56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2033" name="Rectangle 4"/>
          <p:cNvSpPr/>
          <p:nvPr/>
        </p:nvSpPr>
        <p:spPr>
          <a:xfrm>
            <a:off x="296228" y="301308"/>
            <a:ext cx="8605520" cy="58356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</a:ln>
        </p:spPr>
        <p:txBody>
          <a:bodyPr wrap="none" anchor="ctr">
            <a:spAutoFit/>
          </a:bodyPr>
          <a:p>
            <a:r>
              <a:rPr lang="en-US" altLang="zh-CN" sz="3200" dirty="0">
                <a:latin typeface="Georgia" panose="02040502050405020303" pitchFamily="18" charset="0"/>
                <a:ea typeface="宋体" panose="02010600030101010101" pitchFamily="2" charset="-122"/>
              </a:rPr>
              <a:t>Activity2: Figure out the purpose of the writing</a:t>
            </a:r>
            <a:endParaRPr lang="en-US" altLang="zh-CN" sz="3200" dirty="0">
              <a:latin typeface="Georgia" panose="02040502050405020303" pitchFamily="18" charset="0"/>
              <a:ea typeface="宋体" panose="0201060003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09265" y="2430780"/>
            <a:ext cx="2400300" cy="2401570"/>
            <a:chOff x="7121" y="4204"/>
            <a:chExt cx="3780" cy="3782"/>
          </a:xfrm>
        </p:grpSpPr>
        <p:pic>
          <p:nvPicPr>
            <p:cNvPr id="2" name="图片 1" descr="51miz-E947643-037B7C4A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121" y="4204"/>
              <a:ext cx="3781" cy="3783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8068" y="5539"/>
              <a:ext cx="2479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4000" b="1">
                  <a:solidFill>
                    <a:schemeClr val="bg1"/>
                  </a:solidFill>
                </a:rPr>
                <a:t>Why</a:t>
              </a:r>
              <a:endParaRPr lang="en-US" altLang="zh-CN" sz="4000" b="1">
                <a:solidFill>
                  <a:schemeClr val="bg1"/>
                </a:solidFill>
              </a:endParaRPr>
            </a:p>
          </p:txBody>
        </p:sp>
      </p:grpSp>
      <p:sp>
        <p:nvSpPr>
          <p:cNvPr id="8" name="右箭头 7"/>
          <p:cNvSpPr/>
          <p:nvPr/>
        </p:nvSpPr>
        <p:spPr>
          <a:xfrm>
            <a:off x="2376170" y="3308985"/>
            <a:ext cx="802640" cy="56197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右箭头 8"/>
          <p:cNvSpPr/>
          <p:nvPr/>
        </p:nvSpPr>
        <p:spPr>
          <a:xfrm flipH="1">
            <a:off x="5237480" y="3350260"/>
            <a:ext cx="739775" cy="56197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 rot="5400000">
            <a:off x="3808095" y="1986280"/>
            <a:ext cx="802640" cy="56197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右箭头 10"/>
          <p:cNvSpPr/>
          <p:nvPr/>
        </p:nvSpPr>
        <p:spPr>
          <a:xfrm rot="16200000">
            <a:off x="3808095" y="4761865"/>
            <a:ext cx="802640" cy="56197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182995" y="3225800"/>
            <a:ext cx="32283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 noProof="0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Reader</a:t>
            </a:r>
            <a:endParaRPr lang="en-US" altLang="zh-CN" sz="3600" b="1" noProof="0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96545" y="3308985"/>
            <a:ext cx="2425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 noProof="0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Contact</a:t>
            </a:r>
            <a:endParaRPr lang="en-US" altLang="zh-CN" sz="3600" b="1" noProof="0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261995" y="1221105"/>
            <a:ext cx="22974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3600" b="1" noProof="0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Writer</a:t>
            </a:r>
            <a:endParaRPr lang="en-US" altLang="zh-CN" sz="3600" b="1" noProof="0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261995" y="5562600"/>
            <a:ext cx="2921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 noProof="0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Context</a:t>
            </a:r>
            <a:endParaRPr lang="en-US" altLang="zh-CN" sz="4400" b="1" noProof="0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7982585" y="1715770"/>
            <a:ext cx="3927475" cy="4921250"/>
            <a:chOff x="12571" y="2702"/>
            <a:chExt cx="6080" cy="6746"/>
          </a:xfrm>
        </p:grpSpPr>
        <p:sp>
          <p:nvSpPr>
            <p:cNvPr id="24" name="矩形 23"/>
            <p:cNvSpPr/>
            <p:nvPr/>
          </p:nvSpPr>
          <p:spPr>
            <a:xfrm>
              <a:off x="12571" y="2702"/>
              <a:ext cx="6081" cy="6746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106" name="内容占位符 2"/>
            <p:cNvSpPr>
              <a:spLocks noGrp="1"/>
            </p:cNvSpPr>
            <p:nvPr/>
          </p:nvSpPr>
          <p:spPr>
            <a:xfrm>
              <a:off x="12822" y="3083"/>
              <a:ext cx="5658" cy="60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lvl1pPr marL="469900" indent="-469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08050" lvl="1" indent="-436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04925" lvl="2" indent="-39560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94180" lvl="3" indent="-3873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94230" lvl="4" indent="-398780" algn="l" rtl="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lvl="5" indent="-228600" algn="l" defTabSz="914400" eaLnBrk="1" fontAlgn="base" latinLnBrk="0" hangingPunct="1">
                <a:lnSpc>
                  <a:spcPct val="10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lvl="6" indent="-228600" algn="l" defTabSz="914400" eaLnBrk="1" fontAlgn="base" latinLnBrk="0" hangingPunct="1">
                <a:lnSpc>
                  <a:spcPct val="10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lvl="7" indent="-228600" algn="l" defTabSz="914400" eaLnBrk="1" fontAlgn="base" latinLnBrk="0" hangingPunct="1">
                <a:lnSpc>
                  <a:spcPct val="10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lvl="8" indent="-228600" algn="l" defTabSz="914400" eaLnBrk="1" fontAlgn="base" latinLnBrk="0" hangingPunct="1">
                <a:lnSpc>
                  <a:spcPct val="10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/>
                <a:t>to tell readers the </a:t>
              </a:r>
              <a:r>
                <a:rPr lang="en-US" altLang="zh-CN" b="1">
                  <a:solidFill>
                    <a:srgbClr val="C00000"/>
                  </a:solidFill>
                </a:rPr>
                <a:t>harm</a:t>
              </a:r>
              <a:r>
                <a:rPr lang="en-US" altLang="zh-CN"/>
                <a:t> of smoking</a:t>
              </a:r>
              <a:endParaRPr lang="en-US" altLang="zh-CN"/>
            </a:p>
            <a:p>
              <a:r>
                <a:rPr lang="en-US" altLang="zh-CN"/>
                <a:t>to persuade readers to stay away from smoking</a:t>
              </a:r>
              <a:endParaRPr lang="en-US" altLang="zh-CN"/>
            </a:p>
            <a:p>
              <a:r>
                <a:rPr lang="en-US" altLang="zh-CN"/>
                <a:t>to show his love to his family</a:t>
              </a:r>
              <a:endParaRPr lang="en-US" altLang="zh-CN"/>
            </a:p>
            <a:p>
              <a:r>
                <a:rPr lang="en-US" altLang="zh-CN"/>
                <a:t>...</a:t>
              </a:r>
              <a:endParaRPr lang="en-US" altLang="zh-CN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8" name="组合 17"/>
          <p:cNvGrpSpPr/>
          <p:nvPr/>
        </p:nvGrpSpPr>
        <p:grpSpPr>
          <a:xfrm>
            <a:off x="5040630" y="2844165"/>
            <a:ext cx="2400935" cy="2402205"/>
            <a:chOff x="7121" y="4204"/>
            <a:chExt cx="3781" cy="3783"/>
          </a:xfrm>
        </p:grpSpPr>
        <p:pic>
          <p:nvPicPr>
            <p:cNvPr id="19" name="图片 18" descr="51miz-E947643-037B7C4A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121" y="4204"/>
              <a:ext cx="3781" cy="3783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8068" y="5539"/>
              <a:ext cx="2479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4000" b="1">
                  <a:solidFill>
                    <a:schemeClr val="bg1"/>
                  </a:solidFill>
                </a:rPr>
                <a:t>How</a:t>
              </a:r>
              <a:endParaRPr lang="en-US" altLang="zh-CN" sz="4000" b="1">
                <a:solidFill>
                  <a:schemeClr val="bg1"/>
                </a:solidFill>
              </a:endParaRPr>
            </a:p>
          </p:txBody>
        </p:sp>
      </p:grpSp>
      <p:sp>
        <p:nvSpPr>
          <p:cNvPr id="172033" name="Rectangle 4"/>
          <p:cNvSpPr/>
          <p:nvPr/>
        </p:nvSpPr>
        <p:spPr>
          <a:xfrm>
            <a:off x="296228" y="301308"/>
            <a:ext cx="6807200" cy="58356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</a:ln>
        </p:spPr>
        <p:txBody>
          <a:bodyPr wrap="none" anchor="ctr">
            <a:spAutoFit/>
          </a:bodyPr>
          <a:p>
            <a:r>
              <a:rPr lang="en-US" altLang="zh-CN" sz="3200" dirty="0">
                <a:latin typeface="Georgia" panose="02040502050405020303" pitchFamily="18" charset="0"/>
                <a:ea typeface="宋体" panose="02010600030101010101" pitchFamily="2" charset="-122"/>
              </a:rPr>
              <a:t>Activity3: Clarify the plot of the story</a:t>
            </a:r>
            <a:endParaRPr lang="en-US" altLang="zh-CN" sz="3200" dirty="0">
              <a:latin typeface="Georgia" panose="02040502050405020303" pitchFamily="18" charset="0"/>
              <a:ea typeface="宋体" panose="02010600030101010101" pitchFamily="2" charset="-122"/>
            </a:endParaRPr>
          </a:p>
        </p:txBody>
      </p:sp>
      <p:pic>
        <p:nvPicPr>
          <p:cNvPr id="2" name="图片 1" descr="timg (1)"/>
          <p:cNvPicPr>
            <a:picLocks noChangeAspect="1"/>
          </p:cNvPicPr>
          <p:nvPr/>
        </p:nvPicPr>
        <p:blipFill>
          <a:blip r:embed="rId2"/>
          <a:srcRect l="31184" t="3799" r="18754"/>
          <a:stretch>
            <a:fillRect/>
          </a:stretch>
        </p:blipFill>
        <p:spPr>
          <a:xfrm>
            <a:off x="501650" y="2430780"/>
            <a:ext cx="2310765" cy="2961005"/>
          </a:xfrm>
          <a:prstGeom prst="ellipse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3347720" y="1426210"/>
            <a:ext cx="6901180" cy="4970780"/>
            <a:chOff x="552" y="1395"/>
            <a:chExt cx="7833" cy="7829"/>
          </a:xfrm>
        </p:grpSpPr>
        <p:sp>
          <p:nvSpPr>
            <p:cNvPr id="3" name="文本框 2"/>
            <p:cNvSpPr txBox="1"/>
            <p:nvPr/>
          </p:nvSpPr>
          <p:spPr>
            <a:xfrm>
              <a:off x="1964" y="1395"/>
              <a:ext cx="5397" cy="1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200">
                  <a:latin typeface="Times New Roman" panose="02020603050405020304" pitchFamily="18" charset="0"/>
                  <a:ea typeface="华文新魏" panose="02010800040101010101" charset="-122"/>
                  <a:cs typeface="Times New Roman" panose="02020603050405020304" pitchFamily="18" charset="0"/>
                </a:rPr>
                <a:t>Freytag Pyramid</a:t>
              </a:r>
              <a:endParaRPr lang="en-US" altLang="zh-CN" sz="3200"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endParaRPr>
            </a:p>
            <a:p>
              <a:r>
                <a:rPr lang="en-US" altLang="zh-CN" sz="2800">
                  <a:latin typeface="华文新魏" panose="02010800040101010101" charset="-122"/>
                  <a:ea typeface="华文新魏" panose="02010800040101010101" charset="-122"/>
                </a:rPr>
                <a:t>(</a:t>
              </a:r>
              <a:r>
                <a:rPr lang="zh-CN" altLang="en-US" sz="2800">
                  <a:latin typeface="华文新魏" panose="02010800040101010101" charset="-122"/>
                  <a:ea typeface="华文新魏" panose="02010800040101010101" charset="-122"/>
                </a:rPr>
                <a:t>弗雷塔格金字塔</a:t>
              </a:r>
              <a:r>
                <a:rPr lang="en-US" altLang="zh-CN" sz="2800">
                  <a:latin typeface="华文新魏" panose="02010800040101010101" charset="-122"/>
                  <a:ea typeface="华文新魏" panose="02010800040101010101" charset="-122"/>
                </a:rPr>
                <a:t>)</a:t>
              </a:r>
              <a:endParaRPr lang="en-US" altLang="zh-CN" sz="2800">
                <a:latin typeface="华文新魏" panose="02010800040101010101" charset="-122"/>
                <a:ea typeface="华文新魏" panose="02010800040101010101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552" y="3396"/>
              <a:ext cx="7833" cy="5828"/>
              <a:chOff x="2902" y="2524"/>
              <a:chExt cx="13349" cy="7813"/>
            </a:xfrm>
          </p:grpSpPr>
          <p:pic>
            <p:nvPicPr>
              <p:cNvPr id="27" name="图片 26" descr="图片1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EFF">
                      <a:alpha val="100000"/>
                    </a:srgbClr>
                  </a:clrFrom>
                  <a:clrTo>
                    <a:srgbClr val="FFFEFF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754" y="2726"/>
                <a:ext cx="10752" cy="7504"/>
              </a:xfrm>
              <a:prstGeom prst="rect">
                <a:avLst/>
              </a:prstGeom>
            </p:spPr>
          </p:pic>
          <p:grpSp>
            <p:nvGrpSpPr>
              <p:cNvPr id="16" name="组合 15"/>
              <p:cNvGrpSpPr/>
              <p:nvPr/>
            </p:nvGrpSpPr>
            <p:grpSpPr>
              <a:xfrm>
                <a:off x="2902" y="2524"/>
                <a:ext cx="13349" cy="7813"/>
                <a:chOff x="4274" y="4048"/>
                <a:chExt cx="9714" cy="5963"/>
              </a:xfrm>
            </p:grpSpPr>
            <p:sp>
              <p:nvSpPr>
                <p:cNvPr id="8" name="文本框 7"/>
                <p:cNvSpPr txBox="1"/>
                <p:nvPr/>
              </p:nvSpPr>
              <p:spPr>
                <a:xfrm>
                  <a:off x="5142" y="9269"/>
                  <a:ext cx="2788" cy="7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 sz="2400">
                      <a:latin typeface="Georgia" panose="02040502050405020303" pitchFamily="18" charset="0"/>
                      <a:ea typeface="华文新魏" panose="02010800040101010101" charset="-122"/>
                      <a:cs typeface="Georgia" panose="02040502050405020303" pitchFamily="18" charset="0"/>
                    </a:rPr>
                    <a:t>Setting</a:t>
                  </a:r>
                  <a:endParaRPr lang="en-US" altLang="zh-CN" sz="2400">
                    <a:latin typeface="Georgia" panose="02040502050405020303" pitchFamily="18" charset="0"/>
                    <a:ea typeface="华文新魏" panose="02010800040101010101" charset="-122"/>
                    <a:cs typeface="Georgia" panose="02040502050405020303" pitchFamily="18" charset="0"/>
                  </a:endParaRPr>
                </a:p>
              </p:txBody>
            </p:sp>
            <p:sp>
              <p:nvSpPr>
                <p:cNvPr id="10" name="文本框 9"/>
                <p:cNvSpPr txBox="1"/>
                <p:nvPr/>
              </p:nvSpPr>
              <p:spPr>
                <a:xfrm>
                  <a:off x="4619" y="7006"/>
                  <a:ext cx="3833" cy="7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 sz="2400">
                      <a:latin typeface="Georgia" panose="02040502050405020303" pitchFamily="18" charset="0"/>
                      <a:ea typeface="华文新魏" panose="02010800040101010101" charset="-122"/>
                      <a:cs typeface="Georgia" panose="02040502050405020303" pitchFamily="18" charset="0"/>
                    </a:rPr>
                    <a:t>Inciting incident</a:t>
                  </a:r>
                  <a:endParaRPr lang="en-US" altLang="zh-CN" sz="2400">
                    <a:latin typeface="Georgia" panose="02040502050405020303" pitchFamily="18" charset="0"/>
                    <a:ea typeface="华文新魏" panose="02010800040101010101" charset="-122"/>
                    <a:cs typeface="Georgia" panose="02040502050405020303" pitchFamily="18" charset="0"/>
                  </a:endParaRPr>
                </a:p>
              </p:txBody>
            </p:sp>
            <p:sp>
              <p:nvSpPr>
                <p:cNvPr id="11" name="文本框 10"/>
                <p:cNvSpPr txBox="1"/>
                <p:nvPr/>
              </p:nvSpPr>
              <p:spPr>
                <a:xfrm rot="660000">
                  <a:off x="4274" y="5868"/>
                  <a:ext cx="5110" cy="7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 sz="2400">
                      <a:latin typeface="Georgia" panose="02040502050405020303" pitchFamily="18" charset="0"/>
                      <a:ea typeface="华文新魏" panose="02010800040101010101" charset="-122"/>
                      <a:cs typeface="Georgia" panose="02040502050405020303" pitchFamily="18" charset="0"/>
                    </a:rPr>
                    <a:t>Rising action</a:t>
                  </a:r>
                  <a:endParaRPr lang="en-US" altLang="zh-CN" sz="2400">
                    <a:latin typeface="Georgia" panose="02040502050405020303" pitchFamily="18" charset="0"/>
                    <a:ea typeface="华文新魏" panose="02010800040101010101" charset="-122"/>
                    <a:cs typeface="Georgia" panose="02040502050405020303" pitchFamily="18" charset="0"/>
                  </a:endParaRPr>
                </a:p>
              </p:txBody>
            </p:sp>
            <p:sp>
              <p:nvSpPr>
                <p:cNvPr id="12" name="文本框 11"/>
                <p:cNvSpPr txBox="1"/>
                <p:nvPr/>
              </p:nvSpPr>
              <p:spPr>
                <a:xfrm>
                  <a:off x="7484" y="4048"/>
                  <a:ext cx="2644" cy="7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 sz="2400">
                      <a:latin typeface="Georgia" panose="02040502050405020303" pitchFamily="18" charset="0"/>
                      <a:ea typeface="华文新魏" panose="02010800040101010101" charset="-122"/>
                      <a:cs typeface="Georgia" panose="02040502050405020303" pitchFamily="18" charset="0"/>
                    </a:rPr>
                    <a:t>Climax</a:t>
                  </a:r>
                  <a:endParaRPr lang="en-US" altLang="zh-CN" sz="2400">
                    <a:latin typeface="Georgia" panose="02040502050405020303" pitchFamily="18" charset="0"/>
                    <a:ea typeface="华文新魏" panose="02010800040101010101" charset="-122"/>
                    <a:cs typeface="Georgia" panose="02040502050405020303" pitchFamily="18" charset="0"/>
                  </a:endParaRPr>
                </a:p>
              </p:txBody>
            </p:sp>
            <p:sp>
              <p:nvSpPr>
                <p:cNvPr id="13" name="文本框 12"/>
                <p:cNvSpPr txBox="1"/>
                <p:nvPr/>
              </p:nvSpPr>
              <p:spPr>
                <a:xfrm rot="20880000">
                  <a:off x="9182" y="4619"/>
                  <a:ext cx="4738" cy="7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 sz="2400">
                      <a:latin typeface="Georgia" panose="02040502050405020303" pitchFamily="18" charset="0"/>
                      <a:ea typeface="华文新魏" panose="02010800040101010101" charset="-122"/>
                      <a:cs typeface="Georgia" panose="02040502050405020303" pitchFamily="18" charset="0"/>
                    </a:rPr>
                    <a:t>Falling action</a:t>
                  </a:r>
                  <a:endParaRPr lang="en-US" altLang="zh-CN" sz="2400">
                    <a:latin typeface="Georgia" panose="02040502050405020303" pitchFamily="18" charset="0"/>
                    <a:ea typeface="华文新魏" panose="02010800040101010101" charset="-122"/>
                    <a:cs typeface="Georgia" panose="02040502050405020303" pitchFamily="18" charset="0"/>
                  </a:endParaRPr>
                </a:p>
              </p:txBody>
            </p:sp>
            <p:sp>
              <p:nvSpPr>
                <p:cNvPr id="14" name="文本框 13"/>
                <p:cNvSpPr txBox="1"/>
                <p:nvPr/>
              </p:nvSpPr>
              <p:spPr>
                <a:xfrm>
                  <a:off x="10573" y="5473"/>
                  <a:ext cx="3415" cy="7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 sz="2400">
                      <a:latin typeface="Georgia" panose="02040502050405020303" pitchFamily="18" charset="0"/>
                      <a:ea typeface="华文新魏" panose="02010800040101010101" charset="-122"/>
                      <a:cs typeface="Georgia" panose="02040502050405020303" pitchFamily="18" charset="0"/>
                    </a:rPr>
                    <a:t>Resolution</a:t>
                  </a:r>
                  <a:endParaRPr lang="en-US" altLang="zh-CN" sz="2400">
                    <a:latin typeface="Georgia" panose="02040502050405020303" pitchFamily="18" charset="0"/>
                    <a:ea typeface="华文新魏" panose="02010800040101010101" charset="-122"/>
                    <a:cs typeface="Georgia" panose="02040502050405020303" pitchFamily="18" charset="0"/>
                  </a:endParaRPr>
                </a:p>
              </p:txBody>
            </p:sp>
            <p:sp>
              <p:nvSpPr>
                <p:cNvPr id="15" name="文本框 14"/>
                <p:cNvSpPr txBox="1"/>
                <p:nvPr/>
              </p:nvSpPr>
              <p:spPr>
                <a:xfrm>
                  <a:off x="9423" y="7601"/>
                  <a:ext cx="4256" cy="7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 sz="2400">
                      <a:latin typeface="Georgia" panose="02040502050405020303" pitchFamily="18" charset="0"/>
                      <a:ea typeface="华文新魏" panose="02010800040101010101" charset="-122"/>
                      <a:cs typeface="Georgia" panose="02040502050405020303" pitchFamily="18" charset="0"/>
                    </a:rPr>
                    <a:t>Denouement</a:t>
                  </a:r>
                  <a:endParaRPr lang="en-US" altLang="zh-CN" sz="2400">
                    <a:latin typeface="Georgia" panose="02040502050405020303" pitchFamily="18" charset="0"/>
                    <a:ea typeface="华文新魏" panose="02010800040101010101" charset="-122"/>
                    <a:cs typeface="Georgia" panose="02040502050405020303" pitchFamily="18" charset="0"/>
                  </a:endParaRPr>
                </a:p>
              </p:txBody>
            </p:sp>
          </p:grpSp>
        </p:grpSp>
      </p:grpSp>
      <p:sp>
        <p:nvSpPr>
          <p:cNvPr id="6" name="文本框 5"/>
          <p:cNvSpPr txBox="1"/>
          <p:nvPr/>
        </p:nvSpPr>
        <p:spPr>
          <a:xfrm>
            <a:off x="1273810" y="1354455"/>
            <a:ext cx="10770870" cy="1076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Overt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plot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明线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——_______________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Covert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plot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(暗线)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——_______________</a:t>
            </a:r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4883150" y="1354455"/>
            <a:ext cx="82423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experience of quitting smoking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991735" y="1847215"/>
            <a:ext cx="70529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changes of my awareness</a:t>
            </a:r>
            <a:endParaRPr lang="en-US" altLang="zh-CN" sz="320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  <p:bldP spid="9" grpId="0"/>
    </p:bldLst>
  </p:timing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845"/>
  <p:tag name="KSO_WM_UNIT_TYPE" val="n_h_h_a"/>
  <p:tag name="KSO_WM_UNIT_INDEX" val="1_2_2_1"/>
  <p:tag name="KSO_WM_UNIT_ID" val="diagram160845_3*n_h_h_a*1_2_2_1"/>
  <p:tag name="KSO_WM_UNIT_LAYERLEVEL" val="1_1_1_1"/>
  <p:tag name="KSO_WM_UNIT_VALUE" val="24"/>
  <p:tag name="KSO_WM_UNIT_HIGHLIGHT" val="0"/>
  <p:tag name="KSO_WM_UNIT_COMPATIBLE" val="0"/>
  <p:tag name="KSO_WM_UNIT_CLEAR" val="0"/>
  <p:tag name="KSO_WM_UNIT_PRESET_TEXT_INDEX" val="3"/>
  <p:tag name="KSO_WM_UNIT_PRESET_TEXT_LEN" val="17"/>
  <p:tag name="KSO_WM_DIAGRAM_GROUP_CODE" val="n1-1"/>
  <p:tag name="KSO_WM_UNIT_TEXT_FILL_FORE_SCHEMECOLOR_INDEX" val="5"/>
  <p:tag name="KSO_WM_UNIT_TEXT_FILL_TYPE" val="1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845"/>
  <p:tag name="KSO_WM_UNIT_TYPE" val="n_h_h_a"/>
  <p:tag name="KSO_WM_UNIT_INDEX" val="1_2_2_1"/>
  <p:tag name="KSO_WM_UNIT_ID" val="diagram160845_3*n_h_h_a*1_2_2_1"/>
  <p:tag name="KSO_WM_UNIT_LAYERLEVEL" val="1_1_1_1"/>
  <p:tag name="KSO_WM_UNIT_VALUE" val="24"/>
  <p:tag name="KSO_WM_UNIT_HIGHLIGHT" val="0"/>
  <p:tag name="KSO_WM_UNIT_COMPATIBLE" val="0"/>
  <p:tag name="KSO_WM_UNIT_CLEAR" val="0"/>
  <p:tag name="KSO_WM_UNIT_PRESET_TEXT_INDEX" val="3"/>
  <p:tag name="KSO_WM_UNIT_PRESET_TEXT_LEN" val="17"/>
  <p:tag name="KSO_WM_DIAGRAM_GROUP_CODE" val="n1-1"/>
  <p:tag name="KSO_WM_UNIT_TEXT_FILL_FORE_SCHEMECOLOR_INDEX" val="5"/>
  <p:tag name="KSO_WM_UNIT_TEXT_FILL_TYPE" val="1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845"/>
  <p:tag name="KSO_WM_UNIT_TYPE" val="n_h_h_a"/>
  <p:tag name="KSO_WM_UNIT_INDEX" val="1_2_2_1"/>
  <p:tag name="KSO_WM_UNIT_ID" val="diagram160845_3*n_h_h_a*1_2_2_1"/>
  <p:tag name="KSO_WM_UNIT_LAYERLEVEL" val="1_1_1_1"/>
  <p:tag name="KSO_WM_UNIT_VALUE" val="24"/>
  <p:tag name="KSO_WM_UNIT_HIGHLIGHT" val="0"/>
  <p:tag name="KSO_WM_UNIT_COMPATIBLE" val="0"/>
  <p:tag name="KSO_WM_UNIT_CLEAR" val="0"/>
  <p:tag name="KSO_WM_UNIT_PRESET_TEXT_INDEX" val="3"/>
  <p:tag name="KSO_WM_UNIT_PRESET_TEXT_LEN" val="17"/>
  <p:tag name="KSO_WM_DIAGRAM_GROUP_CODE" val="n1-1"/>
  <p:tag name="KSO_WM_UNIT_TEXT_FILL_FORE_SCHEMECOLOR_INDEX" val="5"/>
  <p:tag name="KSO_WM_UNIT_TEXT_FILL_TYPE" val="1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845"/>
  <p:tag name="KSO_WM_UNIT_TYPE" val="n_h_h_a"/>
  <p:tag name="KSO_WM_UNIT_INDEX" val="1_2_2_1"/>
  <p:tag name="KSO_WM_UNIT_ID" val="diagram160845_3*n_h_h_a*1_2_2_1"/>
  <p:tag name="KSO_WM_UNIT_LAYERLEVEL" val="1_1_1_1"/>
  <p:tag name="KSO_WM_UNIT_VALUE" val="24"/>
  <p:tag name="KSO_WM_UNIT_HIGHLIGHT" val="0"/>
  <p:tag name="KSO_WM_UNIT_COMPATIBLE" val="0"/>
  <p:tag name="KSO_WM_UNIT_CLEAR" val="0"/>
  <p:tag name="KSO_WM_UNIT_PRESET_TEXT_INDEX" val="3"/>
  <p:tag name="KSO_WM_UNIT_PRESET_TEXT_LEN" val="17"/>
  <p:tag name="KSO_WM_DIAGRAM_GROUP_CODE" val="n1-1"/>
  <p:tag name="KSO_WM_UNIT_TEXT_FILL_FORE_SCHEMECOLOR_INDEX" val="5"/>
  <p:tag name="KSO_WM_UNIT_TEXT_FILL_TYPE" val="1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845"/>
  <p:tag name="KSO_WM_UNIT_TYPE" val="n_h_h_a"/>
  <p:tag name="KSO_WM_UNIT_INDEX" val="1_2_2_1"/>
  <p:tag name="KSO_WM_UNIT_ID" val="diagram160845_3*n_h_h_a*1_2_2_1"/>
  <p:tag name="KSO_WM_UNIT_LAYERLEVEL" val="1_1_1_1"/>
  <p:tag name="KSO_WM_UNIT_VALUE" val="24"/>
  <p:tag name="KSO_WM_UNIT_HIGHLIGHT" val="0"/>
  <p:tag name="KSO_WM_UNIT_COMPATIBLE" val="0"/>
  <p:tag name="KSO_WM_UNIT_CLEAR" val="0"/>
  <p:tag name="KSO_WM_UNIT_PRESET_TEXT_INDEX" val="3"/>
  <p:tag name="KSO_WM_UNIT_PRESET_TEXT_LEN" val="17"/>
  <p:tag name="KSO_WM_DIAGRAM_GROUP_CODE" val="n1-1"/>
  <p:tag name="KSO_WM_UNIT_TEXT_FILL_FORE_SCHEMECOLOR_INDEX" val="5"/>
  <p:tag name="KSO_WM_UNIT_TEXT_FILL_TYPE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8555</Words>
  <Application>WPS 演示</Application>
  <PresentationFormat>宽屏</PresentationFormat>
  <Paragraphs>414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3" baseType="lpstr">
      <vt:lpstr>Arial</vt:lpstr>
      <vt:lpstr>宋体</vt:lpstr>
      <vt:lpstr>Wingdings</vt:lpstr>
      <vt:lpstr>Times New Roman</vt:lpstr>
      <vt:lpstr>微软雅黑</vt:lpstr>
      <vt:lpstr>Cambria</vt:lpstr>
      <vt:lpstr>Georgia</vt:lpstr>
      <vt:lpstr>华文新魏</vt:lpstr>
      <vt:lpstr>Wingdings</vt:lpstr>
      <vt:lpstr>Calibri</vt:lpstr>
      <vt:lpstr>Arial Unicode MS</vt:lpstr>
      <vt:lpstr>Calibri Light</vt:lpstr>
      <vt:lpstr>Wingdings 2</vt:lpstr>
      <vt:lpstr>Palatino Linotype</vt:lpstr>
      <vt:lpstr>仿宋</vt:lpstr>
      <vt:lpstr>Verdana</vt:lpstr>
      <vt:lpstr>HelveticaNeue</vt:lpstr>
      <vt:lpstr>NumberOnly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曹小等</cp:lastModifiedBy>
  <cp:revision>16</cp:revision>
  <dcterms:created xsi:type="dcterms:W3CDTF">2020-07-13T12:56:00Z</dcterms:created>
  <dcterms:modified xsi:type="dcterms:W3CDTF">2020-07-22T01:50:23Z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