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28"/>
  </p:handoutMasterIdLst>
  <p:sldIdLst>
    <p:sldId id="400" r:id="rId3"/>
    <p:sldId id="256" r:id="rId4"/>
    <p:sldId id="311" r:id="rId5"/>
    <p:sldId id="312" r:id="rId6"/>
    <p:sldId id="259" r:id="rId7"/>
    <p:sldId id="286" r:id="rId8"/>
    <p:sldId id="287" r:id="rId9"/>
    <p:sldId id="288" r:id="rId10"/>
    <p:sldId id="289" r:id="rId11"/>
    <p:sldId id="313" r:id="rId12"/>
    <p:sldId id="314" r:id="rId13"/>
    <p:sldId id="316" r:id="rId14"/>
    <p:sldId id="318" r:id="rId15"/>
    <p:sldId id="367" r:id="rId16"/>
    <p:sldId id="344" r:id="rId17"/>
    <p:sldId id="317" r:id="rId19"/>
    <p:sldId id="392" r:id="rId20"/>
    <p:sldId id="391" r:id="rId21"/>
    <p:sldId id="270" r:id="rId22"/>
    <p:sldId id="393" r:id="rId23"/>
    <p:sldId id="266" r:id="rId24"/>
    <p:sldId id="265" r:id="rId25"/>
    <p:sldId id="268" r:id="rId26"/>
    <p:sldId id="27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潇潇" initials="卢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772160" y="1685925"/>
            <a:ext cx="8945880" cy="3614420"/>
            <a:chOff x="3112" y="2427"/>
            <a:chExt cx="12519" cy="6196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3112" y="8295"/>
              <a:ext cx="3035" cy="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6147" y="2427"/>
              <a:ext cx="3339" cy="5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9486" y="2427"/>
              <a:ext cx="3363" cy="43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2849" y="6171"/>
              <a:ext cx="2783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33655" y="5300980"/>
            <a:ext cx="6391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was born in a __________family in an era when smoking was ________ to see.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2890" y="127635"/>
            <a:ext cx="7011670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Overt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plot: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experience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quitting smoking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39060" y="5300980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smoking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9355" y="5670550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normal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24930" y="5670550"/>
            <a:ext cx="406717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pitchFamily="18" charset="0"/>
                <a:cs typeface="Georgia" panose="02040502050405020303" pitchFamily="18" charset="0"/>
              </a:rPr>
              <a:t>family &amp; social background</a:t>
            </a:r>
            <a:endParaRPr lang="en-US" altLang="zh-CN" sz="240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3525" y="3570605"/>
            <a:ext cx="3736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became _______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smoking.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22170" y="3570605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addicted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1525" y="1962785"/>
            <a:ext cx="3903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tried many methods to_______ smoking.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51025" y="2332355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quit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25875" y="838200"/>
            <a:ext cx="7080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My daughter born with ____________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and I was causing damage to ___________.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32725" y="838200"/>
            <a:ext cx="3676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cystic fibrosis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05520" y="1207770"/>
            <a:ext cx="1886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my lungs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24930" y="2178050"/>
            <a:ext cx="708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an________________ experience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74560" y="2116455"/>
            <a:ext cx="3676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incredibly painful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71005" y="2915920"/>
            <a:ext cx="708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24930" y="4324350"/>
            <a:ext cx="406717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pitchFamily="18" charset="0"/>
                <a:cs typeface="Georgia" panose="02040502050405020303" pitchFamily="18" charset="0"/>
              </a:rPr>
              <a:t>personal experience</a:t>
            </a:r>
            <a:endParaRPr lang="en-US" altLang="zh-CN" sz="240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bldLvl="0" animBg="1"/>
      <p:bldP spid="18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rcRect l="31184" t="3799" r="18754"/>
          <a:stretch>
            <a:fillRect/>
          </a:stretch>
        </p:blipFill>
        <p:spPr>
          <a:xfrm>
            <a:off x="197485" y="709930"/>
            <a:ext cx="1769745" cy="2269490"/>
          </a:xfrm>
          <a:prstGeom prst="ellipse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6671310" y="1561465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916555" y="1103630"/>
            <a:ext cx="3269615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started smoking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2540" y="1472565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stole/rolled/took/got addicted to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31"/>
          <p:cNvGrpSpPr/>
          <p:nvPr/>
        </p:nvGrpSpPr>
        <p:grpSpPr>
          <a:xfrm>
            <a:off x="2952750" y="2302510"/>
            <a:ext cx="3270250" cy="521970"/>
            <a:chOff x="1407852" y="3705011"/>
            <a:chExt cx="1936377" cy="415937"/>
          </a:xfrm>
        </p:grpSpPr>
        <p:sp>
          <p:nvSpPr>
            <p:cNvPr id="13" name="圆角矩形 12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1407852" y="3705011"/>
              <a:ext cx="1936001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 sense of autonomy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796530" y="1103630"/>
            <a:ext cx="381000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caught smoking at school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50020" y="1561465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jumped at/got smarter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右箭头 20"/>
          <p:cNvSpPr/>
          <p:nvPr/>
        </p:nvSpPr>
        <p:spPr>
          <a:xfrm rot="5400000">
            <a:off x="9380220" y="254254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7969250" y="3147060"/>
            <a:ext cx="351028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teens and early 20s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50020" y="3516630"/>
            <a:ext cx="2223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spent/sacrificed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右箭头 23"/>
          <p:cNvSpPr/>
          <p:nvPr/>
        </p:nvSpPr>
        <p:spPr>
          <a:xfrm rot="5400000">
            <a:off x="9403080" y="424561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7969250" y="4850130"/>
            <a:ext cx="351028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tried to quit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50020" y="5232400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go back to smoking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31"/>
          <p:cNvGrpSpPr/>
          <p:nvPr/>
        </p:nvGrpSpPr>
        <p:grpSpPr>
          <a:xfrm>
            <a:off x="7946390" y="6049010"/>
            <a:ext cx="3510280" cy="521970"/>
            <a:chOff x="1407852" y="3705011"/>
            <a:chExt cx="1936377" cy="415937"/>
          </a:xfrm>
        </p:grpSpPr>
        <p:sp>
          <p:nvSpPr>
            <p:cNvPr id="28" name="圆角矩形 27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29" name="文本框 20"/>
            <p:cNvSpPr txBox="1"/>
            <p:nvPr/>
          </p:nvSpPr>
          <p:spPr>
            <a:xfrm>
              <a:off x="1407852" y="3705011"/>
              <a:ext cx="1936001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friend &amp; killer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右箭头 29"/>
          <p:cNvSpPr/>
          <p:nvPr/>
        </p:nvSpPr>
        <p:spPr>
          <a:xfrm rot="10800000">
            <a:off x="7007860" y="536448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3141980" y="5161915"/>
            <a:ext cx="374142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my own family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72915" y="5601970"/>
            <a:ext cx="2607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smoking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1"/>
          <p:cNvGrpSpPr/>
          <p:nvPr/>
        </p:nvGrpSpPr>
        <p:grpSpPr>
          <a:xfrm>
            <a:off x="2952750" y="5991860"/>
            <a:ext cx="4298950" cy="521970"/>
            <a:chOff x="1311143" y="3706023"/>
            <a:chExt cx="2198310" cy="415937"/>
          </a:xfrm>
        </p:grpSpPr>
        <p:sp>
          <p:nvSpPr>
            <p:cNvPr id="35" name="圆角矩形 34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6" name="文本框 20"/>
            <p:cNvSpPr txBox="1"/>
            <p:nvPr/>
          </p:nvSpPr>
          <p:spPr>
            <a:xfrm>
              <a:off x="1311143" y="3706023"/>
              <a:ext cx="2198310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concerned/guilty/ashamed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62890" y="127635"/>
            <a:ext cx="5701665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Covert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plot: </a:t>
            </a: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changes of my awareness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右箭头 37"/>
          <p:cNvSpPr/>
          <p:nvPr/>
        </p:nvSpPr>
        <p:spPr>
          <a:xfrm rot="10800000">
            <a:off x="2273935" y="548259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" name="图片 38" descr="请问其中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0" y="5300345"/>
            <a:ext cx="1212215" cy="121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20" grpId="0" bldLvl="0" animBg="1"/>
      <p:bldP spid="17" grpId="0" bldLvl="0" animBg="1"/>
      <p:bldP spid="18" grpId="0"/>
      <p:bldP spid="21" grpId="0" bldLvl="0" animBg="1"/>
      <p:bldP spid="22" grpId="0" bldLvl="0" animBg="1"/>
      <p:bldP spid="23" grpId="0"/>
      <p:bldP spid="24" grpId="0" bldLvl="0" animBg="1"/>
      <p:bldP spid="25" grpId="0" bldLvl="0" animBg="1"/>
      <p:bldP spid="26" grpId="0"/>
      <p:bldP spid="30" grpId="0" bldLvl="0" animBg="1"/>
      <p:bldP spid="32" grpId="0" bldLvl="0" animBg="1"/>
      <p:bldP spid="33" grpId="0"/>
      <p:bldP spid="3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60680" y="274955"/>
            <a:ext cx="3436620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Weave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2033" name="Rectangle 4"/>
          <p:cNvSpPr/>
          <p:nvPr/>
        </p:nvSpPr>
        <p:spPr>
          <a:xfrm>
            <a:off x="4495800" y="364173"/>
            <a:ext cx="6678930" cy="52197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dirty="0">
                <a:latin typeface="Georgia" panose="02040502050405020303" pitchFamily="18" charset="0"/>
                <a:ea typeface="宋体" panose="02010600030101010101" pitchFamily="2" charset="-122"/>
              </a:rPr>
              <a:t>Activity4: Predict the ending of the story</a:t>
            </a:r>
            <a:endParaRPr lang="en-US" altLang="zh-CN" sz="28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685" y="1461770"/>
            <a:ext cx="6198870" cy="483108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Para.1 The turning point for me was an incredibly painful experience._________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Para.2 I set myself further little goals, such as only taking my e-cigarettes whenever I went.___________________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685" y="2012950"/>
            <a:ext cx="4314825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75410" y="1600835"/>
            <a:ext cx="3120390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6560" y="2282190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painful experience was it?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I respond?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0" y="4829175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result?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7821930" y="1303020"/>
            <a:ext cx="3642360" cy="4989830"/>
          </a:xfrm>
          <a:prstGeom prst="round2DiagRect">
            <a:avLst/>
          </a:prstGeom>
          <a:solidFill>
            <a:srgbClr val="F1C30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Predict: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Wingdings 2" panose="05020102010507070707" charset="0"/>
              </a:rPr>
              <a:t> cigarette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	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sense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purchase	 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jumped at	 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smoked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quit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concerned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family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cystic fibrosis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  <a:sym typeface="Wingdings 2" panose="05020102010507070707" charset="0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8158480" y="2129790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 2050"/>
          <p:cNvSpPr/>
          <p:nvPr/>
        </p:nvSpPr>
        <p:spPr bwMode="auto">
          <a:xfrm>
            <a:off x="8158480" y="3870325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 2050"/>
          <p:cNvSpPr/>
          <p:nvPr/>
        </p:nvSpPr>
        <p:spPr bwMode="auto">
          <a:xfrm>
            <a:off x="8158480" y="4271645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 2050"/>
          <p:cNvSpPr/>
          <p:nvPr/>
        </p:nvSpPr>
        <p:spPr bwMode="auto">
          <a:xfrm>
            <a:off x="8158480" y="5504180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5" name=" 185"/>
          <p:cNvSpPr/>
          <p:nvPr/>
        </p:nvSpPr>
        <p:spPr>
          <a:xfrm>
            <a:off x="8098155" y="4672965"/>
            <a:ext cx="354330" cy="369570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 185"/>
          <p:cNvSpPr/>
          <p:nvPr/>
        </p:nvSpPr>
        <p:spPr>
          <a:xfrm>
            <a:off x="8098155" y="5134610"/>
            <a:ext cx="354330" cy="369570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36570" y="3671570"/>
            <a:ext cx="2819400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3" grpId="0" bldLvl="0" animBg="1"/>
      <p:bldP spid="4" grpId="0" bldLvl="0" animBg="1"/>
      <p:bldP spid="2" grpId="0" bldLvl="0" animBg="1"/>
      <p:bldP spid="6" grpId="0" bldLvl="0" animBg="1"/>
      <p:bldP spid="8" grpId="0" bldLvl="0" animBg="1"/>
      <p:bldP spid="2050" grpId="0" animBg="1"/>
      <p:bldP spid="12" grpId="0" bldLvl="0" animBg="1"/>
      <p:bldP spid="13" grpId="0" bldLvl="0" animBg="1"/>
      <p:bldP spid="14" grpId="0" bldLvl="0" animBg="1"/>
      <p:bldP spid="185" grpId="0" animBg="1"/>
      <p:bldP spid="16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4155" y="862965"/>
            <a:ext cx="11303635" cy="138366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Para.1 The turning point for me was an incredibly painful experience._____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790" y="1294130"/>
            <a:ext cx="818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painful experience was it?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6200" y="1197610"/>
            <a:ext cx="7237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My daughter's condition got worse/ died.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645" y="1724660"/>
            <a:ext cx="818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I respond?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3935" y="1663065"/>
            <a:ext cx="572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began quit smoking.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rot="0" flipH="1">
            <a:off x="8468995" y="1788160"/>
            <a:ext cx="3552190" cy="663575"/>
            <a:chOff x="6720" y="889"/>
            <a:chExt cx="5448" cy="2410"/>
          </a:xfrm>
        </p:grpSpPr>
        <p:sp>
          <p:nvSpPr>
            <p:cNvPr id="10" name="左箭头标注 9"/>
            <p:cNvSpPr/>
            <p:nvPr/>
          </p:nvSpPr>
          <p:spPr>
            <a:xfrm rot="21240000" flipH="1">
              <a:off x="7060" y="889"/>
              <a:ext cx="5108" cy="2410"/>
            </a:xfrm>
            <a:prstGeom prst="leftArrowCallout">
              <a:avLst>
                <a:gd name="adj1" fmla="val 5900"/>
                <a:gd name="adj2" fmla="val 15531"/>
                <a:gd name="adj3" fmla="val 19114"/>
                <a:gd name="adj4" fmla="val 84891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 rot="21180000">
              <a:off x="6720" y="1550"/>
              <a:ext cx="4805" cy="1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set further goals</a:t>
              </a:r>
              <a:endParaRPr lang="en-US" altLang="zh-CN" sz="2800"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514080" y="1074420"/>
            <a:ext cx="3879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ym typeface="+mn-ea"/>
              </a:rPr>
              <a:t>shock/sad /</a:t>
            </a:r>
            <a:r>
              <a:rPr lang="en-US" altLang="zh-CN" sz="3600" b="1"/>
              <a:t>guilty</a:t>
            </a:r>
            <a:endParaRPr lang="en-US" altLang="zh-CN" sz="3600" b="1"/>
          </a:p>
        </p:txBody>
      </p:sp>
      <p:sp>
        <p:nvSpPr>
          <p:cNvPr id="13" name="文本框 12"/>
          <p:cNvSpPr txBox="1"/>
          <p:nvPr/>
        </p:nvSpPr>
        <p:spPr>
          <a:xfrm>
            <a:off x="8516620" y="1719580"/>
            <a:ext cx="2759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ym typeface="+mn-ea"/>
              </a:rPr>
              <a:t>determined</a:t>
            </a:r>
            <a:endParaRPr lang="en-US" altLang="zh-CN" sz="3600" b="1">
              <a:sym typeface="+mn-ea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334645" y="2246630"/>
          <a:ext cx="11082020" cy="441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0"/>
                <a:gridCol w="6303010"/>
              </a:tblGrid>
              <a:tr h="5346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shock/sad/guilty</a:t>
                      </a:r>
                      <a:endParaRPr lang="zh-CN" alt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245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3566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33070" y="3378835"/>
            <a:ext cx="102438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用无灵主语刻画人物情感（震惊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悲痛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后悔）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sudden fear seized me.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words that I got from the doctor gave me a terrible pang(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一阵痛苦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wave of panic swept my body.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news hit me like a bucket of cold water. (像被泼了一桶冷水)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news made me shudder. (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不寒而栗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)/The news choked me.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voice inside me said, “That's all your fault.”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My whole world seemed falling to piece.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heart was broken because it hurt so badly I could barely breathe.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34645" y="36195"/>
            <a:ext cx="3436620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Develop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2033" name="Rectangle 4"/>
          <p:cNvSpPr/>
          <p:nvPr/>
        </p:nvSpPr>
        <p:spPr>
          <a:xfrm>
            <a:off x="3997960" y="217805"/>
            <a:ext cx="7827010" cy="4603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400" dirty="0">
                <a:latin typeface="Georgia" panose="02040502050405020303" pitchFamily="18" charset="0"/>
                <a:ea typeface="宋体" panose="02010600030101010101" pitchFamily="2" charset="-122"/>
              </a:rPr>
              <a:t>Activity5: Develop the story with detailed descriptions </a:t>
            </a:r>
            <a:endParaRPr lang="en-US" altLang="zh-CN" sz="24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 flipH="1">
            <a:off x="8797183" y="444905"/>
            <a:ext cx="3109897" cy="1045602"/>
            <a:chOff x="6583" y="1364"/>
            <a:chExt cx="5145" cy="2526"/>
          </a:xfrm>
        </p:grpSpPr>
        <p:sp>
          <p:nvSpPr>
            <p:cNvPr id="34" name="左箭头标注 33"/>
            <p:cNvSpPr/>
            <p:nvPr/>
          </p:nvSpPr>
          <p:spPr>
            <a:xfrm rot="540000" flipH="1">
              <a:off x="6651" y="1480"/>
              <a:ext cx="5077" cy="2410"/>
            </a:xfrm>
            <a:prstGeom prst="leftArrowCallout">
              <a:avLst>
                <a:gd name="adj1" fmla="val 5900"/>
                <a:gd name="adj2" fmla="val 29359"/>
                <a:gd name="adj3" fmla="val 25008"/>
                <a:gd name="adj4" fmla="val 8489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 rot="900000">
              <a:off x="6583" y="1364"/>
              <a:ext cx="4805" cy="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born with...</a:t>
              </a:r>
              <a:endPara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endParaRPr>
            </a:p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fights every day</a:t>
              </a:r>
              <a:endPara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7" grpId="0"/>
      <p:bldP spid="13" grpId="0"/>
      <p:bldP spid="15" grpId="0"/>
      <p:bldP spid="17203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/>
        </p:nvGraphicFramePr>
        <p:xfrm>
          <a:off x="335280" y="276860"/>
          <a:ext cx="11064875" cy="637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865"/>
                <a:gridCol w="6303010"/>
              </a:tblGrid>
              <a:tr h="5981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shock/sad/guilty</a:t>
                      </a:r>
                      <a:endParaRPr lang="zh-CN" alt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57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1727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09905" y="1553210"/>
            <a:ext cx="10714990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用行为动词推动情节发展（震惊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悲伤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悔恨）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I felt a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sharp stab of guilt 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心里一阵刺痛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couldn’t help shivering. 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“I killed her!”I screamed at myself inside my head. 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knelt on the floor and cried tears of hopelessness and frustration.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gave a wail(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恸哭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 of anguish(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悲痛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clenched my fists(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攥紧拳头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 with grief, calling myself a murderer over and over again.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Time just stopped, I felt frozen and in disbelief, I was paralyzed and in shock.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Only now did I become aware that I should have quit smoking long ago.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 sz="2800"/>
          </a:p>
          <a:p>
            <a:pPr marL="457200" indent="-457200">
              <a:buFont typeface="Wingdings" panose="05000000000000000000" charset="0"/>
              <a:buChar char="Ø"/>
            </a:pP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7025" y="431800"/>
            <a:ext cx="11303635" cy="138366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I set myself further little goals, such as only taking my e-cigarettes whenever I went.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7185" y="852170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result?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15940" y="852170"/>
            <a:ext cx="5267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made efforts to quit smoking.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84645" y="1344930"/>
            <a:ext cx="5267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made it!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60840" y="852170"/>
            <a:ext cx="4935855" cy="1322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4000" b="1">
                <a:sym typeface="+mn-ea"/>
              </a:rPr>
              <a:t>determined</a:t>
            </a:r>
            <a:endParaRPr lang="en-US" altLang="zh-CN" sz="4000" b="1">
              <a:sym typeface="+mn-ea"/>
            </a:endParaRPr>
          </a:p>
          <a:p>
            <a:r>
              <a:rPr lang="en-US" altLang="zh-CN" sz="4000" b="1">
                <a:sym typeface="+mn-ea"/>
              </a:rPr>
              <a:t>/relieved</a:t>
            </a:r>
            <a:endParaRPr lang="en-US" altLang="zh-CN" sz="4000" b="1"/>
          </a:p>
        </p:txBody>
      </p:sp>
      <p:graphicFrame>
        <p:nvGraphicFramePr>
          <p:cNvPr id="14" name="表格 13"/>
          <p:cNvGraphicFramePr/>
          <p:nvPr/>
        </p:nvGraphicFramePr>
        <p:xfrm>
          <a:off x="327025" y="2174240"/>
          <a:ext cx="11082020" cy="441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0"/>
                <a:gridCol w="6303010"/>
              </a:tblGrid>
              <a:tr h="5346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determined/relieved</a:t>
                      </a:r>
                      <a:endParaRPr 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245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3566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6250" y="3154680"/>
            <a:ext cx="107149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用行为动词推动情节发展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努力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shifted my attention from the cigarettes.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buried the photo of my daughter under my pillow to remind myself of what a pain it was.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As the efforts accumulated, I was dragging myself further away from cigarettes.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 bldLvl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/>
        </p:nvGraphicFramePr>
        <p:xfrm>
          <a:off x="648970" y="967105"/>
          <a:ext cx="10850245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790"/>
                <a:gridCol w="6180455"/>
              </a:tblGrid>
              <a:tr h="625475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determined/relieved</a:t>
                      </a:r>
                      <a:endParaRPr 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134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927475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48970" y="1985010"/>
            <a:ext cx="10714990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用内心独白升华主题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If I knew it were to take my daughter away from me, I would have never touched a cigarette.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To anyone wanting to quit smoking, all I can say is giving your plan a go! You have nothing to lose and everything to gain.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Sorrow had been plentiful. But I was not left hopeless. In fact, It was times like these when we realize how much hope we have. It's times like these that shape us to be a better self.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67970" y="208280"/>
            <a:ext cx="11654790" cy="655447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 indent="333375"/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One possible version:</a:t>
            </a:r>
            <a:endParaRPr lang="en-US" sz="28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3375"/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The turning point for me was an incredibly painful experience. Last June a family member aged only 17, died after a long battle with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The cruel twist of fate robbed her of the life that she so richly deserved. Smoking for another five weeks after her death, I suddenly felt ashamed of myself and was overwhelmingly sorry for my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I visited a doctor, who suggested me adopting electronic cigarettes as a substitute. I practiced over a couple of weeks and noticed the number of cigarettes decreasing.</a:t>
            </a:r>
            <a:endParaRPr lang="en-US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3375"/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I set myself further little goals, such as only taking my e-cigarettes whenever I went. I made a record of every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cigarette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I had, and the associated triggers for that particular cigarette. The first day I counted 15 cigarettes, approximately half of what I usually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smoked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By day 12, I was down to two. I had my last cigarette on July 14. After 20 years as a smoker, I was free from the addiction, finding the smell of cigarettes unbearable. To any one wanting to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quit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, all I can say is give your plan a go! You have nothing to lose and everything to gain.</a:t>
            </a:r>
            <a:endParaRPr lang="en-US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对角圆角矩形 9"/>
          <p:cNvSpPr/>
          <p:nvPr/>
        </p:nvSpPr>
        <p:spPr>
          <a:xfrm>
            <a:off x="1023620" y="2148205"/>
            <a:ext cx="4415790" cy="3735070"/>
          </a:xfrm>
          <a:prstGeom prst="round2DiagRect">
            <a:avLst/>
          </a:prstGeom>
          <a:solidFill>
            <a:srgbClr val="F1C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Verdana" panose="020B0604030504040204" pitchFamily="34" charset="0"/>
              </a:rPr>
              <a:t>Steps for Reading:</a:t>
            </a:r>
            <a:endParaRPr lang="en-US" altLang="en-US" sz="280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Verdana" panose="020B0604030504040204" pitchFamily="3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1.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Know the story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2. W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eave the story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3. 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Verdana" panose="020B0604030504040204" pitchFamily="34" charset="0"/>
              </a:rPr>
              <a:t>Develop the story</a:t>
            </a: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Verdana" panose="020B060403050404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43930" y="2148205"/>
            <a:ext cx="4840605" cy="3586480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en-US" altLang="zh-CN" sz="28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</a:t>
            </a:r>
            <a:endParaRPr lang="en-US" altLang="zh-CN" sz="28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Tips for writing: </a:t>
            </a:r>
            <a:endParaRPr lang="en-US" altLang="zh-CN" sz="28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 用无灵主语刻画人物情感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2.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用行为动词推动情节发展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3.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用内心独白升华主题</a:t>
            </a:r>
            <a:endParaRPr lang="en-US" altLang="zh-CN" sz="2800"/>
          </a:p>
          <a:p>
            <a:pPr algn="l"/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3840" y="3152140"/>
            <a:ext cx="239268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50 -0.002407 L -0.348333 -0.32213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-45720"/>
            <a:ext cx="5756275" cy="69488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49085" y="1059815"/>
            <a:ext cx="5305425" cy="5635625"/>
            <a:chOff x="10471" y="1669"/>
            <a:chExt cx="8355" cy="8875"/>
          </a:xfrm>
        </p:grpSpPr>
        <p:pic>
          <p:nvPicPr>
            <p:cNvPr id="3" name="图片 2" descr="51miz-E873267-22474A0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1" y="6726"/>
              <a:ext cx="2914" cy="381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230" y="1669"/>
              <a:ext cx="7597" cy="4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亮点：</a:t>
              </a:r>
              <a:endParaRPr lang="zh-CN" altLang="en-US" sz="2800"/>
            </a:p>
            <a:p>
              <a:r>
                <a:rPr lang="en-US" altLang="zh-CN" sz="2800"/>
                <a:t>1. </a:t>
              </a:r>
              <a:r>
                <a:rPr lang="zh-CN" altLang="en-US" sz="2800"/>
                <a:t>情节设计连贯、自然。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 heavy blow</a:t>
              </a:r>
              <a:r>
                <a:rPr lang="zh-CN" altLang="en-US" sz="2800"/>
                <a:t>呼应所给段首句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“an incredibly painful experience.”</a:t>
              </a:r>
              <a:endPara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800"/>
                <a:t>2. </a:t>
              </a:r>
              <a:r>
                <a:rPr lang="zh-CN" altLang="en-US" sz="2800"/>
                <a:t>叙述描写文字丰富：使用了强调句和非谓语等高级句式。</a:t>
              </a:r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4660" y="-11430"/>
            <a:ext cx="12642850" cy="70383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4730" y="759460"/>
            <a:ext cx="5320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</a:rPr>
              <a:t>2020 </a:t>
            </a:r>
            <a:r>
              <a:rPr lang="zh-CN" altLang="en-US" sz="3600" b="1">
                <a:solidFill>
                  <a:schemeClr val="bg1"/>
                </a:solidFill>
              </a:rPr>
              <a:t>上虞区</a:t>
            </a:r>
            <a:r>
              <a:rPr lang="zh-CN" altLang="en-US" sz="3600" b="1">
                <a:solidFill>
                  <a:schemeClr val="bg1"/>
                </a:solidFill>
              </a:rPr>
              <a:t>高二期末考</a:t>
            </a:r>
            <a:endParaRPr lang="zh-CN" altLang="en-US" sz="3600" b="1">
              <a:solidFill>
                <a:schemeClr val="bg1"/>
              </a:solidFill>
            </a:endParaRPr>
          </a:p>
          <a:p>
            <a:r>
              <a:rPr lang="zh-CN" altLang="en-US" sz="3600" b="1">
                <a:solidFill>
                  <a:schemeClr val="bg1"/>
                </a:solidFill>
              </a:rPr>
              <a:t>读后续写讲评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99060"/>
            <a:ext cx="6169025" cy="67659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90360" y="423545"/>
            <a:ext cx="5159375" cy="6441440"/>
            <a:chOff x="10536" y="667"/>
            <a:chExt cx="8125" cy="10144"/>
          </a:xfrm>
        </p:grpSpPr>
        <p:pic>
          <p:nvPicPr>
            <p:cNvPr id="3" name="图片 2" descr="51miz-E873267-22474A0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36" y="6992"/>
              <a:ext cx="2914" cy="381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064" y="667"/>
              <a:ext cx="7597" cy="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亮点：</a:t>
              </a:r>
              <a:endParaRPr lang="zh-CN" altLang="en-US" sz="2800"/>
            </a:p>
            <a:p>
              <a:r>
                <a:rPr lang="en-US" altLang="zh-CN" sz="2800"/>
                <a:t>1. </a:t>
              </a:r>
              <a:r>
                <a:rPr lang="zh-CN" altLang="en-US" sz="2800"/>
                <a:t>作文围绕文章内容和首段进行了合理地拓展，从女儿因</a:t>
              </a:r>
              <a:r>
                <a:rPr lang="en-US" altLang="zh-CN" sz="2800"/>
                <a:t>“</a:t>
              </a:r>
              <a:r>
                <a:rPr lang="zh-CN" altLang="en-US" sz="2800"/>
                <a:t>我</a:t>
              </a:r>
              <a:r>
                <a:rPr lang="en-US" altLang="zh-CN" sz="2800"/>
                <a:t>”</a:t>
              </a:r>
              <a:r>
                <a:rPr lang="zh-CN" altLang="en-US" sz="2800"/>
                <a:t>吸烟发病到我痛定思痛开始戒烟再到戒烟成功，与提供的段首句衔接合理。</a:t>
              </a:r>
              <a:endParaRPr lang="zh-CN" altLang="en-US" sz="2800"/>
            </a:p>
            <a:p>
              <a:r>
                <a:rPr lang="en-US" altLang="zh-CN" sz="2800"/>
                <a:t>2. </a:t>
              </a:r>
              <a:r>
                <a:rPr lang="zh-CN" altLang="en-US" sz="2800"/>
                <a:t>灵活地运用了一些高级词汇和句式：如</a:t>
              </a:r>
              <a:r>
                <a:rPr lang="en-US" altLang="zh-CN" sz="2800"/>
                <a:t>as</a:t>
              </a:r>
              <a:r>
                <a:rPr lang="zh-CN" altLang="en-US" sz="2800"/>
                <a:t>引导的倒装句、无灵主语、非谓语等句式等。</a:t>
              </a:r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60" y="-111125"/>
            <a:ext cx="5717540" cy="708088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5" name="组合 4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813" y="7700"/>
                <a:ext cx="7352" cy="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情节设计不太能突出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一次极其痛苦的经历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，且时态不一致，句式结构单一。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图片 5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85" y="100965"/>
            <a:ext cx="6590665" cy="68186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2" name="组合 1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360" y="8195"/>
                <a:ext cx="7352" cy="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句子不完整、句子之间不连贯且所写内容与之前原文衔接不紧密。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图片 3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612"/>
          <a:stretch>
            <a:fillRect/>
          </a:stretch>
        </p:blipFill>
        <p:spPr>
          <a:xfrm>
            <a:off x="323850" y="31750"/>
            <a:ext cx="6241415" cy="65525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3" name="组合 2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360" y="8195"/>
                <a:ext cx="7352" cy="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1.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错误分段；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字数不到；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字迹潦草。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图片 3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4445"/>
            <a:ext cx="12245340" cy="6908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13738" y="5208270"/>
            <a:ext cx="32213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End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3295" y="1722755"/>
            <a:ext cx="654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00" name="文本框 99"/>
          <p:cNvSpPr txBox="1"/>
          <p:nvPr/>
        </p:nvSpPr>
        <p:spPr>
          <a:xfrm>
            <a:off x="310515" y="182880"/>
            <a:ext cx="11638280" cy="6492875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p>
            <a:pPr indent="228600"/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第二节</a:t>
            </a:r>
            <a:r>
              <a:rPr lang="en-US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  </a:t>
            </a:r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读后续写（满分</a:t>
            </a:r>
            <a:r>
              <a:rPr lang="en-US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25</a:t>
            </a:r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sz="20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28600"/>
            <a:r>
              <a:rPr lang="zh-CN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阅读下面短文，根据所给情节进行续写，使之构成一个完整的故事。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Growing up, my parents and older brothers all smoked. Being a child of the 80s, it was normal for the adults to be smoking inside and during trips in the car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ust wasn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t the same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wareness of the dangers of second-hand smoke exposure that there is today. 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 I remember the day when I started smoking. I was ll. I was trying to impress one of the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oys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at school. I stole tobacco from my father and rather clumsily rolled a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cigarette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that I took to school with me. Smoking gave me a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sense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of autonomy and choice over my own life, and at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1 it was the ultimate act of rebellion. Soon I got add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icted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to it and was taking cigarettes from dad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s packets on a regular basis. I knew he never started counting them until he had less than half a pack left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After a while I got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caught smoking at school. My parents struck a deal with me:if I stoppe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smoking at school, they would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purchase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more tobaccos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me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367030"/>
            <a:ext cx="11800840" cy="612394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smoke at home. This was perhaps a misguided attempt to keep me out of trouble.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jumped at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idea, and simply got smarter about smoking at school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smoked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right through my teens and early 20s, spending thousands of dollars on cigarettes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sacrificing food and other necessities to ensure I had cigarettes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22860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I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tried many methods to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quit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b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each time I would go back to smoking, I have always had a love-hate relationsh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with cigarettes. On the one hand. they were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friend to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me wh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 I had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other, one constant in my life I could rely on. On the other hand, I despised being dependent on something that was going to kill me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I grew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concerned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about the effect my smoking would have on my children and I felt guilty putting cigarettes over other things that could have benefited 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with gre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shame that I admit that I continued smoking even after having a daughter born with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cystic fibrosis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囊性纤维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 My daughter fights every day to breathe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——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here I was intentionally causing damage to my lungs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036">
            <a:off x="1475740" y="582930"/>
            <a:ext cx="4402455" cy="4417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259">
            <a:off x="6437295" y="551332"/>
            <a:ext cx="5156966" cy="4481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4739" name="Picture 4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821555"/>
            <a:ext cx="2906395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199130" y="5690870"/>
            <a:ext cx="86690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are granddad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's suggestions of quitting smoking?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690110" y="203200"/>
            <a:ext cx="2492314" cy="2421813"/>
            <a:chOff x="7473" y="3855"/>
            <a:chExt cx="4341" cy="4343"/>
          </a:xfrm>
        </p:grpSpPr>
        <p:pic>
          <p:nvPicPr>
            <p:cNvPr id="2" name="图片 1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473" y="3855"/>
              <a:ext cx="4341" cy="434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430" y="5394"/>
              <a:ext cx="2428" cy="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story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29660" y="2314575"/>
            <a:ext cx="4557395" cy="1272540"/>
            <a:chOff x="5716" y="3645"/>
            <a:chExt cx="7177" cy="2004"/>
          </a:xfrm>
        </p:grpSpPr>
        <p:cxnSp>
          <p:nvCxnSpPr>
            <p:cNvPr id="8" name="直接箭头连接符 7"/>
            <p:cNvCxnSpPr/>
            <p:nvPr/>
          </p:nvCxnSpPr>
          <p:spPr>
            <a:xfrm flipH="1">
              <a:off x="5716" y="3645"/>
              <a:ext cx="2171" cy="20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0867" y="3645"/>
              <a:ext cx="2027" cy="1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9446" y="3701"/>
              <a:ext cx="56" cy="1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145030" y="3764280"/>
            <a:ext cx="1678940" cy="1466850"/>
            <a:chOff x="3406" y="5928"/>
            <a:chExt cx="2644" cy="2310"/>
          </a:xfrm>
        </p:grpSpPr>
        <p:sp>
          <p:nvSpPr>
            <p:cNvPr id="5" name="椭圆 4"/>
            <p:cNvSpPr/>
            <p:nvPr/>
          </p:nvSpPr>
          <p:spPr>
            <a:xfrm>
              <a:off x="3406" y="5928"/>
              <a:ext cx="2338" cy="231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21" y="6526"/>
              <a:ext cx="252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99405" y="3763645"/>
            <a:ext cx="1501140" cy="1466850"/>
            <a:chOff x="8503" y="5928"/>
            <a:chExt cx="2364" cy="2310"/>
          </a:xfrm>
        </p:grpSpPr>
        <p:sp>
          <p:nvSpPr>
            <p:cNvPr id="6" name="椭圆 5"/>
            <p:cNvSpPr/>
            <p:nvPr/>
          </p:nvSpPr>
          <p:spPr>
            <a:xfrm>
              <a:off x="8529" y="5928"/>
              <a:ext cx="2338" cy="231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03" y="6527"/>
              <a:ext cx="219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Why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03615" y="3764280"/>
            <a:ext cx="1484630" cy="1466850"/>
            <a:chOff x="13549" y="5928"/>
            <a:chExt cx="2338" cy="2310"/>
          </a:xfrm>
        </p:grpSpPr>
        <p:sp>
          <p:nvSpPr>
            <p:cNvPr id="7" name="椭圆 6"/>
            <p:cNvSpPr/>
            <p:nvPr/>
          </p:nvSpPr>
          <p:spPr>
            <a:xfrm>
              <a:off x="13549" y="5928"/>
              <a:ext cx="2338" cy="23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692" y="6526"/>
              <a:ext cx="219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360680" y="274955"/>
            <a:ext cx="2971165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Know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88540" y="5447030"/>
            <a:ext cx="7486650" cy="885190"/>
            <a:chOff x="3604" y="8578"/>
            <a:chExt cx="11790" cy="1394"/>
          </a:xfrm>
        </p:grpSpPr>
        <p:pic>
          <p:nvPicPr>
            <p:cNvPr id="88068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4" y="8578"/>
              <a:ext cx="1394" cy="13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1" y="8578"/>
              <a:ext cx="1395" cy="13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0" y="8578"/>
              <a:ext cx="1395" cy="139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3" name="Rectangle 4"/>
          <p:cNvSpPr/>
          <p:nvPr/>
        </p:nvSpPr>
        <p:spPr>
          <a:xfrm>
            <a:off x="376238" y="478473"/>
            <a:ext cx="9921875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Activity1: Find out the topic and main idea of the story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42540" y="2012950"/>
            <a:ext cx="2449830" cy="2639060"/>
            <a:chOff x="4004" y="3322"/>
            <a:chExt cx="3858" cy="4156"/>
          </a:xfrm>
        </p:grpSpPr>
        <p:grpSp>
          <p:nvGrpSpPr>
            <p:cNvPr id="64" name="组合 63"/>
            <p:cNvGrpSpPr/>
            <p:nvPr/>
          </p:nvGrpSpPr>
          <p:grpSpPr>
            <a:xfrm rot="16200000">
              <a:off x="3730" y="3596"/>
              <a:ext cx="4157" cy="3608"/>
              <a:chOff x="1721" y="3138"/>
              <a:chExt cx="4157" cy="360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146" y="3138"/>
                <a:ext cx="3306" cy="1507"/>
                <a:chOff x="2146" y="3138"/>
                <a:chExt cx="3306" cy="1507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2146" y="3783"/>
                  <a:ext cx="330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3655" y="3138"/>
                  <a:ext cx="12" cy="66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H="1">
                  <a:off x="2146" y="3783"/>
                  <a:ext cx="13" cy="86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5440" y="3783"/>
                  <a:ext cx="13" cy="86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矩形 30"/>
              <p:cNvSpPr/>
              <p:nvPr/>
            </p:nvSpPr>
            <p:spPr>
              <a:xfrm rot="16200000">
                <a:off x="1113" y="5274"/>
                <a:ext cx="2080" cy="8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5004" y="4666"/>
                <a:ext cx="874" cy="1827"/>
                <a:chOff x="3298" y="2295"/>
                <a:chExt cx="1169" cy="1827"/>
              </a:xfrm>
            </p:grpSpPr>
            <p:sp>
              <p:nvSpPr>
                <p:cNvPr id="40" name="矩形 39"/>
                <p:cNvSpPr/>
                <p:nvPr/>
              </p:nvSpPr>
              <p:spPr>
                <a:xfrm rot="16200000">
                  <a:off x="2976" y="2631"/>
                  <a:ext cx="1827" cy="115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 rot="5400000">
                  <a:off x="3086" y="2659"/>
                  <a:ext cx="1523" cy="1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topic</a:t>
                  </a:r>
                  <a:endPara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文本框 5"/>
            <p:cNvSpPr txBox="1"/>
            <p:nvPr/>
          </p:nvSpPr>
          <p:spPr>
            <a:xfrm rot="21600000">
              <a:off x="5532" y="6656"/>
              <a:ext cx="23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107940" y="1915795"/>
            <a:ext cx="3388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 smoking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47106" name="内容占位符 2"/>
          <p:cNvSpPr>
            <a:spLocks noGrp="1"/>
          </p:cNvSpPr>
          <p:nvPr/>
        </p:nvSpPr>
        <p:spPr>
          <a:xfrm>
            <a:off x="5107940" y="3038475"/>
            <a:ext cx="6898640" cy="3421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lvl="1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lvl="2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4180" lvl="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4230" lvl="4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Who</a:t>
            </a:r>
            <a:endParaRPr lang="en-US" altLang="zh-CN"/>
          </a:p>
          <a:p>
            <a:r>
              <a:rPr lang="en-US" altLang="zh-CN"/>
              <a:t>Where</a:t>
            </a:r>
            <a:endParaRPr lang="en-US" altLang="zh-CN"/>
          </a:p>
          <a:p>
            <a:r>
              <a:rPr lang="en-US" altLang="zh-CN"/>
              <a:t>When</a:t>
            </a:r>
            <a:endParaRPr lang="en-US" altLang="zh-CN"/>
          </a:p>
          <a:p>
            <a:r>
              <a:rPr lang="en-US" altLang="zh-CN"/>
              <a:t>What</a:t>
            </a:r>
            <a:endParaRPr lang="en-US" altLang="zh-CN"/>
          </a:p>
          <a:p>
            <a:r>
              <a:rPr lang="en-US" altLang="zh-CN"/>
              <a:t>Why</a:t>
            </a:r>
            <a:endParaRPr lang="en-US" altLang="zh-CN"/>
          </a:p>
          <a:p>
            <a:r>
              <a:rPr lang="en-US" altLang="zh-CN"/>
              <a:t>How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73850" y="303847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I, my parents/daughter/family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00850" y="351980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at school/home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73215" y="4130040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11, teens, early 20s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73850" y="471360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quit smoking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73215" y="5297170"/>
            <a:ext cx="533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an painful experience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0850" y="5763260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set goals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52390" y="3097530"/>
            <a:ext cx="6854190" cy="3362960"/>
            <a:chOff x="4716462" y="1892300"/>
            <a:chExt cx="4176017" cy="3995244"/>
          </a:xfrm>
        </p:grpSpPr>
        <p:sp>
          <p:nvSpPr>
            <p:cNvPr id="24" name="矩形 23"/>
            <p:cNvSpPr/>
            <p:nvPr/>
          </p:nvSpPr>
          <p:spPr>
            <a:xfrm>
              <a:off x="4716462" y="1892300"/>
              <a:ext cx="4176017" cy="39952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TextBox 9"/>
            <p:cNvSpPr txBox="1"/>
            <p:nvPr/>
          </p:nvSpPr>
          <p:spPr>
            <a:xfrm>
              <a:off x="4785275" y="2045441"/>
              <a:ext cx="4012304" cy="36188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__________ smoking at 11, I grew into a _______ smoker, which greatly _______ my family and myself. And ______________ an incredibly painful experience, I made efforts and finally __________.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584825" y="3226435"/>
            <a:ext cx="1562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Starting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84290" y="3771900"/>
            <a:ext cx="12477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heavy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31460" y="4130040"/>
            <a:ext cx="1529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affected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476240" y="4713605"/>
            <a:ext cx="22853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as a result of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31460" y="5688965"/>
            <a:ext cx="23114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quit smoking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1815" y="2311400"/>
            <a:ext cx="2400935" cy="2402205"/>
            <a:chOff x="7121" y="4204"/>
            <a:chExt cx="3781" cy="3783"/>
          </a:xfrm>
        </p:grpSpPr>
        <p:pic>
          <p:nvPicPr>
            <p:cNvPr id="3" name="图片 2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What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106" grpId="0" bldLvl="0" animBg="1"/>
      <p:bldP spid="12" grpId="0"/>
      <p:bldP spid="13" grpId="0"/>
      <p:bldP spid="14" grpId="0"/>
      <p:bldP spid="20" grpId="0"/>
      <p:bldP spid="21" grpId="0"/>
      <p:bldP spid="22" grpId="0"/>
      <p:bldP spid="37" grpId="0"/>
      <p:bldP spid="38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3" name="Rectangle 4"/>
          <p:cNvSpPr/>
          <p:nvPr/>
        </p:nvSpPr>
        <p:spPr>
          <a:xfrm>
            <a:off x="296228" y="301308"/>
            <a:ext cx="8605520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Activity2: Figure out the purpose of the writing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09265" y="2430780"/>
            <a:ext cx="2400300" cy="2401570"/>
            <a:chOff x="7121" y="4204"/>
            <a:chExt cx="3780" cy="3782"/>
          </a:xfrm>
        </p:grpSpPr>
        <p:pic>
          <p:nvPicPr>
            <p:cNvPr id="2" name="图片 1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Why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>
            <a:off x="2376170" y="3308985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flipH="1">
            <a:off x="5237480" y="3350260"/>
            <a:ext cx="739775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400000">
            <a:off x="3808095" y="1986280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6200000">
            <a:off x="3808095" y="4761865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82995" y="3225800"/>
            <a:ext cx="3228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Reader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6545" y="3308985"/>
            <a:ext cx="2425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Contact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61995" y="1221105"/>
            <a:ext cx="229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Writer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61995" y="5562600"/>
            <a:ext cx="292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Context</a:t>
            </a:r>
            <a:endParaRPr lang="en-US" altLang="zh-CN" sz="44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82585" y="1715770"/>
            <a:ext cx="3927475" cy="4921250"/>
            <a:chOff x="12571" y="2702"/>
            <a:chExt cx="6080" cy="6746"/>
          </a:xfrm>
        </p:grpSpPr>
        <p:sp>
          <p:nvSpPr>
            <p:cNvPr id="24" name="矩形 23"/>
            <p:cNvSpPr/>
            <p:nvPr/>
          </p:nvSpPr>
          <p:spPr>
            <a:xfrm>
              <a:off x="12571" y="2702"/>
              <a:ext cx="6081" cy="674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06" name="内容占位符 2"/>
            <p:cNvSpPr>
              <a:spLocks noGrp="1"/>
            </p:cNvSpPr>
            <p:nvPr/>
          </p:nvSpPr>
          <p:spPr>
            <a:xfrm>
              <a:off x="12822" y="3083"/>
              <a:ext cx="5658" cy="6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lvl="1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4925" lvl="2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94180" lvl="3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94230" lvl="4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/>
                <a:t>to tell readers the </a:t>
              </a:r>
              <a:r>
                <a:rPr lang="en-US" altLang="zh-CN" b="1">
                  <a:solidFill>
                    <a:srgbClr val="C00000"/>
                  </a:solidFill>
                </a:rPr>
                <a:t>harm</a:t>
              </a:r>
              <a:r>
                <a:rPr lang="en-US" altLang="zh-CN"/>
                <a:t> of smoking</a:t>
              </a:r>
              <a:endParaRPr lang="en-US" altLang="zh-CN"/>
            </a:p>
            <a:p>
              <a:r>
                <a:rPr lang="en-US" altLang="zh-CN"/>
                <a:t>to persuade readers to stay away from smoking</a:t>
              </a:r>
              <a:endParaRPr lang="en-US" altLang="zh-CN"/>
            </a:p>
            <a:p>
              <a:r>
                <a:rPr lang="en-US" altLang="zh-CN"/>
                <a:t>to show his love to his family</a:t>
              </a:r>
              <a:endParaRPr lang="en-US" altLang="zh-CN"/>
            </a:p>
            <a:p>
              <a:r>
                <a:rPr lang="en-US" altLang="zh-CN"/>
                <a:t>...</a:t>
              </a:r>
              <a:endParaRPr lang="en-US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5040630" y="2844165"/>
            <a:ext cx="2400935" cy="2402205"/>
            <a:chOff x="7121" y="4204"/>
            <a:chExt cx="3781" cy="3783"/>
          </a:xfrm>
        </p:grpSpPr>
        <p:pic>
          <p:nvPicPr>
            <p:cNvPr id="19" name="图片 18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How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  <p:sp>
        <p:nvSpPr>
          <p:cNvPr id="172033" name="Rectangle 4"/>
          <p:cNvSpPr/>
          <p:nvPr/>
        </p:nvSpPr>
        <p:spPr>
          <a:xfrm>
            <a:off x="296228" y="301308"/>
            <a:ext cx="6807200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Activity3: Clarify the plot of the story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2"/>
          <a:srcRect l="31184" t="3799" r="18754"/>
          <a:stretch>
            <a:fillRect/>
          </a:stretch>
        </p:blipFill>
        <p:spPr>
          <a:xfrm>
            <a:off x="501650" y="2430780"/>
            <a:ext cx="2310765" cy="2961005"/>
          </a:xfrm>
          <a:prstGeom prst="ellipse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347720" y="1426210"/>
            <a:ext cx="6901180" cy="4970780"/>
            <a:chOff x="552" y="1395"/>
            <a:chExt cx="7833" cy="7829"/>
          </a:xfrm>
        </p:grpSpPr>
        <p:sp>
          <p:nvSpPr>
            <p:cNvPr id="3" name="文本框 2"/>
            <p:cNvSpPr txBox="1"/>
            <p:nvPr/>
          </p:nvSpPr>
          <p:spPr>
            <a:xfrm>
              <a:off x="1964" y="1395"/>
              <a:ext cx="539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Freytag Pyramid</a:t>
              </a:r>
              <a:endParaRPr lang="en-US" altLang="zh-CN" sz="320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  <a:p>
              <a:r>
                <a:rPr lang="en-US" altLang="zh-CN" sz="2800">
                  <a:latin typeface="华文新魏" panose="02010800040101010101" charset="-122"/>
                  <a:ea typeface="华文新魏" panose="02010800040101010101" charset="-122"/>
                </a:rPr>
                <a:t>(</a:t>
              </a:r>
              <a:r>
                <a:rPr lang="zh-CN" altLang="en-US" sz="2800">
                  <a:latin typeface="华文新魏" panose="02010800040101010101" charset="-122"/>
                  <a:ea typeface="华文新魏" panose="02010800040101010101" charset="-122"/>
                </a:rPr>
                <a:t>弗雷塔格金字塔</a:t>
              </a:r>
              <a:r>
                <a:rPr lang="en-US" altLang="zh-CN" sz="2800">
                  <a:latin typeface="华文新魏" panose="02010800040101010101" charset="-122"/>
                  <a:ea typeface="华文新魏" panose="02010800040101010101" charset="-122"/>
                </a:rPr>
                <a:t>)</a:t>
              </a:r>
              <a:endParaRPr lang="en-US" altLang="zh-CN" sz="2800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52" y="3396"/>
              <a:ext cx="7833" cy="5828"/>
              <a:chOff x="2902" y="2524"/>
              <a:chExt cx="13349" cy="7813"/>
            </a:xfrm>
          </p:grpSpPr>
          <p:pic>
            <p:nvPicPr>
              <p:cNvPr id="27" name="图片 26" descr="图片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F">
                      <a:alpha val="100000"/>
                    </a:srgbClr>
                  </a:clrFrom>
                  <a:clrTo>
                    <a:srgbClr val="FFFE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54" y="2726"/>
                <a:ext cx="10752" cy="7504"/>
              </a:xfrm>
              <a:prstGeom prst="rect">
                <a:avLst/>
              </a:prstGeom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2902" y="2524"/>
                <a:ext cx="13349" cy="7813"/>
                <a:chOff x="4274" y="4048"/>
                <a:chExt cx="9714" cy="596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5142" y="9269"/>
                  <a:ext cx="2788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Setting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4619" y="7006"/>
                  <a:ext cx="3833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Inciting incident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 rot="660000">
                  <a:off x="4274" y="5868"/>
                  <a:ext cx="5110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Rising action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7484" y="4048"/>
                  <a:ext cx="2644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Climax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 rot="20880000">
                  <a:off x="9182" y="4619"/>
                  <a:ext cx="4738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Falling action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0573" y="5473"/>
                  <a:ext cx="3415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Resolution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9423" y="7601"/>
                  <a:ext cx="4256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Denouement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</p:grpSp>
        </p:grpSp>
      </p:grpSp>
      <p:sp>
        <p:nvSpPr>
          <p:cNvPr id="6" name="文本框 5"/>
          <p:cNvSpPr txBox="1"/>
          <p:nvPr/>
        </p:nvSpPr>
        <p:spPr>
          <a:xfrm>
            <a:off x="1273810" y="1354455"/>
            <a:ext cx="1077087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plot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明线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——_______________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Covert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plot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(暗线)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——_______________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883150" y="1354455"/>
            <a:ext cx="824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experience of quitting smoking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1735" y="1847215"/>
            <a:ext cx="7052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of my awareness</a:t>
            </a:r>
            <a:endParaRPr lang="en-US" altLang="zh-CN" sz="32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8554</Words>
  <Application>WPS 演示</Application>
  <PresentationFormat>宽屏</PresentationFormat>
  <Paragraphs>414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HelveticaNeue</vt:lpstr>
      <vt:lpstr>NumberOnly</vt:lpstr>
      <vt:lpstr>华文新魏</vt:lpstr>
      <vt:lpstr>微软雅黑</vt:lpstr>
      <vt:lpstr>Cambria</vt:lpstr>
      <vt:lpstr>Georgia</vt:lpstr>
      <vt:lpstr>Wingdings</vt:lpstr>
      <vt:lpstr>Arial Unicode MS</vt:lpstr>
      <vt:lpstr>Calibri Light</vt:lpstr>
      <vt:lpstr>Calibri</vt:lpstr>
      <vt:lpstr>Wingdings 2</vt:lpstr>
      <vt:lpstr>Palatino Linotype</vt:lpstr>
      <vt:lpstr>仿宋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曹小等</cp:lastModifiedBy>
  <cp:revision>18</cp:revision>
  <dcterms:created xsi:type="dcterms:W3CDTF">2020-07-13T12:56:00Z</dcterms:created>
  <dcterms:modified xsi:type="dcterms:W3CDTF">2020-07-23T01:40:14Z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