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13"/>
  </p:notesMasterIdLst>
  <p:sldIdLst>
    <p:sldId id="325" r:id="rId4"/>
    <p:sldId id="256" r:id="rId5"/>
    <p:sldId id="303" r:id="rId6"/>
    <p:sldId id="287" r:id="rId7"/>
    <p:sldId id="305" r:id="rId8"/>
    <p:sldId id="306" r:id="rId9"/>
    <p:sldId id="307" r:id="rId10"/>
    <p:sldId id="302" r:id="rId11"/>
    <p:sldId id="309" r:id="rId12"/>
    <p:sldId id="313" r:id="rId14"/>
    <p:sldId id="314" r:id="rId15"/>
    <p:sldId id="300" r:id="rId16"/>
    <p:sldId id="293" r:id="rId17"/>
    <p:sldId id="301" r:id="rId18"/>
    <p:sldId id="315" r:id="rId19"/>
    <p:sldId id="310" r:id="rId20"/>
    <p:sldId id="311" r:id="rId21"/>
    <p:sldId id="322" r:id="rId22"/>
    <p:sldId id="323" r:id="rId23"/>
    <p:sldId id="312"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CF39"/>
    <a:srgbClr val="F36460"/>
    <a:srgbClr val="F2F2F2"/>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20" autoAdjust="0"/>
    <p:restoredTop sz="94660"/>
  </p:normalViewPr>
  <p:slideViewPr>
    <p:cSldViewPr snapToGrid="0">
      <p:cViewPr varScale="1">
        <p:scale>
          <a:sx n="65" d="100"/>
          <a:sy n="65" d="100"/>
        </p:scale>
        <p:origin x="144" y="68"/>
      </p:cViewPr>
      <p:guideLst>
        <p:guide orient="horz" pos="2160"/>
        <p:guide pos="3812"/>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notesMaster" Target="notesMasters/notesMaster1.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F64D7-5900-43FF-8705-A02AF3C6754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13EB8-F188-4A5F-A60C-61818CD7C66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FE0475-C778-4B88-ABEB-2E2A83AAD66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FE0475-C778-4B88-ABEB-2E2A83AAD66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FE0475-C778-4B88-ABEB-2E2A83AAD66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C876148-9C27-4B1D-AF05-A3522A5FE3E3}" type="slidenum">
              <a:rPr lang="zh-CN" altLang="en-US" smtClean="0"/>
            </a:fld>
            <a:endParaRPr lang="zh-CN" altLang="en-US"/>
          </a:p>
        </p:txBody>
      </p:sp>
      <p:sp>
        <p:nvSpPr>
          <p:cNvPr id="7" name="矩形 6"/>
          <p:cNvSpPr/>
          <p:nvPr userDrawn="1"/>
        </p:nvSpPr>
        <p:spPr>
          <a:xfrm>
            <a:off x="7802713" y="5516725"/>
            <a:ext cx="775136" cy="246221"/>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endParaRPr lang="en-US" altLang="zh-CN" sz="100" dirty="0">
              <a:solidFill>
                <a:prstClr val="white"/>
              </a:solidFill>
              <a:latin typeface="Calibri" panose="020F0502020204030204"/>
              <a:ea typeface="宋体" panose="02010600030101010101" pitchFamily="2" charset="-122"/>
            </a:endParaRP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endParaRPr lang="en-US" altLang="zh-CN" sz="100" dirty="0">
              <a:solidFill>
                <a:prstClr val="white"/>
              </a:solidFill>
              <a:latin typeface="Calibri" panose="020F0502020204030204"/>
              <a:ea typeface="宋体" panose="02010600030101010101" pitchFamily="2" charset="-122"/>
            </a:endParaRPr>
          </a:p>
          <a:p>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endParaRPr lang="en-US" altLang="zh-CN" sz="100" dirty="0">
              <a:solidFill>
                <a:prstClr val="white"/>
              </a:solidFill>
              <a:latin typeface="Calibri" panose="020F0502020204030204"/>
              <a:ea typeface="宋体" panose="02010600030101010101" pitchFamily="2" charset="-122"/>
            </a:endParaRPr>
          </a:p>
          <a:p>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C876148-9C27-4B1D-AF05-A3522A5FE3E3}" type="slidenum">
              <a:rPr lang="zh-CN" altLang="en-US" smtClean="0"/>
            </a:fld>
            <a:endParaRPr lang="zh-CN" altLang="en-US"/>
          </a:p>
        </p:txBody>
      </p:sp>
      <p:sp>
        <p:nvSpPr>
          <p:cNvPr id="7" name="矩形 6"/>
          <p:cNvSpPr/>
          <p:nvPr userDrawn="1"/>
        </p:nvSpPr>
        <p:spPr>
          <a:xfrm>
            <a:off x="7802713" y="5516725"/>
            <a:ext cx="775136" cy="246221"/>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endParaRPr lang="en-US" altLang="zh-CN" sz="100" dirty="0">
              <a:solidFill>
                <a:prstClr val="white"/>
              </a:solidFill>
              <a:latin typeface="Calibri" panose="020F0502020204030204"/>
              <a:ea typeface="宋体" panose="02010600030101010101" pitchFamily="2" charset="-122"/>
            </a:endParaRP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endParaRPr lang="en-US" altLang="zh-CN" sz="100" dirty="0">
              <a:solidFill>
                <a:prstClr val="white"/>
              </a:solidFill>
              <a:latin typeface="Calibri" panose="020F0502020204030204"/>
              <a:ea typeface="宋体" panose="02010600030101010101" pitchFamily="2" charset="-122"/>
            </a:endParaRPr>
          </a:p>
          <a:p>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endParaRPr lang="en-US" altLang="zh-CN" sz="100" dirty="0">
              <a:solidFill>
                <a:prstClr val="white"/>
              </a:solidFill>
              <a:latin typeface="Calibri" panose="020F0502020204030204"/>
              <a:ea typeface="宋体" panose="02010600030101010101" pitchFamily="2" charset="-122"/>
            </a:endParaRPr>
          </a:p>
          <a:p>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endParaRPr lang="en-US" altLang="zh-CN" sz="100" dirty="0">
              <a:solidFill>
                <a:prstClr val="white"/>
              </a:solidFill>
              <a:latin typeface="Calibri" panose="020F0502020204030204"/>
              <a:ea typeface="宋体" panose="02010600030101010101" pitchFamily="2" charset="-122"/>
            </a:endParaRPr>
          </a:p>
          <a:p>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DEF6831-D247-475F-BEC3-49C4CA97261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876148-9C27-4B1D-AF05-A3522A5FE3E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4" Type="http://schemas.openxmlformats.org/officeDocument/2006/relationships/theme" Target="../theme/theme2.xml"/><Relationship Id="rId13" Type="http://schemas.openxmlformats.org/officeDocument/2006/relationships/image" Target="../media/image1.png"/><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EF6831-D247-475F-BEC3-49C4CA97261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876148-9C27-4B1D-AF05-A3522A5FE3E3}" type="slidenum">
              <a:rPr lang="zh-CN" altLang="en-US" smtClean="0"/>
            </a:fld>
            <a:endParaRPr lang="zh-CN" altLang="en-US"/>
          </a:p>
        </p:txBody>
      </p:sp>
      <p:pic>
        <p:nvPicPr>
          <p:cNvPr id="8" name="图片 7" descr="水印"/>
          <p:cNvPicPr>
            <a:picLocks noChangeAspect="1"/>
          </p:cNvPicPr>
          <p:nvPr userDrawn="1"/>
        </p:nvPicPr>
        <p:blipFill>
          <a:blip r:embed="rId13"/>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EF6831-D247-475F-BEC3-49C4CA97261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876148-9C27-4B1D-AF05-A3522A5FE3E3}" type="slidenum">
              <a:rPr lang="zh-CN" altLang="en-US" smtClean="0"/>
            </a:fld>
            <a:endParaRPr lang="zh-CN" altLang="en-US"/>
          </a:p>
        </p:txBody>
      </p:sp>
      <p:pic>
        <p:nvPicPr>
          <p:cNvPr id="8" name="图片 7" descr="水印"/>
          <p:cNvPicPr>
            <a:picLocks noChangeAspect="1"/>
          </p:cNvPicPr>
          <p:nvPr userDrawn="1"/>
        </p:nvPicPr>
        <p:blipFill>
          <a:blip r:embed="rId13"/>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jpe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8.xml"/><Relationship Id="rId2" Type="http://schemas.openxmlformats.org/officeDocument/2006/relationships/tags" Target="../tags/tag1.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p:cNvSpPr/>
          <p:nvPr/>
        </p:nvSpPr>
        <p:spPr>
          <a:xfrm rot="16200000">
            <a:off x="-4651482" y="2491744"/>
            <a:ext cx="10346078" cy="1279090"/>
          </a:xfrm>
          <a:custGeom>
            <a:avLst/>
            <a:gdLst>
              <a:gd name="connsiteX0" fmla="*/ 822307 w 13332247"/>
              <a:gd name="connsiteY0" fmla="*/ 152519 h 1279090"/>
              <a:gd name="connsiteX1" fmla="*/ 1089007 w 13332247"/>
              <a:gd name="connsiteY1" fmla="*/ 419219 h 1279090"/>
              <a:gd name="connsiteX2" fmla="*/ 2003407 w 13332247"/>
              <a:gd name="connsiteY2" fmla="*/ 971669 h 1279090"/>
              <a:gd name="connsiteX3" fmla="*/ 2746357 w 13332247"/>
              <a:gd name="connsiteY3" fmla="*/ 1257419 h 1279090"/>
              <a:gd name="connsiteX4" fmla="*/ 4327507 w 13332247"/>
              <a:gd name="connsiteY4" fmla="*/ 400169 h 1279090"/>
              <a:gd name="connsiteX5" fmla="*/ 5451457 w 13332247"/>
              <a:gd name="connsiteY5" fmla="*/ 419219 h 1279090"/>
              <a:gd name="connsiteX6" fmla="*/ 6499207 w 13332247"/>
              <a:gd name="connsiteY6" fmla="*/ 781169 h 1279090"/>
              <a:gd name="connsiteX7" fmla="*/ 8232757 w 13332247"/>
              <a:gd name="connsiteY7" fmla="*/ 647819 h 1279090"/>
              <a:gd name="connsiteX8" fmla="*/ 9051907 w 13332247"/>
              <a:gd name="connsiteY8" fmla="*/ 1085969 h 1279090"/>
              <a:gd name="connsiteX9" fmla="*/ 9813907 w 13332247"/>
              <a:gd name="connsiteY9" fmla="*/ 1257419 h 1279090"/>
              <a:gd name="connsiteX10" fmla="*/ 10385407 w 13332247"/>
              <a:gd name="connsiteY10" fmla="*/ 1162169 h 1279090"/>
              <a:gd name="connsiteX11" fmla="*/ 11509357 w 13332247"/>
              <a:gd name="connsiteY11" fmla="*/ 457319 h 1279090"/>
              <a:gd name="connsiteX12" fmla="*/ 12233257 w 13332247"/>
              <a:gd name="connsiteY12" fmla="*/ 133469 h 1279090"/>
              <a:gd name="connsiteX13" fmla="*/ 12519007 w 13332247"/>
              <a:gd name="connsiteY13" fmla="*/ 119 h 1279090"/>
              <a:gd name="connsiteX14" fmla="*/ 822307 w 13332247"/>
              <a:gd name="connsiteY14" fmla="*/ 152519 h 127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32247" h="1279090">
                <a:moveTo>
                  <a:pt x="822307" y="152519"/>
                </a:moveTo>
                <a:cubicBezTo>
                  <a:pt x="-1082693" y="222369"/>
                  <a:pt x="892157" y="282694"/>
                  <a:pt x="1089007" y="419219"/>
                </a:cubicBezTo>
                <a:cubicBezTo>
                  <a:pt x="1285857" y="555744"/>
                  <a:pt x="1727182" y="831969"/>
                  <a:pt x="2003407" y="971669"/>
                </a:cubicBezTo>
                <a:cubicBezTo>
                  <a:pt x="2279632" y="1111369"/>
                  <a:pt x="2359007" y="1352669"/>
                  <a:pt x="2746357" y="1257419"/>
                </a:cubicBezTo>
                <a:cubicBezTo>
                  <a:pt x="3133707" y="1162169"/>
                  <a:pt x="3876657" y="539869"/>
                  <a:pt x="4327507" y="400169"/>
                </a:cubicBezTo>
                <a:cubicBezTo>
                  <a:pt x="4778357" y="260469"/>
                  <a:pt x="5089507" y="355719"/>
                  <a:pt x="5451457" y="419219"/>
                </a:cubicBezTo>
                <a:cubicBezTo>
                  <a:pt x="5813407" y="482719"/>
                  <a:pt x="6035657" y="743069"/>
                  <a:pt x="6499207" y="781169"/>
                </a:cubicBezTo>
                <a:cubicBezTo>
                  <a:pt x="6962757" y="819269"/>
                  <a:pt x="7807307" y="597019"/>
                  <a:pt x="8232757" y="647819"/>
                </a:cubicBezTo>
                <a:cubicBezTo>
                  <a:pt x="8658207" y="698619"/>
                  <a:pt x="8788382" y="984369"/>
                  <a:pt x="9051907" y="1085969"/>
                </a:cubicBezTo>
                <a:cubicBezTo>
                  <a:pt x="9315432" y="1187569"/>
                  <a:pt x="9591657" y="1244719"/>
                  <a:pt x="9813907" y="1257419"/>
                </a:cubicBezTo>
                <a:cubicBezTo>
                  <a:pt x="10036157" y="1270119"/>
                  <a:pt x="10102832" y="1295519"/>
                  <a:pt x="10385407" y="1162169"/>
                </a:cubicBezTo>
                <a:cubicBezTo>
                  <a:pt x="10667982" y="1028819"/>
                  <a:pt x="11201382" y="628769"/>
                  <a:pt x="11509357" y="457319"/>
                </a:cubicBezTo>
                <a:cubicBezTo>
                  <a:pt x="11817332" y="285869"/>
                  <a:pt x="12064982" y="209669"/>
                  <a:pt x="12233257" y="133469"/>
                </a:cubicBezTo>
                <a:cubicBezTo>
                  <a:pt x="12401532" y="57269"/>
                  <a:pt x="14427182" y="-3056"/>
                  <a:pt x="12519007" y="119"/>
                </a:cubicBezTo>
                <a:cubicBezTo>
                  <a:pt x="10610832" y="3294"/>
                  <a:pt x="2727307" y="82669"/>
                  <a:pt x="822307" y="152519"/>
                </a:cubicBezTo>
                <a:close/>
              </a:path>
            </a:pathLst>
          </a:cu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9280421" y="-2041751"/>
            <a:ext cx="4317591" cy="4317591"/>
          </a:xfrm>
          <a:prstGeom prst="ellipse">
            <a:avLst/>
          </a:prstGeom>
          <a:solidFill>
            <a:schemeClr val="bg1"/>
          </a:solidFill>
          <a:ln>
            <a:noFill/>
          </a:ln>
          <a:effectLst>
            <a:outerShdw blurRad="3937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8"/>
          <p:cNvSpPr/>
          <p:nvPr/>
        </p:nvSpPr>
        <p:spPr>
          <a:xfrm>
            <a:off x="7863347" y="1944985"/>
            <a:ext cx="1186303" cy="1186303"/>
          </a:xfrm>
          <a:prstGeom prst="ellipse">
            <a:avLst/>
          </a:prstGeom>
          <a:solidFill>
            <a:schemeClr val="bg1"/>
          </a:solidFill>
          <a:ln>
            <a:noFill/>
          </a:ln>
          <a:effectLst>
            <a:outerShdw blurRad="393700" sx="103000" sy="103000" algn="ctr"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椭圆 9"/>
          <p:cNvSpPr/>
          <p:nvPr/>
        </p:nvSpPr>
        <p:spPr>
          <a:xfrm>
            <a:off x="10355456" y="5379371"/>
            <a:ext cx="737419" cy="737419"/>
          </a:xfrm>
          <a:prstGeom prst="ellipse">
            <a:avLst/>
          </a:prstGeom>
          <a:solidFill>
            <a:srgbClr val="585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11"/>
          <p:cNvSpPr txBox="1"/>
          <p:nvPr/>
        </p:nvSpPr>
        <p:spPr>
          <a:xfrm>
            <a:off x="1075361" y="-95572"/>
            <a:ext cx="8944282" cy="1754326"/>
          </a:xfrm>
          <a:prstGeom prst="rect">
            <a:avLst/>
          </a:prstGeom>
          <a:noFill/>
        </p:spPr>
        <p:txBody>
          <a:bodyPr wrap="square" rtlCol="0">
            <a:spAutoFit/>
          </a:bodyPr>
          <a:lstStyle/>
          <a:p>
            <a:pPr>
              <a:lnSpc>
                <a:spcPct val="90000"/>
              </a:lnSpc>
              <a:spcBef>
                <a:spcPct val="0"/>
              </a:spcBef>
              <a:spcAft>
                <a:spcPts val="600"/>
              </a:spcAft>
            </a:pPr>
            <a:r>
              <a:rPr lang="en-US" altLang="zh-CN" sz="6000" b="1" i="1" dirty="0">
                <a:solidFill>
                  <a:schemeClr val="accent1">
                    <a:lumMod val="75000"/>
                  </a:schemeClr>
                </a:solidFill>
                <a:latin typeface="High Tower Text" panose="02040502050506030303" pitchFamily="18" charset="0"/>
              </a:rPr>
              <a:t>share your answers to the questions you raised</a:t>
            </a:r>
            <a:endParaRPr lang="en-US" altLang="zh-CN" sz="28700" b="1" i="1" spc="300" dirty="0">
              <a:solidFill>
                <a:schemeClr val="accent1">
                  <a:lumMod val="75000"/>
                </a:schemeClr>
              </a:solidFill>
              <a:latin typeface="High Tower Text" panose="02040502050506030303" pitchFamily="18" charset="0"/>
              <a:sym typeface="Arial" panose="020B0604020202020204"/>
            </a:endParaRPr>
          </a:p>
        </p:txBody>
      </p:sp>
      <p:graphicFrame>
        <p:nvGraphicFramePr>
          <p:cNvPr id="4" name="表格 3"/>
          <p:cNvGraphicFramePr>
            <a:graphicFrameLocks noGrp="1"/>
          </p:cNvGraphicFramePr>
          <p:nvPr/>
        </p:nvGraphicFramePr>
        <p:xfrm>
          <a:off x="582535" y="1869128"/>
          <a:ext cx="11026929" cy="4521839"/>
        </p:xfrm>
        <a:graphic>
          <a:graphicData uri="http://schemas.openxmlformats.org/drawingml/2006/table">
            <a:tbl>
              <a:tblPr firstRow="1" firstCol="1" bandRow="1">
                <a:tableStyleId>{5C22544A-7EE6-4342-B048-85BDC9FD1C3A}</a:tableStyleId>
              </a:tblPr>
              <a:tblGrid>
                <a:gridCol w="2809594"/>
                <a:gridCol w="3387500"/>
                <a:gridCol w="4829835"/>
              </a:tblGrid>
              <a:tr h="820080">
                <a:tc>
                  <a:txBody>
                    <a:bodyPr/>
                    <a:lstStyle/>
                    <a:p>
                      <a:pPr algn="ctr">
                        <a:spcAft>
                          <a:spcPts val="0"/>
                        </a:spcAft>
                      </a:pPr>
                      <a:r>
                        <a:rPr lang="en-US" sz="2800" kern="100" dirty="0">
                          <a:effectLst/>
                          <a:latin typeface="High Tower Text" panose="02040502050506030303" pitchFamily="18" charset="0"/>
                        </a:rPr>
                        <a:t>What: challenge</a:t>
                      </a:r>
                      <a:endParaRPr lang="zh-CN" sz="2800" kern="100" dirty="0">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2800" kern="100" dirty="0">
                          <a:effectLst/>
                          <a:latin typeface="High Tower Text" panose="02040502050506030303" pitchFamily="18" charset="0"/>
                        </a:rPr>
                        <a:t>How: feeling</a:t>
                      </a:r>
                      <a:endParaRPr lang="zh-CN" sz="2800" kern="100" dirty="0">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2800" kern="100" dirty="0">
                          <a:effectLst/>
                          <a:latin typeface="High Tower Text" panose="02040502050506030303" pitchFamily="18" charset="0"/>
                        </a:rPr>
                        <a:t>How: solution</a:t>
                      </a:r>
                      <a:endParaRPr lang="zh-CN" sz="2800" kern="100" dirty="0">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tc>
              </a:tr>
              <a:tr h="988656">
                <a:tc>
                  <a:txBody>
                    <a:bodyPr/>
                    <a:lstStyle/>
                    <a:p>
                      <a:pPr algn="ctr">
                        <a:spcAft>
                          <a:spcPts val="0"/>
                        </a:spcAft>
                      </a:pPr>
                      <a:r>
                        <a:rPr lang="en-US" sz="2800" kern="100" dirty="0">
                          <a:solidFill>
                            <a:schemeClr val="tx1"/>
                          </a:solidFill>
                          <a:effectLst/>
                          <a:latin typeface="High Tower Text" panose="02040502050506030303" pitchFamily="18" charset="0"/>
                        </a:rPr>
                        <a:t>difficult subjects</a:t>
                      </a:r>
                      <a:endParaRPr lang="zh-CN" sz="2800" kern="100" dirty="0">
                        <a:solidFill>
                          <a:schemeClr val="tx1"/>
                        </a:solidFill>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solidFill>
                      <a:schemeClr val="bg1">
                        <a:lumMod val="75000"/>
                      </a:schemeClr>
                    </a:solidFill>
                  </a:tcPr>
                </a:tc>
                <a:tc>
                  <a:txBody>
                    <a:bodyPr/>
                    <a:lstStyle/>
                    <a:p>
                      <a:pPr algn="ctr">
                        <a:spcAft>
                          <a:spcPts val="0"/>
                        </a:spcAft>
                      </a:pPr>
                      <a:r>
                        <a:rPr lang="en-US" sz="2800" kern="100" dirty="0">
                          <a:effectLst/>
                          <a:latin typeface="High Tower Text" panose="02040502050506030303" pitchFamily="18" charset="0"/>
                        </a:rPr>
                        <a:t>difficult </a:t>
                      </a:r>
                      <a:r>
                        <a:rPr lang="en-US" sz="2800" kern="100" dirty="0">
                          <a:solidFill>
                            <a:srgbClr val="C00000"/>
                          </a:solidFill>
                          <a:effectLst/>
                          <a:latin typeface="High Tower Text" panose="02040502050506030303" pitchFamily="18" charset="0"/>
                        </a:rPr>
                        <a:t>but</a:t>
                      </a:r>
                      <a:r>
                        <a:rPr lang="en-US" sz="2800" kern="100" dirty="0">
                          <a:effectLst/>
                          <a:latin typeface="High Tower Text" panose="02040502050506030303" pitchFamily="18" charset="0"/>
                        </a:rPr>
                        <a:t> hopeful</a:t>
                      </a:r>
                      <a:endParaRPr lang="zh-CN" sz="2800" kern="100" dirty="0">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solidFill>
                      <a:schemeClr val="bg1">
                        <a:lumMod val="75000"/>
                      </a:schemeClr>
                    </a:solidFill>
                  </a:tcPr>
                </a:tc>
                <a:tc>
                  <a:txBody>
                    <a:bodyPr/>
                    <a:lstStyle/>
                    <a:p>
                      <a:pPr algn="ctr">
                        <a:spcAft>
                          <a:spcPts val="0"/>
                        </a:spcAft>
                      </a:pPr>
                      <a:r>
                        <a:rPr lang="en-US" sz="2800" kern="100" dirty="0">
                          <a:effectLst/>
                          <a:latin typeface="High Tower Text" panose="02040502050506030303" pitchFamily="18" charset="0"/>
                        </a:rPr>
                        <a:t>school adviser; recommended; </a:t>
                      </a:r>
                      <a:endParaRPr lang="zh-CN" sz="2800" kern="100" dirty="0">
                        <a:effectLst/>
                        <a:latin typeface="High Tower Text" panose="02040502050506030303" pitchFamily="18" charset="0"/>
                      </a:endParaRPr>
                    </a:p>
                    <a:p>
                      <a:pPr algn="ctr">
                        <a:spcAft>
                          <a:spcPts val="0"/>
                        </a:spcAft>
                      </a:pPr>
                      <a:r>
                        <a:rPr lang="en-US" sz="2800" kern="100" dirty="0">
                          <a:effectLst/>
                          <a:latin typeface="High Tower Text" panose="02040502050506030303" pitchFamily="18" charset="0"/>
                        </a:rPr>
                        <a:t>sign up for</a:t>
                      </a:r>
                      <a:endParaRPr lang="zh-CN" sz="2800" kern="100" dirty="0">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solidFill>
                      <a:schemeClr val="bg1">
                        <a:lumMod val="75000"/>
                      </a:schemeClr>
                    </a:solidFill>
                  </a:tcPr>
                </a:tc>
              </a:tr>
              <a:tr h="1230120">
                <a:tc>
                  <a:txBody>
                    <a:bodyPr/>
                    <a:lstStyle/>
                    <a:p>
                      <a:pPr algn="ctr">
                        <a:spcAft>
                          <a:spcPts val="0"/>
                        </a:spcAft>
                      </a:pPr>
                      <a:r>
                        <a:rPr lang="en-US" sz="2800" kern="100" dirty="0">
                          <a:solidFill>
                            <a:schemeClr val="tx1"/>
                          </a:solidFill>
                          <a:effectLst/>
                          <a:latin typeface="High Tower Text" panose="02040502050506030303" pitchFamily="18" charset="0"/>
                        </a:rPr>
                        <a:t>make the school football team</a:t>
                      </a:r>
                      <a:endParaRPr lang="zh-CN" sz="2800" kern="100" dirty="0">
                        <a:solidFill>
                          <a:schemeClr val="tx1"/>
                        </a:solidFill>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solidFill>
                      <a:schemeClr val="bg1">
                        <a:lumMod val="75000"/>
                      </a:schemeClr>
                    </a:solidFill>
                  </a:tcPr>
                </a:tc>
                <a:tc>
                  <a:txBody>
                    <a:bodyPr/>
                    <a:lstStyle/>
                    <a:p>
                      <a:pPr algn="ctr">
                        <a:spcAft>
                          <a:spcPts val="0"/>
                        </a:spcAft>
                      </a:pPr>
                      <a:r>
                        <a:rPr lang="en-US" sz="2800" kern="100" dirty="0">
                          <a:effectLst/>
                          <a:latin typeface="High Tower Text" panose="02040502050506030303" pitchFamily="18" charset="0"/>
                        </a:rPr>
                        <a:t>unhappy </a:t>
                      </a:r>
                      <a:r>
                        <a:rPr lang="en-US" sz="2800" kern="100" dirty="0">
                          <a:solidFill>
                            <a:srgbClr val="C00000"/>
                          </a:solidFill>
                          <a:effectLst/>
                          <a:latin typeface="High Tower Text" panose="02040502050506030303" pitchFamily="18" charset="0"/>
                        </a:rPr>
                        <a:t>but</a:t>
                      </a:r>
                      <a:r>
                        <a:rPr lang="en-US" sz="2800" kern="100" dirty="0">
                          <a:effectLst/>
                          <a:latin typeface="High Tower Text" panose="02040502050506030303" pitchFamily="18" charset="0"/>
                        </a:rPr>
                        <a:t> determined</a:t>
                      </a:r>
                      <a:endParaRPr lang="zh-CN" sz="2800" kern="100" dirty="0">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solidFill>
                      <a:schemeClr val="bg1">
                        <a:lumMod val="75000"/>
                      </a:schemeClr>
                    </a:solidFill>
                  </a:tcPr>
                </a:tc>
                <a:tc>
                  <a:txBody>
                    <a:bodyPr/>
                    <a:lstStyle/>
                    <a:p>
                      <a:pPr algn="ctr">
                        <a:spcAft>
                          <a:spcPts val="0"/>
                        </a:spcAft>
                      </a:pPr>
                      <a:r>
                        <a:rPr lang="en-US" sz="2800" kern="100" dirty="0">
                          <a:effectLst/>
                          <a:latin typeface="High Tower Text" panose="02040502050506030303" pitchFamily="18" charset="0"/>
                        </a:rPr>
                        <a:t>improve himself; </a:t>
                      </a:r>
                      <a:endParaRPr lang="zh-CN" sz="2800" kern="100" dirty="0">
                        <a:effectLst/>
                        <a:latin typeface="High Tower Text" panose="02040502050506030303" pitchFamily="18" charset="0"/>
                      </a:endParaRPr>
                    </a:p>
                    <a:p>
                      <a:pPr algn="ctr">
                        <a:spcAft>
                          <a:spcPts val="0"/>
                        </a:spcAft>
                      </a:pPr>
                      <a:r>
                        <a:rPr lang="en-US" sz="2800" kern="100" dirty="0">
                          <a:effectLst/>
                          <a:latin typeface="High Tower Text" panose="02040502050506030303" pitchFamily="18" charset="0"/>
                        </a:rPr>
                        <a:t>joined … instead</a:t>
                      </a:r>
                      <a:endParaRPr lang="zh-CN" sz="2800" kern="100" dirty="0">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solidFill>
                      <a:schemeClr val="bg1">
                        <a:lumMod val="75000"/>
                      </a:schemeClr>
                    </a:solidFill>
                  </a:tcPr>
                </a:tc>
              </a:tr>
              <a:tr h="1482983">
                <a:tc>
                  <a:txBody>
                    <a:bodyPr/>
                    <a:lstStyle/>
                    <a:p>
                      <a:pPr algn="ctr">
                        <a:spcAft>
                          <a:spcPts val="0"/>
                        </a:spcAft>
                      </a:pPr>
                      <a:endParaRPr lang="en-US" sz="2800" kern="100" dirty="0">
                        <a:solidFill>
                          <a:schemeClr val="tx1"/>
                        </a:solidFill>
                        <a:effectLst/>
                        <a:latin typeface="High Tower Text" panose="02040502050506030303" pitchFamily="18" charset="0"/>
                      </a:endParaRPr>
                    </a:p>
                    <a:p>
                      <a:pPr algn="ctr">
                        <a:spcAft>
                          <a:spcPts val="0"/>
                        </a:spcAft>
                      </a:pPr>
                      <a:r>
                        <a:rPr lang="en-US" sz="2800" kern="100" dirty="0">
                          <a:solidFill>
                            <a:schemeClr val="tx1"/>
                          </a:solidFill>
                          <a:effectLst/>
                          <a:latin typeface="High Tower Text" panose="02040502050506030303" pitchFamily="18" charset="0"/>
                        </a:rPr>
                        <a:t>study</a:t>
                      </a:r>
                      <a:endParaRPr lang="zh-CN" sz="2800" kern="100" dirty="0">
                        <a:solidFill>
                          <a:schemeClr val="tx1"/>
                        </a:solidFill>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solidFill>
                      <a:schemeClr val="bg1">
                        <a:lumMod val="75000"/>
                      </a:schemeClr>
                    </a:solidFill>
                  </a:tcPr>
                </a:tc>
                <a:tc>
                  <a:txBody>
                    <a:bodyPr/>
                    <a:lstStyle/>
                    <a:p>
                      <a:pPr algn="ctr">
                        <a:spcAft>
                          <a:spcPts val="0"/>
                        </a:spcAft>
                      </a:pPr>
                      <a:r>
                        <a:rPr lang="en-US" sz="2800" kern="100" dirty="0">
                          <a:effectLst/>
                          <a:latin typeface="High Tower Text" panose="02040502050506030303" pitchFamily="18" charset="0"/>
                        </a:rPr>
                        <a:t>worried and stressed </a:t>
                      </a:r>
                      <a:r>
                        <a:rPr lang="en-US" sz="2800" kern="100" dirty="0">
                          <a:solidFill>
                            <a:srgbClr val="C00000"/>
                          </a:solidFill>
                          <a:effectLst/>
                          <a:latin typeface="High Tower Text" panose="02040502050506030303" pitchFamily="18" charset="0"/>
                        </a:rPr>
                        <a:t>but</a:t>
                      </a:r>
                      <a:r>
                        <a:rPr lang="en-US" sz="2800" kern="100" dirty="0">
                          <a:effectLst/>
                          <a:latin typeface="High Tower Text" panose="02040502050506030303" pitchFamily="18" charset="0"/>
                        </a:rPr>
                        <a:t> happy and confident</a:t>
                      </a:r>
                      <a:endParaRPr lang="zh-CN" sz="2800" kern="100" dirty="0">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solidFill>
                      <a:schemeClr val="bg1">
                        <a:lumMod val="75000"/>
                      </a:schemeClr>
                    </a:solidFill>
                  </a:tcPr>
                </a:tc>
                <a:tc>
                  <a:txBody>
                    <a:bodyPr/>
                    <a:lstStyle/>
                    <a:p>
                      <a:pPr algn="ctr">
                        <a:spcAft>
                          <a:spcPts val="0"/>
                        </a:spcAft>
                      </a:pPr>
                      <a:r>
                        <a:rPr lang="en-US" sz="2800" kern="100" dirty="0">
                          <a:effectLst/>
                          <a:latin typeface="High Tower Text" panose="02040502050506030303" pitchFamily="18" charset="0"/>
                        </a:rPr>
                        <a:t>study harder; be responsible; </a:t>
                      </a:r>
                      <a:endParaRPr lang="zh-CN" sz="2800" kern="100" dirty="0">
                        <a:effectLst/>
                        <a:latin typeface="High Tower Text" panose="02040502050506030303" pitchFamily="18" charset="0"/>
                      </a:endParaRPr>
                    </a:p>
                    <a:p>
                      <a:pPr algn="ctr">
                        <a:spcAft>
                          <a:spcPts val="0"/>
                        </a:spcAft>
                      </a:pPr>
                      <a:r>
                        <a:rPr lang="en-US" sz="2800" kern="100" dirty="0">
                          <a:effectLst/>
                          <a:latin typeface="High Tower Text" panose="02040502050506030303" pitchFamily="18" charset="0"/>
                        </a:rPr>
                        <a:t> be well prepared</a:t>
                      </a:r>
                      <a:endParaRPr lang="zh-CN" sz="2800" kern="100" dirty="0">
                        <a:effectLst/>
                        <a:latin typeface="High Tower Text" panose="02040502050506030303" pitchFamily="18" charset="0"/>
                        <a:ea typeface="等线" panose="02010600030101010101" pitchFamily="2" charset="-122"/>
                        <a:cs typeface="Times New Roman" panose="02020603050405020304" pitchFamily="18" charset="0"/>
                      </a:endParaRPr>
                    </a:p>
                  </a:txBody>
                  <a:tcPr marL="68580" marR="68580" marT="0" marB="0">
                    <a:solidFill>
                      <a:schemeClr val="bg1">
                        <a:lumMod val="75000"/>
                      </a:schemeClr>
                    </a:solidFill>
                  </a:tcPr>
                </a:tc>
              </a:tr>
            </a:tbl>
          </a:graphicData>
        </a:graphic>
      </p:graphicFrame>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9507179" y="-2296448"/>
            <a:ext cx="4317591" cy="4317591"/>
          </a:xfrm>
          <a:prstGeom prst="ellipse">
            <a:avLst/>
          </a:prstGeom>
          <a:solidFill>
            <a:schemeClr val="bg1"/>
          </a:solidFill>
          <a:ln>
            <a:noFill/>
          </a:ln>
          <a:effectLst>
            <a:outerShdw blurRad="3937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8"/>
          <p:cNvSpPr/>
          <p:nvPr/>
        </p:nvSpPr>
        <p:spPr>
          <a:xfrm>
            <a:off x="7863347" y="1944985"/>
            <a:ext cx="1186303" cy="1186303"/>
          </a:xfrm>
          <a:prstGeom prst="ellipse">
            <a:avLst/>
          </a:prstGeom>
          <a:solidFill>
            <a:schemeClr val="bg1"/>
          </a:solidFill>
          <a:ln>
            <a:noFill/>
          </a:ln>
          <a:effectLst>
            <a:outerShdw blurRad="393700" sx="103000" sy="103000" algn="ctr"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椭圆 9"/>
          <p:cNvSpPr/>
          <p:nvPr/>
        </p:nvSpPr>
        <p:spPr>
          <a:xfrm>
            <a:off x="11341509" y="6128442"/>
            <a:ext cx="737419" cy="737419"/>
          </a:xfrm>
          <a:prstGeom prst="ellipse">
            <a:avLst/>
          </a:prstGeom>
          <a:solidFill>
            <a:srgbClr val="585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11"/>
          <p:cNvSpPr txBox="1"/>
          <p:nvPr/>
        </p:nvSpPr>
        <p:spPr>
          <a:xfrm>
            <a:off x="269116" y="248556"/>
            <a:ext cx="10684020" cy="591252"/>
          </a:xfrm>
          <a:prstGeom prst="rect">
            <a:avLst/>
          </a:prstGeom>
          <a:noFill/>
        </p:spPr>
        <p:txBody>
          <a:bodyPr wrap="square" rtlCol="0">
            <a:spAutoFit/>
          </a:bodyPr>
          <a:lstStyle/>
          <a:p>
            <a:pPr>
              <a:lnSpc>
                <a:spcPct val="90000"/>
              </a:lnSpc>
              <a:spcBef>
                <a:spcPct val="0"/>
              </a:spcBef>
              <a:spcAft>
                <a:spcPts val="600"/>
              </a:spcAft>
            </a:pPr>
            <a:r>
              <a:rPr lang="en-US" altLang="zh-CN" sz="3600" b="1" i="1" spc="300" dirty="0">
                <a:solidFill>
                  <a:schemeClr val="accent1">
                    <a:lumMod val="75000"/>
                  </a:schemeClr>
                </a:solidFill>
                <a:latin typeface="High Tower Text" panose="02040502050506030303" pitchFamily="18" charset="0"/>
                <a:sym typeface="Arial" panose="020B0604020202020204"/>
              </a:rPr>
              <a:t>How does Adam organize every challenge? </a:t>
            </a:r>
            <a:endParaRPr lang="en-US" altLang="zh-CN" sz="3600" b="1" i="1" spc="300" dirty="0">
              <a:solidFill>
                <a:schemeClr val="accent1">
                  <a:lumMod val="75000"/>
                </a:schemeClr>
              </a:solidFill>
              <a:latin typeface="High Tower Text" panose="02040502050506030303" pitchFamily="18" charset="0"/>
              <a:sym typeface="Arial" panose="020B0604020202020204"/>
            </a:endParaRPr>
          </a:p>
        </p:txBody>
      </p:sp>
      <p:sp>
        <p:nvSpPr>
          <p:cNvPr id="4" name="矩形 3"/>
          <p:cNvSpPr/>
          <p:nvPr/>
        </p:nvSpPr>
        <p:spPr>
          <a:xfrm>
            <a:off x="153730" y="765947"/>
            <a:ext cx="9609702" cy="6186309"/>
          </a:xfrm>
          <a:prstGeom prst="rect">
            <a:avLst/>
          </a:prstGeom>
        </p:spPr>
        <p:txBody>
          <a:bodyPr wrap="square">
            <a:spAutoFit/>
          </a:bodyPr>
          <a:lstStyle/>
          <a:p>
            <a:pPr algn="just"/>
            <a:r>
              <a:rPr lang="zh-CN" altLang="en-US" sz="2200" dirty="0">
                <a:latin typeface="Times New Roman" panose="02020603050405020304" pitchFamily="18" charset="0"/>
                <a:cs typeface="Times New Roman" panose="02020603050405020304" pitchFamily="18" charset="0"/>
              </a:rPr>
              <a:t>    Hi! My name is Adam and Fm a freshman at senior high school. Going from junior high school to senior high school is a really big challenge. The first week was a little confusing.</a:t>
            </a:r>
            <a:endParaRPr lang="zh-CN" altLang="en-US" sz="2200" dirty="0">
              <a:latin typeface="Times New Roman" panose="02020603050405020304" pitchFamily="18" charset="0"/>
              <a:cs typeface="Times New Roman" panose="02020603050405020304" pitchFamily="18" charset="0"/>
            </a:endParaRPr>
          </a:p>
          <a:p>
            <a:pPr algn="just"/>
            <a:r>
              <a:rPr lang="zh-CN" altLang="en-US" sz="2200" dirty="0">
                <a:latin typeface="Times New Roman" panose="02020603050405020304" pitchFamily="18" charset="0"/>
                <a:cs typeface="Times New Roman" panose="02020603050405020304" pitchFamily="18" charset="0"/>
              </a:rPr>
              <a:t>    First, I had to think very carefully about which courses I wanted to take. The school adviser helped me choose the suitable ones: maths, English, chemistry, world history, and Chinese. I know that Chinese is a very difficult language, but I hope to be </a:t>
            </a:r>
            <a:r>
              <a:rPr lang="zh-CN" altLang="en-US" sz="2200" b="1" dirty="0">
                <a:latin typeface="Times New Roman" panose="02020603050405020304" pitchFamily="18" charset="0"/>
                <a:cs typeface="Times New Roman" panose="02020603050405020304" pitchFamily="18" charset="0"/>
              </a:rPr>
              <a:t>fluent</a:t>
            </a:r>
            <a:r>
              <a:rPr lang="zh-CN" altLang="en-US" sz="2200" dirty="0">
                <a:latin typeface="Times New Roman" panose="02020603050405020304" pitchFamily="18" charset="0"/>
                <a:cs typeface="Times New Roman" panose="02020603050405020304" pitchFamily="18" charset="0"/>
              </a:rPr>
              <a:t> when I </a:t>
            </a:r>
            <a:r>
              <a:rPr lang="zh-CN" altLang="en-US" sz="2200" b="1" dirty="0">
                <a:latin typeface="Times New Roman" panose="02020603050405020304" pitchFamily="18" charset="0"/>
                <a:cs typeface="Times New Roman" panose="02020603050405020304" pitchFamily="18" charset="0"/>
              </a:rPr>
              <a:t>graduate</a:t>
            </a:r>
            <a:r>
              <a:rPr lang="zh-CN" altLang="en-US" sz="2200" dirty="0">
                <a:latin typeface="Times New Roman" panose="02020603050405020304" pitchFamily="18" charset="0"/>
                <a:cs typeface="Times New Roman" panose="02020603050405020304" pitchFamily="18" charset="0"/>
              </a:rPr>
              <a:t>. My adviser </a:t>
            </a:r>
            <a:r>
              <a:rPr lang="zh-CN" altLang="en-US" sz="2200" b="1" dirty="0">
                <a:solidFill>
                  <a:schemeClr val="tx1">
                    <a:lumMod val="95000"/>
                    <a:lumOff val="5000"/>
                  </a:schemeClr>
                </a:solidFill>
                <a:latin typeface="Times New Roman" panose="02020603050405020304" pitchFamily="18" charset="0"/>
                <a:cs typeface="Times New Roman" panose="02020603050405020304" pitchFamily="18" charset="0"/>
              </a:rPr>
              <a:t>recommended</a:t>
            </a:r>
            <a:r>
              <a:rPr lang="zh-CN" altLang="en-US" sz="2200" dirty="0">
                <a:latin typeface="Times New Roman" panose="02020603050405020304" pitchFamily="18" charset="0"/>
                <a:cs typeface="Times New Roman" panose="02020603050405020304" pitchFamily="18" charset="0"/>
              </a:rPr>
              <a:t> that I should sign up for advanced </a:t>
            </a:r>
            <a:r>
              <a:rPr lang="zh-CN" altLang="en-US" sz="2200" b="1" dirty="0">
                <a:latin typeface="Times New Roman" panose="02020603050405020304" pitchFamily="18" charset="0"/>
                <a:cs typeface="Times New Roman" panose="02020603050405020304" pitchFamily="18" charset="0"/>
              </a:rPr>
              <a:t>literature</a:t>
            </a:r>
            <a:r>
              <a:rPr lang="zh-CN" altLang="en-US" sz="2200" dirty="0">
                <a:latin typeface="Times New Roman" panose="02020603050405020304" pitchFamily="18" charset="0"/>
                <a:cs typeface="Times New Roman" panose="02020603050405020304" pitchFamily="18" charset="0"/>
              </a:rPr>
              <a:t> because I like English and </a:t>
            </a:r>
            <a:r>
              <a:rPr lang="en-US" altLang="zh-CN" sz="2200" dirty="0">
                <a:latin typeface="Times New Roman" panose="02020603050405020304" pitchFamily="18" charset="0"/>
                <a:cs typeface="Times New Roman" panose="02020603050405020304" pitchFamily="18" charset="0"/>
              </a:rPr>
              <a:t>I’</a:t>
            </a:r>
            <a:r>
              <a:rPr lang="zh-CN" altLang="en-US" sz="2200" dirty="0">
                <a:latin typeface="Times New Roman" panose="02020603050405020304" pitchFamily="18" charset="0"/>
                <a:cs typeface="Times New Roman" panose="02020603050405020304" pitchFamily="18" charset="0"/>
              </a:rPr>
              <a:t>m good at it. </a:t>
            </a:r>
            <a:endParaRPr lang="en-US" altLang="zh-CN" sz="2200" dirty="0">
              <a:latin typeface="Times New Roman" panose="02020603050405020304" pitchFamily="18" charset="0"/>
              <a:cs typeface="Times New Roman" panose="02020603050405020304" pitchFamily="18" charset="0"/>
            </a:endParaRPr>
          </a:p>
          <a:p>
            <a:pPr algn="just"/>
            <a:r>
              <a:rPr lang="en-US" altLang="zh-CN" sz="2200" dirty="0">
                <a:latin typeface="Times New Roman" panose="02020603050405020304" pitchFamily="18" charset="0"/>
                <a:cs typeface="Times New Roman" panose="02020603050405020304" pitchFamily="18" charset="0"/>
              </a:rPr>
              <a:t>    </a:t>
            </a:r>
            <a:r>
              <a:rPr lang="zh-CN" altLang="en-US" sz="2200" dirty="0">
                <a:latin typeface="Times New Roman" panose="02020603050405020304" pitchFamily="18" charset="0"/>
                <a:cs typeface="Times New Roman" panose="02020603050405020304" pitchFamily="18" charset="0"/>
              </a:rPr>
              <a:t>I had to choose extra-curricular activities, too. I tried to join the school football team, but the coach told me that I didn’t play well enough. </a:t>
            </a:r>
            <a:r>
              <a:rPr lang="zh-CN" altLang="en-US" sz="2200" b="1" dirty="0">
                <a:latin typeface="Times New Roman" panose="02020603050405020304" pitchFamily="18" charset="0"/>
                <a:cs typeface="Times New Roman" panose="02020603050405020304" pitchFamily="18" charset="0"/>
              </a:rPr>
              <a:t>Obviously</a:t>
            </a:r>
            <a:r>
              <a:rPr lang="zh-CN" altLang="en-US" sz="2200" dirty="0">
                <a:latin typeface="Times New Roman" panose="02020603050405020304" pitchFamily="18" charset="0"/>
                <a:cs typeface="Times New Roman" panose="02020603050405020304" pitchFamily="18" charset="0"/>
              </a:rPr>
              <a:t>, I was unhappy, but I won’t </a:t>
            </a:r>
            <a:r>
              <a:rPr lang="zh-CN" altLang="en-US" sz="2200" b="1" dirty="0">
                <a:latin typeface="Times New Roman" panose="02020603050405020304" pitchFamily="18" charset="0"/>
                <a:cs typeface="Times New Roman" panose="02020603050405020304" pitchFamily="18" charset="0"/>
              </a:rPr>
              <a:t>quit</a:t>
            </a:r>
            <a:r>
              <a:rPr lang="zh-CN" altLang="en-US" sz="2200" dirty="0">
                <a:latin typeface="Times New Roman" panose="02020603050405020304" pitchFamily="18" charset="0"/>
                <a:cs typeface="Times New Roman" panose="02020603050405020304" pitchFamily="18" charset="0"/>
              </a:rPr>
              <a:t>. I’ll find a way to improve on my own so that I can make the team next year. I joined a volunteer club instead. Every Wednesday, we work at a soup kitchen and hand out food to homeless people in the community.</a:t>
            </a:r>
            <a:endParaRPr lang="zh-CN" altLang="en-US" sz="2200" dirty="0">
              <a:latin typeface="Times New Roman" panose="02020603050405020304" pitchFamily="18" charset="0"/>
              <a:cs typeface="Times New Roman" panose="02020603050405020304" pitchFamily="18" charset="0"/>
            </a:endParaRPr>
          </a:p>
          <a:p>
            <a:pPr algn="just"/>
            <a:r>
              <a:rPr lang="zh-CN" altLang="en-US" sz="2200" dirty="0">
                <a:latin typeface="Times New Roman" panose="02020603050405020304" pitchFamily="18" charset="0"/>
                <a:cs typeface="Times New Roman" panose="02020603050405020304" pitchFamily="18" charset="0"/>
              </a:rPr>
              <a:t>    I know l</a:t>
            </a:r>
            <a:r>
              <a:rPr lang="en-US" altLang="zh-CN" sz="2200" dirty="0">
                <a:latin typeface="Times New Roman" panose="02020603050405020304" pitchFamily="18" charset="0"/>
                <a:cs typeface="Times New Roman" panose="02020603050405020304" pitchFamily="18" charset="0"/>
              </a:rPr>
              <a:t>’ll</a:t>
            </a:r>
            <a:r>
              <a:rPr lang="zh-CN" altLang="en-US" sz="2200" dirty="0">
                <a:latin typeface="Times New Roman" panose="02020603050405020304" pitchFamily="18" charset="0"/>
                <a:cs typeface="Times New Roman" panose="02020603050405020304" pitchFamily="18" charset="0"/>
              </a:rPr>
              <a:t> have to study harder as a senior high school student and get used to being </a:t>
            </a:r>
            <a:r>
              <a:rPr lang="zh-CN" altLang="en-US" sz="2200" b="1" dirty="0">
                <a:latin typeface="Times New Roman" panose="02020603050405020304" pitchFamily="18" charset="0"/>
                <a:cs typeface="Times New Roman" panose="02020603050405020304" pitchFamily="18" charset="0"/>
              </a:rPr>
              <a:t>responsible</a:t>
            </a:r>
            <a:r>
              <a:rPr lang="zh-CN" altLang="en-US" sz="2200" dirty="0">
                <a:latin typeface="Times New Roman" panose="02020603050405020304" pitchFamily="18" charset="0"/>
                <a:cs typeface="Times New Roman" panose="02020603050405020304" pitchFamily="18" charset="0"/>
              </a:rPr>
              <a:t> for a lot more. </a:t>
            </a:r>
            <a:r>
              <a:rPr lang="en-US" altLang="zh-CN" sz="2200" dirty="0">
                <a:latin typeface="Times New Roman" panose="02020603050405020304" pitchFamily="18" charset="0"/>
                <a:cs typeface="Times New Roman" panose="02020603050405020304" pitchFamily="18" charset="0"/>
              </a:rPr>
              <a:t>I’m</a:t>
            </a:r>
            <a:r>
              <a:rPr lang="zh-CN" altLang="en-US" sz="2200" dirty="0">
                <a:latin typeface="Times New Roman" panose="02020603050405020304" pitchFamily="18" charset="0"/>
                <a:cs typeface="Times New Roman" panose="02020603050405020304" pitchFamily="18" charset="0"/>
              </a:rPr>
              <a:t> a bit worried about keeping up with the other students in my advanced course, and it’ll be quite difficult to get used to all the homework. Still, I’m happy to be here. Studying hard isn’t always f</a:t>
            </a:r>
            <a:r>
              <a:rPr lang="en-US" altLang="zh-CN" sz="2200" dirty="0">
                <a:latin typeface="Times New Roman" panose="02020603050405020304" pitchFamily="18" charset="0"/>
                <a:cs typeface="Times New Roman" panose="02020603050405020304" pitchFamily="18" charset="0"/>
              </a:rPr>
              <a:t>u</a:t>
            </a:r>
            <a:r>
              <a:rPr lang="zh-CN" altLang="en-US" sz="2200" dirty="0">
                <a:latin typeface="Times New Roman" panose="02020603050405020304" pitchFamily="18" charset="0"/>
                <a:cs typeface="Times New Roman" panose="02020603050405020304" pitchFamily="18" charset="0"/>
              </a:rPr>
              <a:t>n</a:t>
            </a:r>
            <a:r>
              <a:rPr lang="en-US" altLang="zh-CN" sz="2200" dirty="0">
                <a:latin typeface="Times New Roman" panose="02020603050405020304" pitchFamily="18" charset="0"/>
                <a:cs typeface="Times New Roman" panose="02020603050405020304" pitchFamily="18" charset="0"/>
              </a:rPr>
              <a:t>, </a:t>
            </a:r>
            <a:r>
              <a:rPr lang="zh-CN" altLang="en-US" sz="2200" dirty="0">
                <a:latin typeface="Times New Roman" panose="02020603050405020304" pitchFamily="18" charset="0"/>
                <a:cs typeface="Times New Roman" panose="02020603050405020304" pitchFamily="18" charset="0"/>
              </a:rPr>
              <a:t>but I’ll be well prepared for university or whatever else comes in the future.</a:t>
            </a:r>
            <a:endParaRPr lang="zh-CN" altLang="en-US" sz="2200" dirty="0">
              <a:latin typeface="Times New Roman" panose="02020603050405020304" pitchFamily="18" charset="0"/>
              <a:cs typeface="Times New Roman" panose="02020603050405020304" pitchFamily="18" charset="0"/>
            </a:endParaRPr>
          </a:p>
        </p:txBody>
      </p:sp>
      <p:sp>
        <p:nvSpPr>
          <p:cNvPr id="11" name="矩形 10"/>
          <p:cNvSpPr/>
          <p:nvPr/>
        </p:nvSpPr>
        <p:spPr>
          <a:xfrm>
            <a:off x="153730" y="765946"/>
            <a:ext cx="9609702" cy="6186309"/>
          </a:xfrm>
          <a:prstGeom prst="rect">
            <a:avLst/>
          </a:prstGeom>
        </p:spPr>
        <p:txBody>
          <a:bodyPr wrap="square">
            <a:spAutoFit/>
          </a:bodyPr>
          <a:lstStyle/>
          <a:p>
            <a:pPr algn="just"/>
            <a:r>
              <a:rPr lang="zh-CN" altLang="en-US" sz="2200" dirty="0">
                <a:latin typeface="Times New Roman" panose="02020603050405020304" pitchFamily="18" charset="0"/>
                <a:cs typeface="Times New Roman" panose="02020603050405020304" pitchFamily="18" charset="0"/>
              </a:rPr>
              <a:t>    Hi! My name is Adam and Fm a freshman at senior high school. Going from junior high school to senior high school is a really big challenge. The first week was a little confusing.</a:t>
            </a:r>
            <a:endParaRPr lang="zh-CN" altLang="en-US" sz="2200" dirty="0">
              <a:latin typeface="Times New Roman" panose="02020603050405020304" pitchFamily="18" charset="0"/>
              <a:cs typeface="Times New Roman" panose="02020603050405020304" pitchFamily="18" charset="0"/>
            </a:endParaRPr>
          </a:p>
          <a:p>
            <a:pPr algn="just"/>
            <a:r>
              <a:rPr lang="zh-CN" altLang="en-US" sz="2200" dirty="0">
                <a:latin typeface="Times New Roman" panose="02020603050405020304" pitchFamily="18" charset="0"/>
                <a:cs typeface="Times New Roman" panose="02020603050405020304" pitchFamily="18" charset="0"/>
              </a:rPr>
              <a:t>    </a:t>
            </a:r>
            <a:r>
              <a:rPr lang="zh-CN" altLang="en-US" sz="2200" dirty="0">
                <a:solidFill>
                  <a:srgbClr val="0070C0"/>
                </a:solidFill>
                <a:latin typeface="Times New Roman" panose="02020603050405020304" pitchFamily="18" charset="0"/>
                <a:cs typeface="Times New Roman" panose="02020603050405020304" pitchFamily="18" charset="0"/>
              </a:rPr>
              <a:t>First, I had to think very carefully about which courses I wanted to take. The school adviser helped me choose the suitable ones: maths, English, chemistry, world history, and Chinese. </a:t>
            </a:r>
            <a:r>
              <a:rPr lang="zh-CN" altLang="en-US" sz="2200" dirty="0">
                <a:latin typeface="Times New Roman" panose="02020603050405020304" pitchFamily="18" charset="0"/>
                <a:cs typeface="Times New Roman" panose="02020603050405020304" pitchFamily="18" charset="0"/>
              </a:rPr>
              <a:t>I know that Chinese is a very difficult language, but I hope to be </a:t>
            </a:r>
            <a:r>
              <a:rPr lang="zh-CN" altLang="en-US" sz="2200" b="1" dirty="0">
                <a:latin typeface="Times New Roman" panose="02020603050405020304" pitchFamily="18" charset="0"/>
                <a:cs typeface="Times New Roman" panose="02020603050405020304" pitchFamily="18" charset="0"/>
              </a:rPr>
              <a:t>fluent</a:t>
            </a:r>
            <a:r>
              <a:rPr lang="zh-CN" altLang="en-US" sz="2200" dirty="0">
                <a:latin typeface="Times New Roman" panose="02020603050405020304" pitchFamily="18" charset="0"/>
                <a:cs typeface="Times New Roman" panose="02020603050405020304" pitchFamily="18" charset="0"/>
              </a:rPr>
              <a:t> when I </a:t>
            </a:r>
            <a:r>
              <a:rPr lang="zh-CN" altLang="en-US" sz="2200" b="1" dirty="0">
                <a:latin typeface="Times New Roman" panose="02020603050405020304" pitchFamily="18" charset="0"/>
                <a:cs typeface="Times New Roman" panose="02020603050405020304" pitchFamily="18" charset="0"/>
              </a:rPr>
              <a:t>graduate</a:t>
            </a:r>
            <a:r>
              <a:rPr lang="zh-CN" altLang="en-US" sz="2200" dirty="0">
                <a:latin typeface="Times New Roman" panose="02020603050405020304" pitchFamily="18" charset="0"/>
                <a:cs typeface="Times New Roman" panose="02020603050405020304" pitchFamily="18" charset="0"/>
              </a:rPr>
              <a:t>. </a:t>
            </a:r>
            <a:r>
              <a:rPr lang="zh-CN" altLang="en-US" sz="2200" dirty="0">
                <a:solidFill>
                  <a:srgbClr val="0070C0"/>
                </a:solidFill>
                <a:latin typeface="Times New Roman" panose="02020603050405020304" pitchFamily="18" charset="0"/>
                <a:cs typeface="Times New Roman" panose="02020603050405020304" pitchFamily="18" charset="0"/>
              </a:rPr>
              <a:t>My adviser </a:t>
            </a:r>
            <a:r>
              <a:rPr lang="zh-CN" altLang="en-US" sz="2200" b="1" dirty="0">
                <a:solidFill>
                  <a:srgbClr val="0070C0"/>
                </a:solidFill>
                <a:latin typeface="Times New Roman" panose="02020603050405020304" pitchFamily="18" charset="0"/>
                <a:cs typeface="Times New Roman" panose="02020603050405020304" pitchFamily="18" charset="0"/>
              </a:rPr>
              <a:t>recommended</a:t>
            </a:r>
            <a:r>
              <a:rPr lang="zh-CN" altLang="en-US" sz="2200" dirty="0">
                <a:solidFill>
                  <a:srgbClr val="0070C0"/>
                </a:solidFill>
                <a:latin typeface="Times New Roman" panose="02020603050405020304" pitchFamily="18" charset="0"/>
                <a:cs typeface="Times New Roman" panose="02020603050405020304" pitchFamily="18" charset="0"/>
              </a:rPr>
              <a:t> that I should sign up for advanced </a:t>
            </a:r>
            <a:r>
              <a:rPr lang="zh-CN" altLang="en-US" sz="2200" b="1" dirty="0">
                <a:solidFill>
                  <a:srgbClr val="0070C0"/>
                </a:solidFill>
                <a:latin typeface="Times New Roman" panose="02020603050405020304" pitchFamily="18" charset="0"/>
                <a:cs typeface="Times New Roman" panose="02020603050405020304" pitchFamily="18" charset="0"/>
              </a:rPr>
              <a:t>literature</a:t>
            </a:r>
            <a:r>
              <a:rPr lang="zh-CN" altLang="en-US" sz="2200" dirty="0">
                <a:solidFill>
                  <a:srgbClr val="0070C0"/>
                </a:solidFill>
                <a:latin typeface="Times New Roman" panose="02020603050405020304" pitchFamily="18" charset="0"/>
                <a:cs typeface="Times New Roman" panose="02020603050405020304" pitchFamily="18" charset="0"/>
              </a:rPr>
              <a:t> </a:t>
            </a:r>
            <a:r>
              <a:rPr lang="zh-CN" altLang="en-US" sz="2200" dirty="0">
                <a:latin typeface="Times New Roman" panose="02020603050405020304" pitchFamily="18" charset="0"/>
                <a:cs typeface="Times New Roman" panose="02020603050405020304" pitchFamily="18" charset="0"/>
              </a:rPr>
              <a:t>because I like English and </a:t>
            </a:r>
            <a:r>
              <a:rPr lang="en-US" altLang="zh-CN" sz="2200" dirty="0">
                <a:latin typeface="Times New Roman" panose="02020603050405020304" pitchFamily="18" charset="0"/>
                <a:cs typeface="Times New Roman" panose="02020603050405020304" pitchFamily="18" charset="0"/>
              </a:rPr>
              <a:t>I’</a:t>
            </a:r>
            <a:r>
              <a:rPr lang="zh-CN" altLang="en-US" sz="2200" dirty="0">
                <a:latin typeface="Times New Roman" panose="02020603050405020304" pitchFamily="18" charset="0"/>
                <a:cs typeface="Times New Roman" panose="02020603050405020304" pitchFamily="18" charset="0"/>
              </a:rPr>
              <a:t>m good at it. </a:t>
            </a:r>
            <a:endParaRPr lang="en-US" altLang="zh-CN" sz="2200" dirty="0">
              <a:latin typeface="Times New Roman" panose="02020603050405020304" pitchFamily="18" charset="0"/>
              <a:cs typeface="Times New Roman" panose="02020603050405020304" pitchFamily="18" charset="0"/>
            </a:endParaRPr>
          </a:p>
          <a:p>
            <a:pPr algn="just"/>
            <a:r>
              <a:rPr lang="en-US" altLang="zh-CN" sz="2200" dirty="0">
                <a:latin typeface="Times New Roman" panose="02020603050405020304" pitchFamily="18" charset="0"/>
                <a:cs typeface="Times New Roman" panose="02020603050405020304" pitchFamily="18" charset="0"/>
              </a:rPr>
              <a:t>    </a:t>
            </a:r>
            <a:r>
              <a:rPr lang="zh-CN" altLang="en-US" sz="2200" dirty="0">
                <a:solidFill>
                  <a:srgbClr val="0070C0"/>
                </a:solidFill>
                <a:latin typeface="Times New Roman" panose="02020603050405020304" pitchFamily="18" charset="0"/>
                <a:cs typeface="Times New Roman" panose="02020603050405020304" pitchFamily="18" charset="0"/>
              </a:rPr>
              <a:t>I had to choose extra-curricular activities, too. I tried to join the school football team, but the coach told me that I didn’t play well enough. </a:t>
            </a:r>
            <a:r>
              <a:rPr lang="zh-CN" altLang="en-US" sz="2200" b="1" dirty="0">
                <a:latin typeface="Times New Roman" panose="02020603050405020304" pitchFamily="18" charset="0"/>
                <a:cs typeface="Times New Roman" panose="02020603050405020304" pitchFamily="18" charset="0"/>
              </a:rPr>
              <a:t>Obviously</a:t>
            </a:r>
            <a:r>
              <a:rPr lang="zh-CN" altLang="en-US" sz="2200" dirty="0">
                <a:latin typeface="Times New Roman" panose="02020603050405020304" pitchFamily="18" charset="0"/>
                <a:cs typeface="Times New Roman" panose="02020603050405020304" pitchFamily="18" charset="0"/>
              </a:rPr>
              <a:t>, I was unhappy, but I won’t </a:t>
            </a:r>
            <a:r>
              <a:rPr lang="zh-CN" altLang="en-US" sz="2200" b="1" dirty="0">
                <a:latin typeface="Times New Roman" panose="02020603050405020304" pitchFamily="18" charset="0"/>
                <a:cs typeface="Times New Roman" panose="02020603050405020304" pitchFamily="18" charset="0"/>
              </a:rPr>
              <a:t>quit</a:t>
            </a:r>
            <a:r>
              <a:rPr lang="zh-CN" altLang="en-US" sz="2200" dirty="0">
                <a:latin typeface="Times New Roman" panose="02020603050405020304" pitchFamily="18" charset="0"/>
                <a:cs typeface="Times New Roman" panose="02020603050405020304" pitchFamily="18" charset="0"/>
              </a:rPr>
              <a:t>. I’ll find a way to improve on my own so that I can make the team next year. </a:t>
            </a:r>
            <a:r>
              <a:rPr lang="zh-CN" altLang="en-US" sz="2200" dirty="0">
                <a:solidFill>
                  <a:srgbClr val="0070C0"/>
                </a:solidFill>
                <a:latin typeface="Times New Roman" panose="02020603050405020304" pitchFamily="18" charset="0"/>
                <a:cs typeface="Times New Roman" panose="02020603050405020304" pitchFamily="18" charset="0"/>
              </a:rPr>
              <a:t>I joined a volunteer club instead. Every Wednesday, we work at a soup kitchen and hand out food to homeless people in the community.</a:t>
            </a:r>
            <a:endParaRPr lang="zh-CN" altLang="en-US" sz="2200" dirty="0">
              <a:solidFill>
                <a:srgbClr val="0070C0"/>
              </a:solidFill>
              <a:latin typeface="Times New Roman" panose="02020603050405020304" pitchFamily="18" charset="0"/>
              <a:cs typeface="Times New Roman" panose="02020603050405020304" pitchFamily="18" charset="0"/>
            </a:endParaRPr>
          </a:p>
          <a:p>
            <a:pPr algn="just"/>
            <a:r>
              <a:rPr lang="zh-CN" altLang="en-US" sz="2200" dirty="0">
                <a:latin typeface="Times New Roman" panose="02020603050405020304" pitchFamily="18" charset="0"/>
                <a:cs typeface="Times New Roman" panose="02020603050405020304" pitchFamily="18" charset="0"/>
              </a:rPr>
              <a:t>    </a:t>
            </a:r>
            <a:r>
              <a:rPr lang="zh-CN" altLang="en-US" sz="2200" dirty="0">
                <a:solidFill>
                  <a:srgbClr val="0070C0"/>
                </a:solidFill>
                <a:latin typeface="Times New Roman" panose="02020603050405020304" pitchFamily="18" charset="0"/>
                <a:cs typeface="Times New Roman" panose="02020603050405020304" pitchFamily="18" charset="0"/>
              </a:rPr>
              <a:t>I know l</a:t>
            </a:r>
            <a:r>
              <a:rPr lang="en-US" altLang="zh-CN" sz="2200" dirty="0">
                <a:solidFill>
                  <a:srgbClr val="0070C0"/>
                </a:solidFill>
                <a:latin typeface="Times New Roman" panose="02020603050405020304" pitchFamily="18" charset="0"/>
                <a:cs typeface="Times New Roman" panose="02020603050405020304" pitchFamily="18" charset="0"/>
              </a:rPr>
              <a:t>’ll</a:t>
            </a:r>
            <a:r>
              <a:rPr lang="zh-CN" altLang="en-US" sz="2200" dirty="0">
                <a:solidFill>
                  <a:srgbClr val="0070C0"/>
                </a:solidFill>
                <a:latin typeface="Times New Roman" panose="02020603050405020304" pitchFamily="18" charset="0"/>
                <a:cs typeface="Times New Roman" panose="02020603050405020304" pitchFamily="18" charset="0"/>
              </a:rPr>
              <a:t> have to study harder as a senior high school student and get used to being </a:t>
            </a:r>
            <a:r>
              <a:rPr lang="zh-CN" altLang="en-US" sz="2200" b="1" dirty="0">
                <a:solidFill>
                  <a:srgbClr val="0070C0"/>
                </a:solidFill>
                <a:latin typeface="Times New Roman" panose="02020603050405020304" pitchFamily="18" charset="0"/>
                <a:cs typeface="Times New Roman" panose="02020603050405020304" pitchFamily="18" charset="0"/>
              </a:rPr>
              <a:t>responsible</a:t>
            </a:r>
            <a:r>
              <a:rPr lang="zh-CN" altLang="en-US" sz="2200" dirty="0">
                <a:solidFill>
                  <a:srgbClr val="0070C0"/>
                </a:solidFill>
                <a:latin typeface="Times New Roman" panose="02020603050405020304" pitchFamily="18" charset="0"/>
                <a:cs typeface="Times New Roman" panose="02020603050405020304" pitchFamily="18" charset="0"/>
              </a:rPr>
              <a:t> for a lot more.</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I’m</a:t>
            </a:r>
            <a:r>
              <a:rPr lang="zh-CN" altLang="en-US" sz="2200" dirty="0">
                <a:latin typeface="Times New Roman" panose="02020603050405020304" pitchFamily="18" charset="0"/>
                <a:cs typeface="Times New Roman" panose="02020603050405020304" pitchFamily="18" charset="0"/>
              </a:rPr>
              <a:t> a bit worried about </a:t>
            </a:r>
            <a:r>
              <a:rPr lang="zh-CN" altLang="en-US" sz="2200" dirty="0">
                <a:solidFill>
                  <a:srgbClr val="0070C0"/>
                </a:solidFill>
                <a:latin typeface="Times New Roman" panose="02020603050405020304" pitchFamily="18" charset="0"/>
                <a:cs typeface="Times New Roman" panose="02020603050405020304" pitchFamily="18" charset="0"/>
              </a:rPr>
              <a:t>keeping up with the other students in my advanced course</a:t>
            </a:r>
            <a:r>
              <a:rPr lang="zh-CN" altLang="en-US" sz="2200" dirty="0">
                <a:latin typeface="Times New Roman" panose="02020603050405020304" pitchFamily="18" charset="0"/>
                <a:cs typeface="Times New Roman" panose="02020603050405020304" pitchFamily="18" charset="0"/>
              </a:rPr>
              <a:t>, and it’ll be quite difficult to </a:t>
            </a:r>
            <a:r>
              <a:rPr lang="zh-CN" altLang="en-US" sz="2200" dirty="0">
                <a:solidFill>
                  <a:srgbClr val="0070C0"/>
                </a:solidFill>
                <a:latin typeface="Times New Roman" panose="02020603050405020304" pitchFamily="18" charset="0"/>
                <a:cs typeface="Times New Roman" panose="02020603050405020304" pitchFamily="18" charset="0"/>
              </a:rPr>
              <a:t>get used to all the homework. </a:t>
            </a:r>
            <a:r>
              <a:rPr lang="zh-CN" altLang="en-US" sz="2200" dirty="0">
                <a:latin typeface="Times New Roman" panose="02020603050405020304" pitchFamily="18" charset="0"/>
                <a:cs typeface="Times New Roman" panose="02020603050405020304" pitchFamily="18" charset="0"/>
              </a:rPr>
              <a:t>Still, I’m happy to be here. Studying hard isn’t always f</a:t>
            </a:r>
            <a:r>
              <a:rPr lang="en-US" altLang="zh-CN" sz="2200" dirty="0">
                <a:latin typeface="Times New Roman" panose="02020603050405020304" pitchFamily="18" charset="0"/>
                <a:cs typeface="Times New Roman" panose="02020603050405020304" pitchFamily="18" charset="0"/>
              </a:rPr>
              <a:t>u</a:t>
            </a:r>
            <a:r>
              <a:rPr lang="zh-CN" altLang="en-US" sz="2200" dirty="0">
                <a:latin typeface="Times New Roman" panose="02020603050405020304" pitchFamily="18" charset="0"/>
                <a:cs typeface="Times New Roman" panose="02020603050405020304" pitchFamily="18" charset="0"/>
              </a:rPr>
              <a:t>n</a:t>
            </a:r>
            <a:r>
              <a:rPr lang="en-US" altLang="zh-CN" sz="2200" dirty="0">
                <a:latin typeface="Times New Roman" panose="02020603050405020304" pitchFamily="18" charset="0"/>
                <a:cs typeface="Times New Roman" panose="02020603050405020304" pitchFamily="18" charset="0"/>
              </a:rPr>
              <a:t>, </a:t>
            </a:r>
            <a:r>
              <a:rPr lang="zh-CN" altLang="en-US" sz="2200" dirty="0">
                <a:latin typeface="Times New Roman" panose="02020603050405020304" pitchFamily="18" charset="0"/>
                <a:cs typeface="Times New Roman" panose="02020603050405020304" pitchFamily="18" charset="0"/>
              </a:rPr>
              <a:t>but I’ll be well prepared for university or whatever else comes in the future.</a:t>
            </a:r>
            <a:endParaRPr lang="zh-CN" altLang="en-US" sz="2200" dirty="0">
              <a:latin typeface="Times New Roman" panose="02020603050405020304" pitchFamily="18" charset="0"/>
              <a:cs typeface="Times New Roman" panose="02020603050405020304" pitchFamily="18" charset="0"/>
            </a:endParaRPr>
          </a:p>
        </p:txBody>
      </p:sp>
      <p:sp>
        <p:nvSpPr>
          <p:cNvPr id="14" name="矩形 13"/>
          <p:cNvSpPr/>
          <p:nvPr/>
        </p:nvSpPr>
        <p:spPr>
          <a:xfrm>
            <a:off x="153730" y="765945"/>
            <a:ext cx="9609702" cy="6186309"/>
          </a:xfrm>
          <a:prstGeom prst="rect">
            <a:avLst/>
          </a:prstGeom>
        </p:spPr>
        <p:txBody>
          <a:bodyPr wrap="square">
            <a:spAutoFit/>
          </a:bodyPr>
          <a:lstStyle/>
          <a:p>
            <a:pPr algn="just"/>
            <a:r>
              <a:rPr lang="zh-CN" altLang="en-US" sz="2200" dirty="0">
                <a:latin typeface="Times New Roman" panose="02020603050405020304" pitchFamily="18" charset="0"/>
                <a:cs typeface="Times New Roman" panose="02020603050405020304" pitchFamily="18" charset="0"/>
              </a:rPr>
              <a:t>    Hi! My name is Adam and Fm a freshman at senior high school. Going from junior high school to senior high school is a really big challenge. The first week was a little confusing.</a:t>
            </a:r>
            <a:endParaRPr lang="zh-CN" altLang="en-US" sz="2200" dirty="0">
              <a:latin typeface="Times New Roman" panose="02020603050405020304" pitchFamily="18" charset="0"/>
              <a:cs typeface="Times New Roman" panose="02020603050405020304" pitchFamily="18" charset="0"/>
            </a:endParaRPr>
          </a:p>
          <a:p>
            <a:pPr algn="just"/>
            <a:r>
              <a:rPr lang="zh-CN" altLang="en-US" sz="2200" dirty="0">
                <a:latin typeface="Times New Roman" panose="02020603050405020304" pitchFamily="18" charset="0"/>
                <a:cs typeface="Times New Roman" panose="02020603050405020304" pitchFamily="18" charset="0"/>
              </a:rPr>
              <a:t>    First, I had to think very carefully about which courses I wanted to take. The school adviser helped me choose the suitable ones: maths, English, chemistry, world history, and Chinese. I know that Chinese is a very </a:t>
            </a:r>
            <a:r>
              <a:rPr lang="zh-CN" altLang="en-US" sz="2200" dirty="0">
                <a:solidFill>
                  <a:srgbClr val="C00000"/>
                </a:solidFill>
                <a:latin typeface="Times New Roman" panose="02020603050405020304" pitchFamily="18" charset="0"/>
                <a:cs typeface="Times New Roman" panose="02020603050405020304" pitchFamily="18" charset="0"/>
              </a:rPr>
              <a:t>difficult</a:t>
            </a:r>
            <a:r>
              <a:rPr lang="zh-CN" altLang="en-US" sz="2200" dirty="0">
                <a:latin typeface="Times New Roman" panose="02020603050405020304" pitchFamily="18" charset="0"/>
                <a:cs typeface="Times New Roman" panose="02020603050405020304" pitchFamily="18" charset="0"/>
              </a:rPr>
              <a:t> language, but I </a:t>
            </a:r>
            <a:r>
              <a:rPr lang="zh-CN" altLang="en-US" sz="2200" dirty="0">
                <a:solidFill>
                  <a:srgbClr val="C00000"/>
                </a:solidFill>
                <a:latin typeface="Times New Roman" panose="02020603050405020304" pitchFamily="18" charset="0"/>
                <a:cs typeface="Times New Roman" panose="02020603050405020304" pitchFamily="18" charset="0"/>
              </a:rPr>
              <a:t>hope</a:t>
            </a:r>
            <a:r>
              <a:rPr lang="zh-CN" altLang="en-US" sz="2200" dirty="0">
                <a:latin typeface="Times New Roman" panose="02020603050405020304" pitchFamily="18" charset="0"/>
                <a:cs typeface="Times New Roman" panose="02020603050405020304" pitchFamily="18" charset="0"/>
              </a:rPr>
              <a:t> to be </a:t>
            </a:r>
            <a:r>
              <a:rPr lang="zh-CN" altLang="en-US" sz="2200" b="1" dirty="0">
                <a:latin typeface="Times New Roman" panose="02020603050405020304" pitchFamily="18" charset="0"/>
                <a:cs typeface="Times New Roman" panose="02020603050405020304" pitchFamily="18" charset="0"/>
              </a:rPr>
              <a:t>fluent</a:t>
            </a:r>
            <a:r>
              <a:rPr lang="zh-CN" altLang="en-US" sz="2200" dirty="0">
                <a:latin typeface="Times New Roman" panose="02020603050405020304" pitchFamily="18" charset="0"/>
                <a:cs typeface="Times New Roman" panose="02020603050405020304" pitchFamily="18" charset="0"/>
              </a:rPr>
              <a:t> when I </a:t>
            </a:r>
            <a:r>
              <a:rPr lang="zh-CN" altLang="en-US" sz="2200" b="1" dirty="0">
                <a:latin typeface="Times New Roman" panose="02020603050405020304" pitchFamily="18" charset="0"/>
                <a:cs typeface="Times New Roman" panose="02020603050405020304" pitchFamily="18" charset="0"/>
              </a:rPr>
              <a:t>graduate</a:t>
            </a:r>
            <a:r>
              <a:rPr lang="zh-CN" altLang="en-US" sz="2200" dirty="0">
                <a:latin typeface="Times New Roman" panose="02020603050405020304" pitchFamily="18" charset="0"/>
                <a:cs typeface="Times New Roman" panose="02020603050405020304" pitchFamily="18" charset="0"/>
              </a:rPr>
              <a:t>. My adviser </a:t>
            </a:r>
            <a:r>
              <a:rPr lang="zh-CN" altLang="en-US" sz="2200" b="1" dirty="0">
                <a:solidFill>
                  <a:schemeClr val="tx1">
                    <a:lumMod val="95000"/>
                    <a:lumOff val="5000"/>
                  </a:schemeClr>
                </a:solidFill>
                <a:latin typeface="Times New Roman" panose="02020603050405020304" pitchFamily="18" charset="0"/>
                <a:cs typeface="Times New Roman" panose="02020603050405020304" pitchFamily="18" charset="0"/>
              </a:rPr>
              <a:t>recommended</a:t>
            </a:r>
            <a:r>
              <a:rPr lang="zh-CN" altLang="en-US" sz="2200" dirty="0">
                <a:latin typeface="Times New Roman" panose="02020603050405020304" pitchFamily="18" charset="0"/>
                <a:cs typeface="Times New Roman" panose="02020603050405020304" pitchFamily="18" charset="0"/>
              </a:rPr>
              <a:t> that I should sign up for advanced </a:t>
            </a:r>
            <a:r>
              <a:rPr lang="zh-CN" altLang="en-US" sz="2200" b="1" dirty="0">
                <a:latin typeface="Times New Roman" panose="02020603050405020304" pitchFamily="18" charset="0"/>
                <a:cs typeface="Times New Roman" panose="02020603050405020304" pitchFamily="18" charset="0"/>
              </a:rPr>
              <a:t>literature</a:t>
            </a:r>
            <a:r>
              <a:rPr lang="zh-CN" altLang="en-US" sz="2200" dirty="0">
                <a:latin typeface="Times New Roman" panose="02020603050405020304" pitchFamily="18" charset="0"/>
                <a:cs typeface="Times New Roman" panose="02020603050405020304" pitchFamily="18" charset="0"/>
              </a:rPr>
              <a:t> because I like English and </a:t>
            </a:r>
            <a:r>
              <a:rPr lang="en-US" altLang="zh-CN" sz="2200" dirty="0">
                <a:latin typeface="Times New Roman" panose="02020603050405020304" pitchFamily="18" charset="0"/>
                <a:cs typeface="Times New Roman" panose="02020603050405020304" pitchFamily="18" charset="0"/>
              </a:rPr>
              <a:t>I’</a:t>
            </a:r>
            <a:r>
              <a:rPr lang="zh-CN" altLang="en-US" sz="2200" dirty="0">
                <a:latin typeface="Times New Roman" panose="02020603050405020304" pitchFamily="18" charset="0"/>
                <a:cs typeface="Times New Roman" panose="02020603050405020304" pitchFamily="18" charset="0"/>
              </a:rPr>
              <a:t>m good at it. </a:t>
            </a:r>
            <a:endParaRPr lang="en-US" altLang="zh-CN" sz="2200" dirty="0">
              <a:latin typeface="Times New Roman" panose="02020603050405020304" pitchFamily="18" charset="0"/>
              <a:cs typeface="Times New Roman" panose="02020603050405020304" pitchFamily="18" charset="0"/>
            </a:endParaRPr>
          </a:p>
          <a:p>
            <a:pPr algn="just"/>
            <a:r>
              <a:rPr lang="en-US" altLang="zh-CN" sz="2200" dirty="0">
                <a:latin typeface="Times New Roman" panose="02020603050405020304" pitchFamily="18" charset="0"/>
                <a:cs typeface="Times New Roman" panose="02020603050405020304" pitchFamily="18" charset="0"/>
              </a:rPr>
              <a:t>    </a:t>
            </a:r>
            <a:r>
              <a:rPr lang="zh-CN" altLang="en-US" sz="2200" dirty="0">
                <a:latin typeface="Times New Roman" panose="02020603050405020304" pitchFamily="18" charset="0"/>
                <a:cs typeface="Times New Roman" panose="02020603050405020304" pitchFamily="18" charset="0"/>
              </a:rPr>
              <a:t>I had to choose extra-curricular activities, too. I tried to join the school football team, but the coach told me that I didn’t play well enough. </a:t>
            </a:r>
            <a:r>
              <a:rPr lang="zh-CN" altLang="en-US" sz="2200" b="1" dirty="0">
                <a:latin typeface="Times New Roman" panose="02020603050405020304" pitchFamily="18" charset="0"/>
                <a:cs typeface="Times New Roman" panose="02020603050405020304" pitchFamily="18" charset="0"/>
              </a:rPr>
              <a:t>Obviously</a:t>
            </a:r>
            <a:r>
              <a:rPr lang="zh-CN" altLang="en-US" sz="2200" dirty="0">
                <a:latin typeface="Times New Roman" panose="02020603050405020304" pitchFamily="18" charset="0"/>
                <a:cs typeface="Times New Roman" panose="02020603050405020304" pitchFamily="18" charset="0"/>
              </a:rPr>
              <a:t>, I was </a:t>
            </a:r>
            <a:r>
              <a:rPr lang="zh-CN" altLang="en-US" sz="2200" dirty="0">
                <a:solidFill>
                  <a:srgbClr val="C00000"/>
                </a:solidFill>
                <a:latin typeface="Times New Roman" panose="02020603050405020304" pitchFamily="18" charset="0"/>
                <a:cs typeface="Times New Roman" panose="02020603050405020304" pitchFamily="18" charset="0"/>
              </a:rPr>
              <a:t>unhappy</a:t>
            </a:r>
            <a:r>
              <a:rPr lang="zh-CN" altLang="en-US" sz="2200" dirty="0">
                <a:latin typeface="Times New Roman" panose="02020603050405020304" pitchFamily="18" charset="0"/>
                <a:cs typeface="Times New Roman" panose="02020603050405020304" pitchFamily="18" charset="0"/>
              </a:rPr>
              <a:t>, but </a:t>
            </a:r>
            <a:r>
              <a:rPr lang="zh-CN" altLang="en-US" sz="2200" dirty="0">
                <a:solidFill>
                  <a:srgbClr val="C00000"/>
                </a:solidFill>
                <a:latin typeface="Times New Roman" panose="02020603050405020304" pitchFamily="18" charset="0"/>
                <a:cs typeface="Times New Roman" panose="02020603050405020304" pitchFamily="18" charset="0"/>
              </a:rPr>
              <a:t>I won’t </a:t>
            </a:r>
            <a:r>
              <a:rPr lang="zh-CN" altLang="en-US" sz="2200" b="1" dirty="0">
                <a:solidFill>
                  <a:srgbClr val="C00000"/>
                </a:solidFill>
                <a:latin typeface="Times New Roman" panose="02020603050405020304" pitchFamily="18" charset="0"/>
                <a:cs typeface="Times New Roman" panose="02020603050405020304" pitchFamily="18" charset="0"/>
              </a:rPr>
              <a:t>quit</a:t>
            </a:r>
            <a:r>
              <a:rPr lang="zh-CN" altLang="en-US" sz="2200" dirty="0">
                <a:latin typeface="Times New Roman" panose="02020603050405020304" pitchFamily="18" charset="0"/>
                <a:cs typeface="Times New Roman" panose="02020603050405020304" pitchFamily="18" charset="0"/>
              </a:rPr>
              <a:t>. I’ll find a way to improve on my own so that I can make the team next year. I joined a volunteer club instead. Every Wednesday, we work at a soup kitchen and hand out food to homeless people in the community.</a:t>
            </a:r>
            <a:endParaRPr lang="zh-CN" altLang="en-US" sz="2200" dirty="0">
              <a:latin typeface="Times New Roman" panose="02020603050405020304" pitchFamily="18" charset="0"/>
              <a:cs typeface="Times New Roman" panose="02020603050405020304" pitchFamily="18" charset="0"/>
            </a:endParaRPr>
          </a:p>
          <a:p>
            <a:pPr algn="just"/>
            <a:r>
              <a:rPr lang="zh-CN" altLang="en-US" sz="2200" dirty="0">
                <a:latin typeface="Times New Roman" panose="02020603050405020304" pitchFamily="18" charset="0"/>
                <a:cs typeface="Times New Roman" panose="02020603050405020304" pitchFamily="18" charset="0"/>
              </a:rPr>
              <a:t>    I know l</a:t>
            </a:r>
            <a:r>
              <a:rPr lang="en-US" altLang="zh-CN" sz="2200" dirty="0">
                <a:latin typeface="Times New Roman" panose="02020603050405020304" pitchFamily="18" charset="0"/>
                <a:cs typeface="Times New Roman" panose="02020603050405020304" pitchFamily="18" charset="0"/>
              </a:rPr>
              <a:t>’ll</a:t>
            </a:r>
            <a:r>
              <a:rPr lang="zh-CN" altLang="en-US" sz="2200" dirty="0">
                <a:latin typeface="Times New Roman" panose="02020603050405020304" pitchFamily="18" charset="0"/>
                <a:cs typeface="Times New Roman" panose="02020603050405020304" pitchFamily="18" charset="0"/>
              </a:rPr>
              <a:t> have to study harder as a senior high school student and get used to being </a:t>
            </a:r>
            <a:r>
              <a:rPr lang="zh-CN" altLang="en-US" sz="2200" b="1" dirty="0">
                <a:latin typeface="Times New Roman" panose="02020603050405020304" pitchFamily="18" charset="0"/>
                <a:cs typeface="Times New Roman" panose="02020603050405020304" pitchFamily="18" charset="0"/>
              </a:rPr>
              <a:t>responsible</a:t>
            </a:r>
            <a:r>
              <a:rPr lang="zh-CN" altLang="en-US" sz="2200" dirty="0">
                <a:latin typeface="Times New Roman" panose="02020603050405020304" pitchFamily="18" charset="0"/>
                <a:cs typeface="Times New Roman" panose="02020603050405020304" pitchFamily="18" charset="0"/>
              </a:rPr>
              <a:t> for a lot more. </a:t>
            </a:r>
            <a:r>
              <a:rPr lang="en-US" altLang="zh-CN" sz="2200" dirty="0">
                <a:latin typeface="Times New Roman" panose="02020603050405020304" pitchFamily="18" charset="0"/>
                <a:cs typeface="Times New Roman" panose="02020603050405020304" pitchFamily="18" charset="0"/>
              </a:rPr>
              <a:t>I’m</a:t>
            </a:r>
            <a:r>
              <a:rPr lang="zh-CN" altLang="en-US" sz="2200" dirty="0">
                <a:latin typeface="Times New Roman" panose="02020603050405020304" pitchFamily="18" charset="0"/>
                <a:cs typeface="Times New Roman" panose="02020603050405020304" pitchFamily="18" charset="0"/>
              </a:rPr>
              <a:t> a bit </a:t>
            </a:r>
            <a:r>
              <a:rPr lang="zh-CN" altLang="en-US" sz="2200" dirty="0">
                <a:solidFill>
                  <a:srgbClr val="C00000"/>
                </a:solidFill>
                <a:latin typeface="Times New Roman" panose="02020603050405020304" pitchFamily="18" charset="0"/>
                <a:cs typeface="Times New Roman" panose="02020603050405020304" pitchFamily="18" charset="0"/>
              </a:rPr>
              <a:t>worried</a:t>
            </a:r>
            <a:r>
              <a:rPr lang="zh-CN" altLang="en-US" sz="2200" dirty="0">
                <a:latin typeface="Times New Roman" panose="02020603050405020304" pitchFamily="18" charset="0"/>
                <a:cs typeface="Times New Roman" panose="02020603050405020304" pitchFamily="18" charset="0"/>
              </a:rPr>
              <a:t> about keeping up with the other students in my advanced course, and it’ll be quite </a:t>
            </a:r>
            <a:r>
              <a:rPr lang="zh-CN" altLang="en-US" sz="2200" dirty="0">
                <a:solidFill>
                  <a:srgbClr val="C00000"/>
                </a:solidFill>
                <a:latin typeface="Times New Roman" panose="02020603050405020304" pitchFamily="18" charset="0"/>
                <a:cs typeface="Times New Roman" panose="02020603050405020304" pitchFamily="18" charset="0"/>
              </a:rPr>
              <a:t>difficult</a:t>
            </a:r>
            <a:r>
              <a:rPr lang="zh-CN" altLang="en-US" sz="2200" dirty="0">
                <a:latin typeface="Times New Roman" panose="02020603050405020304" pitchFamily="18" charset="0"/>
                <a:cs typeface="Times New Roman" panose="02020603050405020304" pitchFamily="18" charset="0"/>
              </a:rPr>
              <a:t> to get used to all the homework. Still, I’m </a:t>
            </a:r>
            <a:r>
              <a:rPr lang="zh-CN" altLang="en-US" sz="2200" dirty="0">
                <a:solidFill>
                  <a:srgbClr val="C00000"/>
                </a:solidFill>
                <a:latin typeface="Times New Roman" panose="02020603050405020304" pitchFamily="18" charset="0"/>
                <a:cs typeface="Times New Roman" panose="02020603050405020304" pitchFamily="18" charset="0"/>
              </a:rPr>
              <a:t>happy</a:t>
            </a:r>
            <a:r>
              <a:rPr lang="zh-CN" altLang="en-US" sz="2200" dirty="0">
                <a:latin typeface="Times New Roman" panose="02020603050405020304" pitchFamily="18" charset="0"/>
                <a:cs typeface="Times New Roman" panose="02020603050405020304" pitchFamily="18" charset="0"/>
              </a:rPr>
              <a:t> to be here. Studying hard isn’t always f</a:t>
            </a:r>
            <a:r>
              <a:rPr lang="en-US" altLang="zh-CN" sz="2200" dirty="0">
                <a:latin typeface="Times New Roman" panose="02020603050405020304" pitchFamily="18" charset="0"/>
                <a:cs typeface="Times New Roman" panose="02020603050405020304" pitchFamily="18" charset="0"/>
              </a:rPr>
              <a:t>u</a:t>
            </a:r>
            <a:r>
              <a:rPr lang="zh-CN" altLang="en-US" sz="2200" dirty="0">
                <a:latin typeface="Times New Roman" panose="02020603050405020304" pitchFamily="18" charset="0"/>
                <a:cs typeface="Times New Roman" panose="02020603050405020304" pitchFamily="18" charset="0"/>
              </a:rPr>
              <a:t>n</a:t>
            </a:r>
            <a:r>
              <a:rPr lang="en-US" altLang="zh-CN" sz="2200" dirty="0">
                <a:latin typeface="Times New Roman" panose="02020603050405020304" pitchFamily="18" charset="0"/>
                <a:cs typeface="Times New Roman" panose="02020603050405020304" pitchFamily="18" charset="0"/>
              </a:rPr>
              <a:t>, </a:t>
            </a:r>
            <a:r>
              <a:rPr lang="zh-CN" altLang="en-US" sz="2200" dirty="0">
                <a:latin typeface="Times New Roman" panose="02020603050405020304" pitchFamily="18" charset="0"/>
                <a:cs typeface="Times New Roman" panose="02020603050405020304" pitchFamily="18" charset="0"/>
              </a:rPr>
              <a:t>but I’ll be well prepared for university or whatever else comes in the future.</a:t>
            </a:r>
            <a:endParaRPr lang="zh-CN" altLang="en-US" sz="2200" dirty="0">
              <a:latin typeface="Times New Roman" panose="02020603050405020304" pitchFamily="18" charset="0"/>
              <a:cs typeface="Times New Roman" panose="02020603050405020304" pitchFamily="18" charset="0"/>
            </a:endParaRPr>
          </a:p>
        </p:txBody>
      </p:sp>
      <p:sp>
        <p:nvSpPr>
          <p:cNvPr id="6" name="矩形 5"/>
          <p:cNvSpPr/>
          <p:nvPr/>
        </p:nvSpPr>
        <p:spPr>
          <a:xfrm>
            <a:off x="9979742" y="2175444"/>
            <a:ext cx="2058528" cy="12093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rgbClr val="0070C0"/>
                </a:solidFill>
                <a:latin typeface="High Tower Text" panose="02040502050506030303" pitchFamily="18" charset="0"/>
              </a:rPr>
              <a:t>specific example</a:t>
            </a:r>
            <a:endParaRPr lang="zh-CN" altLang="en-US" sz="3600" dirty="0">
              <a:solidFill>
                <a:srgbClr val="0070C0"/>
              </a:solidFill>
              <a:latin typeface="High Tower Text" panose="02040502050506030303" pitchFamily="18" charset="0"/>
            </a:endParaRPr>
          </a:p>
        </p:txBody>
      </p:sp>
      <p:sp>
        <p:nvSpPr>
          <p:cNvPr id="15" name="矩形 14"/>
          <p:cNvSpPr/>
          <p:nvPr/>
        </p:nvSpPr>
        <p:spPr>
          <a:xfrm>
            <a:off x="10020400" y="4232174"/>
            <a:ext cx="2058528" cy="12093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rgbClr val="C00000"/>
                </a:solidFill>
                <a:latin typeface="High Tower Text" panose="02040502050506030303" pitchFamily="18" charset="0"/>
              </a:rPr>
              <a:t>clear feelings</a:t>
            </a:r>
            <a:endParaRPr lang="zh-CN" altLang="en-US" sz="3600" dirty="0">
              <a:solidFill>
                <a:srgbClr val="C00000"/>
              </a:solidFill>
              <a:latin typeface="High Tower Text" panose="02040502050506030303" pitchFamily="18"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6"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301321" y="1071736"/>
            <a:ext cx="1757328" cy="1120890"/>
          </a:xfrm>
          <a:prstGeom prst="rect">
            <a:avLst/>
          </a:prstGeom>
        </p:spPr>
      </p:pic>
      <p:sp>
        <p:nvSpPr>
          <p:cNvPr id="4" name="标题 1"/>
          <p:cNvSpPr txBox="1"/>
          <p:nvPr/>
        </p:nvSpPr>
        <p:spPr>
          <a:xfrm>
            <a:off x="133351" y="0"/>
            <a:ext cx="11925300" cy="1632181"/>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600" b="1" dirty="0">
                <a:latin typeface="High Tower Text" panose="02040502050506030303" pitchFamily="18" charset="0"/>
              </a:rPr>
              <a:t>Which paragraph/sentence/phrase/word do you like most? Why?</a:t>
            </a:r>
            <a:endParaRPr lang="en-US" altLang="zh-CN" sz="3600" b="1" dirty="0">
              <a:latin typeface="High Tower Text" panose="02040502050506030303" pitchFamily="18" charset="0"/>
            </a:endParaRPr>
          </a:p>
        </p:txBody>
      </p:sp>
      <p:graphicFrame>
        <p:nvGraphicFramePr>
          <p:cNvPr id="5" name="表格 4"/>
          <p:cNvGraphicFramePr>
            <a:graphicFrameLocks noGrp="1"/>
          </p:cNvGraphicFramePr>
          <p:nvPr/>
        </p:nvGraphicFramePr>
        <p:xfrm>
          <a:off x="790572" y="2085974"/>
          <a:ext cx="10372728" cy="4276725"/>
        </p:xfrm>
        <a:graphic>
          <a:graphicData uri="http://schemas.openxmlformats.org/drawingml/2006/table">
            <a:tbl>
              <a:tblPr firstRow="1" bandRow="1">
                <a:tableStyleId>{5C22544A-7EE6-4342-B048-85BDC9FD1C3A}</a:tableStyleId>
              </a:tblPr>
              <a:tblGrid>
                <a:gridCol w="5186364"/>
                <a:gridCol w="5186364"/>
              </a:tblGrid>
              <a:tr h="1174629">
                <a:tc>
                  <a:txBody>
                    <a:bodyPr/>
                    <a:lstStyle/>
                    <a:p>
                      <a:pPr algn="ctr"/>
                      <a:endParaRPr lang="en-US" altLang="zh-CN" sz="2800" b="1" i="1" kern="1200" dirty="0">
                        <a:solidFill>
                          <a:schemeClr val="lt1"/>
                        </a:solidFill>
                        <a:effectLst/>
                        <a:latin typeface="+mn-lt"/>
                        <a:ea typeface="+mn-ea"/>
                        <a:cs typeface="+mn-cs"/>
                      </a:endParaRPr>
                    </a:p>
                    <a:p>
                      <a:pPr algn="ctr"/>
                      <a:r>
                        <a:rPr lang="en-US" altLang="zh-CN" sz="3200" b="1" i="1" kern="1200" dirty="0">
                          <a:solidFill>
                            <a:srgbClr val="C00000"/>
                          </a:solidFill>
                          <a:effectLst/>
                          <a:latin typeface="+mn-lt"/>
                          <a:ea typeface="+mn-ea"/>
                          <a:cs typeface="+mn-cs"/>
                        </a:rPr>
                        <a:t>What</a:t>
                      </a:r>
                      <a:r>
                        <a:rPr lang="en-US" altLang="zh-CN" sz="3200" b="1" i="1" kern="1200" dirty="0">
                          <a:solidFill>
                            <a:schemeClr val="lt1"/>
                          </a:solidFill>
                          <a:effectLst/>
                          <a:latin typeface="High Tower Text" panose="02040502050506030303" pitchFamily="18" charset="0"/>
                          <a:ea typeface="+mn-ea"/>
                          <a:cs typeface="+mn-cs"/>
                        </a:rPr>
                        <a:t>’</a:t>
                      </a:r>
                      <a:r>
                        <a:rPr lang="en-US" altLang="zh-CN" sz="3200" b="1" i="1" kern="1200" dirty="0">
                          <a:solidFill>
                            <a:schemeClr val="lt1"/>
                          </a:solidFill>
                          <a:effectLst/>
                          <a:latin typeface="+mn-lt"/>
                          <a:ea typeface="+mn-ea"/>
                          <a:cs typeface="+mn-cs"/>
                        </a:rPr>
                        <a:t>s your favorite part?</a:t>
                      </a:r>
                      <a:endParaRPr lang="zh-CN" altLang="en-US" sz="3200" dirty="0"/>
                    </a:p>
                  </a:txBody>
                  <a:tcPr>
                    <a:solidFill>
                      <a:schemeClr val="accent1">
                        <a:lumMod val="60000"/>
                        <a:lumOff val="40000"/>
                      </a:schemeClr>
                    </a:solidFill>
                  </a:tcPr>
                </a:tc>
                <a:tc>
                  <a:txBody>
                    <a:bodyPr/>
                    <a:lstStyle/>
                    <a:p>
                      <a:pPr algn="ctr"/>
                      <a:endParaRPr lang="en-US" altLang="zh-CN" sz="3200" b="1" i="1" kern="1200" dirty="0">
                        <a:solidFill>
                          <a:schemeClr val="lt1"/>
                        </a:solidFill>
                        <a:effectLst/>
                        <a:latin typeface="+mn-lt"/>
                        <a:ea typeface="+mn-ea"/>
                        <a:cs typeface="+mn-cs"/>
                      </a:endParaRPr>
                    </a:p>
                    <a:p>
                      <a:pPr algn="ctr"/>
                      <a:r>
                        <a:rPr lang="en-US" altLang="zh-CN" sz="3200" b="1" i="1" kern="1200" dirty="0">
                          <a:solidFill>
                            <a:srgbClr val="C00000"/>
                          </a:solidFill>
                          <a:effectLst/>
                          <a:latin typeface="+mn-lt"/>
                          <a:ea typeface="+mn-ea"/>
                          <a:cs typeface="+mn-cs"/>
                        </a:rPr>
                        <a:t>Why</a:t>
                      </a:r>
                      <a:r>
                        <a:rPr lang="en-US" altLang="zh-CN" sz="3200" b="1" i="1" kern="1200" dirty="0">
                          <a:solidFill>
                            <a:schemeClr val="lt1"/>
                          </a:solidFill>
                          <a:effectLst/>
                          <a:latin typeface="+mn-lt"/>
                          <a:ea typeface="+mn-ea"/>
                          <a:cs typeface="+mn-cs"/>
                        </a:rPr>
                        <a:t> do you like it?</a:t>
                      </a:r>
                      <a:endParaRPr lang="zh-CN" altLang="en-US" sz="3200" dirty="0"/>
                    </a:p>
                  </a:txBody>
                  <a:tcPr>
                    <a:solidFill>
                      <a:schemeClr val="accent1">
                        <a:lumMod val="60000"/>
                        <a:lumOff val="40000"/>
                      </a:schemeClr>
                    </a:solidFill>
                  </a:tcPr>
                </a:tc>
              </a:tr>
              <a:tr h="3102096">
                <a:tc>
                  <a:txBody>
                    <a:bodyPr/>
                    <a:lstStyle/>
                    <a:p>
                      <a:endParaRPr lang="zh-CN" altLang="en-US" dirty="0"/>
                    </a:p>
                  </a:txBody>
                  <a:tcPr/>
                </a:tc>
                <a:tc>
                  <a:txBody>
                    <a:bodyPr/>
                    <a:lstStyle/>
                    <a:p>
                      <a:endParaRPr lang="zh-CN" altLang="en-US" dirty="0"/>
                    </a:p>
                  </a:txBody>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p:cNvSpPr txBox="1"/>
          <p:nvPr/>
        </p:nvSpPr>
        <p:spPr>
          <a:xfrm>
            <a:off x="520547" y="2889206"/>
            <a:ext cx="12433453" cy="666786"/>
          </a:xfrm>
          <a:prstGeom prst="rect">
            <a:avLst/>
          </a:prstGeom>
          <a:solidFill>
            <a:schemeClr val="bg1"/>
          </a:solidFill>
        </p:spPr>
        <p:txBody>
          <a:bodyPr wrap="square" rtlCol="0">
            <a:spAutoFit/>
            <a:scene3d>
              <a:camera prst="orthographicFront"/>
              <a:lightRig rig="threePt" dir="t"/>
            </a:scene3d>
          </a:bodyPr>
          <a:lstStyle/>
          <a:p>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 </a:t>
            </a:r>
            <a:r>
              <a:rPr lang="en-US" altLang="zh-CN" sz="3735" b="1" dirty="0">
                <a:solidFill>
                  <a:srgbClr val="FF000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but</a:t>
            </a:r>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 I </a:t>
            </a:r>
            <a:r>
              <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won’t quit</a:t>
            </a:r>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 I’ll find a way to </a:t>
            </a:r>
            <a:r>
              <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improve</a:t>
            </a:r>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 …</a:t>
            </a:r>
            <a:endPar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endParaRPr>
          </a:p>
        </p:txBody>
      </p:sp>
      <p:sp>
        <p:nvSpPr>
          <p:cNvPr id="6" name="TextBox 10"/>
          <p:cNvSpPr txBox="1"/>
          <p:nvPr/>
        </p:nvSpPr>
        <p:spPr>
          <a:xfrm>
            <a:off x="520547" y="2230205"/>
            <a:ext cx="11369573" cy="666786"/>
          </a:xfrm>
          <a:prstGeom prst="rect">
            <a:avLst/>
          </a:prstGeom>
          <a:solidFill>
            <a:schemeClr val="bg1"/>
          </a:solidFill>
        </p:spPr>
        <p:txBody>
          <a:bodyPr wrap="square" rtlCol="0">
            <a:spAutoFit/>
            <a:scene3d>
              <a:camera prst="orthographicFront"/>
              <a:lightRig rig="threePt" dir="t"/>
            </a:scene3d>
          </a:bodyPr>
          <a:lstStyle/>
          <a:p>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I know … is difficult, </a:t>
            </a:r>
            <a:r>
              <a:rPr lang="en-US" altLang="zh-CN" sz="3735" b="1" dirty="0">
                <a:solidFill>
                  <a:srgbClr val="FF000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but </a:t>
            </a:r>
            <a:r>
              <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I hope </a:t>
            </a:r>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to be fluent ... </a:t>
            </a:r>
            <a:endPar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endParaRPr>
          </a:p>
        </p:txBody>
      </p:sp>
      <p:sp>
        <p:nvSpPr>
          <p:cNvPr id="7" name="TextBox 10"/>
          <p:cNvSpPr txBox="1"/>
          <p:nvPr/>
        </p:nvSpPr>
        <p:spPr>
          <a:xfrm>
            <a:off x="615797" y="3780196"/>
            <a:ext cx="11369573" cy="666786"/>
          </a:xfrm>
          <a:prstGeom prst="rect">
            <a:avLst/>
          </a:prstGeom>
          <a:solidFill>
            <a:schemeClr val="bg1"/>
          </a:solidFill>
        </p:spPr>
        <p:txBody>
          <a:bodyPr wrap="square" rtlCol="0">
            <a:spAutoFit/>
            <a:scene3d>
              <a:camera prst="orthographicFront"/>
              <a:lightRig rig="threePt" dir="t"/>
            </a:scene3d>
          </a:bodyPr>
          <a:lstStyle/>
          <a:p>
            <a:r>
              <a:rPr lang="en-US" altLang="zh-CN" sz="3735" b="1" dirty="0">
                <a:solidFill>
                  <a:srgbClr val="FF000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Still</a:t>
            </a:r>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 I’m </a:t>
            </a:r>
            <a:r>
              <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happy</a:t>
            </a:r>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 to be here. </a:t>
            </a:r>
            <a:endPar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endParaRPr>
          </a:p>
        </p:txBody>
      </p:sp>
      <p:sp>
        <p:nvSpPr>
          <p:cNvPr id="9" name="TextBox 10"/>
          <p:cNvSpPr txBox="1"/>
          <p:nvPr/>
        </p:nvSpPr>
        <p:spPr>
          <a:xfrm>
            <a:off x="69568" y="5487688"/>
            <a:ext cx="12271529" cy="646331"/>
          </a:xfrm>
          <a:prstGeom prst="rect">
            <a:avLst/>
          </a:prstGeom>
          <a:solidFill>
            <a:schemeClr val="bg1"/>
          </a:solidFill>
        </p:spPr>
        <p:txBody>
          <a:bodyPr wrap="square" rtlCol="0">
            <a:spAutoFit/>
            <a:scene3d>
              <a:camera prst="orthographicFront"/>
              <a:lightRig rig="threePt" dir="t"/>
            </a:scene3d>
          </a:bodyPr>
          <a:lstStyle/>
          <a:p>
            <a:r>
              <a:rPr lang="en-US" altLang="zh-CN" sz="3600" b="1" dirty="0">
                <a:solidFill>
                  <a:srgbClr val="0070C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His positive attitude towards challenges in senior high school</a:t>
            </a:r>
            <a:endParaRPr lang="en-US" altLang="zh-CN" sz="3600" b="1" dirty="0">
              <a:solidFill>
                <a:srgbClr val="0070C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endParaRPr>
          </a:p>
        </p:txBody>
      </p:sp>
      <p:sp>
        <p:nvSpPr>
          <p:cNvPr id="8" name="TextBox 10"/>
          <p:cNvSpPr txBox="1"/>
          <p:nvPr/>
        </p:nvSpPr>
        <p:spPr>
          <a:xfrm>
            <a:off x="615797" y="4633942"/>
            <a:ext cx="11369573" cy="666786"/>
          </a:xfrm>
          <a:prstGeom prst="rect">
            <a:avLst/>
          </a:prstGeom>
          <a:solidFill>
            <a:schemeClr val="bg1"/>
          </a:solidFill>
        </p:spPr>
        <p:txBody>
          <a:bodyPr wrap="square" rtlCol="0">
            <a:spAutoFit/>
            <a:scene3d>
              <a:camera prst="orthographicFront"/>
              <a:lightRig rig="threePt" dir="t"/>
            </a:scene3d>
          </a:bodyPr>
          <a:lstStyle/>
          <a:p>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…isn’t always fun, </a:t>
            </a:r>
            <a:r>
              <a:rPr lang="en-US" altLang="zh-CN" sz="3735" b="1" dirty="0">
                <a:solidFill>
                  <a:srgbClr val="FF000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but</a:t>
            </a:r>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 I’ll </a:t>
            </a:r>
            <a:r>
              <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be well prepared for</a:t>
            </a:r>
            <a:r>
              <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a:t>
            </a:r>
            <a:endParaRPr lang="en-US" altLang="zh-CN" sz="3735" b="1" dirty="0">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endParaRPr>
          </a:p>
        </p:txBody>
      </p:sp>
      <p:sp>
        <p:nvSpPr>
          <p:cNvPr id="2" name="矩形 1"/>
          <p:cNvSpPr/>
          <p:nvPr/>
        </p:nvSpPr>
        <p:spPr>
          <a:xfrm>
            <a:off x="6389809" y="3502927"/>
            <a:ext cx="2983147" cy="11712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solidFill>
                  <a:srgbClr val="FF000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Contrast</a:t>
            </a:r>
            <a:endParaRPr lang="zh-CN" altLang="en-US" sz="5400" b="1" dirty="0">
              <a:solidFill>
                <a:srgbClr val="FF000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endParaRPr>
          </a:p>
        </p:txBody>
      </p:sp>
      <p:cxnSp>
        <p:nvCxnSpPr>
          <p:cNvPr id="12" name="直接连接符 11"/>
          <p:cNvCxnSpPr/>
          <p:nvPr/>
        </p:nvCxnSpPr>
        <p:spPr>
          <a:xfrm>
            <a:off x="4896465" y="2812026"/>
            <a:ext cx="776748"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135626" y="3530786"/>
            <a:ext cx="776748"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747252" y="4370439"/>
            <a:ext cx="776748"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468762" y="5216013"/>
            <a:ext cx="776748"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rot="559863">
            <a:off x="6523858" y="3527945"/>
            <a:ext cx="1686077" cy="1171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600" b="1" dirty="0">
                <a:solidFill>
                  <a:srgbClr val="FF000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a:t>
            </a:r>
            <a:endParaRPr lang="zh-CN" altLang="en-US" sz="9600" b="1" dirty="0">
              <a:solidFill>
                <a:srgbClr val="FF000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endParaRPr>
          </a:p>
        </p:txBody>
      </p:sp>
      <p:sp>
        <p:nvSpPr>
          <p:cNvPr id="18" name="标题 1"/>
          <p:cNvSpPr txBox="1"/>
          <p:nvPr/>
        </p:nvSpPr>
        <p:spPr>
          <a:xfrm>
            <a:off x="0" y="135364"/>
            <a:ext cx="11925300" cy="1632181"/>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600" b="1" dirty="0">
                <a:latin typeface="High Tower Text" panose="02040502050506030303" pitchFamily="18" charset="0"/>
              </a:rPr>
              <a:t>Which paragraph/sentence/phrase word do you like most? </a:t>
            </a:r>
            <a:endParaRPr lang="en-US" altLang="zh-CN" sz="3600" b="1" dirty="0">
              <a:latin typeface="High Tower Text" panose="0204050205050603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6"/>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8" grpId="0" animBg="1"/>
      <p:bldP spid="2" grpId="0" animBg="1"/>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0"/>
          <p:cNvSpPr txBox="1"/>
          <p:nvPr/>
        </p:nvSpPr>
        <p:spPr>
          <a:xfrm>
            <a:off x="259994" y="4485118"/>
            <a:ext cx="11969005" cy="1241237"/>
          </a:xfrm>
          <a:prstGeom prst="rect">
            <a:avLst/>
          </a:prstGeom>
          <a:solidFill>
            <a:schemeClr val="bg1"/>
          </a:solidFill>
        </p:spPr>
        <p:txBody>
          <a:bodyPr wrap="square" rtlCol="0">
            <a:spAutoFit/>
            <a:scene3d>
              <a:camera prst="orthographicFront"/>
              <a:lightRig rig="threePt" dir="t"/>
            </a:scene3d>
          </a:bodyPr>
          <a:lstStyle/>
          <a:p>
            <a:pPr marL="609600" indent="-609600">
              <a:buFont typeface="Wingdings" panose="05000000000000000000" pitchFamily="2" charset="2"/>
              <a:buChar char="u"/>
            </a:pPr>
            <a:r>
              <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We should explore and experience it in a </a:t>
            </a:r>
            <a:r>
              <a:rPr lang="en-US" altLang="zh-CN" sz="3735" b="1" dirty="0">
                <a:solidFill>
                  <a:srgbClr val="FF000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positive</a:t>
            </a:r>
            <a:r>
              <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 way to get prepared for whatever comes in our future.</a:t>
            </a:r>
            <a:endPar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endParaRPr>
          </a:p>
        </p:txBody>
      </p:sp>
      <p:sp>
        <p:nvSpPr>
          <p:cNvPr id="7" name="TextBox 10"/>
          <p:cNvSpPr txBox="1"/>
          <p:nvPr/>
        </p:nvSpPr>
        <p:spPr>
          <a:xfrm>
            <a:off x="259994" y="3621022"/>
            <a:ext cx="11369573" cy="666786"/>
          </a:xfrm>
          <a:prstGeom prst="rect">
            <a:avLst/>
          </a:prstGeom>
          <a:solidFill>
            <a:schemeClr val="bg1"/>
          </a:solidFill>
        </p:spPr>
        <p:txBody>
          <a:bodyPr wrap="square" rtlCol="0">
            <a:spAutoFit/>
            <a:scene3d>
              <a:camera prst="orthographicFront"/>
              <a:lightRig rig="threePt" dir="t"/>
            </a:scene3d>
          </a:bodyPr>
          <a:lstStyle/>
          <a:p>
            <a:pPr marL="609600" indent="-609600">
              <a:buFont typeface="Wingdings" panose="05000000000000000000" pitchFamily="2" charset="2"/>
              <a:buChar char="u"/>
            </a:pPr>
            <a:r>
              <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Life in senior high school is full of </a:t>
            </a:r>
            <a:r>
              <a:rPr lang="en-US" altLang="zh-CN" sz="3735" b="1" dirty="0">
                <a:solidFill>
                  <a:srgbClr val="FF0000"/>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challenges</a:t>
            </a:r>
            <a:r>
              <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rPr>
              <a:t>.</a:t>
            </a:r>
            <a:endParaRPr lang="en-US" altLang="zh-CN" sz="3735" b="1" dirty="0">
              <a:solidFill>
                <a:schemeClr val="accent1"/>
              </a:solidFill>
              <a:effectLst>
                <a:outerShdw blurRad="38100" dist="19050" dir="2700000" algn="tl" rotWithShape="0">
                  <a:schemeClr val="dk1">
                    <a:alpha val="40000"/>
                  </a:schemeClr>
                </a:outerShdw>
              </a:effectLst>
              <a:latin typeface="High Tower Text" panose="02040502050506030303" pitchFamily="18" charset="0"/>
              <a:ea typeface="仿宋" panose="02010609060101010101" pitchFamily="49" charset="-122"/>
            </a:endParaRPr>
          </a:p>
        </p:txBody>
      </p:sp>
      <p:sp>
        <p:nvSpPr>
          <p:cNvPr id="2" name="矩形 1"/>
          <p:cNvSpPr/>
          <p:nvPr/>
        </p:nvSpPr>
        <p:spPr>
          <a:xfrm>
            <a:off x="469127" y="704526"/>
            <a:ext cx="8200626" cy="1200329"/>
          </a:xfrm>
          <a:prstGeom prst="rect">
            <a:avLst/>
          </a:prstGeom>
        </p:spPr>
        <p:txBody>
          <a:bodyPr wrap="square">
            <a:spAutoFit/>
          </a:bodyPr>
          <a:lstStyle/>
          <a:p>
            <a:r>
              <a:rPr lang="en-US" altLang="zh-CN" sz="3600" b="1" dirty="0">
                <a:latin typeface="High Tower Text" panose="02040502050506030303" pitchFamily="18" charset="0"/>
              </a:rPr>
              <a:t>How do you think Adam’s story can help </a:t>
            </a:r>
            <a:r>
              <a:rPr lang="en-US" altLang="zh-CN" sz="3600" b="1" dirty="0">
                <a:solidFill>
                  <a:schemeClr val="accent1"/>
                </a:solidFill>
                <a:latin typeface="High Tower Text" panose="02040502050506030303" pitchFamily="18" charset="0"/>
              </a:rPr>
              <a:t>you</a:t>
            </a:r>
            <a:r>
              <a:rPr lang="en-US" altLang="zh-CN" sz="3600" b="1" dirty="0">
                <a:latin typeface="High Tower Text" panose="02040502050506030303" pitchFamily="18" charset="0"/>
              </a:rPr>
              <a:t> in your future senior high school life?</a:t>
            </a:r>
            <a:endParaRPr lang="en-US" altLang="zh-CN" sz="3600" b="1" dirty="0">
              <a:latin typeface="High Tower Text" panose="02040502050506030303" pitchFamily="18" charset="0"/>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405928" y="287308"/>
            <a:ext cx="2316945" cy="2316945"/>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7021" y="-151840"/>
            <a:ext cx="3919503" cy="400050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l="7278" r="12965"/>
          <a:stretch>
            <a:fillRect/>
          </a:stretch>
        </p:blipFill>
        <p:spPr>
          <a:xfrm>
            <a:off x="-209530" y="10"/>
            <a:ext cx="4635571" cy="6857990"/>
          </a:xfrm>
          <a:prstGeom prst="rect">
            <a:avLst/>
          </a:prstGeom>
          <a:effectLst/>
        </p:spPr>
      </p:pic>
      <p:sp>
        <p:nvSpPr>
          <p:cNvPr id="4" name="标题 1"/>
          <p:cNvSpPr txBox="1"/>
          <p:nvPr/>
        </p:nvSpPr>
        <p:spPr>
          <a:xfrm>
            <a:off x="0" y="-308205"/>
            <a:ext cx="6586491" cy="1286160"/>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altLang="zh-CN" sz="4800" b="1" dirty="0">
                <a:latin typeface="High Tower Text" panose="02040502050506030303" pitchFamily="18" charset="0"/>
              </a:rPr>
              <a:t>Think</a:t>
            </a:r>
            <a:endParaRPr lang="en-US" altLang="zh-CN" sz="4800" b="1" dirty="0">
              <a:latin typeface="High Tower Text" panose="02040502050506030303" pitchFamily="18" charset="0"/>
            </a:endParaRPr>
          </a:p>
        </p:txBody>
      </p:sp>
      <p:sp>
        <p:nvSpPr>
          <p:cNvPr id="8" name="标题 1"/>
          <p:cNvSpPr txBox="1"/>
          <p:nvPr/>
        </p:nvSpPr>
        <p:spPr>
          <a:xfrm>
            <a:off x="3711678" y="1366732"/>
            <a:ext cx="8480322" cy="1915326"/>
          </a:xfrm>
          <a:prstGeom prst="rect">
            <a:avLst/>
          </a:prstGeom>
        </p:spPr>
        <p:txBody>
          <a:bodyPr vert="horz" lIns="91440" tIns="45720" rIns="91440" bIns="45720" rtlCol="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altLang="zh-CN" sz="3600" dirty="0">
                <a:latin typeface="High Tower Text" panose="02040502050506030303" pitchFamily="18" charset="0"/>
                <a:ea typeface="+mn-ea"/>
                <a:cs typeface="+mn-cs"/>
              </a:rPr>
              <a:t>What are some differences between Adam's school life and your school life?</a:t>
            </a:r>
            <a:endParaRPr lang="en-US" altLang="zh-CN" sz="3600" dirty="0">
              <a:latin typeface="High Tower Text" panose="02040502050506030303" pitchFamily="18" charset="0"/>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l="7278" r="12965"/>
          <a:stretch>
            <a:fillRect/>
          </a:stretch>
        </p:blipFill>
        <p:spPr>
          <a:xfrm>
            <a:off x="-209530" y="10"/>
            <a:ext cx="4635571" cy="6857990"/>
          </a:xfrm>
          <a:prstGeom prst="rect">
            <a:avLst/>
          </a:prstGeom>
          <a:effectLst/>
        </p:spPr>
      </p:pic>
      <p:sp>
        <p:nvSpPr>
          <p:cNvPr id="4" name="标题 1"/>
          <p:cNvSpPr txBox="1"/>
          <p:nvPr/>
        </p:nvSpPr>
        <p:spPr>
          <a:xfrm>
            <a:off x="5605509" y="-229547"/>
            <a:ext cx="6586491" cy="1286160"/>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altLang="zh-CN" sz="4800" b="1" dirty="0">
                <a:latin typeface="High Tower Text" panose="02040502050506030303" pitchFamily="18" charset="0"/>
              </a:rPr>
              <a:t>Discussion</a:t>
            </a:r>
            <a:endParaRPr lang="en-US" altLang="zh-CN" sz="4800" b="1" dirty="0">
              <a:latin typeface="High Tower Text" panose="02040502050506030303" pitchFamily="18" charset="0"/>
            </a:endParaRPr>
          </a:p>
        </p:txBody>
      </p:sp>
      <p:sp>
        <p:nvSpPr>
          <p:cNvPr id="8" name="标题 1"/>
          <p:cNvSpPr txBox="1"/>
          <p:nvPr/>
        </p:nvSpPr>
        <p:spPr>
          <a:xfrm>
            <a:off x="3711678" y="1366732"/>
            <a:ext cx="8480322" cy="1915326"/>
          </a:xfrm>
          <a:prstGeom prst="rect">
            <a:avLst/>
          </a:prstGeom>
        </p:spPr>
        <p:txBody>
          <a:bodyPr vert="horz" lIns="91440" tIns="45720" rIns="91440" bIns="45720" rtlCol="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altLang="zh-CN" sz="3600" dirty="0">
                <a:latin typeface="High Tower Text" panose="02040502050506030303" pitchFamily="18" charset="0"/>
                <a:ea typeface="+mn-ea"/>
                <a:cs typeface="+mn-cs"/>
              </a:rPr>
              <a:t>Do you face the same challenges as Adam? What other challenges are you facing? How do you deal with them?</a:t>
            </a:r>
            <a:endParaRPr lang="en-US" altLang="zh-CN" sz="3600" dirty="0">
              <a:latin typeface="High Tower Text" panose="02040502050506030303" pitchFamily="18" charset="0"/>
              <a:ea typeface="+mn-ea"/>
              <a:cs typeface="+mn-cs"/>
            </a:endParaRPr>
          </a:p>
        </p:txBody>
      </p:sp>
      <p:sp>
        <p:nvSpPr>
          <p:cNvPr id="6" name="矩形: 圆角 5"/>
          <p:cNvSpPr/>
          <p:nvPr/>
        </p:nvSpPr>
        <p:spPr>
          <a:xfrm>
            <a:off x="4764184" y="3429000"/>
            <a:ext cx="6637241" cy="2384622"/>
          </a:xfrm>
          <a:prstGeom prst="roundRect">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0070C0"/>
                </a:solidFill>
                <a:latin typeface="High Tower Text" panose="02040502050506030303" pitchFamily="18" charset="0"/>
              </a:rPr>
              <a:t>Like </a:t>
            </a:r>
            <a:r>
              <a:rPr lang="en-US" altLang="zh-CN" sz="3200" dirty="0">
                <a:solidFill>
                  <a:schemeClr val="tx1">
                    <a:lumMod val="95000"/>
                    <a:lumOff val="5000"/>
                  </a:schemeClr>
                </a:solidFill>
                <a:latin typeface="High Tower Text" panose="02040502050506030303" pitchFamily="18" charset="0"/>
              </a:rPr>
              <a:t>Adam</a:t>
            </a:r>
            <a:r>
              <a:rPr lang="en-US" altLang="zh-CN" sz="3200" dirty="0">
                <a:solidFill>
                  <a:schemeClr val="tx1">
                    <a:lumMod val="75000"/>
                    <a:lumOff val="25000"/>
                  </a:schemeClr>
                </a:solidFill>
                <a:latin typeface="High Tower Text" panose="02040502050506030303" pitchFamily="18" charset="0"/>
              </a:rPr>
              <a:t>, I also </a:t>
            </a:r>
            <a:r>
              <a:rPr lang="en-US" altLang="zh-CN" sz="3200" dirty="0">
                <a:solidFill>
                  <a:srgbClr val="0070C0"/>
                </a:solidFill>
                <a:latin typeface="High Tower Text" panose="02040502050506030303" pitchFamily="18" charset="0"/>
              </a:rPr>
              <a:t>have to</a:t>
            </a:r>
            <a:r>
              <a:rPr lang="en-US" altLang="zh-CN" sz="3200" dirty="0">
                <a:solidFill>
                  <a:schemeClr val="tx1">
                    <a:lumMod val="75000"/>
                    <a:lumOff val="25000"/>
                  </a:schemeClr>
                </a:solidFill>
                <a:latin typeface="High Tower Text" panose="02040502050506030303" pitchFamily="18" charset="0"/>
              </a:rPr>
              <a:t>…</a:t>
            </a:r>
            <a:endParaRPr lang="en-US" altLang="zh-CN" sz="3200" dirty="0">
              <a:solidFill>
                <a:schemeClr val="tx1">
                  <a:lumMod val="75000"/>
                  <a:lumOff val="25000"/>
                </a:schemeClr>
              </a:solidFill>
              <a:latin typeface="High Tower Text" panose="02040502050506030303" pitchFamily="18" charset="0"/>
            </a:endParaRPr>
          </a:p>
          <a:p>
            <a:r>
              <a:rPr lang="en-US" altLang="zh-CN" sz="3200" dirty="0">
                <a:solidFill>
                  <a:srgbClr val="0070C0"/>
                </a:solidFill>
                <a:latin typeface="High Tower Text" panose="02040502050506030303" pitchFamily="18" charset="0"/>
              </a:rPr>
              <a:t>Unlike </a:t>
            </a:r>
            <a:r>
              <a:rPr lang="en-US" altLang="zh-CN" sz="3200" dirty="0">
                <a:solidFill>
                  <a:schemeClr val="tx1">
                    <a:lumMod val="95000"/>
                    <a:lumOff val="5000"/>
                  </a:schemeClr>
                </a:solidFill>
                <a:latin typeface="High Tower Text" panose="02040502050506030303" pitchFamily="18" charset="0"/>
              </a:rPr>
              <a:t>Adam</a:t>
            </a:r>
            <a:r>
              <a:rPr lang="en-US" altLang="zh-CN" sz="3200" dirty="0">
                <a:solidFill>
                  <a:schemeClr val="tx1">
                    <a:lumMod val="75000"/>
                    <a:lumOff val="25000"/>
                  </a:schemeClr>
                </a:solidFill>
                <a:latin typeface="High Tower Text" panose="02040502050506030303" pitchFamily="18" charset="0"/>
              </a:rPr>
              <a:t>, I </a:t>
            </a:r>
            <a:r>
              <a:rPr lang="en-US" altLang="zh-CN" sz="3200" dirty="0">
                <a:solidFill>
                  <a:srgbClr val="0070C0"/>
                </a:solidFill>
                <a:latin typeface="High Tower Text" panose="02040502050506030303" pitchFamily="18" charset="0"/>
              </a:rPr>
              <a:t>don’t have to</a:t>
            </a:r>
            <a:r>
              <a:rPr lang="en-US" altLang="zh-CN" sz="3200" dirty="0">
                <a:solidFill>
                  <a:schemeClr val="tx1">
                    <a:lumMod val="75000"/>
                    <a:lumOff val="25000"/>
                  </a:schemeClr>
                </a:solidFill>
                <a:latin typeface="High Tower Text" panose="02040502050506030303" pitchFamily="18" charset="0"/>
              </a:rPr>
              <a:t>…</a:t>
            </a:r>
            <a:endParaRPr lang="en-US" altLang="zh-CN" sz="3200" dirty="0">
              <a:solidFill>
                <a:schemeClr val="tx1">
                  <a:lumMod val="75000"/>
                  <a:lumOff val="25000"/>
                </a:schemeClr>
              </a:solidFill>
              <a:latin typeface="High Tower Text" panose="02040502050506030303" pitchFamily="18" charset="0"/>
            </a:endParaRPr>
          </a:p>
          <a:p>
            <a:r>
              <a:rPr lang="en-US" altLang="zh-CN" sz="3200" dirty="0">
                <a:solidFill>
                  <a:schemeClr val="tx1">
                    <a:lumMod val="75000"/>
                    <a:lumOff val="25000"/>
                  </a:schemeClr>
                </a:solidFill>
                <a:latin typeface="High Tower Text" panose="02040502050506030303" pitchFamily="18" charset="0"/>
              </a:rPr>
              <a:t>My </a:t>
            </a:r>
            <a:r>
              <a:rPr lang="en-US" altLang="zh-CN" sz="3200" dirty="0">
                <a:solidFill>
                  <a:srgbClr val="0070C0"/>
                </a:solidFill>
                <a:latin typeface="High Tower Text" panose="02040502050506030303" pitchFamily="18" charset="0"/>
              </a:rPr>
              <a:t>solution</a:t>
            </a:r>
            <a:r>
              <a:rPr lang="en-US" altLang="zh-CN" sz="3200" dirty="0">
                <a:solidFill>
                  <a:schemeClr val="tx1">
                    <a:lumMod val="75000"/>
                    <a:lumOff val="25000"/>
                  </a:schemeClr>
                </a:solidFill>
                <a:latin typeface="High Tower Text" panose="02040502050506030303" pitchFamily="18" charset="0"/>
              </a:rPr>
              <a:t> to this challenge is to…</a:t>
            </a:r>
            <a:endParaRPr lang="en-US" altLang="zh-CN" sz="3200" dirty="0">
              <a:solidFill>
                <a:schemeClr val="tx1">
                  <a:lumMod val="75000"/>
                  <a:lumOff val="25000"/>
                </a:schemeClr>
              </a:solidFill>
              <a:latin typeface="High Tower Text" panose="0204050205050603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59" y="707886"/>
            <a:ext cx="11288096" cy="3067506"/>
          </a:xfrm>
          <a:prstGeom prst="rect">
            <a:avLst/>
          </a:prstGeom>
          <a:noFill/>
        </p:spPr>
        <p:txBody>
          <a:bodyPr wrap="square" rtlCol="0">
            <a:spAutoFit/>
          </a:bodyPr>
          <a:lstStyle/>
          <a:p>
            <a:pPr algn="just">
              <a:lnSpc>
                <a:spcPts val="2900"/>
              </a:lnSpc>
            </a:pPr>
            <a:r>
              <a:rPr lang="en-US" altLang="zh-CN" sz="3200" b="1" dirty="0">
                <a:latin typeface="High Tower Text" panose="02040502050506030303" pitchFamily="18" charset="0"/>
              </a:rPr>
              <a:t>Please write a short passage to share your own challenges as a freshman at senior high school. And add your attitude towards the challenges as a conclusion. </a:t>
            </a:r>
            <a:r>
              <a:rPr lang="en-US" altLang="zh-CN" sz="3200" b="1" dirty="0">
                <a:solidFill>
                  <a:srgbClr val="0070C0"/>
                </a:solidFill>
                <a:latin typeface="High Tower Text" panose="02040502050506030303" pitchFamily="18" charset="0"/>
              </a:rPr>
              <a:t>You’re expected to use the words and expressions in the passage.</a:t>
            </a:r>
            <a:endParaRPr lang="en-US" altLang="zh-CN" sz="3200" i="1" dirty="0">
              <a:latin typeface="High Tower Text" panose="02040502050506030303" pitchFamily="18" charset="0"/>
            </a:endParaRPr>
          </a:p>
          <a:p>
            <a:pPr algn="just">
              <a:lnSpc>
                <a:spcPts val="2900"/>
              </a:lnSpc>
            </a:pPr>
            <a:r>
              <a:rPr lang="en-US" altLang="zh-CN" sz="3200" i="1" dirty="0">
                <a:latin typeface="High Tower Text" panose="02040502050506030303" pitchFamily="18" charset="0"/>
              </a:rPr>
              <a:t>       </a:t>
            </a:r>
            <a:endParaRPr lang="en-US" altLang="zh-CN" sz="3200" i="1" dirty="0">
              <a:latin typeface="High Tower Text" panose="02040502050506030303" pitchFamily="18" charset="0"/>
            </a:endParaRPr>
          </a:p>
          <a:p>
            <a:pPr algn="just">
              <a:lnSpc>
                <a:spcPts val="2900"/>
              </a:lnSpc>
            </a:pPr>
            <a:r>
              <a:rPr lang="en-US" altLang="zh-CN" sz="3200" i="1" dirty="0">
                <a:latin typeface="High Tower Text" panose="02040502050506030303" pitchFamily="18" charset="0"/>
              </a:rPr>
              <a:t>      Hi! My name is _______ and I’m a freshman at XXXX School. Going from junior high school to senior high school is a really big challenge. The first week was _______.</a:t>
            </a:r>
            <a:endParaRPr lang="en-US" altLang="zh-CN" sz="3200" i="1" dirty="0">
              <a:latin typeface="High Tower Text" panose="02040502050506030303" pitchFamily="18" charset="0"/>
            </a:endParaRPr>
          </a:p>
        </p:txBody>
      </p:sp>
      <p:sp>
        <p:nvSpPr>
          <p:cNvPr id="3" name="矩形 2"/>
          <p:cNvSpPr/>
          <p:nvPr/>
        </p:nvSpPr>
        <p:spPr>
          <a:xfrm>
            <a:off x="4271724" y="0"/>
            <a:ext cx="2789545" cy="707886"/>
          </a:xfrm>
          <a:prstGeom prst="rect">
            <a:avLst/>
          </a:prstGeom>
          <a:noFill/>
          <a:ln>
            <a:noFill/>
          </a:ln>
        </p:spPr>
        <p:txBody>
          <a:bodyPr wrap="none" rtlCol="0" anchor="t">
            <a:spAutoFit/>
            <a:scene3d>
              <a:camera prst="orthographicFront"/>
              <a:lightRig rig="threePt" dir="t"/>
            </a:scene3d>
          </a:bodyPr>
          <a:lstStyle/>
          <a:p>
            <a:pPr algn="ctr"/>
            <a:r>
              <a:rPr lang="en-US" altLang="zh-CN" sz="4000" b="1" dirty="0">
                <a:solidFill>
                  <a:schemeClr val="accent1"/>
                </a:solidFill>
                <a:effectLst>
                  <a:outerShdw blurRad="38100" dist="25400" dir="5400000" algn="ctr" rotWithShape="0">
                    <a:srgbClr val="6E747A">
                      <a:alpha val="43000"/>
                    </a:srgbClr>
                  </a:outerShdw>
                </a:effectLst>
                <a:latin typeface="High Tower Text" panose="02040502050506030303" pitchFamily="18" charset="0"/>
              </a:rPr>
              <a:t>Assignment</a:t>
            </a:r>
            <a:endParaRPr lang="en-US" altLang="zh-CN" sz="4000" b="1" dirty="0">
              <a:solidFill>
                <a:schemeClr val="accent1"/>
              </a:solidFill>
              <a:effectLst>
                <a:outerShdw blurRad="38100" dist="25400" dir="5400000" algn="ctr" rotWithShape="0">
                  <a:srgbClr val="6E747A">
                    <a:alpha val="43000"/>
                  </a:srgbClr>
                </a:outerShdw>
              </a:effectLst>
              <a:latin typeface="High Tower Text" panose="02040502050506030303" pitchFamily="18" charset="0"/>
            </a:endParaRPr>
          </a:p>
        </p:txBody>
      </p:sp>
      <p:sp>
        <p:nvSpPr>
          <p:cNvPr id="5" name="矩形 4"/>
          <p:cNvSpPr/>
          <p:nvPr/>
        </p:nvSpPr>
        <p:spPr>
          <a:xfrm>
            <a:off x="542924" y="3967936"/>
            <a:ext cx="11649076" cy="2062103"/>
          </a:xfrm>
          <a:prstGeom prst="rect">
            <a:avLst/>
          </a:prstGeom>
        </p:spPr>
        <p:txBody>
          <a:bodyPr wrap="square">
            <a:spAutoFit/>
          </a:bodyPr>
          <a:lstStyle/>
          <a:p>
            <a:pPr algn="just"/>
            <a:r>
              <a:rPr lang="en-US" altLang="zh-CN" sz="3200" b="1" dirty="0">
                <a:latin typeface="High Tower Text" panose="02040502050506030303" pitchFamily="18" charset="0"/>
              </a:rPr>
              <a:t>Requirements: </a:t>
            </a:r>
            <a:endParaRPr lang="en-US" altLang="zh-CN" sz="3200" b="1" dirty="0">
              <a:latin typeface="High Tower Text" panose="02040502050506030303" pitchFamily="18" charset="0"/>
            </a:endParaRPr>
          </a:p>
          <a:p>
            <a:pPr algn="just"/>
            <a:r>
              <a:rPr lang="en-US" altLang="zh-CN" sz="3200" b="1" dirty="0">
                <a:solidFill>
                  <a:srgbClr val="0070C0"/>
                </a:solidFill>
                <a:latin typeface="High Tower Text" panose="02040502050506030303" pitchFamily="18" charset="0"/>
              </a:rPr>
              <a:t>logical structure</a:t>
            </a:r>
            <a:r>
              <a:rPr lang="en-US" altLang="zh-CN" sz="3200" b="1" dirty="0">
                <a:latin typeface="High Tower Text" panose="02040502050506030303" pitchFamily="18" charset="0"/>
              </a:rPr>
              <a:t>: linking words; topic sentence</a:t>
            </a:r>
            <a:endParaRPr lang="en-US" altLang="zh-CN" sz="3200" b="1" dirty="0">
              <a:latin typeface="High Tower Text" panose="02040502050506030303" pitchFamily="18" charset="0"/>
            </a:endParaRPr>
          </a:p>
          <a:p>
            <a:pPr algn="just"/>
            <a:r>
              <a:rPr lang="en-US" altLang="zh-CN" sz="3200" b="1" dirty="0">
                <a:solidFill>
                  <a:srgbClr val="0070C0"/>
                </a:solidFill>
                <a:latin typeface="High Tower Text" panose="02040502050506030303" pitchFamily="18" charset="0"/>
              </a:rPr>
              <a:t>detailed description</a:t>
            </a:r>
            <a:r>
              <a:rPr lang="en-US" altLang="zh-CN" sz="3200" b="1" dirty="0">
                <a:latin typeface="High Tower Text" panose="02040502050506030303" pitchFamily="18" charset="0"/>
              </a:rPr>
              <a:t>: examples for specific challenge and solution </a:t>
            </a:r>
            <a:endParaRPr lang="en-US" altLang="zh-CN" sz="3200" b="1" dirty="0">
              <a:latin typeface="High Tower Text" panose="02040502050506030303" pitchFamily="18" charset="0"/>
            </a:endParaRPr>
          </a:p>
          <a:p>
            <a:pPr algn="just"/>
            <a:r>
              <a:rPr lang="en-US" altLang="zh-CN" sz="3200" b="1" dirty="0">
                <a:solidFill>
                  <a:srgbClr val="0070C0"/>
                </a:solidFill>
                <a:latin typeface="High Tower Text" panose="02040502050506030303" pitchFamily="18" charset="0"/>
              </a:rPr>
              <a:t>clear feelings</a:t>
            </a:r>
            <a:r>
              <a:rPr lang="en-US" altLang="zh-CN" sz="3200" b="1" dirty="0">
                <a:latin typeface="High Tower Text" panose="02040502050506030303" pitchFamily="18" charset="0"/>
              </a:rPr>
              <a:t>: feeling words</a:t>
            </a:r>
            <a:endParaRPr lang="en-US" altLang="zh-CN" sz="3600" b="1" dirty="0">
              <a:latin typeface="High Tower Text" panose="0204050205050603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 y="708025"/>
            <a:ext cx="11976100" cy="5669915"/>
          </a:xfrm>
          <a:prstGeom prst="rect">
            <a:avLst/>
          </a:prstGeom>
          <a:noFill/>
        </p:spPr>
        <p:txBody>
          <a:bodyPr wrap="square" rtlCol="0">
            <a:spAutoFit/>
          </a:bodyPr>
          <a:lstStyle/>
          <a:p>
            <a:pPr indent="457200" algn="just" fontAlgn="auto">
              <a:lnSpc>
                <a:spcPts val="2900"/>
              </a:lnSpc>
            </a:pPr>
            <a:r>
              <a:rPr lang="en-US" altLang="zh-CN" sz="3200" dirty="0">
                <a:solidFill>
                  <a:schemeClr val="tx1"/>
                </a:solidFill>
                <a:latin typeface="High Tower Text" panose="02040502050506030303" pitchFamily="18" charset="0"/>
                <a:cs typeface="High Tower Text" panose="02040502050506030303" pitchFamily="18" charset="0"/>
              </a:rPr>
              <a:t>Hi, my name is Jane and I’m a freshman at Quzhou No.2 High School in ZheJiang Province. Going from junior high school to senior high school is a really big challenge. The first week was difficult to adapt but exciting.</a:t>
            </a:r>
            <a:endParaRPr lang="en-US" altLang="zh-CN" sz="3200" dirty="0">
              <a:solidFill>
                <a:schemeClr val="tx1"/>
              </a:solidFill>
              <a:latin typeface="High Tower Text" panose="02040502050506030303" pitchFamily="18" charset="0"/>
              <a:cs typeface="High Tower Text" panose="02040502050506030303" pitchFamily="18" charset="0"/>
            </a:endParaRPr>
          </a:p>
          <a:p>
            <a:pPr indent="457200" algn="just" fontAlgn="auto">
              <a:lnSpc>
                <a:spcPts val="2900"/>
              </a:lnSpc>
            </a:pPr>
            <a:r>
              <a:rPr lang="en-US" altLang="zh-CN" sz="3200" dirty="0">
                <a:solidFill>
                  <a:schemeClr val="tx1"/>
                </a:solidFill>
                <a:latin typeface="High Tower Text" panose="02040502050506030303" pitchFamily="18" charset="0"/>
                <a:cs typeface="High Tower Text" panose="02040502050506030303" pitchFamily="18" charset="0"/>
              </a:rPr>
              <a:t>First, I had to adjust myself to the routine here, which was totally different from that in the junior high school. The time of classes has significantly changed from 5 hours to nearly 9 hours and at first the 4 extra hours of learning nearly freaked me out. But as time went by I gradually got used to the new schedule and really devoted myself to studying harder. Another big shift lay in the increased time of autonomous learning. At the beginning it was difficult to have my time well-organized. However, our head teacher recommended us that we should arrange our schedules in advance by writing a to-do list everyday, which truly helped me keep up with the new routine in senior high school.</a:t>
            </a:r>
            <a:endParaRPr lang="en-US" altLang="zh-CN" sz="3200" dirty="0">
              <a:solidFill>
                <a:schemeClr val="tx1"/>
              </a:solidFill>
              <a:latin typeface="High Tower Text" panose="02040502050506030303" pitchFamily="18" charset="0"/>
              <a:cs typeface="High Tower Text" panose="02040502050506030303" pitchFamily="18" charset="0"/>
            </a:endParaRPr>
          </a:p>
        </p:txBody>
      </p:sp>
      <p:sp>
        <p:nvSpPr>
          <p:cNvPr id="3" name="矩形 2"/>
          <p:cNvSpPr/>
          <p:nvPr/>
        </p:nvSpPr>
        <p:spPr>
          <a:xfrm>
            <a:off x="2545080" y="0"/>
            <a:ext cx="6697980" cy="706755"/>
          </a:xfrm>
          <a:prstGeom prst="rect">
            <a:avLst/>
          </a:prstGeom>
          <a:noFill/>
          <a:ln>
            <a:noFill/>
          </a:ln>
        </p:spPr>
        <p:txBody>
          <a:bodyPr wrap="square" rtlCol="0" anchor="t">
            <a:spAutoFit/>
            <a:scene3d>
              <a:camera prst="orthographicFront"/>
              <a:lightRig rig="threePt" dir="t"/>
            </a:scene3d>
          </a:bodyPr>
          <a:lstStyle/>
          <a:p>
            <a:pPr algn="ctr"/>
            <a:r>
              <a:rPr lang="en-US" altLang="zh-CN" sz="4000" b="1" dirty="0">
                <a:solidFill>
                  <a:schemeClr val="accent1"/>
                </a:solidFill>
                <a:effectLst>
                  <a:outerShdw blurRad="38100" dist="25400" dir="5400000" algn="ctr" rotWithShape="0">
                    <a:srgbClr val="6E747A">
                      <a:alpha val="43000"/>
                    </a:srgbClr>
                  </a:outerShdw>
                </a:effectLst>
                <a:latin typeface="High Tower Text" panose="02040502050506030303" pitchFamily="18" charset="0"/>
              </a:rPr>
              <a:t>One Possible Version</a:t>
            </a:r>
            <a:endParaRPr lang="en-US" altLang="zh-CN" sz="4000" b="1" dirty="0">
              <a:solidFill>
                <a:schemeClr val="accent1"/>
              </a:solidFill>
              <a:effectLst>
                <a:outerShdw blurRad="38100" dist="25400" dir="5400000" algn="ctr" rotWithShape="0">
                  <a:srgbClr val="6E747A">
                    <a:alpha val="43000"/>
                  </a:srgbClr>
                </a:outerShdw>
              </a:effectLst>
              <a:latin typeface="High Tower Text" panose="02040502050506030303"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0" y="-21590"/>
            <a:ext cx="11976100" cy="6041390"/>
          </a:xfrm>
          <a:prstGeom prst="rect">
            <a:avLst/>
          </a:prstGeom>
          <a:noFill/>
        </p:spPr>
        <p:txBody>
          <a:bodyPr wrap="square" rtlCol="0">
            <a:spAutoFit/>
          </a:bodyPr>
          <a:lstStyle/>
          <a:p>
            <a:pPr indent="457200" algn="just" fontAlgn="auto">
              <a:lnSpc>
                <a:spcPts val="2900"/>
              </a:lnSpc>
            </a:pPr>
            <a:r>
              <a:rPr lang="en-US" altLang="zh-CN" sz="2800" dirty="0">
                <a:solidFill>
                  <a:schemeClr val="tx1"/>
                </a:solidFill>
                <a:latin typeface="High Tower Text" panose="02040502050506030303" pitchFamily="18" charset="0"/>
                <a:cs typeface="High Tower Text" panose="02040502050506030303" pitchFamily="18" charset="0"/>
              </a:rPr>
              <a:t>Also, every day I had to face mountainous homework assigned by different teachers and some of them were exactly hard to complete. The increase in variety of the class and its complexity really made me at a loss. Therefore, piles of assignment usually took up most of my time, leaving me with little time to review and preview lessons. Later, under the guidance of teachers, I redesigned my learning methods--- I would always review lessons learned before doing homework and it obviously turned out to be an effective method as my understanding of the knowledge and efficiency greatly improved.</a:t>
            </a:r>
            <a:endParaRPr lang="en-US" altLang="zh-CN" sz="2800" dirty="0">
              <a:solidFill>
                <a:schemeClr val="tx1"/>
              </a:solidFill>
              <a:latin typeface="High Tower Text" panose="02040502050506030303" pitchFamily="18" charset="0"/>
              <a:cs typeface="High Tower Text" panose="02040502050506030303" pitchFamily="18" charset="0"/>
            </a:endParaRPr>
          </a:p>
          <a:p>
            <a:pPr indent="457200" algn="just" fontAlgn="auto">
              <a:lnSpc>
                <a:spcPts val="2900"/>
              </a:lnSpc>
            </a:pPr>
            <a:r>
              <a:rPr lang="en-US" altLang="zh-CN" sz="2800" dirty="0">
                <a:solidFill>
                  <a:schemeClr val="tx1"/>
                </a:solidFill>
                <a:latin typeface="High Tower Text" panose="02040502050506030303" pitchFamily="18" charset="0"/>
                <a:cs typeface="High Tower Text" panose="02040502050506030303" pitchFamily="18" charset="0"/>
              </a:rPr>
              <a:t>Furthermore, I had to get familiar with new classmates and teachers. Though it took much effort and time, that still gave me a hint of excitement. What further excited me was that I was selected to be the monitor of the class and I know it means I must be responsible for all classmates and be obliged to give them a hand whenever they need help.</a:t>
            </a:r>
            <a:endParaRPr lang="en-US" altLang="zh-CN" sz="2800" dirty="0">
              <a:solidFill>
                <a:schemeClr val="tx1"/>
              </a:solidFill>
              <a:latin typeface="High Tower Text" panose="02040502050506030303" pitchFamily="18" charset="0"/>
              <a:cs typeface="High Tower Text" panose="02040502050506030303" pitchFamily="18" charset="0"/>
            </a:endParaRPr>
          </a:p>
          <a:p>
            <a:pPr indent="457200" algn="just" fontAlgn="auto">
              <a:lnSpc>
                <a:spcPts val="2900"/>
              </a:lnSpc>
            </a:pPr>
            <a:r>
              <a:rPr lang="en-US" altLang="zh-CN" sz="2800" dirty="0">
                <a:solidFill>
                  <a:schemeClr val="tx1"/>
                </a:solidFill>
                <a:latin typeface="High Tower Text" panose="02040502050506030303" pitchFamily="18" charset="0"/>
                <a:cs typeface="High Tower Text" panose="02040502050506030303" pitchFamily="18" charset="0"/>
              </a:rPr>
              <a:t>The first week is not that easy and pleasant, but I know I have to embrace all the challenges.  I’m sure I will get better prepared for my new journey and that nothing will ever pull me down if I face difficulties positively.</a:t>
            </a:r>
            <a:endParaRPr lang="en-US" altLang="zh-CN" sz="2800" dirty="0">
              <a:solidFill>
                <a:schemeClr val="tx1"/>
              </a:solidFill>
              <a:latin typeface="High Tower Text" panose="02040502050506030303" pitchFamily="18" charset="0"/>
              <a:cs typeface="High Tower Text" panose="02040502050506030303"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5" name="矩形 34"/>
          <p:cNvSpPr/>
          <p:nvPr/>
        </p:nvSpPr>
        <p:spPr>
          <a:xfrm>
            <a:off x="1130816" y="1877977"/>
            <a:ext cx="8621485" cy="3410857"/>
          </a:xfrm>
          <a:prstGeom prst="rect">
            <a:avLst/>
          </a:prstGeom>
          <a:solidFill>
            <a:schemeClr val="bg1">
              <a:lumMod val="95000"/>
            </a:schemeClr>
          </a:solidFill>
          <a:ln>
            <a:noFill/>
          </a:ln>
          <a:effectLst>
            <a:outerShdw blurRad="190500" dist="127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7" name="文本框 16"/>
          <p:cNvSpPr txBox="1"/>
          <p:nvPr/>
        </p:nvSpPr>
        <p:spPr>
          <a:xfrm>
            <a:off x="5865330" y="2098021"/>
            <a:ext cx="4346713" cy="707886"/>
          </a:xfrm>
          <a:prstGeom prst="rect">
            <a:avLst/>
          </a:prstGeom>
          <a:noFill/>
        </p:spPr>
        <p:txBody>
          <a:bodyPr wrap="square" rtlCol="0">
            <a:spAutoFit/>
          </a:bodyPr>
          <a:lstStyle/>
          <a:p>
            <a:r>
              <a:rPr lang="en-US" altLang="zh-CN" sz="4000" dirty="0">
                <a:latin typeface="High Tower Text" panose="02040502050506030303" pitchFamily="18" charset="0"/>
                <a:ea typeface="微软雅黑" panose="020B0503020204020204" charset="-122"/>
                <a:sym typeface="Arial" panose="020B0604020202020204"/>
              </a:rPr>
              <a:t>Teenage life</a:t>
            </a:r>
            <a:endParaRPr lang="zh-CN" altLang="en-US" sz="4000" dirty="0">
              <a:latin typeface="High Tower Text" panose="02040502050506030303" pitchFamily="18" charset="0"/>
              <a:ea typeface="微软雅黑" panose="020B0503020204020204" charset="-122"/>
              <a:sym typeface="Arial" panose="020B0604020202020204"/>
            </a:endParaRPr>
          </a:p>
        </p:txBody>
      </p:sp>
      <p:cxnSp>
        <p:nvCxnSpPr>
          <p:cNvPr id="20" name="直接连接符 19"/>
          <p:cNvCxnSpPr/>
          <p:nvPr/>
        </p:nvCxnSpPr>
        <p:spPr>
          <a:xfrm>
            <a:off x="6096000" y="2947367"/>
            <a:ext cx="2332383" cy="0"/>
          </a:xfrm>
          <a:prstGeom prst="line">
            <a:avLst/>
          </a:prstGeom>
          <a:noFill/>
          <a:ln>
            <a:solidFill>
              <a:srgbClr val="525252"/>
            </a:solidFill>
          </a:ln>
        </p:spPr>
        <p:style>
          <a:lnRef idx="2">
            <a:schemeClr val="accent1">
              <a:shade val="50000"/>
            </a:schemeClr>
          </a:lnRef>
          <a:fillRef idx="1">
            <a:schemeClr val="accent1"/>
          </a:fillRef>
          <a:effectRef idx="0">
            <a:schemeClr val="accent1"/>
          </a:effectRef>
          <a:fontRef idx="minor">
            <a:schemeClr val="lt1"/>
          </a:fontRef>
        </p:style>
      </p:cxnSp>
      <p:sp>
        <p:nvSpPr>
          <p:cNvPr id="21" name="文本框 20"/>
          <p:cNvSpPr txBox="1"/>
          <p:nvPr/>
        </p:nvSpPr>
        <p:spPr>
          <a:xfrm>
            <a:off x="8203094" y="4313090"/>
            <a:ext cx="2637184" cy="523220"/>
          </a:xfrm>
          <a:prstGeom prst="rect">
            <a:avLst/>
          </a:prstGeom>
          <a:noFill/>
        </p:spPr>
        <p:txBody>
          <a:bodyPr wrap="square" rtlCol="0">
            <a:spAutoFit/>
          </a:bodyPr>
          <a:lstStyle>
            <a:defPPr>
              <a:defRPr lang="zh-CN"/>
            </a:defPPr>
            <a:lvl1pPr>
              <a:defRPr sz="3200">
                <a:latin typeface="汉仪特细等线简" panose="02010604000101010101" pitchFamily="2" charset="-122"/>
                <a:ea typeface="汉仪特细等线简" panose="02010604000101010101" pitchFamily="2" charset="-122"/>
              </a:defRPr>
            </a:lvl1pPr>
          </a:lstStyle>
          <a:p>
            <a:r>
              <a:rPr lang="en-US" altLang="zh-CN" sz="2800" dirty="0">
                <a:solidFill>
                  <a:schemeClr val="tx1">
                    <a:lumMod val="65000"/>
                    <a:lumOff val="35000"/>
                  </a:schemeClr>
                </a:solidFill>
                <a:latin typeface="High Tower Text" panose="02040502050506030303" pitchFamily="18" charset="0"/>
                <a:ea typeface="微软雅黑" panose="020B0503020204020204" charset="-122"/>
                <a:sym typeface="Arial" panose="020B0604020202020204"/>
              </a:rPr>
              <a:t>Bella</a:t>
            </a:r>
            <a:endParaRPr lang="zh-CN" altLang="en-US" sz="2800" dirty="0">
              <a:solidFill>
                <a:schemeClr val="tx1">
                  <a:lumMod val="65000"/>
                  <a:lumOff val="35000"/>
                </a:schemeClr>
              </a:solidFill>
              <a:latin typeface="High Tower Text" panose="02040502050506030303" pitchFamily="18" charset="0"/>
              <a:ea typeface="微软雅黑" panose="020B0503020204020204" charset="-122"/>
              <a:sym typeface="Arial" panose="020B0604020202020204"/>
            </a:endParaRPr>
          </a:p>
        </p:txBody>
      </p:sp>
      <p:cxnSp>
        <p:nvCxnSpPr>
          <p:cNvPr id="24" name="直接连接符 23"/>
          <p:cNvCxnSpPr/>
          <p:nvPr/>
        </p:nvCxnSpPr>
        <p:spPr>
          <a:xfrm flipH="1">
            <a:off x="10840278" y="5844209"/>
            <a:ext cx="1351722" cy="0"/>
          </a:xfrm>
          <a:prstGeom prst="line">
            <a:avLst/>
          </a:prstGeom>
          <a:noFill/>
          <a:ln>
            <a:solidFill>
              <a:srgbClr val="525252"/>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6" name="直接连接符 25"/>
          <p:cNvCxnSpPr/>
          <p:nvPr/>
        </p:nvCxnSpPr>
        <p:spPr>
          <a:xfrm flipH="1">
            <a:off x="11555896" y="6003235"/>
            <a:ext cx="636104" cy="0"/>
          </a:xfrm>
          <a:prstGeom prst="line">
            <a:avLst/>
          </a:prstGeom>
          <a:noFill/>
          <a:ln>
            <a:solidFill>
              <a:srgbClr val="525252"/>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8" name="直接连接符 27"/>
          <p:cNvCxnSpPr/>
          <p:nvPr/>
        </p:nvCxnSpPr>
        <p:spPr>
          <a:xfrm flipH="1">
            <a:off x="11198087" y="6387548"/>
            <a:ext cx="993913" cy="0"/>
          </a:xfrm>
          <a:prstGeom prst="line">
            <a:avLst/>
          </a:prstGeom>
          <a:noFill/>
          <a:ln>
            <a:solidFill>
              <a:srgbClr val="525252"/>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30" name="直接连接符 29"/>
          <p:cNvCxnSpPr/>
          <p:nvPr/>
        </p:nvCxnSpPr>
        <p:spPr>
          <a:xfrm rot="5400000" flipH="1">
            <a:off x="519360" y="457200"/>
            <a:ext cx="914399" cy="0"/>
          </a:xfrm>
          <a:prstGeom prst="line">
            <a:avLst/>
          </a:prstGeom>
          <a:noFill/>
          <a:ln>
            <a:solidFill>
              <a:srgbClr val="525252"/>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31" name="直接连接符 30"/>
          <p:cNvCxnSpPr/>
          <p:nvPr/>
        </p:nvCxnSpPr>
        <p:spPr>
          <a:xfrm rot="5400000" flipH="1">
            <a:off x="602381" y="215153"/>
            <a:ext cx="430305" cy="0"/>
          </a:xfrm>
          <a:prstGeom prst="line">
            <a:avLst/>
          </a:prstGeom>
          <a:noFill/>
          <a:ln>
            <a:solidFill>
              <a:srgbClr val="525252"/>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32" name="直接连接符 31"/>
          <p:cNvCxnSpPr/>
          <p:nvPr/>
        </p:nvCxnSpPr>
        <p:spPr>
          <a:xfrm rot="5400000" flipH="1">
            <a:off x="97044" y="336176"/>
            <a:ext cx="672352" cy="0"/>
          </a:xfrm>
          <a:prstGeom prst="line">
            <a:avLst/>
          </a:prstGeom>
          <a:noFill/>
          <a:ln>
            <a:solidFill>
              <a:srgbClr val="525252"/>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cxnSp>
      <p:pic>
        <p:nvPicPr>
          <p:cNvPr id="1026" name="Picture 2" descr="https://timgsa.baidu.com/timg?image&amp;quality=80&amp;size=b9999_10000&amp;sec=1590228407963&amp;di=346e3fea4d03cf347062e2a9b7936a8b&amp;imgtype=0&amp;src=http%3A%2F%2F5b0988e595225.cdn.sohucs.com%2Fimages%2F20190222%2F8e9206373bb74eacb529380ebcabaa3b.jpe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22530" y="2124148"/>
            <a:ext cx="3848100" cy="25582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flipH="1">
            <a:off x="10840278" y="5844209"/>
            <a:ext cx="1351722" cy="0"/>
          </a:xfrm>
          <a:prstGeom prst="line">
            <a:avLst/>
          </a:prstGeom>
          <a:noFill/>
          <a:ln>
            <a:solidFill>
              <a:srgbClr val="525252"/>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6" name="直接连接符 25"/>
          <p:cNvCxnSpPr/>
          <p:nvPr/>
        </p:nvCxnSpPr>
        <p:spPr>
          <a:xfrm flipH="1">
            <a:off x="11555896" y="6003235"/>
            <a:ext cx="636104" cy="0"/>
          </a:xfrm>
          <a:prstGeom prst="line">
            <a:avLst/>
          </a:prstGeom>
          <a:noFill/>
          <a:ln>
            <a:solidFill>
              <a:srgbClr val="525252"/>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8" name="直接连接符 27"/>
          <p:cNvCxnSpPr/>
          <p:nvPr/>
        </p:nvCxnSpPr>
        <p:spPr>
          <a:xfrm flipH="1">
            <a:off x="11198087" y="6387548"/>
            <a:ext cx="993913" cy="0"/>
          </a:xfrm>
          <a:prstGeom prst="line">
            <a:avLst/>
          </a:prstGeom>
          <a:noFill/>
          <a:ln>
            <a:solidFill>
              <a:srgbClr val="525252"/>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30" name="直接连接符 29"/>
          <p:cNvCxnSpPr/>
          <p:nvPr/>
        </p:nvCxnSpPr>
        <p:spPr>
          <a:xfrm rot="5400000" flipH="1">
            <a:off x="519360" y="457200"/>
            <a:ext cx="914399" cy="0"/>
          </a:xfrm>
          <a:prstGeom prst="line">
            <a:avLst/>
          </a:prstGeom>
          <a:noFill/>
          <a:ln>
            <a:solidFill>
              <a:srgbClr val="525252"/>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31" name="直接连接符 30"/>
          <p:cNvCxnSpPr/>
          <p:nvPr/>
        </p:nvCxnSpPr>
        <p:spPr>
          <a:xfrm rot="5400000" flipH="1">
            <a:off x="602381" y="215153"/>
            <a:ext cx="430305" cy="0"/>
          </a:xfrm>
          <a:prstGeom prst="line">
            <a:avLst/>
          </a:prstGeom>
          <a:noFill/>
          <a:ln>
            <a:solidFill>
              <a:srgbClr val="525252"/>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32" name="直接连接符 31"/>
          <p:cNvCxnSpPr/>
          <p:nvPr/>
        </p:nvCxnSpPr>
        <p:spPr>
          <a:xfrm rot="5400000" flipH="1">
            <a:off x="97044" y="336176"/>
            <a:ext cx="672352" cy="0"/>
          </a:xfrm>
          <a:prstGeom prst="line">
            <a:avLst/>
          </a:prstGeom>
          <a:noFill/>
          <a:ln>
            <a:solidFill>
              <a:srgbClr val="525252"/>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cxnSp>
      <p:pic>
        <p:nvPicPr>
          <p:cNvPr id="2" name="图片 1"/>
          <p:cNvPicPr>
            <a:picLocks noChangeAspect="1"/>
          </p:cNvPicPr>
          <p:nvPr/>
        </p:nvPicPr>
        <p:blipFill>
          <a:blip r:embed="rId1"/>
          <a:stretch>
            <a:fillRect/>
          </a:stretch>
        </p:blipFill>
        <p:spPr>
          <a:xfrm>
            <a:off x="2279187" y="662329"/>
            <a:ext cx="7633626" cy="57252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138150" y="1548934"/>
            <a:ext cx="11581533" cy="4756624"/>
          </a:xfrm>
          <a:prstGeom prst="rect">
            <a:avLst/>
          </a:prstGeom>
          <a:solidFill>
            <a:schemeClr val="bg1">
              <a:lumMod val="95000"/>
            </a:schemeClr>
          </a:solidFill>
          <a:ln>
            <a:noFill/>
          </a:ln>
          <a:effectLst>
            <a:outerShdw blurRad="190500" dist="127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7" name="文本框 16"/>
          <p:cNvSpPr txBox="1"/>
          <p:nvPr/>
        </p:nvSpPr>
        <p:spPr>
          <a:xfrm>
            <a:off x="1086519" y="250606"/>
            <a:ext cx="9401170" cy="707886"/>
          </a:xfrm>
          <a:prstGeom prst="rect">
            <a:avLst/>
          </a:prstGeom>
          <a:noFill/>
        </p:spPr>
        <p:txBody>
          <a:bodyPr wrap="square" rtlCol="0">
            <a:spAutoFit/>
          </a:bodyPr>
          <a:lstStyle/>
          <a:p>
            <a:r>
              <a:rPr lang="en-US" altLang="zh-CN" sz="4000" dirty="0">
                <a:latin typeface="High Tower Text" panose="02040502050506030303" pitchFamily="18" charset="0"/>
                <a:ea typeface="微软雅黑" panose="020B0503020204020204" charset="-122"/>
                <a:sym typeface="Arial" panose="020B0604020202020204"/>
              </a:rPr>
              <a:t>What do you think of your </a:t>
            </a:r>
            <a:r>
              <a:rPr lang="en-US" altLang="zh-CN" sz="4000" b="1" dirty="0">
                <a:latin typeface="High Tower Text" panose="02040502050506030303" pitchFamily="18" charset="0"/>
                <a:ea typeface="微软雅黑" panose="020B0503020204020204" charset="-122"/>
                <a:sym typeface="Arial" panose="020B0604020202020204"/>
              </a:rPr>
              <a:t>freshman</a:t>
            </a:r>
            <a:r>
              <a:rPr lang="en-US" altLang="zh-CN" sz="4000" dirty="0">
                <a:latin typeface="High Tower Text" panose="02040502050506030303" pitchFamily="18" charset="0"/>
                <a:ea typeface="微软雅黑" panose="020B0503020204020204" charset="-122"/>
                <a:sym typeface="Arial" panose="020B0604020202020204"/>
              </a:rPr>
              <a:t> life?</a:t>
            </a:r>
            <a:endParaRPr lang="zh-CN" altLang="en-US" sz="4000" dirty="0">
              <a:latin typeface="High Tower Text" panose="02040502050506030303" pitchFamily="18" charset="0"/>
              <a:ea typeface="微软雅黑" panose="020B0503020204020204" charset="-122"/>
              <a:sym typeface="Arial" panose="020B0604020202020204"/>
            </a:endParaRPr>
          </a:p>
        </p:txBody>
      </p:sp>
      <p:cxnSp>
        <p:nvCxnSpPr>
          <p:cNvPr id="24" name="直接连接符 23"/>
          <p:cNvCxnSpPr/>
          <p:nvPr/>
        </p:nvCxnSpPr>
        <p:spPr>
          <a:xfrm flipH="1">
            <a:off x="10840278" y="5844209"/>
            <a:ext cx="1351722" cy="0"/>
          </a:xfrm>
          <a:prstGeom prst="line">
            <a:avLst/>
          </a:prstGeom>
          <a:noFill/>
          <a:ln>
            <a:solidFill>
              <a:srgbClr val="525252"/>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6" name="直接连接符 25"/>
          <p:cNvCxnSpPr/>
          <p:nvPr/>
        </p:nvCxnSpPr>
        <p:spPr>
          <a:xfrm flipH="1">
            <a:off x="11555896" y="6003235"/>
            <a:ext cx="636104" cy="0"/>
          </a:xfrm>
          <a:prstGeom prst="line">
            <a:avLst/>
          </a:prstGeom>
          <a:noFill/>
          <a:ln>
            <a:solidFill>
              <a:srgbClr val="525252"/>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8" name="直接连接符 27"/>
          <p:cNvCxnSpPr/>
          <p:nvPr/>
        </p:nvCxnSpPr>
        <p:spPr>
          <a:xfrm flipH="1">
            <a:off x="11198087" y="6387548"/>
            <a:ext cx="993913" cy="0"/>
          </a:xfrm>
          <a:prstGeom prst="line">
            <a:avLst/>
          </a:prstGeom>
          <a:noFill/>
          <a:ln>
            <a:solidFill>
              <a:srgbClr val="525252"/>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30" name="直接连接符 29"/>
          <p:cNvCxnSpPr/>
          <p:nvPr/>
        </p:nvCxnSpPr>
        <p:spPr>
          <a:xfrm rot="5400000" flipH="1">
            <a:off x="519360" y="457200"/>
            <a:ext cx="914399" cy="0"/>
          </a:xfrm>
          <a:prstGeom prst="line">
            <a:avLst/>
          </a:prstGeom>
          <a:noFill/>
          <a:ln>
            <a:solidFill>
              <a:srgbClr val="525252"/>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31" name="直接连接符 30"/>
          <p:cNvCxnSpPr/>
          <p:nvPr/>
        </p:nvCxnSpPr>
        <p:spPr>
          <a:xfrm rot="5400000" flipH="1">
            <a:off x="602381" y="215153"/>
            <a:ext cx="430305" cy="0"/>
          </a:xfrm>
          <a:prstGeom prst="line">
            <a:avLst/>
          </a:prstGeom>
          <a:noFill/>
          <a:ln>
            <a:solidFill>
              <a:srgbClr val="525252"/>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32" name="直接连接符 31"/>
          <p:cNvCxnSpPr/>
          <p:nvPr/>
        </p:nvCxnSpPr>
        <p:spPr>
          <a:xfrm rot="5400000" flipH="1">
            <a:off x="97044" y="336176"/>
            <a:ext cx="672352" cy="0"/>
          </a:xfrm>
          <a:prstGeom prst="line">
            <a:avLst/>
          </a:prstGeom>
          <a:noFill/>
          <a:ln>
            <a:solidFill>
              <a:srgbClr val="525252"/>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cxn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8150" y="1504842"/>
            <a:ext cx="7743218" cy="4882706"/>
          </a:xfrm>
          <a:prstGeom prst="rect">
            <a:avLst/>
          </a:prstGeom>
          <a:ln>
            <a:noFill/>
          </a:ln>
          <a:effectLst>
            <a:softEdge rad="112500"/>
          </a:effectLst>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340315" y="1926200"/>
            <a:ext cx="4756634" cy="4002102"/>
          </a:xfrm>
          <a:prstGeom prst="rect">
            <a:avLst/>
          </a:prstGeom>
          <a:ln>
            <a:noFill/>
          </a:ln>
          <a:effectLst>
            <a:softEdge rad="112500"/>
          </a:effectLst>
        </p:spPr>
      </p:pic>
      <p:sp>
        <p:nvSpPr>
          <p:cNvPr id="12" name="文本框 11"/>
          <p:cNvSpPr txBox="1"/>
          <p:nvPr/>
        </p:nvSpPr>
        <p:spPr>
          <a:xfrm>
            <a:off x="1086519" y="250596"/>
            <a:ext cx="11096657" cy="1323439"/>
          </a:xfrm>
          <a:prstGeom prst="rect">
            <a:avLst/>
          </a:prstGeom>
          <a:noFill/>
        </p:spPr>
        <p:txBody>
          <a:bodyPr wrap="square" rtlCol="0">
            <a:spAutoFit/>
          </a:bodyPr>
          <a:lstStyle/>
          <a:p>
            <a:r>
              <a:rPr lang="en-US" altLang="zh-CN" sz="4000" dirty="0">
                <a:latin typeface="High Tower Text" panose="02040502050506030303" pitchFamily="18" charset="0"/>
                <a:ea typeface="微软雅黑" panose="020B0503020204020204" charset="-122"/>
                <a:sym typeface="Arial" panose="020B0604020202020204"/>
              </a:rPr>
              <a:t>What do you know about school life in other countries? </a:t>
            </a:r>
            <a:endParaRPr lang="zh-CN" altLang="en-US" sz="4000" dirty="0">
              <a:latin typeface="High Tower Text" panose="02040502050506030303" pitchFamily="18" charset="0"/>
              <a:ea typeface="微软雅黑" panose="020B0503020204020204" charset="-122"/>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3367707" cy="6155140"/>
          </a:xfrm>
          <a:prstGeom prst="rect">
            <a:avLst/>
          </a:prstGeom>
          <a:ln>
            <a:noFill/>
          </a:ln>
          <a:effectLst>
            <a:softEdge rad="112500"/>
          </a:effectLst>
        </p:spPr>
      </p:pic>
      <p:sp>
        <p:nvSpPr>
          <p:cNvPr id="3" name="文本框 2"/>
          <p:cNvSpPr txBox="1"/>
          <p:nvPr/>
        </p:nvSpPr>
        <p:spPr>
          <a:xfrm>
            <a:off x="3851475" y="1442769"/>
            <a:ext cx="6482951" cy="769441"/>
          </a:xfrm>
          <a:prstGeom prst="rect">
            <a:avLst/>
          </a:prstGeom>
          <a:noFill/>
        </p:spPr>
        <p:txBody>
          <a:bodyPr wrap="square" rtlCol="0">
            <a:spAutoFit/>
          </a:bodyPr>
          <a:lstStyle/>
          <a:p>
            <a:r>
              <a:rPr lang="en-US" altLang="zh-CN" sz="4400" b="1" dirty="0">
                <a:latin typeface="High Tower Text" panose="02040502050506030303" pitchFamily="18" charset="0"/>
                <a:ea typeface="微软雅黑" panose="020B0503020204020204" charset="-122"/>
                <a:sym typeface="Arial" panose="020B0604020202020204"/>
              </a:rPr>
              <a:t>The freshman challenge</a:t>
            </a:r>
            <a:endParaRPr lang="zh-CN" altLang="en-US" sz="4400" b="1" dirty="0">
              <a:latin typeface="High Tower Text" panose="02040502050506030303" pitchFamily="18" charset="0"/>
              <a:ea typeface="微软雅黑" panose="020B0503020204020204" charset="-122"/>
              <a:sym typeface="Arial" panose="020B0604020202020204"/>
            </a:endParaRPr>
          </a:p>
        </p:txBody>
      </p:sp>
      <p:grpSp>
        <p:nvGrpSpPr>
          <p:cNvPr id="4" name="组合 3"/>
          <p:cNvGrpSpPr/>
          <p:nvPr/>
        </p:nvGrpSpPr>
        <p:grpSpPr>
          <a:xfrm>
            <a:off x="10034422" y="1290794"/>
            <a:ext cx="1050472" cy="536696"/>
            <a:chOff x="9139295" y="2489079"/>
            <a:chExt cx="1050472" cy="536696"/>
          </a:xfrm>
        </p:grpSpPr>
        <p:cxnSp>
          <p:nvCxnSpPr>
            <p:cNvPr id="5" name="直接连接符 4"/>
            <p:cNvCxnSpPr/>
            <p:nvPr/>
          </p:nvCxnSpPr>
          <p:spPr>
            <a:xfrm>
              <a:off x="9139295" y="2755777"/>
              <a:ext cx="783772" cy="0"/>
            </a:xfrm>
            <a:prstGeom prst="line">
              <a:avLst/>
            </a:prstGeom>
            <a:noFill/>
            <a:ln cap="rnd">
              <a:solidFill>
                <a:srgbClr val="525252"/>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6" name="直接连接符 5"/>
            <p:cNvCxnSpPr/>
            <p:nvPr/>
          </p:nvCxnSpPr>
          <p:spPr>
            <a:xfrm flipH="1">
              <a:off x="9923068" y="2755777"/>
              <a:ext cx="1" cy="269998"/>
            </a:xfrm>
            <a:prstGeom prst="line">
              <a:avLst/>
            </a:prstGeom>
            <a:noFill/>
            <a:ln cap="rnd">
              <a:solidFill>
                <a:srgbClr val="525252"/>
              </a:solidFill>
              <a:round/>
            </a:ln>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9923067" y="2489079"/>
              <a:ext cx="266700" cy="266700"/>
            </a:xfrm>
            <a:prstGeom prst="rect">
              <a:avLst/>
            </a:prstGeom>
            <a:noFill/>
            <a:ln cap="rnd">
              <a:solidFill>
                <a:srgbClr val="52525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grpSp>
      <p:sp>
        <p:nvSpPr>
          <p:cNvPr id="8" name="文本框 7"/>
          <p:cNvSpPr txBox="1"/>
          <p:nvPr/>
        </p:nvSpPr>
        <p:spPr>
          <a:xfrm>
            <a:off x="3203950" y="2940336"/>
            <a:ext cx="10284540" cy="1497998"/>
          </a:xfrm>
          <a:prstGeom prst="rect">
            <a:avLst/>
          </a:prstGeom>
        </p:spPr>
        <p:txBody>
          <a:bodyPr vert="horz" lIns="91440" tIns="45720" rIns="91440" bIns="45720" rtlCol="0" anchor="t">
            <a:noAutofit/>
          </a:bodyPr>
          <a:lstStyle/>
          <a:p>
            <a:pPr>
              <a:lnSpc>
                <a:spcPct val="150000"/>
              </a:lnSpc>
              <a:spcBef>
                <a:spcPct val="0"/>
              </a:spcBef>
              <a:spcAft>
                <a:spcPts val="600"/>
              </a:spcAft>
            </a:pPr>
            <a:r>
              <a:rPr lang="en-US" altLang="zh-CN" sz="3600" b="1" dirty="0">
                <a:solidFill>
                  <a:schemeClr val="accent1">
                    <a:lumMod val="75000"/>
                  </a:schemeClr>
                </a:solidFill>
                <a:latin typeface="High Tower Text" panose="02040502050506030303" pitchFamily="18" charset="0"/>
              </a:rPr>
              <a:t>What do you want</a:t>
            </a:r>
            <a:r>
              <a:rPr lang="zh-CN" altLang="en-US" sz="3600" b="1" dirty="0">
                <a:solidFill>
                  <a:schemeClr val="accent1">
                    <a:lumMod val="75000"/>
                  </a:schemeClr>
                </a:solidFill>
                <a:latin typeface="High Tower Text" panose="02040502050506030303" pitchFamily="18" charset="0"/>
              </a:rPr>
              <a:t> </a:t>
            </a:r>
            <a:r>
              <a:rPr lang="en-US" altLang="zh-CN" sz="3600" b="1" dirty="0">
                <a:solidFill>
                  <a:schemeClr val="accent1">
                    <a:lumMod val="75000"/>
                  </a:schemeClr>
                </a:solidFill>
                <a:latin typeface="High Tower Text" panose="02040502050506030303" pitchFamily="18" charset="0"/>
              </a:rPr>
              <a:t>to</a:t>
            </a:r>
            <a:r>
              <a:rPr lang="zh-CN" altLang="en-US" sz="3600" b="1" dirty="0">
                <a:solidFill>
                  <a:schemeClr val="accent1">
                    <a:lumMod val="75000"/>
                  </a:schemeClr>
                </a:solidFill>
                <a:latin typeface="High Tower Text" panose="02040502050506030303" pitchFamily="18" charset="0"/>
              </a:rPr>
              <a:t> </a:t>
            </a:r>
            <a:r>
              <a:rPr lang="en-US" altLang="zh-CN" sz="3600" b="1" dirty="0">
                <a:solidFill>
                  <a:schemeClr val="accent1">
                    <a:lumMod val="75000"/>
                  </a:schemeClr>
                </a:solidFill>
                <a:latin typeface="High Tower Text" panose="02040502050506030303" pitchFamily="18" charset="0"/>
              </a:rPr>
              <a:t>know</a:t>
            </a:r>
            <a:r>
              <a:rPr lang="zh-CN" altLang="en-US" sz="3600" b="1" dirty="0">
                <a:solidFill>
                  <a:schemeClr val="accent1">
                    <a:lumMod val="75000"/>
                  </a:schemeClr>
                </a:solidFill>
                <a:latin typeface="High Tower Text" panose="02040502050506030303" pitchFamily="18" charset="0"/>
              </a:rPr>
              <a:t> </a:t>
            </a:r>
            <a:r>
              <a:rPr lang="en-US" altLang="zh-CN" sz="3600" b="1" dirty="0">
                <a:solidFill>
                  <a:schemeClr val="accent1">
                    <a:lumMod val="75000"/>
                  </a:schemeClr>
                </a:solidFill>
                <a:latin typeface="High Tower Text" panose="02040502050506030303" pitchFamily="18" charset="0"/>
              </a:rPr>
              <a:t>from</a:t>
            </a:r>
            <a:r>
              <a:rPr lang="zh-CN" altLang="en-US" sz="3600" b="1" dirty="0">
                <a:solidFill>
                  <a:schemeClr val="accent1">
                    <a:lumMod val="75000"/>
                  </a:schemeClr>
                </a:solidFill>
                <a:latin typeface="High Tower Text" panose="02040502050506030303" pitchFamily="18" charset="0"/>
              </a:rPr>
              <a:t> </a:t>
            </a:r>
            <a:r>
              <a:rPr lang="en-US" altLang="zh-CN" sz="3600" b="1" dirty="0">
                <a:solidFill>
                  <a:schemeClr val="accent1">
                    <a:lumMod val="75000"/>
                  </a:schemeClr>
                </a:solidFill>
                <a:latin typeface="High Tower Text" panose="02040502050506030303" pitchFamily="18" charset="0"/>
              </a:rPr>
              <a:t>the</a:t>
            </a:r>
            <a:r>
              <a:rPr lang="zh-CN" altLang="en-US" sz="3600" b="1" dirty="0">
                <a:solidFill>
                  <a:schemeClr val="accent1">
                    <a:lumMod val="75000"/>
                  </a:schemeClr>
                </a:solidFill>
                <a:latin typeface="High Tower Text" panose="02040502050506030303" pitchFamily="18" charset="0"/>
              </a:rPr>
              <a:t> </a:t>
            </a:r>
            <a:r>
              <a:rPr lang="en-US" altLang="zh-CN" sz="3600" b="1" dirty="0">
                <a:solidFill>
                  <a:schemeClr val="accent1">
                    <a:lumMod val="75000"/>
                  </a:schemeClr>
                </a:solidFill>
                <a:latin typeface="High Tower Text" panose="02040502050506030303" pitchFamily="18" charset="0"/>
              </a:rPr>
              <a:t>text?</a:t>
            </a:r>
            <a:endParaRPr lang="en-US" altLang="zh-CN" sz="3600" b="1" dirty="0">
              <a:solidFill>
                <a:schemeClr val="accent1">
                  <a:lumMod val="75000"/>
                </a:schemeClr>
              </a:solidFill>
              <a:latin typeface="High Tower Text" panose="02040502050506030303" pitchFamily="18" charset="0"/>
            </a:endParaRPr>
          </a:p>
          <a:p>
            <a:pPr>
              <a:lnSpc>
                <a:spcPct val="150000"/>
              </a:lnSpc>
              <a:spcBef>
                <a:spcPct val="0"/>
              </a:spcBef>
              <a:spcAft>
                <a:spcPts val="600"/>
              </a:spcAft>
            </a:pPr>
            <a:r>
              <a:rPr lang="en-US" altLang="zh-CN" sz="3600" b="1" kern="1200" spc="300" dirty="0">
                <a:solidFill>
                  <a:schemeClr val="accent1">
                    <a:lumMod val="75000"/>
                  </a:schemeClr>
                </a:solidFill>
                <a:latin typeface="High Tower Text" panose="02040502050506030303" pitchFamily="18" charset="0"/>
                <a:ea typeface="+mj-ea"/>
                <a:cs typeface="+mj-cs"/>
                <a:sym typeface="Arial" panose="020B0604020202020204"/>
              </a:rPr>
              <a:t> </a:t>
            </a:r>
            <a:endParaRPr lang="en-US" altLang="zh-CN" sz="8000" b="1" kern="1200" spc="300" dirty="0">
              <a:solidFill>
                <a:schemeClr val="accent1">
                  <a:lumMod val="75000"/>
                </a:schemeClr>
              </a:solidFill>
              <a:latin typeface="High Tower Text" panose="02040502050506030303" pitchFamily="18" charset="0"/>
              <a:ea typeface="+mj-ea"/>
              <a:cs typeface="+mj-cs"/>
              <a:sym typeface="Arial" panose="020B0604020202020204"/>
            </a:endParaRPr>
          </a:p>
        </p:txBody>
      </p:sp>
      <p:sp>
        <p:nvSpPr>
          <p:cNvPr id="10" name="文本框 9"/>
          <p:cNvSpPr txBox="1"/>
          <p:nvPr/>
        </p:nvSpPr>
        <p:spPr>
          <a:xfrm>
            <a:off x="531872" y="6019459"/>
            <a:ext cx="3077719" cy="769441"/>
          </a:xfrm>
          <a:prstGeom prst="rect">
            <a:avLst/>
          </a:prstGeom>
          <a:noFill/>
        </p:spPr>
        <p:txBody>
          <a:bodyPr wrap="square" rtlCol="0">
            <a:spAutoFit/>
          </a:bodyPr>
          <a:lstStyle/>
          <a:p>
            <a:r>
              <a:rPr lang="en-US" altLang="zh-CN" sz="4400" b="1" dirty="0">
                <a:latin typeface="High Tower Text" panose="02040502050506030303" pitchFamily="18" charset="0"/>
                <a:ea typeface="微软雅黑" panose="020B0503020204020204" charset="-122"/>
                <a:sym typeface="Arial" panose="020B0604020202020204"/>
              </a:rPr>
              <a:t>Adam</a:t>
            </a:r>
            <a:endParaRPr lang="zh-CN" altLang="en-US" sz="4400" b="1" dirty="0">
              <a:latin typeface="High Tower Text" panose="02040502050506030303" pitchFamily="18" charset="0"/>
              <a:ea typeface="微软雅黑" panose="020B0503020204020204" charset="-122"/>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p:cNvSpPr/>
          <p:nvPr/>
        </p:nvSpPr>
        <p:spPr>
          <a:xfrm>
            <a:off x="6096002" y="5486401"/>
            <a:ext cx="6095999" cy="1354470"/>
          </a:xfrm>
          <a:custGeom>
            <a:avLst/>
            <a:gdLst>
              <a:gd name="connsiteX0" fmla="*/ 5778976 w 6095999"/>
              <a:gd name="connsiteY0" fmla="*/ 11 h 2021220"/>
              <a:gd name="connsiteX1" fmla="*/ 6081193 w 6095999"/>
              <a:gd name="connsiteY1" fmla="*/ 198116 h 2021220"/>
              <a:gd name="connsiteX2" fmla="*/ 6095999 w 6095999"/>
              <a:gd name="connsiteY2" fmla="*/ 217042 h 2021220"/>
              <a:gd name="connsiteX3" fmla="*/ 6095999 w 6095999"/>
              <a:gd name="connsiteY3" fmla="*/ 2021220 h 2021220"/>
              <a:gd name="connsiteX4" fmla="*/ 0 w 6095999"/>
              <a:gd name="connsiteY4" fmla="*/ 1999891 h 2021220"/>
              <a:gd name="connsiteX5" fmla="*/ 1863425 w 6095999"/>
              <a:gd name="connsiteY5" fmla="*/ 705097 h 2021220"/>
              <a:gd name="connsiteX6" fmla="*/ 3184333 w 6095999"/>
              <a:gd name="connsiteY6" fmla="*/ 1371724 h 2021220"/>
              <a:gd name="connsiteX7" fmla="*/ 3962726 w 6095999"/>
              <a:gd name="connsiteY7" fmla="*/ 1025590 h 2021220"/>
              <a:gd name="connsiteX8" fmla="*/ 4528830 w 6095999"/>
              <a:gd name="connsiteY8" fmla="*/ 1384543 h 2021220"/>
              <a:gd name="connsiteX9" fmla="*/ 5778976 w 6095999"/>
              <a:gd name="connsiteY9" fmla="*/ 11 h 202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99" h="2021220">
                <a:moveTo>
                  <a:pt x="5778976" y="11"/>
                </a:moveTo>
                <a:cubicBezTo>
                  <a:pt x="5879224" y="1079"/>
                  <a:pt x="5980454" y="79066"/>
                  <a:pt x="6081193" y="198116"/>
                </a:cubicBezTo>
                <a:lnTo>
                  <a:pt x="6095999" y="217042"/>
                </a:lnTo>
                <a:lnTo>
                  <a:pt x="6095999" y="2021220"/>
                </a:lnTo>
                <a:lnTo>
                  <a:pt x="0" y="1999891"/>
                </a:lnTo>
                <a:cubicBezTo>
                  <a:pt x="666350" y="1404841"/>
                  <a:pt x="1332703" y="809791"/>
                  <a:pt x="1863425" y="705097"/>
                </a:cubicBezTo>
                <a:cubicBezTo>
                  <a:pt x="2394147" y="600402"/>
                  <a:pt x="2834449" y="1318308"/>
                  <a:pt x="3184333" y="1371724"/>
                </a:cubicBezTo>
                <a:cubicBezTo>
                  <a:pt x="3534217" y="1425139"/>
                  <a:pt x="3738643" y="1023454"/>
                  <a:pt x="3962726" y="1025590"/>
                </a:cubicBezTo>
                <a:cubicBezTo>
                  <a:pt x="4186809" y="1027727"/>
                  <a:pt x="4226121" y="1555473"/>
                  <a:pt x="4528830" y="1384543"/>
                </a:cubicBezTo>
                <a:cubicBezTo>
                  <a:pt x="4831538" y="1213613"/>
                  <a:pt x="5377985" y="-4263"/>
                  <a:pt x="5778976" y="11"/>
                </a:cubicBezTo>
                <a:close/>
              </a:path>
            </a:pathLst>
          </a:custGeom>
          <a:gradFill flip="none" rotWithShape="1">
            <a:gsLst>
              <a:gs pos="90000">
                <a:srgbClr val="525252">
                  <a:alpha val="20000"/>
                </a:srgbClr>
              </a:gs>
              <a:gs pos="22000">
                <a:srgbClr val="525252">
                  <a:alpha val="82000"/>
                </a:srgbClr>
              </a:gs>
            </a:gsLst>
            <a:lin ang="5400000" scaled="1"/>
            <a:tileRect/>
          </a:grad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0" name="任意多边形: 形状 9"/>
          <p:cNvSpPr/>
          <p:nvPr/>
        </p:nvSpPr>
        <p:spPr>
          <a:xfrm>
            <a:off x="1" y="5492051"/>
            <a:ext cx="8577943" cy="1365949"/>
          </a:xfrm>
          <a:custGeom>
            <a:avLst/>
            <a:gdLst>
              <a:gd name="connsiteX0" fmla="*/ 3365070 w 8577943"/>
              <a:gd name="connsiteY0" fmla="*/ 11 h 2038350"/>
              <a:gd name="connsiteX1" fmla="*/ 4520866 w 8577943"/>
              <a:gd name="connsiteY1" fmla="*/ 1410183 h 2038350"/>
              <a:gd name="connsiteX2" fmla="*/ 5393609 w 8577943"/>
              <a:gd name="connsiteY2" fmla="*/ 1025590 h 2038350"/>
              <a:gd name="connsiteX3" fmla="*/ 6054063 w 8577943"/>
              <a:gd name="connsiteY3" fmla="*/ 1487101 h 2038350"/>
              <a:gd name="connsiteX4" fmla="*/ 7021157 w 8577943"/>
              <a:gd name="connsiteY4" fmla="*/ 653818 h 2038350"/>
              <a:gd name="connsiteX5" fmla="*/ 8577943 w 8577943"/>
              <a:gd name="connsiteY5" fmla="*/ 2038350 h 2038350"/>
              <a:gd name="connsiteX6" fmla="*/ 0 w 8577943"/>
              <a:gd name="connsiteY6" fmla="*/ 2008337 h 2038350"/>
              <a:gd name="connsiteX7" fmla="*/ 0 w 8577943"/>
              <a:gd name="connsiteY7" fmla="*/ 850805 h 2038350"/>
              <a:gd name="connsiteX8" fmla="*/ 8435 w 8577943"/>
              <a:gd name="connsiteY8" fmla="*/ 855929 h 2038350"/>
              <a:gd name="connsiteX9" fmla="*/ 770428 w 8577943"/>
              <a:gd name="connsiteY9" fmla="*/ 1371724 h 2038350"/>
              <a:gd name="connsiteX10" fmla="*/ 1548820 w 8577943"/>
              <a:gd name="connsiteY10" fmla="*/ 1025590 h 2038350"/>
              <a:gd name="connsiteX11" fmla="*/ 2114924 w 8577943"/>
              <a:gd name="connsiteY11" fmla="*/ 1384543 h 2038350"/>
              <a:gd name="connsiteX12" fmla="*/ 3365070 w 8577943"/>
              <a:gd name="connsiteY12" fmla="*/ 11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7943" h="2038350">
                <a:moveTo>
                  <a:pt x="3365070" y="11"/>
                </a:moveTo>
                <a:cubicBezTo>
                  <a:pt x="3766060" y="4284"/>
                  <a:pt x="4182776" y="1239253"/>
                  <a:pt x="4520866" y="1410183"/>
                </a:cubicBezTo>
                <a:cubicBezTo>
                  <a:pt x="4858955" y="1581113"/>
                  <a:pt x="5138076" y="1012771"/>
                  <a:pt x="5393609" y="1025590"/>
                </a:cubicBezTo>
                <a:cubicBezTo>
                  <a:pt x="5649142" y="1038410"/>
                  <a:pt x="5782805" y="1549063"/>
                  <a:pt x="6054063" y="1487101"/>
                </a:cubicBezTo>
                <a:cubicBezTo>
                  <a:pt x="6325321" y="1425139"/>
                  <a:pt x="6600511" y="561943"/>
                  <a:pt x="7021157" y="653818"/>
                </a:cubicBezTo>
                <a:cubicBezTo>
                  <a:pt x="7441804" y="745693"/>
                  <a:pt x="8009873" y="1392021"/>
                  <a:pt x="8577943" y="2038350"/>
                </a:cubicBezTo>
                <a:lnTo>
                  <a:pt x="0" y="2008337"/>
                </a:lnTo>
                <a:lnTo>
                  <a:pt x="0" y="850805"/>
                </a:lnTo>
                <a:lnTo>
                  <a:pt x="8435" y="855929"/>
                </a:lnTo>
                <a:cubicBezTo>
                  <a:pt x="297753" y="1045388"/>
                  <a:pt x="551750" y="1338339"/>
                  <a:pt x="770428" y="1371724"/>
                </a:cubicBezTo>
                <a:cubicBezTo>
                  <a:pt x="1120311" y="1425139"/>
                  <a:pt x="1324738" y="1023454"/>
                  <a:pt x="1548820" y="1025590"/>
                </a:cubicBezTo>
                <a:cubicBezTo>
                  <a:pt x="1772903" y="1027727"/>
                  <a:pt x="1812216" y="1555473"/>
                  <a:pt x="2114924" y="1384543"/>
                </a:cubicBezTo>
                <a:cubicBezTo>
                  <a:pt x="2417632" y="1213613"/>
                  <a:pt x="2964080" y="-4263"/>
                  <a:pt x="3365070" y="11"/>
                </a:cubicBezTo>
                <a:close/>
              </a:path>
            </a:pathLst>
          </a:custGeom>
          <a:gradFill flip="none" rotWithShape="1">
            <a:gsLst>
              <a:gs pos="90000">
                <a:srgbClr val="525252">
                  <a:alpha val="20000"/>
                </a:srgbClr>
              </a:gs>
              <a:gs pos="22000">
                <a:srgbClr val="525252">
                  <a:alpha val="82000"/>
                </a:srgbClr>
              </a:gs>
            </a:gsLst>
            <a:lin ang="5400000" scaled="1"/>
            <a:tileRect/>
          </a:grad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cxnSp>
        <p:nvCxnSpPr>
          <p:cNvPr id="13" name="直接连接符 12"/>
          <p:cNvCxnSpPr/>
          <p:nvPr/>
        </p:nvCxnSpPr>
        <p:spPr>
          <a:xfrm>
            <a:off x="11853863" y="6473371"/>
            <a:ext cx="288131" cy="0"/>
          </a:xfrm>
          <a:prstGeom prst="line">
            <a:avLst/>
          </a:prstGeom>
          <a:ln>
            <a:solidFill>
              <a:schemeClr val="tx1">
                <a:alpha val="45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77060" y="878114"/>
            <a:ext cx="9310859" cy="678219"/>
          </a:xfrm>
          <a:prstGeom prst="rect">
            <a:avLst/>
          </a:prstGeom>
        </p:spPr>
        <p:txBody>
          <a:bodyPr vert="horz" lIns="91440" tIns="45720" rIns="91440" bIns="45720" rtlCol="0" anchor="t">
            <a:normAutofit lnSpcReduction="10000"/>
          </a:bodyPr>
          <a:lstStyle/>
          <a:p>
            <a:pPr>
              <a:lnSpc>
                <a:spcPct val="90000"/>
              </a:lnSpc>
              <a:spcBef>
                <a:spcPct val="0"/>
              </a:spcBef>
              <a:spcAft>
                <a:spcPts val="600"/>
              </a:spcAft>
            </a:pPr>
            <a:r>
              <a:rPr lang="en-US" altLang="zh-CN" sz="4400" b="1" i="1" dirty="0">
                <a:solidFill>
                  <a:schemeClr val="accent1">
                    <a:lumMod val="75000"/>
                  </a:schemeClr>
                </a:solidFill>
                <a:latin typeface="High Tower Text" panose="02040502050506030303" pitchFamily="18" charset="0"/>
              </a:rPr>
              <a:t>What’s the main idea of each paragraph?</a:t>
            </a:r>
            <a:endParaRPr lang="en-US" altLang="zh-CN" sz="9600" b="1" i="1" kern="1200" spc="300" dirty="0">
              <a:solidFill>
                <a:schemeClr val="accent1">
                  <a:lumMod val="75000"/>
                </a:schemeClr>
              </a:solidFill>
              <a:latin typeface="High Tower Text" panose="02040502050506030303" pitchFamily="18" charset="0"/>
              <a:ea typeface="+mj-ea"/>
              <a:cs typeface="+mj-cs"/>
              <a:sym typeface="Arial" panose="020B0604020202020204"/>
            </a:endParaRPr>
          </a:p>
        </p:txBody>
      </p:sp>
      <p:sp>
        <p:nvSpPr>
          <p:cNvPr id="16" name="文本框 15"/>
          <p:cNvSpPr txBox="1"/>
          <p:nvPr/>
        </p:nvSpPr>
        <p:spPr>
          <a:xfrm>
            <a:off x="277060" y="1669612"/>
            <a:ext cx="11914940" cy="1177107"/>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altLang="zh-CN" sz="3600" b="1" dirty="0">
                <a:solidFill>
                  <a:schemeClr val="tx1">
                    <a:lumMod val="95000"/>
                    <a:lumOff val="5000"/>
                  </a:schemeClr>
                </a:solidFill>
                <a:latin typeface="High Tower Text" panose="02040502050506030303" pitchFamily="18" charset="0"/>
              </a:rPr>
              <a:t>Skim the text and complete the form</a:t>
            </a:r>
            <a:r>
              <a:rPr lang="en-US" altLang="zh-CN" sz="3600" b="1" i="1" dirty="0">
                <a:solidFill>
                  <a:schemeClr val="tx1">
                    <a:lumMod val="95000"/>
                    <a:lumOff val="5000"/>
                  </a:schemeClr>
                </a:solidFill>
                <a:latin typeface="High Tower Text" panose="02040502050506030303" pitchFamily="18" charset="0"/>
              </a:rPr>
              <a:t>.</a:t>
            </a:r>
            <a:endParaRPr lang="en-US" altLang="zh-CN" sz="3600" b="1" i="1" kern="1200" spc="300" dirty="0">
              <a:solidFill>
                <a:schemeClr val="tx1">
                  <a:lumMod val="95000"/>
                  <a:lumOff val="5000"/>
                </a:schemeClr>
              </a:solidFill>
              <a:latin typeface="High Tower Text" panose="02040502050506030303" pitchFamily="18" charset="0"/>
              <a:ea typeface="+mj-ea"/>
              <a:cs typeface="+mj-cs"/>
              <a:sym typeface="Arial" panose="020B0604020202020204"/>
            </a:endParaRPr>
          </a:p>
        </p:txBody>
      </p:sp>
      <p:graphicFrame>
        <p:nvGraphicFramePr>
          <p:cNvPr id="2" name="表格 3"/>
          <p:cNvGraphicFramePr>
            <a:graphicFrameLocks noGrp="1"/>
          </p:cNvGraphicFramePr>
          <p:nvPr/>
        </p:nvGraphicFramePr>
        <p:xfrm>
          <a:off x="233355" y="2384152"/>
          <a:ext cx="11681585" cy="3721720"/>
        </p:xfrm>
        <a:graphic>
          <a:graphicData uri="http://schemas.openxmlformats.org/drawingml/2006/table">
            <a:tbl>
              <a:tblPr firstRow="1" bandRow="1">
                <a:tableStyleId>{5C22544A-7EE6-4342-B048-85BDC9FD1C3A}</a:tableStyleId>
              </a:tblPr>
              <a:tblGrid>
                <a:gridCol w="2391811"/>
                <a:gridCol w="4845585"/>
                <a:gridCol w="4444189"/>
              </a:tblGrid>
              <a:tr h="744344">
                <a:tc>
                  <a:txBody>
                    <a:bodyPr/>
                    <a:lstStyle/>
                    <a:p>
                      <a:pPr algn="ctr"/>
                      <a:r>
                        <a:rPr lang="en-US" altLang="zh-CN" sz="2800" dirty="0">
                          <a:latin typeface="High Tower Text" panose="02040502050506030303" pitchFamily="18" charset="0"/>
                        </a:rPr>
                        <a:t>Paragraph</a:t>
                      </a:r>
                      <a:endParaRPr lang="zh-CN" altLang="en-US" sz="2800" dirty="0">
                        <a:latin typeface="High Tower Text" panose="02040502050506030303" pitchFamily="18" charset="0"/>
                      </a:endParaRPr>
                    </a:p>
                  </a:txBody>
                  <a:tcPr/>
                </a:tc>
                <a:tc>
                  <a:txBody>
                    <a:bodyPr/>
                    <a:lstStyle/>
                    <a:p>
                      <a:pPr algn="ctr"/>
                      <a:r>
                        <a:rPr lang="en-US" altLang="zh-CN" sz="2800" dirty="0">
                          <a:latin typeface="High Tower Text" panose="02040502050506030303" pitchFamily="18" charset="0"/>
                        </a:rPr>
                        <a:t>Main idea</a:t>
                      </a:r>
                      <a:endParaRPr lang="zh-CN" altLang="en-US" sz="2800" dirty="0">
                        <a:latin typeface="High Tower Text" panose="02040502050506030303" pitchFamily="18" charset="0"/>
                      </a:endParaRPr>
                    </a:p>
                  </a:txBody>
                  <a:tcPr/>
                </a:tc>
                <a:tc>
                  <a:txBody>
                    <a:bodyPr/>
                    <a:lstStyle/>
                    <a:p>
                      <a:pPr algn="ctr"/>
                      <a:r>
                        <a:rPr lang="en-US" altLang="zh-CN" sz="2800" dirty="0">
                          <a:latin typeface="High Tower Text" panose="02040502050506030303" pitchFamily="18" charset="0"/>
                        </a:rPr>
                        <a:t>How do you know?</a:t>
                      </a:r>
                      <a:endParaRPr lang="zh-CN" altLang="en-US" sz="2800" dirty="0">
                        <a:latin typeface="High Tower Text" panose="02040502050506030303" pitchFamily="18" charset="0"/>
                      </a:endParaRPr>
                    </a:p>
                  </a:txBody>
                  <a:tcPr/>
                </a:tc>
              </a:tr>
              <a:tr h="744344">
                <a:tc>
                  <a:txBody>
                    <a:bodyPr/>
                    <a:lstStyle/>
                    <a:p>
                      <a:r>
                        <a:rPr lang="en-US" altLang="zh-CN" sz="3200" b="1" kern="1200" dirty="0">
                          <a:solidFill>
                            <a:schemeClr val="tx1">
                              <a:lumMod val="95000"/>
                              <a:lumOff val="5000"/>
                            </a:schemeClr>
                          </a:solidFill>
                          <a:latin typeface="High Tower Text" panose="02040502050506030303" pitchFamily="18" charset="0"/>
                          <a:ea typeface="+mn-ea"/>
                          <a:cs typeface="+mn-cs"/>
                        </a:rPr>
                        <a:t>Paragraph 1</a:t>
                      </a:r>
                      <a:endParaRPr lang="zh-CN" altLang="en-US" sz="3200" b="1" kern="1200" dirty="0">
                        <a:solidFill>
                          <a:schemeClr val="tx1">
                            <a:lumMod val="95000"/>
                            <a:lumOff val="5000"/>
                          </a:schemeClr>
                        </a:solidFill>
                        <a:latin typeface="High Tower Text" panose="02040502050506030303" pitchFamily="18" charset="0"/>
                        <a:ea typeface="+mn-ea"/>
                        <a:cs typeface="+mn-cs"/>
                      </a:endParaRPr>
                    </a:p>
                  </a:txBody>
                  <a:tcPr/>
                </a:tc>
                <a:tc>
                  <a:txBody>
                    <a:bodyPr/>
                    <a:lstStyle/>
                    <a:p>
                      <a:endParaRPr lang="zh-CN" altLang="en-US" dirty="0"/>
                    </a:p>
                  </a:txBody>
                  <a:tcPr/>
                </a:tc>
                <a:tc rowSpan="4">
                  <a:txBody>
                    <a:bodyPr/>
                    <a:lstStyle/>
                    <a:p>
                      <a:endParaRPr lang="zh-CN" altLang="en-US" dirty="0"/>
                    </a:p>
                  </a:txBody>
                  <a:tcPr/>
                </a:tc>
              </a:tr>
              <a:tr h="744344">
                <a:tc>
                  <a:txBody>
                    <a:bodyPr/>
                    <a:lstStyle/>
                    <a:p>
                      <a:r>
                        <a:rPr lang="en-US" altLang="zh-CN" sz="3200" b="1" kern="1200" dirty="0">
                          <a:solidFill>
                            <a:schemeClr val="tx1">
                              <a:lumMod val="95000"/>
                              <a:lumOff val="5000"/>
                            </a:schemeClr>
                          </a:solidFill>
                          <a:latin typeface="High Tower Text" panose="02040502050506030303" pitchFamily="18" charset="0"/>
                          <a:ea typeface="+mn-ea"/>
                          <a:cs typeface="+mn-cs"/>
                        </a:rPr>
                        <a:t>Paragraph 2</a:t>
                      </a:r>
                      <a:endParaRPr lang="zh-CN" altLang="en-US" sz="3200" b="1" kern="1200" dirty="0">
                        <a:solidFill>
                          <a:schemeClr val="tx1">
                            <a:lumMod val="95000"/>
                            <a:lumOff val="5000"/>
                          </a:schemeClr>
                        </a:solidFill>
                        <a:latin typeface="High Tower Text" panose="02040502050506030303" pitchFamily="18" charset="0"/>
                        <a:ea typeface="+mn-ea"/>
                        <a:cs typeface="+mn-cs"/>
                      </a:endParaRPr>
                    </a:p>
                  </a:txBody>
                  <a:tcPr/>
                </a:tc>
                <a:tc>
                  <a:txBody>
                    <a:bodyPr/>
                    <a:lstStyle/>
                    <a:p>
                      <a:endParaRPr lang="zh-CN" altLang="en-US" dirty="0"/>
                    </a:p>
                  </a:txBody>
                  <a:tcPr/>
                </a:tc>
                <a:tc vMerge="1">
                  <a:tcPr/>
                </a:tc>
              </a:tr>
              <a:tr h="744344">
                <a:tc>
                  <a:txBody>
                    <a:bodyPr/>
                    <a:lstStyle/>
                    <a:p>
                      <a:r>
                        <a:rPr lang="en-US" altLang="zh-CN" sz="3200" b="1" kern="1200" dirty="0">
                          <a:solidFill>
                            <a:schemeClr val="tx1">
                              <a:lumMod val="95000"/>
                              <a:lumOff val="5000"/>
                            </a:schemeClr>
                          </a:solidFill>
                          <a:latin typeface="High Tower Text" panose="02040502050506030303" pitchFamily="18" charset="0"/>
                          <a:ea typeface="+mn-ea"/>
                          <a:cs typeface="+mn-cs"/>
                        </a:rPr>
                        <a:t>Paragraph 3</a:t>
                      </a:r>
                      <a:endParaRPr lang="zh-CN" altLang="en-US" sz="3200" b="1" kern="1200" dirty="0">
                        <a:solidFill>
                          <a:schemeClr val="tx1">
                            <a:lumMod val="95000"/>
                            <a:lumOff val="5000"/>
                          </a:schemeClr>
                        </a:solidFill>
                        <a:latin typeface="High Tower Text" panose="02040502050506030303" pitchFamily="18" charset="0"/>
                        <a:ea typeface="+mn-ea"/>
                        <a:cs typeface="+mn-cs"/>
                      </a:endParaRPr>
                    </a:p>
                  </a:txBody>
                  <a:tcPr/>
                </a:tc>
                <a:tc>
                  <a:txBody>
                    <a:bodyPr/>
                    <a:lstStyle/>
                    <a:p>
                      <a:endParaRPr lang="zh-CN" altLang="en-US" dirty="0"/>
                    </a:p>
                  </a:txBody>
                  <a:tcPr/>
                </a:tc>
                <a:tc vMerge="1">
                  <a:tcPr/>
                </a:tc>
              </a:tr>
              <a:tr h="744344">
                <a:tc>
                  <a:txBody>
                    <a:bodyPr/>
                    <a:lstStyle/>
                    <a:p>
                      <a:r>
                        <a:rPr lang="en-US" altLang="zh-CN" sz="3200" b="1" kern="1200" dirty="0">
                          <a:solidFill>
                            <a:schemeClr val="tx1">
                              <a:lumMod val="95000"/>
                              <a:lumOff val="5000"/>
                            </a:schemeClr>
                          </a:solidFill>
                          <a:latin typeface="High Tower Text" panose="02040502050506030303" pitchFamily="18" charset="0"/>
                          <a:ea typeface="+mn-ea"/>
                          <a:cs typeface="+mn-cs"/>
                        </a:rPr>
                        <a:t>Paragraph 4</a:t>
                      </a:r>
                      <a:endParaRPr lang="zh-CN" altLang="en-US" sz="3200" b="1" kern="1200" dirty="0">
                        <a:solidFill>
                          <a:schemeClr val="tx1">
                            <a:lumMod val="95000"/>
                            <a:lumOff val="5000"/>
                          </a:schemeClr>
                        </a:solidFill>
                        <a:latin typeface="High Tower Text" panose="02040502050506030303" pitchFamily="18" charset="0"/>
                        <a:ea typeface="+mn-ea"/>
                        <a:cs typeface="+mn-cs"/>
                      </a:endParaRPr>
                    </a:p>
                  </a:txBody>
                  <a:tcPr/>
                </a:tc>
                <a:tc>
                  <a:txBody>
                    <a:bodyPr/>
                    <a:lstStyle/>
                    <a:p>
                      <a:endParaRPr lang="zh-CN" altLang="en-US" dirty="0"/>
                    </a:p>
                  </a:txBody>
                  <a:tcPr/>
                </a:tc>
                <a:tc vMerge="1">
                  <a:tcPr/>
                </a:tc>
              </a:tr>
            </a:tbl>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3"/>
          <p:cNvGraphicFramePr>
            <a:graphicFrameLocks noGrp="1"/>
          </p:cNvGraphicFramePr>
          <p:nvPr/>
        </p:nvGraphicFramePr>
        <p:xfrm>
          <a:off x="78129" y="711853"/>
          <a:ext cx="11345390" cy="5499224"/>
        </p:xfrm>
        <a:graphic>
          <a:graphicData uri="http://schemas.openxmlformats.org/drawingml/2006/table">
            <a:tbl>
              <a:tblPr firstRow="1" bandRow="1">
                <a:tableStyleId>{5C22544A-7EE6-4342-B048-85BDC9FD1C3A}</a:tableStyleId>
              </a:tblPr>
              <a:tblGrid>
                <a:gridCol w="3009628"/>
                <a:gridCol w="8335762"/>
              </a:tblGrid>
              <a:tr h="744344">
                <a:tc>
                  <a:txBody>
                    <a:bodyPr/>
                    <a:lstStyle/>
                    <a:p>
                      <a:pPr algn="ctr"/>
                      <a:r>
                        <a:rPr lang="en-US" altLang="zh-CN" sz="2800" dirty="0">
                          <a:latin typeface="High Tower Text" panose="02040502050506030303" pitchFamily="18" charset="0"/>
                        </a:rPr>
                        <a:t>Paragraph</a:t>
                      </a:r>
                      <a:endParaRPr lang="zh-CN" altLang="en-US" sz="2800" dirty="0">
                        <a:latin typeface="High Tower Text" panose="02040502050506030303" pitchFamily="18" charset="0"/>
                      </a:endParaRPr>
                    </a:p>
                  </a:txBody>
                  <a:tcPr/>
                </a:tc>
                <a:tc>
                  <a:txBody>
                    <a:bodyPr/>
                    <a:lstStyle/>
                    <a:p>
                      <a:pPr algn="ctr"/>
                      <a:r>
                        <a:rPr lang="en-US" altLang="zh-CN" sz="2800">
                          <a:latin typeface="High Tower Text" panose="02040502050506030303" pitchFamily="18" charset="0"/>
                        </a:rPr>
                        <a:t>Main idea</a:t>
                      </a:r>
                      <a:endParaRPr lang="zh-CN" altLang="en-US" sz="2800" dirty="0">
                        <a:latin typeface="High Tower Text" panose="02040502050506030303" pitchFamily="18" charset="0"/>
                      </a:endParaRPr>
                    </a:p>
                  </a:txBody>
                  <a:tcPr/>
                </a:tc>
              </a:tr>
              <a:tr h="744344">
                <a:tc>
                  <a:txBody>
                    <a:bodyPr/>
                    <a:lstStyle/>
                    <a:p>
                      <a:r>
                        <a:rPr lang="en-US" altLang="zh-CN" sz="3200" b="1" kern="1200" dirty="0">
                          <a:solidFill>
                            <a:schemeClr val="tx1">
                              <a:lumMod val="95000"/>
                              <a:lumOff val="5000"/>
                            </a:schemeClr>
                          </a:solidFill>
                          <a:latin typeface="High Tower Text" panose="02040502050506030303" pitchFamily="18" charset="0"/>
                          <a:ea typeface="+mn-ea"/>
                          <a:cs typeface="+mn-cs"/>
                        </a:rPr>
                        <a:t>Paragraph 1</a:t>
                      </a:r>
                      <a:endParaRPr lang="zh-CN" altLang="en-US" sz="3200" b="1" kern="1200" dirty="0">
                        <a:solidFill>
                          <a:schemeClr val="tx1">
                            <a:lumMod val="95000"/>
                            <a:lumOff val="5000"/>
                          </a:schemeClr>
                        </a:solidFill>
                        <a:latin typeface="High Tower Text" panose="02040502050506030303" pitchFamily="18" charset="0"/>
                        <a:ea typeface="+mn-ea"/>
                        <a:cs typeface="+mn-cs"/>
                      </a:endParaRPr>
                    </a:p>
                  </a:txBody>
                  <a:tcPr/>
                </a:tc>
                <a:tc>
                  <a:txBody>
                    <a:bodyPr/>
                    <a:lstStyle/>
                    <a:p>
                      <a:endParaRPr lang="en-US" altLang="zh-CN" dirty="0"/>
                    </a:p>
                    <a:p>
                      <a:endParaRPr lang="en-US" altLang="zh-CN" dirty="0"/>
                    </a:p>
                    <a:p>
                      <a:endParaRPr lang="en-US" altLang="zh-CN" dirty="0"/>
                    </a:p>
                    <a:p>
                      <a:endParaRPr lang="zh-CN" altLang="en-US" dirty="0"/>
                    </a:p>
                  </a:txBody>
                  <a:tcPr/>
                </a:tc>
              </a:tr>
              <a:tr h="744344">
                <a:tc>
                  <a:txBody>
                    <a:bodyPr/>
                    <a:lstStyle/>
                    <a:p>
                      <a:r>
                        <a:rPr lang="en-US" altLang="zh-CN" sz="3200" b="1" kern="1200" dirty="0">
                          <a:solidFill>
                            <a:schemeClr val="tx1">
                              <a:lumMod val="95000"/>
                              <a:lumOff val="5000"/>
                            </a:schemeClr>
                          </a:solidFill>
                          <a:latin typeface="High Tower Text" panose="02040502050506030303" pitchFamily="18" charset="0"/>
                          <a:ea typeface="+mn-ea"/>
                          <a:cs typeface="+mn-cs"/>
                        </a:rPr>
                        <a:t>Paragraph 2</a:t>
                      </a:r>
                      <a:endParaRPr lang="zh-CN" altLang="en-US" sz="3200" b="1" kern="1200" dirty="0">
                        <a:solidFill>
                          <a:schemeClr val="tx1">
                            <a:lumMod val="95000"/>
                            <a:lumOff val="5000"/>
                          </a:schemeClr>
                        </a:solidFill>
                        <a:latin typeface="High Tower Text" panose="02040502050506030303" pitchFamily="18" charset="0"/>
                        <a:ea typeface="+mn-ea"/>
                        <a:cs typeface="+mn-cs"/>
                      </a:endParaRPr>
                    </a:p>
                  </a:txBody>
                  <a:tcPr/>
                </a:tc>
                <a:tc>
                  <a:txBody>
                    <a:bodyPr/>
                    <a:lstStyle/>
                    <a:p>
                      <a:endParaRPr lang="en-US" altLang="zh-CN" dirty="0"/>
                    </a:p>
                    <a:p>
                      <a:endParaRPr lang="en-US" altLang="zh-CN" dirty="0"/>
                    </a:p>
                    <a:p>
                      <a:endParaRPr lang="en-US" altLang="zh-CN" dirty="0"/>
                    </a:p>
                    <a:p>
                      <a:endParaRPr lang="zh-CN" altLang="en-US" dirty="0"/>
                    </a:p>
                  </a:txBody>
                  <a:tcPr/>
                </a:tc>
              </a:tr>
              <a:tr h="744344">
                <a:tc>
                  <a:txBody>
                    <a:bodyPr/>
                    <a:lstStyle/>
                    <a:p>
                      <a:r>
                        <a:rPr lang="en-US" altLang="zh-CN" sz="3200" b="1" kern="1200" dirty="0">
                          <a:solidFill>
                            <a:schemeClr val="tx1">
                              <a:lumMod val="95000"/>
                              <a:lumOff val="5000"/>
                            </a:schemeClr>
                          </a:solidFill>
                          <a:latin typeface="High Tower Text" panose="02040502050506030303" pitchFamily="18" charset="0"/>
                          <a:ea typeface="+mn-ea"/>
                          <a:cs typeface="+mn-cs"/>
                        </a:rPr>
                        <a:t>Paragraph 3</a:t>
                      </a:r>
                      <a:endParaRPr lang="zh-CN" altLang="en-US" sz="3200" b="1" kern="1200" dirty="0">
                        <a:solidFill>
                          <a:schemeClr val="tx1">
                            <a:lumMod val="95000"/>
                            <a:lumOff val="5000"/>
                          </a:schemeClr>
                        </a:solidFill>
                        <a:latin typeface="High Tower Text" panose="02040502050506030303" pitchFamily="18" charset="0"/>
                        <a:ea typeface="+mn-ea"/>
                        <a:cs typeface="+mn-cs"/>
                      </a:endParaRPr>
                    </a:p>
                  </a:txBody>
                  <a:tcPr/>
                </a:tc>
                <a:tc>
                  <a:txBody>
                    <a:bodyPr/>
                    <a:lstStyle/>
                    <a:p>
                      <a:endParaRPr lang="en-US" altLang="zh-CN" dirty="0"/>
                    </a:p>
                    <a:p>
                      <a:endParaRPr lang="en-US" altLang="zh-CN" dirty="0"/>
                    </a:p>
                    <a:p>
                      <a:endParaRPr lang="en-US" altLang="zh-CN" dirty="0"/>
                    </a:p>
                    <a:p>
                      <a:endParaRPr lang="zh-CN" altLang="en-US" dirty="0"/>
                    </a:p>
                  </a:txBody>
                  <a:tcPr/>
                </a:tc>
              </a:tr>
              <a:tr h="744344">
                <a:tc>
                  <a:txBody>
                    <a:bodyPr/>
                    <a:lstStyle/>
                    <a:p>
                      <a:r>
                        <a:rPr lang="en-US" altLang="zh-CN" sz="3200" b="1" kern="1200" dirty="0">
                          <a:solidFill>
                            <a:schemeClr val="tx1">
                              <a:lumMod val="95000"/>
                              <a:lumOff val="5000"/>
                            </a:schemeClr>
                          </a:solidFill>
                          <a:latin typeface="High Tower Text" panose="02040502050506030303" pitchFamily="18" charset="0"/>
                          <a:ea typeface="+mn-ea"/>
                          <a:cs typeface="+mn-cs"/>
                        </a:rPr>
                        <a:t>Paragraph 4</a:t>
                      </a:r>
                      <a:endParaRPr lang="zh-CN" altLang="en-US" sz="3200" b="1" kern="1200" dirty="0">
                        <a:solidFill>
                          <a:schemeClr val="tx1">
                            <a:lumMod val="95000"/>
                            <a:lumOff val="5000"/>
                          </a:schemeClr>
                        </a:solidFill>
                        <a:latin typeface="High Tower Text" panose="02040502050506030303" pitchFamily="18" charset="0"/>
                        <a:ea typeface="+mn-ea"/>
                        <a:cs typeface="+mn-cs"/>
                      </a:endParaRPr>
                    </a:p>
                  </a:txBody>
                  <a:tcPr/>
                </a:tc>
                <a:tc>
                  <a:txBody>
                    <a:bodyPr/>
                    <a:lstStyle/>
                    <a:p>
                      <a:endParaRPr lang="en-US" altLang="zh-CN" dirty="0"/>
                    </a:p>
                    <a:p>
                      <a:endParaRPr lang="en-US" altLang="zh-CN" dirty="0"/>
                    </a:p>
                    <a:p>
                      <a:endParaRPr lang="en-US" altLang="zh-CN" dirty="0"/>
                    </a:p>
                    <a:p>
                      <a:endParaRPr lang="zh-CN" altLang="en-US" dirty="0"/>
                    </a:p>
                  </a:txBody>
                  <a:tcPr/>
                </a:tc>
              </a:tr>
            </a:tbl>
          </a:graphicData>
        </a:graphic>
      </p:graphicFrame>
      <p:sp>
        <p:nvSpPr>
          <p:cNvPr id="3" name="文本框 2"/>
          <p:cNvSpPr txBox="1"/>
          <p:nvPr/>
        </p:nvSpPr>
        <p:spPr>
          <a:xfrm>
            <a:off x="3178616" y="1731482"/>
            <a:ext cx="5955514" cy="584775"/>
          </a:xfrm>
          <a:prstGeom prst="rect">
            <a:avLst/>
          </a:prstGeom>
          <a:noFill/>
        </p:spPr>
        <p:txBody>
          <a:bodyPr wrap="square" rtlCol="0">
            <a:spAutoFit/>
          </a:bodyPr>
          <a:lstStyle/>
          <a:p>
            <a:r>
              <a:rPr lang="en-US" altLang="zh-CN" sz="3200" b="1" dirty="0">
                <a:latin typeface="High Tower Text" panose="02040502050506030303" pitchFamily="18" charset="0"/>
              </a:rPr>
              <a:t>Senior high school is a challenge.</a:t>
            </a:r>
            <a:endParaRPr lang="zh-CN" altLang="en-US" sz="3200" b="1" dirty="0">
              <a:latin typeface="High Tower Text" panose="02040502050506030303" pitchFamily="18" charset="0"/>
            </a:endParaRPr>
          </a:p>
        </p:txBody>
      </p:sp>
      <p:sp>
        <p:nvSpPr>
          <p:cNvPr id="4" name="文本框 3"/>
          <p:cNvSpPr txBox="1"/>
          <p:nvPr/>
        </p:nvSpPr>
        <p:spPr>
          <a:xfrm>
            <a:off x="3178616" y="2678761"/>
            <a:ext cx="7927371" cy="1077218"/>
          </a:xfrm>
          <a:prstGeom prst="rect">
            <a:avLst/>
          </a:prstGeom>
          <a:noFill/>
        </p:spPr>
        <p:txBody>
          <a:bodyPr wrap="square" rtlCol="0">
            <a:spAutoFit/>
          </a:bodyPr>
          <a:lstStyle/>
          <a:p>
            <a:r>
              <a:rPr lang="en-US" altLang="zh-CN" sz="3200" b="1" dirty="0">
                <a:latin typeface="High Tower Text" panose="02040502050506030303" pitchFamily="18" charset="0"/>
              </a:rPr>
              <a:t>Adam had to think very carefully about taking suitable courses.</a:t>
            </a:r>
            <a:endParaRPr lang="zh-CN" altLang="en-US" sz="3200" b="1" dirty="0">
              <a:latin typeface="High Tower Text" panose="02040502050506030303" pitchFamily="18" charset="0"/>
            </a:endParaRPr>
          </a:p>
        </p:txBody>
      </p:sp>
      <p:sp>
        <p:nvSpPr>
          <p:cNvPr id="5" name="文本框 4"/>
          <p:cNvSpPr txBox="1"/>
          <p:nvPr/>
        </p:nvSpPr>
        <p:spPr>
          <a:xfrm>
            <a:off x="3178616" y="3896213"/>
            <a:ext cx="7279348" cy="1077218"/>
          </a:xfrm>
          <a:prstGeom prst="rect">
            <a:avLst/>
          </a:prstGeom>
          <a:noFill/>
        </p:spPr>
        <p:txBody>
          <a:bodyPr wrap="square" rtlCol="0">
            <a:spAutoFit/>
          </a:bodyPr>
          <a:lstStyle/>
          <a:p>
            <a:r>
              <a:rPr lang="en-US" altLang="zh-CN" sz="3200" b="1" dirty="0">
                <a:latin typeface="High Tower Text" panose="02040502050506030303" pitchFamily="18" charset="0"/>
              </a:rPr>
              <a:t>Adam had to choose extra-curricular activities.</a:t>
            </a:r>
            <a:endParaRPr lang="zh-CN" altLang="en-US" sz="3200" b="1" dirty="0">
              <a:latin typeface="High Tower Text" panose="02040502050506030303" pitchFamily="18" charset="0"/>
            </a:endParaRPr>
          </a:p>
        </p:txBody>
      </p:sp>
      <p:sp>
        <p:nvSpPr>
          <p:cNvPr id="6" name="文本框 5"/>
          <p:cNvSpPr txBox="1"/>
          <p:nvPr/>
        </p:nvSpPr>
        <p:spPr>
          <a:xfrm>
            <a:off x="3178616" y="5022788"/>
            <a:ext cx="8244903" cy="1077218"/>
          </a:xfrm>
          <a:prstGeom prst="rect">
            <a:avLst/>
          </a:prstGeom>
          <a:noFill/>
        </p:spPr>
        <p:txBody>
          <a:bodyPr wrap="square" rtlCol="0">
            <a:spAutoFit/>
          </a:bodyPr>
          <a:lstStyle/>
          <a:p>
            <a:r>
              <a:rPr lang="en-US" altLang="zh-CN" sz="3200" b="1" dirty="0">
                <a:latin typeface="High Tower Text" panose="02040502050506030303" pitchFamily="18" charset="0"/>
              </a:rPr>
              <a:t>Adam will have to study harder in the future and get used to being responsible for a lot more.</a:t>
            </a:r>
            <a:endParaRPr lang="zh-CN" altLang="en-US" sz="3200" b="1" dirty="0">
              <a:latin typeface="High Tower Text" panose="02040502050506030303" pitchFamily="18" charset="0"/>
            </a:endParaRPr>
          </a:p>
        </p:txBody>
      </p:sp>
      <p:sp>
        <p:nvSpPr>
          <p:cNvPr id="7" name="文本框 6"/>
          <p:cNvSpPr txBox="1"/>
          <p:nvPr/>
        </p:nvSpPr>
        <p:spPr>
          <a:xfrm>
            <a:off x="2881141" y="125563"/>
            <a:ext cx="9310859" cy="678219"/>
          </a:xfrm>
          <a:prstGeom prst="rect">
            <a:avLst/>
          </a:prstGeom>
        </p:spPr>
        <p:txBody>
          <a:bodyPr vert="horz" lIns="91440" tIns="45720" rIns="91440" bIns="45720" rtlCol="0" anchor="t">
            <a:normAutofit lnSpcReduction="10000"/>
          </a:bodyPr>
          <a:lstStyle/>
          <a:p>
            <a:pPr>
              <a:lnSpc>
                <a:spcPct val="90000"/>
              </a:lnSpc>
              <a:spcBef>
                <a:spcPct val="0"/>
              </a:spcBef>
              <a:spcAft>
                <a:spcPts val="600"/>
              </a:spcAft>
            </a:pPr>
            <a:r>
              <a:rPr lang="en-US" altLang="zh-CN" sz="4400" b="1" i="1" dirty="0">
                <a:solidFill>
                  <a:schemeClr val="accent1">
                    <a:lumMod val="75000"/>
                  </a:schemeClr>
                </a:solidFill>
                <a:latin typeface="High Tower Text" panose="02040502050506030303" pitchFamily="18" charset="0"/>
              </a:rPr>
              <a:t>How do you know?</a:t>
            </a:r>
            <a:endParaRPr lang="en-US" altLang="zh-CN" sz="9600" b="1" i="1" kern="1200" spc="300" dirty="0">
              <a:solidFill>
                <a:schemeClr val="accent1">
                  <a:lumMod val="75000"/>
                </a:schemeClr>
              </a:solidFill>
              <a:latin typeface="High Tower Text" panose="02040502050506030303" pitchFamily="18" charset="0"/>
              <a:ea typeface="+mj-ea"/>
              <a:cs typeface="+mj-cs"/>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660845" cy="6991350"/>
          </a:xfrm>
          <a:prstGeom prst="rect">
            <a:avLst/>
          </a:prstGeom>
        </p:spPr>
      </p:pic>
      <p:cxnSp>
        <p:nvCxnSpPr>
          <p:cNvPr id="4" name="直接连接符 3"/>
          <p:cNvCxnSpPr/>
          <p:nvPr/>
        </p:nvCxnSpPr>
        <p:spPr>
          <a:xfrm>
            <a:off x="3687422" y="1266825"/>
            <a:ext cx="5523253"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752850" y="1990725"/>
            <a:ext cx="545782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752850" y="2219325"/>
            <a:ext cx="54292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657600" y="3609975"/>
            <a:ext cx="392430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295775" y="5438775"/>
            <a:ext cx="491490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657600" y="5667375"/>
            <a:ext cx="392430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1" name="矩形: 圆角 20"/>
          <p:cNvSpPr/>
          <p:nvPr/>
        </p:nvSpPr>
        <p:spPr>
          <a:xfrm>
            <a:off x="0" y="1857378"/>
            <a:ext cx="3457064" cy="914387"/>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accent1"/>
                </a:solidFill>
                <a:latin typeface="High Tower Text" panose="02040502050506030303" pitchFamily="18" charset="0"/>
              </a:rPr>
              <a:t>topic sentence</a:t>
            </a:r>
            <a:endParaRPr lang="zh-CN" altLang="en-US" sz="4000" b="1" dirty="0">
              <a:solidFill>
                <a:schemeClr val="accent1"/>
              </a:solidFill>
              <a:latin typeface="High Tower Text" panose="02040502050506030303" pitchFamily="18" charset="0"/>
            </a:endParaRPr>
          </a:p>
        </p:txBody>
      </p:sp>
      <p:sp>
        <p:nvSpPr>
          <p:cNvPr id="23" name="椭圆 22"/>
          <p:cNvSpPr/>
          <p:nvPr/>
        </p:nvSpPr>
        <p:spPr>
          <a:xfrm>
            <a:off x="3609975" y="1600201"/>
            <a:ext cx="542925" cy="457189"/>
          </a:xfrm>
          <a:prstGeom prst="ellipse">
            <a:avLst/>
          </a:prstGeom>
          <a:noFill/>
          <a:ln w="57150">
            <a:solidFill>
              <a:srgbClr val="F3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7192622" y="3248025"/>
            <a:ext cx="542925" cy="457189"/>
          </a:xfrm>
          <a:prstGeom prst="ellipse">
            <a:avLst/>
          </a:prstGeom>
          <a:noFill/>
          <a:ln w="57150">
            <a:solidFill>
              <a:srgbClr val="F3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657600" y="47616"/>
            <a:ext cx="5791200" cy="599989"/>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w="38100">
                <a:solidFill>
                  <a:srgbClr val="0070C0"/>
                </a:solidFill>
                <a:prstDash val="dashDot"/>
              </a:ln>
              <a:solidFill>
                <a:schemeClr val="bg1"/>
              </a:solidFill>
            </a:endParaRPr>
          </a:p>
        </p:txBody>
      </p:sp>
      <p:sp>
        <p:nvSpPr>
          <p:cNvPr id="17" name="矩形 16"/>
          <p:cNvSpPr/>
          <p:nvPr/>
        </p:nvSpPr>
        <p:spPr>
          <a:xfrm>
            <a:off x="46890" y="28580"/>
            <a:ext cx="3457063" cy="689609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w="38100">
                <a:solidFill>
                  <a:srgbClr val="0070C0"/>
                </a:solidFill>
                <a:prstDash val="dashDot"/>
              </a:ln>
              <a:solidFill>
                <a:schemeClr val="bg1"/>
              </a:solidFill>
            </a:endParaRPr>
          </a:p>
        </p:txBody>
      </p:sp>
      <p:sp>
        <p:nvSpPr>
          <p:cNvPr id="3" name="矩形 2"/>
          <p:cNvSpPr/>
          <p:nvPr/>
        </p:nvSpPr>
        <p:spPr>
          <a:xfrm>
            <a:off x="4295775" y="1676304"/>
            <a:ext cx="659683" cy="361942"/>
          </a:xfrm>
          <a:prstGeom prst="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792179" y="3248025"/>
            <a:ext cx="659683" cy="345571"/>
          </a:xfrm>
          <a:prstGeom prst="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684609" y="5076833"/>
            <a:ext cx="659683" cy="361942"/>
          </a:xfrm>
          <a:prstGeom prst="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p:cNvSpPr/>
          <p:nvPr/>
        </p:nvSpPr>
        <p:spPr>
          <a:xfrm>
            <a:off x="0" y="3136402"/>
            <a:ext cx="3457064" cy="914387"/>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accent1"/>
                </a:solidFill>
                <a:latin typeface="High Tower Text" panose="02040502050506030303" pitchFamily="18" charset="0"/>
              </a:rPr>
              <a:t>linking words</a:t>
            </a:r>
            <a:endParaRPr lang="zh-CN" altLang="en-US" sz="4000" b="1" dirty="0">
              <a:solidFill>
                <a:schemeClr val="accent1"/>
              </a:solidFill>
              <a:latin typeface="High Tower Text" panose="02040502050506030303" pitchFamily="18" charset="0"/>
            </a:endParaRPr>
          </a:p>
        </p:txBody>
      </p:sp>
      <p:sp>
        <p:nvSpPr>
          <p:cNvPr id="19" name="矩形: 圆角 18"/>
          <p:cNvSpPr/>
          <p:nvPr/>
        </p:nvSpPr>
        <p:spPr>
          <a:xfrm>
            <a:off x="6975" y="4524388"/>
            <a:ext cx="3457064" cy="914387"/>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accent1"/>
                </a:solidFill>
                <a:latin typeface="High Tower Text" panose="02040502050506030303" pitchFamily="18" charset="0"/>
              </a:rPr>
              <a:t>key phrases</a:t>
            </a:r>
            <a:endParaRPr lang="zh-CN" altLang="en-US" sz="4000" b="1" dirty="0">
              <a:solidFill>
                <a:schemeClr val="accent1"/>
              </a:solidFill>
              <a:latin typeface="High Tower Text" panose="02040502050506030303" pitchFamily="18" charset="0"/>
            </a:endParaRPr>
          </a:p>
        </p:txBody>
      </p:sp>
      <p:sp>
        <p:nvSpPr>
          <p:cNvPr id="11" name="乘号 10"/>
          <p:cNvSpPr/>
          <p:nvPr/>
        </p:nvSpPr>
        <p:spPr>
          <a:xfrm>
            <a:off x="7192622" y="3248025"/>
            <a:ext cx="542925" cy="47624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乘号 24"/>
          <p:cNvSpPr/>
          <p:nvPr/>
        </p:nvSpPr>
        <p:spPr>
          <a:xfrm>
            <a:off x="3630272" y="1562104"/>
            <a:ext cx="542925" cy="47624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11"/>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5"/>
                                        </p:tgtEl>
                                        <p:attrNameLst>
                                          <p:attrName>style.visibility</p:attrName>
                                        </p:attrNameLst>
                                      </p:cBhvr>
                                      <p:to>
                                        <p:strVal val="hidden"/>
                                      </p:to>
                                    </p:set>
                                  </p:childTnLst>
                                </p:cTn>
                              </p:par>
                              <p:par>
                                <p:cTn id="58" presetID="1"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P spid="7" grpId="0" animBg="1"/>
      <p:bldP spid="17" grpId="0" animBg="1"/>
      <p:bldP spid="3" grpId="0" animBg="1"/>
      <p:bldP spid="15" grpId="0" animBg="1"/>
      <p:bldP spid="16" grpId="0" animBg="1"/>
      <p:bldP spid="18" grpId="0" animBg="1"/>
      <p:bldP spid="19" grpId="0" animBg="1"/>
      <p:bldP spid="11" grpId="0" animBg="1"/>
      <p:bldP spid="11" grpId="1" animBg="1"/>
      <p:bldP spid="25" grpId="0" animBg="1"/>
      <p:bldP spid="2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p:cNvSpPr/>
          <p:nvPr/>
        </p:nvSpPr>
        <p:spPr>
          <a:xfrm>
            <a:off x="6143627" y="5505451"/>
            <a:ext cx="6095999" cy="1354470"/>
          </a:xfrm>
          <a:custGeom>
            <a:avLst/>
            <a:gdLst>
              <a:gd name="connsiteX0" fmla="*/ 5778976 w 6095999"/>
              <a:gd name="connsiteY0" fmla="*/ 11 h 2021220"/>
              <a:gd name="connsiteX1" fmla="*/ 6081193 w 6095999"/>
              <a:gd name="connsiteY1" fmla="*/ 198116 h 2021220"/>
              <a:gd name="connsiteX2" fmla="*/ 6095999 w 6095999"/>
              <a:gd name="connsiteY2" fmla="*/ 217042 h 2021220"/>
              <a:gd name="connsiteX3" fmla="*/ 6095999 w 6095999"/>
              <a:gd name="connsiteY3" fmla="*/ 2021220 h 2021220"/>
              <a:gd name="connsiteX4" fmla="*/ 0 w 6095999"/>
              <a:gd name="connsiteY4" fmla="*/ 1999891 h 2021220"/>
              <a:gd name="connsiteX5" fmla="*/ 1863425 w 6095999"/>
              <a:gd name="connsiteY5" fmla="*/ 705097 h 2021220"/>
              <a:gd name="connsiteX6" fmla="*/ 3184333 w 6095999"/>
              <a:gd name="connsiteY6" fmla="*/ 1371724 h 2021220"/>
              <a:gd name="connsiteX7" fmla="*/ 3962726 w 6095999"/>
              <a:gd name="connsiteY7" fmla="*/ 1025590 h 2021220"/>
              <a:gd name="connsiteX8" fmla="*/ 4528830 w 6095999"/>
              <a:gd name="connsiteY8" fmla="*/ 1384543 h 2021220"/>
              <a:gd name="connsiteX9" fmla="*/ 5778976 w 6095999"/>
              <a:gd name="connsiteY9" fmla="*/ 11 h 202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99" h="2021220">
                <a:moveTo>
                  <a:pt x="5778976" y="11"/>
                </a:moveTo>
                <a:cubicBezTo>
                  <a:pt x="5879224" y="1079"/>
                  <a:pt x="5980454" y="79066"/>
                  <a:pt x="6081193" y="198116"/>
                </a:cubicBezTo>
                <a:lnTo>
                  <a:pt x="6095999" y="217042"/>
                </a:lnTo>
                <a:lnTo>
                  <a:pt x="6095999" y="2021220"/>
                </a:lnTo>
                <a:lnTo>
                  <a:pt x="0" y="1999891"/>
                </a:lnTo>
                <a:cubicBezTo>
                  <a:pt x="666350" y="1404841"/>
                  <a:pt x="1332703" y="809791"/>
                  <a:pt x="1863425" y="705097"/>
                </a:cubicBezTo>
                <a:cubicBezTo>
                  <a:pt x="2394147" y="600402"/>
                  <a:pt x="2834449" y="1318308"/>
                  <a:pt x="3184333" y="1371724"/>
                </a:cubicBezTo>
                <a:cubicBezTo>
                  <a:pt x="3534217" y="1425139"/>
                  <a:pt x="3738643" y="1023454"/>
                  <a:pt x="3962726" y="1025590"/>
                </a:cubicBezTo>
                <a:cubicBezTo>
                  <a:pt x="4186809" y="1027727"/>
                  <a:pt x="4226121" y="1555473"/>
                  <a:pt x="4528830" y="1384543"/>
                </a:cubicBezTo>
                <a:cubicBezTo>
                  <a:pt x="4831538" y="1213613"/>
                  <a:pt x="5377985" y="-4263"/>
                  <a:pt x="5778976" y="11"/>
                </a:cubicBezTo>
                <a:close/>
              </a:path>
            </a:pathLst>
          </a:custGeom>
          <a:gradFill flip="none" rotWithShape="1">
            <a:gsLst>
              <a:gs pos="90000">
                <a:srgbClr val="525252">
                  <a:alpha val="20000"/>
                </a:srgbClr>
              </a:gs>
              <a:gs pos="22000">
                <a:srgbClr val="525252">
                  <a:alpha val="82000"/>
                </a:srgbClr>
              </a:gs>
            </a:gsLst>
            <a:lin ang="5400000" scaled="1"/>
            <a:tileRect/>
          </a:grad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cxnSp>
        <p:nvCxnSpPr>
          <p:cNvPr id="13" name="直接连接符 12"/>
          <p:cNvCxnSpPr/>
          <p:nvPr/>
        </p:nvCxnSpPr>
        <p:spPr>
          <a:xfrm>
            <a:off x="11853863" y="6473371"/>
            <a:ext cx="288131" cy="0"/>
          </a:xfrm>
          <a:prstGeom prst="line">
            <a:avLst/>
          </a:prstGeom>
          <a:ln>
            <a:solidFill>
              <a:schemeClr val="tx1">
                <a:alpha val="45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3373637" y="863944"/>
            <a:ext cx="5759355" cy="1177107"/>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altLang="zh-CN" sz="4400" b="1" i="1" dirty="0">
                <a:solidFill>
                  <a:schemeClr val="accent1">
                    <a:lumMod val="75000"/>
                  </a:schemeClr>
                </a:solidFill>
                <a:latin typeface="High Tower Text" panose="02040502050506030303" pitchFamily="18" charset="0"/>
              </a:rPr>
              <a:t>Reading skill: Skimming</a:t>
            </a:r>
            <a:endParaRPr lang="en-US" altLang="zh-CN" sz="9600" b="1" i="1" kern="1200" spc="300" dirty="0">
              <a:solidFill>
                <a:schemeClr val="accent1">
                  <a:lumMod val="75000"/>
                </a:schemeClr>
              </a:solidFill>
              <a:latin typeface="High Tower Text" panose="02040502050506030303" pitchFamily="18" charset="0"/>
              <a:ea typeface="+mj-ea"/>
              <a:cs typeface="+mj-cs"/>
              <a:sym typeface="Arial" panose="020B0604020202020204"/>
            </a:endParaRPr>
          </a:p>
        </p:txBody>
      </p:sp>
      <p:sp>
        <p:nvSpPr>
          <p:cNvPr id="2" name="矩形: 折角 1"/>
          <p:cNvSpPr/>
          <p:nvPr/>
        </p:nvSpPr>
        <p:spPr>
          <a:xfrm>
            <a:off x="2585884" y="1898076"/>
            <a:ext cx="7334863" cy="3148397"/>
          </a:xfrm>
          <a:prstGeom prst="foldedCorner">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800" dirty="0">
              <a:solidFill>
                <a:schemeClr val="tx1"/>
              </a:solidFill>
              <a:latin typeface="High Tower Text" panose="02040502050506030303" pitchFamily="18" charset="0"/>
            </a:endParaRPr>
          </a:p>
          <a:p>
            <a:pPr algn="just"/>
            <a:r>
              <a:rPr lang="en-US" altLang="zh-CN" sz="3600" dirty="0">
                <a:solidFill>
                  <a:schemeClr val="tx1"/>
                </a:solidFill>
                <a:latin typeface="High Tower Text" panose="02040502050506030303" pitchFamily="18" charset="0"/>
              </a:rPr>
              <a:t>You can quickly find </a:t>
            </a:r>
            <a:r>
              <a:rPr lang="en-US" altLang="zh-CN" sz="3600" b="1" dirty="0">
                <a:solidFill>
                  <a:schemeClr val="tx1"/>
                </a:solidFill>
                <a:latin typeface="High Tower Text" panose="02040502050506030303" pitchFamily="18" charset="0"/>
              </a:rPr>
              <a:t>main ideas and the whole structure </a:t>
            </a:r>
            <a:r>
              <a:rPr lang="en-US" altLang="zh-CN" sz="3600" dirty="0">
                <a:solidFill>
                  <a:schemeClr val="tx1"/>
                </a:solidFill>
                <a:latin typeface="High Tower Text" panose="02040502050506030303" pitchFamily="18" charset="0"/>
              </a:rPr>
              <a:t>by </a:t>
            </a:r>
            <a:r>
              <a:rPr lang="en-US" altLang="zh-CN" sz="3600" b="1" dirty="0">
                <a:solidFill>
                  <a:srgbClr val="C00000"/>
                </a:solidFill>
                <a:latin typeface="High Tower Text" panose="02040502050506030303" pitchFamily="18" charset="0"/>
              </a:rPr>
              <a:t>first taking a quick look </a:t>
            </a:r>
            <a:r>
              <a:rPr lang="en-US" altLang="zh-CN" sz="3600" dirty="0">
                <a:solidFill>
                  <a:schemeClr val="tx1"/>
                </a:solidFill>
                <a:latin typeface="High Tower Text" panose="02040502050506030303" pitchFamily="18" charset="0"/>
              </a:rPr>
              <a:t>at the </a:t>
            </a:r>
            <a:r>
              <a:rPr lang="en-US" altLang="zh-CN" sz="3600" dirty="0">
                <a:solidFill>
                  <a:srgbClr val="0070C0"/>
                </a:solidFill>
                <a:latin typeface="High Tower Text" panose="02040502050506030303" pitchFamily="18" charset="0"/>
              </a:rPr>
              <a:t>title</a:t>
            </a:r>
            <a:r>
              <a:rPr lang="en-US" altLang="zh-CN" sz="3600" dirty="0">
                <a:solidFill>
                  <a:schemeClr val="tx1"/>
                </a:solidFill>
                <a:latin typeface="High Tower Text" panose="02040502050506030303" pitchFamily="18" charset="0"/>
              </a:rPr>
              <a:t>, </a:t>
            </a:r>
            <a:r>
              <a:rPr lang="en-US" altLang="zh-CN" sz="3600" dirty="0">
                <a:solidFill>
                  <a:srgbClr val="0070C0"/>
                </a:solidFill>
                <a:latin typeface="High Tower Text" panose="02040502050506030303" pitchFamily="18" charset="0"/>
              </a:rPr>
              <a:t>picture</a:t>
            </a:r>
            <a:r>
              <a:rPr lang="en-US" altLang="zh-CN" sz="3600" dirty="0">
                <a:solidFill>
                  <a:schemeClr val="tx1"/>
                </a:solidFill>
                <a:latin typeface="High Tower Text" panose="02040502050506030303" pitchFamily="18" charset="0"/>
              </a:rPr>
              <a:t>(s), </a:t>
            </a:r>
            <a:r>
              <a:rPr lang="en-US" altLang="zh-CN" sz="3600" dirty="0">
                <a:solidFill>
                  <a:srgbClr val="0070C0"/>
                </a:solidFill>
                <a:latin typeface="High Tower Text" panose="02040502050506030303" pitchFamily="18" charset="0"/>
              </a:rPr>
              <a:t>key words and phrases</a:t>
            </a:r>
            <a:r>
              <a:rPr lang="en-US" altLang="zh-CN" sz="3600" dirty="0">
                <a:solidFill>
                  <a:schemeClr val="tx1"/>
                </a:solidFill>
                <a:latin typeface="High Tower Text" panose="02040502050506030303" pitchFamily="18" charset="0"/>
              </a:rPr>
              <a:t>, and </a:t>
            </a:r>
            <a:r>
              <a:rPr lang="en-US" altLang="zh-CN" sz="3600" dirty="0">
                <a:solidFill>
                  <a:srgbClr val="0070C0"/>
                </a:solidFill>
                <a:latin typeface="High Tower Text" panose="02040502050506030303" pitchFamily="18" charset="0"/>
              </a:rPr>
              <a:t>topic sentences</a:t>
            </a:r>
            <a:r>
              <a:rPr lang="en-US" altLang="zh-CN" sz="3600" dirty="0">
                <a:solidFill>
                  <a:schemeClr val="tx1"/>
                </a:solidFill>
                <a:latin typeface="High Tower Text" panose="02040502050506030303" pitchFamily="18" charset="0"/>
              </a:rPr>
              <a:t>. </a:t>
            </a:r>
            <a:r>
              <a:rPr lang="en-US" altLang="zh-CN" sz="3600" dirty="0">
                <a:latin typeface="High Tower Text" panose="02040502050506030303" pitchFamily="18" charset="0"/>
              </a:rPr>
              <a:t> </a:t>
            </a:r>
            <a:endParaRPr lang="zh-CN" altLang="en-US" sz="3600" dirty="0">
              <a:latin typeface="High Tower Text" panose="02040502050506030303" pitchFamily="18" charset="0"/>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2218000" cy="206826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p:cNvSpPr/>
          <p:nvPr/>
        </p:nvSpPr>
        <p:spPr>
          <a:xfrm rot="16200000">
            <a:off x="-4651482" y="2491744"/>
            <a:ext cx="10346078" cy="1279090"/>
          </a:xfrm>
          <a:custGeom>
            <a:avLst/>
            <a:gdLst>
              <a:gd name="connsiteX0" fmla="*/ 822307 w 13332247"/>
              <a:gd name="connsiteY0" fmla="*/ 152519 h 1279090"/>
              <a:gd name="connsiteX1" fmla="*/ 1089007 w 13332247"/>
              <a:gd name="connsiteY1" fmla="*/ 419219 h 1279090"/>
              <a:gd name="connsiteX2" fmla="*/ 2003407 w 13332247"/>
              <a:gd name="connsiteY2" fmla="*/ 971669 h 1279090"/>
              <a:gd name="connsiteX3" fmla="*/ 2746357 w 13332247"/>
              <a:gd name="connsiteY3" fmla="*/ 1257419 h 1279090"/>
              <a:gd name="connsiteX4" fmla="*/ 4327507 w 13332247"/>
              <a:gd name="connsiteY4" fmla="*/ 400169 h 1279090"/>
              <a:gd name="connsiteX5" fmla="*/ 5451457 w 13332247"/>
              <a:gd name="connsiteY5" fmla="*/ 419219 h 1279090"/>
              <a:gd name="connsiteX6" fmla="*/ 6499207 w 13332247"/>
              <a:gd name="connsiteY6" fmla="*/ 781169 h 1279090"/>
              <a:gd name="connsiteX7" fmla="*/ 8232757 w 13332247"/>
              <a:gd name="connsiteY7" fmla="*/ 647819 h 1279090"/>
              <a:gd name="connsiteX8" fmla="*/ 9051907 w 13332247"/>
              <a:gd name="connsiteY8" fmla="*/ 1085969 h 1279090"/>
              <a:gd name="connsiteX9" fmla="*/ 9813907 w 13332247"/>
              <a:gd name="connsiteY9" fmla="*/ 1257419 h 1279090"/>
              <a:gd name="connsiteX10" fmla="*/ 10385407 w 13332247"/>
              <a:gd name="connsiteY10" fmla="*/ 1162169 h 1279090"/>
              <a:gd name="connsiteX11" fmla="*/ 11509357 w 13332247"/>
              <a:gd name="connsiteY11" fmla="*/ 457319 h 1279090"/>
              <a:gd name="connsiteX12" fmla="*/ 12233257 w 13332247"/>
              <a:gd name="connsiteY12" fmla="*/ 133469 h 1279090"/>
              <a:gd name="connsiteX13" fmla="*/ 12519007 w 13332247"/>
              <a:gd name="connsiteY13" fmla="*/ 119 h 1279090"/>
              <a:gd name="connsiteX14" fmla="*/ 822307 w 13332247"/>
              <a:gd name="connsiteY14" fmla="*/ 152519 h 127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32247" h="1279090">
                <a:moveTo>
                  <a:pt x="822307" y="152519"/>
                </a:moveTo>
                <a:cubicBezTo>
                  <a:pt x="-1082693" y="222369"/>
                  <a:pt x="892157" y="282694"/>
                  <a:pt x="1089007" y="419219"/>
                </a:cubicBezTo>
                <a:cubicBezTo>
                  <a:pt x="1285857" y="555744"/>
                  <a:pt x="1727182" y="831969"/>
                  <a:pt x="2003407" y="971669"/>
                </a:cubicBezTo>
                <a:cubicBezTo>
                  <a:pt x="2279632" y="1111369"/>
                  <a:pt x="2359007" y="1352669"/>
                  <a:pt x="2746357" y="1257419"/>
                </a:cubicBezTo>
                <a:cubicBezTo>
                  <a:pt x="3133707" y="1162169"/>
                  <a:pt x="3876657" y="539869"/>
                  <a:pt x="4327507" y="400169"/>
                </a:cubicBezTo>
                <a:cubicBezTo>
                  <a:pt x="4778357" y="260469"/>
                  <a:pt x="5089507" y="355719"/>
                  <a:pt x="5451457" y="419219"/>
                </a:cubicBezTo>
                <a:cubicBezTo>
                  <a:pt x="5813407" y="482719"/>
                  <a:pt x="6035657" y="743069"/>
                  <a:pt x="6499207" y="781169"/>
                </a:cubicBezTo>
                <a:cubicBezTo>
                  <a:pt x="6962757" y="819269"/>
                  <a:pt x="7807307" y="597019"/>
                  <a:pt x="8232757" y="647819"/>
                </a:cubicBezTo>
                <a:cubicBezTo>
                  <a:pt x="8658207" y="698619"/>
                  <a:pt x="8788382" y="984369"/>
                  <a:pt x="9051907" y="1085969"/>
                </a:cubicBezTo>
                <a:cubicBezTo>
                  <a:pt x="9315432" y="1187569"/>
                  <a:pt x="9591657" y="1244719"/>
                  <a:pt x="9813907" y="1257419"/>
                </a:cubicBezTo>
                <a:cubicBezTo>
                  <a:pt x="10036157" y="1270119"/>
                  <a:pt x="10102832" y="1295519"/>
                  <a:pt x="10385407" y="1162169"/>
                </a:cubicBezTo>
                <a:cubicBezTo>
                  <a:pt x="10667982" y="1028819"/>
                  <a:pt x="11201382" y="628769"/>
                  <a:pt x="11509357" y="457319"/>
                </a:cubicBezTo>
                <a:cubicBezTo>
                  <a:pt x="11817332" y="285869"/>
                  <a:pt x="12064982" y="209669"/>
                  <a:pt x="12233257" y="133469"/>
                </a:cubicBezTo>
                <a:cubicBezTo>
                  <a:pt x="12401532" y="57269"/>
                  <a:pt x="14427182" y="-3056"/>
                  <a:pt x="12519007" y="119"/>
                </a:cubicBezTo>
                <a:cubicBezTo>
                  <a:pt x="10610832" y="3294"/>
                  <a:pt x="2727307" y="82669"/>
                  <a:pt x="822307" y="152519"/>
                </a:cubicBezTo>
                <a:close/>
              </a:path>
            </a:pathLst>
          </a:cu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9280421" y="-2041751"/>
            <a:ext cx="4317591" cy="4317591"/>
          </a:xfrm>
          <a:prstGeom prst="ellipse">
            <a:avLst/>
          </a:prstGeom>
          <a:solidFill>
            <a:schemeClr val="bg1"/>
          </a:solidFill>
          <a:ln>
            <a:noFill/>
          </a:ln>
          <a:effectLst>
            <a:outerShdw blurRad="3937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8"/>
          <p:cNvSpPr/>
          <p:nvPr/>
        </p:nvSpPr>
        <p:spPr>
          <a:xfrm>
            <a:off x="7863347" y="1944985"/>
            <a:ext cx="1186303" cy="1186303"/>
          </a:xfrm>
          <a:prstGeom prst="ellipse">
            <a:avLst/>
          </a:prstGeom>
          <a:solidFill>
            <a:schemeClr val="bg1"/>
          </a:solidFill>
          <a:ln>
            <a:noFill/>
          </a:ln>
          <a:effectLst>
            <a:outerShdw blurRad="393700" sx="103000" sy="103000" algn="ctr"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椭圆 9"/>
          <p:cNvSpPr/>
          <p:nvPr/>
        </p:nvSpPr>
        <p:spPr>
          <a:xfrm>
            <a:off x="10355456" y="5379371"/>
            <a:ext cx="737419" cy="737419"/>
          </a:xfrm>
          <a:prstGeom prst="ellipse">
            <a:avLst/>
          </a:prstGeom>
          <a:solidFill>
            <a:srgbClr val="585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11"/>
          <p:cNvSpPr txBox="1"/>
          <p:nvPr/>
        </p:nvSpPr>
        <p:spPr>
          <a:xfrm>
            <a:off x="1262174" y="612350"/>
            <a:ext cx="8944282" cy="1754326"/>
          </a:xfrm>
          <a:prstGeom prst="rect">
            <a:avLst/>
          </a:prstGeom>
          <a:noFill/>
        </p:spPr>
        <p:txBody>
          <a:bodyPr wrap="square" rtlCol="0">
            <a:spAutoFit/>
          </a:bodyPr>
          <a:lstStyle/>
          <a:p>
            <a:pPr>
              <a:lnSpc>
                <a:spcPct val="90000"/>
              </a:lnSpc>
              <a:spcBef>
                <a:spcPct val="0"/>
              </a:spcBef>
              <a:spcAft>
                <a:spcPts val="600"/>
              </a:spcAft>
            </a:pPr>
            <a:r>
              <a:rPr lang="en-US" altLang="zh-CN" sz="6000" b="1" i="1" dirty="0">
                <a:solidFill>
                  <a:schemeClr val="accent1">
                    <a:lumMod val="75000"/>
                  </a:schemeClr>
                </a:solidFill>
                <a:latin typeface="High Tower Text" panose="02040502050506030303" pitchFamily="18" charset="0"/>
              </a:rPr>
              <a:t>share your answers to the questions you raised</a:t>
            </a:r>
            <a:endParaRPr lang="en-US" altLang="zh-CN" sz="28700" b="1" i="1" spc="300" dirty="0">
              <a:solidFill>
                <a:schemeClr val="accent1">
                  <a:lumMod val="75000"/>
                </a:schemeClr>
              </a:solidFill>
              <a:latin typeface="High Tower Text" panose="02040502050506030303" pitchFamily="18" charset="0"/>
              <a:sym typeface="Arial" panose="020B0604020202020204"/>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80058" y="2990850"/>
            <a:ext cx="5800725" cy="386715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ags/tag1.xml><?xml version="1.0" encoding="utf-8"?>
<p:tagLst xmlns:p="http://schemas.openxmlformats.org/presentationml/2006/main">
  <p:tag name="TIMING" val="|0.7|0.6|0.6|0.6|0.6|0.6"/>
</p:tagLst>
</file>

<file path=ppt/tags/tag2.xml><?xml version="1.0" encoding="utf-8"?>
<p:tagLst xmlns:p="http://schemas.openxmlformats.org/presentationml/2006/main">
  <p:tag name="TIMING" val="|0.7|0.6|0.6|0.6|0.6|0.6"/>
</p:tagLst>
</file>

<file path=ppt/tags/tag3.xml><?xml version="1.0" encoding="utf-8"?>
<p:tagLst xmlns:p="http://schemas.openxmlformats.org/presentationml/2006/main">
  <p:tag name="TIMING" val="|0.7|0.6|0.6|0.6|0.6|0.6"/>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9136</Words>
  <Application>WPS 演示</Application>
  <PresentationFormat>宽屏</PresentationFormat>
  <Paragraphs>200</Paragraphs>
  <Slides>20</Slides>
  <Notes>3</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20</vt:i4>
      </vt:variant>
    </vt:vector>
  </HeadingPairs>
  <TitlesOfParts>
    <vt:vector size="38" baseType="lpstr">
      <vt:lpstr>Arial</vt:lpstr>
      <vt:lpstr>宋体</vt:lpstr>
      <vt:lpstr>Wingdings</vt:lpstr>
      <vt:lpstr>Calibri</vt:lpstr>
      <vt:lpstr>Times New Roman</vt:lpstr>
      <vt:lpstr>HelveticaNeue</vt:lpstr>
      <vt:lpstr>NumberOnly</vt:lpstr>
      <vt:lpstr>华文新魏</vt:lpstr>
      <vt:lpstr>Arial</vt:lpstr>
      <vt:lpstr>微软雅黑</vt:lpstr>
      <vt:lpstr>High Tower Text</vt:lpstr>
      <vt:lpstr>汉仪特细等线简</vt:lpstr>
      <vt:lpstr>等线</vt:lpstr>
      <vt:lpstr>Arial Unicode MS</vt:lpstr>
      <vt:lpstr>等线 Light</vt:lpstr>
      <vt:lpstr>仿宋</vt:lpstr>
      <vt:lpstr>第一PPT，www.1ppt.com</vt:lpstr>
      <vt:lpstr>1_第一PPT，www.1ppt.com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极简线条</dc:title>
  <dc:creator>第一PPT</dc:creator>
  <cp:keywords>www.1ppt.com</cp:keywords>
  <dc:description>www.1ppt.com</dc:description>
  <cp:lastModifiedBy>曹小等</cp:lastModifiedBy>
  <cp:revision>822</cp:revision>
  <dcterms:created xsi:type="dcterms:W3CDTF">2017-08-31T05:00:00Z</dcterms:created>
  <dcterms:modified xsi:type="dcterms:W3CDTF">2020-07-23T07:14:43Z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2052-11.1.0.9828</vt:lpwstr>
  </property>
</Properties>
</file>