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15" r:id="rId3"/>
    <p:sldId id="256" r:id="rId4"/>
    <p:sldId id="257" r:id="rId6"/>
    <p:sldId id="258" r:id="rId7"/>
    <p:sldId id="259" r:id="rId8"/>
    <p:sldId id="260" r:id="rId9"/>
    <p:sldId id="262" r:id="rId10"/>
    <p:sldId id="289" r:id="rId11"/>
    <p:sldId id="290" r:id="rId12"/>
    <p:sldId id="265" r:id="rId13"/>
    <p:sldId id="285" r:id="rId14"/>
    <p:sldId id="291" r:id="rId15"/>
    <p:sldId id="292" r:id="rId16"/>
    <p:sldId id="293" r:id="rId17"/>
    <p:sldId id="271" r:id="rId18"/>
    <p:sldId id="274" r:id="rId19"/>
    <p:sldId id="275" r:id="rId20"/>
    <p:sldId id="276" r:id="rId21"/>
    <p:sldId id="277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281" r:id="rId30"/>
    <p:sldId id="303" r:id="rId31"/>
    <p:sldId id="305" r:id="rId32"/>
    <p:sldId id="307" r:id="rId33"/>
    <p:sldId id="309" r:id="rId34"/>
    <p:sldId id="311" r:id="rId35"/>
    <p:sldId id="287" r:id="rId36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23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0" Type="http://schemas.openxmlformats.org/officeDocument/2006/relationships/tags" Target="tags/tag1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2842" y="2058964"/>
            <a:ext cx="1477328" cy="32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B05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三，音变  </a:t>
            </a:r>
            <a:endParaRPr lang="en-US" altLang="zh-CN" dirty="0">
              <a:solidFill>
                <a:srgbClr val="00B05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00B05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/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5010025" y="1153785"/>
            <a:ext cx="71342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音的变化也是一种连读现象，两个词之间非常平滑的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过渡，导致一个音受临音影响而变化。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zh-CN" altLang="en-US" sz="2000" dirty="0"/>
              <a:t>主要是以下两种方式：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[d]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</a:t>
            </a:r>
            <a:r>
              <a:rPr lang="en-US" altLang="zh-CN" sz="2000" dirty="0" err="1"/>
              <a:t>dʒ</a:t>
            </a:r>
            <a:r>
              <a:rPr lang="en-US" altLang="zh-CN" sz="2000" dirty="0"/>
              <a:t>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  </a:t>
            </a:r>
            <a:endParaRPr lang="en-US" altLang="zh-CN" sz="2000" dirty="0"/>
          </a:p>
          <a:p>
            <a:r>
              <a:rPr lang="en-US" altLang="zh-CN" sz="2000" dirty="0"/>
              <a:t>Woul</a:t>
            </a:r>
            <a:r>
              <a:rPr lang="en-US" altLang="zh-CN" sz="2000" u="sng" dirty="0">
                <a:solidFill>
                  <a:srgbClr val="00B050"/>
                </a:solidFill>
              </a:rPr>
              <a:t>d y</a:t>
            </a:r>
            <a:r>
              <a:rPr lang="en-US" altLang="zh-CN" sz="2000" dirty="0"/>
              <a:t>ou....? 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[t]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[t∫]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</a:t>
            </a:r>
            <a:endParaRPr lang="en-US" altLang="zh-CN" sz="2000" dirty="0"/>
          </a:p>
          <a:p>
            <a:r>
              <a:rPr lang="zh-CN" altLang="en-US" sz="2000" dirty="0"/>
              <a:t>  </a:t>
            </a:r>
            <a:r>
              <a:rPr lang="en-US" altLang="zh-CN" sz="2000" dirty="0"/>
              <a:t>Can</a:t>
            </a:r>
            <a:r>
              <a:rPr lang="en-US" altLang="zh-CN" sz="2000" dirty="0">
                <a:solidFill>
                  <a:srgbClr val="00B050"/>
                </a:solidFill>
              </a:rPr>
              <a:t>’</a:t>
            </a:r>
            <a:r>
              <a:rPr lang="en-US" altLang="zh-CN" sz="2000" u="sng" dirty="0">
                <a:solidFill>
                  <a:srgbClr val="00B050"/>
                </a:solidFill>
              </a:rPr>
              <a:t>t y</a:t>
            </a:r>
            <a:r>
              <a:rPr lang="en-US" altLang="zh-CN" sz="2000" dirty="0"/>
              <a:t>ou</a:t>
            </a:r>
            <a:r>
              <a:rPr lang="zh-CN" altLang="en-US" sz="2000" dirty="0"/>
              <a:t>？ 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  <a:endParaRPr lang="en-US" altLang="zh-CN" sz="2400" dirty="0"/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  <a:endParaRPr lang="en-US" altLang="zh-CN" sz="2400" dirty="0"/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  <a:endParaRPr lang="en-US" altLang="zh-CN" sz="2400" dirty="0"/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  <a:endParaRPr lang="en-US" altLang="zh-CN" sz="2400" dirty="0"/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7575" y="1367350"/>
            <a:ext cx="551867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  <a:endParaRPr lang="en-US" altLang="zh-CN" sz="2800" dirty="0"/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</a:t>
            </a:r>
            <a:r>
              <a:rPr lang="en-US" altLang="zh-CN" sz="2800" u="sng" dirty="0">
                <a:solidFill>
                  <a:srgbClr val="FF0000"/>
                </a:solidFill>
              </a:rPr>
              <a:t>me an</a:t>
            </a:r>
            <a:r>
              <a:rPr lang="en-US" altLang="zh-CN" sz="2800" u="sng" dirty="0">
                <a:solidFill>
                  <a:srgbClr val="0070C0"/>
                </a:solidFill>
              </a:rPr>
              <a:t>d</a:t>
            </a:r>
            <a:r>
              <a:rPr lang="en-US" altLang="zh-CN" sz="2800" u="sng" dirty="0">
                <a:solidFill>
                  <a:srgbClr val="FF0000"/>
                </a:solidFill>
              </a:rPr>
              <a:t> a</a:t>
            </a:r>
            <a:r>
              <a:rPr lang="en-US" altLang="zh-CN" sz="2800" dirty="0"/>
              <a:t>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</a:t>
            </a:r>
            <a:endParaRPr lang="en-US" altLang="zh-CN" sz="2800" dirty="0"/>
          </a:p>
          <a:p>
            <a:r>
              <a:rPr lang="en-US" altLang="zh-CN" sz="2800" u="sng" dirty="0">
                <a:solidFill>
                  <a:srgbClr val="7030A0"/>
                </a:solidFill>
              </a:rPr>
              <a:t>and </a:t>
            </a:r>
            <a:r>
              <a:rPr lang="zh-CN" altLang="en-US" sz="2800" u="sng" dirty="0">
                <a:solidFill>
                  <a:srgbClr val="7030A0"/>
                </a:solidFill>
              </a:rPr>
              <a:t>的</a:t>
            </a:r>
            <a:r>
              <a:rPr lang="en-US" altLang="zh-CN" sz="2800" u="sng" dirty="0">
                <a:solidFill>
                  <a:srgbClr val="7030A0"/>
                </a:solidFill>
              </a:rPr>
              <a:t>d</a:t>
            </a:r>
            <a:r>
              <a:rPr lang="zh-CN" altLang="en-US" sz="2800" u="sng" dirty="0">
                <a:solidFill>
                  <a:srgbClr val="7030A0"/>
                </a:solidFill>
              </a:rPr>
              <a:t>省掉之后，字母</a:t>
            </a:r>
            <a:r>
              <a:rPr lang="en-US" altLang="zh-CN" sz="2800" u="sng" dirty="0">
                <a:solidFill>
                  <a:srgbClr val="7030A0"/>
                </a:solidFill>
              </a:rPr>
              <a:t>n</a:t>
            </a:r>
            <a:r>
              <a:rPr lang="zh-CN" altLang="en-US" sz="2800" u="sng" dirty="0">
                <a:solidFill>
                  <a:srgbClr val="7030A0"/>
                </a:solidFill>
              </a:rPr>
              <a:t>和后面的字母</a:t>
            </a:r>
            <a:r>
              <a:rPr lang="en-US" altLang="zh-CN" sz="2800" u="sng" dirty="0">
                <a:solidFill>
                  <a:srgbClr val="7030A0"/>
                </a:solidFill>
              </a:rPr>
              <a:t>a</a:t>
            </a:r>
            <a:r>
              <a:rPr lang="zh-CN" altLang="en-US" sz="2800" u="sng" dirty="0">
                <a:solidFill>
                  <a:srgbClr val="7030A0"/>
                </a:solidFill>
              </a:rPr>
              <a:t>连读了。</a:t>
            </a:r>
            <a:r>
              <a:rPr lang="en-US" altLang="zh-CN" sz="2800" u="sng" dirty="0">
                <a:solidFill>
                  <a:srgbClr val="7030A0"/>
                </a:solidFill>
              </a:rPr>
              <a:t>Name and address</a:t>
            </a:r>
            <a:r>
              <a:rPr lang="zh-CN" altLang="en-US" sz="2800" u="sng" dirty="0">
                <a:solidFill>
                  <a:srgbClr val="7030A0"/>
                </a:solidFill>
              </a:rPr>
              <a:t>其实是这样拆分的（ </a:t>
            </a:r>
            <a:r>
              <a:rPr lang="en-US" altLang="zh-CN" sz="2800" u="sng" dirty="0" err="1">
                <a:solidFill>
                  <a:srgbClr val="7030A0"/>
                </a:solidFill>
              </a:rPr>
              <a:t>na</a:t>
            </a:r>
            <a:r>
              <a:rPr lang="en-US" altLang="zh-CN" sz="2800" u="sng" dirty="0">
                <a:solidFill>
                  <a:srgbClr val="7030A0"/>
                </a:solidFill>
              </a:rPr>
              <a:t> </a:t>
            </a:r>
            <a:r>
              <a:rPr lang="en-US" altLang="zh-CN" sz="2800" u="sng" dirty="0" err="1">
                <a:solidFill>
                  <a:srgbClr val="7030A0"/>
                </a:solidFill>
              </a:rPr>
              <a:t>mea</a:t>
            </a:r>
            <a:r>
              <a:rPr lang="en-US" altLang="zh-CN" sz="2800" u="sng" dirty="0">
                <a:solidFill>
                  <a:srgbClr val="7030A0"/>
                </a:solidFill>
              </a:rPr>
              <a:t> </a:t>
            </a:r>
            <a:r>
              <a:rPr lang="en-US" altLang="zh-CN" sz="2800" u="sng" dirty="0" err="1">
                <a:solidFill>
                  <a:srgbClr val="7030A0"/>
                </a:solidFill>
              </a:rPr>
              <a:t>na</a:t>
            </a:r>
            <a:r>
              <a:rPr lang="en-US" altLang="zh-CN" sz="2800" u="sng" dirty="0">
                <a:solidFill>
                  <a:srgbClr val="7030A0"/>
                </a:solidFill>
              </a:rPr>
              <a:t>  </a:t>
            </a:r>
            <a:r>
              <a:rPr lang="en-US" altLang="zh-CN" sz="2800" u="sng" dirty="0" err="1">
                <a:solidFill>
                  <a:srgbClr val="7030A0"/>
                </a:solidFill>
              </a:rPr>
              <a:t>ddress</a:t>
            </a:r>
            <a:r>
              <a:rPr lang="en-US" altLang="zh-CN" sz="2800" u="sng" dirty="0">
                <a:solidFill>
                  <a:srgbClr val="7030A0"/>
                </a:solidFill>
              </a:rPr>
              <a:t> )</a:t>
            </a:r>
            <a:endParaRPr lang="en-US" altLang="zh-CN" sz="2800" u="sng" dirty="0">
              <a:solidFill>
                <a:srgbClr val="7030A0"/>
              </a:solidFill>
            </a:endParaRPr>
          </a:p>
          <a:p>
            <a:r>
              <a:rPr lang="en-US" altLang="zh-CN" sz="2800" dirty="0"/>
              <a:t>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41497"/>
          <a:stretch>
            <a:fillRect/>
          </a:stretch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21172" y="4821641"/>
            <a:ext cx="252391" cy="2958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  <a:endParaRPr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4919381" y="1422434"/>
            <a:ext cx="6707841" cy="344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Yes, it’s nine-fifteen.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How much is the shirt?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20009" y="1238336"/>
            <a:ext cx="1077199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Who will joi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for dinner tonigh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Bo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Candy. I also invite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Mary,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she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out of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town.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Wha</a:t>
            </a:r>
            <a:r>
              <a:rPr lang="en-US" altLang="zh-CN" sz="2800" u="sng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pity! I was hoping she woul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What will the speakers do tonight?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Visit Mary.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 out of town.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 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Host a dinner.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71078" y="354868"/>
            <a:ext cx="7971416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" indent="-35560" algn="just">
              <a:lnSpc>
                <a:spcPts val="1200"/>
              </a:lnSpc>
              <a:spcAft>
                <a:spcPts val="0"/>
              </a:spcAft>
            </a:pPr>
            <a:r>
              <a:rPr lang="en-US" altLang="zh-CN" sz="44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1  </a:t>
            </a:r>
            <a:r>
              <a:rPr lang="zh-CN" altLang="zh-CN" sz="44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举办晚宴</a:t>
            </a:r>
            <a:endParaRPr lang="zh-CN" altLang="zh-CN" sz="4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617" y="3985409"/>
            <a:ext cx="316286" cy="361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877671" y="30810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</a:t>
            </a:r>
            <a:r>
              <a:rPr lang="zh-CN" altLang="zh-CN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zh-CN" altLang="zh-CN" sz="4800" b="1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送孩子上学</a:t>
            </a:r>
            <a:r>
              <a:rPr lang="zh-CN" altLang="zh-CN" sz="4800" b="1" dirty="0">
                <a:effectLst/>
                <a:ea typeface="Times New Roman" panose="02020603050405020304" pitchFamily="18" charset="0"/>
              </a:rPr>
              <a:t> </a:t>
            </a:r>
            <a:r>
              <a:rPr lang="zh-CN" altLang="en-US" sz="4800" b="1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45008" y="1638684"/>
            <a:ext cx="1130198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were you, I’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jus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work.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take you abou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20 minutes.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52400" indent="-3556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Riding a bi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is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choice, too.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agree.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 week my husban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way on business, so I have to drive my kids to school before I go to work,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pressed for time, you know.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How does the woman go to work this week?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By car.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By bike.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On foot.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55" y="3909292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3</a:t>
            </a:r>
            <a:r>
              <a:rPr lang="zh-CN" altLang="zh-CN" sz="4400" b="1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开会迟到</a:t>
            </a:r>
            <a:r>
              <a:rPr lang="zh-CN" altLang="zh-CN" sz="4400" b="1" dirty="0">
                <a:effectLst/>
                <a:ea typeface="Times New Roman" panose="02020603050405020304" pitchFamily="18" charset="0"/>
              </a:rPr>
              <a:t> 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693670" y="1766465"/>
            <a:ext cx="94983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It’s 8:30, Dave,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you’re going to be late for the meeting.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my! I jus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have hal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an hour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lef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I can’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belie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slep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10 hours.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What time does Dave's meeting start?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At 8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30.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At 9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00.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At 10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00.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421" y="4425128"/>
            <a:ext cx="317019" cy="37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4 </a:t>
            </a:r>
            <a:r>
              <a:rPr lang="zh-CN" altLang="zh-CN" sz="44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去图书馆学习 </a:t>
            </a:r>
            <a:endParaRPr lang="zh-CN" altLang="zh-CN" sz="4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312433" y="1864398"/>
            <a:ext cx="10524047" cy="336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Hi, Helen. Where are you off to?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To the library. I’ve go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history paper due next week,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nee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do some reading.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What is Helen going to do?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1200"/>
              </a:lnSpc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Buy some books.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1200"/>
              </a:lnSpc>
              <a:spcAft>
                <a:spcPts val="0"/>
              </a:spcAft>
              <a:buAutoNum type="alphaUcPeriod"/>
            </a:pP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ts val="1200"/>
              </a:lnSpc>
              <a:spcAft>
                <a:spcPts val="0"/>
              </a:spcAft>
              <a:buAutoNum type="alphaUcPeriod"/>
            </a:pPr>
            <a:endParaRPr lang="en-US" altLang="zh-CN" sz="2800" kern="1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Study in the library.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endParaRPr lang="en-US" altLang="zh-CN" sz="2800" kern="1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Attend a history class.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092" y="4799372"/>
            <a:ext cx="347485" cy="394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339102" cy="617023"/>
            <a:chOff x="1894788" y="5029633"/>
            <a:chExt cx="2339102" cy="61702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339102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佳诚高级中学</a:t>
              </a:r>
              <a:endParaRPr lang="en-US" altLang="zh-CN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2698175" cy="617023"/>
            <a:chOff x="1894788" y="5029633"/>
            <a:chExt cx="2203900" cy="617023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2203900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焦海滨老师</a:t>
              </a:r>
              <a:r>
                <a:rPr lang="zh-CN" altLang="en-US" sz="2800" dirty="0">
                  <a:solidFill>
                    <a:srgbClr val="FF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制作</a:t>
              </a:r>
              <a:endParaRPr lang="zh-CN" altLang="en-US" sz="28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9730" y="213382"/>
            <a:ext cx="812800" cy="8128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01482" y="1515929"/>
            <a:ext cx="7857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2020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月高考浙江卷英语试题精听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77953" y="3013501"/>
            <a:ext cx="7278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                          </a:t>
            </a: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语音分析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-50469"/>
            <a:ext cx="637390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5  </a:t>
            </a:r>
            <a:r>
              <a:rPr lang="zh-CN" altLang="zh-CN" sz="44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签署文件 </a:t>
            </a:r>
            <a:endParaRPr lang="zh-CN" altLang="zh-CN" sz="4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95835" y="2004248"/>
            <a:ext cx="117796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Than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ness! You’re still here.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nee</a:t>
            </a:r>
            <a:r>
              <a:rPr lang="en-US" altLang="zh-CN" sz="2800" u="sng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signature for this document. It’s urgent.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 What is the woman's feeling now?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Relief.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endParaRPr lang="en-US" altLang="zh-CN" sz="2800" kern="1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Regret.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sz="2800" kern="1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Embarrassment.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15" y="3809559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01691" y="648779"/>
            <a:ext cx="63739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6   </a:t>
            </a:r>
            <a:r>
              <a:rPr lang="zh-CN" altLang="en-US" sz="3600" b="1" spc="40" dirty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参加旅游节</a:t>
            </a:r>
            <a:b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82628" y="1139108"/>
            <a:ext cx="11854927" cy="5030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Are you al</a:t>
            </a:r>
            <a:r>
              <a:rPr lang="en-US" altLang="zh-CN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lone, Tom? Why not ask Mike to help you collect money for the Children’s Centre?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he’s working on his lab report. Coul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come?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I’d love to, bu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 available until next week. I think Kathy will have some free time this week. Do you 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to pa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ss on a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message?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 nice. Thanks, Jane.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 What is Tom busy doing?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Raising money.     B. Writing a lab report.     C. Giving classes to children.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5090" indent="-85090" algn="just">
              <a:spcAft>
                <a:spcPts val="0"/>
              </a:spcAft>
            </a:pPr>
            <a:r>
              <a:rPr lang="en-US" altLang="zh-CN" sz="2800" kern="100" spc="75" dirty="0">
                <a:solidFill>
                  <a:srgbClr val="3F3F3F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 Who might be able to help Tom this week?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Mike.     </a:t>
            </a: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Cathy.     C. Jane.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13995" indent="-213995" algn="just">
              <a:lnSpc>
                <a:spcPts val="1490"/>
              </a:lnSpc>
              <a:spcAft>
                <a:spcPts val="0"/>
              </a:spcAft>
            </a:pPr>
            <a:endParaRPr lang="zh-CN" altLang="zh-C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73" y="4416356"/>
            <a:ext cx="317019" cy="35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51" y="5539044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18328" y="0"/>
            <a:ext cx="675938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</a:t>
            </a:r>
            <a:r>
              <a:rPr lang="zh-CN" altLang="zh-CN" sz="44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候车期间做的事  </a:t>
            </a:r>
            <a:endParaRPr lang="zh-CN" altLang="zh-CN" sz="4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21186" y="1311007"/>
            <a:ext cx="1199192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Are you leaving for the railway station now, Jack? It’s so early.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Just avoiding the rush hour traffic. I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be late.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So you have to wait for abou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two hours? I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think there’s scenery to loo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worry! I’ll ta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book with me . 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It’s too noisy to rea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railway station. I would usually loo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round the shops while waiting for the train.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I’ve already got all the gifts for my parents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sisters. I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nee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buy anything.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really can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focu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book, I may pho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 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some friends I haven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talk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while.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endParaRPr lang="zh-CN" altLang="zh-CN" sz="2800" dirty="0">
              <a:solidFill>
                <a:srgbClr val="0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0" y="2228347"/>
            <a:ext cx="1049195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dea. Betty tol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las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time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she often spends the waiting time writing a to-do list so that she’ll not miss anything in the days to come.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an aweso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dea. I’ll surely do that. Than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you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Judy. See you nex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year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bye!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5560" indent="-3556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 Why is Jack leaving early?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avoid getting stuck in traffic.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To enjoy the scenery on the way.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To buy some gifts for his family.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endParaRPr lang="zh-CN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2" y="4941135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30060" y="497219"/>
            <a:ext cx="9590222" cy="4459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9. What does Judy often do at the railway station?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 books.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Call some friends.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Look around the shops.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What are the speakers mainly talking about?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What to do next year.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Where to go for vacations.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How to pass the waiting time.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13995" indent="-213995" algn="just">
              <a:lnSpc>
                <a:spcPts val="1490"/>
              </a:lnSpc>
              <a:spcAft>
                <a:spcPts val="0"/>
              </a:spcAft>
            </a:pPr>
            <a:endParaRPr lang="zh-CN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just">
              <a:lnSpc>
                <a:spcPts val="1700"/>
              </a:lnSpc>
              <a:spcBef>
                <a:spcPts val="285"/>
              </a:spcBef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 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 </a:t>
            </a:r>
            <a:endParaRPr lang="zh-CN" altLang="zh-CN" sz="1800" dirty="0">
              <a:solidFill>
                <a:srgbClr val="0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060" y="1871291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060" y="4038453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01691" y="623957"/>
            <a:ext cx="805030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</a:t>
            </a:r>
            <a:r>
              <a:rPr lang="zh-CN" altLang="zh-CN" sz="44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艰难的决择</a:t>
            </a:r>
            <a:endParaRPr lang="zh-CN" altLang="zh-CN" sz="4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0" y="1995803"/>
            <a:ext cx="115859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" indent="-35560" algn="just">
              <a:spcAft>
                <a:spcPts val="0"/>
              </a:spcAft>
            </a:pPr>
            <a:r>
              <a:rPr lang="en-US" altLang="zh-CN" sz="2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Text 8 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Hi, Bill. You look troubled. What’s the ma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er?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Hi, Grace. I 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decision to make. My uncle offer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a job as the lead engineer 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service station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with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pay.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That’s wonderful, bu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are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you going to qui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college?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exactly the problem. One si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me says, “Oh, go ahead! You can go bac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college anytime. Wha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job coul</a:t>
            </a:r>
            <a:r>
              <a:rPr lang="en-US" altLang="zh-CN" sz="2800" u="sng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get after college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would pay you $15 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hour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 That’s $30,000 a year!”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then?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153" y="717156"/>
            <a:ext cx="1165584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then, the other side says, “Hol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t, no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 fast! For all those years you were in the army, you planne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go to college so that you would have many job possibilities to choose from. You’ve planned your whole life around going to college. And now…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can 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 It’s true that with your experience in the army, you coul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excellent work repairing cars if you accep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job.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you are doing very well now. Jus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future. You will ge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better jobs.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79634" y="740154"/>
            <a:ext cx="8925879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Why does Bill look troubled?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is short of money.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has made a big mistake.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He is facing a tough choice.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95885" indent="-95885" algn="just">
              <a:spcAft>
                <a:spcPts val="0"/>
              </a:spcAft>
            </a:pPr>
            <a:r>
              <a:rPr lang="en-US" altLang="zh-CN" sz="2800" spc="75" dirty="0">
                <a:solidFill>
                  <a:srgbClr val="3F3F3F"/>
                </a:solidFill>
                <a:effectLst/>
                <a:latin typeface="Microsoft YaHei UI" panose="020B0503020204020204" pitchFamily="34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sz="2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12. What is Bill now?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college student.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An army officer.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 computer engineer.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 What does the woman seem to suggest Bill do?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Learn to repair cars.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Decline the job offer.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Ask his uncle for advice.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5560" indent="-35560" algn="just">
              <a:spcAft>
                <a:spcPts val="0"/>
              </a:spcAft>
            </a:pP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181" y="2112162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779" y="3388832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81" y="5917830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8809680" y="1589783"/>
            <a:ext cx="3540228" cy="25472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26803" y="330632"/>
            <a:ext cx="655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9</a:t>
            </a:r>
            <a:r>
              <a:rPr lang="zh-CN" altLang="zh-CN" sz="3600" b="1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读书俱乐部</a:t>
            </a:r>
            <a:r>
              <a:rPr lang="zh-CN" altLang="zh-CN" sz="3600" b="1" dirty="0">
                <a:effectLst/>
                <a:ea typeface="Times New Roman" panose="02020603050405020304" pitchFamily="18" charset="0"/>
              </a:rPr>
              <a:t> </a:t>
            </a:r>
            <a:endParaRPr lang="zh-CN" altLang="en-US" sz="3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54236" y="1379803"/>
            <a:ext cx="121956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Hey, John. Ca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you fo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minute?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Sure, wha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let you know abou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club I joine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few month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go. I know you do a lo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reading, so I though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y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 migh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come with me nex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month.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sounds like fun. When does the group meet?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Usually the las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Saturday of the month 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7:30 in the evening. Is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too late for you?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No, I think that’s OK. Wha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you tal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group?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every month we choo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new book,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then during the nex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meeting, we discu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ss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0337" y="1624942"/>
            <a:ext cx="11622796" cy="3767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books have you read?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Qui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 a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lot. Recently we have read 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Beautiful Mind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Great Gatsby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Now we’re reading 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Kite Runner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Kite Runner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 I’ve hear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book. Wha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it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bout?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boy who grow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in Afghanistan during the 1980s.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sounds interesting. I’d love to come.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00025" indent="-200025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Great! The nex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meeting will be hel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two weeks, so you still have time to rea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book.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13995" indent="-213995" algn="just">
              <a:lnSpc>
                <a:spcPts val="1490"/>
              </a:lnSpc>
              <a:spcAft>
                <a:spcPts val="0"/>
              </a:spcAft>
            </a:pPr>
            <a:endParaRPr lang="zh-CN" altLang="zh-CN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>
            <a:fillRect/>
          </a:stretch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914571" y="893868"/>
            <a:ext cx="1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53738" y="276138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33457" y="420317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874433" y="4920059"/>
            <a:ext cx="187551" cy="882701"/>
            <a:chOff x="6515074" y="1834900"/>
            <a:chExt cx="187551" cy="882701"/>
          </a:xfrm>
        </p:grpSpPr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61365" y="917752"/>
            <a:ext cx="9108141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 What is the woman </a:t>
            </a: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recommending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the man?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writer.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club.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 course.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What is the woman reading now?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Beautiful Mind.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The Great Gatsby.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Kite Runner.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How much time does the man have to read the book?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Two weeks.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Three weeks.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Four weeks.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8" y="1838194"/>
            <a:ext cx="317019" cy="35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64" y="4459777"/>
            <a:ext cx="317019" cy="359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64" y="5760400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587510" y="-271039"/>
            <a:ext cx="2984490" cy="21473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9342" y="802655"/>
            <a:ext cx="6840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</a:t>
            </a:r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10    </a:t>
            </a:r>
            <a:r>
              <a:rPr lang="zh-CN" altLang="zh-CN" sz="32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记笔记技巧 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25911" y="1387430"/>
            <a:ext cx="11661289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" indent="85090" algn="just">
              <a:spcAft>
                <a:spcPts val="0"/>
              </a:spcAft>
            </a:pP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5560" indent="2667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Today, let’s begin with note-taking techniques. Note-taking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an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mportan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skill no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nly for taking classes, but also for doing your job in the future. I’d like to draw your attention to certain points abou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taking notes. Firs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remember that note-taking should be 75% listening and only 25% writing, so don’t try to write down every single word the teacher says. Ignore wha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unimportant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wri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phrases not complete sentences. Secon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leave spaces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lines between mai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deas. You may 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add some information later. I find that so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you are very goo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making 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color, mapping web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symbols such as arrows, circles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boxes. I highly recommend these tools to al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you, because the 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them makes the outline more easily readable and interesting than the block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text. It also make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sure that important words stan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ou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 Here are some examples.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-176640" y="2128152"/>
            <a:ext cx="2754957" cy="240167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01677" y="558565"/>
            <a:ext cx="1011663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 What is the speaker doing?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Reporting a study.     B. Chairing a meeting.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Teaching a class.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" indent="-3048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18. What should you pay most attention to when taking notes?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Listening.    B. Reading.     C. Writing.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What is an advantage of using symbols in note-taking?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It keeps information secret.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It leaves space for future use.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makes key words noticeable.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930" indent="-7493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What will the speaker do next?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Ask a few questions.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Show some notes.     </a:t>
            </a:r>
            <a:endParaRPr lang="en-US" altLang="zh-CN" sz="2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Make a summary. 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53" y="1463250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669" y="2369707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65" y="5394751"/>
            <a:ext cx="327750" cy="3718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988" y="4128599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7847" y="2707180"/>
            <a:ext cx="541329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  <a:endParaRPr lang="zh-CN" altLang="en-US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636333" y="4530725"/>
            <a:ext cx="280720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连读</a:t>
            </a:r>
            <a:endParaRPr lang="zh-CN" altLang="en-US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（以下用红色标记 </a:t>
            </a:r>
            <a:r>
              <a:rPr lang="en-US" altLang="zh-CN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2020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年元月的听力试题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163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(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2019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月每分钟快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词）</a:t>
            </a:r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8208" y="4521200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  <a:endParaRPr lang="zh-CN" altLang="en-US" sz="2400" dirty="0">
              <a:solidFill>
                <a:srgbClr val="00B0F0"/>
              </a:solidFill>
              <a:ea typeface="inpin heiti" panose="0000050000000000000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30134" y="4539868"/>
            <a:ext cx="609447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50"/>
                </a:solidFill>
              </a:rPr>
              <a:t>            </a:t>
            </a:r>
            <a:r>
              <a:rPr lang="zh-CN" altLang="en-US" sz="2400" dirty="0">
                <a:solidFill>
                  <a:srgbClr val="00B050"/>
                </a:solidFill>
                <a:ea typeface="inpin heiti" panose="00000500000000000000"/>
              </a:rPr>
              <a:t>音变  </a:t>
            </a:r>
            <a:endParaRPr lang="en-US" altLang="zh-CN" sz="2400" dirty="0">
              <a:solidFill>
                <a:srgbClr val="00B05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50"/>
                </a:solidFill>
                <a:ea typeface="inpin heiti" panose="00000500000000000000"/>
              </a:rPr>
              <a:t>（以下用绿色标记 ） </a:t>
            </a:r>
            <a:endParaRPr lang="zh-CN" altLang="en-US" sz="2400" dirty="0">
              <a:solidFill>
                <a:srgbClr val="00B050"/>
              </a:solidFill>
              <a:ea typeface="inpin heit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/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  <a:endParaRPr lang="zh-CN" altLang="en-US" sz="2400" dirty="0"/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/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  <a:endParaRPr lang="en-US" altLang="zh-CN" sz="2800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二、不完全爆破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say so.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以上任何两个音相遇，只读后面的那个音，而前面的音则省略不发。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ags/tag1.xml><?xml version="1.0" encoding="utf-8"?>
<p:tagLst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D771860F-C1E0-4FC7-A47F-719874656FE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七批已完成作品\149327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10211</Words>
  <Application>WPS 演示</Application>
  <PresentationFormat>宽屏</PresentationFormat>
  <Paragraphs>340</Paragraphs>
  <Slides>33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inpin heiti</vt:lpstr>
      <vt:lpstr>华文楷体</vt:lpstr>
      <vt:lpstr>华文琥珀</vt:lpstr>
      <vt:lpstr>Calibri</vt:lpstr>
      <vt:lpstr>楷体</vt:lpstr>
      <vt:lpstr>inpin heiti</vt:lpstr>
      <vt:lpstr>等线</vt:lpstr>
      <vt:lpstr>Arial Unicode MS</vt:lpstr>
      <vt:lpstr>等线 Light</vt:lpstr>
      <vt:lpstr>Arial</vt:lpstr>
      <vt:lpstr>Times New Roman</vt:lpstr>
      <vt:lpstr>yuweij Medium</vt:lpstr>
      <vt:lpstr>FZQingKeBenYueSongS-R-GB</vt:lpstr>
      <vt:lpstr>Helvetica</vt:lpstr>
      <vt:lpstr>黑体</vt:lpstr>
      <vt:lpstr>Microsoft YaHei UI</vt:lpstr>
      <vt:lpstr>华文新魏</vt:lpstr>
      <vt:lpstr>HelveticaNeue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曹小等</cp:lastModifiedBy>
  <cp:revision>93</cp:revision>
  <dcterms:created xsi:type="dcterms:W3CDTF">2017-05-25T00:04:00Z</dcterms:created>
  <dcterms:modified xsi:type="dcterms:W3CDTF">2020-07-20T09:24:50Z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