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2" r:id="rId2"/>
    <p:sldId id="256" r:id="rId3"/>
    <p:sldId id="257" r:id="rId4"/>
    <p:sldId id="258" r:id="rId5"/>
    <p:sldId id="259" r:id="rId6"/>
    <p:sldId id="260" r:id="rId7"/>
    <p:sldId id="262" r:id="rId8"/>
    <p:sldId id="289" r:id="rId9"/>
    <p:sldId id="290" r:id="rId10"/>
    <p:sldId id="265" r:id="rId11"/>
    <p:sldId id="285" r:id="rId12"/>
    <p:sldId id="291" r:id="rId13"/>
    <p:sldId id="292" r:id="rId14"/>
    <p:sldId id="293" r:id="rId15"/>
    <p:sldId id="271" r:id="rId16"/>
    <p:sldId id="274" r:id="rId17"/>
    <p:sldId id="275" r:id="rId18"/>
    <p:sldId id="276" r:id="rId19"/>
    <p:sldId id="277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281" r:id="rId28"/>
    <p:sldId id="303" r:id="rId29"/>
    <p:sldId id="305" r:id="rId30"/>
    <p:sldId id="307" r:id="rId31"/>
    <p:sldId id="309" r:id="rId32"/>
    <p:sldId id="311" r:id="rId33"/>
    <p:sldId id="287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7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24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74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09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943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6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511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11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10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97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702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0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33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51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93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06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964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907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14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945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79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395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39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96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274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038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40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2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1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07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8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26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27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1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  <a:pPr>
                <a:defRPr/>
              </a:pPr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255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52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1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2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86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32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54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  <a:t>2020/7/25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水印">
            <a:extLst>
              <a:ext uri="{FF2B5EF4-FFF2-40B4-BE49-F238E27FC236}">
                <a16:creationId xmlns:a16="http://schemas.microsoft.com/office/drawing/2014/main" id="{9E434616-111B-4132-BB1F-8C58B32530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  <p:extLst>
      <p:ext uri="{BB962C8B-B14F-4D97-AF65-F5344CB8AC3E}">
        <p14:creationId xmlns:p14="http://schemas.microsoft.com/office/powerpoint/2010/main" val="273886800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42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B05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00B05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B05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>
            <a:grpSpLocks/>
          </p:cNvGrpSpPr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2D8FE72-AAAE-44EE-9914-3C83064BF851}"/>
              </a:ext>
            </a:extLst>
          </p:cNvPr>
          <p:cNvSpPr txBox="1"/>
          <p:nvPr/>
        </p:nvSpPr>
        <p:spPr>
          <a:xfrm>
            <a:off x="5010025" y="1153785"/>
            <a:ext cx="71342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00B050"/>
                </a:solidFill>
              </a:rPr>
              <a:t>d y</a:t>
            </a:r>
            <a:r>
              <a:rPr lang="en-US" altLang="zh-CN" sz="2000" dirty="0"/>
              <a:t>ou....? </a:t>
            </a:r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</a:t>
            </a:r>
            <a:r>
              <a:rPr lang="en-US" altLang="zh-CN" sz="2000" dirty="0">
                <a:solidFill>
                  <a:srgbClr val="00B050"/>
                </a:solidFill>
              </a:rPr>
              <a:t>’</a:t>
            </a:r>
            <a:r>
              <a:rPr lang="en-US" altLang="zh-CN" sz="2000" u="sng" dirty="0">
                <a:solidFill>
                  <a:srgbClr val="00B05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 </a:t>
            </a:r>
          </a:p>
        </p:txBody>
      </p:sp>
    </p:spTree>
    <p:extLst>
      <p:ext uri="{BB962C8B-B14F-4D97-AF65-F5344CB8AC3E}">
        <p14:creationId xmlns:p14="http://schemas.microsoft.com/office/powerpoint/2010/main" val="179212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A627C75-0555-4405-9D49-7D0D17CDF1A3}"/>
              </a:ext>
            </a:extLst>
          </p:cNvPr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</a:p>
        </p:txBody>
      </p:sp>
    </p:spTree>
    <p:extLst>
      <p:ext uri="{BB962C8B-B14F-4D97-AF65-F5344CB8AC3E}">
        <p14:creationId xmlns:p14="http://schemas.microsoft.com/office/powerpoint/2010/main" val="232154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A627C75-0555-4405-9D49-7D0D17CDF1A3}"/>
              </a:ext>
            </a:extLst>
          </p:cNvPr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</a:p>
        </p:txBody>
      </p:sp>
    </p:spTree>
    <p:extLst>
      <p:ext uri="{BB962C8B-B14F-4D97-AF65-F5344CB8AC3E}">
        <p14:creationId xmlns:p14="http://schemas.microsoft.com/office/powerpoint/2010/main" val="79021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A627C75-0555-4405-9D49-7D0D17CDF1A3}"/>
              </a:ext>
            </a:extLst>
          </p:cNvPr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</a:p>
        </p:txBody>
      </p:sp>
    </p:spTree>
    <p:extLst>
      <p:ext uri="{BB962C8B-B14F-4D97-AF65-F5344CB8AC3E}">
        <p14:creationId xmlns:p14="http://schemas.microsoft.com/office/powerpoint/2010/main" val="32884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A627C75-0555-4405-9D49-7D0D17CDF1A3}"/>
              </a:ext>
            </a:extLst>
          </p:cNvPr>
          <p:cNvSpPr txBox="1"/>
          <p:nvPr/>
        </p:nvSpPr>
        <p:spPr>
          <a:xfrm>
            <a:off x="107575" y="1367350"/>
            <a:ext cx="55186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</a:t>
            </a:r>
            <a:r>
              <a:rPr lang="en-US" altLang="zh-CN" sz="2800" u="sng" dirty="0">
                <a:solidFill>
                  <a:srgbClr val="FF0000"/>
                </a:solidFill>
              </a:rPr>
              <a:t>me an</a:t>
            </a:r>
            <a:r>
              <a:rPr lang="en-US" altLang="zh-CN" sz="2800" u="sng" dirty="0">
                <a:solidFill>
                  <a:srgbClr val="0070C0"/>
                </a:solidFill>
              </a:rPr>
              <a:t>d</a:t>
            </a:r>
            <a:r>
              <a:rPr lang="en-US" altLang="zh-CN" sz="2800" u="sng" dirty="0">
                <a:solidFill>
                  <a:srgbClr val="FF0000"/>
                </a:solidFill>
              </a:rPr>
              <a:t> a</a:t>
            </a:r>
            <a:r>
              <a:rPr lang="en-US" altLang="zh-CN" sz="2800" dirty="0"/>
              <a:t>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</a:t>
            </a:r>
          </a:p>
          <a:p>
            <a:r>
              <a:rPr lang="en-US" altLang="zh-CN" sz="2800" u="sng" dirty="0">
                <a:solidFill>
                  <a:srgbClr val="7030A0"/>
                </a:solidFill>
              </a:rPr>
              <a:t>and </a:t>
            </a:r>
            <a:r>
              <a:rPr lang="zh-CN" altLang="en-US" sz="2800" u="sng" dirty="0">
                <a:solidFill>
                  <a:srgbClr val="7030A0"/>
                </a:solidFill>
              </a:rPr>
              <a:t>的</a:t>
            </a:r>
            <a:r>
              <a:rPr lang="en-US" altLang="zh-CN" sz="2800" u="sng" dirty="0">
                <a:solidFill>
                  <a:srgbClr val="7030A0"/>
                </a:solidFill>
              </a:rPr>
              <a:t>d</a:t>
            </a:r>
            <a:r>
              <a:rPr lang="zh-CN" altLang="en-US" sz="2800" u="sng" dirty="0">
                <a:solidFill>
                  <a:srgbClr val="7030A0"/>
                </a:solidFill>
              </a:rPr>
              <a:t>省掉之后，字母</a:t>
            </a:r>
            <a:r>
              <a:rPr lang="en-US" altLang="zh-CN" sz="2800" u="sng" dirty="0">
                <a:solidFill>
                  <a:srgbClr val="7030A0"/>
                </a:solidFill>
              </a:rPr>
              <a:t>n</a:t>
            </a:r>
            <a:r>
              <a:rPr lang="zh-CN" altLang="en-US" sz="2800" u="sng" dirty="0">
                <a:solidFill>
                  <a:srgbClr val="7030A0"/>
                </a:solidFill>
              </a:rPr>
              <a:t>和后面的字母</a:t>
            </a:r>
            <a:r>
              <a:rPr lang="en-US" altLang="zh-CN" sz="2800" u="sng" dirty="0">
                <a:solidFill>
                  <a:srgbClr val="7030A0"/>
                </a:solidFill>
              </a:rPr>
              <a:t>a</a:t>
            </a:r>
            <a:r>
              <a:rPr lang="zh-CN" altLang="en-US" sz="2800" u="sng" dirty="0">
                <a:solidFill>
                  <a:srgbClr val="7030A0"/>
                </a:solidFill>
              </a:rPr>
              <a:t>连读了。</a:t>
            </a:r>
            <a:r>
              <a:rPr lang="en-US" altLang="zh-CN" sz="2800" u="sng" dirty="0">
                <a:solidFill>
                  <a:srgbClr val="7030A0"/>
                </a:solidFill>
              </a:rPr>
              <a:t>Name and address</a:t>
            </a:r>
            <a:r>
              <a:rPr lang="zh-CN" altLang="en-US" sz="2800" u="sng" dirty="0">
                <a:solidFill>
                  <a:srgbClr val="7030A0"/>
                </a:solidFill>
              </a:rPr>
              <a:t>其实是这样拆分的（ </a:t>
            </a:r>
            <a:r>
              <a:rPr lang="en-US" altLang="zh-CN" sz="2800" u="sng" dirty="0" err="1">
                <a:solidFill>
                  <a:srgbClr val="7030A0"/>
                </a:solidFill>
              </a:rPr>
              <a:t>na</a:t>
            </a:r>
            <a:r>
              <a:rPr lang="en-US" altLang="zh-CN" sz="2800" u="sng" dirty="0">
                <a:solidFill>
                  <a:srgbClr val="7030A0"/>
                </a:solidFill>
              </a:rPr>
              <a:t> </a:t>
            </a:r>
            <a:r>
              <a:rPr lang="en-US" altLang="zh-CN" sz="2800" u="sng" dirty="0" err="1">
                <a:solidFill>
                  <a:srgbClr val="7030A0"/>
                </a:solidFill>
              </a:rPr>
              <a:t>mea</a:t>
            </a:r>
            <a:r>
              <a:rPr lang="en-US" altLang="zh-CN" sz="2800" u="sng" dirty="0">
                <a:solidFill>
                  <a:srgbClr val="7030A0"/>
                </a:solidFill>
              </a:rPr>
              <a:t> </a:t>
            </a:r>
            <a:r>
              <a:rPr lang="en-US" altLang="zh-CN" sz="2800" u="sng" dirty="0" err="1">
                <a:solidFill>
                  <a:srgbClr val="7030A0"/>
                </a:solidFill>
              </a:rPr>
              <a:t>na</a:t>
            </a:r>
            <a:r>
              <a:rPr lang="en-US" altLang="zh-CN" sz="2800" u="sng" dirty="0">
                <a:solidFill>
                  <a:srgbClr val="7030A0"/>
                </a:solidFill>
              </a:rPr>
              <a:t>  </a:t>
            </a:r>
            <a:r>
              <a:rPr lang="en-US" altLang="zh-CN" sz="2800" u="sng" dirty="0" err="1">
                <a:solidFill>
                  <a:srgbClr val="7030A0"/>
                </a:solidFill>
              </a:rPr>
              <a:t>ddress</a:t>
            </a:r>
            <a:r>
              <a:rPr lang="en-US" altLang="zh-CN" sz="2800" u="sng" dirty="0">
                <a:solidFill>
                  <a:srgbClr val="7030A0"/>
                </a:solidFill>
              </a:rPr>
              <a:t> )</a:t>
            </a:r>
          </a:p>
          <a:p>
            <a:r>
              <a:rPr lang="en-US" altLang="zh-CN" sz="2800" dirty="0"/>
              <a:t>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</a:p>
        </p:txBody>
      </p:sp>
    </p:spTree>
    <p:extLst>
      <p:ext uri="{BB962C8B-B14F-4D97-AF65-F5344CB8AC3E}">
        <p14:creationId xmlns:p14="http://schemas.microsoft.com/office/powerpoint/2010/main" val="379917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497"/>
          <a:stretch/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172" y="4821641"/>
            <a:ext cx="252391" cy="2958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3430AC-BA98-4721-9CEF-12010BA9ACC2}"/>
              </a:ext>
            </a:extLst>
          </p:cNvPr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2002D6-CA09-49E4-AE2B-C0F382A94360}"/>
              </a:ext>
            </a:extLst>
          </p:cNvPr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 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Yes, it’s nine-fifteen.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How much is the shirt?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39FD1A-3B60-4103-A72A-C15F8FA34488}"/>
              </a:ext>
            </a:extLst>
          </p:cNvPr>
          <p:cNvSpPr txBox="1"/>
          <p:nvPr/>
        </p:nvSpPr>
        <p:spPr>
          <a:xfrm>
            <a:off x="1420009" y="1238336"/>
            <a:ext cx="107719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Who will joi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for dinner tonigh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Bo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Candy. I also invite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Mary,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out of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town.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Wha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pity! I was hoping she woul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What will the speakers do tonight?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Visit Mary.     </a:t>
            </a: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 out of town.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Host a dinner.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766F97-0151-4A4D-8376-E30C281A3478}"/>
              </a:ext>
            </a:extLst>
          </p:cNvPr>
          <p:cNvSpPr txBox="1"/>
          <p:nvPr/>
        </p:nvSpPr>
        <p:spPr>
          <a:xfrm>
            <a:off x="2571078" y="354868"/>
            <a:ext cx="7971416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" indent="-35560"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4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Text 1  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举办晚宴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E15C2C-9BCF-4383-8E7E-B690B0162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617" y="3985409"/>
            <a:ext cx="316286" cy="3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6F7FEC6F-EC1D-4912-A5E0-161851696B4E}"/>
              </a:ext>
            </a:extLst>
          </p:cNvPr>
          <p:cNvSpPr txBox="1"/>
          <p:nvPr/>
        </p:nvSpPr>
        <p:spPr>
          <a:xfrm>
            <a:off x="2877671" y="30810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</a:t>
            </a:r>
            <a:r>
              <a:rPr lang="zh-CN" altLang="zh-CN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zh-CN" altLang="zh-CN" sz="4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送孩子上学</a:t>
            </a:r>
            <a:r>
              <a:rPr lang="zh-CN" altLang="zh-CN" sz="4800" b="1" dirty="0">
                <a:effectLst/>
                <a:ea typeface="Times New Roman" panose="02020603050405020304" pitchFamily="18" charset="0"/>
              </a:rPr>
              <a:t> </a:t>
            </a:r>
            <a:r>
              <a:rPr lang="zh-CN" altLang="en-US" sz="4800" b="1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DB7B2C-251F-4DBB-A4C2-13B93419A2BE}"/>
              </a:ext>
            </a:extLst>
          </p:cNvPr>
          <p:cNvSpPr txBox="1"/>
          <p:nvPr/>
        </p:nvSpPr>
        <p:spPr>
          <a:xfrm>
            <a:off x="445008" y="1638684"/>
            <a:ext cx="113019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were you, I’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work.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take you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 minutes.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52400" indent="-3556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Riding a bi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choice, too.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agree.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week my husban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way on business, so I have to drive my kids to school before I go to work,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pressed for time, you know.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How does the woman go to work this week?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By car.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By bike.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On foot.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89EF1F-8173-4241-A7B3-84220B21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55" y="3909292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D537711-32C5-43BF-A8D5-9827F39C4950}"/>
              </a:ext>
            </a:extLst>
          </p:cNvPr>
          <p:cNvSpPr txBox="1"/>
          <p:nvPr/>
        </p:nvSpPr>
        <p:spPr>
          <a:xfrm>
            <a:off x="3331684" y="427053"/>
            <a:ext cx="743178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</a:t>
            </a:r>
            <a:r>
              <a:rPr lang="zh-CN" altLang="zh-CN" sz="44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开会迟到</a:t>
            </a:r>
            <a:r>
              <a:rPr lang="zh-CN" altLang="zh-CN" sz="4400" b="1" dirty="0">
                <a:effectLst/>
                <a:ea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E83047-7317-4D1A-B98E-C6844C851C8A}"/>
              </a:ext>
            </a:extLst>
          </p:cNvPr>
          <p:cNvSpPr txBox="1"/>
          <p:nvPr/>
        </p:nvSpPr>
        <p:spPr>
          <a:xfrm>
            <a:off x="2693670" y="1766465"/>
            <a:ext cx="94983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8:30, Dave,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you’re going to be late for the meeting.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my! I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hal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an hour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lef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can’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belie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slep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10 hours.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time does Dave's meeting start?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8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30.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9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00.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 10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00.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D9DE13-0F3D-46F1-A711-93DEE8ECC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421" y="4425128"/>
            <a:ext cx="317019" cy="3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0ADE3A1-2899-4021-8BAB-22E2D736B03E}"/>
              </a:ext>
            </a:extLst>
          </p:cNvPr>
          <p:cNvSpPr txBox="1"/>
          <p:nvPr/>
        </p:nvSpPr>
        <p:spPr>
          <a:xfrm>
            <a:off x="3177988" y="472425"/>
            <a:ext cx="63739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Text 4 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去图书馆学习 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7B0C90-7E18-4CD3-B791-9A90D0714CE5}"/>
              </a:ext>
            </a:extLst>
          </p:cNvPr>
          <p:cNvSpPr txBox="1"/>
          <p:nvPr/>
        </p:nvSpPr>
        <p:spPr>
          <a:xfrm>
            <a:off x="1312433" y="1864398"/>
            <a:ext cx="10524047" cy="336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Hi, Helen. Where are you off to?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To the library. I’ve go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history paper due next week,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do some reading.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What is Helen going to do? </a:t>
            </a:r>
          </a:p>
          <a:p>
            <a:pPr marL="74930" indent="-74930" algn="just">
              <a:spcAft>
                <a:spcPts val="0"/>
              </a:spcAf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1200"/>
              </a:lnSpc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Buy some books. </a:t>
            </a:r>
          </a:p>
          <a:p>
            <a:pPr marL="514350" indent="-514350" algn="just">
              <a:lnSpc>
                <a:spcPts val="1200"/>
              </a:lnSpc>
              <a:spcAft>
                <a:spcPts val="0"/>
              </a:spcAft>
              <a:buAutoNum type="alphaUcPeriod"/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1200"/>
              </a:lnSpc>
              <a:spcAft>
                <a:spcPts val="0"/>
              </a:spcAft>
              <a:buAutoNum type="alphaUcPeriod"/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Study in the library.</a:t>
            </a:r>
          </a:p>
          <a:p>
            <a:pPr algn="just">
              <a:lnSpc>
                <a:spcPts val="1200"/>
              </a:lnSpc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Attend a history class.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47627E-07C4-4163-BF22-55D8AD1AF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092" y="4799372"/>
            <a:ext cx="347485" cy="3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>
              <a:cxnSpLocks/>
            </p:cNvCxnSpPr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98175" cy="617023"/>
            <a:chOff x="1894788" y="5029633"/>
            <a:chExt cx="2203900" cy="617023"/>
          </a:xfrm>
        </p:grpSpPr>
        <p:cxnSp>
          <p:nvCxnSpPr>
            <p:cNvPr id="20" name="直接连接符 19"/>
            <p:cNvCxnSpPr>
              <a:cxnSpLocks/>
            </p:cNvCxnSpPr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203900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</a:p>
          </p:txBody>
        </p:sp>
      </p:grpSp>
      <p:pic>
        <p:nvPicPr>
          <p:cNvPr id="2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2E56F2BB-BB21-734B-B5B6-E0417A6E8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4EF231A-2B6A-4EFC-8DDA-DA9F8E4D376B}"/>
              </a:ext>
            </a:extLst>
          </p:cNvPr>
          <p:cNvSpPr txBox="1"/>
          <p:nvPr/>
        </p:nvSpPr>
        <p:spPr>
          <a:xfrm>
            <a:off x="801482" y="1515929"/>
            <a:ext cx="7857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月高考浙江卷英语试题精听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93A8A4B-47FF-444B-924F-63BB8475BDC1}"/>
              </a:ext>
            </a:extLst>
          </p:cNvPr>
          <p:cNvSpPr txBox="1"/>
          <p:nvPr/>
        </p:nvSpPr>
        <p:spPr>
          <a:xfrm>
            <a:off x="1277953" y="3013501"/>
            <a:ext cx="7278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                    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语音分析</a:t>
            </a:r>
          </a:p>
        </p:txBody>
      </p:sp>
    </p:spTree>
    <p:extLst>
      <p:ext uri="{BB962C8B-B14F-4D97-AF65-F5344CB8AC3E}">
        <p14:creationId xmlns:p14="http://schemas.microsoft.com/office/powerpoint/2010/main" val="33453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0ADE3A1-2899-4021-8BAB-22E2D736B03E}"/>
              </a:ext>
            </a:extLst>
          </p:cNvPr>
          <p:cNvSpPr txBox="1"/>
          <p:nvPr/>
        </p:nvSpPr>
        <p:spPr>
          <a:xfrm>
            <a:off x="3177988" y="-50469"/>
            <a:ext cx="63739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签署文件 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894EE3-CF33-445D-8FFD-538398CF1C1E}"/>
              </a:ext>
            </a:extLst>
          </p:cNvPr>
          <p:cNvSpPr txBox="1"/>
          <p:nvPr/>
        </p:nvSpPr>
        <p:spPr>
          <a:xfrm>
            <a:off x="295835" y="2004248"/>
            <a:ext cx="117796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Than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ness! You’re still here.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nee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signature for this document. It’s urgent.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What is the woman's feeling now?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Relief.     </a:t>
            </a:r>
          </a:p>
          <a:p>
            <a:pPr marL="514350" indent="-514350" algn="just">
              <a:spcAft>
                <a:spcPts val="0"/>
              </a:spcAft>
              <a:buAutoNum type="alphaUcPeriod"/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Regret.     </a:t>
            </a:r>
          </a:p>
          <a:p>
            <a:pPr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Embarrassment.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50F20F-E6CC-40BA-86C7-F52844EF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15" y="3809559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0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0ADE3A1-2899-4021-8BAB-22E2D736B03E}"/>
              </a:ext>
            </a:extLst>
          </p:cNvPr>
          <p:cNvSpPr txBox="1"/>
          <p:nvPr/>
        </p:nvSpPr>
        <p:spPr>
          <a:xfrm>
            <a:off x="3401691" y="648779"/>
            <a:ext cx="6373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</a:t>
            </a:r>
            <a:r>
              <a:rPr lang="zh-CN" altLang="en-US" sz="3600" b="1" spc="4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参加旅游节</a:t>
            </a:r>
            <a:b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/>
                <a:cs typeface="+mj-cs"/>
              </a:rPr>
            </a:b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918D3C-31D0-453B-90C7-3CEA9EA1FBB1}"/>
              </a:ext>
            </a:extLst>
          </p:cNvPr>
          <p:cNvSpPr txBox="1"/>
          <p:nvPr/>
        </p:nvSpPr>
        <p:spPr>
          <a:xfrm>
            <a:off x="382628" y="1139108"/>
            <a:ext cx="11854927" cy="503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Are you al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lone, Tom? Why not ask Mike to help you collect money for the Children’s Centre?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he’s working on his lab report. Coul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I’d love to, bu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 available until next week. I think Kathy will have some free time this week. Do you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to pa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ss on a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message?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 nice. Thanks, Jane.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What is Tom busy doing?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Raising money.     B. Writing a lab report.     C. Giving classes to children.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5090" indent="-85090" algn="just">
              <a:spcAft>
                <a:spcPts val="0"/>
              </a:spcAft>
            </a:pPr>
            <a:r>
              <a:rPr lang="en-US" altLang="zh-CN" sz="2800" kern="100" spc="75" dirty="0">
                <a:solidFill>
                  <a:srgbClr val="3F3F3F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Who might be able to help Tom this week?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Mike.     </a:t>
            </a: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Cathy.     C. Jane.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13995" indent="-213995" algn="just">
              <a:lnSpc>
                <a:spcPts val="1490"/>
              </a:lnSpc>
              <a:spcAft>
                <a:spcPts val="0"/>
              </a:spcAft>
            </a:pPr>
            <a:endParaRPr lang="zh-CN" altLang="zh-C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B27B8A-703E-4A71-9249-60559BFCE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9" y="4263956"/>
            <a:ext cx="317019" cy="3596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861739-21C6-48E1-BD69-2C98EE633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151" y="5539044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43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5396E9F-0FB7-4867-B9DE-40AE25ECC523}"/>
              </a:ext>
            </a:extLst>
          </p:cNvPr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候车期间做的事  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14456D-1768-44F5-801D-1B4A7544C4B4}"/>
              </a:ext>
            </a:extLst>
          </p:cNvPr>
          <p:cNvSpPr txBox="1"/>
          <p:nvPr/>
        </p:nvSpPr>
        <p:spPr>
          <a:xfrm>
            <a:off x="121186" y="1311007"/>
            <a:ext cx="119919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Are you leaving for the railway station now, Jack? It’s so early.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Just avoiding the rush hour traffic.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be late.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So you have to wait for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two hours?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think there’s scenery to </a:t>
            </a: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loo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worry! I’ll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book with me . 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too noisy to rea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railway station. I would usually loo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round the shops while waiting for the train.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I’ve already got all the gifts for my parents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sisters.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buy anything.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really can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focu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book, I may pho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some friends I haven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talk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while.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480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2F1A8BA-5309-40C2-B466-FB8E32B17DDE}"/>
              </a:ext>
            </a:extLst>
          </p:cNvPr>
          <p:cNvSpPr txBox="1"/>
          <p:nvPr/>
        </p:nvSpPr>
        <p:spPr>
          <a:xfrm>
            <a:off x="0" y="2228347"/>
            <a:ext cx="104919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dea. Betty tol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las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often spends the waiting time writing a to-do list so that she’ll not miss anything in the days to come.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an aweso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dea. I’ll surely do that. Than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you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Judy. See you nex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year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bye!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5560" indent="-3556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Why is Jack leaving early?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avoid getting stuck in traffic.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enjoy the scenery on the way.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To buy some gifts for his family.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725151-AB04-4175-A1D2-CB5E23404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2" y="4941135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FBE31E-3223-469F-A063-1EA14542340D}"/>
              </a:ext>
            </a:extLst>
          </p:cNvPr>
          <p:cNvSpPr txBox="1"/>
          <p:nvPr/>
        </p:nvSpPr>
        <p:spPr>
          <a:xfrm>
            <a:off x="2530060" y="497219"/>
            <a:ext cx="9590222" cy="4459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does Judy often do at the railway station?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 books.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Call some friends.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 around the shops.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are the speakers mainly talking about?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What to do next year.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Where to go for vacations.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How to pass the waiting time.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13995" indent="-213995" algn="just">
              <a:lnSpc>
                <a:spcPts val="1490"/>
              </a:lnSpc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>
              <a:lnSpc>
                <a:spcPts val="1700"/>
              </a:lnSpc>
              <a:spcBef>
                <a:spcPts val="285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 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 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DB9E0A-2896-4558-A0AE-8DEE582DE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60" y="1871291"/>
            <a:ext cx="317019" cy="359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A6AC68-B5B3-4AC4-939B-F5030E39A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60" y="4038453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90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94D706-91EC-4E02-A40A-9C618E49FE2A}"/>
              </a:ext>
            </a:extLst>
          </p:cNvPr>
          <p:cNvSpPr txBox="1"/>
          <p:nvPr/>
        </p:nvSpPr>
        <p:spPr>
          <a:xfrm>
            <a:off x="3401691" y="623957"/>
            <a:ext cx="80503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艰难的决择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7B0BDE-F27D-403A-92F3-5BA1B8320701}"/>
              </a:ext>
            </a:extLst>
          </p:cNvPr>
          <p:cNvSpPr txBox="1"/>
          <p:nvPr/>
        </p:nvSpPr>
        <p:spPr>
          <a:xfrm>
            <a:off x="0" y="1995803"/>
            <a:ext cx="115859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" indent="-35560" algn="just">
              <a:spcAft>
                <a:spcPts val="0"/>
              </a:spcAft>
            </a:pP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Text 8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Hi, Bill. You look troubled. What’s the ma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er?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Hi, Grace. I 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decision to make. My uncle offer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a job as the lead engineer 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service station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with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pay.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That’s wonderful, bu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are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 going to qui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college?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exactly the problem. One si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me says, “Oh, go ahead! You can go bac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college anytime.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job coul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get after college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pay you $15 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hour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 That’s $30,000 a year!”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then?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11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BF7DD7E-9450-494B-9047-7E7A70C0DA87}"/>
              </a:ext>
            </a:extLst>
          </p:cNvPr>
          <p:cNvSpPr txBox="1"/>
          <p:nvPr/>
        </p:nvSpPr>
        <p:spPr>
          <a:xfrm>
            <a:off x="99153" y="717156"/>
            <a:ext cx="116558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then, the other side says, “Hol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t, no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 fast! For all those years you were in the army, you planne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go to college so that you would have many job possibilities to choose from. You’ve planned your whole life around going to college. And now…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can 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It’s true that with your experience in the army, you coul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excellent work repairing cars if you accep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job.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 are doing very well now.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future. You will ge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better jobs.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1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7181D6E-9A77-4B57-8545-1A51A59DA6A8}"/>
              </a:ext>
            </a:extLst>
          </p:cNvPr>
          <p:cNvSpPr txBox="1"/>
          <p:nvPr/>
        </p:nvSpPr>
        <p:spPr>
          <a:xfrm>
            <a:off x="3679634" y="740154"/>
            <a:ext cx="8925879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Why does Bill look troubled?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is short of money.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has made a big mistake.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He is facing a tough choice.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5885" indent="-95885" algn="just">
              <a:spcAft>
                <a:spcPts val="0"/>
              </a:spcAft>
            </a:pPr>
            <a:r>
              <a:rPr lang="en-US" altLang="zh-CN" sz="2800" spc="75" dirty="0">
                <a:solidFill>
                  <a:srgbClr val="3F3F3F"/>
                </a:solidFill>
                <a:effectLst/>
                <a:latin typeface="Microsoft YaHei UI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2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12. What is Bill now?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college student.     </a:t>
            </a: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An army officer.     </a:t>
            </a: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computer engineer.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What does the woman seem to suggest Bill do?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 to repair cars.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Decline the job offer.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Ask his uncle for advice.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5560" indent="-35560" algn="just">
              <a:spcAft>
                <a:spcPts val="0"/>
              </a:spcAft>
            </a:pP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A857EB1-FAAA-4BF4-B0B5-4635084BE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181" y="2112162"/>
            <a:ext cx="316286" cy="3614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4CB347C-2FAD-4A4F-939E-CC16BCFAF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779" y="3388832"/>
            <a:ext cx="317019" cy="359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1FAABB-5B9F-4F97-83B6-F574CD56F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181" y="5917830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9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9524443-F06B-4B36-A54E-A42FD5F4F9DC}"/>
              </a:ext>
            </a:extLst>
          </p:cNvPr>
          <p:cNvSpPr txBox="1"/>
          <p:nvPr/>
        </p:nvSpPr>
        <p:spPr>
          <a:xfrm>
            <a:off x="3526803" y="33063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</a:t>
            </a:r>
            <a:r>
              <a:rPr lang="zh-CN" altLang="zh-CN" sz="36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读书俱乐部</a:t>
            </a:r>
            <a:r>
              <a:rPr lang="zh-CN" altLang="zh-CN" sz="3600" b="1" dirty="0">
                <a:effectLst/>
                <a:ea typeface="Times New Roman" panose="02020603050405020304" pitchFamily="18" charset="0"/>
              </a:rPr>
              <a:t> </a:t>
            </a:r>
            <a:endParaRPr lang="zh-CN" altLang="en-US" sz="3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F8F6F8-C5E3-444B-907B-80A58980C49E}"/>
              </a:ext>
            </a:extLst>
          </p:cNvPr>
          <p:cNvSpPr txBox="1"/>
          <p:nvPr/>
        </p:nvSpPr>
        <p:spPr>
          <a:xfrm>
            <a:off x="62753" y="1335741"/>
            <a:ext cx="119051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Hey, John.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you fo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minute?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Sure,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let you know abou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club I joine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few month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go. I know you do a lo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reading, so I though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 migh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come with me nex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sounds like fun. When does the group meet?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Usually the las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Saturday of the month 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7:30 in the evening. Is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too late for you?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No, I think that’s OK.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tal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group?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every month we choo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new book,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then during the nex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meeting, we discu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88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3EEC766-33EE-47F7-BC4E-68EF00A6EA60}"/>
              </a:ext>
            </a:extLst>
          </p:cNvPr>
          <p:cNvSpPr txBox="1"/>
          <p:nvPr/>
        </p:nvSpPr>
        <p:spPr>
          <a:xfrm>
            <a:off x="220337" y="1624942"/>
            <a:ext cx="11622796" cy="3767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books have you read?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Qui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 a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lot. Recently we have read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Beautiful Mind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Great Gatsby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Now we’re reading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Kite Runner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Kite Runner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 I’ve hear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book.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it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bout?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boy who grow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in Afghanistan during the 1980s.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sounds interesting. I’d love to come.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Great! The nex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meeting will be hel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two weeks, so you still have time to rea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book.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13995" indent="-213995" algn="just">
              <a:lnSpc>
                <a:spcPts val="1490"/>
              </a:lnSpc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138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/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>
            <a:cxnSpLocks/>
          </p:cNvCxnSpPr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14571" y="893868"/>
            <a:ext cx="1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53738" y="27613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3457" y="42031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74433" y="4920059"/>
            <a:ext cx="187551" cy="882701"/>
            <a:chOff x="6515074" y="1834900"/>
            <a:chExt cx="187551" cy="882701"/>
          </a:xfrm>
        </p:grpSpPr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F22A7F0E-8662-435E-8BF7-974F19ED1756}"/>
              </a:ext>
            </a:extLst>
          </p:cNvPr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30D9699-D880-42D1-B196-80907A27807F}"/>
              </a:ext>
            </a:extLst>
          </p:cNvPr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88598FC-DA0B-44FA-AFD6-881EA9C5AF84}"/>
              </a:ext>
            </a:extLst>
          </p:cNvPr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8709E7F-62B2-4041-BB79-8AA66EA54601}"/>
              </a:ext>
            </a:extLst>
          </p:cNvPr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</a:p>
        </p:txBody>
      </p:sp>
    </p:spTree>
    <p:extLst>
      <p:ext uri="{BB962C8B-B14F-4D97-AF65-F5344CB8AC3E}">
        <p14:creationId xmlns:p14="http://schemas.microsoft.com/office/powerpoint/2010/main" val="1289694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008" y="2073193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804B76F-836E-4AC4-92CF-9D58B98C946F}"/>
              </a:ext>
            </a:extLst>
          </p:cNvPr>
          <p:cNvSpPr txBox="1"/>
          <p:nvPr/>
        </p:nvSpPr>
        <p:spPr>
          <a:xfrm>
            <a:off x="1" y="917752"/>
            <a:ext cx="9269506" cy="627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What is the woman </a:t>
            </a: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recommending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man?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writer.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club.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course.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What is the woman reading now?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Beautiful Mind.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 Great Gatsby.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Kite Runner.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How much time does the man have to read the book?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Two weeks.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Three weeks.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Four weeks.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64C55D-ADB0-4704-8F9F-53C183447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48" y="1838194"/>
            <a:ext cx="317019" cy="3596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2C6DA7-136C-444B-9982-92088C7CC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4" y="4459777"/>
            <a:ext cx="317019" cy="3596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F2F4245-0C94-4650-BF46-4166336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4" y="5760400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7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587510" y="-271039"/>
            <a:ext cx="2984490" cy="21473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FAB45FD-AE29-4B9B-9D98-08732BB503D4}"/>
              </a:ext>
            </a:extLst>
          </p:cNvPr>
          <p:cNvSpPr txBox="1"/>
          <p:nvPr/>
        </p:nvSpPr>
        <p:spPr>
          <a:xfrm>
            <a:off x="3469342" y="802655"/>
            <a:ext cx="6840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10   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记笔记技巧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9566CF-8581-461C-8BB0-44AABA3F0168}"/>
              </a:ext>
            </a:extLst>
          </p:cNvPr>
          <p:cNvSpPr txBox="1"/>
          <p:nvPr/>
        </p:nvSpPr>
        <p:spPr>
          <a:xfrm>
            <a:off x="225911" y="1387430"/>
            <a:ext cx="1166128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" indent="85090" algn="just">
              <a:spcAft>
                <a:spcPts val="0"/>
              </a:spcAft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5560" indent="2667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Today, let’s begin with note-taking techniques. Note-taking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mportan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skill no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nly for taking classes, but also for doing your job in the future. I’d like to draw your attention to certain points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taking notes. Firs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remember that note-taking should be 75% listening and only 25% writing, so don’t try to write down every single word the teacher says. Ignore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unimportant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wri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phrases not complete sentences. Secon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leave spaces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lines between mai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deas. You may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add some information later. I find that so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you are very goo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making 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color, mapping web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symbols such as arrows, circles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boxes. I highly recommend these tools to al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you, because the 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them makes the outline more easily readable and interesting than the block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text. It also make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sure that important words stan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Here are some examples.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1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76640" y="2128152"/>
            <a:ext cx="2754957" cy="24016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AE7E7E1-9E94-4F36-84ED-34C85A72A8AE}"/>
              </a:ext>
            </a:extLst>
          </p:cNvPr>
          <p:cNvSpPr txBox="1"/>
          <p:nvPr/>
        </p:nvSpPr>
        <p:spPr>
          <a:xfrm>
            <a:off x="2401677" y="558565"/>
            <a:ext cx="101166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What is the speaker doing?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Reporting a study.     B. Chairing a meeting.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Teaching a class.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18. What should you pay most attention to when taking notes?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Listening.    B. Reading.     C. Writing. </a:t>
            </a: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What is an advantage of using symbols in note-taking?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It keeps information secret.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It leaves space for future use.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makes key words noticeable.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will the speaker do next?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Ask a few questions.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Show some notes.     </a:t>
            </a: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Make a summary.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F1FCC72-0CD5-47D1-A332-128AED979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153" y="1463250"/>
            <a:ext cx="316286" cy="3614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EA8E39-1CBC-4E33-A2DC-64706232D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669" y="2369707"/>
            <a:ext cx="317019" cy="359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1406C7-EAD0-4107-BAE0-5A5ADF685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665" y="5394751"/>
            <a:ext cx="327750" cy="3718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63983D-D984-49DB-BB73-D7DC0450D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988" y="4128599"/>
            <a:ext cx="31701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F6EE636-CD6F-4B95-8884-A66EE3420A6B}"/>
              </a:ext>
            </a:extLst>
          </p:cNvPr>
          <p:cNvSpPr txBox="1"/>
          <p:nvPr/>
        </p:nvSpPr>
        <p:spPr>
          <a:xfrm>
            <a:off x="363557" y="2363010"/>
            <a:ext cx="541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06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2F23DD8-71BE-462B-B22B-D50AB58D0923}"/>
              </a:ext>
            </a:extLst>
          </p:cNvPr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</a:p>
        </p:txBody>
      </p:sp>
    </p:spTree>
    <p:extLst>
      <p:ext uri="{BB962C8B-B14F-4D97-AF65-F5344CB8AC3E}">
        <p14:creationId xmlns:p14="http://schemas.microsoft.com/office/powerpoint/2010/main" val="180178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5AA0F80-34EA-4BEC-A5E5-D0555F0E154C}"/>
              </a:ext>
            </a:extLst>
          </p:cNvPr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年元月的听力试题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163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(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月每分钟快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词）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4DEE21-DD7D-4762-9BF2-B6ECD96EE4CF}"/>
              </a:ext>
            </a:extLst>
          </p:cNvPr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F2C7EC7-DA58-499D-B837-29197689B746}"/>
              </a:ext>
            </a:extLst>
          </p:cNvPr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</a:rPr>
              <a:t>           </a:t>
            </a:r>
            <a:r>
              <a:rPr lang="zh-CN" altLang="en-US" sz="2400" dirty="0">
                <a:solidFill>
                  <a:srgbClr val="00B050"/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rgbClr val="00B05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50"/>
                </a:solidFill>
                <a:ea typeface="inpin heiti" panose="00000500000000000000"/>
              </a:rPr>
              <a:t>（以下用绿色标记 ） </a:t>
            </a:r>
          </a:p>
        </p:txBody>
      </p:sp>
    </p:spTree>
    <p:extLst>
      <p:ext uri="{BB962C8B-B14F-4D97-AF65-F5344CB8AC3E}">
        <p14:creationId xmlns:p14="http://schemas.microsoft.com/office/powerpoint/2010/main" val="57164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>
            <a:grpSpLocks/>
          </p:cNvGrpSpPr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B2C301E-5E17-48C8-8E86-F902F9793AEF}"/>
              </a:ext>
            </a:extLst>
          </p:cNvPr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BCF690-E3A6-489E-ACAC-F4F3072B9A69}"/>
              </a:ext>
            </a:extLst>
          </p:cNvPr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5418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>
            <a:grpSpLocks/>
          </p:cNvGrpSpPr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B809F55-D88C-438A-8D3E-541B2535A3DE}"/>
              </a:ext>
            </a:extLst>
          </p:cNvPr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438BCC-D3B1-4F5D-AF82-24E6ADD0B550}"/>
              </a:ext>
            </a:extLst>
          </p:cNvPr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402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B809F55-D88C-438A-8D3E-541B2535A3DE}"/>
              </a:ext>
            </a:extLst>
          </p:cNvPr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省音 （以下用蓝色标记）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438BCC-D3B1-4F5D-AF82-24E6ADD0B550}"/>
              </a:ext>
            </a:extLst>
          </p:cNvPr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二、不完全爆破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等。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时，前面的爆破音失去爆破。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say 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等。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等。</a:t>
            </a:r>
          </a:p>
        </p:txBody>
      </p:sp>
    </p:spTree>
    <p:extLst>
      <p:ext uri="{BB962C8B-B14F-4D97-AF65-F5344CB8AC3E}">
        <p14:creationId xmlns:p14="http://schemas.microsoft.com/office/powerpoint/2010/main" val="1878618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/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B809F55-D88C-438A-8D3E-541B2535A3DE}"/>
              </a:ext>
            </a:extLst>
          </p:cNvPr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省音 （以下用蓝色标记）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0438BCC-D3B1-4F5D-AF82-24E6ADD0B550}"/>
              </a:ext>
            </a:extLst>
          </p:cNvPr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以上任何两个音相遇，只读后面的那个音，而前面的音则省略不发。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0891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D771860F-C1E0-4FC7-A47F-719874656FE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9327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3118</Words>
  <Application>Microsoft Office PowerPoint</Application>
  <PresentationFormat>宽屏</PresentationFormat>
  <Paragraphs>287</Paragraphs>
  <Slides>33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HelveticaNeue</vt:lpstr>
      <vt:lpstr>inpin heiti</vt:lpstr>
      <vt:lpstr>Microsoft YaHei UI</vt:lpstr>
      <vt:lpstr>等线</vt:lpstr>
      <vt:lpstr>等线 Light</vt:lpstr>
      <vt:lpstr>黑体</vt:lpstr>
      <vt:lpstr>华文琥珀</vt:lpstr>
      <vt:lpstr>华文楷体</vt:lpstr>
      <vt:lpstr>华文新魏</vt:lpstr>
      <vt:lpstr>楷体</vt:lpstr>
      <vt:lpstr>宋体</vt:lpstr>
      <vt:lpstr>微软雅黑</vt:lpstr>
      <vt:lpstr>Arial</vt:lpstr>
      <vt:lpstr>Helvetica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陈 顺坤</cp:lastModifiedBy>
  <cp:revision>93</cp:revision>
  <dcterms:created xsi:type="dcterms:W3CDTF">2017-05-25T00:04:49Z</dcterms:created>
  <dcterms:modified xsi:type="dcterms:W3CDTF">2020-07-25T11:23:19Z</dcterms:modified>
</cp:coreProperties>
</file>