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42" r:id="rId3"/>
    <p:sldId id="257" r:id="rId4"/>
    <p:sldId id="319" r:id="rId5"/>
    <p:sldId id="320" r:id="rId6"/>
    <p:sldId id="326" r:id="rId7"/>
    <p:sldId id="327" r:id="rId8"/>
    <p:sldId id="328" r:id="rId9"/>
    <p:sldId id="324" r:id="rId10"/>
    <p:sldId id="314" r:id="rId11"/>
    <p:sldId id="310" r:id="rId12"/>
    <p:sldId id="309" r:id="rId13"/>
    <p:sldId id="316" r:id="rId14"/>
    <p:sldId id="315" r:id="rId15"/>
    <p:sldId id="301" r:id="rId16"/>
    <p:sldId id="311" r:id="rId17"/>
    <p:sldId id="339" r:id="rId18"/>
    <p:sldId id="300" r:id="rId19"/>
    <p:sldId id="325"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62A7"/>
    <a:srgbClr val="2F70BF"/>
    <a:srgbClr val="FF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EB3243B-6980-4B9C-A515-78A79257E0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EE75F-8BFE-4245-A4C9-E552B378DCE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B3243B-6980-4B9C-A515-78A79257E0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EE75F-8BFE-4245-A4C9-E552B378DCE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B3243B-6980-4B9C-A515-78A79257E0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EE75F-8BFE-4245-A4C9-E552B378DCE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110" y="707500"/>
            <a:ext cx="8229330" cy="276999"/>
          </a:xfrm>
          <a:prstGeom prst="rect">
            <a:avLst/>
          </a:prstGeom>
        </p:spPr>
        <p:txBody>
          <a:bodyPr lIns="0" tIns="0" rIns="0" bIns="0" anchor="ctr">
            <a:spAutoFit/>
          </a:bodyPr>
          <a:lstStyle/>
          <a:p>
            <a:endParaRPr lang="zh-CN" sz="1800" b="0" strike="noStrike" spc="-1">
              <a:solidFill>
                <a:srgbClr val="000000"/>
              </a:solidFill>
              <a:latin typeface="Calibri" panose="020F0502020204030204"/>
            </a:endParaRPr>
          </a:p>
        </p:txBody>
      </p:sp>
      <p:sp>
        <p:nvSpPr>
          <p:cNvPr id="6" name="PlaceHolder 2"/>
          <p:cNvSpPr>
            <a:spLocks noGrp="1"/>
          </p:cNvSpPr>
          <p:nvPr>
            <p:ph type="subTitle"/>
          </p:nvPr>
        </p:nvSpPr>
        <p:spPr>
          <a:xfrm>
            <a:off x="457110" y="3616759"/>
            <a:ext cx="8229330" cy="492443"/>
          </a:xfrm>
          <a:prstGeom prst="rect">
            <a:avLst/>
          </a:prstGeom>
        </p:spPr>
        <p:txBody>
          <a:bodyPr lIns="0" tIns="0" rIns="0" bIns="0" anchor="ctr">
            <a:spAutoFit/>
          </a:bodyPr>
          <a:lstStyle/>
          <a:p>
            <a:pPr algn="ctr"/>
            <a:endParaRPr lang="en-US" sz="3200" b="0" strike="noStrike" spc="-1">
              <a:latin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B3243B-6980-4B9C-A515-78A79257E0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EE75F-8BFE-4245-A4C9-E552B378DCE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EB3243B-6980-4B9C-A515-78A79257E0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EE75F-8BFE-4245-A4C9-E552B378DCE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EB3243B-6980-4B9C-A515-78A79257E0D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EE75F-8BFE-4245-A4C9-E552B378DCE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EB3243B-6980-4B9C-A515-78A79257E0D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9EE75F-8BFE-4245-A4C9-E552B378DCE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EB3243B-6980-4B9C-A515-78A79257E0D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9EE75F-8BFE-4245-A4C9-E552B378DCE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B3243B-6980-4B9C-A515-78A79257E0D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9EE75F-8BFE-4245-A4C9-E552B378DCE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EB3243B-6980-4B9C-A515-78A79257E0D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EE75F-8BFE-4245-A4C9-E552B378DCE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EB3243B-6980-4B9C-A515-78A79257E0D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EE75F-8BFE-4245-A4C9-E552B378DCE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3243B-6980-4B9C-A515-78A79257E0D5}"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EE75F-8BFE-4245-A4C9-E552B378DCE9}"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5277168" y="24320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0"/>
            <a:ext cx="9073008" cy="1143000"/>
          </a:xfrm>
        </p:spPr>
        <p:txBody>
          <a:bodyPr>
            <a:noAutofit/>
          </a:bodyPr>
          <a:lstStyle/>
          <a:p>
            <a:pPr algn="l"/>
            <a:r>
              <a:rPr lang="en-US" altLang="zh-CN" sz="3200" b="1" i="1" dirty="0" smtClean="0">
                <a:solidFill>
                  <a:srgbClr val="2962A7"/>
                </a:solidFill>
              </a:rPr>
              <a:t>Find out noun /adjective /adverb phrases in Adam’s writing</a:t>
            </a:r>
            <a:endParaRPr lang="zh-CN" altLang="en-US" sz="3200" b="1" i="1" dirty="0">
              <a:solidFill>
                <a:srgbClr val="2962A7"/>
              </a:solidFill>
            </a:endParaRPr>
          </a:p>
        </p:txBody>
      </p:sp>
      <p:sp>
        <p:nvSpPr>
          <p:cNvPr id="3" name="内容占位符 2"/>
          <p:cNvSpPr>
            <a:spLocks noGrp="1"/>
          </p:cNvSpPr>
          <p:nvPr>
            <p:ph idx="1"/>
          </p:nvPr>
        </p:nvSpPr>
        <p:spPr>
          <a:xfrm>
            <a:off x="0" y="1196752"/>
            <a:ext cx="9144000" cy="5544616"/>
          </a:xfrm>
        </p:spPr>
        <p:txBody>
          <a:bodyPr>
            <a:normAutofit/>
          </a:bodyPr>
          <a:lstStyle/>
          <a:p>
            <a:pPr marL="514350" indent="-514350">
              <a:buAutoNum type="arabicPeriod"/>
            </a:pPr>
            <a:r>
              <a:rPr lang="en-US" altLang="zh-CN" dirty="0" smtClean="0">
                <a:latin typeface="Times New Roman" panose="02020603050405020304" pitchFamily="18" charset="0"/>
                <a:cs typeface="Times New Roman" panose="02020603050405020304" pitchFamily="18" charset="0"/>
              </a:rPr>
              <a:t>Being a freshman at senior high school is a really big challenge.</a:t>
            </a:r>
            <a:endParaRPr lang="en-US" altLang="zh-CN" dirty="0" smtClean="0">
              <a:latin typeface="Times New Roman" panose="02020603050405020304" pitchFamily="18" charset="0"/>
              <a:cs typeface="Times New Roman" panose="02020603050405020304" pitchFamily="18" charset="0"/>
            </a:endParaRPr>
          </a:p>
          <a:p>
            <a:pPr marL="514350" indent="-514350">
              <a:buAutoNum type="arabicPeriod"/>
            </a:pPr>
            <a:endParaRPr lang="en-US" altLang="zh-CN" dirty="0" smtClean="0">
              <a:latin typeface="Times New Roman" panose="02020603050405020304" pitchFamily="18" charset="0"/>
              <a:cs typeface="Times New Roman" panose="02020603050405020304" pitchFamily="18" charset="0"/>
            </a:endParaRPr>
          </a:p>
          <a:p>
            <a:pPr>
              <a:buNone/>
            </a:pPr>
            <a:r>
              <a:rPr lang="en-US" altLang="zh-CN" dirty="0" smtClean="0">
                <a:latin typeface="Times New Roman" panose="02020603050405020304" pitchFamily="18" charset="0"/>
                <a:cs typeface="Times New Roman" panose="02020603050405020304" pitchFamily="18" charset="0"/>
              </a:rPr>
              <a:t>2. It’s a little confusing to choose suitable courses and</a:t>
            </a:r>
            <a:endParaRPr lang="en-US" altLang="zh-CN" dirty="0" smtClean="0">
              <a:latin typeface="Times New Roman" panose="02020603050405020304" pitchFamily="18" charset="0"/>
              <a:cs typeface="Times New Roman" panose="02020603050405020304" pitchFamily="18" charset="0"/>
            </a:endParaRPr>
          </a:p>
          <a:p>
            <a:pPr>
              <a:buNone/>
            </a:pPr>
            <a:r>
              <a:rPr lang="en-US" altLang="zh-CN" dirty="0" smtClean="0">
                <a:latin typeface="Times New Roman" panose="02020603050405020304" pitchFamily="18" charset="0"/>
                <a:cs typeface="Times New Roman" panose="02020603050405020304" pitchFamily="18" charset="0"/>
              </a:rPr>
              <a:t>    extra-curricular activities.</a:t>
            </a:r>
            <a:endParaRPr lang="en-US" altLang="zh-CN" dirty="0" smtClean="0">
              <a:latin typeface="Times New Roman" panose="02020603050405020304" pitchFamily="18" charset="0"/>
              <a:cs typeface="Times New Roman" panose="02020603050405020304" pitchFamily="18" charset="0"/>
            </a:endParaRPr>
          </a:p>
          <a:p>
            <a:pPr>
              <a:buNone/>
            </a:pPr>
            <a:endParaRPr lang="en-US" altLang="zh-CN" dirty="0" smtClean="0">
              <a:latin typeface="Times New Roman" panose="02020603050405020304" pitchFamily="18" charset="0"/>
              <a:cs typeface="Times New Roman" panose="02020603050405020304" pitchFamily="18" charset="0"/>
            </a:endParaRPr>
          </a:p>
          <a:p>
            <a:pPr>
              <a:buNone/>
            </a:pPr>
            <a:r>
              <a:rPr lang="en-US" altLang="zh-CN" dirty="0" smtClean="0">
                <a:latin typeface="Times New Roman" panose="02020603050405020304" pitchFamily="18" charset="0"/>
                <a:cs typeface="Times New Roman" panose="02020603050405020304" pitchFamily="18" charset="0"/>
              </a:rPr>
              <a:t>3. To choose suitable courses, I have to think very carefully and ask the school adviser for help.</a:t>
            </a:r>
            <a:endParaRPr lang="en-US" altLang="zh-CN" dirty="0" smtClean="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cxnSp>
        <p:nvCxnSpPr>
          <p:cNvPr id="5" name="直接连接符 4"/>
          <p:cNvCxnSpPr/>
          <p:nvPr/>
        </p:nvCxnSpPr>
        <p:spPr>
          <a:xfrm>
            <a:off x="1691680" y="1772816"/>
            <a:ext cx="5256584" cy="0"/>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3923928" y="1700808"/>
            <a:ext cx="1800200" cy="646331"/>
          </a:xfrm>
          <a:prstGeom prst="rect">
            <a:avLst/>
          </a:prstGeom>
          <a:noFill/>
        </p:spPr>
        <p:txBody>
          <a:bodyPr wrap="square" rtlCol="0">
            <a:spAutoFit/>
          </a:bodyPr>
          <a:lstStyle/>
          <a:p>
            <a:r>
              <a:rPr lang="en-US" altLang="zh-CN" sz="3600" b="1" dirty="0" smtClean="0">
                <a:solidFill>
                  <a:srgbClr val="FF0000"/>
                </a:solidFill>
              </a:rPr>
              <a:t>NP</a:t>
            </a:r>
            <a:endParaRPr lang="zh-CN" altLang="en-US" sz="3600" b="1" dirty="0">
              <a:solidFill>
                <a:srgbClr val="FF0000"/>
              </a:solidFill>
            </a:endParaRPr>
          </a:p>
        </p:txBody>
      </p:sp>
      <p:cxnSp>
        <p:nvCxnSpPr>
          <p:cNvPr id="8" name="直接连接符 7"/>
          <p:cNvCxnSpPr/>
          <p:nvPr/>
        </p:nvCxnSpPr>
        <p:spPr>
          <a:xfrm>
            <a:off x="7668344" y="1772816"/>
            <a:ext cx="936104"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323528" y="2348880"/>
            <a:ext cx="1800200" cy="646331"/>
          </a:xfrm>
          <a:prstGeom prst="rect">
            <a:avLst/>
          </a:prstGeom>
          <a:noFill/>
        </p:spPr>
        <p:txBody>
          <a:bodyPr wrap="square" rtlCol="0">
            <a:spAutoFit/>
          </a:bodyPr>
          <a:lstStyle/>
          <a:p>
            <a:r>
              <a:rPr lang="en-US" altLang="zh-CN" sz="3600" b="1" dirty="0" err="1" smtClean="0">
                <a:solidFill>
                  <a:srgbClr val="FF0000"/>
                </a:solidFill>
              </a:rPr>
              <a:t>AdjP</a:t>
            </a:r>
            <a:endParaRPr lang="zh-CN" altLang="en-US" sz="3600" b="1" dirty="0">
              <a:solidFill>
                <a:srgbClr val="FF0000"/>
              </a:solidFill>
            </a:endParaRPr>
          </a:p>
        </p:txBody>
      </p:sp>
      <p:cxnSp>
        <p:nvCxnSpPr>
          <p:cNvPr id="10" name="直接连接符 9"/>
          <p:cNvCxnSpPr/>
          <p:nvPr/>
        </p:nvCxnSpPr>
        <p:spPr>
          <a:xfrm>
            <a:off x="539552" y="2276872"/>
            <a:ext cx="792088"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1763688" y="3140968"/>
            <a:ext cx="1800200" cy="646331"/>
          </a:xfrm>
          <a:prstGeom prst="rect">
            <a:avLst/>
          </a:prstGeom>
          <a:noFill/>
        </p:spPr>
        <p:txBody>
          <a:bodyPr wrap="square" rtlCol="0">
            <a:spAutoFit/>
          </a:bodyPr>
          <a:lstStyle/>
          <a:p>
            <a:r>
              <a:rPr lang="en-US" altLang="zh-CN" sz="3600" b="1" dirty="0" err="1" smtClean="0">
                <a:solidFill>
                  <a:srgbClr val="FF0000"/>
                </a:solidFill>
              </a:rPr>
              <a:t>AdjP</a:t>
            </a:r>
            <a:endParaRPr lang="zh-CN" altLang="en-US" sz="3600" b="1" dirty="0">
              <a:solidFill>
                <a:srgbClr val="FF0000"/>
              </a:solidFill>
            </a:endParaRPr>
          </a:p>
        </p:txBody>
      </p:sp>
      <p:cxnSp>
        <p:nvCxnSpPr>
          <p:cNvPr id="12" name="直接连接符 11"/>
          <p:cNvCxnSpPr/>
          <p:nvPr/>
        </p:nvCxnSpPr>
        <p:spPr>
          <a:xfrm>
            <a:off x="1115616" y="3356992"/>
            <a:ext cx="2664296" cy="0"/>
          </a:xfrm>
          <a:prstGeom prst="line">
            <a:avLst/>
          </a:prstGeom>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6516216" y="3284984"/>
            <a:ext cx="1800200" cy="646331"/>
          </a:xfrm>
          <a:prstGeom prst="rect">
            <a:avLst/>
          </a:prstGeom>
          <a:noFill/>
        </p:spPr>
        <p:txBody>
          <a:bodyPr wrap="square" rtlCol="0">
            <a:spAutoFit/>
          </a:bodyPr>
          <a:lstStyle/>
          <a:p>
            <a:r>
              <a:rPr lang="en-US" altLang="zh-CN" sz="3600" b="1" dirty="0" smtClean="0">
                <a:solidFill>
                  <a:srgbClr val="FF0000"/>
                </a:solidFill>
              </a:rPr>
              <a:t>NP</a:t>
            </a:r>
            <a:endParaRPr lang="zh-CN" altLang="en-US" sz="3600" b="1" dirty="0">
              <a:solidFill>
                <a:srgbClr val="FF0000"/>
              </a:solidFill>
            </a:endParaRPr>
          </a:p>
        </p:txBody>
      </p:sp>
      <p:cxnSp>
        <p:nvCxnSpPr>
          <p:cNvPr id="14" name="直接连接符 13"/>
          <p:cNvCxnSpPr/>
          <p:nvPr/>
        </p:nvCxnSpPr>
        <p:spPr>
          <a:xfrm>
            <a:off x="5580112" y="3356992"/>
            <a:ext cx="2592288" cy="0"/>
          </a:xfrm>
          <a:prstGeom prst="line">
            <a:avLst/>
          </a:prstGeom>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1979712" y="3933056"/>
            <a:ext cx="1800200" cy="646331"/>
          </a:xfrm>
          <a:prstGeom prst="rect">
            <a:avLst/>
          </a:prstGeom>
          <a:noFill/>
        </p:spPr>
        <p:txBody>
          <a:bodyPr wrap="square" rtlCol="0">
            <a:spAutoFit/>
          </a:bodyPr>
          <a:lstStyle/>
          <a:p>
            <a:r>
              <a:rPr lang="en-US" altLang="zh-CN" sz="3600" b="1" dirty="0" smtClean="0">
                <a:solidFill>
                  <a:srgbClr val="FF0000"/>
                </a:solidFill>
              </a:rPr>
              <a:t>NP</a:t>
            </a:r>
            <a:endParaRPr lang="zh-CN" altLang="en-US" sz="3600" b="1" dirty="0">
              <a:solidFill>
                <a:srgbClr val="FF0000"/>
              </a:solidFill>
            </a:endParaRPr>
          </a:p>
        </p:txBody>
      </p:sp>
      <p:cxnSp>
        <p:nvCxnSpPr>
          <p:cNvPr id="19" name="直接连接符 18"/>
          <p:cNvCxnSpPr/>
          <p:nvPr/>
        </p:nvCxnSpPr>
        <p:spPr>
          <a:xfrm>
            <a:off x="7380312" y="1916832"/>
            <a:ext cx="136815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直接连接符 19"/>
          <p:cNvCxnSpPr/>
          <p:nvPr/>
        </p:nvCxnSpPr>
        <p:spPr>
          <a:xfrm>
            <a:off x="539552" y="2420888"/>
            <a:ext cx="2304256" cy="0"/>
          </a:xfrm>
          <a:prstGeom prst="line">
            <a:avLst/>
          </a:prstGeom>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1763688" y="2348880"/>
            <a:ext cx="1008112" cy="646331"/>
          </a:xfrm>
          <a:prstGeom prst="rect">
            <a:avLst/>
          </a:prstGeom>
          <a:noFill/>
        </p:spPr>
        <p:txBody>
          <a:bodyPr wrap="square" rtlCol="0">
            <a:spAutoFit/>
          </a:bodyPr>
          <a:lstStyle/>
          <a:p>
            <a:r>
              <a:rPr lang="en-US" altLang="zh-CN" sz="3600" b="1" dirty="0" smtClean="0">
                <a:solidFill>
                  <a:srgbClr val="FF0000"/>
                </a:solidFill>
              </a:rPr>
              <a:t>NP</a:t>
            </a:r>
            <a:endParaRPr lang="zh-CN" altLang="en-US" sz="3600" b="1" dirty="0">
              <a:solidFill>
                <a:srgbClr val="FF0000"/>
              </a:solidFill>
            </a:endParaRPr>
          </a:p>
        </p:txBody>
      </p:sp>
      <p:cxnSp>
        <p:nvCxnSpPr>
          <p:cNvPr id="32" name="直接连接符 31"/>
          <p:cNvCxnSpPr/>
          <p:nvPr/>
        </p:nvCxnSpPr>
        <p:spPr>
          <a:xfrm>
            <a:off x="467544" y="3933056"/>
            <a:ext cx="410445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直接连接符 34"/>
          <p:cNvCxnSpPr/>
          <p:nvPr/>
        </p:nvCxnSpPr>
        <p:spPr>
          <a:xfrm>
            <a:off x="2195736" y="5085184"/>
            <a:ext cx="266429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直接连接符 35"/>
          <p:cNvCxnSpPr/>
          <p:nvPr/>
        </p:nvCxnSpPr>
        <p:spPr>
          <a:xfrm>
            <a:off x="7452320" y="5085184"/>
            <a:ext cx="7920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直接连接符 36"/>
          <p:cNvCxnSpPr/>
          <p:nvPr/>
        </p:nvCxnSpPr>
        <p:spPr>
          <a:xfrm>
            <a:off x="3347864" y="5589240"/>
            <a:ext cx="28803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1" name="直接连接符 40"/>
          <p:cNvCxnSpPr/>
          <p:nvPr/>
        </p:nvCxnSpPr>
        <p:spPr>
          <a:xfrm>
            <a:off x="467544" y="5589240"/>
            <a:ext cx="1296144" cy="0"/>
          </a:xfrm>
          <a:prstGeom prst="line">
            <a:avLst/>
          </a:prstGeom>
        </p:spPr>
        <p:style>
          <a:lnRef idx="2">
            <a:schemeClr val="accent2"/>
          </a:lnRef>
          <a:fillRef idx="0">
            <a:schemeClr val="accent2"/>
          </a:fillRef>
          <a:effectRef idx="1">
            <a:schemeClr val="accent2"/>
          </a:effectRef>
          <a:fontRef idx="minor">
            <a:schemeClr val="tx1"/>
          </a:fontRef>
        </p:style>
      </p:cxnSp>
      <p:sp>
        <p:nvSpPr>
          <p:cNvPr id="45" name="TextBox 44"/>
          <p:cNvSpPr txBox="1"/>
          <p:nvPr/>
        </p:nvSpPr>
        <p:spPr>
          <a:xfrm>
            <a:off x="3059832" y="4869160"/>
            <a:ext cx="1800200" cy="646331"/>
          </a:xfrm>
          <a:prstGeom prst="rect">
            <a:avLst/>
          </a:prstGeom>
          <a:noFill/>
        </p:spPr>
        <p:txBody>
          <a:bodyPr wrap="square" rtlCol="0">
            <a:spAutoFit/>
          </a:bodyPr>
          <a:lstStyle/>
          <a:p>
            <a:r>
              <a:rPr lang="en-US" altLang="zh-CN" sz="3600" b="1" dirty="0" smtClean="0">
                <a:solidFill>
                  <a:srgbClr val="FF0000"/>
                </a:solidFill>
              </a:rPr>
              <a:t>NP</a:t>
            </a:r>
            <a:endParaRPr lang="zh-CN" altLang="en-US" sz="3600" b="1" dirty="0">
              <a:solidFill>
                <a:srgbClr val="FF0000"/>
              </a:solidFill>
            </a:endParaRPr>
          </a:p>
        </p:txBody>
      </p:sp>
      <p:sp>
        <p:nvSpPr>
          <p:cNvPr id="46" name="TextBox 45"/>
          <p:cNvSpPr txBox="1"/>
          <p:nvPr/>
        </p:nvSpPr>
        <p:spPr>
          <a:xfrm>
            <a:off x="4427984" y="5589240"/>
            <a:ext cx="1800200" cy="646331"/>
          </a:xfrm>
          <a:prstGeom prst="rect">
            <a:avLst/>
          </a:prstGeom>
          <a:noFill/>
        </p:spPr>
        <p:txBody>
          <a:bodyPr wrap="square" rtlCol="0">
            <a:spAutoFit/>
          </a:bodyPr>
          <a:lstStyle/>
          <a:p>
            <a:r>
              <a:rPr lang="en-US" altLang="zh-CN" sz="3600" b="1" dirty="0" smtClean="0">
                <a:solidFill>
                  <a:srgbClr val="FF0000"/>
                </a:solidFill>
              </a:rPr>
              <a:t>NP</a:t>
            </a:r>
            <a:endParaRPr lang="zh-CN" altLang="en-US" sz="3600" b="1" dirty="0">
              <a:solidFill>
                <a:srgbClr val="FF0000"/>
              </a:solidFill>
            </a:endParaRPr>
          </a:p>
        </p:txBody>
      </p:sp>
      <p:sp>
        <p:nvSpPr>
          <p:cNvPr id="47" name="TextBox 46"/>
          <p:cNvSpPr txBox="1"/>
          <p:nvPr/>
        </p:nvSpPr>
        <p:spPr>
          <a:xfrm>
            <a:off x="539552" y="5661248"/>
            <a:ext cx="1800200" cy="646331"/>
          </a:xfrm>
          <a:prstGeom prst="rect">
            <a:avLst/>
          </a:prstGeom>
          <a:noFill/>
        </p:spPr>
        <p:txBody>
          <a:bodyPr wrap="square" rtlCol="0">
            <a:spAutoFit/>
          </a:bodyPr>
          <a:lstStyle/>
          <a:p>
            <a:r>
              <a:rPr lang="en-US" altLang="zh-CN" sz="3600" b="1" dirty="0" err="1" smtClean="0">
                <a:solidFill>
                  <a:srgbClr val="FF0000"/>
                </a:solidFill>
              </a:rPr>
              <a:t>AdvP</a:t>
            </a:r>
            <a:endParaRPr lang="zh-CN" alt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linds(horizont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dissolv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linds(horizontal)">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dissolv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blinds(horizontal)">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dissolve">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blinds(horizontal)">
                                      <p:cBhvr>
                                        <p:cTn id="83" dur="500"/>
                                        <p:tgtEl>
                                          <p:spTgt spid="36"/>
                                        </p:tgtEl>
                                      </p:cBhvr>
                                    </p:animEffect>
                                  </p:childTnLst>
                                </p:cTn>
                              </p:par>
                              <p:par>
                                <p:cTn id="84" presetID="3" presetClass="entr" presetSubtype="10"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blinds(horizontal)">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dissolve">
                                      <p:cBhvr>
                                        <p:cTn id="91" dur="500"/>
                                        <p:tgtEl>
                                          <p:spTgt spid="47"/>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linds(horizontal)">
                                      <p:cBhvr>
                                        <p:cTn id="96" dur="500"/>
                                        <p:tgtEl>
                                          <p:spTgt spid="37"/>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dissolve">
                                      <p:cBhvr>
                                        <p:cTn id="10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23"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052736"/>
            <a:ext cx="9144000" cy="5174035"/>
          </a:xfrm>
        </p:spPr>
        <p:txBody>
          <a:bodyPr/>
          <a:lstStyle/>
          <a:p>
            <a:pPr>
              <a:buNone/>
            </a:pPr>
            <a:r>
              <a:rPr lang="en-US" altLang="zh-CN" dirty="0" smtClean="0">
                <a:latin typeface="Times New Roman" panose="02020603050405020304" pitchFamily="18" charset="0"/>
                <a:cs typeface="Times New Roman" panose="02020603050405020304" pitchFamily="18" charset="0"/>
              </a:rPr>
              <a:t>4. My adviser recommended that I should sign up for advanced literature. </a:t>
            </a:r>
            <a:endParaRPr lang="en-US" altLang="zh-CN" dirty="0" smtClean="0">
              <a:latin typeface="Times New Roman" panose="02020603050405020304" pitchFamily="18" charset="0"/>
              <a:cs typeface="Times New Roman" panose="02020603050405020304" pitchFamily="18" charset="0"/>
            </a:endParaRPr>
          </a:p>
          <a:p>
            <a:pPr>
              <a:buNone/>
            </a:pPr>
            <a:endParaRPr lang="en-US" altLang="zh-CN" dirty="0" smtClean="0">
              <a:latin typeface="Times New Roman" panose="02020603050405020304" pitchFamily="18" charset="0"/>
              <a:cs typeface="Times New Roman" panose="02020603050405020304" pitchFamily="18" charset="0"/>
            </a:endParaRPr>
          </a:p>
          <a:p>
            <a:pPr>
              <a:buNone/>
            </a:pPr>
            <a:r>
              <a:rPr lang="en-US" altLang="zh-CN" dirty="0" smtClean="0">
                <a:latin typeface="Times New Roman" panose="02020603050405020304" pitchFamily="18" charset="0"/>
                <a:cs typeface="Times New Roman" panose="02020603050405020304" pitchFamily="18" charset="0"/>
              </a:rPr>
              <a:t>5. I have to study harder and be responsible for a lot more.</a:t>
            </a:r>
            <a:endParaRPr lang="en-US" altLang="zh-CN" dirty="0" smtClean="0">
              <a:latin typeface="Times New Roman" panose="02020603050405020304" pitchFamily="18" charset="0"/>
              <a:cs typeface="Times New Roman" panose="02020603050405020304" pitchFamily="18" charset="0"/>
            </a:endParaRPr>
          </a:p>
          <a:p>
            <a:pPr>
              <a:buNone/>
            </a:pPr>
            <a:endParaRPr lang="en-US" altLang="zh-CN" dirty="0" smtClean="0">
              <a:latin typeface="Times New Roman" panose="02020603050405020304" pitchFamily="18" charset="0"/>
              <a:cs typeface="Times New Roman" panose="02020603050405020304" pitchFamily="18" charset="0"/>
            </a:endParaRPr>
          </a:p>
          <a:p>
            <a:pPr>
              <a:buNone/>
            </a:pPr>
            <a:r>
              <a:rPr lang="en-US" altLang="zh-CN" dirty="0" smtClean="0">
                <a:latin typeface="Times New Roman" panose="02020603050405020304" pitchFamily="18" charset="0"/>
                <a:cs typeface="Times New Roman" panose="02020603050405020304" pitchFamily="18" charset="0"/>
              </a:rPr>
              <a:t>6. I’m a bit worried about keeping up with the other students in my advanced course.</a:t>
            </a:r>
            <a:endParaRPr lang="en-US" altLang="zh-CN" dirty="0" smtClean="0">
              <a:latin typeface="Times New Roman" panose="02020603050405020304" pitchFamily="18" charset="0"/>
              <a:cs typeface="Times New Roman" panose="02020603050405020304" pitchFamily="18" charset="0"/>
            </a:endParaRPr>
          </a:p>
          <a:p>
            <a:endParaRPr lang="zh-CN" altLang="en-US" dirty="0"/>
          </a:p>
        </p:txBody>
      </p:sp>
      <p:cxnSp>
        <p:nvCxnSpPr>
          <p:cNvPr id="4" name="直接连接符 3"/>
          <p:cNvCxnSpPr/>
          <p:nvPr/>
        </p:nvCxnSpPr>
        <p:spPr>
          <a:xfrm>
            <a:off x="467544" y="2060848"/>
            <a:ext cx="309634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 name="直接连接符 4"/>
          <p:cNvCxnSpPr/>
          <p:nvPr/>
        </p:nvCxnSpPr>
        <p:spPr>
          <a:xfrm>
            <a:off x="395536" y="3717032"/>
            <a:ext cx="93610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直接连接符 5"/>
          <p:cNvCxnSpPr/>
          <p:nvPr/>
        </p:nvCxnSpPr>
        <p:spPr>
          <a:xfrm>
            <a:off x="7812360" y="3284984"/>
            <a:ext cx="7920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直接连接符 10"/>
          <p:cNvCxnSpPr/>
          <p:nvPr/>
        </p:nvCxnSpPr>
        <p:spPr>
          <a:xfrm>
            <a:off x="1187624" y="4869160"/>
            <a:ext cx="201622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直接连接符 11"/>
          <p:cNvCxnSpPr/>
          <p:nvPr/>
        </p:nvCxnSpPr>
        <p:spPr>
          <a:xfrm>
            <a:off x="2267744" y="5373216"/>
            <a:ext cx="3312368" cy="0"/>
          </a:xfrm>
          <a:prstGeom prst="line">
            <a:avLst/>
          </a:prstGeom>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1619672" y="2060848"/>
            <a:ext cx="1800200" cy="646331"/>
          </a:xfrm>
          <a:prstGeom prst="rect">
            <a:avLst/>
          </a:prstGeom>
          <a:noFill/>
        </p:spPr>
        <p:txBody>
          <a:bodyPr wrap="square" rtlCol="0">
            <a:spAutoFit/>
          </a:bodyPr>
          <a:lstStyle/>
          <a:p>
            <a:r>
              <a:rPr lang="en-US" altLang="zh-CN" sz="3600" b="1" dirty="0" smtClean="0">
                <a:solidFill>
                  <a:srgbClr val="FF0000"/>
                </a:solidFill>
              </a:rPr>
              <a:t>NP</a:t>
            </a:r>
            <a:endParaRPr lang="zh-CN" altLang="en-US" sz="3600" b="1" dirty="0">
              <a:solidFill>
                <a:srgbClr val="FF0000"/>
              </a:solidFill>
            </a:endParaRPr>
          </a:p>
        </p:txBody>
      </p:sp>
      <p:sp>
        <p:nvSpPr>
          <p:cNvPr id="17" name="TextBox 16"/>
          <p:cNvSpPr txBox="1"/>
          <p:nvPr/>
        </p:nvSpPr>
        <p:spPr>
          <a:xfrm>
            <a:off x="1691680" y="4653136"/>
            <a:ext cx="1800200" cy="646331"/>
          </a:xfrm>
          <a:prstGeom prst="rect">
            <a:avLst/>
          </a:prstGeom>
          <a:noFill/>
        </p:spPr>
        <p:txBody>
          <a:bodyPr wrap="square" rtlCol="0">
            <a:spAutoFit/>
          </a:bodyPr>
          <a:lstStyle/>
          <a:p>
            <a:r>
              <a:rPr lang="en-US" altLang="zh-CN" sz="3600" b="1" dirty="0" err="1" smtClean="0">
                <a:solidFill>
                  <a:srgbClr val="FF0000"/>
                </a:solidFill>
              </a:rPr>
              <a:t>AdjP</a:t>
            </a:r>
            <a:endParaRPr lang="zh-CN" altLang="en-US" sz="3600" b="1" dirty="0">
              <a:solidFill>
                <a:srgbClr val="FF0000"/>
              </a:solidFill>
            </a:endParaRPr>
          </a:p>
        </p:txBody>
      </p:sp>
      <p:sp>
        <p:nvSpPr>
          <p:cNvPr id="18" name="TextBox 17"/>
          <p:cNvSpPr txBox="1"/>
          <p:nvPr/>
        </p:nvSpPr>
        <p:spPr>
          <a:xfrm>
            <a:off x="3635896" y="5301208"/>
            <a:ext cx="1800200" cy="646331"/>
          </a:xfrm>
          <a:prstGeom prst="rect">
            <a:avLst/>
          </a:prstGeom>
          <a:noFill/>
        </p:spPr>
        <p:txBody>
          <a:bodyPr wrap="square" rtlCol="0">
            <a:spAutoFit/>
          </a:bodyPr>
          <a:lstStyle/>
          <a:p>
            <a:r>
              <a:rPr lang="en-US" altLang="zh-CN" sz="3600" b="1" dirty="0" smtClean="0">
                <a:solidFill>
                  <a:srgbClr val="FF0000"/>
                </a:solidFill>
              </a:rPr>
              <a:t>NP</a:t>
            </a:r>
            <a:endParaRPr lang="zh-CN" altLang="en-US" sz="3600" b="1" dirty="0">
              <a:solidFill>
                <a:srgbClr val="FF0000"/>
              </a:solidFill>
            </a:endParaRPr>
          </a:p>
        </p:txBody>
      </p:sp>
      <p:sp>
        <p:nvSpPr>
          <p:cNvPr id="19" name="TextBox 18"/>
          <p:cNvSpPr txBox="1"/>
          <p:nvPr/>
        </p:nvSpPr>
        <p:spPr>
          <a:xfrm>
            <a:off x="251520" y="3717032"/>
            <a:ext cx="1800200" cy="646331"/>
          </a:xfrm>
          <a:prstGeom prst="rect">
            <a:avLst/>
          </a:prstGeom>
          <a:noFill/>
        </p:spPr>
        <p:txBody>
          <a:bodyPr wrap="square" rtlCol="0">
            <a:spAutoFit/>
          </a:bodyPr>
          <a:lstStyle/>
          <a:p>
            <a:r>
              <a:rPr lang="en-US" altLang="zh-CN" sz="3600" b="1" dirty="0" err="1" smtClean="0">
                <a:solidFill>
                  <a:srgbClr val="FF0000"/>
                </a:solidFill>
              </a:rPr>
              <a:t>AdvP</a:t>
            </a:r>
            <a:endParaRPr lang="zh-CN" altLang="en-US" sz="3600" b="1" dirty="0">
              <a:solidFill>
                <a:srgbClr val="FF0000"/>
              </a:solidFill>
            </a:endParaRPr>
          </a:p>
        </p:txBody>
      </p:sp>
      <p:cxnSp>
        <p:nvCxnSpPr>
          <p:cNvPr id="13" name="直接连接符 12"/>
          <p:cNvCxnSpPr/>
          <p:nvPr/>
        </p:nvCxnSpPr>
        <p:spPr>
          <a:xfrm>
            <a:off x="467544" y="5373216"/>
            <a:ext cx="122413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直接连接符 13"/>
          <p:cNvCxnSpPr/>
          <p:nvPr/>
        </p:nvCxnSpPr>
        <p:spPr>
          <a:xfrm>
            <a:off x="7092280" y="4869160"/>
            <a:ext cx="1368152" cy="0"/>
          </a:xfrm>
          <a:prstGeom prst="line">
            <a:avLst/>
          </a:prstGeom>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467544" y="5301208"/>
            <a:ext cx="1800200" cy="646331"/>
          </a:xfrm>
          <a:prstGeom prst="rect">
            <a:avLst/>
          </a:prstGeom>
          <a:noFill/>
        </p:spPr>
        <p:txBody>
          <a:bodyPr wrap="square" rtlCol="0">
            <a:spAutoFit/>
          </a:bodyPr>
          <a:lstStyle/>
          <a:p>
            <a:r>
              <a:rPr lang="en-US" altLang="zh-CN" sz="3600" b="1" dirty="0" smtClean="0">
                <a:solidFill>
                  <a:srgbClr val="FF0000"/>
                </a:solidFill>
              </a:rPr>
              <a:t>NP</a:t>
            </a:r>
            <a:endParaRPr lang="zh-CN" alt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dissolv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linds(horizontal)">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dissolv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619672" y="4437112"/>
            <a:ext cx="7381328" cy="3046988"/>
          </a:xfrm>
          <a:prstGeom prst="rect">
            <a:avLst/>
          </a:prstGeom>
          <a:noFill/>
        </p:spPr>
        <p:txBody>
          <a:bodyPr wrap="square" rtlCol="0">
            <a:spAutoFit/>
          </a:bodyPr>
          <a:lstStyle/>
          <a:p>
            <a:r>
              <a:rPr lang="en-US" altLang="zh-CN" sz="3200" b="1" dirty="0" smtClean="0"/>
              <a:t>Joyce: Have you joined any club?</a:t>
            </a:r>
            <a:endParaRPr lang="en-US" altLang="zh-CN" sz="3200" b="1" dirty="0" smtClean="0"/>
          </a:p>
          <a:p>
            <a:r>
              <a:rPr lang="en-US" altLang="zh-CN" sz="3200" b="1" dirty="0" smtClean="0"/>
              <a:t>Adam: I have joined </a:t>
            </a:r>
            <a:r>
              <a:rPr lang="en-US" altLang="zh-CN" sz="3200" b="1" u="sng" dirty="0" smtClean="0">
                <a:solidFill>
                  <a:srgbClr val="FF0000"/>
                </a:solidFill>
              </a:rPr>
              <a:t>a volunteer club.</a:t>
            </a:r>
            <a:endParaRPr lang="en-US" altLang="zh-CN" sz="3200" b="1" u="sng" dirty="0" smtClean="0">
              <a:solidFill>
                <a:srgbClr val="FF0000"/>
              </a:solidFill>
            </a:endParaRPr>
          </a:p>
          <a:p>
            <a:r>
              <a:rPr lang="en-US" altLang="zh-CN" sz="3200" b="1" dirty="0" smtClean="0"/>
              <a:t>Joyce: Do you play football well?</a:t>
            </a:r>
            <a:endParaRPr lang="en-US" altLang="zh-CN" sz="3200" b="1" dirty="0" smtClean="0"/>
          </a:p>
          <a:p>
            <a:r>
              <a:rPr lang="en-US" altLang="zh-CN" sz="3200" b="1" dirty="0" smtClean="0"/>
              <a:t>Adam: I don’t play </a:t>
            </a:r>
            <a:r>
              <a:rPr lang="en-US" altLang="zh-CN" sz="3200" b="1" u="sng" dirty="0" smtClean="0">
                <a:solidFill>
                  <a:srgbClr val="FF0000"/>
                </a:solidFill>
              </a:rPr>
              <a:t>well enough.</a:t>
            </a:r>
            <a:endParaRPr lang="en-US" altLang="zh-CN" sz="3200" b="1" u="sng" dirty="0" smtClean="0">
              <a:solidFill>
                <a:srgbClr val="FF0000"/>
              </a:solidFill>
            </a:endParaRPr>
          </a:p>
          <a:p>
            <a:r>
              <a:rPr lang="en-US" altLang="zh-CN" sz="3200" b="1" dirty="0" smtClean="0"/>
              <a:t>…</a:t>
            </a:r>
            <a:endParaRPr lang="en-US" altLang="zh-CN" sz="3200" b="1" dirty="0"/>
          </a:p>
          <a:p>
            <a:endParaRPr lang="en-US" altLang="zh-CN" sz="3200" b="1" u="sng" dirty="0" smtClean="0">
              <a:solidFill>
                <a:srgbClr val="FF0000"/>
              </a:solidFill>
            </a:endParaRPr>
          </a:p>
        </p:txBody>
      </p:sp>
      <p:grpSp>
        <p:nvGrpSpPr>
          <p:cNvPr id="62" name="组合 61"/>
          <p:cNvGrpSpPr/>
          <p:nvPr/>
        </p:nvGrpSpPr>
        <p:grpSpPr>
          <a:xfrm>
            <a:off x="539552" y="188640"/>
            <a:ext cx="8064896" cy="4275856"/>
            <a:chOff x="539552" y="404664"/>
            <a:chExt cx="8064896" cy="4464496"/>
          </a:xfrm>
        </p:grpSpPr>
        <p:sp>
          <p:nvSpPr>
            <p:cNvPr id="4" name="椭圆 3"/>
            <p:cNvSpPr/>
            <p:nvPr/>
          </p:nvSpPr>
          <p:spPr>
            <a:xfrm>
              <a:off x="3203848" y="1844824"/>
              <a:ext cx="273630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school life</a:t>
              </a:r>
              <a:endParaRPr lang="zh-CN" altLang="en-US" sz="3200" b="1" dirty="0"/>
            </a:p>
          </p:txBody>
        </p:sp>
        <p:sp>
          <p:nvSpPr>
            <p:cNvPr id="5" name="椭圆 4"/>
            <p:cNvSpPr/>
            <p:nvPr/>
          </p:nvSpPr>
          <p:spPr>
            <a:xfrm>
              <a:off x="539552" y="2204864"/>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sports</a:t>
              </a:r>
              <a:endParaRPr lang="zh-CN" altLang="en-US" sz="3200" b="1" dirty="0"/>
            </a:p>
          </p:txBody>
        </p:sp>
        <p:sp>
          <p:nvSpPr>
            <p:cNvPr id="7" name="椭圆 6"/>
            <p:cNvSpPr/>
            <p:nvPr/>
          </p:nvSpPr>
          <p:spPr>
            <a:xfrm>
              <a:off x="971600" y="836712"/>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diet</a:t>
              </a:r>
              <a:endParaRPr lang="zh-CN" altLang="en-US" sz="3200" b="1" dirty="0"/>
            </a:p>
          </p:txBody>
        </p:sp>
        <p:sp>
          <p:nvSpPr>
            <p:cNvPr id="8" name="椭圆 7"/>
            <p:cNvSpPr/>
            <p:nvPr/>
          </p:nvSpPr>
          <p:spPr>
            <a:xfrm>
              <a:off x="3491880" y="404664"/>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classmate</a:t>
              </a:r>
              <a:endParaRPr lang="zh-CN" altLang="en-US" sz="2400" b="1" dirty="0"/>
            </a:p>
          </p:txBody>
        </p:sp>
        <p:sp>
          <p:nvSpPr>
            <p:cNvPr id="9" name="椭圆 8"/>
            <p:cNvSpPr/>
            <p:nvPr/>
          </p:nvSpPr>
          <p:spPr>
            <a:xfrm>
              <a:off x="6012160" y="764704"/>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teacher</a:t>
              </a:r>
              <a:endParaRPr lang="zh-CN" altLang="en-US" sz="2800" b="1" dirty="0"/>
            </a:p>
          </p:txBody>
        </p:sp>
        <p:sp>
          <p:nvSpPr>
            <p:cNvPr id="10" name="椭圆 9"/>
            <p:cNvSpPr/>
            <p:nvPr/>
          </p:nvSpPr>
          <p:spPr>
            <a:xfrm>
              <a:off x="6372200" y="2132856"/>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homework</a:t>
              </a:r>
              <a:endParaRPr lang="zh-CN" altLang="en-US" sz="2400" b="1" dirty="0"/>
            </a:p>
          </p:txBody>
        </p:sp>
        <p:sp>
          <p:nvSpPr>
            <p:cNvPr id="11" name="椭圆 10"/>
            <p:cNvSpPr/>
            <p:nvPr/>
          </p:nvSpPr>
          <p:spPr>
            <a:xfrm>
              <a:off x="6084168" y="3645024"/>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test</a:t>
              </a:r>
              <a:endParaRPr lang="zh-CN" altLang="en-US" sz="3200" b="1" dirty="0"/>
            </a:p>
          </p:txBody>
        </p:sp>
        <p:sp>
          <p:nvSpPr>
            <p:cNvPr id="12" name="椭圆 11"/>
            <p:cNvSpPr/>
            <p:nvPr/>
          </p:nvSpPr>
          <p:spPr>
            <a:xfrm>
              <a:off x="3563888" y="3933056"/>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club</a:t>
              </a:r>
              <a:endParaRPr lang="zh-CN" altLang="en-US" sz="3200" b="1" dirty="0"/>
            </a:p>
          </p:txBody>
        </p:sp>
        <p:sp>
          <p:nvSpPr>
            <p:cNvPr id="13" name="椭圆 12"/>
            <p:cNvSpPr/>
            <p:nvPr/>
          </p:nvSpPr>
          <p:spPr>
            <a:xfrm>
              <a:off x="1043608" y="3645024"/>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a:t>
              </a:r>
              <a:endParaRPr lang="zh-CN" altLang="en-US" sz="3200" b="1" dirty="0"/>
            </a:p>
          </p:txBody>
        </p:sp>
        <p:cxnSp>
          <p:nvCxnSpPr>
            <p:cNvPr id="24" name="直接连接符 23"/>
            <p:cNvCxnSpPr>
              <a:endCxn id="4" idx="7"/>
            </p:cNvCxnSpPr>
            <p:nvPr/>
          </p:nvCxnSpPr>
          <p:spPr>
            <a:xfrm flipH="1">
              <a:off x="5539429" y="1484784"/>
              <a:ext cx="616747" cy="581492"/>
            </a:xfrm>
            <a:prstGeom prst="line">
              <a:avLst/>
            </a:prstGeom>
          </p:spPr>
          <p:style>
            <a:lnRef idx="2">
              <a:schemeClr val="dk1"/>
            </a:lnRef>
            <a:fillRef idx="0">
              <a:schemeClr val="dk1"/>
            </a:fillRef>
            <a:effectRef idx="1">
              <a:schemeClr val="dk1"/>
            </a:effectRef>
            <a:fontRef idx="minor">
              <a:schemeClr val="tx1"/>
            </a:fontRef>
          </p:style>
        </p:cxnSp>
        <p:cxnSp>
          <p:nvCxnSpPr>
            <p:cNvPr id="25" name="直接连接符 24"/>
            <p:cNvCxnSpPr>
              <a:stCxn id="10" idx="2"/>
              <a:endCxn id="4" idx="6"/>
            </p:cNvCxnSpPr>
            <p:nvPr/>
          </p:nvCxnSpPr>
          <p:spPr>
            <a:xfrm flipH="1">
              <a:off x="5940152" y="2600908"/>
              <a:ext cx="432048" cy="0"/>
            </a:xfrm>
            <a:prstGeom prst="line">
              <a:avLst/>
            </a:prstGeom>
          </p:spPr>
          <p:style>
            <a:lnRef idx="2">
              <a:schemeClr val="dk1"/>
            </a:lnRef>
            <a:fillRef idx="0">
              <a:schemeClr val="dk1"/>
            </a:fillRef>
            <a:effectRef idx="1">
              <a:schemeClr val="dk1"/>
            </a:effectRef>
            <a:fontRef idx="minor">
              <a:schemeClr val="tx1"/>
            </a:fontRef>
          </p:style>
        </p:cxnSp>
        <p:cxnSp>
          <p:nvCxnSpPr>
            <p:cNvPr id="26" name="直接连接符 25"/>
            <p:cNvCxnSpPr>
              <a:stCxn id="4" idx="5"/>
              <a:endCxn id="11" idx="1"/>
            </p:cNvCxnSpPr>
            <p:nvPr/>
          </p:nvCxnSpPr>
          <p:spPr>
            <a:xfrm>
              <a:off x="5539429" y="3135540"/>
              <a:ext cx="871644" cy="646573"/>
            </a:xfrm>
            <a:prstGeom prst="line">
              <a:avLst/>
            </a:prstGeom>
          </p:spPr>
          <p:style>
            <a:lnRef idx="2">
              <a:schemeClr val="dk1"/>
            </a:lnRef>
            <a:fillRef idx="0">
              <a:schemeClr val="dk1"/>
            </a:fillRef>
            <a:effectRef idx="1">
              <a:schemeClr val="dk1"/>
            </a:effectRef>
            <a:fontRef idx="minor">
              <a:schemeClr val="tx1"/>
            </a:fontRef>
          </p:style>
        </p:cxnSp>
        <p:cxnSp>
          <p:nvCxnSpPr>
            <p:cNvPr id="28" name="直接连接符 27"/>
            <p:cNvCxnSpPr/>
            <p:nvPr/>
          </p:nvCxnSpPr>
          <p:spPr>
            <a:xfrm>
              <a:off x="3095836" y="1484784"/>
              <a:ext cx="612068" cy="504056"/>
            </a:xfrm>
            <a:prstGeom prst="line">
              <a:avLst/>
            </a:prstGeom>
          </p:spPr>
          <p:style>
            <a:lnRef idx="2">
              <a:schemeClr val="dk1"/>
            </a:lnRef>
            <a:fillRef idx="0">
              <a:schemeClr val="dk1"/>
            </a:fillRef>
            <a:effectRef idx="1">
              <a:schemeClr val="dk1"/>
            </a:effectRef>
            <a:fontRef idx="minor">
              <a:schemeClr val="tx1"/>
            </a:fontRef>
          </p:style>
        </p:cxnSp>
        <p:cxnSp>
          <p:nvCxnSpPr>
            <p:cNvPr id="29" name="直接连接符 28"/>
            <p:cNvCxnSpPr>
              <a:stCxn id="5" idx="6"/>
            </p:cNvCxnSpPr>
            <p:nvPr/>
          </p:nvCxnSpPr>
          <p:spPr>
            <a:xfrm>
              <a:off x="2771800" y="2672916"/>
              <a:ext cx="432048" cy="36004"/>
            </a:xfrm>
            <a:prstGeom prst="line">
              <a:avLst/>
            </a:prstGeom>
          </p:spPr>
          <p:style>
            <a:lnRef idx="2">
              <a:schemeClr val="dk1"/>
            </a:lnRef>
            <a:fillRef idx="0">
              <a:schemeClr val="dk1"/>
            </a:fillRef>
            <a:effectRef idx="1">
              <a:schemeClr val="dk1"/>
            </a:effectRef>
            <a:fontRef idx="minor">
              <a:schemeClr val="tx1"/>
            </a:fontRef>
          </p:style>
        </p:cxnSp>
        <p:cxnSp>
          <p:nvCxnSpPr>
            <p:cNvPr id="31" name="直接连接符 30"/>
            <p:cNvCxnSpPr>
              <a:endCxn id="13" idx="7"/>
            </p:cNvCxnSpPr>
            <p:nvPr/>
          </p:nvCxnSpPr>
          <p:spPr>
            <a:xfrm flipH="1">
              <a:off x="2948951" y="3212976"/>
              <a:ext cx="758953" cy="569137"/>
            </a:xfrm>
            <a:prstGeom prst="line">
              <a:avLst/>
            </a:prstGeom>
          </p:spPr>
          <p:style>
            <a:lnRef idx="2">
              <a:schemeClr val="dk1"/>
            </a:lnRef>
            <a:fillRef idx="0">
              <a:schemeClr val="dk1"/>
            </a:fillRef>
            <a:effectRef idx="1">
              <a:schemeClr val="dk1"/>
            </a:effectRef>
            <a:fontRef idx="minor">
              <a:schemeClr val="tx1"/>
            </a:fontRef>
          </p:style>
        </p:cxnSp>
        <p:cxnSp>
          <p:nvCxnSpPr>
            <p:cNvPr id="42" name="直接连接符 41"/>
            <p:cNvCxnSpPr/>
            <p:nvPr/>
          </p:nvCxnSpPr>
          <p:spPr>
            <a:xfrm>
              <a:off x="4572000" y="1340768"/>
              <a:ext cx="0" cy="504056"/>
            </a:xfrm>
            <a:prstGeom prst="line">
              <a:avLst/>
            </a:prstGeom>
          </p:spPr>
          <p:style>
            <a:lnRef idx="2">
              <a:schemeClr val="dk1"/>
            </a:lnRef>
            <a:fillRef idx="0">
              <a:schemeClr val="dk1"/>
            </a:fillRef>
            <a:effectRef idx="1">
              <a:schemeClr val="dk1"/>
            </a:effectRef>
            <a:fontRef idx="minor">
              <a:schemeClr val="tx1"/>
            </a:fontRef>
          </p:style>
        </p:cxnSp>
        <p:cxnSp>
          <p:nvCxnSpPr>
            <p:cNvPr id="43" name="直接连接符 42"/>
            <p:cNvCxnSpPr/>
            <p:nvPr/>
          </p:nvCxnSpPr>
          <p:spPr>
            <a:xfrm>
              <a:off x="4572000" y="3356992"/>
              <a:ext cx="0" cy="576064"/>
            </a:xfrm>
            <a:prstGeom prst="line">
              <a:avLst/>
            </a:prstGeom>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内容占位符 3" descr="01EC2508-4C50-4787-9877-82BE0AB81F26.png"/>
          <p:cNvPicPr>
            <a:picLocks noChangeAspect="1"/>
          </p:cNvPicPr>
          <p:nvPr/>
        </p:nvPicPr>
        <p:blipFill>
          <a:blip r:embed="rId1" cstate="print"/>
          <a:stretch>
            <a:fillRect/>
          </a:stretch>
        </p:blipFill>
        <p:spPr>
          <a:xfrm>
            <a:off x="107504" y="2060848"/>
            <a:ext cx="1917338" cy="3068959"/>
          </a:xfrm>
          <a:prstGeom prst="rect">
            <a:avLst/>
          </a:prstGeom>
        </p:spPr>
      </p:pic>
      <p:sp>
        <p:nvSpPr>
          <p:cNvPr id="5" name="云形标注 4"/>
          <p:cNvSpPr/>
          <p:nvPr/>
        </p:nvSpPr>
        <p:spPr>
          <a:xfrm>
            <a:off x="2123728" y="2060848"/>
            <a:ext cx="6192688" cy="2304256"/>
          </a:xfrm>
          <a:prstGeom prst="cloudCallout">
            <a:avLst>
              <a:gd name="adj1" fmla="val -50451"/>
              <a:gd name="adj2" fmla="val 53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i="1" dirty="0" smtClean="0">
                <a:solidFill>
                  <a:schemeClr val="bg1"/>
                </a:solidFill>
                <a:latin typeface="Times New Roman" panose="02020603050405020304" pitchFamily="18" charset="0"/>
                <a:cs typeface="Times New Roman" panose="02020603050405020304" pitchFamily="18" charset="0"/>
              </a:rPr>
              <a:t>   I have just written a draft.   Please help me to improve it by using noun/ adjective /adverb phrases to add more information.</a:t>
            </a:r>
            <a:endParaRPr lang="en-US" altLang="zh-CN" sz="2400" b="1"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p:nvPr>
        </p:nvSpPr>
        <p:spPr>
          <a:xfrm>
            <a:off x="179512" y="-215443"/>
            <a:ext cx="8784976" cy="6955750"/>
          </a:xfrm>
        </p:spPr>
        <p:txBody>
          <a:bodyPr>
            <a:normAutofit lnSpcReduction="10000"/>
          </a:bodyPr>
          <a:lstStyle/>
          <a:p>
            <a:pPr algn="just"/>
            <a:endParaRPr lang="en-US" altLang="zh-CN" sz="2800" b="1" dirty="0"/>
          </a:p>
          <a:p>
            <a:pPr algn="just"/>
            <a:endParaRPr lang="zh-CN" altLang="zh-CN" sz="2800" b="1" dirty="0"/>
          </a:p>
          <a:p>
            <a:pPr algn="just"/>
            <a:r>
              <a:rPr lang="en-US" altLang="zh-CN" sz="3200" b="1" dirty="0" smtClean="0">
                <a:latin typeface="Times New Roman" panose="02020603050405020304" pitchFamily="18" charset="0"/>
                <a:cs typeface="Times New Roman" panose="02020603050405020304" pitchFamily="18" charset="0"/>
              </a:rPr>
              <a:t>                        </a:t>
            </a:r>
            <a:endParaRPr lang="en-US" altLang="zh-CN" sz="3200" b="1" dirty="0" smtClean="0">
              <a:latin typeface="Times New Roman" panose="02020603050405020304" pitchFamily="18" charset="0"/>
              <a:cs typeface="Times New Roman" panose="02020603050405020304" pitchFamily="18" charset="0"/>
            </a:endParaRPr>
          </a:p>
          <a:p>
            <a:pPr algn="just"/>
            <a:endParaRPr lang="en-US" altLang="zh-CN" sz="3200" b="1" dirty="0" smtClean="0">
              <a:latin typeface="Times New Roman" panose="02020603050405020304" pitchFamily="18" charset="0"/>
              <a:cs typeface="Times New Roman" panose="02020603050405020304" pitchFamily="18" charset="0"/>
            </a:endParaRPr>
          </a:p>
          <a:p>
            <a:r>
              <a:rPr lang="en-US" altLang="zh-CN" sz="3200" b="1" dirty="0" smtClean="0">
                <a:latin typeface="Times New Roman" panose="02020603050405020304" pitchFamily="18" charset="0"/>
                <a:cs typeface="Times New Roman" panose="02020603050405020304" pitchFamily="18" charset="0"/>
              </a:rPr>
              <a:t>                  Cheerleader Try-outs</a:t>
            </a:r>
            <a:endParaRPr lang="en-US" altLang="zh-CN" sz="3200" b="1" dirty="0" smtClean="0">
              <a:latin typeface="Times New Roman" panose="02020603050405020304" pitchFamily="18" charset="0"/>
              <a:cs typeface="Times New Roman" panose="02020603050405020304" pitchFamily="18" charset="0"/>
            </a:endParaRPr>
          </a:p>
          <a:p>
            <a:pPr algn="just"/>
            <a:endParaRPr lang="zh-CN" altLang="zh-CN" sz="3200" dirty="0">
              <a:latin typeface="Times New Roman" panose="02020603050405020304" pitchFamily="18" charset="0"/>
              <a:cs typeface="Times New Roman" panose="02020603050405020304" pitchFamily="18" charset="0"/>
            </a:endParaRPr>
          </a:p>
          <a:p>
            <a:pPr algn="just"/>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pPr marL="0" indent="0" algn="just">
              <a:buNone/>
            </a:pPr>
            <a:r>
              <a:rPr lang="en-US" altLang="zh-CN" sz="2800" dirty="0" smtClean="0">
                <a:latin typeface="Times New Roman" panose="02020603050405020304" pitchFamily="18" charset="0"/>
                <a:cs typeface="Times New Roman" panose="02020603050405020304" pitchFamily="18" charset="0"/>
              </a:rPr>
              <a:t>      I’ve </a:t>
            </a:r>
            <a:r>
              <a:rPr lang="en-US" altLang="zh-CN" sz="2800" dirty="0">
                <a:latin typeface="Times New Roman" panose="02020603050405020304" pitchFamily="18" charset="0"/>
                <a:cs typeface="Times New Roman" panose="02020603050405020304" pitchFamily="18" charset="0"/>
              </a:rPr>
              <a:t>always wanted to be a cheerleader. Yesterday, I tried out for the team. It was hard. First, we had to dance. The teacher showed us how to move, and then we tried. Second, we practiced singing a song about the school basketball team. Finally, some girls had to lift their partners. The other girls jumped and cheered. I think I did well, but the other girls were better. I'm not sure if I will make the team or not. </a:t>
            </a:r>
            <a:endParaRPr lang="zh-CN" altLang="zh-CN" sz="2800" dirty="0">
              <a:latin typeface="Times New Roman" panose="02020603050405020304" pitchFamily="18" charset="0"/>
              <a:cs typeface="Times New Roman" panose="02020603050405020304" pitchFamily="18" charset="0"/>
            </a:endParaRPr>
          </a:p>
          <a:p>
            <a:pPr algn="just"/>
            <a:endParaRPr lang="zh-CN" altLang="en-US" dirty="0"/>
          </a:p>
        </p:txBody>
      </p:sp>
      <p:pic>
        <p:nvPicPr>
          <p:cNvPr id="6" name="内容占位符 3" descr="01EC2508-4C50-4787-9877-82BE0AB81F26.png"/>
          <p:cNvPicPr>
            <a:picLocks noChangeAspect="1"/>
          </p:cNvPicPr>
          <p:nvPr/>
        </p:nvPicPr>
        <p:blipFill>
          <a:blip r:embed="rId1" cstate="print"/>
          <a:stretch>
            <a:fillRect/>
          </a:stretch>
        </p:blipFill>
        <p:spPr>
          <a:xfrm>
            <a:off x="179512" y="186690"/>
            <a:ext cx="1917338" cy="306895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116632"/>
            <a:ext cx="7992888" cy="584775"/>
          </a:xfrm>
          <a:prstGeom prst="rect">
            <a:avLst/>
          </a:prstGeom>
        </p:spPr>
        <p:txBody>
          <a:bodyPr wrap="square">
            <a:spAutoFit/>
          </a:bodyPr>
          <a:lstStyle/>
          <a:p>
            <a:r>
              <a:rPr lang="en-US" altLang="zh-CN" sz="3200" dirty="0" smtClean="0">
                <a:latin typeface="Times New Roman" panose="02020603050405020304" pitchFamily="18" charset="0"/>
                <a:cs typeface="Times New Roman" panose="02020603050405020304" pitchFamily="18" charset="0"/>
              </a:rPr>
              <a:t> I’ve always wanted to be a cheerleader.</a:t>
            </a:r>
            <a:endParaRPr lang="zh-CN" altLang="en-US" sz="3200" dirty="0"/>
          </a:p>
        </p:txBody>
      </p:sp>
      <p:sp>
        <p:nvSpPr>
          <p:cNvPr id="6" name="矩形 5"/>
          <p:cNvSpPr/>
          <p:nvPr/>
        </p:nvSpPr>
        <p:spPr>
          <a:xfrm>
            <a:off x="467544" y="1196752"/>
            <a:ext cx="2316660" cy="584775"/>
          </a:xfrm>
          <a:prstGeom prst="rect">
            <a:avLst/>
          </a:prstGeom>
        </p:spPr>
        <p:txBody>
          <a:bodyPr wrap="none">
            <a:spAutoFit/>
          </a:bodyPr>
          <a:lstStyle/>
          <a:p>
            <a:r>
              <a:rPr lang="en-US" altLang="zh-CN" sz="3200" dirty="0" smtClean="0">
                <a:latin typeface="Times New Roman" panose="02020603050405020304" pitchFamily="18" charset="0"/>
                <a:cs typeface="Times New Roman" panose="02020603050405020304" pitchFamily="18" charset="0"/>
              </a:rPr>
              <a:t> It was hard. </a:t>
            </a:r>
            <a:endParaRPr lang="zh-CN" altLang="en-US" sz="3200" dirty="0"/>
          </a:p>
        </p:txBody>
      </p:sp>
      <p:sp>
        <p:nvSpPr>
          <p:cNvPr id="7" name="矩形 6"/>
          <p:cNvSpPr/>
          <p:nvPr/>
        </p:nvSpPr>
        <p:spPr>
          <a:xfrm>
            <a:off x="539552" y="620688"/>
            <a:ext cx="8856984" cy="584775"/>
          </a:xfrm>
          <a:prstGeom prst="rect">
            <a:avLst/>
          </a:prstGeom>
        </p:spPr>
        <p:txBody>
          <a:bodyPr wrap="square">
            <a:spAutoFit/>
          </a:bodyPr>
          <a:lstStyle/>
          <a:p>
            <a:r>
              <a:rPr lang="en-US" altLang="zh-CN" sz="3200" dirty="0" smtClean="0">
                <a:latin typeface="Times New Roman" panose="02020603050405020304" pitchFamily="18" charset="0"/>
                <a:cs typeface="Times New Roman" panose="02020603050405020304" pitchFamily="18" charset="0"/>
              </a:rPr>
              <a:t>I’ve always wanted to be </a:t>
            </a:r>
            <a:r>
              <a:rPr lang="en-US" altLang="zh-CN" sz="3200" u="sng" dirty="0" smtClean="0">
                <a:solidFill>
                  <a:srgbClr val="FF0000"/>
                </a:solidFill>
                <a:latin typeface="Times New Roman" panose="02020603050405020304" pitchFamily="18" charset="0"/>
                <a:cs typeface="Times New Roman" panose="02020603050405020304" pitchFamily="18" charset="0"/>
              </a:rPr>
              <a:t>a high school cheerleader.</a:t>
            </a:r>
            <a:endParaRPr lang="zh-CN" altLang="en-US" sz="3200" u="sng" dirty="0">
              <a:solidFill>
                <a:srgbClr val="FF0000"/>
              </a:solidFill>
            </a:endParaRPr>
          </a:p>
        </p:txBody>
      </p:sp>
      <p:sp>
        <p:nvSpPr>
          <p:cNvPr id="9" name="矩形 8"/>
          <p:cNvSpPr/>
          <p:nvPr/>
        </p:nvSpPr>
        <p:spPr>
          <a:xfrm>
            <a:off x="467544" y="1700808"/>
            <a:ext cx="3353803" cy="584775"/>
          </a:xfrm>
          <a:prstGeom prst="rect">
            <a:avLst/>
          </a:prstGeom>
        </p:spPr>
        <p:txBody>
          <a:bodyPr wrap="none">
            <a:spAutoFit/>
          </a:bodyPr>
          <a:lstStyle/>
          <a:p>
            <a:r>
              <a:rPr lang="en-US" altLang="zh-CN" sz="3200" dirty="0" smtClean="0">
                <a:latin typeface="Times New Roman" panose="02020603050405020304" pitchFamily="18" charset="0"/>
                <a:cs typeface="Times New Roman" panose="02020603050405020304" pitchFamily="18" charset="0"/>
              </a:rPr>
              <a:t> It was </a:t>
            </a:r>
            <a:r>
              <a:rPr lang="en-US" altLang="zh-CN" sz="3200" u="sng" dirty="0" smtClean="0">
                <a:solidFill>
                  <a:srgbClr val="FF0000"/>
                </a:solidFill>
                <a:latin typeface="Times New Roman" panose="02020603050405020304" pitchFamily="18" charset="0"/>
                <a:cs typeface="Times New Roman" panose="02020603050405020304" pitchFamily="18" charset="0"/>
              </a:rPr>
              <a:t>really hard. </a:t>
            </a:r>
            <a:endParaRPr lang="zh-CN" altLang="en-US" sz="3200" u="sng" dirty="0">
              <a:solidFill>
                <a:srgbClr val="FF0000"/>
              </a:solidFill>
            </a:endParaRPr>
          </a:p>
        </p:txBody>
      </p:sp>
      <p:sp>
        <p:nvSpPr>
          <p:cNvPr id="10" name="TextBox 9"/>
          <p:cNvSpPr txBox="1"/>
          <p:nvPr/>
        </p:nvSpPr>
        <p:spPr>
          <a:xfrm>
            <a:off x="395536" y="3789040"/>
            <a:ext cx="8064896" cy="954107"/>
          </a:xfrm>
          <a:prstGeom prst="rect">
            <a:avLst/>
          </a:prstGeom>
          <a:solidFill>
            <a:schemeClr val="accent5">
              <a:lumMod val="20000"/>
              <a:lumOff val="80000"/>
            </a:schemeClr>
          </a:solidFill>
        </p:spPr>
        <p:txBody>
          <a:bodyPr wrap="square" rtlCol="0">
            <a:spAutoFit/>
          </a:bodyPr>
          <a:lstStyle/>
          <a:p>
            <a:r>
              <a:rPr lang="en-US" altLang="zh-CN" sz="2800" b="1" i="1" dirty="0" smtClean="0">
                <a:solidFill>
                  <a:srgbClr val="2F70BF"/>
                </a:solidFill>
                <a:effectLst>
                  <a:outerShdw blurRad="38100" dist="38100" dir="2700000" algn="tl">
                    <a:srgbClr val="000000">
                      <a:alpha val="43137"/>
                    </a:srgbClr>
                  </a:outerShdw>
                </a:effectLst>
              </a:rPr>
              <a:t>Tip1: Pay attention to nouns and add adj./n./prep. to make them into noun phrases.</a:t>
            </a:r>
            <a:endParaRPr lang="zh-CN" altLang="en-US" sz="2800" b="1" i="1" dirty="0">
              <a:solidFill>
                <a:srgbClr val="2F70BF"/>
              </a:solidFill>
              <a:effectLst>
                <a:outerShdw blurRad="38100" dist="38100" dir="2700000" algn="tl">
                  <a:srgbClr val="000000">
                    <a:alpha val="43137"/>
                  </a:srgbClr>
                </a:outerShdw>
              </a:effectLst>
            </a:endParaRPr>
          </a:p>
        </p:txBody>
      </p:sp>
      <p:sp>
        <p:nvSpPr>
          <p:cNvPr id="11" name="TextBox 10"/>
          <p:cNvSpPr txBox="1"/>
          <p:nvPr/>
        </p:nvSpPr>
        <p:spPr>
          <a:xfrm>
            <a:off x="395536" y="4941168"/>
            <a:ext cx="8064896" cy="954107"/>
          </a:xfrm>
          <a:prstGeom prst="rect">
            <a:avLst/>
          </a:prstGeom>
          <a:solidFill>
            <a:schemeClr val="accent5">
              <a:lumMod val="20000"/>
              <a:lumOff val="80000"/>
            </a:schemeClr>
          </a:solidFill>
        </p:spPr>
        <p:txBody>
          <a:bodyPr wrap="square" rtlCol="0">
            <a:spAutoFit/>
          </a:bodyPr>
          <a:lstStyle/>
          <a:p>
            <a:r>
              <a:rPr lang="en-US" altLang="zh-CN" sz="2800" b="1" i="1" dirty="0" smtClean="0">
                <a:solidFill>
                  <a:srgbClr val="2F70BF"/>
                </a:solidFill>
                <a:effectLst>
                  <a:outerShdw blurRad="38100" dist="38100" dir="2700000" algn="tl">
                    <a:srgbClr val="000000">
                      <a:alpha val="43137"/>
                    </a:srgbClr>
                  </a:outerShdw>
                </a:effectLst>
              </a:rPr>
              <a:t>Tip2: Pay attention to adjectives and add adv./prep. to make them into adjective phrases.</a:t>
            </a:r>
            <a:endParaRPr lang="zh-CN" altLang="en-US" sz="2800" b="1" i="1" dirty="0">
              <a:solidFill>
                <a:srgbClr val="2F70BF"/>
              </a:solidFill>
              <a:effectLst>
                <a:outerShdw blurRad="38100" dist="38100" dir="2700000" algn="tl">
                  <a:srgbClr val="000000">
                    <a:alpha val="43137"/>
                  </a:srgbClr>
                </a:outerShdw>
              </a:effectLst>
            </a:endParaRPr>
          </a:p>
        </p:txBody>
      </p:sp>
      <p:sp>
        <p:nvSpPr>
          <p:cNvPr id="12" name="TextBox 11"/>
          <p:cNvSpPr txBox="1"/>
          <p:nvPr/>
        </p:nvSpPr>
        <p:spPr>
          <a:xfrm>
            <a:off x="395536" y="6165304"/>
            <a:ext cx="8064896" cy="523220"/>
          </a:xfrm>
          <a:prstGeom prst="rect">
            <a:avLst/>
          </a:prstGeom>
          <a:solidFill>
            <a:schemeClr val="accent5">
              <a:lumMod val="20000"/>
              <a:lumOff val="80000"/>
            </a:schemeClr>
          </a:solidFill>
        </p:spPr>
        <p:txBody>
          <a:bodyPr wrap="square" rtlCol="0">
            <a:spAutoFit/>
          </a:bodyPr>
          <a:lstStyle/>
          <a:p>
            <a:r>
              <a:rPr lang="en-US" altLang="zh-CN" sz="2800" b="1" i="1" dirty="0" smtClean="0">
                <a:solidFill>
                  <a:srgbClr val="2F70BF"/>
                </a:solidFill>
                <a:effectLst>
                  <a:outerShdw blurRad="38100" dist="38100" dir="2700000" algn="tl">
                    <a:srgbClr val="000000">
                      <a:alpha val="43137"/>
                    </a:srgbClr>
                  </a:outerShdw>
                </a:effectLst>
              </a:rPr>
              <a:t>Tip3: Pay attention to verbs and add adverb phrases.</a:t>
            </a:r>
            <a:endParaRPr lang="zh-CN" altLang="en-US" sz="2800" b="1" i="1" dirty="0">
              <a:solidFill>
                <a:srgbClr val="2F70BF"/>
              </a:solidFill>
              <a:effectLst>
                <a:outerShdw blurRad="38100" dist="38100" dir="2700000" algn="tl">
                  <a:srgbClr val="000000">
                    <a:alpha val="43137"/>
                  </a:srgbClr>
                </a:outerShdw>
              </a:effectLst>
            </a:endParaRPr>
          </a:p>
        </p:txBody>
      </p:sp>
      <p:sp>
        <p:nvSpPr>
          <p:cNvPr id="13" name="矩形 12"/>
          <p:cNvSpPr/>
          <p:nvPr/>
        </p:nvSpPr>
        <p:spPr>
          <a:xfrm>
            <a:off x="467544" y="2204864"/>
            <a:ext cx="7992888" cy="584775"/>
          </a:xfrm>
          <a:prstGeom prst="rect">
            <a:avLst/>
          </a:prstGeom>
        </p:spPr>
        <p:txBody>
          <a:bodyPr wrap="square">
            <a:spAutoFit/>
          </a:bodyPr>
          <a:lstStyle/>
          <a:p>
            <a:r>
              <a:rPr lang="en-US" altLang="zh-CN" sz="3200" dirty="0" smtClean="0">
                <a:latin typeface="Times New Roman" panose="02020603050405020304" pitchFamily="18" charset="0"/>
                <a:cs typeface="Times New Roman" panose="02020603050405020304" pitchFamily="18" charset="0"/>
              </a:rPr>
              <a:t> We had to dance.</a:t>
            </a:r>
            <a:endParaRPr lang="zh-CN" altLang="en-US" sz="3200" dirty="0"/>
          </a:p>
        </p:txBody>
      </p:sp>
      <p:sp>
        <p:nvSpPr>
          <p:cNvPr id="14" name="矩形 13"/>
          <p:cNvSpPr/>
          <p:nvPr/>
        </p:nvSpPr>
        <p:spPr>
          <a:xfrm>
            <a:off x="467544" y="2708920"/>
            <a:ext cx="8856984" cy="584775"/>
          </a:xfrm>
          <a:prstGeom prst="rect">
            <a:avLst/>
          </a:prstGeom>
        </p:spPr>
        <p:txBody>
          <a:bodyPr wrap="square">
            <a:spAutoFit/>
          </a:bodyPr>
          <a:lstStyle/>
          <a:p>
            <a:r>
              <a:rPr lang="en-US" altLang="zh-CN" sz="3200" dirty="0" smtClean="0">
                <a:latin typeface="Times New Roman" panose="02020603050405020304" pitchFamily="18" charset="0"/>
                <a:cs typeface="Times New Roman" panose="02020603050405020304" pitchFamily="18" charset="0"/>
              </a:rPr>
              <a:t> We had to dance </a:t>
            </a:r>
            <a:r>
              <a:rPr lang="en-US" altLang="zh-CN" sz="3200" u="sng" dirty="0" smtClean="0">
                <a:solidFill>
                  <a:srgbClr val="FF0000"/>
                </a:solidFill>
                <a:latin typeface="Times New Roman" panose="02020603050405020304" pitchFamily="18" charset="0"/>
                <a:cs typeface="Times New Roman" panose="02020603050405020304" pitchFamily="18" charset="0"/>
              </a:rPr>
              <a:t>very energetically and beautifully.</a:t>
            </a:r>
            <a:endParaRPr lang="zh-CN" altLang="en-US" sz="3200"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2"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p:nvPr>
        </p:nvSpPr>
        <p:spPr>
          <a:xfrm>
            <a:off x="90170" y="417830"/>
            <a:ext cx="8596630" cy="6022975"/>
          </a:xfrm>
        </p:spPr>
        <p:txBody>
          <a:bodyPr>
            <a:normAutofit fontScale="90000" lnSpcReduction="10000"/>
          </a:bodyPr>
          <a:p>
            <a:pPr marL="0" indent="0" algn="just">
              <a:buNone/>
            </a:pPr>
            <a:r>
              <a:rPr lang="zh-CN" altLang="en-US" b="1" i="1">
                <a:solidFill>
                  <a:schemeClr val="tx1"/>
                </a:solidFill>
                <a:latin typeface="Times New Roman" panose="02020603050405020304" pitchFamily="18" charset="0"/>
                <a:cs typeface="Times New Roman" panose="02020603050405020304" pitchFamily="18" charset="0"/>
              </a:rPr>
              <a:t>Suggested Answer:</a:t>
            </a:r>
            <a:endParaRPr lang="zh-CN" altLang="en-US" b="1">
              <a:solidFill>
                <a:schemeClr val="tx2">
                  <a:lumMod val="60000"/>
                  <a:lumOff val="40000"/>
                </a:schemeClr>
              </a:solidFill>
              <a:latin typeface="Times New Roman" panose="02020603050405020304" pitchFamily="18" charset="0"/>
              <a:cs typeface="Times New Roman" panose="02020603050405020304" pitchFamily="18" charset="0"/>
            </a:endParaRPr>
          </a:p>
          <a:p>
            <a:pPr marL="0" indent="0" algn="just">
              <a:buNone/>
            </a:pPr>
            <a:r>
              <a:rPr lang="zh-CN" altLang="en-US" b="1">
                <a:solidFill>
                  <a:schemeClr val="tx2">
                    <a:lumMod val="60000"/>
                    <a:lumOff val="40000"/>
                  </a:schemeClr>
                </a:solidFill>
                <a:latin typeface="Times New Roman" panose="02020603050405020304" pitchFamily="18" charset="0"/>
                <a:cs typeface="Times New Roman" panose="02020603050405020304" pitchFamily="18" charset="0"/>
              </a:rPr>
              <a:t>      I</a:t>
            </a:r>
            <a:r>
              <a:rPr lang="en-US" altLang="zh-CN" b="1">
                <a:solidFill>
                  <a:schemeClr val="tx2">
                    <a:lumMod val="60000"/>
                    <a:lumOff val="40000"/>
                  </a:schemeClr>
                </a:solidFill>
                <a:latin typeface="Times New Roman" panose="02020603050405020304" pitchFamily="18" charset="0"/>
                <a:cs typeface="Times New Roman" panose="02020603050405020304" pitchFamily="18" charset="0"/>
              </a:rPr>
              <a:t>'</a:t>
            </a:r>
            <a:r>
              <a:rPr lang="zh-CN" altLang="en-US" b="1">
                <a:solidFill>
                  <a:schemeClr val="tx2">
                    <a:lumMod val="60000"/>
                    <a:lumOff val="40000"/>
                  </a:schemeClr>
                </a:solidFill>
                <a:latin typeface="Times New Roman" panose="02020603050405020304" pitchFamily="18" charset="0"/>
                <a:cs typeface="Times New Roman" panose="02020603050405020304" pitchFamily="18" charset="0"/>
              </a:rPr>
              <a:t>ve always wanted to be a high schoolcheerleader. Yesterday, I tried out for my school</a:t>
            </a:r>
            <a:r>
              <a:rPr lang="en-US" altLang="zh-CN" b="1">
                <a:solidFill>
                  <a:schemeClr val="tx2">
                    <a:lumMod val="60000"/>
                    <a:lumOff val="40000"/>
                  </a:schemeClr>
                </a:solidFill>
                <a:latin typeface="Times New Roman" panose="02020603050405020304" pitchFamily="18" charset="0"/>
                <a:cs typeface="Times New Roman" panose="02020603050405020304" pitchFamily="18" charset="0"/>
              </a:rPr>
              <a:t>'</a:t>
            </a:r>
            <a:r>
              <a:rPr lang="zh-CN" altLang="en-US" b="1">
                <a:solidFill>
                  <a:schemeClr val="tx2">
                    <a:lumMod val="60000"/>
                    <a:lumOff val="40000"/>
                  </a:schemeClr>
                </a:solidFill>
                <a:latin typeface="Times New Roman" panose="02020603050405020304" pitchFamily="18" charset="0"/>
                <a:cs typeface="Times New Roman" panose="02020603050405020304" pitchFamily="18" charset="0"/>
              </a:rPr>
              <a:t>s cheerleading team. It was really hard. First, we had to dance up and down around the basketball court for 20 minutes. The teacher showed us how to move, and then we tried very hard. Second, we practised singing a short fight song about the school basketball team. Finally, some of the stronger girls had to lift their partners. The other girls jumped very high and cheered so loudly. I think I did quite well in the try-out, but many of the other girls were even better. I</a:t>
            </a:r>
            <a:r>
              <a:rPr lang="en-US" altLang="zh-CN" b="1">
                <a:solidFill>
                  <a:schemeClr val="tx2">
                    <a:lumMod val="60000"/>
                    <a:lumOff val="40000"/>
                  </a:schemeClr>
                </a:solidFill>
                <a:latin typeface="Times New Roman" panose="02020603050405020304" pitchFamily="18" charset="0"/>
                <a:cs typeface="Times New Roman" panose="02020603050405020304" pitchFamily="18" charset="0"/>
              </a:rPr>
              <a:t>'</a:t>
            </a:r>
            <a:r>
              <a:rPr lang="zh-CN" altLang="en-US" b="1">
                <a:solidFill>
                  <a:schemeClr val="tx2">
                    <a:lumMod val="60000"/>
                    <a:lumOff val="40000"/>
                  </a:schemeClr>
                </a:solidFill>
                <a:latin typeface="Times New Roman" panose="02020603050405020304" pitchFamily="18" charset="0"/>
                <a:cs typeface="Times New Roman" panose="02020603050405020304" pitchFamily="18" charset="0"/>
              </a:rPr>
              <a:t>m not sure whether I</a:t>
            </a:r>
            <a:r>
              <a:rPr lang="en-US" altLang="zh-CN" b="1">
                <a:solidFill>
                  <a:schemeClr val="tx2">
                    <a:lumMod val="60000"/>
                    <a:lumOff val="40000"/>
                  </a:schemeClr>
                </a:solidFill>
                <a:latin typeface="Times New Roman" panose="02020603050405020304" pitchFamily="18" charset="0"/>
                <a:cs typeface="Times New Roman" panose="02020603050405020304" pitchFamily="18" charset="0"/>
              </a:rPr>
              <a:t>'</a:t>
            </a:r>
            <a:r>
              <a:rPr lang="zh-CN" altLang="en-US" b="1">
                <a:solidFill>
                  <a:schemeClr val="tx2">
                    <a:lumMod val="60000"/>
                    <a:lumOff val="40000"/>
                  </a:schemeClr>
                </a:solidFill>
                <a:latin typeface="Times New Roman" panose="02020603050405020304" pitchFamily="18" charset="0"/>
                <a:cs typeface="Times New Roman" panose="02020603050405020304" pitchFamily="18" charset="0"/>
              </a:rPr>
              <a:t>ll make the cheerleading team this year or not.</a:t>
            </a:r>
            <a:endParaRPr lang="zh-CN" altLang="en-US" b="1">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42745" y="1295400"/>
            <a:ext cx="5802630" cy="1322070"/>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wrap="square" rtlCol="0">
            <a:spAutoFit/>
            <a:scene3d>
              <a:camera prst="orthographicFront"/>
              <a:lightRig rig="threePt" dir="t"/>
            </a:scene3d>
          </a:bodyPr>
          <a:p>
            <a:r>
              <a:rPr lang="en-US" altLang="zh-CN" sz="4000" dirty="0" smtClean="0">
                <a:ln w="22225">
                  <a:solidFill>
                    <a:schemeClr val="accent2"/>
                  </a:solidFill>
                  <a:prstDash val="solid"/>
                </a:ln>
                <a:solidFill>
                  <a:srgbClr val="FF0000"/>
                </a:solidFill>
                <a:effectLst/>
                <a:latin typeface="Arial Black" panose="020B0A04020102020204" pitchFamily="34" charset="0"/>
              </a:rPr>
              <a:t>more informative</a:t>
            </a:r>
            <a:endParaRPr lang="en-US" altLang="zh-CN" sz="4000" dirty="0" smtClean="0">
              <a:ln w="22225">
                <a:solidFill>
                  <a:schemeClr val="accent2"/>
                </a:solidFill>
                <a:prstDash val="solid"/>
              </a:ln>
              <a:solidFill>
                <a:srgbClr val="FF0000"/>
              </a:solidFill>
              <a:effectLst/>
              <a:latin typeface="Arial Black" panose="020B0A04020102020204" pitchFamily="34" charset="0"/>
            </a:endParaRPr>
          </a:p>
          <a:p>
            <a:r>
              <a:rPr lang="en-US" altLang="zh-CN" sz="4000" dirty="0" smtClean="0">
                <a:ln w="22225">
                  <a:solidFill>
                    <a:schemeClr val="accent2"/>
                  </a:solidFill>
                  <a:prstDash val="solid"/>
                </a:ln>
                <a:solidFill>
                  <a:srgbClr val="FF0000"/>
                </a:solidFill>
                <a:effectLst/>
                <a:latin typeface="Arial Black" panose="020B0A04020102020204" pitchFamily="34" charset="0"/>
              </a:rPr>
              <a:t> </a:t>
            </a:r>
            <a:endParaRPr lang="en-US" altLang="zh-CN" sz="4000" dirty="0" smtClean="0">
              <a:ln w="22225">
                <a:solidFill>
                  <a:schemeClr val="accent2"/>
                </a:solidFill>
                <a:prstDash val="solid"/>
              </a:ln>
              <a:solidFill>
                <a:srgbClr val="FF0000"/>
              </a:solidFill>
              <a:effectLst/>
              <a:latin typeface="Arial Black" panose="020B0A04020102020204" pitchFamily="34" charset="0"/>
            </a:endParaRPr>
          </a:p>
        </p:txBody>
      </p:sp>
      <p:sp>
        <p:nvSpPr>
          <p:cNvPr id="10" name="矩形 9"/>
          <p:cNvSpPr/>
          <p:nvPr/>
        </p:nvSpPr>
        <p:spPr>
          <a:xfrm>
            <a:off x="2573283" y="2771869"/>
            <a:ext cx="3941445" cy="706755"/>
          </a:xfrm>
          <a:prstGeom prst="rect">
            <a:avLst/>
          </a:prstGeom>
        </p:spPr>
        <p:txBody>
          <a:bodyPr wrap="none">
            <a:spAutoFit/>
            <a:scene3d>
              <a:camera prst="orthographicFront"/>
              <a:lightRig rig="threePt" dir="t"/>
            </a:scene3d>
          </a:bodyPr>
          <a:p>
            <a:r>
              <a:rPr lang="en-US" altLang="zh-CN" sz="4000" dirty="0" smtClean="0">
                <a:ln w="22225">
                  <a:solidFill>
                    <a:schemeClr val="accent2"/>
                  </a:solidFill>
                  <a:prstDash val="solid"/>
                </a:ln>
                <a:solidFill>
                  <a:srgbClr val="FF0000"/>
                </a:solidFill>
                <a:effectLst/>
                <a:latin typeface="Arial Black" panose="020B0A04020102020204" pitchFamily="34" charset="0"/>
              </a:rPr>
              <a:t>more</a:t>
            </a:r>
            <a:r>
              <a:rPr lang="en-US" altLang="zh-CN" sz="2800" dirty="0" smtClean="0">
                <a:ln w="22225">
                  <a:solidFill>
                    <a:schemeClr val="accent2"/>
                  </a:solidFill>
                  <a:prstDash val="solid"/>
                </a:ln>
                <a:solidFill>
                  <a:srgbClr val="FF0000"/>
                </a:solidFill>
                <a:effectLst/>
              </a:rPr>
              <a:t> </a:t>
            </a:r>
            <a:r>
              <a:rPr lang="en-US" altLang="zh-CN" sz="4000" dirty="0" smtClean="0">
                <a:ln w="22225">
                  <a:solidFill>
                    <a:schemeClr val="accent2"/>
                  </a:solidFill>
                  <a:prstDash val="solid"/>
                </a:ln>
                <a:solidFill>
                  <a:srgbClr val="FF0000"/>
                </a:solidFill>
                <a:effectLst/>
                <a:latin typeface="Arial Black" panose="020B0A04020102020204" pitchFamily="34" charset="0"/>
              </a:rPr>
              <a:t>detailed</a:t>
            </a:r>
            <a:endParaRPr lang="en-US" altLang="zh-CN" sz="4000" dirty="0" smtClean="0">
              <a:ln w="22225">
                <a:solidFill>
                  <a:schemeClr val="accent2"/>
                </a:solidFill>
                <a:prstDash val="solid"/>
              </a:ln>
              <a:solidFill>
                <a:srgbClr val="FF0000"/>
              </a:solidFill>
              <a:effectLst/>
              <a:latin typeface="Arial Black" panose="020B0A04020102020204" pitchFamily="34" charset="0"/>
            </a:endParaRPr>
          </a:p>
        </p:txBody>
      </p:sp>
      <p:sp>
        <p:nvSpPr>
          <p:cNvPr id="11" name="矩形 10"/>
          <p:cNvSpPr/>
          <p:nvPr/>
        </p:nvSpPr>
        <p:spPr>
          <a:xfrm>
            <a:off x="3480435" y="4155440"/>
            <a:ext cx="4390390" cy="706755"/>
          </a:xfrm>
          <a:prstGeom prst="rect">
            <a:avLst/>
          </a:prstGeom>
        </p:spPr>
        <p:txBody>
          <a:bodyPr wrap="square">
            <a:spAutoFit/>
            <a:scene3d>
              <a:camera prst="orthographicFront"/>
              <a:lightRig rig="threePt" dir="t"/>
            </a:scene3d>
          </a:bodyPr>
          <a:p>
            <a:r>
              <a:rPr lang="en-US" altLang="zh-CN" sz="4000" dirty="0" smtClean="0">
                <a:ln w="22225">
                  <a:solidFill>
                    <a:schemeClr val="accent2"/>
                  </a:solidFill>
                  <a:prstDash val="solid"/>
                </a:ln>
                <a:solidFill>
                  <a:srgbClr val="FF0000"/>
                </a:solidFill>
                <a:effectLst/>
                <a:latin typeface="Arial Black" panose="020B0A04020102020204" pitchFamily="34" charset="0"/>
              </a:rPr>
              <a:t>more</a:t>
            </a:r>
            <a:r>
              <a:rPr lang="en-US" altLang="zh-CN" sz="2800" dirty="0" smtClean="0">
                <a:ln w="22225">
                  <a:solidFill>
                    <a:schemeClr val="accent2"/>
                  </a:solidFill>
                  <a:prstDash val="solid"/>
                </a:ln>
                <a:solidFill>
                  <a:srgbClr val="FF0000"/>
                </a:solidFill>
                <a:effectLst/>
              </a:rPr>
              <a:t> </a:t>
            </a:r>
            <a:r>
              <a:rPr lang="en-US" altLang="zh-CN" sz="4000" dirty="0" smtClean="0">
                <a:ln w="22225">
                  <a:solidFill>
                    <a:schemeClr val="accent2"/>
                  </a:solidFill>
                  <a:prstDash val="solid"/>
                </a:ln>
                <a:solidFill>
                  <a:srgbClr val="FF0000"/>
                </a:solidFill>
                <a:effectLst/>
                <a:latin typeface="Arial Black" panose="020B0A04020102020204" pitchFamily="34" charset="0"/>
              </a:rPr>
              <a:t>vivid</a:t>
            </a:r>
            <a:endParaRPr lang="en-US" altLang="zh-CN" sz="4000" dirty="0" smtClean="0">
              <a:ln w="22225">
                <a:solidFill>
                  <a:schemeClr val="accent2"/>
                </a:solidFill>
                <a:prstDash val="solid"/>
              </a:ln>
              <a:solidFill>
                <a:srgbClr val="FF0000"/>
              </a:solidFill>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656" y="548680"/>
            <a:ext cx="6357122" cy="830997"/>
          </a:xfrm>
        </p:spPr>
        <p:txBody>
          <a:bodyPr/>
          <a:lstStyle/>
          <a:p>
            <a:r>
              <a:rPr lang="en-US" altLang="zh-CN" sz="5400" b="1" dirty="0" smtClean="0">
                <a:solidFill>
                  <a:srgbClr val="2F70BF"/>
                </a:solidFill>
                <a:effectLst>
                  <a:outerShdw blurRad="38100" dist="38100" dir="2700000" algn="tl">
                    <a:srgbClr val="000000">
                      <a:alpha val="43137"/>
                    </a:srgbClr>
                  </a:outerShdw>
                </a:effectLst>
              </a:rPr>
              <a:t>Assignment</a:t>
            </a:r>
            <a:endParaRPr lang="zh-CN" altLang="en-US" sz="7200" dirty="0">
              <a:solidFill>
                <a:srgbClr val="2F70BF"/>
              </a:solidFill>
              <a:effectLst>
                <a:outerShdw blurRad="38100" dist="38100" dir="2700000" algn="tl">
                  <a:srgbClr val="000000">
                    <a:alpha val="43137"/>
                  </a:srgbClr>
                </a:outerShdw>
              </a:effectLst>
            </a:endParaRPr>
          </a:p>
        </p:txBody>
      </p:sp>
      <p:sp>
        <p:nvSpPr>
          <p:cNvPr id="3" name="副标题 2"/>
          <p:cNvSpPr>
            <a:spLocks noGrp="1"/>
          </p:cNvSpPr>
          <p:nvPr>
            <p:ph type="subTitle"/>
          </p:nvPr>
        </p:nvSpPr>
        <p:spPr>
          <a:xfrm>
            <a:off x="539552" y="2512641"/>
            <a:ext cx="8229330" cy="1846659"/>
          </a:xfrm>
        </p:spPr>
        <p:txBody>
          <a:bodyPr/>
          <a:lstStyle/>
          <a:p>
            <a:pPr marL="0" indent="0" algn="just">
              <a:buNone/>
            </a:pPr>
            <a:r>
              <a:rPr lang="en-US" altLang="zh-CN" sz="4000" b="1" dirty="0" smtClean="0"/>
              <a:t>     Write a passage about your school life and use as many </a:t>
            </a:r>
            <a:r>
              <a:rPr lang="en-US" altLang="zh-CN" sz="4000" b="1" dirty="0" smtClean="0">
                <a:solidFill>
                  <a:srgbClr val="2962A7"/>
                </a:solidFill>
              </a:rPr>
              <a:t>noun/ adjective /adverb phrases </a:t>
            </a:r>
            <a:r>
              <a:rPr lang="en-US" altLang="zh-CN" sz="4000" b="1" dirty="0" smtClean="0"/>
              <a:t>as possible </a:t>
            </a:r>
            <a:endParaRPr lang="en-US" altLang="zh-CN" sz="40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564904"/>
            <a:ext cx="6696744" cy="1862048"/>
          </a:xfrm>
          <a:prstGeom prst="rect">
            <a:avLst/>
          </a:prstGeom>
          <a:noFill/>
        </p:spPr>
        <p:txBody>
          <a:bodyPr wrap="square" rtlCol="0">
            <a:spAutoFit/>
          </a:bodyPr>
          <a:lstStyle/>
          <a:p>
            <a:r>
              <a:rPr lang="en-US" altLang="zh-CN" sz="11500" b="1" i="1" dirty="0" smtClean="0">
                <a:ln w="10541" cmpd="sng">
                  <a:solidFill>
                    <a:schemeClr val="accent1">
                      <a:shade val="88000"/>
                      <a:satMod val="110000"/>
                    </a:schemeClr>
                  </a:solidFill>
                  <a:prstDash val="solid"/>
                </a:ln>
                <a:solidFill>
                  <a:srgbClr val="FF0000"/>
                </a:solidFill>
              </a:rPr>
              <a:t>Thank you!</a:t>
            </a:r>
            <a:endParaRPr lang="zh-CN" altLang="en-US" sz="11500" b="1" i="1" dirty="0">
              <a:ln w="10541" cmpd="sng">
                <a:solidFill>
                  <a:schemeClr val="accent1">
                    <a:shade val="88000"/>
                    <a:satMod val="110000"/>
                  </a:schemeClr>
                </a:solidFill>
                <a:prstDash val="solid"/>
              </a:ln>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2420888"/>
            <a:ext cx="9036496" cy="3970318"/>
          </a:xfrm>
          <a:prstGeom prst="rect">
            <a:avLst/>
          </a:prstGeom>
          <a:noFill/>
        </p:spPr>
        <p:txBody>
          <a:bodyPr wrap="square" rtlCol="0">
            <a:spAutoFit/>
          </a:bodyPr>
          <a:lstStyle/>
          <a:p>
            <a:pPr algn="ctr">
              <a:lnSpc>
                <a:spcPct val="150000"/>
              </a:lnSpc>
            </a:pP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Discovering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Useful </a:t>
            </a: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Structures</a:t>
            </a:r>
            <a:endPar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r>
              <a:rPr lang="en-US" altLang="zh-C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字魂27号-布丁体" panose="00000500000000000000" charset="-122"/>
                <a:cs typeface="Times New Roman" panose="02020603050405020304" pitchFamily="18" charset="0"/>
              </a:rPr>
              <a:t>Noun Phrases  Adjective Phrases  Adverb phrases</a:t>
            </a:r>
            <a:endParaRPr lang="en-US" altLang="zh-C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字魂27号-布丁体" panose="00000500000000000000" charset="-122"/>
              <a:cs typeface="Times New Roman" panose="02020603050405020304" pitchFamily="18" charset="0"/>
            </a:endParaRPr>
          </a:p>
          <a:p>
            <a:pPr algn="ctr">
              <a:lnSpc>
                <a:spcPct val="150000"/>
              </a:lnSpc>
            </a:pPr>
            <a:endParaRPr lang="en-US" altLang="zh-C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字魂27号-布丁体" panose="00000500000000000000" charset="-122"/>
              <a:cs typeface="Times New Roman" panose="02020603050405020304" pitchFamily="18" charset="0"/>
            </a:endParaRPr>
          </a:p>
          <a:p>
            <a:pPr algn="ctr">
              <a:lnSpc>
                <a:spcPct val="150000"/>
              </a:lnSpc>
            </a:pPr>
            <a:r>
              <a:rPr lang="zh-CN" altLang="en-US" sz="2800" b="1" dirty="0" smtClean="0">
                <a:latin typeface="黑体" panose="02010609060101010101" pitchFamily="49" charset="-122"/>
                <a:ea typeface="黑体" panose="02010609060101010101" pitchFamily="49" charset="-122"/>
                <a:cs typeface="Times New Roman" panose="02020603050405020304" pitchFamily="18" charset="0"/>
              </a:rPr>
              <a:t>衢州三中 孙玲</a:t>
            </a:r>
            <a:endParaRPr lang="en-US" altLang="zh-CN" sz="4400" b="1" dirty="0" smtClean="0">
              <a:latin typeface="黑体" panose="02010609060101010101" pitchFamily="49" charset="-122"/>
              <a:ea typeface="黑体" panose="02010609060101010101" pitchFamily="49" charset="-122"/>
              <a:cs typeface="Times New Roman" panose="02020603050405020304" pitchFamily="18" charset="0"/>
            </a:endParaRPr>
          </a:p>
          <a:p>
            <a:pPr algn="ctr">
              <a:lnSpc>
                <a:spcPct val="150000"/>
              </a:lnSpc>
            </a:pPr>
            <a:endParaRPr lang="zh-CN"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字魂27号-布丁体" panose="00000500000000000000" charset="-122"/>
              <a:cs typeface="Times New Roman" panose="02020603050405020304" pitchFamily="18" charset="0"/>
            </a:endParaRPr>
          </a:p>
        </p:txBody>
      </p:sp>
      <p:sp>
        <p:nvSpPr>
          <p:cNvPr id="6" name="矩形 5"/>
          <p:cNvSpPr/>
          <p:nvPr/>
        </p:nvSpPr>
        <p:spPr>
          <a:xfrm>
            <a:off x="179512" y="404664"/>
            <a:ext cx="5285627"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altLang="zh-CN" sz="4800" b="1" dirty="0" smtClean="0">
                <a:latin typeface="Times New Roman" panose="02020603050405020304" pitchFamily="18" charset="0"/>
                <a:cs typeface="Times New Roman" panose="02020603050405020304" pitchFamily="18" charset="0"/>
              </a:rPr>
              <a:t>Unit 1 Teenage Life</a:t>
            </a:r>
            <a:endParaRPr lang="zh-CN" altLang="en-US" sz="4800" dirty="0"/>
          </a:p>
        </p:txBody>
      </p:sp>
      <p:sp>
        <p:nvSpPr>
          <p:cNvPr id="7" name="文本框 6"/>
          <p:cNvSpPr txBox="1"/>
          <p:nvPr/>
        </p:nvSpPr>
        <p:spPr>
          <a:xfrm>
            <a:off x="2207854" y="3290272"/>
            <a:ext cx="340682" cy="369332"/>
          </a:xfrm>
          <a:prstGeom prst="rect">
            <a:avLst/>
          </a:prstGeom>
          <a:noFill/>
        </p:spPr>
        <p:txBody>
          <a:bodyPr wrap="square" rtlCol="0">
            <a:spAutoFit/>
          </a:bodyPr>
          <a:lstStyle/>
          <a:p>
            <a:r>
              <a:rPr lang="zh-CN" altLang="en-US" dirty="0">
                <a:solidFill>
                  <a:schemeClr val="bg1"/>
                </a:solidFill>
              </a:rPr>
              <a:t>学</a:t>
            </a:r>
            <a:endParaRPr lang="zh-CN" altLang="en-US" dirty="0">
              <a:solidFill>
                <a:schemeClr val="bg1"/>
              </a:solidFill>
            </a:endParaRPr>
          </a:p>
        </p:txBody>
      </p:sp>
      <p:sp>
        <p:nvSpPr>
          <p:cNvPr id="9" name="文本框 8"/>
          <p:cNvSpPr txBox="1"/>
          <p:nvPr/>
        </p:nvSpPr>
        <p:spPr>
          <a:xfrm>
            <a:off x="2207854" y="1816436"/>
            <a:ext cx="313674" cy="369332"/>
          </a:xfrm>
          <a:prstGeom prst="rect">
            <a:avLst/>
          </a:prstGeom>
          <a:noFill/>
        </p:spPr>
        <p:txBody>
          <a:bodyPr wrap="square" rtlCol="0">
            <a:spAutoFit/>
          </a:bodyPr>
          <a:lstStyle/>
          <a:p>
            <a:r>
              <a:rPr lang="zh-CN" altLang="en-US" dirty="0">
                <a:solidFill>
                  <a:schemeClr val="bg1"/>
                </a:solidFill>
              </a:rPr>
              <a:t>网</a:t>
            </a:r>
            <a:endParaRPr lang="zh-CN" altLang="en-US" dirty="0">
              <a:solidFill>
                <a:schemeClr val="bg1"/>
              </a:solidFill>
            </a:endParaRPr>
          </a:p>
        </p:txBody>
      </p:sp>
    </p:spTree>
  </p:cSld>
  <p:clrMapOvr>
    <a:masterClrMapping/>
  </p:clrMapOvr>
  <p:transition spd="med" advClick="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01EC2508-4C50-4787-9877-82BE0AB81F26.png"/>
          <p:cNvPicPr>
            <a:picLocks noGrp="1" noChangeAspect="1"/>
          </p:cNvPicPr>
          <p:nvPr>
            <p:ph idx="1"/>
          </p:nvPr>
        </p:nvPicPr>
        <p:blipFill>
          <a:blip r:embed="rId1" cstate="print"/>
          <a:stretch>
            <a:fillRect/>
          </a:stretch>
        </p:blipFill>
        <p:spPr>
          <a:xfrm>
            <a:off x="107504" y="188640"/>
            <a:ext cx="1917338" cy="3068959"/>
          </a:xfrm>
        </p:spPr>
      </p:pic>
      <p:pic>
        <p:nvPicPr>
          <p:cNvPr id="5" name="图片 4" descr="29BE52DC-D032-4c32-86EA-43FA05D80A0E.png"/>
          <p:cNvPicPr>
            <a:picLocks noChangeAspect="1"/>
          </p:cNvPicPr>
          <p:nvPr/>
        </p:nvPicPr>
        <p:blipFill>
          <a:blip r:embed="rId2" cstate="print"/>
          <a:stretch>
            <a:fillRect/>
          </a:stretch>
        </p:blipFill>
        <p:spPr>
          <a:xfrm>
            <a:off x="179512" y="3645024"/>
            <a:ext cx="1835696" cy="2792203"/>
          </a:xfrm>
          <a:prstGeom prst="rect">
            <a:avLst/>
          </a:prstGeom>
        </p:spPr>
      </p:pic>
      <p:sp>
        <p:nvSpPr>
          <p:cNvPr id="6" name="云形标注 5"/>
          <p:cNvSpPr/>
          <p:nvPr/>
        </p:nvSpPr>
        <p:spPr>
          <a:xfrm>
            <a:off x="2123728" y="188640"/>
            <a:ext cx="6696744" cy="2304256"/>
          </a:xfrm>
          <a:prstGeom prst="cloudCallout">
            <a:avLst>
              <a:gd name="adj1" fmla="val -50451"/>
              <a:gd name="adj2" fmla="val 53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altLang="zh-CN" b="1" i="1" dirty="0" smtClean="0"/>
              <a:t>                </a:t>
            </a:r>
            <a:r>
              <a:rPr lang="en-US" altLang="zh-CN" sz="2400" b="1" i="1" dirty="0" smtClean="0"/>
              <a:t>Hi, my name is Joyce. </a:t>
            </a:r>
            <a:endParaRPr lang="en-US" altLang="zh-CN" sz="2400" b="1" i="1" dirty="0" smtClean="0"/>
          </a:p>
          <a:p>
            <a:pPr>
              <a:buNone/>
            </a:pPr>
            <a:r>
              <a:rPr lang="en-US" altLang="zh-CN" sz="2400" b="1" i="1" dirty="0" smtClean="0"/>
              <a:t>             I’m a student.</a:t>
            </a:r>
            <a:endParaRPr lang="en-US" altLang="zh-CN" sz="2400" b="1" i="1" dirty="0" smtClean="0"/>
          </a:p>
          <a:p>
            <a:pPr>
              <a:buNone/>
            </a:pPr>
            <a:r>
              <a:rPr lang="en-US" altLang="zh-CN" sz="2400" b="1" i="1" dirty="0" smtClean="0"/>
              <a:t>             My school is beautiful. </a:t>
            </a:r>
            <a:endParaRPr lang="en-US" altLang="zh-CN" sz="2400" b="1" i="1" dirty="0" smtClean="0"/>
          </a:p>
          <a:p>
            <a:pPr>
              <a:buNone/>
            </a:pPr>
            <a:r>
              <a:rPr lang="en-US" altLang="zh-CN" sz="2400" b="1" i="1" dirty="0" smtClean="0"/>
              <a:t>             I like it.</a:t>
            </a:r>
            <a:endParaRPr lang="en-US" altLang="zh-CN" sz="2400" b="1" i="1" dirty="0" smtClean="0"/>
          </a:p>
        </p:txBody>
      </p:sp>
      <p:sp>
        <p:nvSpPr>
          <p:cNvPr id="7" name="云形标注 6"/>
          <p:cNvSpPr/>
          <p:nvPr/>
        </p:nvSpPr>
        <p:spPr>
          <a:xfrm>
            <a:off x="2195736" y="2708920"/>
            <a:ext cx="6624736" cy="2492896"/>
          </a:xfrm>
          <a:prstGeom prst="cloudCallout">
            <a:avLst>
              <a:gd name="adj1" fmla="val -50451"/>
              <a:gd name="adj2" fmla="val 53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zh-CN" altLang="en-US" sz="2400" dirty="0"/>
          </a:p>
        </p:txBody>
      </p:sp>
      <p:sp>
        <p:nvSpPr>
          <p:cNvPr id="8" name="矩形 7"/>
          <p:cNvSpPr/>
          <p:nvPr/>
        </p:nvSpPr>
        <p:spPr>
          <a:xfrm>
            <a:off x="2843808" y="2996952"/>
            <a:ext cx="5832648" cy="1938992"/>
          </a:xfrm>
          <a:prstGeom prst="rect">
            <a:avLst/>
          </a:prstGeom>
        </p:spPr>
        <p:txBody>
          <a:bodyPr wrap="square">
            <a:spAutoFit/>
          </a:bodyPr>
          <a:lstStyle/>
          <a:p>
            <a:pPr>
              <a:buNone/>
            </a:pPr>
            <a:r>
              <a:rPr lang="en-US" altLang="zh-CN" sz="2400" b="1" i="1" dirty="0" smtClean="0">
                <a:solidFill>
                  <a:schemeClr val="bg1"/>
                </a:solidFill>
              </a:rPr>
              <a:t>   Hi, my name is Adam. </a:t>
            </a:r>
            <a:endParaRPr lang="en-US" altLang="zh-CN" sz="2400" b="1" i="1" dirty="0" smtClean="0">
              <a:solidFill>
                <a:schemeClr val="bg1"/>
              </a:solidFill>
            </a:endParaRPr>
          </a:p>
          <a:p>
            <a:pPr>
              <a:buNone/>
            </a:pPr>
            <a:r>
              <a:rPr lang="en-US" altLang="zh-CN" sz="2400" b="1" i="1" dirty="0" smtClean="0">
                <a:solidFill>
                  <a:schemeClr val="bg1"/>
                </a:solidFill>
              </a:rPr>
              <a:t>   I’m a senior high school student of America.</a:t>
            </a:r>
            <a:endParaRPr lang="en-US" altLang="zh-CN" sz="2400" b="1" i="1" dirty="0" smtClean="0">
              <a:solidFill>
                <a:schemeClr val="bg1"/>
              </a:solidFill>
            </a:endParaRPr>
          </a:p>
          <a:p>
            <a:pPr>
              <a:buNone/>
            </a:pPr>
            <a:r>
              <a:rPr lang="en-US" altLang="zh-CN" sz="2400" b="1" i="1" dirty="0" smtClean="0">
                <a:solidFill>
                  <a:schemeClr val="bg1"/>
                </a:solidFill>
              </a:rPr>
              <a:t>  My school is really beautiful with a  lot of      trees.</a:t>
            </a:r>
            <a:endParaRPr lang="en-US" altLang="zh-CN" sz="2400" b="1" i="1" dirty="0" smtClean="0">
              <a:solidFill>
                <a:schemeClr val="bg1"/>
              </a:solidFill>
            </a:endParaRPr>
          </a:p>
          <a:p>
            <a:pPr>
              <a:buNone/>
            </a:pPr>
            <a:r>
              <a:rPr lang="en-US" altLang="zh-CN" sz="2400" b="1" i="1" dirty="0" smtClean="0">
                <a:solidFill>
                  <a:schemeClr val="bg1"/>
                </a:solidFill>
              </a:rPr>
              <a:t>    I like it very much</a:t>
            </a:r>
            <a:endParaRPr lang="zh-CN" altLang="en-US" sz="2400" dirty="0">
              <a:solidFill>
                <a:schemeClr val="bg1"/>
              </a:solidFill>
            </a:endParaRPr>
          </a:p>
        </p:txBody>
      </p:sp>
      <p:sp>
        <p:nvSpPr>
          <p:cNvPr id="9" name="TextBox 8"/>
          <p:cNvSpPr txBox="1"/>
          <p:nvPr/>
        </p:nvSpPr>
        <p:spPr>
          <a:xfrm>
            <a:off x="3275856" y="5301208"/>
            <a:ext cx="3692809" cy="954107"/>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wrap="square" rtlCol="0">
            <a:spAutoFit/>
          </a:bodyPr>
          <a:lstStyle/>
          <a:p>
            <a:r>
              <a:rPr lang="en-US" altLang="zh-CN" sz="2800" dirty="0" smtClean="0">
                <a:solidFill>
                  <a:srgbClr val="FF0000"/>
                </a:solidFill>
                <a:effectLst>
                  <a:outerShdw blurRad="38100" dist="38100" dir="2700000" algn="tl">
                    <a:srgbClr val="000000">
                      <a:alpha val="43137"/>
                    </a:srgbClr>
                  </a:outerShdw>
                </a:effectLst>
                <a:latin typeface="Arial Black" panose="020B0A04020102020204" pitchFamily="34" charset="0"/>
              </a:rPr>
              <a:t>more informative</a:t>
            </a:r>
            <a:endParaRPr lang="en-US" altLang="zh-CN" sz="2800" dirty="0" smtClean="0">
              <a:solidFill>
                <a:srgbClr val="FF0000"/>
              </a:solidFill>
              <a:effectLst>
                <a:outerShdw blurRad="38100" dist="38100" dir="2700000" algn="tl">
                  <a:srgbClr val="000000">
                    <a:alpha val="43137"/>
                  </a:srgbClr>
                </a:outerShdw>
              </a:effectLst>
              <a:latin typeface="Arial Black" panose="020B0A04020102020204" pitchFamily="34" charset="0"/>
            </a:endParaRPr>
          </a:p>
          <a:p>
            <a:r>
              <a:rPr lang="en-US" altLang="zh-CN" sz="2800" dirty="0" smtClean="0">
                <a:effectLst>
                  <a:outerShdw blurRad="38100" dist="38100" dir="2700000" algn="tl">
                    <a:srgbClr val="000000">
                      <a:alpha val="43137"/>
                    </a:srgbClr>
                  </a:outerShdw>
                </a:effectLst>
                <a:latin typeface="Arial Black" panose="020B0A04020102020204" pitchFamily="34" charset="0"/>
              </a:rPr>
              <a:t> </a:t>
            </a:r>
            <a:endParaRPr lang="en-US" altLang="zh-CN" sz="2800" dirty="0" smtClean="0">
              <a:effectLst>
                <a:outerShdw blurRad="38100" dist="38100" dir="2700000" algn="tl">
                  <a:srgbClr val="000000">
                    <a:alpha val="43137"/>
                  </a:srgbClr>
                </a:outerShdw>
              </a:effectLst>
              <a:latin typeface="Arial Black" panose="020B0A04020102020204" pitchFamily="34" charset="0"/>
            </a:endParaRPr>
          </a:p>
        </p:txBody>
      </p:sp>
      <p:sp>
        <p:nvSpPr>
          <p:cNvPr id="10" name="矩形 9"/>
          <p:cNvSpPr/>
          <p:nvPr/>
        </p:nvSpPr>
        <p:spPr>
          <a:xfrm>
            <a:off x="3923928" y="5805264"/>
            <a:ext cx="2832186" cy="523220"/>
          </a:xfrm>
          <a:prstGeom prst="rect">
            <a:avLst/>
          </a:prstGeom>
        </p:spPr>
        <p:txBody>
          <a:bodyPr wrap="none">
            <a:spAutoFit/>
          </a:bodyPr>
          <a:lstStyle/>
          <a:p>
            <a:r>
              <a:rPr lang="en-US" altLang="zh-CN" sz="2800" dirty="0" smtClean="0">
                <a:solidFill>
                  <a:srgbClr val="FF0000"/>
                </a:solidFill>
                <a:effectLst>
                  <a:outerShdw blurRad="38100" dist="38100" dir="2700000" algn="tl">
                    <a:srgbClr val="000000">
                      <a:alpha val="43137"/>
                    </a:srgbClr>
                  </a:outerShdw>
                </a:effectLst>
                <a:latin typeface="Arial Black" panose="020B0A04020102020204" pitchFamily="34" charset="0"/>
              </a:rPr>
              <a:t>more</a:t>
            </a:r>
            <a:r>
              <a:rPr lang="en-US" altLang="zh-CN" dirty="0" smtClean="0">
                <a:solidFill>
                  <a:srgbClr val="FF0000"/>
                </a:solidFill>
              </a:rPr>
              <a:t> </a:t>
            </a:r>
            <a:r>
              <a:rPr lang="en-US" altLang="zh-CN" sz="2800" dirty="0" smtClean="0">
                <a:solidFill>
                  <a:srgbClr val="FF0000"/>
                </a:solidFill>
                <a:effectLst>
                  <a:outerShdw blurRad="38100" dist="38100" dir="2700000" algn="tl">
                    <a:srgbClr val="000000">
                      <a:alpha val="43137"/>
                    </a:srgbClr>
                  </a:outerShdw>
                </a:effectLst>
                <a:latin typeface="Arial Black" panose="020B0A04020102020204" pitchFamily="34" charset="0"/>
              </a:rPr>
              <a:t>detailed</a:t>
            </a:r>
            <a:endParaRPr lang="zh-CN" altLang="en-US" sz="2800" dirty="0" smtClean="0">
              <a:solidFill>
                <a:srgbClr val="FF0000"/>
              </a:solidFill>
              <a:effectLst>
                <a:outerShdw blurRad="38100" dist="38100" dir="2700000" algn="tl">
                  <a:srgbClr val="000000">
                    <a:alpha val="43137"/>
                  </a:srgbClr>
                </a:outerShdw>
              </a:effectLst>
              <a:latin typeface="Arial Black" panose="020B0A04020102020204" pitchFamily="34" charset="0"/>
            </a:endParaRPr>
          </a:p>
        </p:txBody>
      </p:sp>
      <p:sp>
        <p:nvSpPr>
          <p:cNvPr id="11" name="矩形 10"/>
          <p:cNvSpPr/>
          <p:nvPr/>
        </p:nvSpPr>
        <p:spPr>
          <a:xfrm>
            <a:off x="4572000" y="6334780"/>
            <a:ext cx="3870891" cy="523220"/>
          </a:xfrm>
          <a:prstGeom prst="rect">
            <a:avLst/>
          </a:prstGeom>
        </p:spPr>
        <p:txBody>
          <a:bodyPr wrap="square">
            <a:spAutoFit/>
          </a:bodyPr>
          <a:lstStyle/>
          <a:p>
            <a:r>
              <a:rPr lang="en-US" altLang="zh-CN" sz="2800" dirty="0" smtClean="0">
                <a:solidFill>
                  <a:srgbClr val="FF0000"/>
                </a:solidFill>
                <a:effectLst>
                  <a:outerShdw blurRad="38100" dist="38100" dir="2700000" algn="tl">
                    <a:srgbClr val="000000">
                      <a:alpha val="43137"/>
                    </a:srgbClr>
                  </a:outerShdw>
                </a:effectLst>
                <a:latin typeface="Arial Black" panose="020B0A04020102020204" pitchFamily="34" charset="0"/>
              </a:rPr>
              <a:t>more</a:t>
            </a:r>
            <a:r>
              <a:rPr lang="en-US" altLang="zh-CN" dirty="0" smtClean="0">
                <a:solidFill>
                  <a:srgbClr val="FF0000"/>
                </a:solidFill>
              </a:rPr>
              <a:t> </a:t>
            </a:r>
            <a:r>
              <a:rPr lang="en-US" altLang="zh-CN" sz="2800" dirty="0" smtClean="0">
                <a:solidFill>
                  <a:srgbClr val="FF0000"/>
                </a:solidFill>
                <a:effectLst>
                  <a:outerShdw blurRad="38100" dist="38100" dir="2700000" algn="tl">
                    <a:srgbClr val="000000">
                      <a:alpha val="43137"/>
                    </a:srgbClr>
                  </a:outerShdw>
                </a:effectLst>
                <a:latin typeface="Arial Black" panose="020B0A04020102020204" pitchFamily="34" charset="0"/>
              </a:rPr>
              <a:t>vivid</a:t>
            </a:r>
            <a:r>
              <a:rPr lang="zh-CN" altLang="en-US" sz="2800" dirty="0" smtClean="0">
                <a:solidFill>
                  <a:srgbClr val="FF0000"/>
                </a:solidFill>
                <a:effectLst>
                  <a:outerShdw blurRad="38100" dist="38100" dir="2700000" algn="tl">
                    <a:srgbClr val="000000">
                      <a:alpha val="43137"/>
                    </a:srgbClr>
                  </a:outerShdw>
                </a:effectLst>
                <a:latin typeface="Arial Black" panose="020B0A04020102020204" pitchFamily="34" charset="0"/>
              </a:rPr>
              <a:t>（生动的）</a:t>
            </a:r>
            <a:endParaRPr lang="zh-CN" altLang="en-US" sz="2800" dirty="0" smtClean="0">
              <a:solidFill>
                <a:srgbClr val="FF0000"/>
              </a:solidFill>
              <a:effectLst>
                <a:outerShdw blurRad="38100" dist="38100" dir="2700000" algn="tl">
                  <a:srgbClr val="000000">
                    <a:alpha val="43137"/>
                  </a:srgbClr>
                </a:outerShdw>
              </a:effectLst>
              <a:latin typeface="Arial Black" panose="020B0A04020102020204" pitchFamily="34" charset="0"/>
            </a:endParaRPr>
          </a:p>
        </p:txBody>
      </p:sp>
      <p:cxnSp>
        <p:nvCxnSpPr>
          <p:cNvPr id="12" name="直接连接符 11"/>
          <p:cNvCxnSpPr/>
          <p:nvPr/>
        </p:nvCxnSpPr>
        <p:spPr>
          <a:xfrm>
            <a:off x="4716016" y="1268760"/>
            <a:ext cx="100811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直接连接符 13"/>
          <p:cNvCxnSpPr/>
          <p:nvPr/>
        </p:nvCxnSpPr>
        <p:spPr>
          <a:xfrm>
            <a:off x="5508104" y="1700808"/>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3635896" y="3789040"/>
            <a:ext cx="496855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直接连接符 15"/>
          <p:cNvCxnSpPr/>
          <p:nvPr/>
        </p:nvCxnSpPr>
        <p:spPr>
          <a:xfrm>
            <a:off x="2987824" y="4509120"/>
            <a:ext cx="64807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直接连接符 16"/>
          <p:cNvCxnSpPr/>
          <p:nvPr/>
        </p:nvCxnSpPr>
        <p:spPr>
          <a:xfrm>
            <a:off x="4644008" y="4149080"/>
            <a:ext cx="36724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直接连接符 20"/>
          <p:cNvCxnSpPr/>
          <p:nvPr/>
        </p:nvCxnSpPr>
        <p:spPr>
          <a:xfrm>
            <a:off x="4139952" y="4869160"/>
            <a:ext cx="1296144"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par>
                                <p:cTn id="19" presetID="3"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pic>
        <p:nvPicPr>
          <p:cNvPr id="4" name="内容占位符 3" descr="01EC2508-4C50-4787-9877-82BE0AB81F26.png"/>
          <p:cNvPicPr>
            <a:picLocks noChangeAspect="1"/>
          </p:cNvPicPr>
          <p:nvPr/>
        </p:nvPicPr>
        <p:blipFill>
          <a:blip r:embed="rId1" cstate="print"/>
          <a:stretch>
            <a:fillRect/>
          </a:stretch>
        </p:blipFill>
        <p:spPr>
          <a:xfrm>
            <a:off x="251520" y="1844824"/>
            <a:ext cx="1917338" cy="3068959"/>
          </a:xfrm>
          <a:prstGeom prst="rect">
            <a:avLst/>
          </a:prstGeom>
        </p:spPr>
      </p:pic>
      <p:sp>
        <p:nvSpPr>
          <p:cNvPr id="5" name="云形标注 4"/>
          <p:cNvSpPr/>
          <p:nvPr/>
        </p:nvSpPr>
        <p:spPr>
          <a:xfrm>
            <a:off x="2267744" y="1844824"/>
            <a:ext cx="5832648" cy="2304256"/>
          </a:xfrm>
          <a:prstGeom prst="cloudCallout">
            <a:avLst>
              <a:gd name="adj1" fmla="val -50451"/>
              <a:gd name="adj2" fmla="val 53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altLang="zh-CN" b="1" i="1" dirty="0" smtClean="0"/>
              <a:t>     </a:t>
            </a:r>
            <a:r>
              <a:rPr lang="en-US" altLang="zh-CN" sz="2800" b="1" i="1" dirty="0" smtClean="0"/>
              <a:t>What are phrases?</a:t>
            </a:r>
            <a:endParaRPr lang="en-US" altLang="zh-CN" sz="2800" b="1" i="1" dirty="0" smtClean="0"/>
          </a:p>
          <a:p>
            <a:pPr>
              <a:buNone/>
            </a:pPr>
            <a:r>
              <a:rPr lang="en-US" altLang="zh-CN" sz="2800" b="1" i="1" dirty="0" smtClean="0"/>
              <a:t>   How are these phrases formed?</a:t>
            </a:r>
            <a:endParaRPr lang="en-US" altLang="zh-CN" sz="3600" b="1" i="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6552" y="404664"/>
            <a:ext cx="9540552" cy="4525963"/>
          </a:xfrm>
        </p:spPr>
        <p:txBody>
          <a:bodyPr>
            <a:noAutofit/>
          </a:bodyPr>
          <a:lstStyle/>
          <a:p>
            <a:pPr>
              <a:buNone/>
            </a:pPr>
            <a:r>
              <a:rPr lang="en-US" altLang="zh-CN" sz="3600" b="1" dirty="0" smtClean="0">
                <a:latin typeface="Times New Roman" panose="02020603050405020304" pitchFamily="18" charset="0"/>
                <a:cs typeface="Times New Roman" panose="02020603050405020304" pitchFamily="18" charset="0"/>
              </a:rPr>
              <a:t>      I’m a senior high school student of America</a:t>
            </a:r>
            <a:endParaRPr lang="en-US" altLang="zh-CN" sz="3600" b="1" dirty="0" smtClean="0">
              <a:latin typeface="Times New Roman" panose="02020603050405020304" pitchFamily="18" charset="0"/>
              <a:cs typeface="Times New Roman" panose="02020603050405020304" pitchFamily="18" charset="0"/>
            </a:endParaRPr>
          </a:p>
          <a:p>
            <a:endParaRPr lang="en-US" altLang="zh-CN" sz="3600" b="1" dirty="0" smtClean="0">
              <a:latin typeface="Times New Roman" panose="02020603050405020304" pitchFamily="18" charset="0"/>
              <a:cs typeface="Times New Roman" panose="02020603050405020304" pitchFamily="18" charset="0"/>
            </a:endParaRPr>
          </a:p>
          <a:p>
            <a:endParaRPr lang="en-US" altLang="zh-CN" sz="3600" b="1" dirty="0" smtClean="0">
              <a:latin typeface="Times New Roman" panose="02020603050405020304" pitchFamily="18" charset="0"/>
              <a:cs typeface="Times New Roman" panose="02020603050405020304" pitchFamily="18" charset="0"/>
            </a:endParaRPr>
          </a:p>
          <a:p>
            <a:pPr>
              <a:buNone/>
            </a:pPr>
            <a:r>
              <a:rPr lang="en-US" altLang="zh-CN" sz="3600" b="1" dirty="0" smtClean="0">
                <a:latin typeface="Times New Roman" panose="02020603050405020304" pitchFamily="18" charset="0"/>
                <a:cs typeface="Times New Roman" panose="02020603050405020304" pitchFamily="18" charset="0"/>
              </a:rPr>
              <a:t>           </a:t>
            </a:r>
            <a:endParaRPr lang="en-US" altLang="zh-CN" sz="3600" b="1" dirty="0" smtClean="0">
              <a:latin typeface="Times New Roman" panose="02020603050405020304" pitchFamily="18" charset="0"/>
              <a:cs typeface="Times New Roman" panose="02020603050405020304" pitchFamily="18" charset="0"/>
            </a:endParaRPr>
          </a:p>
          <a:p>
            <a:endParaRPr lang="en-US" altLang="zh-CN" sz="3600" b="1" dirty="0" smtClean="0">
              <a:latin typeface="Times New Roman" panose="02020603050405020304" pitchFamily="18" charset="0"/>
              <a:cs typeface="Times New Roman" panose="02020603050405020304" pitchFamily="18" charset="0"/>
            </a:endParaRPr>
          </a:p>
          <a:p>
            <a:endParaRPr lang="en-US" altLang="zh-CN" sz="3600" b="1" dirty="0" smtClean="0">
              <a:latin typeface="Times New Roman" panose="02020603050405020304" pitchFamily="18" charset="0"/>
              <a:cs typeface="Times New Roman" panose="02020603050405020304" pitchFamily="18" charset="0"/>
            </a:endParaRPr>
          </a:p>
        </p:txBody>
      </p:sp>
      <p:sp>
        <p:nvSpPr>
          <p:cNvPr id="6" name="椭圆 5"/>
          <p:cNvSpPr/>
          <p:nvPr/>
        </p:nvSpPr>
        <p:spPr>
          <a:xfrm>
            <a:off x="5004048" y="476672"/>
            <a:ext cx="1728192" cy="648072"/>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7" name="TextBox 16"/>
          <p:cNvSpPr txBox="1"/>
          <p:nvPr/>
        </p:nvSpPr>
        <p:spPr>
          <a:xfrm>
            <a:off x="251520" y="1556792"/>
            <a:ext cx="4140000" cy="2052000"/>
          </a:xfrm>
          <a:prstGeom prst="rect">
            <a:avLst/>
          </a:prstGeom>
          <a:solidFill>
            <a:schemeClr val="accent1">
              <a:lumMod val="60000"/>
              <a:lumOff val="40000"/>
            </a:schemeClr>
          </a:solidFill>
        </p:spPr>
        <p:txBody>
          <a:bodyPr wrap="square" rtlCol="0">
            <a:spAutoFit/>
          </a:bodyPr>
          <a:lstStyle/>
          <a:p>
            <a:r>
              <a:rPr lang="en-US" altLang="zh-CN" sz="2800" dirty="0" smtClean="0">
                <a:latin typeface="Arial Black" panose="020B0A04020102020204" pitchFamily="34" charset="0"/>
              </a:rPr>
              <a:t> </a:t>
            </a:r>
            <a:r>
              <a:rPr lang="en-US" altLang="zh-CN" sz="3200" dirty="0" smtClean="0">
                <a:latin typeface="Arial Black" panose="020B0A04020102020204" pitchFamily="34" charset="0"/>
              </a:rPr>
              <a:t>Noun Phrase(NP)</a:t>
            </a:r>
            <a:endParaRPr lang="en-US" altLang="zh-CN" sz="3200" dirty="0" smtClean="0">
              <a:latin typeface="Arial Black" panose="020B0A04020102020204" pitchFamily="34" charset="0"/>
            </a:endParaRPr>
          </a:p>
          <a:p>
            <a:r>
              <a:rPr lang="en-US" altLang="zh-CN" sz="3200" dirty="0" smtClean="0">
                <a:latin typeface="Arial Black" panose="020B0A04020102020204" pitchFamily="34" charset="0"/>
              </a:rPr>
              <a:t>word group with a</a:t>
            </a:r>
            <a:r>
              <a:rPr lang="en-US" altLang="zh-CN" sz="3200" dirty="0" smtClean="0">
                <a:solidFill>
                  <a:srgbClr val="FF0000"/>
                </a:solidFill>
                <a:latin typeface="Arial Black" panose="020B0A04020102020204" pitchFamily="34" charset="0"/>
              </a:rPr>
              <a:t> noun </a:t>
            </a:r>
            <a:r>
              <a:rPr lang="en-US" altLang="zh-CN" sz="3200" dirty="0" smtClean="0">
                <a:latin typeface="Arial Black" panose="020B0A04020102020204" pitchFamily="34" charset="0"/>
              </a:rPr>
              <a:t>as its head word</a:t>
            </a:r>
            <a:endParaRPr lang="zh-CN" altLang="en-US" sz="3200" dirty="0">
              <a:latin typeface="Arial Black" panose="020B0A04020102020204" pitchFamily="34" charset="0"/>
            </a:endParaRPr>
          </a:p>
        </p:txBody>
      </p:sp>
      <p:sp>
        <p:nvSpPr>
          <p:cNvPr id="9" name="TextBox 8"/>
          <p:cNvSpPr txBox="1"/>
          <p:nvPr/>
        </p:nvSpPr>
        <p:spPr>
          <a:xfrm>
            <a:off x="4716016" y="1556792"/>
            <a:ext cx="4140000" cy="2052000"/>
          </a:xfrm>
          <a:prstGeom prst="rect">
            <a:avLst/>
          </a:prstGeom>
          <a:solidFill>
            <a:schemeClr val="accent1">
              <a:lumMod val="60000"/>
              <a:lumOff val="40000"/>
            </a:schemeClr>
          </a:solid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名词短语：（限定词）</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（形容词）</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（描述性名词）</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solidFill>
                  <a:srgbClr val="FF0000"/>
                </a:solidFill>
                <a:latin typeface="微软雅黑" panose="020B0503020204020204" pitchFamily="34" charset="-122"/>
                <a:ea typeface="微软雅黑" panose="020B0503020204020204" pitchFamily="34" charset="-122"/>
              </a:rPr>
              <a:t>名词</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（介词短语</a:t>
            </a:r>
            <a:r>
              <a:rPr lang="zh-CN" altLang="en-US" sz="3200" dirty="0" smtClean="0">
                <a:latin typeface="Arial Black" panose="020B0A04020102020204" pitchFamily="34" charset="0"/>
              </a:rPr>
              <a:t>）</a:t>
            </a:r>
            <a:endParaRPr lang="zh-CN" altLang="en-US" sz="3200" dirty="0">
              <a:latin typeface="Arial Black" panose="020B0A04020102020204" pitchFamily="34" charset="0"/>
            </a:endParaRPr>
          </a:p>
        </p:txBody>
      </p:sp>
      <p:cxnSp>
        <p:nvCxnSpPr>
          <p:cNvPr id="13" name="直接连接符 12"/>
          <p:cNvCxnSpPr/>
          <p:nvPr/>
        </p:nvCxnSpPr>
        <p:spPr>
          <a:xfrm>
            <a:off x="1187624" y="1124744"/>
            <a:ext cx="7704856" cy="0"/>
          </a:xfrm>
          <a:prstGeom prst="line">
            <a:avLst/>
          </a:prstGeom>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179512" y="4437112"/>
            <a:ext cx="8748464" cy="132343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4000" dirty="0" smtClean="0">
                <a:latin typeface="Times New Roman" panose="02020603050405020304" pitchFamily="18" charset="0"/>
                <a:cs typeface="Times New Roman" panose="02020603050405020304" pitchFamily="18" charset="0"/>
              </a:rPr>
              <a:t>       My English teacher is very helpful</a:t>
            </a:r>
            <a:endParaRPr lang="en-US" altLang="zh-CN" sz="4000" dirty="0" smtClean="0">
              <a:latin typeface="Times New Roman" panose="02020603050405020304" pitchFamily="18" charset="0"/>
              <a:cs typeface="Times New Roman" panose="02020603050405020304" pitchFamily="18" charset="0"/>
            </a:endParaRPr>
          </a:p>
          <a:p>
            <a:r>
              <a:rPr lang="en-US" altLang="zh-CN" sz="4000" dirty="0" smtClean="0">
                <a:latin typeface="Times New Roman" panose="02020603050405020304" pitchFamily="18" charset="0"/>
                <a:cs typeface="Times New Roman" panose="02020603050405020304" pitchFamily="18" charset="0"/>
              </a:rPr>
              <a:t>       I have joined some school clubs</a:t>
            </a:r>
            <a:endParaRPr lang="zh-CN" altLang="en-US" sz="4000" dirty="0">
              <a:latin typeface="Times New Roman" panose="02020603050405020304" pitchFamily="18" charset="0"/>
              <a:cs typeface="Times New Roman" panose="02020603050405020304" pitchFamily="18" charset="0"/>
            </a:endParaRPr>
          </a:p>
        </p:txBody>
      </p:sp>
      <p:sp>
        <p:nvSpPr>
          <p:cNvPr id="8" name="矩形 7"/>
          <p:cNvSpPr/>
          <p:nvPr/>
        </p:nvSpPr>
        <p:spPr>
          <a:xfrm>
            <a:off x="3563888" y="4437112"/>
            <a:ext cx="1794081" cy="707886"/>
          </a:xfrm>
          <a:prstGeom prst="rect">
            <a:avLst/>
          </a:prstGeom>
        </p:spPr>
        <p:txBody>
          <a:bodyPr wrap="none">
            <a:spAutoFit/>
          </a:bodyPr>
          <a:lstStyle/>
          <a:p>
            <a:r>
              <a:rPr lang="en-US" altLang="zh-CN" sz="4000" dirty="0" smtClean="0">
                <a:solidFill>
                  <a:srgbClr val="FF0000"/>
                </a:solidFill>
                <a:latin typeface="Times New Roman" panose="02020603050405020304" pitchFamily="18" charset="0"/>
                <a:cs typeface="Times New Roman" panose="02020603050405020304" pitchFamily="18" charset="0"/>
              </a:rPr>
              <a:t>teacher </a:t>
            </a:r>
            <a:endParaRPr lang="zh-CN" altLang="en-US" sz="4000" dirty="0">
              <a:solidFill>
                <a:srgbClr val="FF0000"/>
              </a:solidFill>
            </a:endParaRPr>
          </a:p>
        </p:txBody>
      </p:sp>
      <p:sp>
        <p:nvSpPr>
          <p:cNvPr id="10" name="矩形 9"/>
          <p:cNvSpPr/>
          <p:nvPr/>
        </p:nvSpPr>
        <p:spPr>
          <a:xfrm>
            <a:off x="6516216" y="5085184"/>
            <a:ext cx="1268296" cy="707886"/>
          </a:xfrm>
          <a:prstGeom prst="rect">
            <a:avLst/>
          </a:prstGeom>
        </p:spPr>
        <p:txBody>
          <a:bodyPr wrap="none">
            <a:spAutoFit/>
          </a:bodyPr>
          <a:lstStyle/>
          <a:p>
            <a:r>
              <a:rPr lang="en-US" altLang="zh-CN" sz="4000" dirty="0" smtClean="0">
                <a:solidFill>
                  <a:srgbClr val="FF0000"/>
                </a:solidFill>
                <a:latin typeface="Times New Roman" panose="02020603050405020304" pitchFamily="18" charset="0"/>
                <a:cs typeface="Times New Roman" panose="02020603050405020304" pitchFamily="18" charset="0"/>
              </a:rPr>
              <a:t>clubs</a:t>
            </a:r>
            <a:endParaRPr lang="zh-CN" altLang="en-US" sz="4000" dirty="0">
              <a:solidFill>
                <a:srgbClr val="FF0000"/>
              </a:solidFill>
            </a:endParaRPr>
          </a:p>
        </p:txBody>
      </p:sp>
      <p:cxnSp>
        <p:nvCxnSpPr>
          <p:cNvPr id="14" name="直接连接符 13"/>
          <p:cNvCxnSpPr/>
          <p:nvPr/>
        </p:nvCxnSpPr>
        <p:spPr>
          <a:xfrm>
            <a:off x="1115616" y="5157192"/>
            <a:ext cx="403244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直接连接符 18"/>
          <p:cNvCxnSpPr/>
          <p:nvPr/>
        </p:nvCxnSpPr>
        <p:spPr>
          <a:xfrm>
            <a:off x="3923928" y="5733256"/>
            <a:ext cx="3744416"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9" grpId="0" animBg="1"/>
      <p:bldP spid="16" grpId="0" animBg="1"/>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04664"/>
            <a:ext cx="9260227" cy="646331"/>
          </a:xfrm>
          <a:prstGeom prst="rect">
            <a:avLst/>
          </a:prstGeom>
        </p:spPr>
        <p:txBody>
          <a:bodyPr wrap="none">
            <a:spAutoFit/>
          </a:bodyPr>
          <a:lstStyle/>
          <a:p>
            <a:r>
              <a:rPr lang="en-US" altLang="zh-CN" sz="3600" b="1" dirty="0" smtClean="0">
                <a:latin typeface="Times New Roman" panose="02020603050405020304" pitchFamily="18" charset="0"/>
                <a:cs typeface="Times New Roman" panose="02020603050405020304" pitchFamily="18" charset="0"/>
              </a:rPr>
              <a:t>My school is really beautiful with a lot of trees</a:t>
            </a:r>
            <a:endParaRPr lang="zh-CN" altLang="en-US" sz="3600" b="1"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323528" y="1556792"/>
            <a:ext cx="4140000" cy="2052000"/>
          </a:xfrm>
          <a:prstGeom prst="rect">
            <a:avLst/>
          </a:prstGeom>
          <a:solidFill>
            <a:schemeClr val="accent1">
              <a:lumMod val="60000"/>
              <a:lumOff val="40000"/>
            </a:schemeClr>
          </a:solidFill>
        </p:spPr>
        <p:txBody>
          <a:bodyPr wrap="square" rtlCol="0">
            <a:spAutoFit/>
          </a:bodyPr>
          <a:lstStyle/>
          <a:p>
            <a:r>
              <a:rPr lang="en-US" altLang="zh-CN" sz="2800" dirty="0" smtClean="0">
                <a:latin typeface="Arial Black" panose="020B0A04020102020204" pitchFamily="34" charset="0"/>
              </a:rPr>
              <a:t> </a:t>
            </a:r>
            <a:r>
              <a:rPr lang="en-US" altLang="zh-CN" sz="2400" dirty="0" smtClean="0">
                <a:latin typeface="Arial Black" panose="020B0A04020102020204" pitchFamily="34" charset="0"/>
              </a:rPr>
              <a:t>Adjective Phrase (</a:t>
            </a:r>
            <a:r>
              <a:rPr lang="en-US" altLang="zh-CN" sz="2400" dirty="0" err="1" smtClean="0">
                <a:latin typeface="Arial Black" panose="020B0A04020102020204" pitchFamily="34" charset="0"/>
              </a:rPr>
              <a:t>AdjP</a:t>
            </a:r>
            <a:r>
              <a:rPr lang="en-US" altLang="zh-CN" sz="2400" dirty="0" smtClean="0">
                <a:latin typeface="Arial Black" panose="020B0A04020102020204" pitchFamily="34" charset="0"/>
              </a:rPr>
              <a:t>)</a:t>
            </a:r>
            <a:endParaRPr lang="en-US" altLang="zh-CN" sz="2400" dirty="0" smtClean="0">
              <a:latin typeface="Arial Black" panose="020B0A04020102020204" pitchFamily="34" charset="0"/>
            </a:endParaRPr>
          </a:p>
          <a:p>
            <a:r>
              <a:rPr lang="en-US" altLang="zh-CN" sz="2400" dirty="0" smtClean="0">
                <a:latin typeface="Arial Black" panose="020B0A04020102020204" pitchFamily="34" charset="0"/>
              </a:rPr>
              <a:t>word group with an </a:t>
            </a:r>
            <a:r>
              <a:rPr lang="en-US" altLang="zh-CN" sz="2400" dirty="0" smtClean="0">
                <a:solidFill>
                  <a:srgbClr val="FF0000"/>
                </a:solidFill>
                <a:latin typeface="Arial Black" panose="020B0A04020102020204" pitchFamily="34" charset="0"/>
              </a:rPr>
              <a:t>adjective</a:t>
            </a:r>
            <a:r>
              <a:rPr lang="en-US" altLang="zh-CN" sz="2400" dirty="0" smtClean="0">
                <a:latin typeface="Arial Black" panose="020B0A04020102020204" pitchFamily="34" charset="0"/>
              </a:rPr>
              <a:t> as its head word</a:t>
            </a:r>
            <a:endParaRPr lang="zh-CN" altLang="en-US" sz="2400" dirty="0" smtClean="0">
              <a:latin typeface="Arial Black" panose="020B0A04020102020204" pitchFamily="34" charset="0"/>
            </a:endParaRPr>
          </a:p>
        </p:txBody>
      </p:sp>
      <p:sp>
        <p:nvSpPr>
          <p:cNvPr id="7" name="TextBox 6"/>
          <p:cNvSpPr txBox="1"/>
          <p:nvPr/>
        </p:nvSpPr>
        <p:spPr>
          <a:xfrm>
            <a:off x="4716016" y="1556792"/>
            <a:ext cx="4140000" cy="2052000"/>
          </a:xfrm>
          <a:prstGeom prst="rect">
            <a:avLst/>
          </a:prstGeom>
          <a:solidFill>
            <a:schemeClr val="accent1">
              <a:lumMod val="60000"/>
              <a:lumOff val="40000"/>
            </a:schemeClr>
          </a:solidFill>
        </p:spPr>
        <p:txBody>
          <a:bodyPr wrap="square" rtlCol="0">
            <a:spAutoFit/>
          </a:bodyPr>
          <a:lstStyle/>
          <a:p>
            <a:r>
              <a:rPr lang="en-US" altLang="zh-CN" sz="3200" b="1" dirty="0" smtClean="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形容词短语：</a:t>
            </a:r>
            <a:endParaRPr lang="en-US" altLang="zh-CN" sz="3200" b="1" dirty="0" smtClean="0">
              <a:latin typeface="微软雅黑" panose="020B0503020204020204" pitchFamily="34" charset="-122"/>
              <a:ea typeface="微软雅黑" panose="020B0503020204020204" pitchFamily="34" charset="-122"/>
            </a:endParaRPr>
          </a:p>
          <a:p>
            <a:r>
              <a:rPr lang="zh-CN" altLang="en-US" sz="3200" b="1" dirty="0" smtClean="0">
                <a:latin typeface="微软雅黑" panose="020B0503020204020204" pitchFamily="34" charset="-122"/>
                <a:ea typeface="微软雅黑" panose="020B0503020204020204" pitchFamily="34" charset="-122"/>
              </a:rPr>
              <a:t>（副词）</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solidFill>
                  <a:srgbClr val="FF0000"/>
                </a:solidFill>
                <a:latin typeface="微软雅黑" panose="020B0503020204020204" pitchFamily="34" charset="-122"/>
                <a:ea typeface="微软雅黑" panose="020B0503020204020204" pitchFamily="34" charset="-122"/>
              </a:rPr>
              <a:t>形容词</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（介词短语）</a:t>
            </a:r>
            <a:endParaRPr lang="zh-CN" altLang="en-US" sz="3200" b="1" dirty="0">
              <a:latin typeface="微软雅黑" panose="020B0503020204020204" pitchFamily="34" charset="-122"/>
              <a:ea typeface="微软雅黑" panose="020B0503020204020204" pitchFamily="34" charset="-122"/>
            </a:endParaRPr>
          </a:p>
        </p:txBody>
      </p:sp>
      <p:sp>
        <p:nvSpPr>
          <p:cNvPr id="8" name="椭圆 7"/>
          <p:cNvSpPr/>
          <p:nvPr/>
        </p:nvSpPr>
        <p:spPr>
          <a:xfrm>
            <a:off x="3707904" y="404664"/>
            <a:ext cx="2016224" cy="648072"/>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cxnSp>
        <p:nvCxnSpPr>
          <p:cNvPr id="9" name="直接连接符 8"/>
          <p:cNvCxnSpPr/>
          <p:nvPr/>
        </p:nvCxnSpPr>
        <p:spPr>
          <a:xfrm>
            <a:off x="2555776" y="1124744"/>
            <a:ext cx="6408712" cy="0"/>
          </a:xfrm>
          <a:prstGeom prst="line">
            <a:avLst/>
          </a:prstGeom>
        </p:spPr>
        <p:style>
          <a:lnRef idx="3">
            <a:schemeClr val="accent2"/>
          </a:lnRef>
          <a:fillRef idx="0">
            <a:schemeClr val="accent2"/>
          </a:fillRef>
          <a:effectRef idx="2">
            <a:schemeClr val="accent2"/>
          </a:effectRef>
          <a:fontRef idx="minor">
            <a:schemeClr val="tx1"/>
          </a:fontRef>
        </p:style>
      </p:cxnSp>
      <p:sp>
        <p:nvSpPr>
          <p:cNvPr id="2049" name="Rectangle 1"/>
          <p:cNvSpPr>
            <a:spLocks noChangeArrowheads="1"/>
          </p:cNvSpPr>
          <p:nvPr/>
        </p:nvSpPr>
        <p:spPr bwMode="auto">
          <a:xfrm>
            <a:off x="179512" y="4005064"/>
            <a:ext cx="8748464" cy="193899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lang="en-US" altLang="zh-CN" sz="4000" b="1" dirty="0" smtClean="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zh-CN" sz="4000" dirty="0" smtClean="0">
                <a:latin typeface="Times New Roman" panose="02020603050405020304" pitchFamily="18" charset="0"/>
                <a:cs typeface="Times New Roman" panose="02020603050405020304" pitchFamily="18" charset="0"/>
              </a:rPr>
              <a:t>      The question is really very confusing</a:t>
            </a:r>
            <a:endParaRPr lang="en-US" altLang="zh-CN" sz="4000" dirty="0" smtClean="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zh-CN" sz="4000" dirty="0" smtClean="0">
                <a:latin typeface="Times New Roman" panose="02020603050405020304" pitchFamily="18" charset="0"/>
                <a:cs typeface="Times New Roman" panose="02020603050405020304" pitchFamily="18" charset="0"/>
              </a:rPr>
              <a:t>      This lesson is so interesting</a:t>
            </a:r>
            <a:endParaRPr lang="en-US" altLang="zh-CN" sz="4000" dirty="0" smtClean="0">
              <a:latin typeface="Times New Roman" panose="02020603050405020304" pitchFamily="18" charset="0"/>
              <a:cs typeface="Times New Roman" panose="02020603050405020304" pitchFamily="18" charset="0"/>
            </a:endParaRPr>
          </a:p>
        </p:txBody>
      </p:sp>
      <p:sp>
        <p:nvSpPr>
          <p:cNvPr id="10" name="矩形 9"/>
          <p:cNvSpPr/>
          <p:nvPr/>
        </p:nvSpPr>
        <p:spPr>
          <a:xfrm>
            <a:off x="6444208" y="4653136"/>
            <a:ext cx="2209259" cy="707886"/>
          </a:xfrm>
          <a:prstGeom prst="rect">
            <a:avLst/>
          </a:prstGeom>
        </p:spPr>
        <p:txBody>
          <a:bodyPr wrap="square">
            <a:spAutoFit/>
          </a:bodyPr>
          <a:lstStyle/>
          <a:p>
            <a:r>
              <a:rPr lang="en-US" altLang="zh-CN" sz="4000" dirty="0" smtClean="0">
                <a:solidFill>
                  <a:srgbClr val="FF0000"/>
                </a:solidFill>
                <a:latin typeface="Times New Roman" panose="02020603050405020304" pitchFamily="18" charset="0"/>
                <a:cs typeface="Times New Roman" panose="02020603050405020304" pitchFamily="18" charset="0"/>
              </a:rPr>
              <a:t>confusing</a:t>
            </a:r>
            <a:endParaRPr lang="zh-CN" altLang="en-US" sz="4000" dirty="0">
              <a:solidFill>
                <a:srgbClr val="FF0000"/>
              </a:solidFill>
            </a:endParaRPr>
          </a:p>
        </p:txBody>
      </p:sp>
      <p:sp>
        <p:nvSpPr>
          <p:cNvPr id="11" name="矩形 10"/>
          <p:cNvSpPr/>
          <p:nvPr/>
        </p:nvSpPr>
        <p:spPr>
          <a:xfrm>
            <a:off x="4355976" y="5229200"/>
            <a:ext cx="2351926" cy="707886"/>
          </a:xfrm>
          <a:prstGeom prst="rect">
            <a:avLst/>
          </a:prstGeom>
        </p:spPr>
        <p:txBody>
          <a:bodyPr wrap="none">
            <a:spAutoFit/>
          </a:bodyPr>
          <a:lstStyle/>
          <a:p>
            <a:r>
              <a:rPr lang="en-US" altLang="zh-CN" sz="4000" dirty="0" smtClean="0">
                <a:solidFill>
                  <a:srgbClr val="FF0000"/>
                </a:solidFill>
                <a:latin typeface="Times New Roman" panose="02020603050405020304" pitchFamily="18" charset="0"/>
                <a:cs typeface="Times New Roman" panose="02020603050405020304" pitchFamily="18" charset="0"/>
              </a:rPr>
              <a:t>interesting</a:t>
            </a:r>
            <a:endParaRPr lang="zh-CN" altLang="en-US" sz="4000" dirty="0">
              <a:solidFill>
                <a:srgbClr val="FF0000"/>
              </a:solidFill>
              <a:latin typeface="Times New Roman" panose="02020603050405020304" pitchFamily="18" charset="0"/>
              <a:cs typeface="Times New Roman" panose="02020603050405020304" pitchFamily="18" charset="0"/>
            </a:endParaRPr>
          </a:p>
        </p:txBody>
      </p:sp>
      <p:cxnSp>
        <p:nvCxnSpPr>
          <p:cNvPr id="12" name="直接连接符 11"/>
          <p:cNvCxnSpPr/>
          <p:nvPr/>
        </p:nvCxnSpPr>
        <p:spPr>
          <a:xfrm>
            <a:off x="4211960" y="5301208"/>
            <a:ext cx="43204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直接连接符 13"/>
          <p:cNvCxnSpPr/>
          <p:nvPr/>
        </p:nvCxnSpPr>
        <p:spPr>
          <a:xfrm>
            <a:off x="3995936" y="5877272"/>
            <a:ext cx="2736304"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49"/>
                                        </p:tgtEl>
                                        <p:attrNameLst>
                                          <p:attrName>style.visibility</p:attrName>
                                        </p:attrNameLst>
                                      </p:cBhvr>
                                      <p:to>
                                        <p:strVal val="visible"/>
                                      </p:to>
                                    </p:set>
                                    <p:anim calcmode="lin" valueType="num">
                                      <p:cBhvr additive="base">
                                        <p:cTn id="22" dur="500" fill="hold"/>
                                        <p:tgtEl>
                                          <p:spTgt spid="2049"/>
                                        </p:tgtEl>
                                        <p:attrNameLst>
                                          <p:attrName>ppt_x</p:attrName>
                                        </p:attrNameLst>
                                      </p:cBhvr>
                                      <p:tavLst>
                                        <p:tav tm="0">
                                          <p:val>
                                            <p:strVal val="#ppt_x"/>
                                          </p:val>
                                        </p:tav>
                                        <p:tav tm="100000">
                                          <p:val>
                                            <p:strVal val="#ppt_x"/>
                                          </p:val>
                                        </p:tav>
                                      </p:tavLst>
                                    </p:anim>
                                    <p:anim calcmode="lin" valueType="num">
                                      <p:cBhvr additive="base">
                                        <p:cTn id="23"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04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27784" y="476672"/>
            <a:ext cx="3916457" cy="646331"/>
          </a:xfrm>
          <a:prstGeom prst="rect">
            <a:avLst/>
          </a:prstGeom>
        </p:spPr>
        <p:txBody>
          <a:bodyPr wrap="none">
            <a:spAutoFit/>
          </a:bodyPr>
          <a:lstStyle/>
          <a:p>
            <a:pPr algn="ctr"/>
            <a:r>
              <a:rPr lang="en-US" altLang="zh-CN" sz="3600" b="1" dirty="0" smtClean="0">
                <a:latin typeface="Times New Roman" panose="02020603050405020304" pitchFamily="18" charset="0"/>
                <a:cs typeface="Times New Roman" panose="02020603050405020304" pitchFamily="18" charset="0"/>
              </a:rPr>
              <a:t> I like it very much</a:t>
            </a:r>
            <a:endParaRPr lang="zh-CN" altLang="en-US" sz="3600" b="1" dirty="0" smtClean="0">
              <a:latin typeface="Times New Roman" panose="02020603050405020304" pitchFamily="18" charset="0"/>
              <a:cs typeface="Times New Roman" panose="02020603050405020304" pitchFamily="18" charset="0"/>
            </a:endParaRPr>
          </a:p>
        </p:txBody>
      </p:sp>
      <p:sp>
        <p:nvSpPr>
          <p:cNvPr id="5" name="椭圆 4"/>
          <p:cNvSpPr/>
          <p:nvPr/>
        </p:nvSpPr>
        <p:spPr>
          <a:xfrm>
            <a:off x="5220072" y="548680"/>
            <a:ext cx="1368152" cy="576064"/>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6" name="TextBox 5"/>
          <p:cNvSpPr txBox="1"/>
          <p:nvPr/>
        </p:nvSpPr>
        <p:spPr>
          <a:xfrm>
            <a:off x="323528" y="1484784"/>
            <a:ext cx="4140000" cy="2052000"/>
          </a:xfrm>
          <a:prstGeom prst="rect">
            <a:avLst/>
          </a:prstGeom>
          <a:solidFill>
            <a:schemeClr val="accent1">
              <a:lumMod val="60000"/>
              <a:lumOff val="40000"/>
            </a:schemeClr>
          </a:solidFill>
        </p:spPr>
        <p:txBody>
          <a:bodyPr wrap="square" rtlCol="0">
            <a:spAutoFit/>
          </a:bodyPr>
          <a:lstStyle/>
          <a:p>
            <a:r>
              <a:rPr lang="en-US" altLang="zh-CN" sz="2800" dirty="0" smtClean="0">
                <a:latin typeface="Arial Black" panose="020B0A04020102020204" pitchFamily="34" charset="0"/>
              </a:rPr>
              <a:t>Adverb Phrase (NP)</a:t>
            </a:r>
            <a:endParaRPr lang="en-US" altLang="zh-CN" sz="2800" dirty="0" smtClean="0">
              <a:latin typeface="Arial Black" panose="020B0A04020102020204" pitchFamily="34" charset="0"/>
            </a:endParaRPr>
          </a:p>
          <a:p>
            <a:r>
              <a:rPr lang="en-US" altLang="zh-CN" sz="2800" dirty="0" smtClean="0">
                <a:latin typeface="Arial Black" panose="020B0A04020102020204" pitchFamily="34" charset="0"/>
              </a:rPr>
              <a:t>word group with an </a:t>
            </a:r>
            <a:r>
              <a:rPr lang="en-US" altLang="zh-CN" sz="2800" dirty="0" smtClean="0">
                <a:solidFill>
                  <a:srgbClr val="FF0000"/>
                </a:solidFill>
                <a:latin typeface="Arial Black" panose="020B0A04020102020204" pitchFamily="34" charset="0"/>
              </a:rPr>
              <a:t>adverb</a:t>
            </a:r>
            <a:r>
              <a:rPr lang="en-US" altLang="zh-CN" sz="2800" dirty="0" smtClean="0">
                <a:latin typeface="Arial Black" panose="020B0A04020102020204" pitchFamily="34" charset="0"/>
              </a:rPr>
              <a:t> as its head word</a:t>
            </a:r>
            <a:endParaRPr lang="zh-CN" altLang="en-US" sz="2800" dirty="0" smtClean="0">
              <a:latin typeface="Arial Black" panose="020B0A04020102020204" pitchFamily="34" charset="0"/>
            </a:endParaRPr>
          </a:p>
        </p:txBody>
      </p:sp>
      <p:sp>
        <p:nvSpPr>
          <p:cNvPr id="7" name="TextBox 6"/>
          <p:cNvSpPr txBox="1"/>
          <p:nvPr/>
        </p:nvSpPr>
        <p:spPr>
          <a:xfrm>
            <a:off x="4716016" y="1484784"/>
            <a:ext cx="4140000" cy="2052000"/>
          </a:xfrm>
          <a:prstGeom prst="rect">
            <a:avLst/>
          </a:prstGeom>
          <a:solidFill>
            <a:schemeClr val="accent1">
              <a:lumMod val="60000"/>
              <a:lumOff val="40000"/>
            </a:schemeClr>
          </a:solid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副词短语：</a:t>
            </a:r>
            <a:endParaRPr lang="en-US" altLang="zh-CN" sz="3200" b="1" dirty="0" smtClean="0">
              <a:latin typeface="微软雅黑" panose="020B0503020204020204" pitchFamily="34" charset="-122"/>
              <a:ea typeface="微软雅黑" panose="020B0503020204020204" pitchFamily="34" charset="-122"/>
            </a:endParaRPr>
          </a:p>
          <a:p>
            <a:r>
              <a:rPr lang="zh-CN" altLang="en-US" sz="3200" b="1" dirty="0" smtClean="0">
                <a:latin typeface="微软雅黑" panose="020B0503020204020204" pitchFamily="34" charset="-122"/>
                <a:ea typeface="微软雅黑" panose="020B0503020204020204" pitchFamily="34" charset="-122"/>
              </a:rPr>
              <a:t>（副词）</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solidFill>
                  <a:srgbClr val="FF0000"/>
                </a:solidFill>
                <a:latin typeface="微软雅黑" panose="020B0503020204020204" pitchFamily="34" charset="-122"/>
                <a:ea typeface="微软雅黑" panose="020B0503020204020204" pitchFamily="34" charset="-122"/>
              </a:rPr>
              <a:t>副词</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355976" y="1196752"/>
            <a:ext cx="2232248" cy="0"/>
          </a:xfrm>
          <a:prstGeom prst="line">
            <a:avLst/>
          </a:prstGeom>
        </p:spPr>
        <p:style>
          <a:lnRef idx="3">
            <a:schemeClr val="accent2"/>
          </a:lnRef>
          <a:fillRef idx="0">
            <a:schemeClr val="accent2"/>
          </a:fillRef>
          <a:effectRef idx="2">
            <a:schemeClr val="accent2"/>
          </a:effectRef>
          <a:fontRef idx="minor">
            <a:schemeClr val="tx1"/>
          </a:fontRef>
        </p:style>
      </p:cxnSp>
      <p:sp>
        <p:nvSpPr>
          <p:cNvPr id="1025" name="Rectangle 1"/>
          <p:cNvSpPr>
            <a:spLocks noChangeArrowheads="1"/>
          </p:cNvSpPr>
          <p:nvPr/>
        </p:nvSpPr>
        <p:spPr bwMode="auto">
          <a:xfrm>
            <a:off x="395536" y="4437112"/>
            <a:ext cx="8532440" cy="193899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en-US" altLang="zh-CN" sz="4000" dirty="0" smtClean="0">
                <a:latin typeface="Times New Roman" panose="02020603050405020304" pitchFamily="18" charset="0"/>
                <a:cs typeface="Times New Roman" panose="02020603050405020304" pitchFamily="18" charset="0"/>
              </a:rPr>
              <a:t>He finished his homework very quickly</a:t>
            </a:r>
            <a:endParaRPr lang="en-US" altLang="zh-CN" sz="4000" dirty="0" smtClean="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lang="en-US" altLang="zh-CN" sz="4000" dirty="0" smtClean="0">
                <a:latin typeface="Times New Roman" panose="02020603050405020304" pitchFamily="18" charset="0"/>
                <a:cs typeface="Times New Roman" panose="02020603050405020304" pitchFamily="18" charset="0"/>
              </a:rPr>
              <a:t>You did it quite well</a:t>
            </a:r>
            <a:endParaRPr lang="en-US" altLang="zh-CN" sz="4000" dirty="0" smtClean="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zh-CN" sz="4000" dirty="0" smtClean="0">
                <a:latin typeface="Times New Roman" panose="02020603050405020304" pitchFamily="18" charset="0"/>
                <a:cs typeface="Times New Roman" panose="02020603050405020304" pitchFamily="18" charset="0"/>
              </a:rPr>
              <a:t>      </a:t>
            </a:r>
            <a:endParaRPr lang="en-US" altLang="zh-CN" sz="4000" dirty="0" smtClean="0">
              <a:latin typeface="Times New Roman" panose="02020603050405020304" pitchFamily="18" charset="0"/>
              <a:cs typeface="Times New Roman" panose="02020603050405020304" pitchFamily="18" charset="0"/>
            </a:endParaRPr>
          </a:p>
        </p:txBody>
      </p:sp>
      <p:sp>
        <p:nvSpPr>
          <p:cNvPr id="9" name="矩形 8"/>
          <p:cNvSpPr/>
          <p:nvPr/>
        </p:nvSpPr>
        <p:spPr>
          <a:xfrm>
            <a:off x="6948264" y="4437112"/>
            <a:ext cx="1723549" cy="707886"/>
          </a:xfrm>
          <a:prstGeom prst="rect">
            <a:avLst/>
          </a:prstGeom>
        </p:spPr>
        <p:txBody>
          <a:bodyPr wrap="none">
            <a:spAutoFit/>
          </a:bodyPr>
          <a:lstStyle/>
          <a:p>
            <a:r>
              <a:rPr lang="en-US" altLang="zh-CN" sz="4000" dirty="0" smtClean="0">
                <a:solidFill>
                  <a:srgbClr val="FF0000"/>
                </a:solidFill>
                <a:latin typeface="Times New Roman" panose="02020603050405020304" pitchFamily="18" charset="0"/>
                <a:cs typeface="Times New Roman" panose="02020603050405020304" pitchFamily="18" charset="0"/>
              </a:rPr>
              <a:t>quickly</a:t>
            </a:r>
            <a:endParaRPr lang="zh-CN" altLang="en-US" sz="4000" dirty="0">
              <a:solidFill>
                <a:srgbClr val="FF0000"/>
              </a:solidFill>
            </a:endParaRPr>
          </a:p>
        </p:txBody>
      </p:sp>
      <p:sp>
        <p:nvSpPr>
          <p:cNvPr id="10" name="矩形 9"/>
          <p:cNvSpPr/>
          <p:nvPr/>
        </p:nvSpPr>
        <p:spPr>
          <a:xfrm>
            <a:off x="3635896" y="5085184"/>
            <a:ext cx="1067921" cy="707886"/>
          </a:xfrm>
          <a:prstGeom prst="rect">
            <a:avLst/>
          </a:prstGeom>
        </p:spPr>
        <p:txBody>
          <a:bodyPr wrap="none">
            <a:spAutoFit/>
          </a:bodyPr>
          <a:lstStyle/>
          <a:p>
            <a:r>
              <a:rPr lang="en-US" altLang="zh-CN" sz="4000" dirty="0" smtClean="0">
                <a:solidFill>
                  <a:srgbClr val="FF0000"/>
                </a:solidFill>
                <a:latin typeface="Times New Roman" panose="02020603050405020304" pitchFamily="18" charset="0"/>
                <a:cs typeface="Times New Roman" panose="02020603050405020304" pitchFamily="18" charset="0"/>
              </a:rPr>
              <a:t>well</a:t>
            </a:r>
            <a:endParaRPr lang="zh-CN" altLang="en-US" sz="4000" dirty="0">
              <a:solidFill>
                <a:srgbClr val="FF0000"/>
              </a:solidFill>
            </a:endParaRPr>
          </a:p>
        </p:txBody>
      </p:sp>
      <p:cxnSp>
        <p:nvCxnSpPr>
          <p:cNvPr id="13" name="直接连接符 12"/>
          <p:cNvCxnSpPr/>
          <p:nvPr/>
        </p:nvCxnSpPr>
        <p:spPr>
          <a:xfrm>
            <a:off x="6084168" y="5157192"/>
            <a:ext cx="237626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2627784" y="5733256"/>
            <a:ext cx="2016224"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25"/>
                                        </p:tgtEl>
                                        <p:attrNameLst>
                                          <p:attrName>style.visibility</p:attrName>
                                        </p:attrNameLst>
                                      </p:cBhvr>
                                      <p:to>
                                        <p:strVal val="visible"/>
                                      </p:to>
                                    </p:set>
                                    <p:anim calcmode="lin" valueType="num">
                                      <p:cBhvr additive="base">
                                        <p:cTn id="22" dur="500" fill="hold"/>
                                        <p:tgtEl>
                                          <p:spTgt spid="1025"/>
                                        </p:tgtEl>
                                        <p:attrNameLst>
                                          <p:attrName>ppt_x</p:attrName>
                                        </p:attrNameLst>
                                      </p:cBhvr>
                                      <p:tavLst>
                                        <p:tav tm="0">
                                          <p:val>
                                            <p:strVal val="#ppt_x"/>
                                          </p:val>
                                        </p:tav>
                                        <p:tav tm="100000">
                                          <p:val>
                                            <p:strVal val="#ppt_x"/>
                                          </p:val>
                                        </p:tav>
                                      </p:tavLst>
                                    </p:anim>
                                    <p:anim calcmode="lin" valueType="num">
                                      <p:cBhvr additive="base">
                                        <p:cTn id="23"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25"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32656"/>
            <a:ext cx="8100392" cy="1512168"/>
          </a:xfrm>
        </p:spPr>
        <p:txBody>
          <a:bodyPr>
            <a:normAutofit fontScale="90000"/>
          </a:bodyPr>
          <a:lstStyle/>
          <a:p>
            <a:pPr algn="l"/>
            <a:r>
              <a:rPr lang="en-US" altLang="zh-CN" b="1" i="1" dirty="0" smtClean="0">
                <a:solidFill>
                  <a:schemeClr val="tx1"/>
                </a:solidFill>
              </a:rPr>
              <a:t>Combine the following words to form noun/adjective/adverb phrases.</a:t>
            </a:r>
            <a:br>
              <a:rPr lang="en-US" altLang="zh-CN" b="1" dirty="0" smtClean="0">
                <a:solidFill>
                  <a:schemeClr val="tx1"/>
                </a:solidFill>
              </a:rPr>
            </a:br>
            <a:br>
              <a:rPr lang="zh-CN" altLang="zh-CN" dirty="0" smtClean="0">
                <a:solidFill>
                  <a:schemeClr val="tx1"/>
                </a:solidFill>
              </a:rPr>
            </a:br>
            <a:r>
              <a:rPr lang="en-US" altLang="zh-CN" i="1" dirty="0" smtClean="0"/>
              <a:t> </a:t>
            </a:r>
            <a:endParaRPr lang="zh-CN" altLang="en-US" dirty="0"/>
          </a:p>
        </p:txBody>
      </p:sp>
      <p:sp>
        <p:nvSpPr>
          <p:cNvPr id="1025" name="Rectangle 1"/>
          <p:cNvSpPr>
            <a:spLocks noChangeArrowheads="1"/>
          </p:cNvSpPr>
          <p:nvPr/>
        </p:nvSpPr>
        <p:spPr bwMode="auto">
          <a:xfrm>
            <a:off x="323528" y="2708920"/>
            <a:ext cx="8496944" cy="39703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Noun phrases</a:t>
            </a:r>
            <a:r>
              <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（名词短语）</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____________________________________________________________________________________________</a:t>
            </a:r>
            <a:endParaRPr kumimoji="0" lang="en-US" altLang="zh-CN" sz="11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Adjective phrases</a:t>
            </a:r>
            <a:r>
              <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（形容词短语）</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____________________________________________________________________________________________</a:t>
            </a:r>
            <a:endParaRPr kumimoji="0" lang="en-US" altLang="zh-CN" sz="11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Adverb phrases</a:t>
            </a:r>
            <a:r>
              <a:rPr kumimoji="0" lang="zh-CN" altLang="en-US" sz="2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（副词短语）</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____________________________________________________________________________________________</a:t>
            </a:r>
            <a:endParaRPr kumimoji="0" lang="en-US" altLang="zh-CN" sz="4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矩形 4"/>
          <p:cNvSpPr/>
          <p:nvPr/>
        </p:nvSpPr>
        <p:spPr>
          <a:xfrm>
            <a:off x="0" y="1268760"/>
            <a:ext cx="9144000" cy="1077218"/>
          </a:xfrm>
          <a:prstGeom prst="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US" altLang="zh-CN" sz="3200" dirty="0" smtClean="0"/>
              <a:t>   a/an  difficult  really  test  very  teacher  well  much      kind  quite  quickly  so  interesting  lesson</a:t>
            </a:r>
            <a:endParaRPr lang="zh-CN" altLang="en-US" sz="3200" dirty="0"/>
          </a:p>
        </p:txBody>
      </p:sp>
      <p:sp>
        <p:nvSpPr>
          <p:cNvPr id="6" name="TextBox 5"/>
          <p:cNvSpPr txBox="1"/>
          <p:nvPr/>
        </p:nvSpPr>
        <p:spPr>
          <a:xfrm>
            <a:off x="539552" y="2996952"/>
            <a:ext cx="7560840" cy="1077218"/>
          </a:xfrm>
          <a:prstGeom prst="rect">
            <a:avLst/>
          </a:prstGeom>
          <a:noFill/>
        </p:spPr>
        <p:txBody>
          <a:bodyPr wrap="square" rtlCol="0">
            <a:spAutoFit/>
          </a:bodyPr>
          <a:lstStyle/>
          <a:p>
            <a:r>
              <a:rPr lang="en-US" altLang="zh-CN" sz="3200" dirty="0" smtClean="0">
                <a:solidFill>
                  <a:srgbClr val="FF0000"/>
                </a:solidFill>
              </a:rPr>
              <a:t>a difficult test; an interesting test; a difficult lesson; an interesting lesson; a kind teacher</a:t>
            </a:r>
            <a:endParaRPr lang="zh-CN" altLang="en-US" sz="3200" dirty="0">
              <a:solidFill>
                <a:srgbClr val="FF0000"/>
              </a:solidFill>
            </a:endParaRPr>
          </a:p>
        </p:txBody>
      </p:sp>
      <p:sp>
        <p:nvSpPr>
          <p:cNvPr id="7" name="TextBox 6"/>
          <p:cNvSpPr txBox="1"/>
          <p:nvPr/>
        </p:nvSpPr>
        <p:spPr>
          <a:xfrm>
            <a:off x="467544" y="4365104"/>
            <a:ext cx="9001000" cy="1077218"/>
          </a:xfrm>
          <a:prstGeom prst="rect">
            <a:avLst/>
          </a:prstGeom>
          <a:noFill/>
        </p:spPr>
        <p:txBody>
          <a:bodyPr wrap="square" rtlCol="0">
            <a:spAutoFit/>
          </a:bodyPr>
          <a:lstStyle/>
          <a:p>
            <a:r>
              <a:rPr lang="en-US" altLang="zh-CN" sz="3200" dirty="0" smtClean="0">
                <a:solidFill>
                  <a:srgbClr val="FF0000"/>
                </a:solidFill>
              </a:rPr>
              <a:t>really/very/quite/so difficult;  really/very/quite/so  kind;  really/very/quite/ so interesting    </a:t>
            </a:r>
            <a:endParaRPr lang="zh-CN" altLang="en-US" sz="3200" dirty="0">
              <a:solidFill>
                <a:srgbClr val="FF0000"/>
              </a:solidFill>
            </a:endParaRPr>
          </a:p>
        </p:txBody>
      </p:sp>
      <p:sp>
        <p:nvSpPr>
          <p:cNvPr id="8" name="TextBox 7"/>
          <p:cNvSpPr txBox="1"/>
          <p:nvPr/>
        </p:nvSpPr>
        <p:spPr>
          <a:xfrm>
            <a:off x="539552" y="5661248"/>
            <a:ext cx="8208912" cy="1077218"/>
          </a:xfrm>
          <a:prstGeom prst="rect">
            <a:avLst/>
          </a:prstGeom>
          <a:noFill/>
        </p:spPr>
        <p:txBody>
          <a:bodyPr wrap="square" rtlCol="0">
            <a:spAutoFit/>
          </a:bodyPr>
          <a:lstStyle/>
          <a:p>
            <a:r>
              <a:rPr lang="en-US" altLang="zh-CN" sz="3200" dirty="0" smtClean="0">
                <a:solidFill>
                  <a:srgbClr val="FF0000"/>
                </a:solidFill>
              </a:rPr>
              <a:t>so/very/quite/really well; so/very/quite/really quickly;  very/so much </a:t>
            </a:r>
            <a:endParaRPr lang="zh-CN" alt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 name="内容占位符 3" descr="01EC2508-4C50-4787-9877-82BE0AB81F26.png"/>
          <p:cNvPicPr>
            <a:picLocks noChangeAspect="1"/>
          </p:cNvPicPr>
          <p:nvPr/>
        </p:nvPicPr>
        <p:blipFill>
          <a:blip r:embed="rId1" cstate="print"/>
          <a:stretch>
            <a:fillRect/>
          </a:stretch>
        </p:blipFill>
        <p:spPr>
          <a:xfrm>
            <a:off x="179512" y="1772816"/>
            <a:ext cx="1917338" cy="3068959"/>
          </a:xfrm>
          <a:prstGeom prst="rect">
            <a:avLst/>
          </a:prstGeom>
        </p:spPr>
      </p:pic>
      <p:sp>
        <p:nvSpPr>
          <p:cNvPr id="5" name="云形标注 4"/>
          <p:cNvSpPr/>
          <p:nvPr/>
        </p:nvSpPr>
        <p:spPr>
          <a:xfrm>
            <a:off x="2195736" y="1772816"/>
            <a:ext cx="5832648" cy="2304256"/>
          </a:xfrm>
          <a:prstGeom prst="cloudCallout">
            <a:avLst>
              <a:gd name="adj1" fmla="val -50451"/>
              <a:gd name="adj2" fmla="val 53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altLang="zh-CN" sz="2800" b="1" i="1" dirty="0" smtClean="0"/>
              <a:t>  Can you give me more  examples of using noun/adjective/adverb phrases in sentences?</a:t>
            </a:r>
            <a:endParaRPr lang="en-US" altLang="zh-CN" sz="2800" b="1" i="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4693</Words>
  <Application>WPS 演示</Application>
  <PresentationFormat>全屏显示(4:3)</PresentationFormat>
  <Paragraphs>220</Paragraphs>
  <Slides>18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宋体</vt:lpstr>
      <vt:lpstr>Wingdings</vt:lpstr>
      <vt:lpstr>Calibri</vt:lpstr>
      <vt:lpstr>Arial</vt:lpstr>
      <vt:lpstr>Times New Roman</vt:lpstr>
      <vt:lpstr>字魂27号-布丁体</vt:lpstr>
      <vt:lpstr>黑体</vt:lpstr>
      <vt:lpstr>Arial Black</vt:lpstr>
      <vt:lpstr>微软雅黑</vt:lpstr>
      <vt:lpstr>Tahoma</vt:lpstr>
      <vt:lpstr>Arial Unicode MS</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Combine the following words to form noun/adjective/adverb phrases.   </vt:lpstr>
      <vt:lpstr>PowerPoint 演示文稿</vt:lpstr>
      <vt:lpstr>Find out noun /adjective /adverb phrases in Adam’s writing</vt:lpstr>
      <vt:lpstr>PowerPoint 演示文稿</vt:lpstr>
      <vt:lpstr>PowerPoint 演示文稿</vt:lpstr>
      <vt:lpstr>PowerPoint 演示文稿</vt:lpstr>
      <vt:lpstr>PowerPoint 演示文稿</vt:lpstr>
      <vt:lpstr>PowerPoint 演示文稿</vt:lpstr>
      <vt:lpstr>PowerPoint 演示文稿</vt:lpstr>
      <vt:lpstr>Assignment</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曹小等</cp:lastModifiedBy>
  <cp:revision>303</cp:revision>
  <dcterms:created xsi:type="dcterms:W3CDTF">2020-05-25T07:17:00Z</dcterms:created>
  <dcterms:modified xsi:type="dcterms:W3CDTF">2020-07-27T07:09:06Z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