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8" r:id="rId3"/>
    <p:sldId id="265" r:id="rId4"/>
    <p:sldId id="256" r:id="rId5"/>
    <p:sldId id="266" r:id="rId6"/>
    <p:sldId id="279" r:id="rId7"/>
    <p:sldId id="263" r:id="rId8"/>
    <p:sldId id="267" r:id="rId9"/>
    <p:sldId id="262" r:id="rId10"/>
    <p:sldId id="268" r:id="rId11"/>
    <p:sldId id="269" r:id="rId12"/>
    <p:sldId id="271" r:id="rId13"/>
    <p:sldId id="272" r:id="rId14"/>
    <p:sldId id="273" r:id="rId15"/>
    <p:sldId id="261" r:id="rId16"/>
    <p:sldId id="275" r:id="rId17"/>
    <p:sldId id="260" r:id="rId18"/>
    <p:sldId id="274" r:id="rId19"/>
    <p:sldId id="259" r:id="rId20"/>
    <p:sldId id="277" r:id="rId21"/>
    <p:sldId id="276" r:id="rId22"/>
    <p:sldId id="278" r:id="rId23"/>
    <p:sldId id="258" r:id="rId24"/>
    <p:sldId id="282" r:id="rId25"/>
    <p:sldId id="264" r:id="rId26"/>
    <p:sldId id="284"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2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5228908" y="71120"/>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7.jpeg"/><Relationship Id="rId3" Type="http://schemas.openxmlformats.org/officeDocument/2006/relationships/hyperlink" Target="http://pre-xsj.699pic.com/tupian/1n2r0m.html" TargetMode="Externa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800" dirty="0" smtClean="0">
                <a:latin typeface="Times New Roman" panose="02020603050405020304" pitchFamily="18" charset="0"/>
                <a:cs typeface="Times New Roman" panose="02020603050405020304" pitchFamily="18" charset="0"/>
              </a:rPr>
              <a:t>That </a:t>
            </a:r>
            <a:r>
              <a:rPr lang="en-US" altLang="zh-CN" sz="2800" dirty="0">
                <a:latin typeface="Times New Roman" panose="02020603050405020304" pitchFamily="18" charset="0"/>
                <a:cs typeface="Times New Roman" panose="02020603050405020304" pitchFamily="18" charset="0"/>
              </a:rPr>
              <a:t>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395536" y="3212976"/>
          <a:ext cx="8424936" cy="2736304"/>
        </p:xfrm>
        <a:graphic>
          <a:graphicData uri="http://schemas.openxmlformats.org/drawingml/2006/table">
            <a:tbl>
              <a:tblPr firstRow="1" bandRow="1">
                <a:tableStyleId>{BDBED569-4797-4DF1-A0F4-6AAB3CD982D8}</a:tableStyleId>
              </a:tblPr>
              <a:tblGrid>
                <a:gridCol w="1872208"/>
                <a:gridCol w="3168352"/>
                <a:gridCol w="3384376"/>
              </a:tblGrid>
              <a:tr h="684076">
                <a:tc>
                  <a:txBody>
                    <a:bodyPr/>
                    <a:lstStyle/>
                    <a:p>
                      <a:r>
                        <a:rPr lang="en-US" altLang="zh-CN" b="1" dirty="0" smtClean="0"/>
                        <a:t>Sentence</a:t>
                      </a:r>
                      <a:r>
                        <a:rPr lang="en-US" altLang="zh-CN" b="1" baseline="0" dirty="0" smtClean="0"/>
                        <a:t> 1</a:t>
                      </a:r>
                      <a:endParaRPr lang="zh-CN" altLang="en-US" b="1" dirty="0"/>
                    </a:p>
                  </a:txBody>
                  <a:tcPr/>
                </a:tc>
                <a:tc>
                  <a:txBody>
                    <a:bodyPr/>
                    <a:lstStyle/>
                    <a:p>
                      <a:endParaRPr lang="zh-CN" altLang="en-US" dirty="0"/>
                    </a:p>
                  </a:txBody>
                  <a:tcPr/>
                </a:tc>
                <a:tc>
                  <a:txBody>
                    <a:bodyPr/>
                    <a:lstStyle/>
                    <a:p>
                      <a:endParaRPr lang="zh-CN" altLang="en-US"/>
                    </a:p>
                  </a:txBody>
                  <a:tcPr/>
                </a:tc>
              </a:tr>
              <a:tr h="684076">
                <a:tc>
                  <a:txBody>
                    <a:bodyPr/>
                    <a:lstStyle/>
                    <a:p>
                      <a:r>
                        <a:rPr lang="en-US" altLang="zh-CN" b="1" dirty="0" smtClean="0"/>
                        <a:t>Sentence 2</a:t>
                      </a:r>
                      <a:endParaRPr lang="zh-CN" altLang="en-US" b="1" dirty="0"/>
                    </a:p>
                  </a:txBody>
                  <a:tcPr/>
                </a:tc>
                <a:tc>
                  <a:txBody>
                    <a:bodyPr/>
                    <a:lstStyle/>
                    <a:p>
                      <a:endParaRPr lang="zh-CN" altLang="en-US" dirty="0"/>
                    </a:p>
                  </a:txBody>
                  <a:tcPr/>
                </a:tc>
                <a:tc>
                  <a:txBody>
                    <a:bodyPr/>
                    <a:lstStyle/>
                    <a:p>
                      <a:endParaRPr lang="zh-CN" altLang="en-US"/>
                    </a:p>
                  </a:txBody>
                  <a:tcPr/>
                </a:tc>
              </a:tr>
              <a:tr h="684076">
                <a:tc>
                  <a:txBody>
                    <a:bodyPr/>
                    <a:lstStyle/>
                    <a:p>
                      <a:r>
                        <a:rPr lang="en-US" altLang="zh-CN" b="1" dirty="0" smtClean="0"/>
                        <a:t>Sentence</a:t>
                      </a:r>
                      <a:r>
                        <a:rPr lang="en-US" altLang="zh-CN" b="1" baseline="0" dirty="0" smtClean="0"/>
                        <a:t> 3</a:t>
                      </a:r>
                      <a:endParaRPr lang="zh-CN" altLang="en-US" b="1" dirty="0"/>
                    </a:p>
                  </a:txBody>
                  <a:tcPr/>
                </a:tc>
                <a:tc>
                  <a:txBody>
                    <a:bodyPr/>
                    <a:lstStyle/>
                    <a:p>
                      <a:endParaRPr lang="zh-CN" altLang="en-US" dirty="0"/>
                    </a:p>
                  </a:txBody>
                  <a:tcPr/>
                </a:tc>
                <a:tc>
                  <a:txBody>
                    <a:bodyPr/>
                    <a:lstStyle/>
                    <a:p>
                      <a:endParaRPr lang="zh-CN" altLang="en-US"/>
                    </a:p>
                  </a:txBody>
                  <a:tcPr/>
                </a:tc>
              </a:tr>
              <a:tr h="684076">
                <a:tc>
                  <a:txBody>
                    <a:bodyPr/>
                    <a:lstStyle/>
                    <a:p>
                      <a:r>
                        <a:rPr lang="en-US" altLang="zh-CN" b="1" dirty="0" smtClean="0"/>
                        <a:t>Sentence 4</a:t>
                      </a:r>
                      <a:endParaRPr lang="zh-CN" altLang="en-US" b="1" dirty="0"/>
                    </a:p>
                  </a:txBody>
                  <a:tcPr/>
                </a:tc>
                <a:tc>
                  <a:txBody>
                    <a:bodyPr/>
                    <a:lstStyle/>
                    <a:p>
                      <a:endParaRPr lang="zh-CN" altLang="en-US"/>
                    </a:p>
                  </a:txBody>
                  <a:tcPr/>
                </a:tc>
                <a:tc>
                  <a:txBody>
                    <a:bodyPr/>
                    <a:lstStyle/>
                    <a:p>
                      <a:endParaRPr lang="zh-CN" altLang="en-US" dirty="0"/>
                    </a:p>
                  </a:txBody>
                  <a:tcPr/>
                </a:tc>
              </a:tr>
            </a:tbl>
          </a:graphicData>
        </a:graphic>
      </p:graphicFrame>
      <p:sp>
        <p:nvSpPr>
          <p:cNvPr id="4" name="TextBox 3"/>
          <p:cNvSpPr txBox="1"/>
          <p:nvPr/>
        </p:nvSpPr>
        <p:spPr>
          <a:xfrm>
            <a:off x="2411760" y="3356992"/>
            <a:ext cx="2736304" cy="523220"/>
          </a:xfrm>
          <a:prstGeom prst="rect">
            <a:avLst/>
          </a:prstGeom>
          <a:noFill/>
        </p:spPr>
        <p:txBody>
          <a:bodyPr wrap="square" rtlCol="0">
            <a:spAutoFit/>
          </a:bodyPr>
          <a:lstStyle/>
          <a:p>
            <a:r>
              <a:rPr lang="zh-CN" altLang="en-US" sz="2800" dirty="0" smtClean="0"/>
              <a:t>原因</a:t>
            </a:r>
            <a:r>
              <a:rPr lang="en-US" altLang="zh-CN" sz="2800" dirty="0" smtClean="0"/>
              <a:t>1.1</a:t>
            </a:r>
            <a:endParaRPr lang="zh-CN" altLang="en-US" sz="2800" dirty="0"/>
          </a:p>
        </p:txBody>
      </p:sp>
      <p:sp>
        <p:nvSpPr>
          <p:cNvPr id="5" name="TextBox 4"/>
          <p:cNvSpPr txBox="1"/>
          <p:nvPr/>
        </p:nvSpPr>
        <p:spPr>
          <a:xfrm>
            <a:off x="5652120" y="3252680"/>
            <a:ext cx="2736304" cy="523220"/>
          </a:xfrm>
          <a:prstGeom prst="rect">
            <a:avLst/>
          </a:prstGeom>
          <a:noFill/>
        </p:spPr>
        <p:txBody>
          <a:bodyPr wrap="square" rtlCol="0">
            <a:spAutoFit/>
          </a:bodyPr>
          <a:lstStyle/>
          <a:p>
            <a:r>
              <a:rPr lang="en-US" altLang="zh-CN" sz="2800" dirty="0" smtClean="0"/>
              <a:t>simple</a:t>
            </a:r>
            <a:endParaRPr lang="zh-CN" altLang="en-US" sz="2800" dirty="0"/>
          </a:p>
        </p:txBody>
      </p:sp>
      <p:sp>
        <p:nvSpPr>
          <p:cNvPr id="6" name="TextBox 5"/>
          <p:cNvSpPr txBox="1"/>
          <p:nvPr/>
        </p:nvSpPr>
        <p:spPr>
          <a:xfrm>
            <a:off x="2411760" y="4032612"/>
            <a:ext cx="2736304" cy="523220"/>
          </a:xfrm>
          <a:prstGeom prst="rect">
            <a:avLst/>
          </a:prstGeom>
          <a:noFill/>
        </p:spPr>
        <p:txBody>
          <a:bodyPr wrap="square" rtlCol="0">
            <a:spAutoFit/>
          </a:bodyPr>
          <a:lstStyle/>
          <a:p>
            <a:r>
              <a:rPr lang="zh-CN" altLang="en-US" sz="2800" dirty="0" smtClean="0"/>
              <a:t>原因</a:t>
            </a:r>
            <a:r>
              <a:rPr lang="en-US" altLang="zh-CN" sz="2800" dirty="0" smtClean="0"/>
              <a:t>1.2</a:t>
            </a:r>
            <a:endParaRPr lang="zh-CN" altLang="en-US" sz="2800" dirty="0"/>
          </a:p>
        </p:txBody>
      </p:sp>
      <p:sp>
        <p:nvSpPr>
          <p:cNvPr id="7" name="TextBox 6"/>
          <p:cNvSpPr txBox="1"/>
          <p:nvPr/>
        </p:nvSpPr>
        <p:spPr>
          <a:xfrm>
            <a:off x="5652120" y="4032612"/>
            <a:ext cx="2736304" cy="523220"/>
          </a:xfrm>
          <a:prstGeom prst="rect">
            <a:avLst/>
          </a:prstGeom>
          <a:noFill/>
        </p:spPr>
        <p:txBody>
          <a:bodyPr wrap="square" rtlCol="0">
            <a:spAutoFit/>
          </a:bodyPr>
          <a:lstStyle/>
          <a:p>
            <a:r>
              <a:rPr lang="en-US" altLang="zh-CN" sz="2800" dirty="0" smtClean="0"/>
              <a:t>cheap</a:t>
            </a:r>
            <a:endParaRPr lang="zh-CN" altLang="en-US" sz="2800" dirty="0"/>
          </a:p>
        </p:txBody>
      </p:sp>
      <p:sp>
        <p:nvSpPr>
          <p:cNvPr id="8" name="TextBox 7"/>
          <p:cNvSpPr txBox="1"/>
          <p:nvPr/>
        </p:nvSpPr>
        <p:spPr>
          <a:xfrm>
            <a:off x="2406891" y="4725144"/>
            <a:ext cx="2736304" cy="523220"/>
          </a:xfrm>
          <a:prstGeom prst="rect">
            <a:avLst/>
          </a:prstGeom>
          <a:noFill/>
        </p:spPr>
        <p:txBody>
          <a:bodyPr wrap="square" rtlCol="0">
            <a:spAutoFit/>
          </a:bodyPr>
          <a:lstStyle/>
          <a:p>
            <a:r>
              <a:rPr lang="zh-CN" altLang="en-US" sz="2800" dirty="0" smtClean="0"/>
              <a:t>进一步论述</a:t>
            </a:r>
            <a:endParaRPr lang="zh-CN" altLang="en-US" sz="2800" dirty="0"/>
          </a:p>
        </p:txBody>
      </p:sp>
      <p:sp>
        <p:nvSpPr>
          <p:cNvPr id="9" name="TextBox 8"/>
          <p:cNvSpPr txBox="1"/>
          <p:nvPr/>
        </p:nvSpPr>
        <p:spPr>
          <a:xfrm>
            <a:off x="5652120" y="4701013"/>
            <a:ext cx="2736304" cy="523220"/>
          </a:xfrm>
          <a:prstGeom prst="rect">
            <a:avLst/>
          </a:prstGeom>
          <a:noFill/>
        </p:spPr>
        <p:txBody>
          <a:bodyPr wrap="square" rtlCol="0">
            <a:spAutoFit/>
          </a:bodyPr>
          <a:lstStyle/>
          <a:p>
            <a:r>
              <a:rPr lang="en-US" altLang="zh-CN" sz="2800" dirty="0"/>
              <a:t> </a:t>
            </a:r>
            <a:r>
              <a:rPr lang="en-US" altLang="zh-CN" sz="2800" dirty="0" smtClean="0"/>
              <a:t>  X</a:t>
            </a:r>
            <a:endParaRPr lang="zh-CN" altLang="en-US" sz="2800" dirty="0"/>
          </a:p>
        </p:txBody>
      </p:sp>
      <p:sp>
        <p:nvSpPr>
          <p:cNvPr id="10" name="TextBox 9"/>
          <p:cNvSpPr txBox="1"/>
          <p:nvPr/>
        </p:nvSpPr>
        <p:spPr>
          <a:xfrm>
            <a:off x="2515749" y="5373216"/>
            <a:ext cx="2736304" cy="523220"/>
          </a:xfrm>
          <a:prstGeom prst="rect">
            <a:avLst/>
          </a:prstGeom>
          <a:noFill/>
        </p:spPr>
        <p:txBody>
          <a:bodyPr wrap="square" rtlCol="0">
            <a:spAutoFit/>
          </a:bodyPr>
          <a:lstStyle/>
          <a:p>
            <a:r>
              <a:rPr lang="zh-CN" altLang="en-US" sz="2800" dirty="0" smtClean="0"/>
              <a:t>现象佐证</a:t>
            </a:r>
            <a:endParaRPr lang="zh-CN" altLang="en-US" sz="2800" dirty="0"/>
          </a:p>
        </p:txBody>
      </p:sp>
      <p:sp>
        <p:nvSpPr>
          <p:cNvPr id="11" name="TextBox 10"/>
          <p:cNvSpPr txBox="1"/>
          <p:nvPr/>
        </p:nvSpPr>
        <p:spPr>
          <a:xfrm>
            <a:off x="5652120" y="5334571"/>
            <a:ext cx="2736304" cy="523220"/>
          </a:xfrm>
          <a:prstGeom prst="rect">
            <a:avLst/>
          </a:prstGeom>
          <a:noFill/>
        </p:spPr>
        <p:txBody>
          <a:bodyPr wrap="square" rtlCol="0">
            <a:spAutoFit/>
          </a:bodyPr>
          <a:lstStyle/>
          <a:p>
            <a:r>
              <a:rPr lang="zh-CN" altLang="en-US" sz="2800" dirty="0" smtClean="0"/>
              <a:t>     </a:t>
            </a:r>
            <a:r>
              <a:rPr lang="en-US" altLang="zh-CN" sz="2800" dirty="0" smtClean="0"/>
              <a:t>X</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pPr indent="360045"/>
            <a:r>
              <a:rPr lang="en-US" altLang="zh-CN" sz="2400" dirty="0" smtClean="0">
                <a:latin typeface="Times New Roman" panose="02020603050405020304" pitchFamily="18" charset="0"/>
                <a:cs typeface="Times New Roman" panose="02020603050405020304" pitchFamily="18" charset="0"/>
              </a:rPr>
              <a:t>That </a:t>
            </a:r>
            <a:r>
              <a:rPr lang="en-US" altLang="zh-CN" sz="2400" dirty="0">
                <a:latin typeface="Times New Roman" panose="02020603050405020304" pitchFamily="18" charset="0"/>
                <a:cs typeface="Times New Roman" panose="02020603050405020304" pitchFamily="18" charset="0"/>
              </a:rPr>
              <a:t>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r>
              <a:rPr lang="en-US" altLang="zh-CN"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204864"/>
            <a:ext cx="9144000" cy="2677656"/>
          </a:xfrm>
          <a:prstGeom prst="rect">
            <a:avLst/>
          </a:prstGeom>
          <a:noFill/>
        </p:spPr>
        <p:txBody>
          <a:bodyPr wrap="square" rtlCol="0">
            <a:spAutoFit/>
          </a:bodyPr>
          <a:lstStyle/>
          <a:p>
            <a:r>
              <a:rPr lang="zh-CN" altLang="en-US" sz="2800" b="1" dirty="0" smtClean="0"/>
              <a:t>表达的多样性：</a:t>
            </a:r>
            <a:br>
              <a:rPr lang="en-US" altLang="zh-CN" sz="2800" b="1" dirty="0" smtClean="0"/>
            </a:br>
            <a:r>
              <a:rPr lang="en-US" altLang="zh-CN" sz="2800" b="1" dirty="0" smtClean="0"/>
              <a:t>   1. simple</a:t>
            </a:r>
            <a:endParaRPr lang="en-US" altLang="zh-CN" sz="2800" b="1" dirty="0" smtClean="0"/>
          </a:p>
          <a:p>
            <a:r>
              <a:rPr lang="en-US" altLang="zh-CN" sz="2800" b="1" dirty="0"/>
              <a:t> </a:t>
            </a:r>
            <a:r>
              <a:rPr lang="en-US" altLang="zh-CN" sz="2800" b="1" dirty="0" smtClean="0"/>
              <a:t>       </a:t>
            </a:r>
            <a:r>
              <a:rPr lang="en-US" altLang="zh-CN" sz="2800" b="1" dirty="0" smtClean="0">
                <a:solidFill>
                  <a:srgbClr val="000099"/>
                </a:solidFill>
              </a:rPr>
              <a:t>-- easy; simplicity, </a:t>
            </a:r>
            <a:endParaRPr lang="en-US" altLang="zh-CN" sz="2800" b="1" dirty="0" smtClean="0">
              <a:solidFill>
                <a:srgbClr val="000099"/>
              </a:solidFill>
            </a:endParaRPr>
          </a:p>
          <a:p>
            <a:r>
              <a:rPr lang="en-US" altLang="zh-CN" sz="2800" b="1" dirty="0"/>
              <a:t> </a:t>
            </a:r>
            <a:r>
              <a:rPr lang="en-US" altLang="zh-CN" sz="2800" b="1" dirty="0" smtClean="0"/>
              <a:t>  2. cheap</a:t>
            </a:r>
            <a:endParaRPr lang="en-US" altLang="zh-CN" sz="2800" b="1" dirty="0" smtClean="0"/>
          </a:p>
          <a:p>
            <a:r>
              <a:rPr lang="en-US" altLang="zh-CN" sz="2800" b="1" dirty="0"/>
              <a:t> </a:t>
            </a:r>
            <a:r>
              <a:rPr lang="en-US" altLang="zh-CN" sz="2800" b="1" dirty="0" smtClean="0"/>
              <a:t>       -- </a:t>
            </a:r>
            <a:r>
              <a:rPr lang="en-US" altLang="zh-CN" sz="2800" b="1" dirty="0" smtClean="0">
                <a:solidFill>
                  <a:srgbClr val="000099"/>
                </a:solidFill>
              </a:rPr>
              <a:t>not expensive/ costly, affordable; low cost</a:t>
            </a:r>
            <a:endParaRPr lang="en-US" altLang="zh-CN" sz="2800" b="1" dirty="0" smtClean="0">
              <a:solidFill>
                <a:srgbClr val="000099"/>
              </a:solidFill>
            </a:endParaRPr>
          </a:p>
          <a:p>
            <a:r>
              <a:rPr lang="en-US" altLang="zh-CN" sz="2800" b="1" dirty="0">
                <a:solidFill>
                  <a:srgbClr val="000099"/>
                </a:solidFill>
              </a:rPr>
              <a:t> </a:t>
            </a:r>
            <a:r>
              <a:rPr lang="en-US" altLang="zh-CN" sz="2800" b="1" dirty="0" smtClean="0">
                <a:solidFill>
                  <a:srgbClr val="000099"/>
                </a:solidFill>
              </a:rPr>
              <a:t>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5" y="332656"/>
            <a:ext cx="9144000" cy="5693866"/>
          </a:xfrm>
          <a:prstGeom prst="rect">
            <a:avLst/>
          </a:prstGeom>
          <a:noFill/>
        </p:spPr>
        <p:txBody>
          <a:bodyPr wrap="square" rtlCol="0">
            <a:spAutoFit/>
          </a:bodyPr>
          <a:lstStyle/>
          <a:p>
            <a:r>
              <a:rPr lang="en-US" altLang="zh-CN" sz="2800" b="1" dirty="0" smtClean="0">
                <a:solidFill>
                  <a:srgbClr val="000099"/>
                </a:solidFill>
              </a:rPr>
              <a:t>3.</a:t>
            </a:r>
            <a:r>
              <a:rPr lang="zh-CN" altLang="en-US" sz="2800" b="1" dirty="0" smtClean="0">
                <a:solidFill>
                  <a:srgbClr val="000099"/>
                </a:solidFill>
              </a:rPr>
              <a:t> 果因的表达</a:t>
            </a:r>
            <a:endParaRPr lang="en-US" altLang="zh-CN" sz="2800" b="1" dirty="0" smtClean="0">
              <a:solidFill>
                <a:srgbClr val="000099"/>
              </a:solidFill>
            </a:endParaRPr>
          </a:p>
          <a:p>
            <a:pPr marL="457200" indent="-457200">
              <a:buFont typeface="Wingdings" panose="05000000000000000000" pitchFamily="2" charset="2"/>
              <a:buChar char="Ø"/>
            </a:pPr>
            <a:r>
              <a:rPr lang="zh-CN" altLang="en-US" sz="2800" dirty="0"/>
              <a:t>连接词</a:t>
            </a:r>
            <a:r>
              <a:rPr lang="zh-CN" altLang="en-US" sz="2800" dirty="0" smtClean="0"/>
              <a:t>：</a:t>
            </a:r>
            <a:endParaRPr lang="en-US" altLang="zh-CN" sz="2800" dirty="0" smtClean="0"/>
          </a:p>
          <a:p>
            <a:r>
              <a:rPr lang="en-US" altLang="zh-CN" sz="2800" dirty="0"/>
              <a:t> </a:t>
            </a:r>
            <a:r>
              <a:rPr lang="en-US" altLang="zh-CN" sz="2800" dirty="0" smtClean="0"/>
              <a:t>           because</a:t>
            </a:r>
            <a:r>
              <a:rPr lang="en-US" altLang="zh-CN" sz="2800" dirty="0"/>
              <a:t>, </a:t>
            </a:r>
            <a:r>
              <a:rPr lang="en-US" altLang="zh-CN" sz="2800" dirty="0" smtClean="0"/>
              <a:t>because of, as a result of</a:t>
            </a:r>
            <a:r>
              <a:rPr lang="zh-CN" altLang="en-US" sz="2800" dirty="0" smtClean="0"/>
              <a:t>；</a:t>
            </a:r>
            <a:endParaRPr lang="en-US" altLang="zh-CN" sz="2800" dirty="0" smtClean="0"/>
          </a:p>
          <a:p>
            <a:endParaRPr lang="en-US" altLang="zh-CN" sz="2800" dirty="0" smtClean="0"/>
          </a:p>
          <a:p>
            <a:pPr marL="457200" indent="-457200">
              <a:buFont typeface="Wingdings" panose="05000000000000000000" pitchFamily="2" charset="2"/>
              <a:buChar char="Ø"/>
            </a:pPr>
            <a:r>
              <a:rPr lang="zh-CN" altLang="en-US" sz="2800" dirty="0" smtClean="0"/>
              <a:t>动词：</a:t>
            </a:r>
            <a:endParaRPr lang="en-US" altLang="zh-CN" sz="2800" dirty="0" smtClean="0"/>
          </a:p>
          <a:p>
            <a:r>
              <a:rPr lang="en-US" altLang="zh-CN" sz="2800" dirty="0"/>
              <a:t> </a:t>
            </a:r>
            <a:r>
              <a:rPr lang="en-US" altLang="zh-CN" sz="2800" dirty="0" smtClean="0"/>
              <a:t>          lie in, be caused by, come as a result of,</a:t>
            </a:r>
            <a:endParaRPr lang="en-US" altLang="zh-CN" sz="2800" dirty="0"/>
          </a:p>
          <a:p>
            <a:endParaRPr lang="en-US" altLang="zh-CN" sz="2800" dirty="0" smtClean="0"/>
          </a:p>
          <a:p>
            <a:pPr marL="457200" indent="-457200">
              <a:buFont typeface="Wingdings" panose="05000000000000000000" pitchFamily="2" charset="2"/>
              <a:buChar char="Ø"/>
            </a:pPr>
            <a:r>
              <a:rPr lang="zh-CN" altLang="en-US" sz="2800" dirty="0" smtClean="0"/>
              <a:t>句式：</a:t>
            </a:r>
            <a:endParaRPr lang="en-US" altLang="zh-CN" sz="2800" dirty="0" smtClean="0"/>
          </a:p>
          <a:p>
            <a:r>
              <a:rPr lang="en-US" altLang="zh-CN" sz="2800" dirty="0"/>
              <a:t> </a:t>
            </a:r>
            <a:r>
              <a:rPr lang="en-US" altLang="zh-CN" sz="2800" dirty="0" smtClean="0"/>
              <a:t>         This is/ happens because…/ because of/owing to…</a:t>
            </a:r>
            <a:endParaRPr lang="en-US" altLang="zh-CN" sz="2800" dirty="0" smtClean="0"/>
          </a:p>
          <a:p>
            <a:r>
              <a:rPr lang="en-US" altLang="zh-CN" sz="2800" dirty="0"/>
              <a:t> </a:t>
            </a:r>
            <a:r>
              <a:rPr lang="en-US" altLang="zh-CN" sz="2800" dirty="0" smtClean="0"/>
              <a:t>         It comes as a result of…</a:t>
            </a:r>
            <a:endParaRPr lang="en-US" altLang="zh-CN" sz="2800" dirty="0" smtClean="0"/>
          </a:p>
          <a:p>
            <a:r>
              <a:rPr lang="en-US" altLang="zh-CN" sz="2800" dirty="0"/>
              <a:t> </a:t>
            </a:r>
            <a:r>
              <a:rPr lang="en-US" altLang="zh-CN" sz="2800" dirty="0" smtClean="0"/>
              <a:t>         The phenomenon/ popularity/change lies in….</a:t>
            </a:r>
            <a:endParaRPr lang="en-US" altLang="zh-CN" sz="2800" dirty="0" smtClean="0"/>
          </a:p>
          <a:p>
            <a:r>
              <a:rPr lang="en-US" altLang="zh-CN" sz="2800" dirty="0"/>
              <a:t> </a:t>
            </a:r>
            <a:r>
              <a:rPr lang="en-US" altLang="zh-CN" sz="2800" dirty="0" smtClean="0"/>
              <a:t>          </a:t>
            </a:r>
            <a:endParaRPr lang="en-US" altLang="zh-CN" sz="2800" dirty="0" smtClean="0"/>
          </a:p>
          <a:p>
            <a:r>
              <a:rPr lang="en-US" altLang="zh-CN" sz="2800" b="1" dirty="0"/>
              <a:t> </a:t>
            </a:r>
            <a:r>
              <a:rPr lang="en-US" altLang="zh-CN" sz="2800" b="1" dirty="0" smtClean="0"/>
              <a:t>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6632"/>
            <a:ext cx="9144000" cy="5262979"/>
          </a:xfrm>
          <a:prstGeom prst="rect">
            <a:avLst/>
          </a:prstGeom>
          <a:noFill/>
        </p:spPr>
        <p:txBody>
          <a:bodyPr wrap="square" rtlCol="0">
            <a:spAutoFit/>
          </a:bodyPr>
          <a:lstStyle/>
          <a:p>
            <a:r>
              <a:rPr lang="en-US" altLang="zh-CN" sz="2800" dirty="0" smtClean="0"/>
              <a:t>1.</a:t>
            </a:r>
            <a:r>
              <a:rPr lang="zh-CN" altLang="en-US" sz="2800" dirty="0" smtClean="0"/>
              <a:t>它受欢迎是因为玩起来容易，而且不贵。</a:t>
            </a:r>
            <a:endParaRPr lang="en-US" altLang="zh-CN" sz="2800" dirty="0" smtClean="0"/>
          </a:p>
          <a:p>
            <a:r>
              <a:rPr lang="en-US" altLang="zh-CN" sz="2800" dirty="0">
                <a:solidFill>
                  <a:srgbClr val="000099"/>
                </a:solidFill>
              </a:rPr>
              <a:t> </a:t>
            </a:r>
            <a:r>
              <a:rPr lang="en-US" altLang="zh-CN" sz="2800" dirty="0" smtClean="0">
                <a:solidFill>
                  <a:srgbClr val="000099"/>
                </a:solidFill>
              </a:rPr>
              <a:t>     It is popular because it is easy and cheap to play.</a:t>
            </a:r>
            <a:endParaRPr lang="en-US" altLang="zh-CN" sz="2800" dirty="0" smtClean="0">
              <a:solidFill>
                <a:srgbClr val="000099"/>
              </a:solidFill>
            </a:endParaRPr>
          </a:p>
          <a:p>
            <a:endParaRPr lang="en-US" altLang="zh-CN" sz="2800" dirty="0" smtClean="0">
              <a:solidFill>
                <a:srgbClr val="000099"/>
              </a:solidFill>
            </a:endParaRPr>
          </a:p>
          <a:p>
            <a:r>
              <a:rPr lang="en-US" altLang="zh-CN" sz="2800" dirty="0" smtClean="0"/>
              <a:t>2.  </a:t>
            </a:r>
            <a:r>
              <a:rPr lang="zh-CN" altLang="en-US" sz="2800" dirty="0" smtClean="0"/>
              <a:t>它的受欢迎只是因为其简单和低费用。</a:t>
            </a:r>
            <a:endParaRPr lang="en-US" altLang="zh-CN" sz="2800" dirty="0" smtClean="0"/>
          </a:p>
          <a:p>
            <a:r>
              <a:rPr lang="en-US" altLang="zh-CN" sz="2800" dirty="0">
                <a:solidFill>
                  <a:srgbClr val="000099"/>
                </a:solidFill>
              </a:rPr>
              <a:t> </a:t>
            </a:r>
            <a:r>
              <a:rPr lang="en-US" altLang="zh-CN" sz="2800" dirty="0" smtClean="0">
                <a:solidFill>
                  <a:srgbClr val="000099"/>
                </a:solidFill>
              </a:rPr>
              <a:t>Its popularity comes just because of the simplicity and low cost of playing.</a:t>
            </a:r>
            <a:endParaRPr lang="en-US" altLang="zh-CN" sz="2800" dirty="0" smtClean="0">
              <a:solidFill>
                <a:srgbClr val="000099"/>
              </a:solidFill>
            </a:endParaRPr>
          </a:p>
          <a:p>
            <a:endParaRPr lang="en-US" altLang="zh-CN" sz="2800" dirty="0" smtClean="0">
              <a:solidFill>
                <a:srgbClr val="000099"/>
              </a:solidFill>
            </a:endParaRPr>
          </a:p>
          <a:p>
            <a:r>
              <a:rPr lang="en-US" altLang="zh-CN" sz="2800" dirty="0" smtClean="0"/>
              <a:t>3. </a:t>
            </a:r>
            <a:r>
              <a:rPr lang="zh-CN" altLang="en-US" sz="2800" dirty="0" smtClean="0"/>
              <a:t>其受欢迎在于</a:t>
            </a:r>
            <a:r>
              <a:rPr lang="zh-CN" altLang="en-US" sz="2800" dirty="0"/>
              <a:t>它的简单和低费用。</a:t>
            </a:r>
            <a:endParaRPr lang="zh-CN" altLang="en-US" sz="2800" dirty="0"/>
          </a:p>
          <a:p>
            <a:r>
              <a:rPr lang="en-US" altLang="zh-CN" sz="2800" dirty="0" smtClean="0"/>
              <a:t> </a:t>
            </a:r>
            <a:r>
              <a:rPr lang="en-US" altLang="zh-CN" sz="2800" dirty="0" smtClean="0">
                <a:solidFill>
                  <a:srgbClr val="000099"/>
                </a:solidFill>
              </a:rPr>
              <a:t>The popularity lies in its simplicity and low cost of playing.</a:t>
            </a:r>
            <a:endParaRPr lang="en-US" altLang="zh-CN" sz="2800" dirty="0" smtClean="0">
              <a:solidFill>
                <a:srgbClr val="000099"/>
              </a:solidFill>
            </a:endParaRPr>
          </a:p>
          <a:p>
            <a:endParaRPr lang="en-US" altLang="zh-CN" sz="2800" dirty="0" smtClean="0">
              <a:solidFill>
                <a:srgbClr val="000099"/>
              </a:solidFill>
            </a:endParaRPr>
          </a:p>
          <a:p>
            <a:r>
              <a:rPr lang="en-US" altLang="zh-CN" sz="2800" dirty="0" smtClean="0"/>
              <a:t>4. </a:t>
            </a:r>
            <a:r>
              <a:rPr lang="zh-CN" altLang="en-US" sz="2800" dirty="0" smtClean="0"/>
              <a:t>易玩和低费用带来它的流行。</a:t>
            </a:r>
            <a:endParaRPr lang="en-US" altLang="zh-CN" sz="2800" dirty="0" smtClean="0"/>
          </a:p>
          <a:p>
            <a:r>
              <a:rPr lang="en-US" altLang="zh-CN" sz="2800" dirty="0" smtClean="0">
                <a:solidFill>
                  <a:srgbClr val="000099"/>
                </a:solidFill>
              </a:rPr>
              <a:t>The simply playing and low cost contribute to its popularity</a:t>
            </a:r>
            <a:r>
              <a:rPr lang="en-US" altLang="zh-CN" sz="2800" dirty="0" smtClean="0"/>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800" dirty="0" smtClean="0">
                <a:latin typeface="Times New Roman" panose="02020603050405020304" pitchFamily="18" charset="0"/>
                <a:cs typeface="Times New Roman" panose="02020603050405020304" pitchFamily="18" charset="0"/>
              </a:rPr>
              <a:t>Another </a:t>
            </a:r>
            <a:r>
              <a:rPr lang="en-US" altLang="zh-CN" sz="2800" dirty="0">
                <a:latin typeface="Times New Roman" panose="02020603050405020304" pitchFamily="18" charset="0"/>
                <a:cs typeface="Times New Roman" panose="02020603050405020304" pitchFamily="18" charset="0"/>
              </a:rPr>
              <a:t>factor behind football’s global popularity is the creativity and excitement on the field. It is fun enough to attract millions of people. You do not have to be a fan to recognize the </a:t>
            </a:r>
            <a:r>
              <a:rPr lang="en-US" altLang="zh-CN" sz="2800" dirty="0">
                <a:solidFill>
                  <a:srgbClr val="FF0000"/>
                </a:solidFill>
                <a:latin typeface="Times New Roman" panose="02020603050405020304" pitchFamily="18" charset="0"/>
                <a:cs typeface="Times New Roman" panose="02020603050405020304" pitchFamily="18" charset="0"/>
              </a:rPr>
              <a:t>skill of professional playe</a:t>
            </a:r>
            <a:r>
              <a:rPr lang="en-US" altLang="zh-CN" sz="2800" dirty="0">
                <a:latin typeface="Times New Roman" panose="02020603050405020304" pitchFamily="18" charset="0"/>
                <a:cs typeface="Times New Roman" panose="02020603050405020304" pitchFamily="18" charset="0"/>
              </a:rPr>
              <a:t>r—how they use their bodies to pass, score and defend can be amazing to see—or to feel the excitement of a </a:t>
            </a:r>
            <a:r>
              <a:rPr lang="en-US" altLang="zh-CN" sz="2800" dirty="0">
                <a:solidFill>
                  <a:srgbClr val="FF0000"/>
                </a:solidFill>
                <a:latin typeface="Times New Roman" panose="02020603050405020304" pitchFamily="18" charset="0"/>
                <a:cs typeface="Times New Roman" panose="02020603050405020304" pitchFamily="18" charset="0"/>
              </a:rPr>
              <a:t>game ending with a surprising twist</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359532" y="3501008"/>
          <a:ext cx="8100900" cy="1656184"/>
        </p:xfrm>
        <a:graphic>
          <a:graphicData uri="http://schemas.openxmlformats.org/drawingml/2006/table">
            <a:tbl>
              <a:tblPr firstRow="1" bandRow="1">
                <a:tableStyleId>{E8B1032C-EA38-4F05-BA0D-38AFFFC7BED3}</a:tableStyleId>
              </a:tblPr>
              <a:tblGrid>
                <a:gridCol w="1620180"/>
                <a:gridCol w="2160240"/>
                <a:gridCol w="4320480"/>
              </a:tblGrid>
              <a:tr h="828092">
                <a:tc>
                  <a:txBody>
                    <a:bodyPr/>
                    <a:lstStyle/>
                    <a:p>
                      <a:r>
                        <a:rPr lang="en-US" altLang="zh-CN" b="1" dirty="0" smtClean="0"/>
                        <a:t>Sentence</a:t>
                      </a:r>
                      <a:r>
                        <a:rPr lang="en-US" altLang="zh-CN" b="1" baseline="0" dirty="0" smtClean="0"/>
                        <a:t> 1</a:t>
                      </a:r>
                      <a:endParaRPr lang="zh-CN" altLang="en-US" b="1" dirty="0"/>
                    </a:p>
                  </a:txBody>
                  <a:tcPr/>
                </a:tc>
                <a:tc>
                  <a:txBody>
                    <a:bodyPr/>
                    <a:lstStyle/>
                    <a:p>
                      <a:endParaRPr lang="zh-CN" altLang="en-US" dirty="0"/>
                    </a:p>
                  </a:txBody>
                  <a:tcPr/>
                </a:tc>
                <a:tc>
                  <a:txBody>
                    <a:bodyPr/>
                    <a:lstStyle/>
                    <a:p>
                      <a:endParaRPr lang="zh-CN" altLang="en-US" dirty="0"/>
                    </a:p>
                  </a:txBody>
                  <a:tcPr/>
                </a:tc>
              </a:tr>
              <a:tr h="828092">
                <a:tc>
                  <a:txBody>
                    <a:bodyPr/>
                    <a:lstStyle/>
                    <a:p>
                      <a:r>
                        <a:rPr lang="en-US" altLang="zh-CN" b="1" dirty="0" smtClean="0"/>
                        <a:t>Sentence</a:t>
                      </a:r>
                      <a:r>
                        <a:rPr lang="en-US" altLang="zh-CN" b="1" baseline="0" dirty="0" smtClean="0"/>
                        <a:t> 2</a:t>
                      </a:r>
                      <a:endParaRPr lang="zh-CN" altLang="en-US" b="1" dirty="0"/>
                    </a:p>
                  </a:txBody>
                  <a:tcPr/>
                </a:tc>
                <a:tc>
                  <a:txBody>
                    <a:bodyPr/>
                    <a:lstStyle/>
                    <a:p>
                      <a:endParaRPr lang="zh-CN" altLang="en-US"/>
                    </a:p>
                  </a:txBody>
                  <a:tcPr/>
                </a:tc>
                <a:tc>
                  <a:txBody>
                    <a:bodyPr/>
                    <a:lstStyle/>
                    <a:p>
                      <a:endParaRPr lang="zh-CN" altLang="en-US" dirty="0"/>
                    </a:p>
                  </a:txBody>
                  <a:tcPr/>
                </a:tc>
              </a:tr>
            </a:tbl>
          </a:graphicData>
        </a:graphic>
      </p:graphicFrame>
      <p:sp>
        <p:nvSpPr>
          <p:cNvPr id="4" name="TextBox 3"/>
          <p:cNvSpPr txBox="1"/>
          <p:nvPr/>
        </p:nvSpPr>
        <p:spPr>
          <a:xfrm>
            <a:off x="2123728" y="3622794"/>
            <a:ext cx="1584176" cy="523220"/>
          </a:xfrm>
          <a:prstGeom prst="rect">
            <a:avLst/>
          </a:prstGeom>
          <a:noFill/>
        </p:spPr>
        <p:txBody>
          <a:bodyPr wrap="square" rtlCol="0">
            <a:spAutoFit/>
          </a:bodyPr>
          <a:lstStyle/>
          <a:p>
            <a:r>
              <a:rPr lang="zh-CN" altLang="en-US" sz="2800" dirty="0" smtClean="0"/>
              <a:t>原因</a:t>
            </a:r>
            <a:r>
              <a:rPr lang="en-US" altLang="zh-CN" sz="2800" dirty="0" smtClean="0"/>
              <a:t>2</a:t>
            </a:r>
            <a:endParaRPr lang="zh-CN" altLang="en-US" sz="2800" dirty="0"/>
          </a:p>
        </p:txBody>
      </p:sp>
      <p:sp>
        <p:nvSpPr>
          <p:cNvPr id="5" name="TextBox 4"/>
          <p:cNvSpPr txBox="1"/>
          <p:nvPr/>
        </p:nvSpPr>
        <p:spPr>
          <a:xfrm>
            <a:off x="4427984" y="3704455"/>
            <a:ext cx="3672408" cy="523220"/>
          </a:xfrm>
          <a:prstGeom prst="rect">
            <a:avLst/>
          </a:prstGeom>
          <a:noFill/>
        </p:spPr>
        <p:txBody>
          <a:bodyPr wrap="square" rtlCol="0">
            <a:spAutoFit/>
          </a:bodyPr>
          <a:lstStyle/>
          <a:p>
            <a:r>
              <a:rPr lang="en-US" altLang="zh-CN" sz="2800" dirty="0" smtClean="0"/>
              <a:t>creativity, excitement</a:t>
            </a:r>
            <a:endParaRPr lang="zh-CN" altLang="en-US" sz="2800" dirty="0"/>
          </a:p>
        </p:txBody>
      </p:sp>
      <p:sp>
        <p:nvSpPr>
          <p:cNvPr id="6" name="TextBox 5"/>
          <p:cNvSpPr txBox="1"/>
          <p:nvPr/>
        </p:nvSpPr>
        <p:spPr>
          <a:xfrm>
            <a:off x="2051720" y="4509120"/>
            <a:ext cx="2736304" cy="523220"/>
          </a:xfrm>
          <a:prstGeom prst="rect">
            <a:avLst/>
          </a:prstGeom>
          <a:noFill/>
        </p:spPr>
        <p:txBody>
          <a:bodyPr wrap="square" rtlCol="0">
            <a:spAutoFit/>
          </a:bodyPr>
          <a:lstStyle/>
          <a:p>
            <a:r>
              <a:rPr lang="zh-CN" altLang="en-US" sz="2800" dirty="0" smtClean="0"/>
              <a:t>进一步阐述</a:t>
            </a:r>
            <a:endParaRPr lang="zh-CN" altLang="en-US" sz="2800" dirty="0"/>
          </a:p>
        </p:txBody>
      </p:sp>
      <p:sp>
        <p:nvSpPr>
          <p:cNvPr id="7" name="TextBox 6"/>
          <p:cNvSpPr txBox="1"/>
          <p:nvPr/>
        </p:nvSpPr>
        <p:spPr>
          <a:xfrm>
            <a:off x="4194494" y="4293676"/>
            <a:ext cx="4752528" cy="954107"/>
          </a:xfrm>
          <a:prstGeom prst="rect">
            <a:avLst/>
          </a:prstGeom>
          <a:noFill/>
        </p:spPr>
        <p:txBody>
          <a:bodyPr wrap="square" rtlCol="0">
            <a:spAutoFit/>
          </a:bodyPr>
          <a:lstStyle/>
          <a:p>
            <a:r>
              <a:rPr lang="en-US" altLang="zh-CN" sz="2800" dirty="0" smtClean="0"/>
              <a:t>creative– skills</a:t>
            </a:r>
            <a:endParaRPr lang="en-US" altLang="zh-CN" sz="2800" dirty="0" smtClean="0"/>
          </a:p>
          <a:p>
            <a:r>
              <a:rPr lang="en-US" altLang="zh-CN" sz="2800" dirty="0" smtClean="0"/>
              <a:t>excitement– surprising twists</a:t>
            </a:r>
            <a:endParaRPr lang="zh-CN" altLang="en-US" sz="2800" dirty="0"/>
          </a:p>
        </p:txBody>
      </p:sp>
      <p:cxnSp>
        <p:nvCxnSpPr>
          <p:cNvPr id="9" name="直接箭头连接符 8"/>
          <p:cNvCxnSpPr/>
          <p:nvPr/>
        </p:nvCxnSpPr>
        <p:spPr>
          <a:xfrm>
            <a:off x="827584" y="764704"/>
            <a:ext cx="2088232"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150378" y="764704"/>
            <a:ext cx="2213710"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lvl="0" indent="360045"/>
            <a:r>
              <a:rPr lang="en-US" altLang="zh-CN" sz="2800" dirty="0">
                <a:solidFill>
                  <a:prstClr val="black"/>
                </a:solidFill>
                <a:latin typeface="Times New Roman" panose="02020603050405020304" pitchFamily="18" charset="0"/>
                <a:cs typeface="Times New Roman" panose="02020603050405020304" pitchFamily="18" charset="0"/>
              </a:rPr>
              <a:t>Another factor behind football’s global popularity is the </a:t>
            </a:r>
            <a:r>
              <a:rPr lang="en-US" altLang="zh-CN" sz="2800" dirty="0">
                <a:solidFill>
                  <a:srgbClr val="FF0000"/>
                </a:solidFill>
                <a:latin typeface="Times New Roman" panose="02020603050405020304" pitchFamily="18" charset="0"/>
                <a:cs typeface="Times New Roman" panose="02020603050405020304" pitchFamily="18" charset="0"/>
              </a:rPr>
              <a:t>creativity and excitement </a:t>
            </a:r>
            <a:r>
              <a:rPr lang="en-US" altLang="zh-CN" sz="2800" dirty="0">
                <a:solidFill>
                  <a:prstClr val="black"/>
                </a:solidFill>
                <a:latin typeface="Times New Roman" panose="02020603050405020304" pitchFamily="18" charset="0"/>
                <a:cs typeface="Times New Roman" panose="02020603050405020304" pitchFamily="18" charset="0"/>
              </a:rPr>
              <a:t>on the field. It is fun enough to attract millions of people. You do not have to be a fan to recognize the </a:t>
            </a:r>
            <a:r>
              <a:rPr lang="en-US" altLang="zh-CN" sz="2800" dirty="0">
                <a:solidFill>
                  <a:srgbClr val="000099"/>
                </a:solidFill>
                <a:latin typeface="Times New Roman" panose="02020603050405020304" pitchFamily="18" charset="0"/>
                <a:cs typeface="Times New Roman" panose="02020603050405020304" pitchFamily="18" charset="0"/>
              </a:rPr>
              <a:t>skill</a:t>
            </a:r>
            <a:r>
              <a:rPr lang="en-US" altLang="zh-CN" sz="2800" dirty="0">
                <a:solidFill>
                  <a:prstClr val="black"/>
                </a:solidFill>
                <a:latin typeface="Times New Roman" panose="02020603050405020304" pitchFamily="18" charset="0"/>
                <a:cs typeface="Times New Roman" panose="02020603050405020304" pitchFamily="18" charset="0"/>
              </a:rPr>
              <a:t> of professional player—how they use their bodies to pass, score and defend can be amazing to see—or to feel the excitement of a game ending with </a:t>
            </a:r>
            <a:r>
              <a:rPr lang="en-US" altLang="zh-CN" sz="2800" dirty="0">
                <a:solidFill>
                  <a:srgbClr val="000099"/>
                </a:solidFill>
                <a:latin typeface="Times New Roman" panose="02020603050405020304" pitchFamily="18" charset="0"/>
                <a:cs typeface="Times New Roman" panose="02020603050405020304" pitchFamily="18" charset="0"/>
              </a:rPr>
              <a:t>a surprising </a:t>
            </a:r>
            <a:r>
              <a:rPr lang="en-US" altLang="zh-CN" sz="2800" dirty="0">
                <a:solidFill>
                  <a:prstClr val="black"/>
                </a:solidFill>
                <a:latin typeface="Times New Roman" panose="02020603050405020304" pitchFamily="18" charset="0"/>
                <a:cs typeface="Times New Roman" panose="02020603050405020304" pitchFamily="18" charset="0"/>
              </a:rPr>
              <a:t>twist.</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227" y="2852936"/>
            <a:ext cx="9144000" cy="2677656"/>
          </a:xfrm>
          <a:prstGeom prst="rect">
            <a:avLst/>
          </a:prstGeom>
          <a:noFill/>
        </p:spPr>
        <p:txBody>
          <a:bodyPr wrap="square" rtlCol="0">
            <a:spAutoFit/>
          </a:bodyPr>
          <a:lstStyle/>
          <a:p>
            <a:r>
              <a:rPr lang="zh-CN" altLang="en-US" sz="2800" b="1" dirty="0" smtClean="0"/>
              <a:t>表达的多样性：</a:t>
            </a:r>
            <a:br>
              <a:rPr lang="en-US" altLang="zh-CN" sz="2800" b="1" dirty="0" smtClean="0"/>
            </a:br>
            <a:r>
              <a:rPr lang="en-US" altLang="zh-CN" sz="2800" b="1" dirty="0" smtClean="0"/>
              <a:t>   1. creativity</a:t>
            </a:r>
            <a:endParaRPr lang="en-US" altLang="zh-CN" sz="2800" b="1" dirty="0" smtClean="0"/>
          </a:p>
          <a:p>
            <a:r>
              <a:rPr lang="en-US" altLang="zh-CN" sz="2800" b="1" dirty="0"/>
              <a:t> </a:t>
            </a:r>
            <a:r>
              <a:rPr lang="en-US" altLang="zh-CN" sz="2800" b="1" dirty="0" smtClean="0"/>
              <a:t>       </a:t>
            </a:r>
            <a:r>
              <a:rPr lang="en-US" altLang="zh-CN" sz="2800" b="1" dirty="0" smtClean="0">
                <a:solidFill>
                  <a:srgbClr val="000099"/>
                </a:solidFill>
              </a:rPr>
              <a:t>-- creative, creative skills,  </a:t>
            </a:r>
            <a:endParaRPr lang="en-US" altLang="zh-CN" sz="2800" b="1" dirty="0" smtClean="0">
              <a:solidFill>
                <a:srgbClr val="000099"/>
              </a:solidFill>
            </a:endParaRPr>
          </a:p>
          <a:p>
            <a:r>
              <a:rPr lang="en-US" altLang="zh-CN" sz="2800" b="1" dirty="0"/>
              <a:t> </a:t>
            </a:r>
            <a:r>
              <a:rPr lang="en-US" altLang="zh-CN" sz="2800" b="1" dirty="0" smtClean="0"/>
              <a:t>  2. excitement</a:t>
            </a:r>
            <a:endParaRPr lang="en-US" altLang="zh-CN" sz="2800" b="1" dirty="0" smtClean="0"/>
          </a:p>
          <a:p>
            <a:r>
              <a:rPr lang="en-US" altLang="zh-CN" sz="2800" b="1" dirty="0"/>
              <a:t> </a:t>
            </a:r>
            <a:r>
              <a:rPr lang="en-US" altLang="zh-CN" sz="2800" b="1" dirty="0" smtClean="0"/>
              <a:t>       -- </a:t>
            </a:r>
            <a:r>
              <a:rPr lang="en-US" altLang="zh-CN" sz="2800" b="1" dirty="0" smtClean="0">
                <a:solidFill>
                  <a:srgbClr val="000099"/>
                </a:solidFill>
              </a:rPr>
              <a:t>excited, exciting, exciting atmosphere,  excitement from its unpredictability</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555641"/>
          </a:xfrm>
          <a:prstGeom prst="rect">
            <a:avLst/>
          </a:prstGeom>
          <a:noFill/>
        </p:spPr>
        <p:txBody>
          <a:bodyPr wrap="square" rtlCol="0">
            <a:spAutoFit/>
          </a:bodyPr>
          <a:lstStyle/>
          <a:p>
            <a:r>
              <a:rPr lang="en-US" altLang="zh-CN" sz="2800" dirty="0" smtClean="0"/>
              <a:t>1.</a:t>
            </a:r>
            <a:r>
              <a:rPr lang="zh-CN" altLang="en-US" sz="2800" dirty="0" smtClean="0"/>
              <a:t>另外，是不拘一格的足球技巧和不可预测性所带来的兴奋感极大地吸引了人们。（强调结构）</a:t>
            </a:r>
            <a:endParaRPr lang="en-US" altLang="zh-CN" sz="2800" dirty="0" smtClean="0"/>
          </a:p>
          <a:p>
            <a:r>
              <a:rPr lang="en-US" altLang="zh-CN" sz="2800" dirty="0"/>
              <a:t> </a:t>
            </a:r>
            <a:r>
              <a:rPr lang="en-US" altLang="zh-CN" sz="2800" dirty="0" smtClean="0"/>
              <a:t>   </a:t>
            </a:r>
            <a:r>
              <a:rPr lang="en-US" altLang="zh-CN" sz="2800" dirty="0" smtClean="0">
                <a:solidFill>
                  <a:srgbClr val="000099"/>
                </a:solidFill>
              </a:rPr>
              <a:t>Besides, it is the creative skills and excitement from its unpredictability that greatly appeals to its fans.</a:t>
            </a:r>
            <a:endParaRPr lang="en-US" altLang="zh-CN" sz="2800" dirty="0" smtClean="0">
              <a:solidFill>
                <a:srgbClr val="000099"/>
              </a:solidFill>
            </a:endParaRPr>
          </a:p>
          <a:p>
            <a:r>
              <a:rPr lang="en-US" altLang="zh-CN" sz="2800" dirty="0" smtClean="0"/>
              <a:t>2.</a:t>
            </a:r>
            <a:r>
              <a:rPr lang="zh-CN" altLang="en-US" sz="2800" dirty="0" smtClean="0"/>
              <a:t>另外，其受欢迎在于它的不拘一格和让人兴奋的比赛氛围。</a:t>
            </a:r>
            <a:endParaRPr lang="en-US" altLang="zh-CN" sz="2800" dirty="0" smtClean="0"/>
          </a:p>
          <a:p>
            <a:r>
              <a:rPr lang="en-US" altLang="zh-CN" sz="2800" dirty="0"/>
              <a:t> </a:t>
            </a:r>
            <a:r>
              <a:rPr lang="en-US" altLang="zh-CN" sz="2800" dirty="0" smtClean="0"/>
              <a:t>   </a:t>
            </a:r>
            <a:r>
              <a:rPr lang="en-US" altLang="zh-CN" sz="2800" dirty="0" smtClean="0">
                <a:solidFill>
                  <a:srgbClr val="000099"/>
                </a:solidFill>
              </a:rPr>
              <a:t>Also,</a:t>
            </a:r>
            <a:r>
              <a:rPr lang="zh-CN" altLang="en-US" sz="2800" dirty="0" smtClean="0">
                <a:solidFill>
                  <a:srgbClr val="000099"/>
                </a:solidFill>
              </a:rPr>
              <a:t> </a:t>
            </a:r>
            <a:r>
              <a:rPr lang="en-US" altLang="zh-CN" sz="2800" dirty="0" smtClean="0">
                <a:solidFill>
                  <a:srgbClr val="000099"/>
                </a:solidFill>
              </a:rPr>
              <a:t>its popularity lies in its creativity and exciting game atmosphere.</a:t>
            </a:r>
            <a:endParaRPr lang="en-US" altLang="zh-CN" sz="2800" dirty="0" smtClean="0">
              <a:solidFill>
                <a:srgbClr val="000099"/>
              </a:solidFill>
            </a:endParaRPr>
          </a:p>
          <a:p>
            <a:r>
              <a:rPr lang="en-US" altLang="zh-CN" sz="2800" dirty="0" smtClean="0"/>
              <a:t>3.</a:t>
            </a:r>
            <a:r>
              <a:rPr lang="zh-CN" altLang="en-US" sz="2800" dirty="0" smtClean="0"/>
              <a:t>另外，它受欢迎是因为这运动充满了创新性和兴奋感。</a:t>
            </a:r>
            <a:endParaRPr lang="en-US" altLang="zh-CN" sz="2800" dirty="0" smtClean="0"/>
          </a:p>
          <a:p>
            <a:r>
              <a:rPr lang="en-US" altLang="zh-CN" sz="2800" dirty="0"/>
              <a:t> </a:t>
            </a:r>
            <a:r>
              <a:rPr lang="en-US" altLang="zh-CN" sz="2800" dirty="0" smtClean="0"/>
              <a:t> </a:t>
            </a:r>
            <a:r>
              <a:rPr lang="en-US" altLang="zh-CN" sz="2800" dirty="0" smtClean="0">
                <a:solidFill>
                  <a:srgbClr val="000099"/>
                </a:solidFill>
              </a:rPr>
              <a:t>And  it’s popular because it offers creativity and excitement on the field.</a:t>
            </a:r>
            <a:endParaRPr lang="en-US" altLang="zh-CN" sz="2800" dirty="0" smtClean="0">
              <a:solidFill>
                <a:srgbClr val="000099"/>
              </a:solidFill>
            </a:endParaRPr>
          </a:p>
          <a:p>
            <a:r>
              <a:rPr lang="en-US" altLang="zh-CN" sz="2800" dirty="0" smtClean="0"/>
              <a:t>4.</a:t>
            </a:r>
            <a:r>
              <a:rPr lang="zh-CN" altLang="en-US" sz="2800" dirty="0" smtClean="0"/>
              <a:t>还有，足球所带来的创新性和兴奋感也是其受欢迎的主要因素之一。</a:t>
            </a:r>
            <a:endParaRPr lang="en-US" altLang="zh-CN" sz="2800" dirty="0" smtClean="0"/>
          </a:p>
          <a:p>
            <a:r>
              <a:rPr lang="en-US" altLang="zh-CN" sz="2800" dirty="0"/>
              <a:t> </a:t>
            </a:r>
            <a:r>
              <a:rPr lang="en-US" altLang="zh-CN" sz="2800" dirty="0" smtClean="0"/>
              <a:t>  </a:t>
            </a:r>
            <a:r>
              <a:rPr lang="en-US" altLang="zh-CN" sz="2800" dirty="0" smtClean="0">
                <a:solidFill>
                  <a:srgbClr val="000099"/>
                </a:solidFill>
              </a:rPr>
              <a:t>Additionally, the creativity and excitement football brings is a contributing factor to its popularity.</a:t>
            </a:r>
            <a:endParaRPr lang="zh-CN" alt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400" dirty="0" smtClean="0">
                <a:latin typeface="Times New Roman" panose="02020603050405020304" pitchFamily="18" charset="0"/>
                <a:cs typeface="Times New Roman" panose="02020603050405020304" pitchFamily="18" charset="0"/>
              </a:rPr>
              <a:t>What’s </a:t>
            </a:r>
            <a:r>
              <a:rPr lang="en-US" altLang="zh-CN" sz="2400" dirty="0">
                <a:latin typeface="Times New Roman" panose="02020603050405020304" pitchFamily="18" charset="0"/>
                <a:cs typeface="Times New Roman" panose="02020603050405020304" pitchFamily="18" charset="0"/>
              </a:rPr>
              <a:t>more, football has become one of the best </a:t>
            </a:r>
            <a:r>
              <a:rPr lang="en-US" altLang="zh-CN" sz="2400" dirty="0">
                <a:solidFill>
                  <a:srgbClr val="FF0000"/>
                </a:solidFill>
                <a:latin typeface="Times New Roman" panose="02020603050405020304" pitchFamily="18" charset="0"/>
                <a:cs typeface="Times New Roman" panose="02020603050405020304" pitchFamily="18" charset="0"/>
              </a:rPr>
              <a:t>ways for people to </a:t>
            </a:r>
            <a:r>
              <a:rPr lang="en-US" altLang="zh-CN" sz="2400" dirty="0" smtClean="0">
                <a:solidFill>
                  <a:srgbClr val="FF0000"/>
                </a:solidFill>
                <a:latin typeface="Times New Roman" panose="02020603050405020304" pitchFamily="18" charset="0"/>
                <a:cs typeface="Times New Roman" panose="02020603050405020304" pitchFamily="18" charset="0"/>
              </a:rPr>
              <a:t>communicat</a:t>
            </a:r>
            <a:r>
              <a:rPr lang="en-US" altLang="zh-CN" sz="2400" dirty="0" smtClean="0">
                <a:latin typeface="Times New Roman" panose="02020603050405020304" pitchFamily="18" charset="0"/>
                <a:cs typeface="Times New Roman" panose="02020603050405020304" pitchFamily="18" charset="0"/>
              </a:rPr>
              <a:t>e. It </a:t>
            </a:r>
            <a:r>
              <a:rPr lang="en-US" altLang="zh-CN" sz="2400" dirty="0">
                <a:solidFill>
                  <a:srgbClr val="000099"/>
                </a:solidFill>
                <a:latin typeface="Times New Roman" panose="02020603050405020304" pitchFamily="18" charset="0"/>
                <a:cs typeface="Times New Roman" panose="02020603050405020304" pitchFamily="18" charset="0"/>
              </a:rPr>
              <a:t>does not require words</a:t>
            </a:r>
            <a:r>
              <a:rPr lang="en-US" altLang="zh-CN" sz="2400" dirty="0">
                <a:latin typeface="Times New Roman" panose="02020603050405020304" pitchFamily="18" charset="0"/>
                <a:cs typeface="Times New Roman" panose="02020603050405020304" pitchFamily="18" charset="0"/>
              </a:rPr>
              <a:t>, but everyone understands it. It </a:t>
            </a:r>
            <a:r>
              <a:rPr lang="en-US" altLang="zh-CN" sz="2400" dirty="0">
                <a:solidFill>
                  <a:srgbClr val="000099"/>
                </a:solidFill>
                <a:latin typeface="Times New Roman" panose="02020603050405020304" pitchFamily="18" charset="0"/>
                <a:cs typeface="Times New Roman" panose="02020603050405020304" pitchFamily="18" charset="0"/>
              </a:rPr>
              <a:t>breaks down walls and brings people together </a:t>
            </a:r>
            <a:r>
              <a:rPr lang="en-US" altLang="zh-CN" sz="2400" dirty="0">
                <a:latin typeface="Times New Roman" panose="02020603050405020304" pitchFamily="18" charset="0"/>
                <a:cs typeface="Times New Roman" panose="02020603050405020304" pitchFamily="18" charset="0"/>
              </a:rPr>
              <a:t>on and off the field. Take, for example, the famous football game on Christmas Day 1914. World War I had broken out months before, but British and German soldiers put down their guns and played football together—one moment of peace to remember during years of conflict</a:t>
            </a:r>
            <a:r>
              <a:rPr lang="en-US" altLang="zh-CN"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nvGraphicFramePr>
        <p:xfrm>
          <a:off x="539552" y="2924945"/>
          <a:ext cx="8136903" cy="2376264"/>
        </p:xfrm>
        <a:graphic>
          <a:graphicData uri="http://schemas.openxmlformats.org/drawingml/2006/table">
            <a:tbl>
              <a:tblPr firstRow="1" bandRow="1">
                <a:tableStyleId>{BDBED569-4797-4DF1-A0F4-6AAB3CD982D8}</a:tableStyleId>
              </a:tblPr>
              <a:tblGrid>
                <a:gridCol w="1728192"/>
                <a:gridCol w="2736304"/>
                <a:gridCol w="3672407"/>
              </a:tblGrid>
              <a:tr h="792088">
                <a:tc>
                  <a:txBody>
                    <a:bodyPr/>
                    <a:lstStyle/>
                    <a:p>
                      <a:r>
                        <a:rPr lang="en-US" altLang="zh-CN" b="1" dirty="0" smtClean="0"/>
                        <a:t>Sentence 1</a:t>
                      </a:r>
                      <a:endParaRPr lang="zh-CN" altLang="en-US" b="1" dirty="0"/>
                    </a:p>
                  </a:txBody>
                  <a:tcPr/>
                </a:tc>
                <a:tc>
                  <a:txBody>
                    <a:bodyPr/>
                    <a:lstStyle/>
                    <a:p>
                      <a:endParaRPr lang="zh-CN" altLang="en-US" dirty="0"/>
                    </a:p>
                  </a:txBody>
                  <a:tcPr/>
                </a:tc>
                <a:tc>
                  <a:txBody>
                    <a:bodyPr/>
                    <a:lstStyle/>
                    <a:p>
                      <a:endParaRPr lang="zh-CN" altLang="en-US" dirty="0"/>
                    </a:p>
                  </a:txBody>
                  <a:tcPr/>
                </a:tc>
              </a:tr>
              <a:tr h="792088">
                <a:tc>
                  <a:txBody>
                    <a:bodyPr/>
                    <a:lstStyle/>
                    <a:p>
                      <a:r>
                        <a:rPr lang="en-US" altLang="zh-CN" b="1" dirty="0" smtClean="0"/>
                        <a:t>Sentences</a:t>
                      </a:r>
                      <a:r>
                        <a:rPr lang="en-US" altLang="zh-CN" b="1" baseline="0" dirty="0" smtClean="0"/>
                        <a:t> 2-3</a:t>
                      </a:r>
                      <a:endParaRPr lang="zh-CN" altLang="en-US" b="1" dirty="0"/>
                    </a:p>
                  </a:txBody>
                  <a:tcPr/>
                </a:tc>
                <a:tc>
                  <a:txBody>
                    <a:bodyPr/>
                    <a:lstStyle/>
                    <a:p>
                      <a:endParaRPr lang="zh-CN" altLang="en-US"/>
                    </a:p>
                  </a:txBody>
                  <a:tcPr/>
                </a:tc>
                <a:tc>
                  <a:txBody>
                    <a:bodyPr/>
                    <a:lstStyle/>
                    <a:p>
                      <a:endParaRPr lang="zh-CN" altLang="en-US"/>
                    </a:p>
                  </a:txBody>
                  <a:tcPr/>
                </a:tc>
              </a:tr>
              <a:tr h="792088">
                <a:tc>
                  <a:txBody>
                    <a:bodyPr/>
                    <a:lstStyle/>
                    <a:p>
                      <a:r>
                        <a:rPr lang="en-US" altLang="zh-CN" b="1" dirty="0" smtClean="0"/>
                        <a:t>Sentence 4</a:t>
                      </a:r>
                      <a:endParaRPr lang="zh-CN" altLang="en-US" b="1" dirty="0"/>
                    </a:p>
                  </a:txBody>
                  <a:tcPr/>
                </a:tc>
                <a:tc>
                  <a:txBody>
                    <a:bodyPr/>
                    <a:lstStyle/>
                    <a:p>
                      <a:endParaRPr lang="zh-CN" altLang="en-US"/>
                    </a:p>
                  </a:txBody>
                  <a:tcPr/>
                </a:tc>
                <a:tc>
                  <a:txBody>
                    <a:bodyPr/>
                    <a:lstStyle/>
                    <a:p>
                      <a:endParaRPr lang="zh-CN" altLang="en-US" dirty="0"/>
                    </a:p>
                  </a:txBody>
                  <a:tcPr/>
                </a:tc>
              </a:tr>
            </a:tbl>
          </a:graphicData>
        </a:graphic>
      </p:graphicFrame>
      <p:sp>
        <p:nvSpPr>
          <p:cNvPr id="5" name="TextBox 4"/>
          <p:cNvSpPr txBox="1"/>
          <p:nvPr/>
        </p:nvSpPr>
        <p:spPr>
          <a:xfrm>
            <a:off x="2267744" y="3095382"/>
            <a:ext cx="2736304" cy="523220"/>
          </a:xfrm>
          <a:prstGeom prst="rect">
            <a:avLst/>
          </a:prstGeom>
          <a:noFill/>
        </p:spPr>
        <p:txBody>
          <a:bodyPr wrap="square" rtlCol="0">
            <a:spAutoFit/>
          </a:bodyPr>
          <a:lstStyle/>
          <a:p>
            <a:r>
              <a:rPr lang="zh-CN" altLang="en-US" sz="2800" dirty="0" smtClean="0"/>
              <a:t>原因</a:t>
            </a:r>
            <a:r>
              <a:rPr lang="en-US" altLang="zh-CN" sz="2800" dirty="0" smtClean="0"/>
              <a:t>3</a:t>
            </a:r>
            <a:endParaRPr lang="zh-CN" altLang="en-US" sz="2800" dirty="0"/>
          </a:p>
        </p:txBody>
      </p:sp>
      <p:sp>
        <p:nvSpPr>
          <p:cNvPr id="6" name="TextBox 5"/>
          <p:cNvSpPr txBox="1"/>
          <p:nvPr/>
        </p:nvSpPr>
        <p:spPr>
          <a:xfrm>
            <a:off x="5037020" y="3095382"/>
            <a:ext cx="4106980" cy="461665"/>
          </a:xfrm>
          <a:prstGeom prst="rect">
            <a:avLst/>
          </a:prstGeom>
          <a:noFill/>
        </p:spPr>
        <p:txBody>
          <a:bodyPr wrap="square" rtlCol="0">
            <a:spAutoFit/>
          </a:bodyPr>
          <a:lstStyle/>
          <a:p>
            <a:r>
              <a:rPr lang="en-US" altLang="zh-CN" sz="2400" dirty="0" smtClean="0"/>
              <a:t>best way to communicate</a:t>
            </a:r>
            <a:endParaRPr lang="zh-CN" altLang="en-US" sz="2400" dirty="0"/>
          </a:p>
        </p:txBody>
      </p:sp>
      <p:sp>
        <p:nvSpPr>
          <p:cNvPr id="7" name="TextBox 6"/>
          <p:cNvSpPr txBox="1"/>
          <p:nvPr/>
        </p:nvSpPr>
        <p:spPr>
          <a:xfrm>
            <a:off x="2334253" y="3880212"/>
            <a:ext cx="2736304" cy="523220"/>
          </a:xfrm>
          <a:prstGeom prst="rect">
            <a:avLst/>
          </a:prstGeom>
          <a:noFill/>
        </p:spPr>
        <p:txBody>
          <a:bodyPr wrap="square" rtlCol="0">
            <a:spAutoFit/>
          </a:bodyPr>
          <a:lstStyle/>
          <a:p>
            <a:r>
              <a:rPr lang="zh-CN" altLang="en-US" sz="2800" dirty="0" smtClean="0"/>
              <a:t>进一步具体论述</a:t>
            </a:r>
            <a:endParaRPr lang="zh-CN" altLang="en-US" sz="2800" dirty="0"/>
          </a:p>
        </p:txBody>
      </p:sp>
      <p:sp>
        <p:nvSpPr>
          <p:cNvPr id="8" name="TextBox 7"/>
          <p:cNvSpPr txBox="1"/>
          <p:nvPr/>
        </p:nvSpPr>
        <p:spPr>
          <a:xfrm>
            <a:off x="4961552" y="3750131"/>
            <a:ext cx="4257915" cy="830997"/>
          </a:xfrm>
          <a:prstGeom prst="rect">
            <a:avLst/>
          </a:prstGeom>
          <a:noFill/>
        </p:spPr>
        <p:txBody>
          <a:bodyPr wrap="square" rtlCol="0">
            <a:spAutoFit/>
          </a:bodyPr>
          <a:lstStyle/>
          <a:p>
            <a:r>
              <a:rPr lang="en-US" altLang="zh-CN" sz="2400" dirty="0" smtClean="0"/>
              <a:t>no words, bring down, bring together</a:t>
            </a:r>
            <a:endParaRPr lang="zh-CN" altLang="en-US" sz="2400" dirty="0"/>
          </a:p>
        </p:txBody>
      </p:sp>
      <p:sp>
        <p:nvSpPr>
          <p:cNvPr id="9" name="TextBox 8"/>
          <p:cNvSpPr txBox="1"/>
          <p:nvPr/>
        </p:nvSpPr>
        <p:spPr>
          <a:xfrm>
            <a:off x="2330309" y="4581128"/>
            <a:ext cx="2736304" cy="523220"/>
          </a:xfrm>
          <a:prstGeom prst="rect">
            <a:avLst/>
          </a:prstGeom>
          <a:noFill/>
        </p:spPr>
        <p:txBody>
          <a:bodyPr wrap="square" rtlCol="0">
            <a:spAutoFit/>
          </a:bodyPr>
          <a:lstStyle/>
          <a:p>
            <a:r>
              <a:rPr lang="zh-CN" altLang="en-US" sz="2800" dirty="0" smtClean="0"/>
              <a:t>举例论证</a:t>
            </a:r>
            <a:endParaRPr lang="zh-CN" altLang="en-US" sz="2800" dirty="0"/>
          </a:p>
        </p:txBody>
      </p:sp>
      <p:sp>
        <p:nvSpPr>
          <p:cNvPr id="10" name="TextBox 9"/>
          <p:cNvSpPr txBox="1"/>
          <p:nvPr/>
        </p:nvSpPr>
        <p:spPr>
          <a:xfrm>
            <a:off x="5121853" y="4614349"/>
            <a:ext cx="2736304" cy="523220"/>
          </a:xfrm>
          <a:prstGeom prst="rect">
            <a:avLst/>
          </a:prstGeom>
          <a:noFill/>
        </p:spPr>
        <p:txBody>
          <a:bodyPr wrap="square" rtlCol="0">
            <a:spAutoFit/>
          </a:bodyPr>
          <a:lstStyle/>
          <a:p>
            <a:r>
              <a:rPr lang="en-US" altLang="zh-CN" sz="2800" dirty="0" smtClean="0"/>
              <a:t>            X</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What’s more, football has become one of the best </a:t>
            </a:r>
            <a:r>
              <a:rPr lang="en-US" altLang="zh-CN" sz="2400" dirty="0">
                <a:solidFill>
                  <a:srgbClr val="FF0000"/>
                </a:solidFill>
                <a:latin typeface="Times New Roman" panose="02020603050405020304" pitchFamily="18" charset="0"/>
                <a:cs typeface="Times New Roman" panose="02020603050405020304" pitchFamily="18" charset="0"/>
              </a:rPr>
              <a:t>ways for people to communicate</a:t>
            </a:r>
            <a:r>
              <a:rPr lang="en-US" altLang="zh-CN" sz="2400" dirty="0">
                <a:latin typeface="Times New Roman" panose="02020603050405020304" pitchFamily="18" charset="0"/>
                <a:cs typeface="Times New Roman" panose="02020603050405020304" pitchFamily="18" charset="0"/>
              </a:rPr>
              <a:t>. It does </a:t>
            </a:r>
            <a:r>
              <a:rPr lang="en-US" altLang="zh-CN" sz="2400" dirty="0">
                <a:solidFill>
                  <a:srgbClr val="000099"/>
                </a:solidFill>
                <a:latin typeface="Times New Roman" panose="02020603050405020304" pitchFamily="18" charset="0"/>
                <a:cs typeface="Times New Roman" panose="02020603050405020304" pitchFamily="18" charset="0"/>
              </a:rPr>
              <a:t>not require words</a:t>
            </a:r>
            <a:r>
              <a:rPr lang="en-US" altLang="zh-CN" sz="2400" dirty="0">
                <a:latin typeface="Times New Roman" panose="02020603050405020304" pitchFamily="18" charset="0"/>
                <a:cs typeface="Times New Roman" panose="02020603050405020304" pitchFamily="18" charset="0"/>
              </a:rPr>
              <a:t>, but everyone understands it. It </a:t>
            </a:r>
            <a:r>
              <a:rPr lang="en-US" altLang="zh-CN" sz="2400" dirty="0">
                <a:solidFill>
                  <a:srgbClr val="000099"/>
                </a:solidFill>
                <a:latin typeface="Times New Roman" panose="02020603050405020304" pitchFamily="18" charset="0"/>
                <a:cs typeface="Times New Roman" panose="02020603050405020304" pitchFamily="18" charset="0"/>
              </a:rPr>
              <a:t>breaks down walls and brings people together </a:t>
            </a:r>
            <a:r>
              <a:rPr lang="en-US" altLang="zh-CN" sz="2400" dirty="0">
                <a:latin typeface="Times New Roman" panose="02020603050405020304" pitchFamily="18" charset="0"/>
                <a:cs typeface="Times New Roman" panose="02020603050405020304" pitchFamily="18" charset="0"/>
              </a:rPr>
              <a:t>on and off the field. Take, for example, the famous football game on Christmas Day 1914. World War I had broken out months before, but British and German soldiers put down their guns and played football together—one moment of peace to remember during years of conflict.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227" y="2852936"/>
            <a:ext cx="9144000" cy="3970318"/>
          </a:xfrm>
          <a:prstGeom prst="rect">
            <a:avLst/>
          </a:prstGeom>
          <a:noFill/>
        </p:spPr>
        <p:txBody>
          <a:bodyPr wrap="square" rtlCol="0">
            <a:spAutoFit/>
          </a:bodyPr>
          <a:lstStyle/>
          <a:p>
            <a:r>
              <a:rPr lang="zh-CN" altLang="en-US" sz="2800" b="1" dirty="0" smtClean="0"/>
              <a:t>表达的多样性：</a:t>
            </a:r>
            <a:br>
              <a:rPr lang="en-US" altLang="zh-CN" sz="2800" b="1" dirty="0" smtClean="0"/>
            </a:br>
            <a:r>
              <a:rPr lang="en-US" altLang="zh-CN" sz="2800" b="1" dirty="0" smtClean="0"/>
              <a:t>   1. way to communicate</a:t>
            </a:r>
            <a:endParaRPr lang="en-US" altLang="zh-CN" sz="2800" b="1" dirty="0" smtClean="0"/>
          </a:p>
          <a:p>
            <a:r>
              <a:rPr lang="en-US" altLang="zh-CN" sz="2800" b="1" dirty="0"/>
              <a:t> </a:t>
            </a:r>
            <a:r>
              <a:rPr lang="en-US" altLang="zh-CN" sz="2800" b="1" dirty="0" smtClean="0"/>
              <a:t>       </a:t>
            </a:r>
            <a:r>
              <a:rPr lang="en-US" altLang="zh-CN" sz="2800" b="1" dirty="0" smtClean="0">
                <a:solidFill>
                  <a:srgbClr val="000099"/>
                </a:solidFill>
              </a:rPr>
              <a:t>-- means of communication/ interaction,    </a:t>
            </a:r>
            <a:endParaRPr lang="en-US" altLang="zh-CN" sz="2800" b="1" dirty="0" smtClean="0">
              <a:solidFill>
                <a:srgbClr val="000099"/>
              </a:solidFill>
            </a:endParaRPr>
          </a:p>
          <a:p>
            <a:r>
              <a:rPr lang="en-US" altLang="zh-CN" sz="2800" b="1" dirty="0"/>
              <a:t> </a:t>
            </a:r>
            <a:r>
              <a:rPr lang="en-US" altLang="zh-CN" sz="2800" b="1" dirty="0" smtClean="0"/>
              <a:t>  2. not required words</a:t>
            </a:r>
            <a:endParaRPr lang="en-US" altLang="zh-CN" sz="2800" b="1" dirty="0" smtClean="0"/>
          </a:p>
          <a:p>
            <a:r>
              <a:rPr lang="en-US" altLang="zh-CN" sz="2800" b="1" dirty="0"/>
              <a:t> </a:t>
            </a:r>
            <a:r>
              <a:rPr lang="en-US" altLang="zh-CN" sz="2800" b="1" dirty="0" smtClean="0"/>
              <a:t>       -- </a:t>
            </a:r>
            <a:r>
              <a:rPr lang="en-US" altLang="zh-CN" sz="2800" b="1" dirty="0" smtClean="0">
                <a:solidFill>
                  <a:srgbClr val="000099"/>
                </a:solidFill>
              </a:rPr>
              <a:t>nonverbal,</a:t>
            </a:r>
            <a:endParaRPr lang="en-US" altLang="zh-CN" sz="2800" b="1" dirty="0" smtClean="0">
              <a:solidFill>
                <a:srgbClr val="000099"/>
              </a:solidFill>
            </a:endParaRPr>
          </a:p>
          <a:p>
            <a:r>
              <a:rPr lang="en-US" altLang="zh-CN" sz="2800" b="1" dirty="0">
                <a:solidFill>
                  <a:srgbClr val="000099"/>
                </a:solidFill>
              </a:rPr>
              <a:t> </a:t>
            </a:r>
            <a:r>
              <a:rPr lang="en-US" altLang="zh-CN" sz="2800" b="1" dirty="0" smtClean="0">
                <a:solidFill>
                  <a:srgbClr val="000099"/>
                </a:solidFill>
              </a:rPr>
              <a:t>  </a:t>
            </a:r>
            <a:r>
              <a:rPr lang="en-US" altLang="zh-CN" sz="2800" b="1" dirty="0" smtClean="0"/>
              <a:t>3. break down wall</a:t>
            </a:r>
            <a:endParaRPr lang="en-US" altLang="zh-CN" sz="2800" b="1" dirty="0" smtClean="0"/>
          </a:p>
          <a:p>
            <a:r>
              <a:rPr lang="en-US" altLang="zh-CN" sz="2800" b="1" dirty="0">
                <a:solidFill>
                  <a:srgbClr val="000099"/>
                </a:solidFill>
              </a:rPr>
              <a:t> </a:t>
            </a:r>
            <a:r>
              <a:rPr lang="en-US" altLang="zh-CN" sz="2800" b="1" dirty="0" smtClean="0">
                <a:solidFill>
                  <a:srgbClr val="000099"/>
                </a:solidFill>
              </a:rPr>
              <a:t>       -- remove barriers</a:t>
            </a:r>
            <a:endParaRPr lang="en-US" altLang="zh-CN" sz="2800" b="1" dirty="0" smtClean="0">
              <a:solidFill>
                <a:srgbClr val="000099"/>
              </a:solidFill>
            </a:endParaRPr>
          </a:p>
          <a:p>
            <a:r>
              <a:rPr lang="en-US" altLang="zh-CN" sz="2800" b="1" dirty="0">
                <a:solidFill>
                  <a:srgbClr val="000099"/>
                </a:solidFill>
              </a:rPr>
              <a:t> </a:t>
            </a:r>
            <a:r>
              <a:rPr lang="en-US" altLang="zh-CN" sz="2800" b="1" dirty="0" smtClean="0">
                <a:solidFill>
                  <a:srgbClr val="000099"/>
                </a:solidFill>
              </a:rPr>
              <a:t>  </a:t>
            </a:r>
            <a:r>
              <a:rPr lang="en-US" altLang="zh-CN" sz="2800" b="1" dirty="0" smtClean="0"/>
              <a:t>4.bring people together</a:t>
            </a:r>
            <a:endParaRPr lang="en-US" altLang="zh-CN" sz="2800" b="1" dirty="0" smtClean="0"/>
          </a:p>
          <a:p>
            <a:r>
              <a:rPr lang="en-US" altLang="zh-CN" sz="2800" b="1" dirty="0">
                <a:solidFill>
                  <a:srgbClr val="000099"/>
                </a:solidFill>
              </a:rPr>
              <a:t> </a:t>
            </a:r>
            <a:r>
              <a:rPr lang="en-US" altLang="zh-CN" sz="2800" b="1" dirty="0" smtClean="0">
                <a:solidFill>
                  <a:srgbClr val="000099"/>
                </a:solidFill>
              </a:rPr>
              <a:t>       -- help people bond,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555641"/>
          </a:xfrm>
          <a:prstGeom prst="rect">
            <a:avLst/>
          </a:prstGeom>
          <a:noFill/>
        </p:spPr>
        <p:txBody>
          <a:bodyPr wrap="square" rtlCol="0">
            <a:spAutoFit/>
          </a:bodyPr>
          <a:lstStyle/>
          <a:p>
            <a:r>
              <a:rPr lang="en-US" altLang="zh-CN" sz="2800" dirty="0" smtClean="0"/>
              <a:t>1.</a:t>
            </a:r>
            <a:r>
              <a:rPr lang="zh-CN" altLang="en-US" sz="2800" dirty="0" smtClean="0"/>
              <a:t>足球是一种极好的非言语的交流方式，消除隔阂，拉近关系。</a:t>
            </a:r>
            <a:endParaRPr lang="en-US" altLang="zh-CN" sz="2800" dirty="0" smtClean="0"/>
          </a:p>
          <a:p>
            <a:r>
              <a:rPr lang="en-US" altLang="zh-CN" sz="2800" dirty="0"/>
              <a:t> </a:t>
            </a:r>
            <a:r>
              <a:rPr lang="en-US" altLang="zh-CN" sz="2800" dirty="0" smtClean="0"/>
              <a:t>  Football is/serves as a good means of </a:t>
            </a:r>
            <a:r>
              <a:rPr lang="en-US" altLang="zh-CN" sz="2800" dirty="0"/>
              <a:t>nonverbal </a:t>
            </a:r>
            <a:r>
              <a:rPr lang="en-US" altLang="zh-CN" sz="2800" dirty="0" smtClean="0"/>
              <a:t>communication, removing barriers and helping people bond.</a:t>
            </a:r>
            <a:endParaRPr lang="en-US" altLang="zh-CN" sz="2800" dirty="0" smtClean="0"/>
          </a:p>
          <a:p>
            <a:endParaRPr lang="en-US" altLang="zh-CN" sz="2800" dirty="0" smtClean="0"/>
          </a:p>
          <a:p>
            <a:r>
              <a:rPr lang="en-US" altLang="zh-CN" sz="2800" dirty="0" smtClean="0"/>
              <a:t>2.</a:t>
            </a:r>
            <a:r>
              <a:rPr lang="zh-CN" altLang="en-US" sz="2800" dirty="0" smtClean="0"/>
              <a:t>足球能够促进人与人之间的非语言交流，消除隔阂和冲突。</a:t>
            </a:r>
            <a:endParaRPr lang="en-US" altLang="zh-CN" sz="2800" dirty="0" smtClean="0"/>
          </a:p>
          <a:p>
            <a:r>
              <a:rPr lang="en-US" altLang="zh-CN" sz="2800" dirty="0">
                <a:solidFill>
                  <a:srgbClr val="000099"/>
                </a:solidFill>
              </a:rPr>
              <a:t> </a:t>
            </a:r>
            <a:r>
              <a:rPr lang="en-US" altLang="zh-CN" sz="2800" dirty="0" smtClean="0">
                <a:solidFill>
                  <a:srgbClr val="000099"/>
                </a:solidFill>
              </a:rPr>
              <a:t> Football serves to enhance/promote nonverbal communication between people, removing barriers and avoiding conflicts.</a:t>
            </a:r>
            <a:endParaRPr lang="en-US" altLang="zh-CN" sz="2800" dirty="0" smtClean="0">
              <a:solidFill>
                <a:srgbClr val="000099"/>
              </a:solidFill>
            </a:endParaRPr>
          </a:p>
          <a:p>
            <a:endParaRPr lang="en-US" altLang="zh-CN" sz="2800" dirty="0" smtClean="0">
              <a:solidFill>
                <a:srgbClr val="000099"/>
              </a:solidFill>
            </a:endParaRPr>
          </a:p>
          <a:p>
            <a:r>
              <a:rPr lang="en-US" altLang="zh-CN" sz="2800" dirty="0" smtClean="0"/>
              <a:t>3.</a:t>
            </a:r>
            <a:r>
              <a:rPr lang="zh-CN" altLang="en-US" sz="2800" dirty="0" smtClean="0"/>
              <a:t>足球提供了一个非语言交流的绝佳平台，增进关系，带来和平。</a:t>
            </a:r>
            <a:endParaRPr lang="en-US" altLang="zh-CN" sz="2800" dirty="0" smtClean="0"/>
          </a:p>
          <a:p>
            <a:r>
              <a:rPr lang="en-US" altLang="zh-CN" sz="2800" dirty="0">
                <a:solidFill>
                  <a:srgbClr val="000099"/>
                </a:solidFill>
              </a:rPr>
              <a:t> </a:t>
            </a:r>
            <a:r>
              <a:rPr lang="en-US" altLang="zh-CN" sz="2800" dirty="0" smtClean="0">
                <a:solidFill>
                  <a:srgbClr val="000099"/>
                </a:solidFill>
              </a:rPr>
              <a:t> Football offers a perfect platform for nonverbal interaction, strengthening relationships and contributing to peace.</a:t>
            </a:r>
            <a:endParaRPr lang="zh-CN" alt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2092881"/>
          </a:xfrm>
          <a:prstGeom prst="rect">
            <a:avLst/>
          </a:prstGeom>
          <a:noFill/>
        </p:spPr>
        <p:txBody>
          <a:bodyPr wrap="square" rtlCol="0">
            <a:spAutoFit/>
          </a:bodyPr>
          <a:lstStyle/>
          <a:p>
            <a:pPr indent="360045" algn="ctr">
              <a:lnSpc>
                <a:spcPts val="5200"/>
              </a:lnSpc>
            </a:pPr>
            <a:r>
              <a:rPr lang="zh-CN" altLang="en-US" sz="3600" b="1" dirty="0">
                <a:latin typeface="Times New Roman" panose="02020603050405020304" pitchFamily="18" charset="0"/>
                <a:cs typeface="Times New Roman" panose="02020603050405020304" pitchFamily="18" charset="0"/>
              </a:rPr>
              <a:t>台州</a:t>
            </a:r>
            <a:r>
              <a:rPr lang="zh-CN" altLang="en-US" sz="3600" b="1" dirty="0" smtClean="0">
                <a:latin typeface="Times New Roman" panose="02020603050405020304" pitchFamily="18" charset="0"/>
                <a:cs typeface="Times New Roman" panose="02020603050405020304" pitchFamily="18" charset="0"/>
              </a:rPr>
              <a:t>市</a:t>
            </a:r>
            <a:r>
              <a:rPr lang="en-US" altLang="zh-CN" sz="3600" b="1" dirty="0" smtClean="0">
                <a:latin typeface="Times New Roman" panose="02020603050405020304" pitchFamily="18" charset="0"/>
                <a:cs typeface="Times New Roman" panose="02020603050405020304" pitchFamily="18" charset="0"/>
              </a:rPr>
              <a:t>2020</a:t>
            </a:r>
            <a:r>
              <a:rPr lang="zh-CN" altLang="en-US" sz="3600" b="1" dirty="0" smtClean="0">
                <a:latin typeface="Times New Roman" panose="02020603050405020304" pitchFamily="18" charset="0"/>
                <a:cs typeface="Times New Roman" panose="02020603050405020304" pitchFamily="18" charset="0"/>
              </a:rPr>
              <a:t>年</a:t>
            </a:r>
            <a:r>
              <a:rPr lang="en-US" altLang="zh-CN" sz="3600" b="1" dirty="0" smtClean="0">
                <a:latin typeface="Times New Roman" panose="02020603050405020304" pitchFamily="18" charset="0"/>
                <a:cs typeface="Times New Roman" panose="02020603050405020304" pitchFamily="18" charset="0"/>
              </a:rPr>
              <a:t>7</a:t>
            </a:r>
            <a:r>
              <a:rPr lang="zh-CN" altLang="en-US" sz="3600" b="1" dirty="0" smtClean="0">
                <a:latin typeface="Times New Roman" panose="02020603050405020304" pitchFamily="18" charset="0"/>
                <a:cs typeface="Times New Roman" panose="02020603050405020304" pitchFamily="18" charset="0"/>
              </a:rPr>
              <a:t>月 </a:t>
            </a:r>
            <a:r>
              <a:rPr lang="zh-CN" altLang="en-US" sz="3600" b="1" dirty="0">
                <a:latin typeface="Times New Roman" panose="02020603050405020304" pitchFamily="18" charset="0"/>
                <a:cs typeface="Times New Roman" panose="02020603050405020304" pitchFamily="18" charset="0"/>
              </a:rPr>
              <a:t>高二年级期末质量</a:t>
            </a:r>
            <a:r>
              <a:rPr lang="zh-CN" altLang="en-US" sz="3600" b="1" dirty="0" smtClean="0">
                <a:latin typeface="Times New Roman" panose="02020603050405020304" pitchFamily="18" charset="0"/>
                <a:cs typeface="Times New Roman" panose="02020603050405020304" pitchFamily="18" charset="0"/>
              </a:rPr>
              <a:t>评估 概要写作讲评</a:t>
            </a:r>
            <a:endParaRPr lang="en-US" altLang="zh-CN" sz="3600" b="1" dirty="0" smtClean="0">
              <a:latin typeface="Times New Roman" panose="02020603050405020304" pitchFamily="18" charset="0"/>
              <a:cs typeface="Times New Roman" panose="02020603050405020304" pitchFamily="18" charset="0"/>
            </a:endParaRPr>
          </a:p>
          <a:p>
            <a:pPr indent="360045" algn="ctr">
              <a:lnSpc>
                <a:spcPts val="5200"/>
              </a:lnSpc>
            </a:pPr>
            <a:r>
              <a:rPr lang="en-US" altLang="zh-CN" sz="3600" b="1" dirty="0" smtClean="0">
                <a:latin typeface="Times New Roman" panose="02020603050405020304" pitchFamily="18" charset="0"/>
                <a:cs typeface="Times New Roman" panose="02020603050405020304" pitchFamily="18" charset="0"/>
              </a:rPr>
              <a:t>--FOOTBALL</a:t>
            </a:r>
            <a:endParaRPr lang="en-US" altLang="zh-CN"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33146" y="5877272"/>
            <a:ext cx="5904656" cy="646331"/>
          </a:xfrm>
          <a:prstGeom prst="rect">
            <a:avLst/>
          </a:prstGeom>
          <a:noFill/>
        </p:spPr>
        <p:txBody>
          <a:bodyPr wrap="square" rtlCol="0">
            <a:spAutoFit/>
          </a:bodyPr>
          <a:lstStyle/>
          <a:p>
            <a:r>
              <a:rPr lang="en-US" altLang="zh-CN" sz="3600" b="1" dirty="0" smtClean="0">
                <a:solidFill>
                  <a:srgbClr val="0070C0"/>
                </a:solidFill>
              </a:rPr>
              <a:t>Thinker, </a:t>
            </a:r>
            <a:r>
              <a:rPr lang="en-US" altLang="zh-CN" sz="3600" b="1" dirty="0" err="1" smtClean="0">
                <a:solidFill>
                  <a:srgbClr val="0070C0"/>
                </a:solidFill>
              </a:rPr>
              <a:t>Tiantai</a:t>
            </a:r>
            <a:r>
              <a:rPr lang="en-US" altLang="zh-CN" sz="3600" b="1" dirty="0" smtClean="0">
                <a:solidFill>
                  <a:srgbClr val="0070C0"/>
                </a:solidFill>
              </a:rPr>
              <a:t> High School</a:t>
            </a:r>
            <a:endParaRPr lang="zh-CN" altLang="en-US" sz="3600" b="1" dirty="0">
              <a:solidFill>
                <a:srgbClr val="0070C0"/>
              </a:solidFill>
            </a:endParaRPr>
          </a:p>
        </p:txBody>
      </p:sp>
      <p:pic>
        <p:nvPicPr>
          <p:cNvPr id="2050" name="Picture 2" descr="See the source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9802" y="2708920"/>
            <a:ext cx="4139952" cy="2761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pPr indent="360045"/>
            <a:r>
              <a:rPr lang="en-US" altLang="zh-CN" sz="2600" dirty="0" smtClean="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Some people believe football is </a:t>
            </a:r>
            <a:r>
              <a:rPr lang="en-US" altLang="zh-CN" sz="2600" dirty="0">
                <a:solidFill>
                  <a:srgbClr val="000099"/>
                </a:solidFill>
                <a:latin typeface="Times New Roman" panose="02020603050405020304" pitchFamily="18" charset="0"/>
                <a:cs typeface="Times New Roman" panose="02020603050405020304" pitchFamily="18" charset="0"/>
              </a:rPr>
              <a:t>a matter of life and death</a:t>
            </a:r>
            <a:r>
              <a:rPr lang="en-US" altLang="zh-CN" sz="2600" dirty="0">
                <a:latin typeface="Times New Roman" panose="02020603050405020304" pitchFamily="18" charset="0"/>
                <a:cs typeface="Times New Roman" panose="02020603050405020304" pitchFamily="18" charset="0"/>
              </a:rPr>
              <a:t>, ...” said Bill </a:t>
            </a:r>
            <a:r>
              <a:rPr lang="en-US" altLang="zh-CN" sz="2600" dirty="0" err="1">
                <a:latin typeface="Times New Roman" panose="02020603050405020304" pitchFamily="18" charset="0"/>
                <a:cs typeface="Times New Roman" panose="02020603050405020304" pitchFamily="18" charset="0"/>
              </a:rPr>
              <a:t>Shankly</a:t>
            </a:r>
            <a:r>
              <a:rPr lang="en-US" altLang="zh-CN" sz="2600" dirty="0">
                <a:latin typeface="Times New Roman" panose="02020603050405020304" pitchFamily="18" charset="0"/>
                <a:cs typeface="Times New Roman" panose="02020603050405020304" pitchFamily="18" charset="0"/>
              </a:rPr>
              <a:t>, the famous footballer and manager. “I can assure you </a:t>
            </a:r>
            <a:r>
              <a:rPr lang="en-US" altLang="zh-CN" sz="2600" dirty="0">
                <a:solidFill>
                  <a:srgbClr val="FF0000"/>
                </a:solidFill>
                <a:latin typeface="Times New Roman" panose="02020603050405020304" pitchFamily="18" charset="0"/>
                <a:cs typeface="Times New Roman" panose="02020603050405020304" pitchFamily="18" charset="0"/>
              </a:rPr>
              <a:t>it is much, much more important than </a:t>
            </a:r>
            <a:r>
              <a:rPr lang="en-US" altLang="zh-CN" sz="2800" b="1" dirty="0">
                <a:solidFill>
                  <a:srgbClr val="FF0000"/>
                </a:solidFill>
                <a:latin typeface="Times New Roman" panose="02020603050405020304" pitchFamily="18" charset="0"/>
                <a:cs typeface="Times New Roman" panose="02020603050405020304" pitchFamily="18" charset="0"/>
              </a:rPr>
              <a:t>that</a:t>
            </a:r>
            <a:r>
              <a:rPr lang="en-US" altLang="zh-CN" sz="2600" dirty="0">
                <a:latin typeface="Times New Roman" panose="02020603050405020304" pitchFamily="18" charset="0"/>
                <a:cs typeface="Times New Roman" panose="02020603050405020304" pitchFamily="18" charset="0"/>
              </a:rPr>
              <a:t>.” This might sound funny, but one only has to think about the Earth to </a:t>
            </a:r>
            <a:r>
              <a:rPr lang="en-US" altLang="zh-CN" sz="2600" dirty="0" err="1">
                <a:latin typeface="Times New Roman" panose="02020603050405020304" pitchFamily="18" charset="0"/>
                <a:cs typeface="Times New Roman" panose="02020603050405020304" pitchFamily="18" charset="0"/>
              </a:rPr>
              <a:t>realise</a:t>
            </a:r>
            <a:r>
              <a:rPr lang="en-US" altLang="zh-CN" sz="2600" dirty="0">
                <a:latin typeface="Times New Roman" panose="02020603050405020304" pitchFamily="18" charset="0"/>
                <a:cs typeface="Times New Roman" panose="02020603050405020304" pitchFamily="18" charset="0"/>
              </a:rPr>
              <a:t> that our planet is shaped like a football.</a:t>
            </a:r>
            <a:endParaRPr lang="en-US" altLang="zh-CN" sz="26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251520" y="3429000"/>
          <a:ext cx="8496945" cy="2160240"/>
        </p:xfrm>
        <a:graphic>
          <a:graphicData uri="http://schemas.openxmlformats.org/drawingml/2006/table">
            <a:tbl>
              <a:tblPr firstRow="1" bandRow="1">
                <a:tableStyleId>{BDBED569-4797-4DF1-A0F4-6AAB3CD982D8}</a:tableStyleId>
              </a:tblPr>
              <a:tblGrid>
                <a:gridCol w="1440160"/>
                <a:gridCol w="3456384"/>
                <a:gridCol w="3600401"/>
              </a:tblGrid>
              <a:tr h="720080">
                <a:tc>
                  <a:txBody>
                    <a:bodyPr/>
                    <a:lstStyle/>
                    <a:p>
                      <a:r>
                        <a:rPr lang="en-US" altLang="zh-CN" b="1" dirty="0" smtClean="0"/>
                        <a:t>Sentence 1</a:t>
                      </a:r>
                      <a:endParaRPr lang="zh-CN" altLang="en-US" b="1" dirty="0"/>
                    </a:p>
                  </a:txBody>
                  <a:tcPr/>
                </a:tc>
                <a:tc>
                  <a:txBody>
                    <a:bodyPr/>
                    <a:lstStyle/>
                    <a:p>
                      <a:endParaRPr lang="zh-CN" altLang="en-US"/>
                    </a:p>
                  </a:txBody>
                  <a:tcPr/>
                </a:tc>
                <a:tc>
                  <a:txBody>
                    <a:bodyPr/>
                    <a:lstStyle/>
                    <a:p>
                      <a:endParaRPr lang="zh-CN" altLang="en-US"/>
                    </a:p>
                  </a:txBody>
                  <a:tcPr/>
                </a:tc>
              </a:tr>
              <a:tr h="720080">
                <a:tc>
                  <a:txBody>
                    <a:bodyPr/>
                    <a:lstStyle/>
                    <a:p>
                      <a:r>
                        <a:rPr lang="en-US" altLang="zh-CN" b="1" dirty="0" smtClean="0"/>
                        <a:t>Sentence 2</a:t>
                      </a:r>
                      <a:endParaRPr lang="zh-CN" altLang="en-US" b="1" dirty="0"/>
                    </a:p>
                  </a:txBody>
                  <a:tcPr/>
                </a:tc>
                <a:tc>
                  <a:txBody>
                    <a:bodyPr/>
                    <a:lstStyle/>
                    <a:p>
                      <a:endParaRPr lang="zh-CN" altLang="en-US"/>
                    </a:p>
                  </a:txBody>
                  <a:tcPr/>
                </a:tc>
                <a:tc>
                  <a:txBody>
                    <a:bodyPr/>
                    <a:lstStyle/>
                    <a:p>
                      <a:endParaRPr lang="zh-CN" altLang="en-US"/>
                    </a:p>
                  </a:txBody>
                  <a:tcPr/>
                </a:tc>
              </a:tr>
              <a:tr h="720080">
                <a:tc>
                  <a:txBody>
                    <a:bodyPr/>
                    <a:lstStyle/>
                    <a:p>
                      <a:r>
                        <a:rPr lang="en-US" altLang="zh-CN" b="1" dirty="0" smtClean="0"/>
                        <a:t>Sentence</a:t>
                      </a:r>
                      <a:r>
                        <a:rPr lang="en-US" altLang="zh-CN" b="1" baseline="0" dirty="0" smtClean="0"/>
                        <a:t> 3</a:t>
                      </a:r>
                      <a:endParaRPr lang="zh-CN" altLang="en-US" b="1" dirty="0"/>
                    </a:p>
                  </a:txBody>
                  <a:tcPr/>
                </a:tc>
                <a:tc>
                  <a:txBody>
                    <a:bodyPr/>
                    <a:lstStyle/>
                    <a:p>
                      <a:endParaRPr lang="zh-CN" altLang="en-US"/>
                    </a:p>
                  </a:txBody>
                  <a:tcPr/>
                </a:tc>
                <a:tc>
                  <a:txBody>
                    <a:bodyPr/>
                    <a:lstStyle/>
                    <a:p>
                      <a:endParaRPr lang="zh-CN" altLang="en-US" dirty="0"/>
                    </a:p>
                  </a:txBody>
                  <a:tcPr/>
                </a:tc>
              </a:tr>
            </a:tbl>
          </a:graphicData>
        </a:graphic>
      </p:graphicFrame>
      <p:sp>
        <p:nvSpPr>
          <p:cNvPr id="4" name="TextBox 3"/>
          <p:cNvSpPr txBox="1"/>
          <p:nvPr/>
        </p:nvSpPr>
        <p:spPr>
          <a:xfrm>
            <a:off x="1835696" y="3618602"/>
            <a:ext cx="2736304" cy="523220"/>
          </a:xfrm>
          <a:prstGeom prst="rect">
            <a:avLst/>
          </a:prstGeom>
          <a:noFill/>
        </p:spPr>
        <p:txBody>
          <a:bodyPr wrap="square" rtlCol="0">
            <a:spAutoFit/>
          </a:bodyPr>
          <a:lstStyle/>
          <a:p>
            <a:r>
              <a:rPr lang="zh-CN" altLang="en-US" sz="2800" dirty="0" smtClean="0"/>
              <a:t>呈起句，过渡</a:t>
            </a:r>
            <a:endParaRPr lang="zh-CN" altLang="en-US" sz="2800" dirty="0"/>
          </a:p>
        </p:txBody>
      </p:sp>
      <p:sp>
        <p:nvSpPr>
          <p:cNvPr id="5" name="TextBox 4"/>
          <p:cNvSpPr txBox="1"/>
          <p:nvPr/>
        </p:nvSpPr>
        <p:spPr>
          <a:xfrm>
            <a:off x="5148064" y="3501008"/>
            <a:ext cx="3888432" cy="523220"/>
          </a:xfrm>
          <a:prstGeom prst="rect">
            <a:avLst/>
          </a:prstGeom>
          <a:noFill/>
        </p:spPr>
        <p:txBody>
          <a:bodyPr wrap="square" rtlCol="0">
            <a:spAutoFit/>
          </a:bodyPr>
          <a:lstStyle/>
          <a:p>
            <a:r>
              <a:rPr lang="en-US" altLang="zh-CN" sz="2800" dirty="0" smtClean="0"/>
              <a:t>a matter of life and death</a:t>
            </a:r>
            <a:endParaRPr lang="zh-CN" altLang="en-US" sz="2800" dirty="0"/>
          </a:p>
        </p:txBody>
      </p:sp>
      <p:sp>
        <p:nvSpPr>
          <p:cNvPr id="6" name="TextBox 5"/>
          <p:cNvSpPr txBox="1"/>
          <p:nvPr/>
        </p:nvSpPr>
        <p:spPr>
          <a:xfrm>
            <a:off x="1824134" y="4221088"/>
            <a:ext cx="2736304" cy="523220"/>
          </a:xfrm>
          <a:prstGeom prst="rect">
            <a:avLst/>
          </a:prstGeom>
          <a:noFill/>
        </p:spPr>
        <p:txBody>
          <a:bodyPr wrap="square" rtlCol="0">
            <a:spAutoFit/>
          </a:bodyPr>
          <a:lstStyle/>
          <a:p>
            <a:r>
              <a:rPr lang="zh-CN" altLang="en-US" sz="2800" dirty="0" smtClean="0"/>
              <a:t>总结句</a:t>
            </a:r>
            <a:endParaRPr lang="zh-CN" altLang="en-US" sz="2800" dirty="0"/>
          </a:p>
        </p:txBody>
      </p:sp>
      <p:sp>
        <p:nvSpPr>
          <p:cNvPr id="7" name="TextBox 6"/>
          <p:cNvSpPr txBox="1"/>
          <p:nvPr/>
        </p:nvSpPr>
        <p:spPr>
          <a:xfrm>
            <a:off x="5148064" y="4211824"/>
            <a:ext cx="4104456" cy="523220"/>
          </a:xfrm>
          <a:prstGeom prst="rect">
            <a:avLst/>
          </a:prstGeom>
          <a:noFill/>
        </p:spPr>
        <p:txBody>
          <a:bodyPr wrap="square" rtlCol="0">
            <a:spAutoFit/>
          </a:bodyPr>
          <a:lstStyle/>
          <a:p>
            <a:r>
              <a:rPr lang="en-US" altLang="zh-CN" sz="2800" dirty="0" smtClean="0"/>
              <a:t>more important than that</a:t>
            </a:r>
            <a:endParaRPr lang="zh-CN" altLang="en-US" sz="2800" dirty="0"/>
          </a:p>
        </p:txBody>
      </p:sp>
      <p:sp>
        <p:nvSpPr>
          <p:cNvPr id="8" name="TextBox 7"/>
          <p:cNvSpPr txBox="1"/>
          <p:nvPr/>
        </p:nvSpPr>
        <p:spPr>
          <a:xfrm>
            <a:off x="1979712" y="4941168"/>
            <a:ext cx="2736304" cy="523220"/>
          </a:xfrm>
          <a:prstGeom prst="rect">
            <a:avLst/>
          </a:prstGeom>
          <a:noFill/>
        </p:spPr>
        <p:txBody>
          <a:bodyPr wrap="square" rtlCol="0">
            <a:spAutoFit/>
          </a:bodyPr>
          <a:lstStyle/>
          <a:p>
            <a:r>
              <a:rPr lang="zh-CN" altLang="en-US" sz="2800" dirty="0" smtClean="0"/>
              <a:t>进一步解释</a:t>
            </a:r>
            <a:endParaRPr lang="zh-CN" altLang="en-US" sz="2800" dirty="0"/>
          </a:p>
        </p:txBody>
      </p:sp>
      <p:sp>
        <p:nvSpPr>
          <p:cNvPr id="9" name="TextBox 8"/>
          <p:cNvSpPr txBox="1"/>
          <p:nvPr/>
        </p:nvSpPr>
        <p:spPr>
          <a:xfrm>
            <a:off x="5508104" y="4988550"/>
            <a:ext cx="2736304" cy="523220"/>
          </a:xfrm>
          <a:prstGeom prst="rect">
            <a:avLst/>
          </a:prstGeom>
          <a:noFill/>
        </p:spPr>
        <p:txBody>
          <a:bodyPr wrap="square" rtlCol="0">
            <a:spAutoFit/>
          </a:bodyPr>
          <a:lstStyle/>
          <a:p>
            <a:r>
              <a:rPr lang="en-US" altLang="zh-CN" sz="2800" dirty="0" smtClean="0"/>
              <a:t>              X</a:t>
            </a:r>
            <a:endParaRPr lang="zh-CN" altLang="en-US" sz="2800" dirty="0"/>
          </a:p>
        </p:txBody>
      </p:sp>
      <p:cxnSp>
        <p:nvCxnSpPr>
          <p:cNvPr id="11" name="直接箭头连接符 10"/>
          <p:cNvCxnSpPr/>
          <p:nvPr/>
        </p:nvCxnSpPr>
        <p:spPr>
          <a:xfrm flipH="1">
            <a:off x="5724128" y="1268760"/>
            <a:ext cx="288032" cy="854898"/>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3928" y="2123658"/>
            <a:ext cx="4896544" cy="954107"/>
          </a:xfrm>
          <a:prstGeom prst="rect">
            <a:avLst/>
          </a:prstGeom>
          <a:noFill/>
        </p:spPr>
        <p:txBody>
          <a:bodyPr wrap="square" rtlCol="0">
            <a:spAutoFit/>
          </a:bodyPr>
          <a:lstStyle/>
          <a:p>
            <a:pPr algn="ctr"/>
            <a:r>
              <a:rPr lang="en-US" altLang="zh-CN" sz="2800" b="1" dirty="0" smtClean="0">
                <a:solidFill>
                  <a:srgbClr val="FF0000"/>
                </a:solidFill>
              </a:rPr>
              <a:t>a matter of life and death</a:t>
            </a:r>
            <a:endParaRPr lang="en-US" altLang="zh-CN" sz="2800" b="1" dirty="0" smtClean="0">
              <a:solidFill>
                <a:srgbClr val="FF0000"/>
              </a:solidFill>
            </a:endParaRPr>
          </a:p>
          <a:p>
            <a:pPr algn="ctr"/>
            <a:r>
              <a:rPr lang="en-US" altLang="zh-CN" sz="2800" b="1" dirty="0" smtClean="0">
                <a:solidFill>
                  <a:srgbClr val="FF0000"/>
                </a:solidFill>
              </a:rPr>
              <a:t>a </a:t>
            </a:r>
            <a:r>
              <a:rPr lang="en-US" altLang="zh-CN" sz="2800" b="1" dirty="0" smtClean="0">
                <a:solidFill>
                  <a:srgbClr val="FF0000"/>
                </a:solidFill>
              </a:rPr>
              <a:t>sport about winning or losing</a:t>
            </a:r>
            <a:endParaRPr lang="zh-CN" altLang="en-US" sz="2800" b="1" dirty="0">
              <a:solidFill>
                <a:srgbClr val="FF0000"/>
              </a:solidFill>
            </a:endParaRPr>
          </a:p>
        </p:txBody>
      </p:sp>
      <p:sp>
        <p:nvSpPr>
          <p:cNvPr id="13" name="圆角矩形 12"/>
          <p:cNvSpPr/>
          <p:nvPr/>
        </p:nvSpPr>
        <p:spPr>
          <a:xfrm>
            <a:off x="3923928" y="2123658"/>
            <a:ext cx="4896544" cy="954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 calcmode="lin" valueType="num">
                                      <p:cBhvr additive="base">
                                        <p:cTn id="5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pPr lvl="0" indent="360045"/>
            <a:r>
              <a:rPr lang="en-US" altLang="zh-CN" sz="2600" dirty="0">
                <a:solidFill>
                  <a:prstClr val="black"/>
                </a:solidFill>
                <a:latin typeface="Times New Roman" panose="02020603050405020304" pitchFamily="18" charset="0"/>
                <a:cs typeface="Times New Roman" panose="02020603050405020304" pitchFamily="18" charset="0"/>
              </a:rPr>
              <a:t>“Some people believe football is </a:t>
            </a:r>
            <a:r>
              <a:rPr lang="en-US" altLang="zh-CN" sz="2600" dirty="0">
                <a:solidFill>
                  <a:srgbClr val="000099"/>
                </a:solidFill>
                <a:latin typeface="Times New Roman" panose="02020603050405020304" pitchFamily="18" charset="0"/>
                <a:cs typeface="Times New Roman" panose="02020603050405020304" pitchFamily="18" charset="0"/>
              </a:rPr>
              <a:t>a matter of life and death</a:t>
            </a:r>
            <a:r>
              <a:rPr lang="en-US" altLang="zh-CN" sz="2600" dirty="0">
                <a:solidFill>
                  <a:prstClr val="black"/>
                </a:solidFill>
                <a:latin typeface="Times New Roman" panose="02020603050405020304" pitchFamily="18" charset="0"/>
                <a:cs typeface="Times New Roman" panose="02020603050405020304" pitchFamily="18" charset="0"/>
              </a:rPr>
              <a:t>, ...” said Bill </a:t>
            </a:r>
            <a:r>
              <a:rPr lang="en-US" altLang="zh-CN" sz="2600" dirty="0" err="1">
                <a:solidFill>
                  <a:prstClr val="black"/>
                </a:solidFill>
                <a:latin typeface="Times New Roman" panose="02020603050405020304" pitchFamily="18" charset="0"/>
                <a:cs typeface="Times New Roman" panose="02020603050405020304" pitchFamily="18" charset="0"/>
              </a:rPr>
              <a:t>Shankly</a:t>
            </a:r>
            <a:r>
              <a:rPr lang="en-US" altLang="zh-CN" sz="2600" dirty="0">
                <a:solidFill>
                  <a:prstClr val="black"/>
                </a:solidFill>
                <a:latin typeface="Times New Roman" panose="02020603050405020304" pitchFamily="18" charset="0"/>
                <a:cs typeface="Times New Roman" panose="02020603050405020304" pitchFamily="18" charset="0"/>
              </a:rPr>
              <a:t>, the famous footballer and manager. “I can assure you </a:t>
            </a:r>
            <a:r>
              <a:rPr lang="en-US" altLang="zh-CN" sz="2600" dirty="0">
                <a:solidFill>
                  <a:srgbClr val="FF0000"/>
                </a:solidFill>
                <a:latin typeface="Times New Roman" panose="02020603050405020304" pitchFamily="18" charset="0"/>
                <a:cs typeface="Times New Roman" panose="02020603050405020304" pitchFamily="18" charset="0"/>
              </a:rPr>
              <a:t>it is much, much more important than </a:t>
            </a:r>
            <a:r>
              <a:rPr lang="en-US" altLang="zh-CN" sz="2800" b="1" dirty="0">
                <a:solidFill>
                  <a:srgbClr val="FF0000"/>
                </a:solidFill>
                <a:latin typeface="Times New Roman" panose="02020603050405020304" pitchFamily="18" charset="0"/>
                <a:cs typeface="Times New Roman" panose="02020603050405020304" pitchFamily="18" charset="0"/>
              </a:rPr>
              <a:t>that</a:t>
            </a:r>
            <a:r>
              <a:rPr lang="en-US" altLang="zh-CN" sz="2600" dirty="0">
                <a:solidFill>
                  <a:prstClr val="black"/>
                </a:solidFill>
                <a:latin typeface="Times New Roman" panose="02020603050405020304" pitchFamily="18" charset="0"/>
                <a:cs typeface="Times New Roman" panose="02020603050405020304" pitchFamily="18" charset="0"/>
              </a:rPr>
              <a:t>.” This might sound funny, but one only has to think about the Earth to </a:t>
            </a:r>
            <a:r>
              <a:rPr lang="en-US" altLang="zh-CN" sz="2600" dirty="0" err="1">
                <a:solidFill>
                  <a:prstClr val="black"/>
                </a:solidFill>
                <a:latin typeface="Times New Roman" panose="02020603050405020304" pitchFamily="18" charset="0"/>
                <a:cs typeface="Times New Roman" panose="02020603050405020304" pitchFamily="18" charset="0"/>
              </a:rPr>
              <a:t>realise</a:t>
            </a:r>
            <a:r>
              <a:rPr lang="en-US" altLang="zh-CN" sz="2600" dirty="0">
                <a:solidFill>
                  <a:prstClr val="black"/>
                </a:solidFill>
                <a:latin typeface="Times New Roman" panose="02020603050405020304" pitchFamily="18" charset="0"/>
                <a:cs typeface="Times New Roman" panose="02020603050405020304" pitchFamily="18" charset="0"/>
              </a:rPr>
              <a:t> that our planet is shaped like a football.</a:t>
            </a:r>
            <a:endParaRPr lang="en-US" altLang="zh-CN" sz="26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227" y="2276872"/>
            <a:ext cx="9144000" cy="2677656"/>
          </a:xfrm>
          <a:prstGeom prst="rect">
            <a:avLst/>
          </a:prstGeom>
          <a:noFill/>
        </p:spPr>
        <p:txBody>
          <a:bodyPr wrap="square" rtlCol="0">
            <a:spAutoFit/>
          </a:bodyPr>
          <a:lstStyle/>
          <a:p>
            <a:r>
              <a:rPr lang="zh-CN" altLang="en-US" sz="2800" b="1" dirty="0" smtClean="0"/>
              <a:t>表达的多样性：</a:t>
            </a:r>
            <a:br>
              <a:rPr lang="en-US" altLang="zh-CN" sz="2800" b="1" dirty="0" smtClean="0"/>
            </a:br>
            <a:r>
              <a:rPr lang="en-US" altLang="zh-CN" sz="2800" b="1" dirty="0" smtClean="0"/>
              <a:t>   1. a matter of life and death</a:t>
            </a:r>
            <a:endParaRPr lang="en-US" altLang="zh-CN" sz="2800" b="1" dirty="0" smtClean="0"/>
          </a:p>
          <a:p>
            <a:r>
              <a:rPr lang="en-US" altLang="zh-CN" sz="2800" b="1" dirty="0"/>
              <a:t> </a:t>
            </a:r>
            <a:r>
              <a:rPr lang="en-US" altLang="zh-CN" sz="2800" b="1" dirty="0" smtClean="0"/>
              <a:t>       </a:t>
            </a:r>
            <a:r>
              <a:rPr lang="en-US" altLang="zh-CN" sz="2800" b="1" dirty="0" smtClean="0">
                <a:solidFill>
                  <a:srgbClr val="000099"/>
                </a:solidFill>
              </a:rPr>
              <a:t>-- something extremely important, something about winning or losing</a:t>
            </a:r>
            <a:endParaRPr lang="en-US" altLang="zh-CN" sz="2800" b="1" dirty="0" smtClean="0">
              <a:solidFill>
                <a:srgbClr val="000099"/>
              </a:solidFill>
            </a:endParaRPr>
          </a:p>
          <a:p>
            <a:r>
              <a:rPr lang="en-US" altLang="zh-CN" sz="2800" b="1" dirty="0"/>
              <a:t> </a:t>
            </a:r>
            <a:r>
              <a:rPr lang="en-US" altLang="zh-CN" sz="2800" b="1" dirty="0" smtClean="0"/>
              <a:t>  2. </a:t>
            </a:r>
            <a:r>
              <a:rPr lang="en-US" altLang="zh-CN" sz="2800" b="1" dirty="0"/>
              <a:t>more important than </a:t>
            </a:r>
            <a:r>
              <a:rPr lang="en-US" altLang="zh-CN" sz="2800" b="1" dirty="0" smtClean="0"/>
              <a:t>that</a:t>
            </a:r>
            <a:endParaRPr lang="en-US" altLang="zh-CN" sz="2800" b="1" dirty="0" smtClean="0"/>
          </a:p>
          <a:p>
            <a:r>
              <a:rPr lang="en-US" altLang="zh-CN" sz="2800" b="1" dirty="0" smtClean="0"/>
              <a:t>        -- </a:t>
            </a:r>
            <a:r>
              <a:rPr lang="en-US" altLang="zh-CN" sz="2800" b="1" dirty="0" smtClean="0">
                <a:solidFill>
                  <a:srgbClr val="000099"/>
                </a:solidFill>
              </a:rPr>
              <a:t>more than a sport, more than winning or losing</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08599"/>
            <a:ext cx="9144000" cy="1631216"/>
          </a:xfrm>
          <a:prstGeom prst="rect">
            <a:avLst/>
          </a:prstGeom>
          <a:noFill/>
        </p:spPr>
        <p:txBody>
          <a:bodyPr wrap="square" rtlCol="0">
            <a:spAutoFit/>
          </a:bodyPr>
          <a:lstStyle/>
          <a:p>
            <a:r>
              <a:rPr lang="zh-CN" altLang="en-US" sz="2800" b="1" dirty="0" smtClean="0">
                <a:solidFill>
                  <a:srgbClr val="000099"/>
                </a:solidFill>
                <a:latin typeface="Times New Roman" panose="02020603050405020304" pitchFamily="18" charset="0"/>
                <a:cs typeface="Times New Roman" panose="02020603050405020304" pitchFamily="18" charset="0"/>
              </a:rPr>
              <a:t>考场作文</a:t>
            </a:r>
            <a:r>
              <a:rPr lang="zh-CN" altLang="en-US" sz="2800" b="1" dirty="0">
                <a:solidFill>
                  <a:srgbClr val="000099"/>
                </a:solidFill>
                <a:latin typeface="Times New Roman" panose="02020603050405020304" pitchFamily="18" charset="0"/>
                <a:cs typeface="Times New Roman" panose="02020603050405020304" pitchFamily="18" charset="0"/>
              </a:rPr>
              <a:t>点评</a:t>
            </a:r>
            <a:r>
              <a:rPr lang="zh-CN" altLang="en-US" sz="2800" b="1" dirty="0" smtClean="0">
                <a:solidFill>
                  <a:srgbClr val="000099"/>
                </a:solidFill>
                <a:latin typeface="Times New Roman" panose="02020603050405020304" pitchFamily="18" charset="0"/>
                <a:cs typeface="Times New Roman" panose="02020603050405020304" pitchFamily="18" charset="0"/>
              </a:rPr>
              <a:t>：</a:t>
            </a:r>
            <a:endParaRPr lang="en-US" altLang="zh-CN" sz="2800" b="1" dirty="0" smtClean="0">
              <a:solidFill>
                <a:srgbClr val="000099"/>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该作文涵盖了所有要点。主语从句、表语从句、词性转换、同义词替换等手段有较多的运用，丰富了文本的表达。只是最后一个要点有点</a:t>
            </a:r>
            <a:r>
              <a:rPr lang="en-US" altLang="zh-CN" sz="2400" dirty="0" smtClean="0">
                <a:latin typeface="Times New Roman" panose="02020603050405020304" pitchFamily="18" charset="0"/>
                <a:cs typeface="Times New Roman" panose="02020603050405020304" pitchFamily="18" charset="0"/>
              </a:rPr>
              <a:t>off the point</a:t>
            </a:r>
            <a:r>
              <a:rPr lang="zh-CN" altLang="en-US" sz="2400" dirty="0" smtClean="0">
                <a:latin typeface="Times New Roman" panose="02020603050405020304" pitchFamily="18" charset="0"/>
                <a:cs typeface="Times New Roman" panose="02020603050405020304" pitchFamily="18" charset="0"/>
              </a:rPr>
              <a:t>。总而言之，该作文可以定位为二档</a:t>
            </a:r>
            <a:r>
              <a:rPr lang="en-US" altLang="zh-CN"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pic>
        <p:nvPicPr>
          <p:cNvPr id="1026" name="Picture 2" descr="E:\台州市期末\Senior 2\2020.7\高二英语优秀作文\概要\1.jpg"/>
          <p:cNvPicPr>
            <a:picLocks noChangeAspect="1" noChangeArrowheads="1"/>
          </p:cNvPicPr>
          <p:nvPr/>
        </p:nvPicPr>
        <p:blipFill rotWithShape="1">
          <a:blip r:embed="rId1">
            <a:extLst>
              <a:ext uri="{28A0092B-C50C-407E-A947-70E740481C1C}">
                <a14:useLocalDpi xmlns:a14="http://schemas.microsoft.com/office/drawing/2010/main" val="0"/>
              </a:ext>
            </a:extLst>
          </a:blip>
          <a:srcRect l="5184" t="9542" r="4880" b="47231"/>
          <a:stretch>
            <a:fillRect/>
          </a:stretch>
        </p:blipFill>
        <p:spPr bwMode="auto">
          <a:xfrm>
            <a:off x="129502" y="55121"/>
            <a:ext cx="6647542" cy="424906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4139952" y="2060848"/>
            <a:ext cx="432048"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761085" y="2780928"/>
            <a:ext cx="3384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67563" y="2812286"/>
            <a:ext cx="4696726" cy="461665"/>
          </a:xfrm>
          <a:prstGeom prst="rect">
            <a:avLst/>
          </a:prstGeom>
          <a:noFill/>
          <a:ln>
            <a:solidFill>
              <a:srgbClr val="FF0000"/>
            </a:solidFill>
          </a:ln>
        </p:spPr>
        <p:txBody>
          <a:bodyPr wrap="square" rtlCol="0">
            <a:spAutoFit/>
          </a:bodyPr>
          <a:lstStyle/>
          <a:p>
            <a:r>
              <a:rPr lang="en-US" altLang="zh-CN" sz="2400" dirty="0" smtClean="0">
                <a:solidFill>
                  <a:srgbClr val="FF0000"/>
                </a:solidFill>
              </a:rPr>
              <a:t>means of nonverbal communication</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pPr indent="360045"/>
            <a:r>
              <a:rPr lang="zh-CN" altLang="en-US" sz="2800" dirty="0" smtClean="0">
                <a:latin typeface="Times New Roman" panose="02020603050405020304" pitchFamily="18" charset="0"/>
                <a:cs typeface="Times New Roman" panose="02020603050405020304" pitchFamily="18" charset="0"/>
              </a:rPr>
              <a:t>下水作文</a:t>
            </a:r>
            <a:endParaRPr lang="zh-CN" altLang="en-US" sz="2800" dirty="0">
              <a:latin typeface="Times New Roman" panose="02020603050405020304" pitchFamily="18" charset="0"/>
              <a:cs typeface="Times New Roman" panose="02020603050405020304" pitchFamily="18" charset="0"/>
            </a:endParaRPr>
          </a:p>
          <a:p>
            <a:pPr indent="360045"/>
            <a:r>
              <a:rPr lang="zh-CN" altLang="en-US"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Football,  a sport dating from ancient China, enjoys great popularity worldwide with the new rules first introduced by the </a:t>
            </a:r>
            <a:r>
              <a:rPr lang="en-US" altLang="zh-CN" sz="2800" dirty="0" smtClean="0">
                <a:latin typeface="Times New Roman" panose="02020603050405020304" pitchFamily="18" charset="0"/>
                <a:cs typeface="Times New Roman" panose="02020603050405020304" pitchFamily="18" charset="0"/>
              </a:rPr>
              <a:t>UK.</a:t>
            </a:r>
            <a:r>
              <a:rPr lang="en-US" altLang="zh-CN" sz="2800" dirty="0">
                <a:latin typeface="Times New Roman" panose="02020603050405020304" pitchFamily="18" charset="0"/>
                <a:cs typeface="Times New Roman" panose="02020603050405020304" pitchFamily="18" charset="0"/>
              </a:rPr>
              <a:t> The popularity lies in its simplicity and low cost of playing. Additionally, the creativity and excitement football brings is a contributing factor to its popularity. Football </a:t>
            </a:r>
            <a:r>
              <a:rPr lang="en-US" altLang="zh-CN" sz="2800" dirty="0" smtClean="0">
                <a:latin typeface="Times New Roman" panose="02020603050405020304" pitchFamily="18" charset="0"/>
                <a:cs typeface="Times New Roman" panose="02020603050405020304" pitchFamily="18" charset="0"/>
              </a:rPr>
              <a:t>is also a </a:t>
            </a:r>
            <a:r>
              <a:rPr lang="en-US" altLang="zh-CN" sz="2800" dirty="0">
                <a:latin typeface="Times New Roman" panose="02020603050405020304" pitchFamily="18" charset="0"/>
                <a:cs typeface="Times New Roman" panose="02020603050405020304" pitchFamily="18" charset="0"/>
              </a:rPr>
              <a:t>good </a:t>
            </a:r>
            <a:r>
              <a:rPr lang="en-US" altLang="zh-CN" sz="2800" dirty="0" smtClean="0">
                <a:latin typeface="Times New Roman" panose="02020603050405020304" pitchFamily="18" charset="0"/>
                <a:cs typeface="Times New Roman" panose="02020603050405020304" pitchFamily="18" charset="0"/>
              </a:rPr>
              <a:t>means </a:t>
            </a:r>
            <a:r>
              <a:rPr lang="en-US" altLang="zh-CN" sz="2800" dirty="0">
                <a:latin typeface="Times New Roman" panose="02020603050405020304" pitchFamily="18" charset="0"/>
                <a:cs typeface="Times New Roman" panose="02020603050405020304" pitchFamily="18" charset="0"/>
              </a:rPr>
              <a:t>of nonverbal </a:t>
            </a:r>
            <a:r>
              <a:rPr lang="en-US" altLang="zh-CN" sz="2800" dirty="0" smtClean="0">
                <a:latin typeface="Times New Roman" panose="02020603050405020304" pitchFamily="18" charset="0"/>
                <a:cs typeface="Times New Roman" panose="02020603050405020304" pitchFamily="18" charset="0"/>
              </a:rPr>
              <a:t>communication</a:t>
            </a:r>
            <a:r>
              <a:rPr lang="en-US" altLang="zh-CN" sz="2800" dirty="0">
                <a:latin typeface="Times New Roman" panose="02020603050405020304" pitchFamily="18" charset="0"/>
                <a:cs typeface="Times New Roman" panose="02020603050405020304" pitchFamily="18" charset="0"/>
              </a:rPr>
              <a:t>, removing barriers and helping people bond</a:t>
            </a:r>
            <a:r>
              <a:rPr lang="en-US" altLang="zh-CN"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So</a:t>
            </a:r>
            <a:r>
              <a:rPr lang="en-US" altLang="zh-CN"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football is more important than winning or losing.【69</a:t>
            </a:r>
            <a:r>
              <a:rPr lang="zh-CN" altLang="en-US" sz="2800" dirty="0" smtClean="0">
                <a:latin typeface="Times New Roman" panose="02020603050405020304" pitchFamily="18" charset="0"/>
                <a:cs typeface="Times New Roman" panose="02020603050405020304" pitchFamily="18" charset="0"/>
              </a:rPr>
              <a:t>字</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1205"/>
          </a:xfrm>
          <a:prstGeom prst="rect">
            <a:avLst/>
          </a:prstGeom>
          <a:noFill/>
        </p:spPr>
        <p:txBody>
          <a:bodyPr wrap="square" rtlCol="0">
            <a:spAutoFit/>
          </a:bodyPr>
          <a:lstStyle/>
          <a:p>
            <a:pPr indent="360045"/>
            <a:r>
              <a:rPr lang="zh-CN" altLang="en-US" sz="2800" dirty="0" smtClean="0">
                <a:latin typeface="Times New Roman" panose="02020603050405020304" pitchFamily="18" charset="0"/>
                <a:cs typeface="Times New Roman" panose="02020603050405020304" pitchFamily="18" charset="0"/>
              </a:rPr>
              <a:t>参考范文</a:t>
            </a:r>
            <a:endParaRPr lang="zh-CN" altLang="en-US" sz="2800" dirty="0">
              <a:latin typeface="Times New Roman" panose="02020603050405020304" pitchFamily="18" charset="0"/>
              <a:cs typeface="Times New Roman" panose="02020603050405020304" pitchFamily="18" charset="0"/>
            </a:endParaRPr>
          </a:p>
          <a:p>
            <a:pPr indent="360045"/>
            <a:r>
              <a:rPr lang="zh-CN" altLang="en-US"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Football enjoys universal popularity with a history tracing back </a:t>
            </a:r>
            <a:r>
              <a:rPr lang="en-US" altLang="zh-CN" sz="2800" dirty="0" smtClean="0">
                <a:latin typeface="Times New Roman" panose="02020603050405020304" pitchFamily="18" charset="0"/>
                <a:cs typeface="Times New Roman" panose="02020603050405020304" pitchFamily="18" charset="0"/>
              </a:rPr>
              <a:t>to Ancient </a:t>
            </a:r>
            <a:r>
              <a:rPr lang="en-US" altLang="zh-CN" sz="2800" dirty="0">
                <a:latin typeface="Times New Roman" panose="02020603050405020304" pitchFamily="18" charset="0"/>
                <a:cs typeface="Times New Roman" panose="02020603050405020304" pitchFamily="18" charset="0"/>
              </a:rPr>
              <a:t>China and its modern rules originating from Great Britain.</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Such popularity lies first in the simplicity and low cost of playing the game.</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2</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Creative football skills and exciting </a:t>
            </a:r>
            <a:r>
              <a:rPr lang="en-US" altLang="zh-CN" sz="2800" dirty="0" smtClean="0">
                <a:latin typeface="Times New Roman" panose="02020603050405020304" pitchFamily="18" charset="0"/>
                <a:cs typeface="Times New Roman" panose="02020603050405020304" pitchFamily="18" charset="0"/>
              </a:rPr>
              <a:t>game atmosphere also contribute to its popularity</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3</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Furthermore</a:t>
            </a:r>
            <a:r>
              <a:rPr lang="en-US" altLang="zh-CN" sz="2800" dirty="0" smtClean="0">
                <a:latin typeface="Times New Roman" panose="02020603050405020304" pitchFamily="18" charset="0"/>
                <a:cs typeface="Times New Roman" panose="02020603050405020304" pitchFamily="18" charset="0"/>
              </a:rPr>
              <a:t>, football is a means </a:t>
            </a:r>
            <a:r>
              <a:rPr lang="en-US" altLang="zh-CN" sz="2800" dirty="0">
                <a:latin typeface="Times New Roman" panose="02020603050405020304" pitchFamily="18" charset="0"/>
                <a:cs typeface="Times New Roman" panose="02020603050405020304" pitchFamily="18" charset="0"/>
              </a:rPr>
              <a:t>of communication beyond words, powerful enough to dissolve barriers and promote peace. </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4</a:t>
            </a:r>
            <a:r>
              <a:rPr lang="zh-CN" altLang="en-US" sz="2800" dirty="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Accordingly, football is more than just a sport</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5</a:t>
            </a:r>
            <a:r>
              <a:rPr lang="zh-CN" altLang="en-US"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【71</a:t>
            </a:r>
            <a:r>
              <a:rPr lang="zh-CN" altLang="en-US" sz="2800" dirty="0" smtClean="0">
                <a:latin typeface="Times New Roman" panose="02020603050405020304" pitchFamily="18" charset="0"/>
                <a:cs typeface="Times New Roman" panose="02020603050405020304" pitchFamily="18" charset="0"/>
              </a:rPr>
              <a:t>字</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6165850" y="25401"/>
            <a:ext cx="2978150"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3175" y="-8467"/>
            <a:ext cx="2611438"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006" t="23044" r="3006" b="24770"/>
          <a:stretch>
            <a:fillRect/>
          </a:stretch>
        </p:blipFill>
        <p:spPr bwMode="auto">
          <a:xfrm>
            <a:off x="538163" y="931334"/>
            <a:ext cx="6667500" cy="46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noFill/>
        </p:spPr>
        <p:txBody>
          <a:bodyPr wrap="square" rtlCol="0">
            <a:spAutoFit/>
          </a:bodyPr>
          <a:lstStyle/>
          <a:p>
            <a:pPr indent="360045">
              <a:lnSpc>
                <a:spcPts val="2200"/>
              </a:lnSpc>
            </a:pPr>
            <a:r>
              <a:rPr lang="en-US" altLang="zh-CN" sz="1900" dirty="0">
                <a:latin typeface="Times New Roman" panose="02020603050405020304" pitchFamily="18" charset="0"/>
                <a:cs typeface="Times New Roman" panose="02020603050405020304" pitchFamily="18" charset="0"/>
              </a:rPr>
              <a:t>These days, football is one of the most popular sports in the world. Given that Neil Armstrong wanted to take a football to the Moon, we could even say that it is also the most popular sport out of this world! The history of the game goes back over two thousand years to Ancient China. It was then known as </a:t>
            </a:r>
            <a:r>
              <a:rPr lang="en-US" altLang="zh-CN" sz="1900" dirty="0" err="1">
                <a:latin typeface="Times New Roman" panose="02020603050405020304" pitchFamily="18" charset="0"/>
                <a:cs typeface="Times New Roman" panose="02020603050405020304" pitchFamily="18" charset="0"/>
              </a:rPr>
              <a:t>cuju</a:t>
            </a:r>
            <a:r>
              <a:rPr lang="en-US" altLang="zh-CN" sz="1900" dirty="0">
                <a:latin typeface="Times New Roman" panose="02020603050405020304" pitchFamily="18" charset="0"/>
                <a:cs typeface="Times New Roman" panose="02020603050405020304" pitchFamily="18" charset="0"/>
              </a:rPr>
              <a:t> (kick ball), a game using a ball of animal skins with hair inside. Goals were hung in the air. Football as we know it today started in Great Britain, where the game was given new rules.</a:t>
            </a:r>
            <a:endParaRPr lang="en-US" altLang="zh-CN" sz="1900" dirty="0">
              <a:latin typeface="Times New Roman" panose="02020603050405020304" pitchFamily="18" charset="0"/>
              <a:cs typeface="Times New Roman" panose="02020603050405020304" pitchFamily="18" charset="0"/>
            </a:endParaRPr>
          </a:p>
          <a:p>
            <a:pPr indent="360045">
              <a:lnSpc>
                <a:spcPts val="2200"/>
              </a:lnSpc>
            </a:pPr>
            <a:r>
              <a:rPr lang="en-US" altLang="zh-CN" sz="1900" dirty="0">
                <a:latin typeface="Times New Roman" panose="02020603050405020304" pitchFamily="18" charset="0"/>
                <a:cs typeface="Times New Roman" panose="02020603050405020304" pitchFamily="18" charset="0"/>
              </a:rPr>
              <a:t>That 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endParaRPr lang="en-US" altLang="zh-CN" sz="1900" dirty="0">
              <a:latin typeface="Times New Roman" panose="02020603050405020304" pitchFamily="18" charset="0"/>
              <a:cs typeface="Times New Roman" panose="02020603050405020304" pitchFamily="18" charset="0"/>
            </a:endParaRPr>
          </a:p>
          <a:p>
            <a:pPr indent="360045">
              <a:lnSpc>
                <a:spcPts val="2200"/>
              </a:lnSpc>
            </a:pPr>
            <a:r>
              <a:rPr lang="en-US" altLang="zh-CN" sz="1900" dirty="0">
                <a:latin typeface="Times New Roman" panose="02020603050405020304" pitchFamily="18" charset="0"/>
                <a:cs typeface="Times New Roman" panose="02020603050405020304" pitchFamily="18" charset="0"/>
              </a:rPr>
              <a:t>Another factor behind football’s global popularity is the creativity and excitement on the field. It is fun enough to attract millions of people. You do not have to be a fan to recognize the skill of professional player—how they use their bodies to pass, score and defend can be amazing to see—or to feel the excitement of a game ending with a surprising twist.</a:t>
            </a:r>
            <a:endParaRPr lang="en-US" altLang="zh-CN" sz="1900" dirty="0">
              <a:latin typeface="Times New Roman" panose="02020603050405020304" pitchFamily="18" charset="0"/>
              <a:cs typeface="Times New Roman" panose="02020603050405020304" pitchFamily="18" charset="0"/>
            </a:endParaRPr>
          </a:p>
          <a:p>
            <a:pPr indent="360045">
              <a:lnSpc>
                <a:spcPts val="2200"/>
              </a:lnSpc>
            </a:pPr>
            <a:r>
              <a:rPr lang="en-US" altLang="zh-CN" sz="1900" dirty="0">
                <a:latin typeface="Times New Roman" panose="02020603050405020304" pitchFamily="18" charset="0"/>
                <a:cs typeface="Times New Roman" panose="02020603050405020304" pitchFamily="18" charset="0"/>
              </a:rPr>
              <a:t>What’s more, football has become one of the best ways for people to </a:t>
            </a:r>
            <a:r>
              <a:rPr lang="en-US" altLang="zh-CN" sz="1900" dirty="0" smtClean="0">
                <a:latin typeface="Times New Roman" panose="02020603050405020304" pitchFamily="18" charset="0"/>
                <a:cs typeface="Times New Roman" panose="02020603050405020304" pitchFamily="18" charset="0"/>
              </a:rPr>
              <a:t>communicate. It </a:t>
            </a:r>
            <a:r>
              <a:rPr lang="en-US" altLang="zh-CN" sz="1900" dirty="0">
                <a:latin typeface="Times New Roman" panose="02020603050405020304" pitchFamily="18" charset="0"/>
                <a:cs typeface="Times New Roman" panose="02020603050405020304" pitchFamily="18" charset="0"/>
              </a:rPr>
              <a:t>does not require words, but everyone understands it. It breaks down walls and brings people together on and off the field. Take, for example, the famous football game on Christmas Day 1914. World War I had broken out months before, but British and German soldiers put down their guns and played football together—one moment of peace to remember during years of conflict.</a:t>
            </a:r>
            <a:endParaRPr lang="en-US" altLang="zh-CN" sz="1900" dirty="0">
              <a:latin typeface="Times New Roman" panose="02020603050405020304" pitchFamily="18" charset="0"/>
              <a:cs typeface="Times New Roman" panose="02020603050405020304" pitchFamily="18" charset="0"/>
            </a:endParaRPr>
          </a:p>
          <a:p>
            <a:pPr indent="360045">
              <a:lnSpc>
                <a:spcPts val="2200"/>
              </a:lnSpc>
            </a:pPr>
            <a:r>
              <a:rPr lang="en-US" altLang="zh-CN" sz="1900" dirty="0">
                <a:latin typeface="Times New Roman" panose="02020603050405020304" pitchFamily="18" charset="0"/>
                <a:cs typeface="Times New Roman" panose="02020603050405020304" pitchFamily="18" charset="0"/>
              </a:rPr>
              <a:t>“Some people believe football is a matter of life and death, ...” said Bill </a:t>
            </a:r>
            <a:r>
              <a:rPr lang="en-US" altLang="zh-CN" sz="1900" dirty="0" err="1">
                <a:latin typeface="Times New Roman" panose="02020603050405020304" pitchFamily="18" charset="0"/>
                <a:cs typeface="Times New Roman" panose="02020603050405020304" pitchFamily="18" charset="0"/>
              </a:rPr>
              <a:t>Shankly</a:t>
            </a:r>
            <a:r>
              <a:rPr lang="en-US" altLang="zh-CN" sz="1900" dirty="0">
                <a:latin typeface="Times New Roman" panose="02020603050405020304" pitchFamily="18" charset="0"/>
                <a:cs typeface="Times New Roman" panose="02020603050405020304" pitchFamily="18" charset="0"/>
              </a:rPr>
              <a:t>, the famous footballer and manager. “I can assure you it is much, much more important than that.” This might sound funny, but one only has to think about the Earth to </a:t>
            </a:r>
            <a:r>
              <a:rPr lang="en-US" altLang="zh-CN" sz="1900" dirty="0" err="1">
                <a:latin typeface="Times New Roman" panose="02020603050405020304" pitchFamily="18" charset="0"/>
                <a:cs typeface="Times New Roman" panose="02020603050405020304" pitchFamily="18" charset="0"/>
              </a:rPr>
              <a:t>realise</a:t>
            </a:r>
            <a:r>
              <a:rPr lang="en-US" altLang="zh-CN" sz="1900" dirty="0">
                <a:latin typeface="Times New Roman" panose="02020603050405020304" pitchFamily="18" charset="0"/>
                <a:cs typeface="Times New Roman" panose="02020603050405020304" pitchFamily="18" charset="0"/>
              </a:rPr>
              <a:t> that our planet is shaped like a football.</a:t>
            </a:r>
            <a:endParaRPr lang="en-US" altLang="zh-CN" sz="19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7" y="692696"/>
            <a:ext cx="9144000" cy="6017032"/>
          </a:xfrm>
          <a:prstGeom prst="rect">
            <a:avLst/>
          </a:prstGeom>
          <a:noFill/>
        </p:spPr>
        <p:txBody>
          <a:bodyPr wrap="square" rtlCol="0">
            <a:spAutoFit/>
          </a:bodyPr>
          <a:lstStyle/>
          <a:p>
            <a:pPr indent="360045">
              <a:lnSpc>
                <a:spcPts val="2200"/>
              </a:lnSpc>
            </a:pPr>
            <a:r>
              <a:rPr lang="en-US" altLang="zh-CN" sz="1600" dirty="0">
                <a:latin typeface="Times New Roman" panose="02020603050405020304" pitchFamily="18" charset="0"/>
                <a:cs typeface="Times New Roman" panose="02020603050405020304" pitchFamily="18" charset="0"/>
              </a:rPr>
              <a:t>These days,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latin typeface="Times New Roman" panose="02020603050405020304" pitchFamily="18" charset="0"/>
                <a:cs typeface="Times New Roman" panose="02020603050405020304" pitchFamily="18" charset="0"/>
              </a:rPr>
              <a:t> is one of the most popular sports in the world. Given that Neil Armstrong wanted to take a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to the Moon, we could even say that it is also the most popular sport out of this world! The history of </a:t>
            </a:r>
            <a:r>
              <a:rPr lang="en-US" altLang="zh-CN" sz="1600" b="1" dirty="0">
                <a:solidFill>
                  <a:srgbClr val="FF0000"/>
                </a:solidFill>
                <a:latin typeface="Times New Roman" panose="02020603050405020304" pitchFamily="18" charset="0"/>
                <a:cs typeface="Times New Roman" panose="02020603050405020304" pitchFamily="18" charset="0"/>
              </a:rPr>
              <a:t>the game </a:t>
            </a:r>
            <a:r>
              <a:rPr lang="en-US" altLang="zh-CN" sz="1600" dirty="0">
                <a:latin typeface="Times New Roman" panose="02020603050405020304" pitchFamily="18" charset="0"/>
                <a:cs typeface="Times New Roman" panose="02020603050405020304" pitchFamily="18" charset="0"/>
              </a:rPr>
              <a:t>goes back over two thousand years to Ancient China. It was then known as </a:t>
            </a:r>
            <a:r>
              <a:rPr lang="en-US" altLang="zh-CN" sz="1600" dirty="0" err="1">
                <a:latin typeface="Times New Roman" panose="02020603050405020304" pitchFamily="18" charset="0"/>
                <a:cs typeface="Times New Roman" panose="02020603050405020304" pitchFamily="18" charset="0"/>
              </a:rPr>
              <a:t>cuju</a:t>
            </a:r>
            <a:r>
              <a:rPr lang="en-US" altLang="zh-CN" sz="1600" dirty="0">
                <a:latin typeface="Times New Roman" panose="02020603050405020304" pitchFamily="18" charset="0"/>
                <a:cs typeface="Times New Roman" panose="02020603050405020304" pitchFamily="18" charset="0"/>
              </a:rPr>
              <a:t> (kick ball), a game using a ball of animal skins with hair inside. Goals were hung in the air.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latin typeface="Times New Roman" panose="02020603050405020304" pitchFamily="18" charset="0"/>
                <a:cs typeface="Times New Roman" panose="02020603050405020304" pitchFamily="18" charset="0"/>
              </a:rPr>
              <a:t> as we know it today started in Great Britain, where the game was given new rules.</a:t>
            </a:r>
            <a:endParaRPr lang="en-US" altLang="zh-CN" sz="1600" dirty="0">
              <a:latin typeface="Times New Roman" panose="02020603050405020304" pitchFamily="18" charset="0"/>
              <a:cs typeface="Times New Roman" panose="02020603050405020304" pitchFamily="18" charset="0"/>
            </a:endParaRPr>
          </a:p>
          <a:p>
            <a:pPr indent="360045">
              <a:lnSpc>
                <a:spcPts val="2200"/>
              </a:lnSpc>
            </a:pPr>
            <a:r>
              <a:rPr lang="en-US" altLang="zh-CN" sz="1600" dirty="0">
                <a:latin typeface="Times New Roman" panose="02020603050405020304" pitchFamily="18" charset="0"/>
                <a:cs typeface="Times New Roman" panose="02020603050405020304" pitchFamily="18" charset="0"/>
              </a:rPr>
              <a:t>That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 such a simple game to play is perhaps the basis of its popularity. It is also a game that is very cheap to play. You don’t need expensive equipment; even the </a:t>
            </a:r>
            <a:r>
              <a:rPr lang="en-US" altLang="zh-CN" sz="1600" b="1" dirty="0">
                <a:solidFill>
                  <a:srgbClr val="FF0000"/>
                </a:solidFill>
                <a:latin typeface="Times New Roman" panose="02020603050405020304" pitchFamily="18" charset="0"/>
                <a:cs typeface="Times New Roman" panose="02020603050405020304" pitchFamily="18" charset="0"/>
              </a:rPr>
              <a:t>ball</a:t>
            </a:r>
            <a:r>
              <a:rPr lang="en-US" altLang="zh-CN" sz="1600" dirty="0">
                <a:latin typeface="Times New Roman" panose="02020603050405020304" pitchFamily="18" charset="0"/>
                <a:cs typeface="Times New Roman" panose="02020603050405020304" pitchFamily="18" charset="0"/>
              </a:rPr>
              <a:t> doesn’t have to cost much money. All over the world you can see kids playing to their hearts’ content with a </a:t>
            </a:r>
            <a:r>
              <a:rPr lang="en-US" altLang="zh-CN" sz="1600" b="1" dirty="0">
                <a:solidFill>
                  <a:srgbClr val="FF0000"/>
                </a:solidFill>
                <a:latin typeface="Times New Roman" panose="02020603050405020304" pitchFamily="18" charset="0"/>
                <a:cs typeface="Times New Roman" panose="02020603050405020304" pitchFamily="18" charset="0"/>
              </a:rPr>
              <a: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made of plastic bags; just like Pelé did when he was a boy.</a:t>
            </a:r>
            <a:endParaRPr lang="en-US" altLang="zh-CN" sz="1600" dirty="0">
              <a:latin typeface="Times New Roman" panose="02020603050405020304" pitchFamily="18" charset="0"/>
              <a:cs typeface="Times New Roman" panose="02020603050405020304" pitchFamily="18" charset="0"/>
            </a:endParaRPr>
          </a:p>
          <a:p>
            <a:pPr indent="360045">
              <a:lnSpc>
                <a:spcPts val="2200"/>
              </a:lnSpc>
            </a:pPr>
            <a:r>
              <a:rPr lang="en-US" altLang="zh-CN" sz="1600" dirty="0">
                <a:latin typeface="Times New Roman" panose="02020603050405020304" pitchFamily="18" charset="0"/>
                <a:cs typeface="Times New Roman" panose="02020603050405020304" pitchFamily="18" charset="0"/>
              </a:rPr>
              <a:t>Another factor behind </a:t>
            </a:r>
            <a:r>
              <a:rPr lang="en-US" altLang="zh-CN" sz="1600" b="1" dirty="0">
                <a:solidFill>
                  <a:srgbClr val="FF0000"/>
                </a:solidFill>
                <a:latin typeface="Times New Roman" panose="02020603050405020304" pitchFamily="18" charset="0"/>
                <a:cs typeface="Times New Roman" panose="02020603050405020304" pitchFamily="18" charset="0"/>
              </a:rPr>
              <a:t>football’s</a:t>
            </a:r>
            <a:r>
              <a:rPr lang="en-US" altLang="zh-CN" sz="1600" dirty="0">
                <a:latin typeface="Times New Roman" panose="02020603050405020304" pitchFamily="18" charset="0"/>
                <a:cs typeface="Times New Roman" panose="02020603050405020304" pitchFamily="18" charset="0"/>
              </a:rPr>
              <a:t> global popularity is the creativity and excitement on the field. It is fun enough to attract millions of people. You do not have to be a fan to recognize the skill of professional player—how they use their bodies to pass, score and defend can be amazing to see—or to feel the excitement of a game ending with a surprising twist.</a:t>
            </a:r>
            <a:endParaRPr lang="en-US" altLang="zh-CN" sz="1600" dirty="0">
              <a:latin typeface="Times New Roman" panose="02020603050405020304" pitchFamily="18" charset="0"/>
              <a:cs typeface="Times New Roman" panose="02020603050405020304" pitchFamily="18" charset="0"/>
            </a:endParaRPr>
          </a:p>
          <a:p>
            <a:pPr indent="360045">
              <a:lnSpc>
                <a:spcPts val="2200"/>
              </a:lnSpc>
            </a:pPr>
            <a:r>
              <a:rPr lang="en-US" altLang="zh-CN" sz="1600" dirty="0">
                <a:latin typeface="Times New Roman" panose="02020603050405020304" pitchFamily="18" charset="0"/>
                <a:cs typeface="Times New Roman" panose="02020603050405020304" pitchFamily="18" charset="0"/>
              </a:rPr>
              <a:t>What’s more,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has become one of the best ways for people to </a:t>
            </a:r>
            <a:r>
              <a:rPr lang="en-US" altLang="zh-CN" sz="1600" dirty="0" smtClean="0">
                <a:latin typeface="Times New Roman" panose="02020603050405020304" pitchFamily="18" charset="0"/>
                <a:cs typeface="Times New Roman" panose="02020603050405020304" pitchFamily="18" charset="0"/>
              </a:rPr>
              <a:t>communicate. It </a:t>
            </a:r>
            <a:r>
              <a:rPr lang="en-US" altLang="zh-CN" sz="1600" dirty="0">
                <a:latin typeface="Times New Roman" panose="02020603050405020304" pitchFamily="18" charset="0"/>
                <a:cs typeface="Times New Roman" panose="02020603050405020304" pitchFamily="18" charset="0"/>
              </a:rPr>
              <a:t>does not require words, but everyone understands it. It breaks down walls and brings people together on and off the field. Take, for example, the famous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game on Christmas Day 1914. World War I had broken out months before, but British and German soldiers put down their guns and played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latin typeface="Times New Roman" panose="02020603050405020304" pitchFamily="18" charset="0"/>
                <a:cs typeface="Times New Roman" panose="02020603050405020304" pitchFamily="18" charset="0"/>
              </a:rPr>
              <a:t> together—one moment of peace to remember during years of conflict.</a:t>
            </a:r>
            <a:endParaRPr lang="en-US" altLang="zh-CN" sz="1600" dirty="0">
              <a:latin typeface="Times New Roman" panose="02020603050405020304" pitchFamily="18" charset="0"/>
              <a:cs typeface="Times New Roman" panose="02020603050405020304" pitchFamily="18" charset="0"/>
            </a:endParaRPr>
          </a:p>
          <a:p>
            <a:pPr indent="360045">
              <a:lnSpc>
                <a:spcPts val="2200"/>
              </a:lnSpc>
            </a:pPr>
            <a:r>
              <a:rPr lang="en-US" altLang="zh-CN" sz="1600" dirty="0">
                <a:latin typeface="Times New Roman" panose="02020603050405020304" pitchFamily="18" charset="0"/>
                <a:cs typeface="Times New Roman" panose="02020603050405020304" pitchFamily="18" charset="0"/>
              </a:rPr>
              <a:t>“Some people believe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 a matter of life and death, ...” said Bill </a:t>
            </a:r>
            <a:r>
              <a:rPr lang="en-US" altLang="zh-CN" sz="1600" dirty="0" err="1">
                <a:latin typeface="Times New Roman" panose="02020603050405020304" pitchFamily="18" charset="0"/>
                <a:cs typeface="Times New Roman" panose="02020603050405020304" pitchFamily="18" charset="0"/>
              </a:rPr>
              <a:t>Shankly</a:t>
            </a:r>
            <a:r>
              <a:rPr lang="en-US" altLang="zh-CN" sz="1600" dirty="0">
                <a:latin typeface="Times New Roman" panose="02020603050405020304" pitchFamily="18" charset="0"/>
                <a:cs typeface="Times New Roman" panose="02020603050405020304" pitchFamily="18" charset="0"/>
              </a:rPr>
              <a:t>, the famous footballer and manager. “I can assure you it is much, much more important than that.” This might sound funny, but one only has to think about the Earth to </a:t>
            </a:r>
            <a:r>
              <a:rPr lang="en-US" altLang="zh-CN" sz="1600" dirty="0" err="1">
                <a:latin typeface="Times New Roman" panose="02020603050405020304" pitchFamily="18" charset="0"/>
                <a:cs typeface="Times New Roman" panose="02020603050405020304" pitchFamily="18" charset="0"/>
              </a:rPr>
              <a:t>realise</a:t>
            </a:r>
            <a:r>
              <a:rPr lang="en-US" altLang="zh-CN" sz="1600" dirty="0">
                <a:latin typeface="Times New Roman" panose="02020603050405020304" pitchFamily="18" charset="0"/>
                <a:cs typeface="Times New Roman" panose="02020603050405020304" pitchFamily="18" charset="0"/>
              </a:rPr>
              <a:t> that our planet is shaped like a football.</a:t>
            </a:r>
            <a:endParaRPr lang="en-US" altLang="zh-CN"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03648" y="169476"/>
            <a:ext cx="1584176" cy="523220"/>
          </a:xfrm>
          <a:prstGeom prst="rect">
            <a:avLst/>
          </a:prstGeom>
          <a:noFill/>
        </p:spPr>
        <p:txBody>
          <a:bodyPr wrap="square" rtlCol="0">
            <a:spAutoFit/>
          </a:bodyPr>
          <a:lstStyle/>
          <a:p>
            <a:r>
              <a:rPr lang="en-US" altLang="zh-CN" sz="2800" b="1" dirty="0" smtClean="0">
                <a:solidFill>
                  <a:srgbClr val="002060"/>
                </a:solidFill>
                <a:latin typeface="Times New Roman" panose="02020603050405020304" pitchFamily="18" charset="0"/>
                <a:cs typeface="Times New Roman" panose="02020603050405020304" pitchFamily="18" charset="0"/>
              </a:rPr>
              <a:t>Subject: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03848" y="186552"/>
            <a:ext cx="2232248" cy="523220"/>
          </a:xfrm>
          <a:prstGeom prst="rect">
            <a:avLst/>
          </a:prstGeom>
          <a:noFill/>
        </p:spPr>
        <p:txBody>
          <a:bodyPr wrap="square" rtlCol="0">
            <a:spAutoFit/>
          </a:bodyPr>
          <a:lstStyle/>
          <a:p>
            <a:r>
              <a:rPr lang="en-US" altLang="zh-CN" sz="2800" b="1" dirty="0" smtClean="0">
                <a:solidFill>
                  <a:srgbClr val="002060"/>
                </a:solidFill>
                <a:latin typeface="Times New Roman" panose="02020603050405020304" pitchFamily="18" charset="0"/>
                <a:cs typeface="Times New Roman" panose="02020603050405020304" pitchFamily="18" charset="0"/>
              </a:rPr>
              <a:t>FOOTBALL</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68144" y="1052736"/>
            <a:ext cx="2592288" cy="584775"/>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Phenomenon</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20544" y="2276872"/>
            <a:ext cx="1935832" cy="584775"/>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Reason 1</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79774" y="3408824"/>
            <a:ext cx="1932586" cy="584775"/>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Reason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76274" y="4653135"/>
            <a:ext cx="1976028" cy="584775"/>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Reason 3</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20544" y="5805264"/>
            <a:ext cx="2223864" cy="584775"/>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Conclusion</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69476"/>
            <a:ext cx="2808312" cy="523220"/>
          </a:xfrm>
          <a:prstGeom prst="rect">
            <a:avLst/>
          </a:prstGeom>
          <a:noFill/>
        </p:spPr>
        <p:txBody>
          <a:bodyPr wrap="square" rtlCol="0">
            <a:spAutoFit/>
          </a:bodyPr>
          <a:lstStyle/>
          <a:p>
            <a:r>
              <a:rPr lang="en-US" altLang="zh-CN" sz="2800" b="1" dirty="0" smtClean="0">
                <a:solidFill>
                  <a:srgbClr val="002060"/>
                </a:solidFill>
                <a:latin typeface="Times New Roman" panose="02020603050405020304" pitchFamily="18" charset="0"/>
                <a:cs typeface="Times New Roman" panose="02020603050405020304" pitchFamily="18" charset="0"/>
              </a:rPr>
              <a:t>Organization:</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0397" y="473563"/>
            <a:ext cx="3770064" cy="954107"/>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Phenomenon: </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2400" b="1" dirty="0" smtClean="0">
                <a:solidFill>
                  <a:srgbClr val="000099"/>
                </a:solidFill>
                <a:latin typeface="Times New Roman" panose="02020603050405020304" pitchFamily="18" charset="0"/>
                <a:cs typeface="Times New Roman" panose="02020603050405020304" pitchFamily="18" charset="0"/>
              </a:rPr>
              <a:t>Football is a popular game.</a:t>
            </a:r>
            <a:endParaRPr lang="zh-CN" altLang="en-US" sz="2400" b="1" dirty="0">
              <a:solidFill>
                <a:srgbClr val="000099"/>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3568" y="2420888"/>
            <a:ext cx="1935832" cy="1323439"/>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Reason 1:</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2400" b="1" dirty="0" smtClean="0">
                <a:solidFill>
                  <a:srgbClr val="000099"/>
                </a:solidFill>
                <a:latin typeface="Times New Roman" panose="02020603050405020304" pitchFamily="18" charset="0"/>
                <a:cs typeface="Times New Roman" panose="02020603050405020304" pitchFamily="18" charset="0"/>
              </a:rPr>
              <a:t>It’s easy and cheap to play.</a:t>
            </a:r>
            <a:endParaRPr lang="en-US" altLang="zh-CN" sz="2400" b="1" dirty="0" smtClean="0">
              <a:solidFill>
                <a:srgbClr val="000099"/>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53678" y="2420888"/>
            <a:ext cx="2802498" cy="1323439"/>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Reason 2:      </a:t>
            </a:r>
            <a:r>
              <a:rPr lang="en-US" altLang="zh-CN" sz="2400" b="1" dirty="0" smtClean="0">
                <a:solidFill>
                  <a:srgbClr val="000099"/>
                </a:solidFill>
                <a:latin typeface="Times New Roman" panose="02020603050405020304" pitchFamily="18" charset="0"/>
                <a:cs typeface="Times New Roman" panose="02020603050405020304" pitchFamily="18" charset="0"/>
              </a:rPr>
              <a:t>It’s full of creativity and excitement.</a:t>
            </a:r>
            <a:endParaRPr lang="zh-CN" altLang="en-US" sz="2400" b="1" dirty="0">
              <a:solidFill>
                <a:srgbClr val="000099"/>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95369" y="2399526"/>
            <a:ext cx="1976028" cy="1323439"/>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Reason 3: </a:t>
            </a:r>
            <a:r>
              <a:rPr lang="en-US" altLang="zh-CN" sz="2400" b="1" dirty="0" smtClean="0">
                <a:solidFill>
                  <a:srgbClr val="000099"/>
                </a:solidFill>
                <a:latin typeface="Times New Roman" panose="02020603050405020304" pitchFamily="18" charset="0"/>
                <a:cs typeface="Times New Roman" panose="02020603050405020304" pitchFamily="18" charset="0"/>
              </a:rPr>
              <a:t>It’s a way to communicate.</a:t>
            </a:r>
            <a:endParaRPr lang="zh-CN" altLang="en-US" sz="3200" b="1" dirty="0">
              <a:solidFill>
                <a:srgbClr val="000099"/>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373550" y="4636876"/>
            <a:ext cx="2223864" cy="1323439"/>
          </a:xfrm>
          <a:prstGeom prst="rect">
            <a:avLst/>
          </a:prstGeom>
          <a:solidFill>
            <a:schemeClr val="bg1"/>
          </a:solid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Conclusion: </a:t>
            </a:r>
            <a:r>
              <a:rPr lang="en-US" altLang="zh-CN" sz="2400" b="1" dirty="0" smtClean="0">
                <a:solidFill>
                  <a:srgbClr val="000099"/>
                </a:solidFill>
                <a:latin typeface="Times New Roman" panose="02020603050405020304" pitchFamily="18" charset="0"/>
                <a:cs typeface="Times New Roman" panose="02020603050405020304" pitchFamily="18" charset="0"/>
              </a:rPr>
              <a:t>It’s more than a sport.</a:t>
            </a:r>
            <a:endParaRPr lang="zh-CN" altLang="en-US" sz="2400" b="1" dirty="0">
              <a:solidFill>
                <a:srgbClr val="000099"/>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2987824" y="473563"/>
            <a:ext cx="2536812"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83568" y="2420888"/>
            <a:ext cx="1800200"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392134" y="2425147"/>
            <a:ext cx="1800200"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495369" y="2425147"/>
            <a:ext cx="1800200"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426970" y="4636876"/>
            <a:ext cx="2223864"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a:off x="1979714" y="1016527"/>
            <a:ext cx="2088230" cy="1382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12" idx="0"/>
          </p:cNvCxnSpPr>
          <p:nvPr/>
        </p:nvCxnSpPr>
        <p:spPr>
          <a:xfrm>
            <a:off x="4256231" y="1016527"/>
            <a:ext cx="36003" cy="1408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485482" y="1016527"/>
            <a:ext cx="2750814" cy="1408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810872" y="3004919"/>
            <a:ext cx="2561756" cy="17202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4372628" y="3071100"/>
            <a:ext cx="0" cy="1654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9" idx="0"/>
          </p:cNvCxnSpPr>
          <p:nvPr/>
        </p:nvCxnSpPr>
        <p:spPr>
          <a:xfrm flipH="1">
            <a:off x="4485482" y="3096721"/>
            <a:ext cx="2897072" cy="15401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5237972"/>
          </a:xfrm>
          <a:prstGeom prst="rect">
            <a:avLst/>
          </a:prstGeom>
          <a:noFill/>
        </p:spPr>
        <p:txBody>
          <a:bodyPr wrap="square" rtlCol="0">
            <a:spAutoFit/>
          </a:bodyPr>
          <a:lstStyle/>
          <a:p>
            <a:pPr>
              <a:lnSpc>
                <a:spcPts val="4500"/>
              </a:lnSpc>
            </a:pPr>
            <a:r>
              <a:rPr lang="en-US" altLang="zh-CN" sz="3200" dirty="0" smtClean="0">
                <a:latin typeface="Times New Roman" panose="02020603050405020304" pitchFamily="18" charset="0"/>
                <a:cs typeface="Times New Roman" panose="02020603050405020304" pitchFamily="18" charset="0"/>
              </a:rPr>
              <a:t>Para1:  Phenomenon</a:t>
            </a:r>
            <a:endParaRPr lang="en-US" altLang="zh-CN" sz="3200" dirty="0" smtClean="0">
              <a:latin typeface="Times New Roman" panose="02020603050405020304" pitchFamily="18" charset="0"/>
              <a:cs typeface="Times New Roman" panose="02020603050405020304" pitchFamily="18" charset="0"/>
            </a:endParaRPr>
          </a:p>
          <a:p>
            <a:pPr>
              <a:lnSpc>
                <a:spcPts val="4500"/>
              </a:lnSpc>
            </a:pPr>
            <a:endParaRPr lang="en-US" altLang="zh-CN" sz="3200" dirty="0" smtClean="0">
              <a:latin typeface="Times New Roman" panose="02020603050405020304" pitchFamily="18" charset="0"/>
              <a:cs typeface="Times New Roman" panose="02020603050405020304" pitchFamily="18" charset="0"/>
            </a:endParaRPr>
          </a:p>
          <a:p>
            <a:pPr>
              <a:lnSpc>
                <a:spcPts val="4500"/>
              </a:lnSpc>
            </a:pPr>
            <a:r>
              <a:rPr lang="en-US" altLang="zh-CN" sz="3200" dirty="0" smtClean="0">
                <a:latin typeface="Times New Roman" panose="02020603050405020304" pitchFamily="18" charset="0"/>
                <a:cs typeface="Times New Roman" panose="02020603050405020304" pitchFamily="18" charset="0"/>
              </a:rPr>
              <a:t>Para2:  Reason 1</a:t>
            </a:r>
            <a:endParaRPr lang="en-US" altLang="zh-CN" sz="3200" dirty="0" smtClean="0">
              <a:latin typeface="Times New Roman" panose="02020603050405020304" pitchFamily="18" charset="0"/>
              <a:cs typeface="Times New Roman" panose="02020603050405020304" pitchFamily="18" charset="0"/>
            </a:endParaRPr>
          </a:p>
          <a:p>
            <a:pPr>
              <a:lnSpc>
                <a:spcPts val="4500"/>
              </a:lnSpc>
            </a:pPr>
            <a:endParaRPr lang="en-US" altLang="zh-CN" sz="3200" dirty="0" smtClean="0">
              <a:latin typeface="Times New Roman" panose="02020603050405020304" pitchFamily="18" charset="0"/>
              <a:cs typeface="Times New Roman" panose="02020603050405020304" pitchFamily="18" charset="0"/>
            </a:endParaRPr>
          </a:p>
          <a:p>
            <a:pPr>
              <a:lnSpc>
                <a:spcPts val="4500"/>
              </a:lnSpc>
            </a:pPr>
            <a:r>
              <a:rPr lang="en-US" altLang="zh-CN" sz="3200" dirty="0" smtClean="0">
                <a:latin typeface="Times New Roman" panose="02020603050405020304" pitchFamily="18" charset="0"/>
                <a:cs typeface="Times New Roman" panose="02020603050405020304" pitchFamily="18" charset="0"/>
              </a:rPr>
              <a:t>Para3:  Reason 2</a:t>
            </a:r>
            <a:endParaRPr lang="en-US" altLang="zh-CN" sz="3200" dirty="0" smtClean="0">
              <a:latin typeface="Times New Roman" panose="02020603050405020304" pitchFamily="18" charset="0"/>
              <a:cs typeface="Times New Roman" panose="02020603050405020304" pitchFamily="18" charset="0"/>
            </a:endParaRPr>
          </a:p>
          <a:p>
            <a:pPr>
              <a:lnSpc>
                <a:spcPts val="4500"/>
              </a:lnSpc>
            </a:pPr>
            <a:endParaRPr lang="en-US" altLang="zh-CN" sz="3200" dirty="0" smtClean="0">
              <a:latin typeface="Times New Roman" panose="02020603050405020304" pitchFamily="18" charset="0"/>
              <a:cs typeface="Times New Roman" panose="02020603050405020304" pitchFamily="18" charset="0"/>
            </a:endParaRPr>
          </a:p>
          <a:p>
            <a:pPr>
              <a:lnSpc>
                <a:spcPts val="4500"/>
              </a:lnSpc>
            </a:pPr>
            <a:r>
              <a:rPr lang="en-US" altLang="zh-CN" sz="3200" dirty="0" smtClean="0">
                <a:latin typeface="Times New Roman" panose="02020603050405020304" pitchFamily="18" charset="0"/>
                <a:cs typeface="Times New Roman" panose="02020603050405020304" pitchFamily="18" charset="0"/>
              </a:rPr>
              <a:t>Para4:  Reason 3</a:t>
            </a:r>
            <a:endParaRPr lang="en-US" altLang="zh-CN" sz="3200" dirty="0" smtClean="0">
              <a:latin typeface="Times New Roman" panose="02020603050405020304" pitchFamily="18" charset="0"/>
              <a:cs typeface="Times New Roman" panose="02020603050405020304" pitchFamily="18" charset="0"/>
            </a:endParaRPr>
          </a:p>
          <a:p>
            <a:pPr>
              <a:lnSpc>
                <a:spcPts val="4500"/>
              </a:lnSpc>
            </a:pPr>
            <a:endParaRPr lang="en-US" altLang="zh-CN" sz="3200" dirty="0" smtClean="0">
              <a:latin typeface="Times New Roman" panose="02020603050405020304" pitchFamily="18" charset="0"/>
              <a:cs typeface="Times New Roman" panose="02020603050405020304" pitchFamily="18" charset="0"/>
            </a:endParaRPr>
          </a:p>
          <a:p>
            <a:pPr>
              <a:lnSpc>
                <a:spcPts val="4500"/>
              </a:lnSpc>
            </a:pPr>
            <a:r>
              <a:rPr lang="en-US" altLang="zh-CN" sz="3200" dirty="0" smtClean="0">
                <a:latin typeface="Times New Roman" panose="02020603050405020304" pitchFamily="18" charset="0"/>
                <a:cs typeface="Times New Roman" panose="02020603050405020304" pitchFamily="18" charset="0"/>
              </a:rPr>
              <a:t>Para5:  Conclusion</a:t>
            </a:r>
            <a:endParaRPr lang="en-US" altLang="zh-CN"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974" y="186551"/>
            <a:ext cx="7776864" cy="584775"/>
          </a:xfrm>
          <a:prstGeom prst="rect">
            <a:avLst/>
          </a:prstGeom>
          <a:noFill/>
        </p:spPr>
        <p:txBody>
          <a:bodyPr wrap="square" rtlCol="0">
            <a:spAutoFit/>
          </a:bodyPr>
          <a:lstStyle/>
          <a:p>
            <a:r>
              <a:rPr lang="en-US" altLang="zh-CN" sz="3200" b="1" dirty="0" smtClean="0">
                <a:solidFill>
                  <a:srgbClr val="002060"/>
                </a:solidFill>
                <a:latin typeface="Times New Roman" panose="02020603050405020304" pitchFamily="18" charset="0"/>
                <a:cs typeface="Times New Roman" panose="02020603050405020304" pitchFamily="18" charset="0"/>
              </a:rPr>
              <a:t>Topic sentence for each paragraph:</a:t>
            </a:r>
            <a:endParaRPr lang="zh-CN" alt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528" y="1628800"/>
            <a:ext cx="8820472" cy="461665"/>
          </a:xfrm>
          <a:prstGeom prst="rect">
            <a:avLst/>
          </a:prstGeom>
          <a:noFill/>
        </p:spPr>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Football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is one of the most popular sports in the world. </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TextBox 4"/>
          <p:cNvSpPr txBox="1"/>
          <p:nvPr/>
        </p:nvSpPr>
        <p:spPr>
          <a:xfrm>
            <a:off x="243091" y="2564904"/>
            <a:ext cx="8972872" cy="830997"/>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That football is such a simple game to play is perhaps the basis of its popularity</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TextBox 5"/>
          <p:cNvSpPr txBox="1"/>
          <p:nvPr/>
        </p:nvSpPr>
        <p:spPr>
          <a:xfrm>
            <a:off x="298105" y="3717032"/>
            <a:ext cx="8820472" cy="830997"/>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Another factor behind football’s global popularity is the creativity and excitement on the field. </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TextBox 6"/>
          <p:cNvSpPr txBox="1"/>
          <p:nvPr/>
        </p:nvSpPr>
        <p:spPr>
          <a:xfrm>
            <a:off x="340994" y="4941168"/>
            <a:ext cx="8820472" cy="830997"/>
          </a:xfrm>
          <a:prstGeom prst="rect">
            <a:avLst/>
          </a:prstGeom>
          <a:noFill/>
        </p:spPr>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Football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has become one of the best ways for people to communicate</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p:nvSpPr>
        <p:spPr>
          <a:xfrm>
            <a:off x="243091" y="6146692"/>
            <a:ext cx="9053309" cy="461665"/>
          </a:xfrm>
          <a:prstGeom prst="rect">
            <a:avLst/>
          </a:prstGeom>
          <a:noFill/>
        </p:spPr>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Football is much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more important than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 matter of life and death.</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46988"/>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These days, football is one of the most popular sports in the world. Given that Neil Armstrong wanted to take a football to the Moon, we could even say that it is also the most popular sport out of this world! The history of the game goes back over two thousand years to Ancient China. It was then known as </a:t>
            </a:r>
            <a:r>
              <a:rPr lang="en-US" altLang="zh-CN" sz="2400" dirty="0" err="1">
                <a:latin typeface="Times New Roman" panose="02020603050405020304" pitchFamily="18" charset="0"/>
                <a:cs typeface="Times New Roman" panose="02020603050405020304" pitchFamily="18" charset="0"/>
              </a:rPr>
              <a:t>cuju</a:t>
            </a:r>
            <a:r>
              <a:rPr lang="en-US" altLang="zh-CN" sz="2400" dirty="0">
                <a:latin typeface="Times New Roman" panose="02020603050405020304" pitchFamily="18" charset="0"/>
                <a:cs typeface="Times New Roman" panose="02020603050405020304" pitchFamily="18" charset="0"/>
              </a:rPr>
              <a:t> (kick ball), a game using a ball of animal skins with hair inside. Goals were hung in the air. Football as we know it today started in Great Britain, where the game was given new rules</a:t>
            </a:r>
            <a:r>
              <a:rPr lang="en-US" altLang="zh-CN"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395536" y="3212976"/>
          <a:ext cx="8424936" cy="2736304"/>
        </p:xfrm>
        <a:graphic>
          <a:graphicData uri="http://schemas.openxmlformats.org/drawingml/2006/table">
            <a:tbl>
              <a:tblPr firstRow="1" bandRow="1">
                <a:tableStyleId>{BDBED569-4797-4DF1-A0F4-6AAB3CD982D8}</a:tableStyleId>
              </a:tblPr>
              <a:tblGrid>
                <a:gridCol w="1872208"/>
                <a:gridCol w="3168352"/>
                <a:gridCol w="3384376"/>
              </a:tblGrid>
              <a:tr h="684076">
                <a:tc>
                  <a:txBody>
                    <a:bodyPr/>
                    <a:lstStyle/>
                    <a:p>
                      <a:r>
                        <a:rPr lang="en-US" altLang="zh-CN" b="1" dirty="0" smtClean="0"/>
                        <a:t>Sentence</a:t>
                      </a:r>
                      <a:r>
                        <a:rPr lang="en-US" altLang="zh-CN" b="1" baseline="0" dirty="0" smtClean="0"/>
                        <a:t> 1</a:t>
                      </a:r>
                      <a:endParaRPr lang="zh-CN" altLang="en-US" b="1" dirty="0"/>
                    </a:p>
                  </a:txBody>
                  <a:tcPr/>
                </a:tc>
                <a:tc>
                  <a:txBody>
                    <a:bodyPr/>
                    <a:lstStyle/>
                    <a:p>
                      <a:endParaRPr lang="zh-CN" altLang="en-US" dirty="0"/>
                    </a:p>
                  </a:txBody>
                  <a:tcPr/>
                </a:tc>
                <a:tc>
                  <a:txBody>
                    <a:bodyPr/>
                    <a:lstStyle/>
                    <a:p>
                      <a:endParaRPr lang="zh-CN" altLang="en-US"/>
                    </a:p>
                  </a:txBody>
                  <a:tcPr/>
                </a:tc>
              </a:tr>
              <a:tr h="684076">
                <a:tc>
                  <a:txBody>
                    <a:bodyPr/>
                    <a:lstStyle/>
                    <a:p>
                      <a:r>
                        <a:rPr lang="en-US" altLang="zh-CN" b="1" dirty="0" smtClean="0"/>
                        <a:t>Sentence 2</a:t>
                      </a:r>
                      <a:endParaRPr lang="zh-CN" altLang="en-US" b="1" dirty="0"/>
                    </a:p>
                  </a:txBody>
                  <a:tcPr/>
                </a:tc>
                <a:tc>
                  <a:txBody>
                    <a:bodyPr/>
                    <a:lstStyle/>
                    <a:p>
                      <a:endParaRPr lang="zh-CN" altLang="en-US"/>
                    </a:p>
                  </a:txBody>
                  <a:tcPr/>
                </a:tc>
                <a:tc>
                  <a:txBody>
                    <a:bodyPr/>
                    <a:lstStyle/>
                    <a:p>
                      <a:endParaRPr lang="zh-CN" altLang="en-US"/>
                    </a:p>
                  </a:txBody>
                  <a:tcPr/>
                </a:tc>
              </a:tr>
              <a:tr h="684076">
                <a:tc>
                  <a:txBody>
                    <a:bodyPr/>
                    <a:lstStyle/>
                    <a:p>
                      <a:r>
                        <a:rPr lang="en-US" altLang="zh-CN" b="1" dirty="0" smtClean="0"/>
                        <a:t>Sentences</a:t>
                      </a:r>
                      <a:r>
                        <a:rPr lang="en-US" altLang="zh-CN" b="1" baseline="0" dirty="0" smtClean="0"/>
                        <a:t> 3-5</a:t>
                      </a:r>
                      <a:endParaRPr lang="zh-CN" altLang="en-US" b="1" dirty="0"/>
                    </a:p>
                  </a:txBody>
                  <a:tcPr/>
                </a:tc>
                <a:tc>
                  <a:txBody>
                    <a:bodyPr/>
                    <a:lstStyle/>
                    <a:p>
                      <a:endParaRPr lang="zh-CN" altLang="en-US" dirty="0"/>
                    </a:p>
                  </a:txBody>
                  <a:tcPr/>
                </a:tc>
                <a:tc>
                  <a:txBody>
                    <a:bodyPr/>
                    <a:lstStyle/>
                    <a:p>
                      <a:endParaRPr lang="zh-CN" altLang="en-US"/>
                    </a:p>
                  </a:txBody>
                  <a:tcPr/>
                </a:tc>
              </a:tr>
              <a:tr h="684076">
                <a:tc>
                  <a:txBody>
                    <a:bodyPr/>
                    <a:lstStyle/>
                    <a:p>
                      <a:r>
                        <a:rPr lang="en-US" altLang="zh-CN" b="1" dirty="0" smtClean="0"/>
                        <a:t>Sentence 6</a:t>
                      </a:r>
                      <a:endParaRPr lang="zh-CN" altLang="en-US" b="1" dirty="0"/>
                    </a:p>
                  </a:txBody>
                  <a:tcPr/>
                </a:tc>
                <a:tc>
                  <a:txBody>
                    <a:bodyPr/>
                    <a:lstStyle/>
                    <a:p>
                      <a:endParaRPr lang="zh-CN" altLang="en-US"/>
                    </a:p>
                  </a:txBody>
                  <a:tcPr/>
                </a:tc>
                <a:tc>
                  <a:txBody>
                    <a:bodyPr/>
                    <a:lstStyle/>
                    <a:p>
                      <a:endParaRPr lang="zh-CN" altLang="en-US" dirty="0"/>
                    </a:p>
                  </a:txBody>
                  <a:tcPr/>
                </a:tc>
              </a:tr>
            </a:tbl>
          </a:graphicData>
        </a:graphic>
      </p:graphicFrame>
      <p:sp>
        <p:nvSpPr>
          <p:cNvPr id="4" name="TextBox 3"/>
          <p:cNvSpPr txBox="1"/>
          <p:nvPr/>
        </p:nvSpPr>
        <p:spPr>
          <a:xfrm>
            <a:off x="2411760" y="3356992"/>
            <a:ext cx="2736304" cy="523220"/>
          </a:xfrm>
          <a:prstGeom prst="rect">
            <a:avLst/>
          </a:prstGeom>
          <a:noFill/>
        </p:spPr>
        <p:txBody>
          <a:bodyPr wrap="square" rtlCol="0">
            <a:spAutoFit/>
          </a:bodyPr>
          <a:lstStyle/>
          <a:p>
            <a:r>
              <a:rPr lang="zh-CN" altLang="en-US" sz="2800" dirty="0" smtClean="0"/>
              <a:t>呈现话题</a:t>
            </a:r>
            <a:endParaRPr lang="zh-CN" altLang="en-US" sz="2800" dirty="0"/>
          </a:p>
        </p:txBody>
      </p:sp>
      <p:sp>
        <p:nvSpPr>
          <p:cNvPr id="5" name="TextBox 4"/>
          <p:cNvSpPr txBox="1"/>
          <p:nvPr/>
        </p:nvSpPr>
        <p:spPr>
          <a:xfrm>
            <a:off x="5652120" y="3340118"/>
            <a:ext cx="3491880" cy="523220"/>
          </a:xfrm>
          <a:prstGeom prst="rect">
            <a:avLst/>
          </a:prstGeom>
          <a:noFill/>
        </p:spPr>
        <p:txBody>
          <a:bodyPr wrap="square" rtlCol="0">
            <a:spAutoFit/>
          </a:bodyPr>
          <a:lstStyle/>
          <a:p>
            <a:r>
              <a:rPr lang="en-US" altLang="zh-CN" sz="2800" dirty="0" smtClean="0"/>
              <a:t>most popular sport</a:t>
            </a:r>
            <a:endParaRPr lang="zh-CN" altLang="en-US" sz="2800" dirty="0"/>
          </a:p>
        </p:txBody>
      </p:sp>
      <p:sp>
        <p:nvSpPr>
          <p:cNvPr id="6" name="TextBox 5"/>
          <p:cNvSpPr txBox="1"/>
          <p:nvPr/>
        </p:nvSpPr>
        <p:spPr>
          <a:xfrm>
            <a:off x="2406891" y="4008481"/>
            <a:ext cx="2736304" cy="523220"/>
          </a:xfrm>
          <a:prstGeom prst="rect">
            <a:avLst/>
          </a:prstGeom>
          <a:noFill/>
        </p:spPr>
        <p:txBody>
          <a:bodyPr wrap="square" rtlCol="0">
            <a:spAutoFit/>
          </a:bodyPr>
          <a:lstStyle/>
          <a:p>
            <a:r>
              <a:rPr lang="zh-CN" altLang="en-US" sz="2800" dirty="0" smtClean="0"/>
              <a:t>例子论证</a:t>
            </a:r>
            <a:endParaRPr lang="zh-CN" altLang="en-US" sz="2800" dirty="0"/>
          </a:p>
        </p:txBody>
      </p:sp>
      <p:sp>
        <p:nvSpPr>
          <p:cNvPr id="7" name="TextBox 6"/>
          <p:cNvSpPr txBox="1"/>
          <p:nvPr/>
        </p:nvSpPr>
        <p:spPr>
          <a:xfrm>
            <a:off x="5676280" y="4008481"/>
            <a:ext cx="2736304" cy="523220"/>
          </a:xfrm>
          <a:prstGeom prst="rect">
            <a:avLst/>
          </a:prstGeom>
          <a:noFill/>
        </p:spPr>
        <p:txBody>
          <a:bodyPr wrap="square" rtlCol="0">
            <a:spAutoFit/>
          </a:bodyPr>
          <a:lstStyle/>
          <a:p>
            <a:r>
              <a:rPr lang="en-US" altLang="zh-CN" sz="2800" dirty="0" smtClean="0"/>
              <a:t>           X</a:t>
            </a:r>
            <a:endParaRPr lang="zh-CN" altLang="en-US" sz="2800" dirty="0"/>
          </a:p>
        </p:txBody>
      </p:sp>
      <p:sp>
        <p:nvSpPr>
          <p:cNvPr id="8" name="TextBox 7"/>
          <p:cNvSpPr txBox="1"/>
          <p:nvPr/>
        </p:nvSpPr>
        <p:spPr>
          <a:xfrm>
            <a:off x="2464949" y="4653136"/>
            <a:ext cx="2736304" cy="523220"/>
          </a:xfrm>
          <a:prstGeom prst="rect">
            <a:avLst/>
          </a:prstGeom>
          <a:noFill/>
        </p:spPr>
        <p:txBody>
          <a:bodyPr wrap="square" rtlCol="0">
            <a:spAutoFit/>
          </a:bodyPr>
          <a:lstStyle/>
          <a:p>
            <a:r>
              <a:rPr lang="zh-CN" altLang="en-US" sz="2800" dirty="0" smtClean="0"/>
              <a:t>附加信息</a:t>
            </a:r>
            <a:r>
              <a:rPr lang="en-US" altLang="zh-CN" sz="2800" dirty="0" smtClean="0"/>
              <a:t>1</a:t>
            </a:r>
            <a:r>
              <a:rPr lang="zh-CN" altLang="en-US" sz="2800" dirty="0" smtClean="0"/>
              <a:t>历史</a:t>
            </a:r>
            <a:endParaRPr lang="zh-CN" altLang="en-US" sz="2800" dirty="0"/>
          </a:p>
        </p:txBody>
      </p:sp>
      <p:sp>
        <p:nvSpPr>
          <p:cNvPr id="9" name="TextBox 8"/>
          <p:cNvSpPr txBox="1"/>
          <p:nvPr/>
        </p:nvSpPr>
        <p:spPr>
          <a:xfrm>
            <a:off x="5652120" y="4653136"/>
            <a:ext cx="2736304" cy="523220"/>
          </a:xfrm>
          <a:prstGeom prst="rect">
            <a:avLst/>
          </a:prstGeom>
          <a:noFill/>
        </p:spPr>
        <p:txBody>
          <a:bodyPr wrap="square" rtlCol="0">
            <a:spAutoFit/>
          </a:bodyPr>
          <a:lstStyle/>
          <a:p>
            <a:r>
              <a:rPr lang="en-US" altLang="zh-CN" sz="2800" dirty="0" smtClean="0"/>
              <a:t>history</a:t>
            </a:r>
            <a:endParaRPr lang="zh-CN" altLang="en-US" sz="2800" dirty="0"/>
          </a:p>
        </p:txBody>
      </p:sp>
      <p:sp>
        <p:nvSpPr>
          <p:cNvPr id="10" name="TextBox 9"/>
          <p:cNvSpPr txBox="1"/>
          <p:nvPr/>
        </p:nvSpPr>
        <p:spPr>
          <a:xfrm>
            <a:off x="2544777" y="5373216"/>
            <a:ext cx="2736304" cy="523220"/>
          </a:xfrm>
          <a:prstGeom prst="rect">
            <a:avLst/>
          </a:prstGeom>
          <a:noFill/>
        </p:spPr>
        <p:txBody>
          <a:bodyPr wrap="square" rtlCol="0">
            <a:spAutoFit/>
          </a:bodyPr>
          <a:lstStyle/>
          <a:p>
            <a:r>
              <a:rPr lang="zh-CN" altLang="en-US" sz="2800" dirty="0" smtClean="0"/>
              <a:t>附加信息</a:t>
            </a:r>
            <a:r>
              <a:rPr lang="en-US" altLang="zh-CN" sz="2800" dirty="0" smtClean="0"/>
              <a:t>2/</a:t>
            </a:r>
            <a:r>
              <a:rPr lang="zh-CN" altLang="en-US" sz="2800" dirty="0" smtClean="0"/>
              <a:t>时间</a:t>
            </a:r>
            <a:endParaRPr lang="zh-CN" altLang="en-US" sz="2800" dirty="0"/>
          </a:p>
        </p:txBody>
      </p:sp>
      <p:sp>
        <p:nvSpPr>
          <p:cNvPr id="11" name="TextBox 10"/>
          <p:cNvSpPr txBox="1"/>
          <p:nvPr/>
        </p:nvSpPr>
        <p:spPr>
          <a:xfrm>
            <a:off x="5796136" y="5373216"/>
            <a:ext cx="2736304" cy="523220"/>
          </a:xfrm>
          <a:prstGeom prst="rect">
            <a:avLst/>
          </a:prstGeom>
          <a:noFill/>
        </p:spPr>
        <p:txBody>
          <a:bodyPr wrap="square" rtlCol="0">
            <a:spAutoFit/>
          </a:bodyPr>
          <a:lstStyle/>
          <a:p>
            <a:r>
              <a:rPr lang="en-US" altLang="zh-CN" sz="2800" dirty="0" smtClean="0"/>
              <a:t>new rules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46988"/>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These days, </a:t>
            </a:r>
            <a:r>
              <a:rPr lang="en-US" altLang="zh-CN" sz="2400" b="1" dirty="0">
                <a:solidFill>
                  <a:srgbClr val="FF0000"/>
                </a:solidFill>
                <a:latin typeface="Times New Roman" panose="02020603050405020304" pitchFamily="18" charset="0"/>
                <a:cs typeface="Times New Roman" panose="02020603050405020304" pitchFamily="18" charset="0"/>
              </a:rPr>
              <a:t>football is one of the most popular sports in the world</a:t>
            </a:r>
            <a:r>
              <a:rPr lang="en-US" altLang="zh-CN" sz="2400" dirty="0">
                <a:latin typeface="Times New Roman" panose="02020603050405020304" pitchFamily="18" charset="0"/>
                <a:cs typeface="Times New Roman" panose="02020603050405020304" pitchFamily="18" charset="0"/>
              </a:rPr>
              <a:t>. Given that Neil Armstrong wanted to take a football to the Moon, we could even say that it is also the most popular sport out of this world! The </a:t>
            </a:r>
            <a:r>
              <a:rPr lang="en-US" altLang="zh-CN" sz="2400" b="1" dirty="0">
                <a:solidFill>
                  <a:srgbClr val="FF0000"/>
                </a:solidFill>
                <a:latin typeface="Times New Roman" panose="02020603050405020304" pitchFamily="18" charset="0"/>
                <a:cs typeface="Times New Roman" panose="02020603050405020304" pitchFamily="18" charset="0"/>
              </a:rPr>
              <a:t>history</a:t>
            </a:r>
            <a:r>
              <a:rPr lang="en-US" altLang="zh-CN" sz="2400" dirty="0">
                <a:latin typeface="Times New Roman" panose="02020603050405020304" pitchFamily="18" charset="0"/>
                <a:cs typeface="Times New Roman" panose="02020603050405020304" pitchFamily="18" charset="0"/>
              </a:rPr>
              <a:t> of the game goes back over two thousand years to </a:t>
            </a:r>
            <a:r>
              <a:rPr lang="en-US" altLang="zh-CN" sz="2400" b="1" dirty="0">
                <a:solidFill>
                  <a:srgbClr val="FF0000"/>
                </a:solidFill>
                <a:latin typeface="Times New Roman" panose="02020603050405020304" pitchFamily="18" charset="0"/>
                <a:cs typeface="Times New Roman" panose="02020603050405020304" pitchFamily="18" charset="0"/>
              </a:rPr>
              <a:t>Ancient China</a:t>
            </a:r>
            <a:r>
              <a:rPr lang="en-US" altLang="zh-CN" sz="2400" dirty="0">
                <a:latin typeface="Times New Roman" panose="02020603050405020304" pitchFamily="18" charset="0"/>
                <a:cs typeface="Times New Roman" panose="02020603050405020304" pitchFamily="18" charset="0"/>
              </a:rPr>
              <a:t>. It was then known as </a:t>
            </a:r>
            <a:r>
              <a:rPr lang="en-US" altLang="zh-CN" sz="2400" dirty="0" err="1">
                <a:latin typeface="Times New Roman" panose="02020603050405020304" pitchFamily="18" charset="0"/>
                <a:cs typeface="Times New Roman" panose="02020603050405020304" pitchFamily="18" charset="0"/>
              </a:rPr>
              <a:t>cuju</a:t>
            </a:r>
            <a:r>
              <a:rPr lang="en-US" altLang="zh-CN" sz="2400" dirty="0">
                <a:latin typeface="Times New Roman" panose="02020603050405020304" pitchFamily="18" charset="0"/>
                <a:cs typeface="Times New Roman" panose="02020603050405020304" pitchFamily="18" charset="0"/>
              </a:rPr>
              <a:t> (kick ball), a game using a ball of animal skins with hair inside. Goals were hung in the air. Football as we know it today started in </a:t>
            </a:r>
            <a:r>
              <a:rPr lang="en-US" altLang="zh-CN" sz="2400" b="1" dirty="0">
                <a:solidFill>
                  <a:srgbClr val="FF0000"/>
                </a:solidFill>
                <a:latin typeface="Times New Roman" panose="02020603050405020304" pitchFamily="18" charset="0"/>
                <a:cs typeface="Times New Roman" panose="02020603050405020304" pitchFamily="18" charset="0"/>
              </a:rPr>
              <a:t>Great Britain</a:t>
            </a:r>
            <a:r>
              <a:rPr lang="en-US" altLang="zh-CN" sz="2400" dirty="0">
                <a:latin typeface="Times New Roman" panose="02020603050405020304" pitchFamily="18" charset="0"/>
                <a:cs typeface="Times New Roman" panose="02020603050405020304" pitchFamily="18" charset="0"/>
              </a:rPr>
              <a:t>, where the game was given </a:t>
            </a:r>
            <a:r>
              <a:rPr lang="en-US" altLang="zh-CN" sz="2400" b="1" dirty="0">
                <a:solidFill>
                  <a:srgbClr val="FF0000"/>
                </a:solidFill>
                <a:latin typeface="Times New Roman" panose="02020603050405020304" pitchFamily="18" charset="0"/>
                <a:cs typeface="Times New Roman" panose="02020603050405020304" pitchFamily="18" charset="0"/>
              </a:rPr>
              <a:t>new rules.</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3212976"/>
            <a:ext cx="9144000" cy="3539430"/>
          </a:xfrm>
          <a:prstGeom prst="rect">
            <a:avLst/>
          </a:prstGeom>
          <a:noFill/>
        </p:spPr>
        <p:txBody>
          <a:bodyPr wrap="square" rtlCol="0">
            <a:spAutoFit/>
          </a:bodyPr>
          <a:lstStyle/>
          <a:p>
            <a:r>
              <a:rPr lang="zh-CN" altLang="en-US" sz="2800" b="1" dirty="0" smtClean="0"/>
              <a:t>表达的多样性：</a:t>
            </a:r>
            <a:br>
              <a:rPr lang="en-US" altLang="zh-CN" sz="2800" b="1" dirty="0" smtClean="0"/>
            </a:br>
            <a:r>
              <a:rPr lang="en-US" altLang="zh-CN" sz="2800" b="1" dirty="0" smtClean="0"/>
              <a:t>   1. is one of the most popular…</a:t>
            </a:r>
            <a:endParaRPr lang="en-US" altLang="zh-CN" sz="2800" b="1" dirty="0" smtClean="0"/>
          </a:p>
          <a:p>
            <a:r>
              <a:rPr lang="en-US" altLang="zh-CN" sz="2800" b="1" dirty="0"/>
              <a:t> </a:t>
            </a:r>
            <a:r>
              <a:rPr lang="en-US" altLang="zh-CN" sz="2800" b="1" dirty="0" smtClean="0"/>
              <a:t>       </a:t>
            </a:r>
            <a:r>
              <a:rPr lang="en-US" altLang="zh-CN" sz="2800" b="1" dirty="0" smtClean="0">
                <a:solidFill>
                  <a:srgbClr val="000099"/>
                </a:solidFill>
              </a:rPr>
              <a:t>-- enjoys great popularity, is well-received, </a:t>
            </a:r>
            <a:endParaRPr lang="en-US" altLang="zh-CN" sz="2800" b="1" dirty="0" smtClean="0">
              <a:solidFill>
                <a:srgbClr val="000099"/>
              </a:solidFill>
            </a:endParaRPr>
          </a:p>
          <a:p>
            <a:r>
              <a:rPr lang="en-US" altLang="zh-CN" sz="2800" b="1" dirty="0"/>
              <a:t> </a:t>
            </a:r>
            <a:r>
              <a:rPr lang="en-US" altLang="zh-CN" sz="2800" b="1" dirty="0" smtClean="0"/>
              <a:t> 2.in the world</a:t>
            </a:r>
            <a:endParaRPr lang="en-US" altLang="zh-CN" sz="2800" b="1" dirty="0" smtClean="0"/>
          </a:p>
          <a:p>
            <a:r>
              <a:rPr lang="en-US" altLang="zh-CN" sz="2800" b="1" dirty="0"/>
              <a:t> </a:t>
            </a:r>
            <a:r>
              <a:rPr lang="en-US" altLang="zh-CN" sz="2800" b="1" dirty="0" smtClean="0"/>
              <a:t>       -- </a:t>
            </a:r>
            <a:r>
              <a:rPr lang="en-US" altLang="zh-CN" sz="2800" b="1" dirty="0" smtClean="0">
                <a:solidFill>
                  <a:srgbClr val="000099"/>
                </a:solidFill>
              </a:rPr>
              <a:t>global/ globally, worldwide,  universal/ universally</a:t>
            </a:r>
            <a:endParaRPr lang="en-US" altLang="zh-CN" sz="2800" b="1" dirty="0" smtClean="0">
              <a:solidFill>
                <a:srgbClr val="000099"/>
              </a:solidFill>
            </a:endParaRPr>
          </a:p>
          <a:p>
            <a:r>
              <a:rPr lang="en-US" altLang="zh-CN" sz="2800" b="1" dirty="0"/>
              <a:t> </a:t>
            </a:r>
            <a:r>
              <a:rPr lang="en-US" altLang="zh-CN" sz="2800" b="1" dirty="0" smtClean="0"/>
              <a:t>3. go back to</a:t>
            </a:r>
            <a:endParaRPr lang="en-US" altLang="zh-CN" sz="2800" b="1" dirty="0" smtClean="0"/>
          </a:p>
          <a:p>
            <a:r>
              <a:rPr lang="en-US" altLang="zh-CN" sz="2800" b="1" dirty="0"/>
              <a:t> </a:t>
            </a:r>
            <a:r>
              <a:rPr lang="en-US" altLang="zh-CN" sz="2800" b="1" dirty="0" smtClean="0"/>
              <a:t>      -- </a:t>
            </a:r>
            <a:r>
              <a:rPr lang="en-US" altLang="zh-CN" sz="2800" b="1" dirty="0" smtClean="0">
                <a:solidFill>
                  <a:srgbClr val="000099"/>
                </a:solidFill>
              </a:rPr>
              <a:t>date back to, date from, originate from, trace back to</a:t>
            </a:r>
            <a:endParaRPr lang="en-US" altLang="zh-CN" sz="2800" b="1" dirty="0" smtClean="0">
              <a:solidFill>
                <a:srgbClr val="000099"/>
              </a:solidFill>
            </a:endParaRPr>
          </a:p>
          <a:p>
            <a:r>
              <a:rPr lang="en-US" altLang="zh-CN" sz="2800" b="1" dirty="0"/>
              <a:t>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94305"/>
          </a:xfrm>
          <a:prstGeom prst="rect">
            <a:avLst/>
          </a:prstGeom>
          <a:noFill/>
        </p:spPr>
        <p:txBody>
          <a:bodyPr wrap="square" rtlCol="0">
            <a:spAutoFit/>
          </a:bodyPr>
          <a:lstStyle/>
          <a:p>
            <a:r>
              <a:rPr lang="en-US" altLang="zh-CN" sz="2600" dirty="0" smtClean="0">
                <a:latin typeface="Times New Roman" panose="02020603050405020304" pitchFamily="18" charset="0"/>
                <a:cs typeface="Times New Roman" panose="02020603050405020304" pitchFamily="18" charset="0"/>
              </a:rPr>
              <a:t>1.</a:t>
            </a:r>
            <a:r>
              <a:rPr lang="zh-CN" altLang="en-US" sz="2600" dirty="0" smtClean="0">
                <a:latin typeface="Times New Roman" panose="02020603050405020304" pitchFamily="18" charset="0"/>
                <a:cs typeface="Times New Roman" panose="02020603050405020304" pitchFamily="18" charset="0"/>
              </a:rPr>
              <a:t>足球，一项历史可以追溯到古代中国的运动，现在在全世界都很受欢迎</a:t>
            </a:r>
            <a:r>
              <a:rPr lang="zh-CN" altLang="en-US" sz="2600" dirty="0">
                <a:latin typeface="Times New Roman" panose="02020603050405020304" pitchFamily="18" charset="0"/>
                <a:cs typeface="Times New Roman" panose="02020603050405020304" pitchFamily="18" charset="0"/>
              </a:rPr>
              <a:t>，因为有了英国制定的新规则</a:t>
            </a:r>
            <a:r>
              <a:rPr lang="zh-CN" altLang="en-US"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a:t>
            </a:r>
            <a:r>
              <a:rPr lang="en-US" altLang="zh-CN" sz="2600" dirty="0" smtClean="0">
                <a:solidFill>
                  <a:srgbClr val="000099"/>
                </a:solidFill>
                <a:latin typeface="Times New Roman" panose="02020603050405020304" pitchFamily="18" charset="0"/>
                <a:cs typeface="Times New Roman" panose="02020603050405020304" pitchFamily="18" charset="0"/>
              </a:rPr>
              <a:t>Football,  a sport dating from ancient China, enjoys great popularity worldwide with the new rules first introduced by the UK.</a:t>
            </a:r>
            <a:endParaRPr lang="en-US" altLang="zh-CN" sz="2600" dirty="0" smtClean="0">
              <a:solidFill>
                <a:srgbClr val="000099"/>
              </a:solidFill>
              <a:latin typeface="Times New Roman" panose="02020603050405020304" pitchFamily="18" charset="0"/>
              <a:cs typeface="Times New Roman" panose="02020603050405020304" pitchFamily="18" charset="0"/>
            </a:endParaRPr>
          </a:p>
          <a:p>
            <a:r>
              <a:rPr lang="en-US" altLang="zh-CN" sz="2600" dirty="0" smtClean="0">
                <a:latin typeface="Times New Roman" panose="02020603050405020304" pitchFamily="18" charset="0"/>
                <a:cs typeface="Times New Roman" panose="02020603050405020304" pitchFamily="18" charset="0"/>
              </a:rPr>
              <a:t>2.</a:t>
            </a:r>
            <a:r>
              <a:rPr lang="zh-CN" altLang="en-US" sz="2600" dirty="0" smtClean="0">
                <a:latin typeface="Times New Roman" panose="02020603050405020304" pitchFamily="18" charset="0"/>
                <a:cs typeface="Times New Roman" panose="02020603050405020304" pitchFamily="18" charset="0"/>
              </a:rPr>
              <a:t>起源于古代中国，足球现在受到全世界的喜爱自从英国制定了新的规则。</a:t>
            </a:r>
            <a:endParaRPr lang="en-US" altLang="zh-CN" sz="2600" dirty="0" smtClean="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a:t>
            </a:r>
            <a:r>
              <a:rPr lang="en-US" altLang="zh-CN" sz="2600" dirty="0" smtClean="0">
                <a:solidFill>
                  <a:srgbClr val="000099"/>
                </a:solidFill>
                <a:latin typeface="Times New Roman" panose="02020603050405020304" pitchFamily="18" charset="0"/>
                <a:cs typeface="Times New Roman" panose="02020603050405020304" pitchFamily="18" charset="0"/>
              </a:rPr>
              <a:t>With its history tracing back to Ancient China, football now enjoys global/ universal/ worldwide popularity since the UK adopted/ introduced new rules.</a:t>
            </a:r>
            <a:endParaRPr lang="en-US" altLang="zh-CN" sz="2600" dirty="0">
              <a:solidFill>
                <a:srgbClr val="000099"/>
              </a:solidFill>
              <a:latin typeface="Times New Roman" panose="02020603050405020304" pitchFamily="18" charset="0"/>
              <a:cs typeface="Times New Roman" panose="02020603050405020304" pitchFamily="18" charset="0"/>
            </a:endParaRPr>
          </a:p>
          <a:p>
            <a:r>
              <a:rPr lang="en-US" altLang="zh-CN" sz="2600" dirty="0" smtClean="0">
                <a:latin typeface="Times New Roman" panose="02020603050405020304" pitchFamily="18" charset="0"/>
                <a:cs typeface="Times New Roman" panose="02020603050405020304" pitchFamily="18" charset="0"/>
              </a:rPr>
              <a:t>3.</a:t>
            </a:r>
            <a:r>
              <a:rPr lang="zh-CN" altLang="en-US" sz="2600" dirty="0">
                <a:latin typeface="Times New Roman" panose="02020603050405020304" pitchFamily="18" charset="0"/>
                <a:cs typeface="Times New Roman" panose="02020603050405020304" pitchFamily="18" charset="0"/>
              </a:rPr>
              <a:t>足球在全世界都非常受欢迎，它的历史追溯到古代中国，新的规则诞生于英国</a:t>
            </a:r>
            <a:r>
              <a:rPr lang="zh-CN" altLang="en-US"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r>
              <a:rPr lang="en-US" altLang="zh-CN" sz="2600" dirty="0">
                <a:solidFill>
                  <a:srgbClr val="000099"/>
                </a:solidFill>
                <a:latin typeface="Times New Roman" panose="02020603050405020304" pitchFamily="18" charset="0"/>
                <a:cs typeface="Times New Roman" panose="02020603050405020304" pitchFamily="18" charset="0"/>
              </a:rPr>
              <a:t> </a:t>
            </a:r>
            <a:r>
              <a:rPr lang="en-US" altLang="zh-CN" sz="2600" dirty="0" smtClean="0">
                <a:solidFill>
                  <a:srgbClr val="000099"/>
                </a:solidFill>
                <a:latin typeface="Times New Roman" panose="02020603050405020304" pitchFamily="18" charset="0"/>
                <a:cs typeface="Times New Roman" panose="02020603050405020304" pitchFamily="18" charset="0"/>
              </a:rPr>
              <a:t>   Football, whose history dates back to ancient China, is </a:t>
            </a:r>
            <a:r>
              <a:rPr lang="en-US" altLang="zh-CN" sz="2600" dirty="0">
                <a:solidFill>
                  <a:srgbClr val="000099"/>
                </a:solidFill>
                <a:latin typeface="Times New Roman" panose="02020603050405020304" pitchFamily="18" charset="0"/>
                <a:cs typeface="Times New Roman" panose="02020603050405020304" pitchFamily="18" charset="0"/>
              </a:rPr>
              <a:t>enjoying great </a:t>
            </a:r>
            <a:r>
              <a:rPr lang="en-US" altLang="zh-CN" sz="2600" dirty="0" smtClean="0">
                <a:solidFill>
                  <a:srgbClr val="000099"/>
                </a:solidFill>
                <a:latin typeface="Times New Roman" panose="02020603050405020304" pitchFamily="18" charset="0"/>
                <a:cs typeface="Times New Roman" panose="02020603050405020304" pitchFamily="18" charset="0"/>
              </a:rPr>
              <a:t>popularity worldwide with the news rules adopted in the UK.</a:t>
            </a:r>
            <a:endParaRPr lang="en-US" altLang="zh-CN" sz="2600" dirty="0" smtClean="0">
              <a:solidFill>
                <a:srgbClr val="000099"/>
              </a:solidFill>
              <a:latin typeface="Times New Roman" panose="02020603050405020304" pitchFamily="18" charset="0"/>
              <a:cs typeface="Times New Roman" panose="02020603050405020304" pitchFamily="18" charset="0"/>
            </a:endParaRPr>
          </a:p>
          <a:p>
            <a:endParaRPr lang="en-US" altLang="zh-CN" sz="2600" dirty="0" smtClean="0">
              <a:latin typeface="Times New Roman" panose="02020603050405020304" pitchFamily="18" charset="0"/>
              <a:cs typeface="Times New Roman" panose="02020603050405020304" pitchFamily="18" charset="0"/>
            </a:endParaRPr>
          </a:p>
          <a:p>
            <a:r>
              <a:rPr lang="en-US" altLang="zh-CN" sz="2600" dirty="0" smtClean="0">
                <a:latin typeface="Times New Roman" panose="02020603050405020304" pitchFamily="18" charset="0"/>
                <a:cs typeface="Times New Roman" panose="02020603050405020304" pitchFamily="18" charset="0"/>
              </a:rPr>
              <a:t>4</a:t>
            </a:r>
            <a:r>
              <a:rPr lang="en-US" altLang="zh-CN" sz="2600" dirty="0">
                <a:latin typeface="Times New Roman" panose="02020603050405020304" pitchFamily="18" charset="0"/>
                <a:cs typeface="Times New Roman" panose="02020603050405020304" pitchFamily="18" charset="0"/>
              </a:rPr>
              <a:t>. </a:t>
            </a:r>
            <a:r>
              <a:rPr lang="en-US" altLang="zh-CN" sz="2600" dirty="0">
                <a:solidFill>
                  <a:srgbClr val="FF0000"/>
                </a:solidFill>
                <a:latin typeface="Times New Roman" panose="02020603050405020304" pitchFamily="18" charset="0"/>
                <a:cs typeface="Times New Roman" panose="02020603050405020304" pitchFamily="18" charset="0"/>
              </a:rPr>
              <a:t>Football enjoys universal popularity with a history tracing back to Ancient China and its modern rules originating from Great Britain.</a:t>
            </a:r>
            <a:endParaRPr lang="en-US" altLang="zh-CN" sz="2600" dirty="0">
              <a:solidFill>
                <a:srgbClr val="FF0000"/>
              </a:solidFill>
              <a:latin typeface="Times New Roman" panose="02020603050405020304" pitchFamily="18" charset="0"/>
              <a:cs typeface="Times New Roman" panose="02020603050405020304" pitchFamily="18" charset="0"/>
            </a:endParaRPr>
          </a:p>
          <a:p>
            <a:endParaRPr lang="en-US" altLang="zh-C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13627</Words>
  <Application>WPS 演示</Application>
  <PresentationFormat>全屏显示(4:3)</PresentationFormat>
  <Paragraphs>292</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Times New Roman</vt:lpstr>
      <vt:lpstr>Arial Unicode MS</vt:lpstr>
      <vt:lpstr>微软雅黑</vt:lpstr>
      <vt:lpstr>Calibri</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ttthinker</dc:creator>
  <cp:lastModifiedBy>曹小等</cp:lastModifiedBy>
  <cp:revision>43</cp:revision>
  <dcterms:created xsi:type="dcterms:W3CDTF">2020-07-14T02:22:00Z</dcterms:created>
  <dcterms:modified xsi:type="dcterms:W3CDTF">2020-08-03T02:29:10Z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