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embedTrueTypeFonts="1" saveSubsetFonts="1">
  <p:sldMasterIdLst>
    <p:sldMasterId id="2147483648" r:id="rId1"/>
  </p:sldMasterIdLst>
  <p:notesMasterIdLst>
    <p:notesMasterId r:id="rId20"/>
  </p:notesMasterIdLst>
  <p:sldIdLst>
    <p:sldId id="338" r:id="rId3"/>
    <p:sldId id="305" r:id="rId4"/>
    <p:sldId id="307" r:id="rId5"/>
    <p:sldId id="306" r:id="rId6"/>
    <p:sldId id="325" r:id="rId7"/>
    <p:sldId id="311" r:id="rId8"/>
    <p:sldId id="312" r:id="rId9"/>
    <p:sldId id="327" r:id="rId10"/>
    <p:sldId id="313" r:id="rId11"/>
    <p:sldId id="315" r:id="rId12"/>
    <p:sldId id="309" r:id="rId13"/>
    <p:sldId id="326" r:id="rId14"/>
    <p:sldId id="317" r:id="rId15"/>
    <p:sldId id="318" r:id="rId16"/>
    <p:sldId id="319" r:id="rId17"/>
    <p:sldId id="320" r:id="rId18"/>
    <p:sldId id="322" r:id="rId19"/>
  </p:sldIdLst>
  <p:sldSz cx="12192000" cy="6858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</p:embeddedFont>
    <p:embeddedFont>
      <p:font typeface="Calibri Light" panose="020F0302020204030204" charset="0"/>
      <p:regular r:id="rId29"/>
      <p:italic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华文新魏" panose="02010800040101010101" pitchFamily="2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6699"/>
    <a:srgbClr val="5A7083"/>
    <a:srgbClr val="F1CC59"/>
    <a:srgbClr val="0066CC"/>
    <a:srgbClr val="BC2B2B"/>
    <a:srgbClr val="641717"/>
    <a:srgbClr val="F2D062"/>
    <a:srgbClr val="184640"/>
    <a:srgbClr val="8E6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>
        <p:guide orient="horz" pos="2092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04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FB8E-BDFF-48F7-8696-CB6AD03E69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CA348-6A6C-476F-AAD5-26FD877AA0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8856" y="479720"/>
            <a:ext cx="11897832" cy="579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430540" y="1828800"/>
            <a:ext cx="839972" cy="489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88735" y="2470298"/>
            <a:ext cx="1240465" cy="48909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903228" y="4210493"/>
            <a:ext cx="9537405" cy="212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96949" y="4837814"/>
            <a:ext cx="4866167" cy="248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10856" y="4983126"/>
            <a:ext cx="2619153" cy="48909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338623" y="836425"/>
            <a:ext cx="8127591" cy="646331"/>
          </a:xfrm>
          <a:prstGeom prst="rect">
            <a:avLst/>
          </a:prstGeom>
          <a:solidFill>
            <a:srgbClr val="F1CC5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 smtClean="0">
                <a:latin typeface="Cambria" panose="02040503050406030204" pitchFamily="18" charset="0"/>
                <a:ea typeface="造字工房悦圆演示版常规体" pitchFamily="2" charset="-122"/>
              </a:rPr>
              <a:t>polite</a:t>
            </a:r>
            <a:endParaRPr lang="zh-CN" altLang="en-US" sz="3600" b="1" dirty="0" smtClean="0">
              <a:latin typeface="Cambria" panose="02040503050406030204" pitchFamily="18" charset="0"/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模板背诵                                            </a:t>
            </a:r>
            <a:r>
              <a:rPr lang="zh-CN" altLang="en-US" b="1" dirty="0" smtClean="0">
                <a:solidFill>
                  <a:srgbClr val="C00000"/>
                </a:solidFill>
              </a:rPr>
              <a:t>仅供参考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Dear </a:t>
            </a:r>
            <a:r>
              <a:rPr lang="zh-CN" altLang="en-US" dirty="0" smtClean="0"/>
              <a:t>被约稿人，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I’d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 to ask/invite you to write an article for </a:t>
            </a:r>
            <a:r>
              <a:rPr lang="zh-CN" altLang="en-US" dirty="0" smtClean="0"/>
              <a:t>某媒体某栏目，</a:t>
            </a:r>
            <a:r>
              <a:rPr lang="en-US" altLang="zh-CN" dirty="0" smtClean="0"/>
              <a:t>which provides a nice platform for </a:t>
            </a:r>
            <a:r>
              <a:rPr lang="zh-CN" altLang="en-US" dirty="0" smtClean="0"/>
              <a:t>某媒体受众 </a:t>
            </a:r>
            <a:r>
              <a:rPr lang="en-US" altLang="zh-CN" dirty="0" smtClean="0"/>
              <a:t>to do </a:t>
            </a:r>
            <a:r>
              <a:rPr lang="en-US" altLang="zh-CN" dirty="0" err="1" smtClean="0"/>
              <a:t>sth</a:t>
            </a:r>
            <a:r>
              <a:rPr lang="en-US" altLang="zh-CN" dirty="0" smtClean="0"/>
              <a:t>. It carries articles written by XXX concerning </a:t>
            </a:r>
            <a:r>
              <a:rPr lang="en-US" altLang="zh-CN" u="sng" dirty="0" smtClean="0"/>
              <a:t>Chinese cultures.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Would you please write something about XXX</a:t>
            </a:r>
            <a:r>
              <a:rPr lang="zh-CN" altLang="en-US" dirty="0" smtClean="0"/>
              <a:t>？</a:t>
            </a:r>
            <a:r>
              <a:rPr lang="en-US" altLang="zh-CN" dirty="0" smtClean="0"/>
              <a:t>You can write anything relevant so long as it’s interesting and informative. 400 words would be fine.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</a:t>
            </a:r>
            <a:r>
              <a:rPr lang="zh-CN" altLang="en-US" dirty="0" smtClean="0"/>
              <a:t>结尾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If you are interested, you are supposed to subscribe your article by </a:t>
            </a:r>
            <a:r>
              <a:rPr lang="en-US" altLang="zh-CN" u="sng" dirty="0" smtClean="0"/>
              <a:t>Sep.10</a:t>
            </a:r>
            <a:r>
              <a:rPr lang="en-US" altLang="zh-CN" dirty="0" smtClean="0"/>
              <a:t>. </a:t>
            </a:r>
            <a:r>
              <a:rPr lang="zh-CN" altLang="en-US" dirty="0" smtClean="0"/>
              <a:t>结尾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Could we have your article before </a:t>
            </a:r>
            <a:r>
              <a:rPr lang="en-US" altLang="zh-CN" u="sng" dirty="0" smtClean="0"/>
              <a:t>Sep.10</a:t>
            </a:r>
            <a:r>
              <a:rPr lang="en-US" altLang="zh-CN" dirty="0" smtClean="0"/>
              <a:t>? I’m looking forward to your reply at your earliest convenience.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65814" y="1424763"/>
            <a:ext cx="11302409" cy="23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182" y="956931"/>
            <a:ext cx="11302409" cy="23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8079" y="0"/>
            <a:ext cx="10515600" cy="1325563"/>
          </a:xfrm>
        </p:spPr>
        <p:txBody>
          <a:bodyPr/>
          <a:lstStyle/>
          <a:p>
            <a:r>
              <a:rPr lang="zh-CN" altLang="en-US" b="1" dirty="0" smtClean="0"/>
              <a:t>短语补充</a:t>
            </a:r>
            <a:endParaRPr lang="zh-CN" altLang="en-US" b="1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87081" y="1272723"/>
            <a:ext cx="11109251" cy="5117436"/>
          </a:xfrm>
        </p:spPr>
        <p:txBody>
          <a:bodyPr>
            <a:no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dirty="0" smtClean="0"/>
              <a:t>Carry/publish articles written by XXX about/concerning …. </a:t>
            </a:r>
            <a:r>
              <a:rPr lang="zh-CN" altLang="en-US" dirty="0" smtClean="0"/>
              <a:t>登载着由</a:t>
            </a:r>
            <a:r>
              <a:rPr lang="en-US" altLang="zh-CN" dirty="0" smtClean="0"/>
              <a:t>XXX</a:t>
            </a:r>
            <a:r>
              <a:rPr lang="zh-CN" altLang="en-US" dirty="0" smtClean="0"/>
              <a:t>写的关于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的文章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Anything relevant</a:t>
            </a:r>
            <a:r>
              <a:rPr lang="zh-CN" altLang="en-US" dirty="0" smtClean="0"/>
              <a:t>；</a:t>
            </a:r>
            <a:r>
              <a:rPr lang="en-US" altLang="zh-CN" dirty="0" smtClean="0"/>
              <a:t>   some relevant details about the articles we need.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Write an article </a:t>
            </a:r>
            <a:r>
              <a:rPr lang="en-US" altLang="zh-CN" b="1" dirty="0" smtClean="0">
                <a:solidFill>
                  <a:srgbClr val="FF0000"/>
                </a:solidFill>
              </a:rPr>
              <a:t>with the theme of </a:t>
            </a:r>
            <a:r>
              <a:rPr lang="en-US" altLang="zh-CN" dirty="0" smtClean="0"/>
              <a:t>…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Especially welcome articles about…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The column/section in our newspaper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Make/help </a:t>
            </a:r>
            <a:r>
              <a:rPr lang="en-US" altLang="zh-CN" dirty="0" err="1" smtClean="0"/>
              <a:t>sb</a:t>
            </a:r>
            <a:r>
              <a:rPr lang="en-US" altLang="zh-CN" dirty="0" smtClean="0"/>
              <a:t> know </a:t>
            </a:r>
            <a:r>
              <a:rPr lang="en-US" altLang="zh-CN" dirty="0" err="1" smtClean="0"/>
              <a:t>sth</a:t>
            </a:r>
            <a:r>
              <a:rPr lang="en-US" altLang="zh-CN" dirty="0" smtClean="0"/>
              <a:t> about; introduce </a:t>
            </a:r>
            <a:r>
              <a:rPr lang="en-US" altLang="zh-CN" dirty="0" err="1" smtClean="0"/>
              <a:t>sth</a:t>
            </a:r>
            <a:r>
              <a:rPr lang="en-US" altLang="zh-CN" dirty="0" smtClean="0"/>
              <a:t> to </a:t>
            </a:r>
            <a:r>
              <a:rPr lang="en-US" altLang="zh-CN" dirty="0" err="1" smtClean="0"/>
              <a:t>sb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b="1" dirty="0" smtClean="0"/>
              <a:t>Interesting and informative </a:t>
            </a:r>
            <a:r>
              <a:rPr lang="zh-CN" altLang="en-US" dirty="0" smtClean="0"/>
              <a:t>寓教于乐  </a:t>
            </a:r>
            <a:r>
              <a:rPr lang="en-US" altLang="zh-CN" b="1" dirty="0" smtClean="0"/>
              <a:t>broaden one’s horizons</a:t>
            </a:r>
            <a:endParaRPr lang="en-US" altLang="zh-CN" b="1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Be expected/ required to do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Hand in the article; </a:t>
            </a:r>
            <a:r>
              <a:rPr lang="en-US" altLang="zh-CN" dirty="0" err="1" smtClean="0"/>
              <a:t>sb</a:t>
            </a:r>
            <a:r>
              <a:rPr lang="en-US" altLang="zh-CN" dirty="0" smtClean="0"/>
              <a:t> contribute to; </a:t>
            </a:r>
            <a:r>
              <a:rPr lang="en-US" altLang="zh-CN" dirty="0" err="1" smtClean="0"/>
              <a:t>sb</a:t>
            </a:r>
            <a:r>
              <a:rPr lang="en-US" altLang="zh-CN" dirty="0" smtClean="0"/>
              <a:t> submit the article </a:t>
            </a:r>
            <a:endParaRPr lang="en-US" altLang="zh-CN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Be due on…; the deadline is…;no later than…  </a:t>
            </a:r>
            <a:r>
              <a:rPr lang="zh-CN" altLang="en-US" dirty="0" smtClean="0"/>
              <a:t>截止到</a:t>
            </a:r>
            <a:r>
              <a:rPr lang="en-US" altLang="zh-CN" dirty="0" smtClean="0"/>
              <a:t>…</a:t>
            </a:r>
            <a:endParaRPr lang="en-US" altLang="zh-CN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49447" y="2745120"/>
            <a:ext cx="4267200" cy="128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9469" y="-159487"/>
            <a:ext cx="10439658" cy="365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63" y="2929413"/>
            <a:ext cx="10388009" cy="364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636874" y="3806456"/>
            <a:ext cx="5603359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629" name="Picture 5" descr="https://ss1.bdstatic.com/70cFuXSh_Q1YnxGkpoWK1HF6hhy/it/u=2712161665,1939454324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332" y="923333"/>
            <a:ext cx="563822" cy="56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https://ss1.bdstatic.com/70cFuXSh_Q1YnxGkpoWK1HF6hhy/it/u=2712161665,1939454324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620" y="1267119"/>
            <a:ext cx="563822" cy="56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https://ss1.bdstatic.com/70cFuXSh_Q1YnxGkpoWK1HF6hhy/it/u=2712161665,1939454324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285" y="5020412"/>
            <a:ext cx="563822" cy="56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https://ss1.bdstatic.com/70cFuXSh_Q1YnxGkpoWK1HF6hhy/it/u=2712161665,1939454324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611" y="5527231"/>
            <a:ext cx="563822" cy="56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2488018" y="6039294"/>
            <a:ext cx="2966483" cy="489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内容占位符 12" descr="timg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12802" y="4976039"/>
            <a:ext cx="1505098" cy="1451252"/>
          </a:xfrm>
        </p:spPr>
      </p:pic>
      <p:sp>
        <p:nvSpPr>
          <p:cNvPr id="14" name="TextBox 13"/>
          <p:cNvSpPr txBox="1"/>
          <p:nvPr/>
        </p:nvSpPr>
        <p:spPr>
          <a:xfrm>
            <a:off x="829337" y="4933507"/>
            <a:ext cx="1463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（</a:t>
            </a:r>
            <a:r>
              <a:rPr lang="en-US" altLang="zh-CN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10-12</a:t>
            </a:r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）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5702594" y="5039832"/>
            <a:ext cx="1080977" cy="5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V="1">
            <a:off x="4345171" y="1768548"/>
            <a:ext cx="1080977" cy="5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V="1">
            <a:off x="5695506" y="1743740"/>
            <a:ext cx="641499" cy="60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4100622" y="5915245"/>
            <a:ext cx="1768550" cy="81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8400" y="999459"/>
            <a:ext cx="2686494" cy="4288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633" name="Picture 9" descr="https://ss0.bdstatic.com/70cFuHSh_Q1YnxGkpoWK1HF6hhy/it/u=327186706,2774872206&amp;fm=26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78" y="933966"/>
            <a:ext cx="574453" cy="574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35" name="Picture 11" descr="https://timgsa.baidu.com/timg?image&amp;quality=80&amp;size=b9999_10000&amp;sec=1587042091892&amp;di=5bab7a25b53bc9dc5a77dcb56fbe0f6a&amp;imgtype=0&amp;src=http%3A%2F%2Fimg3.redocn.com%2F20120405%2FRedocn_2012040500375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9117" y="884201"/>
            <a:ext cx="1265571" cy="1381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7" name="Picture 13" descr="https://timgsa.baidu.com/timg?image&amp;quality=80&amp;size=b9999_10000&amp;sec=1587042132563&amp;di=3aef0c77ab05306c8ee36f5e04fcc65d&amp;imgtype=0&amp;src=http%3A%2F%2Fpic.51yuansu.com%2Fpic3%2Fcover%2F02%2F25%2F28%2F59b091d30d065_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051" y="4424163"/>
            <a:ext cx="733939" cy="768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9" name="Picture 15" descr="https://timgsa.baidu.com/timg?image&amp;quality=80&amp;size=b9999_10000&amp;sec=1587042209810&amp;di=c11e3c5cd0c097e1fdce399e13bb8ebb&amp;imgtype=0&amp;src=http%3A%2F%2Fpic.51yuansu.com%2Fpic3%2Fcover%2F01%2F03%2F77%2F5900b97ba7051_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4569" y="5443870"/>
            <a:ext cx="679079" cy="679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8856" y="479720"/>
            <a:ext cx="11897832" cy="579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430540" y="1828800"/>
            <a:ext cx="839972" cy="489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88735" y="2470298"/>
            <a:ext cx="1240465" cy="48909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903228" y="4210493"/>
            <a:ext cx="9537405" cy="212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96949" y="4837814"/>
            <a:ext cx="4866167" cy="248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10856" y="4983126"/>
            <a:ext cx="2619153" cy="48909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338623" y="836425"/>
            <a:ext cx="8127591" cy="646331"/>
          </a:xfrm>
          <a:prstGeom prst="rect">
            <a:avLst/>
          </a:prstGeom>
          <a:solidFill>
            <a:srgbClr val="F1CC5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 smtClean="0">
                <a:latin typeface="Cambria" panose="02040503050406030204" pitchFamily="18" charset="0"/>
                <a:ea typeface="造字工房悦圆演示版常规体" pitchFamily="2" charset="-122"/>
              </a:rPr>
              <a:t>polite</a:t>
            </a:r>
            <a:endParaRPr lang="zh-CN" altLang="en-US" sz="3600" b="1" dirty="0" smtClean="0">
              <a:latin typeface="Cambria" panose="02040503050406030204" pitchFamily="18" charset="0"/>
              <a:ea typeface="造字工房悦圆演示版常规体" pitchFamily="2" charset="-122"/>
            </a:endParaRPr>
          </a:p>
        </p:txBody>
      </p:sp>
      <p:pic>
        <p:nvPicPr>
          <p:cNvPr id="11" name="Picture 9" descr="https://ss0.bdstatic.com/70cFuHSh_Q1YnxGkpoWK1HF6hhy/it/u=327186706,2774872206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804" y="1061557"/>
            <a:ext cx="733945" cy="733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https://timgsa.baidu.com/timg?image&amp;quality=80&amp;size=b9999_10000&amp;sec=1587042091892&amp;di=5bab7a25b53bc9dc5a77dcb56fbe0f6a&amp;imgtype=0&amp;src=http%3A%2F%2Fimg3.redocn.com%2F20120405%2FRedocn_2012040500375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2141" y="2212522"/>
            <a:ext cx="925330" cy="1010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https://timgsa.baidu.com/timg?image&amp;quality=80&amp;size=b9999_10000&amp;sec=1587042091892&amp;di=5bab7a25b53bc9dc5a77dcb56fbe0f6a&amp;imgtype=0&amp;src=http%3A%2F%2Fimg3.redocn.com%2F20120405%2FRedocn_2012040500375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146" y="4157379"/>
            <a:ext cx="989123" cy="1079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3" descr="https://timgsa.baidu.com/timg?image&amp;quality=80&amp;size=b9999_10000&amp;sec=1587042132563&amp;di=3aef0c77ab05306c8ee36f5e04fcc65d&amp;imgtype=0&amp;src=http%3A%2F%2Fpic.51yuansu.com%2Fpic3%2Fcover%2F02%2F25%2F28%2F59b091d30d065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6164" y="2381692"/>
            <a:ext cx="592778" cy="6208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3" descr="https://timgsa.baidu.com/timg?image&amp;quality=80&amp;size=b9999_10000&amp;sec=1587042132563&amp;di=3aef0c77ab05306c8ee36f5e04fcc65d&amp;imgtype=0&amp;src=http%3A%2F%2Fpic.51yuansu.com%2Fpic3%2Fcover%2F02%2F25%2F28%2F59b091d30d065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4394789"/>
            <a:ext cx="592778" cy="6208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5" descr="https://timgsa.baidu.com/timg?image&amp;quality=80&amp;size=b9999_10000&amp;sec=1587042209810&amp;di=c11e3c5cd0c097e1fdce399e13bb8ebb&amp;imgtype=0&amp;src=http%3A%2F%2Fpic.51yuansu.com%2Fpic3%2Fcover%2F01%2F03%2F77%2F5900b97ba7051_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5434" y="5507666"/>
            <a:ext cx="679079" cy="679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5" descr="https://timgsa.baidu.com/timg?image&amp;quality=80&amp;size=b9999_10000&amp;sec=1587042209810&amp;di=c11e3c5cd0c097e1fdce399e13bb8ebb&amp;imgtype=0&amp;src=http%3A%2F%2Fpic.51yuansu.com%2Fpic3%2Fcover%2F01%2F03%2F77%2F5900b97ba7051_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429" y="2980661"/>
            <a:ext cx="679079" cy="679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1242" y="1570443"/>
            <a:ext cx="10515600" cy="3075985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    假定你是李华，你校英文报“外国文化”栏目拟刊登美国节日风俗和学生生活的短文。请你给美国朋友彼得写信约稿，要点如下：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栏目介绍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2.</a:t>
            </a:r>
            <a:r>
              <a:rPr lang="zh-CN" altLang="en-US" b="1" dirty="0" smtClean="0"/>
              <a:t>稿件内容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3.</a:t>
            </a:r>
            <a:r>
              <a:rPr lang="zh-CN" altLang="en-US" b="1" dirty="0" smtClean="0"/>
              <a:t>稿件长度：约</a:t>
            </a:r>
            <a:r>
              <a:rPr lang="en-US" altLang="zh-CN" b="1" dirty="0" smtClean="0"/>
              <a:t>400</a:t>
            </a:r>
            <a:r>
              <a:rPr lang="zh-CN" altLang="en-US" b="1" dirty="0" smtClean="0"/>
              <a:t>词汇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4.</a:t>
            </a:r>
            <a:r>
              <a:rPr lang="zh-CN" altLang="en-US" b="1" dirty="0" smtClean="0"/>
              <a:t>交稿日期</a:t>
            </a:r>
            <a:endParaRPr lang="zh-CN" altLang="en-US" b="1" dirty="0"/>
          </a:p>
        </p:txBody>
      </p:sp>
      <p:sp>
        <p:nvSpPr>
          <p:cNvPr id="4" name="标题 1"/>
          <p:cNvSpPr txBox="1"/>
          <p:nvPr/>
        </p:nvSpPr>
        <p:spPr>
          <a:xfrm>
            <a:off x="66807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实战演练                                       </a:t>
            </a:r>
            <a:r>
              <a:rPr lang="en-US" altLang="zh-CN" sz="4400" b="1" dirty="0" smtClean="0">
                <a:latin typeface="+mj-lt"/>
                <a:ea typeface="+mj-ea"/>
                <a:cs typeface="+mj-cs"/>
              </a:rPr>
              <a:t>2015</a:t>
            </a: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全国卷</a:t>
            </a:r>
            <a:r>
              <a:rPr lang="en-US" altLang="zh-CN" sz="4400" b="1" dirty="0" smtClean="0">
                <a:latin typeface="+mj-lt"/>
                <a:ea typeface="+mj-ea"/>
                <a:cs typeface="+mj-cs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181" y="956931"/>
            <a:ext cx="11653284" cy="159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37952" y="1231355"/>
            <a:ext cx="10983434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Peter,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 like to ask you to write an article for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school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English newspaper.  The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Foreign Culture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section in our newspaper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very popular among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 students.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carries articles written by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foreign friends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about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cultures of their home countries.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Would you please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write something about the culture in your part of the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United States? And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would specially welcome articles about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Americans spend their holidays and festivals, and the life of American high school students. You can write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anything relevant so long as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interesting and informative. 400 words would be fine.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Could we have your articles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 June 28?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looking forward to hearing from you.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181" y="1041991"/>
            <a:ext cx="11653284" cy="159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807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i="1" dirty="0" smtClean="0">
                <a:latin typeface="+mj-lt"/>
                <a:ea typeface="+mj-ea"/>
                <a:cs typeface="+mj-cs"/>
              </a:rPr>
              <a:t>A possible version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timgsa.baidu.com/timg?image&amp;quality=80&amp;size=b9999_10000&amp;sec=1587044017541&amp;di=8705f28a6543606195765cff3423a509&amp;imgtype=0&amp;src=http%3A%2F%2Fpic.51yuansu.com%2Fpic3%2Fcover%2F02%2F35%2F97%2F59c1b882ca7b5_6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7294" y="2744898"/>
            <a:ext cx="9718158" cy="1614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s://timgsa.baidu.com/timg?image&amp;quality=80&amp;size=b9999_10000&amp;sec=1586948256302&amp;di=414ca05a28ce77777588ddddf1bfb426&amp;imgtype=0&amp;src=http%3A%2F%2Fklariti.com%2Fwp-content%2Fuploads%2F2014%2F11%2Ftraining-plan-writing-guidelines-1024x576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0821" y="278145"/>
            <a:ext cx="10781709" cy="606593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274828" y="2052084"/>
            <a:ext cx="5943600" cy="967563"/>
          </a:xfrm>
          <a:prstGeom prst="rect">
            <a:avLst/>
          </a:prstGeom>
          <a:solidFill>
            <a:srgbClr val="5A70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约 稿 信</a:t>
            </a:r>
            <a:endParaRPr lang="zh-CN" altLang="en-US" sz="4400" b="1" dirty="0"/>
          </a:p>
        </p:txBody>
      </p:sp>
      <p:sp>
        <p:nvSpPr>
          <p:cNvPr id="6" name="矩形 5"/>
          <p:cNvSpPr/>
          <p:nvPr/>
        </p:nvSpPr>
        <p:spPr>
          <a:xfrm>
            <a:off x="4476307" y="5592726"/>
            <a:ext cx="3157870" cy="6273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 descr="https://timgsa.baidu.com/timg?image&amp;quality=80&amp;size=b9999_10000&amp;sec=1586948424573&amp;di=510ff8a6cc0eff22e3bdc6f162678e14&amp;imgtype=0&amp;src=http%3A%2F%2Fbpic.588ku.com%2Felement_origin_min_pic%2F01%2F34%2F64%2F30573bba8294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612" y="1157250"/>
            <a:ext cx="872166" cy="87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文体概述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1499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</a:t>
            </a:r>
            <a:r>
              <a:rPr lang="zh-CN" altLang="en-US" b="1" dirty="0" smtClean="0"/>
              <a:t>约稿信</a:t>
            </a:r>
            <a:r>
              <a:rPr lang="zh-CN" altLang="en-US" dirty="0" smtClean="0"/>
              <a:t>是向某作者发出为某杂志、报刊等撰写稿件的请求信件。包括四个部分：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）栏目介绍；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）稿件内容；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）稿件长度；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）交稿日期。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</a:t>
            </a:r>
            <a:r>
              <a:rPr lang="zh-CN" altLang="en-US" b="1" dirty="0" smtClean="0"/>
              <a:t>约稿信</a:t>
            </a:r>
            <a:r>
              <a:rPr lang="zh-CN" altLang="en-US" dirty="0" smtClean="0"/>
              <a:t>属于书信的一种，考生应把握好书信的固定格式和得体的寒暄用语。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5814" y="1424763"/>
            <a:ext cx="11302409" cy="23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48046" y="3211033"/>
            <a:ext cx="1807536" cy="478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54559" y="2606381"/>
            <a:ext cx="144905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column</a:t>
            </a:r>
            <a:endParaRPr lang="en-US" altLang="zh-CN" sz="3200" b="1" dirty="0"/>
          </a:p>
        </p:txBody>
      </p:sp>
      <p:sp>
        <p:nvSpPr>
          <p:cNvPr id="7" name="矩形 6"/>
          <p:cNvSpPr/>
          <p:nvPr/>
        </p:nvSpPr>
        <p:spPr>
          <a:xfrm>
            <a:off x="5099831" y="2599293"/>
            <a:ext cx="6996472" cy="156966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be about XX; be related to ; </a:t>
            </a:r>
            <a:endParaRPr lang="en-US" altLang="zh-CN" sz="3200" dirty="0" smtClean="0"/>
          </a:p>
          <a:p>
            <a:r>
              <a:rPr lang="en-US" altLang="zh-CN" sz="3200" dirty="0" smtClean="0"/>
              <a:t>    be connected with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err="1" smtClean="0"/>
              <a:t>concern;cover</a:t>
            </a:r>
            <a:r>
              <a:rPr lang="en-US" altLang="zh-CN" sz="3200" dirty="0" smtClean="0"/>
              <a:t>; involve; </a:t>
            </a:r>
            <a:r>
              <a:rPr lang="en-US" altLang="zh-CN" sz="3200" dirty="0" err="1" smtClean="0"/>
              <a:t>contain;include</a:t>
            </a:r>
            <a:endParaRPr lang="en-US" altLang="zh-CN" sz="3200" dirty="0"/>
          </a:p>
        </p:txBody>
      </p:sp>
      <p:sp>
        <p:nvSpPr>
          <p:cNvPr id="8" name="矩形 7"/>
          <p:cNvSpPr/>
          <p:nvPr/>
        </p:nvSpPr>
        <p:spPr>
          <a:xfrm>
            <a:off x="3579377" y="3598753"/>
            <a:ext cx="1008609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字数</a:t>
            </a:r>
            <a:endParaRPr lang="en-US" altLang="zh-CN" sz="3200" b="1" dirty="0"/>
          </a:p>
        </p:txBody>
      </p:sp>
      <p:sp>
        <p:nvSpPr>
          <p:cNvPr id="9" name="矩形 8"/>
          <p:cNvSpPr/>
          <p:nvPr/>
        </p:nvSpPr>
        <p:spPr>
          <a:xfrm>
            <a:off x="3593559" y="4229618"/>
            <a:ext cx="755982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Deadline; before </a:t>
            </a:r>
            <a:r>
              <a:rPr lang="en-US" altLang="zh-CN" sz="3200" b="1" dirty="0" err="1" smtClean="0"/>
              <a:t>XX;be</a:t>
            </a:r>
            <a:r>
              <a:rPr lang="en-US" altLang="zh-CN" sz="3200" b="1" dirty="0" smtClean="0"/>
              <a:t> supposed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submit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2372" y="297712"/>
            <a:ext cx="2975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article</a:t>
            </a:r>
            <a:endParaRPr lang="zh-CN" altLang="en-US" sz="8000" dirty="0" smtClean="0">
              <a:latin typeface="Cambria" panose="02040503050406030204" pitchFamily="18" charset="0"/>
              <a:ea typeface="造字工房悦圆演示版常规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55142" y="6086772"/>
            <a:ext cx="174740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To whom</a:t>
            </a:r>
            <a:endParaRPr lang="en-US" altLang="zh-CN" sz="3200" b="1" dirty="0"/>
          </a:p>
        </p:txBody>
      </p:sp>
      <p:sp>
        <p:nvSpPr>
          <p:cNvPr id="12" name="矩形 11"/>
          <p:cNvSpPr/>
          <p:nvPr/>
        </p:nvSpPr>
        <p:spPr>
          <a:xfrm>
            <a:off x="3753037" y="6090316"/>
            <a:ext cx="9709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tone</a:t>
            </a:r>
            <a:endParaRPr lang="en-US" altLang="zh-CN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5532208" y="6093861"/>
            <a:ext cx="240219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Get to points</a:t>
            </a:r>
            <a:endParaRPr lang="en-US" altLang="zh-CN" sz="3200" b="1" dirty="0"/>
          </a:p>
        </p:txBody>
      </p:sp>
      <p:sp>
        <p:nvSpPr>
          <p:cNvPr id="14" name="矩形 13"/>
          <p:cNvSpPr/>
          <p:nvPr/>
        </p:nvSpPr>
        <p:spPr>
          <a:xfrm>
            <a:off x="8690088" y="6061962"/>
            <a:ext cx="29336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A proper ending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6189" y="1485476"/>
            <a:ext cx="11159205" cy="450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9314120" y="1392886"/>
            <a:ext cx="1871330" cy="776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7390" y="2209453"/>
            <a:ext cx="9709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tone</a:t>
            </a:r>
            <a:endParaRPr lang="en-US" altLang="zh-C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79935" y="2860180"/>
            <a:ext cx="1490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formal</a:t>
            </a:r>
            <a:endParaRPr lang="en-US" altLang="zh-C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9441" y="3491045"/>
            <a:ext cx="187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informal</a:t>
            </a:r>
            <a:endParaRPr lang="zh-CN" altLang="en-US" sz="3600" dirty="0" smtClean="0">
              <a:latin typeface="Cambria" panose="02040503050406030204" pitchFamily="18" charset="0"/>
              <a:ea typeface="造字工房悦圆演示版常规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7174" y="4221142"/>
            <a:ext cx="87507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I would appreciate it if you submit your article. </a:t>
            </a:r>
            <a:endParaRPr lang="en-US" altLang="zh-CN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would be appreciated that…</a:t>
            </a:r>
            <a:endParaRPr lang="en-US" altLang="zh-CN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9609" y="1084521"/>
            <a:ext cx="11302409" cy="23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25548" y="184371"/>
            <a:ext cx="10515600" cy="1325563"/>
          </a:xfrm>
        </p:spPr>
        <p:txBody>
          <a:bodyPr/>
          <a:lstStyle/>
          <a:p>
            <a:r>
              <a:rPr lang="zh-CN" altLang="en-US" b="1" dirty="0" smtClean="0"/>
              <a:t>实例示范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1261858" y="5381478"/>
            <a:ext cx="843833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please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something about XXX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010" y="6039311"/>
            <a:ext cx="9913291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It would be better if </a:t>
            </a:r>
            <a:r>
              <a:rPr lang="en-US" altLang="zh-CN" sz="3200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we have your article before June 1</a:t>
            </a:r>
            <a:r>
              <a:rPr lang="en-US" altLang="zh-CN" sz="3200" baseline="30000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sz="3200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 descr="u=16085930,452947234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6798" y="5250711"/>
            <a:ext cx="935370" cy="935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9609" y="1084521"/>
            <a:ext cx="11302409" cy="23391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2132" y="467833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校英文报简介</a:t>
            </a:r>
            <a:endParaRPr lang="zh-CN" altLang="en-US" sz="3600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08591" y="184370"/>
            <a:ext cx="10515600" cy="1325563"/>
          </a:xfrm>
        </p:spPr>
        <p:txBody>
          <a:bodyPr/>
          <a:lstStyle/>
          <a:p>
            <a:r>
              <a:rPr lang="zh-CN" altLang="en-US" b="1" dirty="0" smtClean="0"/>
              <a:t>内容操练</a:t>
            </a:r>
            <a:endParaRPr lang="zh-CN" altLang="en-US" b="1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18975" y="1612966"/>
            <a:ext cx="1371601" cy="44975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zh-CN" altLang="en-US" sz="3200" b="1" dirty="0" smtClean="0"/>
              <a:t>开   头</a:t>
            </a:r>
            <a:endParaRPr lang="en-US" altLang="zh-CN" sz="3200" b="1" dirty="0" smtClean="0"/>
          </a:p>
        </p:txBody>
      </p:sp>
      <p:sp>
        <p:nvSpPr>
          <p:cNvPr id="8" name="内容占位符 2"/>
          <p:cNvSpPr txBox="1"/>
          <p:nvPr/>
        </p:nvSpPr>
        <p:spPr>
          <a:xfrm>
            <a:off x="138224" y="2219048"/>
            <a:ext cx="9303486" cy="440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zh-CN" sz="3200" dirty="0" smtClean="0"/>
              <a:t>On hearing the news that…, I can’t wait to tell you about </a:t>
            </a:r>
            <a:r>
              <a:rPr lang="en-US" altLang="zh-CN" sz="3200" dirty="0" err="1" smtClean="0"/>
              <a:t>sth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zh-CN" sz="3200" dirty="0" smtClean="0"/>
              <a:t>I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would</a:t>
            </a:r>
            <a:r>
              <a:rPr lang="en-US" altLang="zh-CN" sz="3200" dirty="0" smtClean="0"/>
              <a:t> like to invite you to write an article for </a:t>
            </a:r>
            <a:r>
              <a:rPr lang="en-US" altLang="zh-CN" sz="3200" u="sng" dirty="0" smtClean="0"/>
              <a:t>our school’s English newspaper.</a:t>
            </a:r>
            <a:endParaRPr lang="en-US" altLang="zh-CN" sz="3200" u="sng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zh-CN" sz="3200" dirty="0" smtClean="0"/>
              <a:t>I wonder If you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could </a:t>
            </a:r>
            <a:r>
              <a:rPr lang="en-US" altLang="zh-CN" sz="3200" dirty="0" smtClean="0"/>
              <a:t>write something about </a:t>
            </a:r>
            <a:r>
              <a:rPr lang="en-US" altLang="zh-CN" sz="3200" u="sng" dirty="0" smtClean="0"/>
              <a:t>Chinese poems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zh-CN" sz="3200" b="1" dirty="0" smtClean="0">
                <a:solidFill>
                  <a:srgbClr val="FF0000"/>
                </a:solidFill>
              </a:rPr>
              <a:t>Would/could</a:t>
            </a:r>
            <a:r>
              <a:rPr lang="en-US" altLang="zh-CN" sz="3200" dirty="0" smtClean="0"/>
              <a:t> you please write something about/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altLang="zh-CN" sz="3200" dirty="0" smtClean="0"/>
              <a:t> </a:t>
            </a:r>
            <a:r>
              <a:rPr lang="en-US" altLang="zh-CN" sz="3200" u="sng" dirty="0" smtClean="0"/>
              <a:t>the culture in your part of America?</a:t>
            </a:r>
            <a:endParaRPr lang="en-US" altLang="zh-CN" sz="3200" u="sng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endParaRPr lang="en-US" altLang="zh-CN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77423" y="3061092"/>
            <a:ext cx="2704214" cy="304698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related to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linked to</a:t>
            </a:r>
            <a:b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regard to</a:t>
            </a:r>
            <a:b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connected with</a:t>
            </a:r>
            <a:b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way of</a:t>
            </a:r>
            <a:b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b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b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connection with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498112" y="5550195"/>
            <a:ext cx="5491412" cy="981430"/>
          </a:xfrm>
          <a:custGeom>
            <a:avLst/>
            <a:gdLst>
              <a:gd name="connsiteX0" fmla="*/ 0 w 5491412"/>
              <a:gd name="connsiteY0" fmla="*/ 595424 h 981430"/>
              <a:gd name="connsiteX1" fmla="*/ 53162 w 5491412"/>
              <a:gd name="connsiteY1" fmla="*/ 606056 h 981430"/>
              <a:gd name="connsiteX2" fmla="*/ 116958 w 5491412"/>
              <a:gd name="connsiteY2" fmla="*/ 627321 h 981430"/>
              <a:gd name="connsiteX3" fmla="*/ 159488 w 5491412"/>
              <a:gd name="connsiteY3" fmla="*/ 637954 h 981430"/>
              <a:gd name="connsiteX4" fmla="*/ 191386 w 5491412"/>
              <a:gd name="connsiteY4" fmla="*/ 659219 h 981430"/>
              <a:gd name="connsiteX5" fmla="*/ 255181 w 5491412"/>
              <a:gd name="connsiteY5" fmla="*/ 712382 h 981430"/>
              <a:gd name="connsiteX6" fmla="*/ 318976 w 5491412"/>
              <a:gd name="connsiteY6" fmla="*/ 733647 h 981430"/>
              <a:gd name="connsiteX7" fmla="*/ 350874 w 5491412"/>
              <a:gd name="connsiteY7" fmla="*/ 765545 h 981430"/>
              <a:gd name="connsiteX8" fmla="*/ 435935 w 5491412"/>
              <a:gd name="connsiteY8" fmla="*/ 808075 h 981430"/>
              <a:gd name="connsiteX9" fmla="*/ 520995 w 5491412"/>
              <a:gd name="connsiteY9" fmla="*/ 839972 h 981430"/>
              <a:gd name="connsiteX10" fmla="*/ 552893 w 5491412"/>
              <a:gd name="connsiteY10" fmla="*/ 861238 h 981430"/>
              <a:gd name="connsiteX11" fmla="*/ 584790 w 5491412"/>
              <a:gd name="connsiteY11" fmla="*/ 871870 h 981430"/>
              <a:gd name="connsiteX12" fmla="*/ 712381 w 5491412"/>
              <a:gd name="connsiteY12" fmla="*/ 893135 h 981430"/>
              <a:gd name="connsiteX13" fmla="*/ 786809 w 5491412"/>
              <a:gd name="connsiteY13" fmla="*/ 914400 h 981430"/>
              <a:gd name="connsiteX14" fmla="*/ 967562 w 5491412"/>
              <a:gd name="connsiteY14" fmla="*/ 935665 h 981430"/>
              <a:gd name="connsiteX15" fmla="*/ 1679944 w 5491412"/>
              <a:gd name="connsiteY15" fmla="*/ 946298 h 981430"/>
              <a:gd name="connsiteX16" fmla="*/ 2488018 w 5491412"/>
              <a:gd name="connsiteY16" fmla="*/ 946298 h 981430"/>
              <a:gd name="connsiteX17" fmla="*/ 2615609 w 5491412"/>
              <a:gd name="connsiteY17" fmla="*/ 925033 h 981430"/>
              <a:gd name="connsiteX18" fmla="*/ 3115339 w 5491412"/>
              <a:gd name="connsiteY18" fmla="*/ 903768 h 981430"/>
              <a:gd name="connsiteX19" fmla="*/ 3242930 w 5491412"/>
              <a:gd name="connsiteY19" fmla="*/ 882503 h 981430"/>
              <a:gd name="connsiteX20" fmla="*/ 3306725 w 5491412"/>
              <a:gd name="connsiteY20" fmla="*/ 871870 h 981430"/>
              <a:gd name="connsiteX21" fmla="*/ 3487479 w 5491412"/>
              <a:gd name="connsiteY21" fmla="*/ 850605 h 981430"/>
              <a:gd name="connsiteX22" fmla="*/ 3572539 w 5491412"/>
              <a:gd name="connsiteY22" fmla="*/ 839972 h 981430"/>
              <a:gd name="connsiteX23" fmla="*/ 3721395 w 5491412"/>
              <a:gd name="connsiteY23" fmla="*/ 808075 h 981430"/>
              <a:gd name="connsiteX24" fmla="*/ 3806455 w 5491412"/>
              <a:gd name="connsiteY24" fmla="*/ 786810 h 981430"/>
              <a:gd name="connsiteX25" fmla="*/ 3880883 w 5491412"/>
              <a:gd name="connsiteY25" fmla="*/ 776177 h 981430"/>
              <a:gd name="connsiteX26" fmla="*/ 3965944 w 5491412"/>
              <a:gd name="connsiteY26" fmla="*/ 754912 h 981430"/>
              <a:gd name="connsiteX27" fmla="*/ 4040372 w 5491412"/>
              <a:gd name="connsiteY27" fmla="*/ 744279 h 981430"/>
              <a:gd name="connsiteX28" fmla="*/ 4104167 w 5491412"/>
              <a:gd name="connsiteY28" fmla="*/ 723014 h 981430"/>
              <a:gd name="connsiteX29" fmla="*/ 4306186 w 5491412"/>
              <a:gd name="connsiteY29" fmla="*/ 701749 h 981430"/>
              <a:gd name="connsiteX30" fmla="*/ 4465674 w 5491412"/>
              <a:gd name="connsiteY30" fmla="*/ 669852 h 981430"/>
              <a:gd name="connsiteX31" fmla="*/ 4508204 w 5491412"/>
              <a:gd name="connsiteY31" fmla="*/ 659219 h 981430"/>
              <a:gd name="connsiteX32" fmla="*/ 4603897 w 5491412"/>
              <a:gd name="connsiteY32" fmla="*/ 616689 h 981430"/>
              <a:gd name="connsiteX33" fmla="*/ 4678325 w 5491412"/>
              <a:gd name="connsiteY33" fmla="*/ 584791 h 981430"/>
              <a:gd name="connsiteX34" fmla="*/ 4710223 w 5491412"/>
              <a:gd name="connsiteY34" fmla="*/ 563526 h 981430"/>
              <a:gd name="connsiteX35" fmla="*/ 4763386 w 5491412"/>
              <a:gd name="connsiteY35" fmla="*/ 542261 h 981430"/>
              <a:gd name="connsiteX36" fmla="*/ 4827181 w 5491412"/>
              <a:gd name="connsiteY36" fmla="*/ 510363 h 981430"/>
              <a:gd name="connsiteX37" fmla="*/ 4848446 w 5491412"/>
              <a:gd name="connsiteY37" fmla="*/ 478465 h 981430"/>
              <a:gd name="connsiteX38" fmla="*/ 4880344 w 5491412"/>
              <a:gd name="connsiteY38" fmla="*/ 457200 h 981430"/>
              <a:gd name="connsiteX39" fmla="*/ 4976037 w 5491412"/>
              <a:gd name="connsiteY39" fmla="*/ 414670 h 981430"/>
              <a:gd name="connsiteX40" fmla="*/ 5007935 w 5491412"/>
              <a:gd name="connsiteY40" fmla="*/ 393405 h 981430"/>
              <a:gd name="connsiteX41" fmla="*/ 5039832 w 5491412"/>
              <a:gd name="connsiteY41" fmla="*/ 350875 h 981430"/>
              <a:gd name="connsiteX42" fmla="*/ 5082362 w 5491412"/>
              <a:gd name="connsiteY42" fmla="*/ 329610 h 981430"/>
              <a:gd name="connsiteX43" fmla="*/ 5114260 w 5491412"/>
              <a:gd name="connsiteY43" fmla="*/ 308345 h 981430"/>
              <a:gd name="connsiteX44" fmla="*/ 5146158 w 5491412"/>
              <a:gd name="connsiteY44" fmla="*/ 276447 h 981430"/>
              <a:gd name="connsiteX45" fmla="*/ 5188688 w 5491412"/>
              <a:gd name="connsiteY45" fmla="*/ 255182 h 981430"/>
              <a:gd name="connsiteX46" fmla="*/ 5263116 w 5491412"/>
              <a:gd name="connsiteY46" fmla="*/ 202019 h 981430"/>
              <a:gd name="connsiteX47" fmla="*/ 5295014 w 5491412"/>
              <a:gd name="connsiteY47" fmla="*/ 180754 h 981430"/>
              <a:gd name="connsiteX48" fmla="*/ 5390707 w 5491412"/>
              <a:gd name="connsiteY48" fmla="*/ 63796 h 981430"/>
              <a:gd name="connsiteX49" fmla="*/ 5422604 w 5491412"/>
              <a:gd name="connsiteY49" fmla="*/ 31898 h 981430"/>
              <a:gd name="connsiteX50" fmla="*/ 5486400 w 5491412"/>
              <a:gd name="connsiteY50" fmla="*/ 0 h 981430"/>
              <a:gd name="connsiteX51" fmla="*/ 5475767 w 5491412"/>
              <a:gd name="connsiteY51" fmla="*/ 10633 h 98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491412" h="981430">
                <a:moveTo>
                  <a:pt x="0" y="595424"/>
                </a:moveTo>
                <a:cubicBezTo>
                  <a:pt x="17721" y="598968"/>
                  <a:pt x="35727" y="601301"/>
                  <a:pt x="53162" y="606056"/>
                </a:cubicBezTo>
                <a:cubicBezTo>
                  <a:pt x="74788" y="611954"/>
                  <a:pt x="95212" y="621884"/>
                  <a:pt x="116958" y="627321"/>
                </a:cubicBezTo>
                <a:lnTo>
                  <a:pt x="159488" y="637954"/>
                </a:lnTo>
                <a:cubicBezTo>
                  <a:pt x="170121" y="645042"/>
                  <a:pt x="181569" y="651038"/>
                  <a:pt x="191386" y="659219"/>
                </a:cubicBezTo>
                <a:cubicBezTo>
                  <a:pt x="220005" y="683068"/>
                  <a:pt x="221237" y="697296"/>
                  <a:pt x="255181" y="712382"/>
                </a:cubicBezTo>
                <a:cubicBezTo>
                  <a:pt x="275664" y="721486"/>
                  <a:pt x="318976" y="733647"/>
                  <a:pt x="318976" y="733647"/>
                </a:cubicBezTo>
                <a:cubicBezTo>
                  <a:pt x="329609" y="744280"/>
                  <a:pt x="338188" y="757472"/>
                  <a:pt x="350874" y="765545"/>
                </a:cubicBezTo>
                <a:cubicBezTo>
                  <a:pt x="377618" y="782564"/>
                  <a:pt x="407581" y="793898"/>
                  <a:pt x="435935" y="808075"/>
                </a:cubicBezTo>
                <a:cubicBezTo>
                  <a:pt x="491536" y="835875"/>
                  <a:pt x="463087" y="825496"/>
                  <a:pt x="520995" y="839972"/>
                </a:cubicBezTo>
                <a:cubicBezTo>
                  <a:pt x="531628" y="847061"/>
                  <a:pt x="541463" y="855523"/>
                  <a:pt x="552893" y="861238"/>
                </a:cubicBezTo>
                <a:cubicBezTo>
                  <a:pt x="562917" y="866250"/>
                  <a:pt x="574014" y="868791"/>
                  <a:pt x="584790" y="871870"/>
                </a:cubicBezTo>
                <a:cubicBezTo>
                  <a:pt x="639434" y="887482"/>
                  <a:pt x="643339" y="884505"/>
                  <a:pt x="712381" y="893135"/>
                </a:cubicBezTo>
                <a:cubicBezTo>
                  <a:pt x="737190" y="900223"/>
                  <a:pt x="761777" y="908142"/>
                  <a:pt x="786809" y="914400"/>
                </a:cubicBezTo>
                <a:cubicBezTo>
                  <a:pt x="844761" y="928888"/>
                  <a:pt x="909480" y="934195"/>
                  <a:pt x="967562" y="935665"/>
                </a:cubicBezTo>
                <a:cubicBezTo>
                  <a:pt x="1204973" y="941675"/>
                  <a:pt x="1442483" y="942754"/>
                  <a:pt x="1679944" y="946298"/>
                </a:cubicBezTo>
                <a:cubicBezTo>
                  <a:pt x="1996117" y="981430"/>
                  <a:pt x="1858640" y="970199"/>
                  <a:pt x="2488018" y="946298"/>
                </a:cubicBezTo>
                <a:cubicBezTo>
                  <a:pt x="2531104" y="944662"/>
                  <a:pt x="2572756" y="929795"/>
                  <a:pt x="2615609" y="925033"/>
                </a:cubicBezTo>
                <a:cubicBezTo>
                  <a:pt x="2736560" y="911594"/>
                  <a:pt x="3045029" y="905965"/>
                  <a:pt x="3115339" y="903768"/>
                </a:cubicBezTo>
                <a:cubicBezTo>
                  <a:pt x="3194078" y="884082"/>
                  <a:pt x="3126771" y="899097"/>
                  <a:pt x="3242930" y="882503"/>
                </a:cubicBezTo>
                <a:cubicBezTo>
                  <a:pt x="3264272" y="879454"/>
                  <a:pt x="3285383" y="874919"/>
                  <a:pt x="3306725" y="871870"/>
                </a:cubicBezTo>
                <a:cubicBezTo>
                  <a:pt x="3369426" y="862913"/>
                  <a:pt x="3424269" y="858042"/>
                  <a:pt x="3487479" y="850605"/>
                </a:cubicBezTo>
                <a:lnTo>
                  <a:pt x="3572539" y="839972"/>
                </a:lnTo>
                <a:cubicBezTo>
                  <a:pt x="3699520" y="797646"/>
                  <a:pt x="3568103" y="836817"/>
                  <a:pt x="3721395" y="808075"/>
                </a:cubicBezTo>
                <a:cubicBezTo>
                  <a:pt x="3750120" y="802689"/>
                  <a:pt x="3777523" y="790943"/>
                  <a:pt x="3806455" y="786810"/>
                </a:cubicBezTo>
                <a:cubicBezTo>
                  <a:pt x="3831264" y="783266"/>
                  <a:pt x="3856308" y="781092"/>
                  <a:pt x="3880883" y="776177"/>
                </a:cubicBezTo>
                <a:cubicBezTo>
                  <a:pt x="3909542" y="770445"/>
                  <a:pt x="3937011" y="759045"/>
                  <a:pt x="3965944" y="754912"/>
                </a:cubicBezTo>
                <a:lnTo>
                  <a:pt x="4040372" y="744279"/>
                </a:lnTo>
                <a:cubicBezTo>
                  <a:pt x="4061637" y="737191"/>
                  <a:pt x="4081925" y="725794"/>
                  <a:pt x="4104167" y="723014"/>
                </a:cubicBezTo>
                <a:cubicBezTo>
                  <a:pt x="4228073" y="707527"/>
                  <a:pt x="4160771" y="714969"/>
                  <a:pt x="4306186" y="701749"/>
                </a:cubicBezTo>
                <a:cubicBezTo>
                  <a:pt x="4359349" y="691117"/>
                  <a:pt x="4413077" y="683002"/>
                  <a:pt x="4465674" y="669852"/>
                </a:cubicBezTo>
                <a:cubicBezTo>
                  <a:pt x="4479851" y="666308"/>
                  <a:pt x="4494636" y="664646"/>
                  <a:pt x="4508204" y="659219"/>
                </a:cubicBezTo>
                <a:cubicBezTo>
                  <a:pt x="4692722" y="585411"/>
                  <a:pt x="4497263" y="652232"/>
                  <a:pt x="4603897" y="616689"/>
                </a:cubicBezTo>
                <a:cubicBezTo>
                  <a:pt x="4683979" y="563302"/>
                  <a:pt x="4582202" y="625987"/>
                  <a:pt x="4678325" y="584791"/>
                </a:cubicBezTo>
                <a:cubicBezTo>
                  <a:pt x="4690071" y="579757"/>
                  <a:pt x="4698793" y="569241"/>
                  <a:pt x="4710223" y="563526"/>
                </a:cubicBezTo>
                <a:cubicBezTo>
                  <a:pt x="4727294" y="554991"/>
                  <a:pt x="4746315" y="550797"/>
                  <a:pt x="4763386" y="542261"/>
                </a:cubicBezTo>
                <a:cubicBezTo>
                  <a:pt x="4845836" y="501036"/>
                  <a:pt x="4747000" y="537091"/>
                  <a:pt x="4827181" y="510363"/>
                </a:cubicBezTo>
                <a:cubicBezTo>
                  <a:pt x="4834269" y="499730"/>
                  <a:pt x="4839410" y="487501"/>
                  <a:pt x="4848446" y="478465"/>
                </a:cubicBezTo>
                <a:cubicBezTo>
                  <a:pt x="4857482" y="469429"/>
                  <a:pt x="4869249" y="463540"/>
                  <a:pt x="4880344" y="457200"/>
                </a:cubicBezTo>
                <a:cubicBezTo>
                  <a:pt x="4959263" y="412104"/>
                  <a:pt x="4884895" y="460240"/>
                  <a:pt x="4976037" y="414670"/>
                </a:cubicBezTo>
                <a:cubicBezTo>
                  <a:pt x="4987467" y="408955"/>
                  <a:pt x="4997302" y="400493"/>
                  <a:pt x="5007935" y="393405"/>
                </a:cubicBezTo>
                <a:cubicBezTo>
                  <a:pt x="5018567" y="379228"/>
                  <a:pt x="5026377" y="362408"/>
                  <a:pt x="5039832" y="350875"/>
                </a:cubicBezTo>
                <a:cubicBezTo>
                  <a:pt x="5051866" y="340560"/>
                  <a:pt x="5068600" y="337474"/>
                  <a:pt x="5082362" y="329610"/>
                </a:cubicBezTo>
                <a:cubicBezTo>
                  <a:pt x="5093457" y="323270"/>
                  <a:pt x="5104443" y="316526"/>
                  <a:pt x="5114260" y="308345"/>
                </a:cubicBezTo>
                <a:cubicBezTo>
                  <a:pt x="5125812" y="298719"/>
                  <a:pt x="5133922" y="285187"/>
                  <a:pt x="5146158" y="276447"/>
                </a:cubicBezTo>
                <a:cubicBezTo>
                  <a:pt x="5159056" y="267234"/>
                  <a:pt x="5174926" y="263046"/>
                  <a:pt x="5188688" y="255182"/>
                </a:cubicBezTo>
                <a:cubicBezTo>
                  <a:pt x="5213751" y="240860"/>
                  <a:pt x="5240288" y="218325"/>
                  <a:pt x="5263116" y="202019"/>
                </a:cubicBezTo>
                <a:cubicBezTo>
                  <a:pt x="5273515" y="194591"/>
                  <a:pt x="5284381" y="187842"/>
                  <a:pt x="5295014" y="180754"/>
                </a:cubicBezTo>
                <a:cubicBezTo>
                  <a:pt x="5351448" y="96102"/>
                  <a:pt x="5319469" y="135034"/>
                  <a:pt x="5390707" y="63796"/>
                </a:cubicBezTo>
                <a:cubicBezTo>
                  <a:pt x="5401340" y="53163"/>
                  <a:pt x="5410093" y="40239"/>
                  <a:pt x="5422604" y="31898"/>
                </a:cubicBezTo>
                <a:cubicBezTo>
                  <a:pt x="5438731" y="21147"/>
                  <a:pt x="5464391" y="0"/>
                  <a:pt x="5486400" y="0"/>
                </a:cubicBezTo>
                <a:cubicBezTo>
                  <a:pt x="5491412" y="0"/>
                  <a:pt x="5479311" y="7089"/>
                  <a:pt x="5475767" y="10633"/>
                </a:cubicBez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08344" y="2275367"/>
            <a:ext cx="8367823" cy="2200940"/>
            <a:chOff x="435935" y="2328530"/>
            <a:chExt cx="8367823" cy="2200940"/>
          </a:xfrm>
        </p:grpSpPr>
        <p:sp>
          <p:nvSpPr>
            <p:cNvPr id="12" name="折角形 11"/>
            <p:cNvSpPr/>
            <p:nvPr/>
          </p:nvSpPr>
          <p:spPr>
            <a:xfrm>
              <a:off x="435935" y="2328530"/>
              <a:ext cx="8367823" cy="2200940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折角形 14"/>
            <p:cNvSpPr/>
            <p:nvPr/>
          </p:nvSpPr>
          <p:spPr>
            <a:xfrm>
              <a:off x="648586" y="2498651"/>
              <a:ext cx="7953154" cy="1892596"/>
            </a:xfrm>
            <a:prstGeom prst="foldedCorner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623903" y="2531954"/>
            <a:ext cx="7626962" cy="15696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eg:I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like to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you to write an article in our School’s English newspaper. It is very popular among students.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 build="p"/>
      <p:bldP spid="9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8959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内容操练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181" y="956931"/>
            <a:ext cx="11653284" cy="159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08343" y="1325887"/>
            <a:ext cx="1371601" cy="44975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zh-CN" altLang="en-US" sz="3200" b="1" dirty="0" smtClean="0"/>
              <a:t>主   体</a:t>
            </a:r>
            <a:endParaRPr lang="en-US" altLang="zh-CN" sz="3200" b="1" dirty="0" smtClean="0"/>
          </a:p>
        </p:txBody>
      </p:sp>
      <p:sp>
        <p:nvSpPr>
          <p:cNvPr id="7" name="内容占位符 2"/>
          <p:cNvSpPr txBox="1"/>
          <p:nvPr/>
        </p:nvSpPr>
        <p:spPr>
          <a:xfrm>
            <a:off x="191388" y="1963839"/>
            <a:ext cx="11472528" cy="36395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zh-CN" sz="3200" dirty="0" smtClean="0"/>
              <a:t>The </a:t>
            </a:r>
            <a:r>
              <a:rPr lang="en-US" altLang="zh-CN" sz="3200" u="sng" dirty="0" smtClean="0"/>
              <a:t>Foreign Culture </a:t>
            </a:r>
            <a:r>
              <a:rPr lang="en-US" altLang="zh-CN" sz="3200" dirty="0" smtClean="0"/>
              <a:t>section where you </a:t>
            </a:r>
            <a:r>
              <a:rPr lang="en-US" altLang="zh-CN" sz="3200" dirty="0" smtClean="0">
                <a:solidFill>
                  <a:srgbClr val="FF0000"/>
                </a:solidFill>
              </a:rPr>
              <a:t>are expected to contribute</a:t>
            </a:r>
            <a:r>
              <a:rPr lang="en-US" altLang="zh-CN" sz="3200" dirty="0" smtClean="0"/>
              <a:t> articles on our newspaper is very popular among us students.</a:t>
            </a:r>
            <a:endParaRPr lang="en-US" altLang="zh-CN" sz="32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zh-CN" sz="3200" dirty="0" smtClean="0"/>
              <a:t>We </a:t>
            </a:r>
            <a:r>
              <a:rPr lang="en-US" altLang="zh-CN" sz="3200" dirty="0" smtClean="0">
                <a:solidFill>
                  <a:srgbClr val="FF0000"/>
                </a:solidFill>
              </a:rPr>
              <a:t>would especially </a:t>
            </a:r>
            <a:r>
              <a:rPr lang="en-US" altLang="zh-CN" sz="3200" dirty="0" smtClean="0"/>
              <a:t>welcome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/>
              <a:t>articles about </a:t>
            </a:r>
            <a:r>
              <a:rPr lang="en-US" altLang="zh-CN" sz="3200" u="sng" dirty="0" smtClean="0"/>
              <a:t>how Americans spend their holidays ,festivals and the everyday life of American senior high students.</a:t>
            </a:r>
            <a:endParaRPr lang="en-US" altLang="zh-CN" sz="3200" u="sng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3200" dirty="0" smtClean="0"/>
              <a:t>翻译：任何与此相关的文章都可以</a:t>
            </a:r>
            <a:endParaRPr lang="en-US" altLang="zh-CN" sz="32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336700" y="5454502"/>
            <a:ext cx="7074193" cy="10738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kumimoji="0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write anything relevant to XXX.</a:t>
            </a:r>
            <a:endParaRPr kumimoji="0" lang="en-US" altLang="zh-CN" sz="28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en-US" altLang="zh-CN" sz="2800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relevant to XXX is welcomed.</a:t>
            </a:r>
            <a:endParaRPr kumimoji="0" lang="en-US" altLang="zh-CN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2010" y="329610"/>
            <a:ext cx="379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稿件内容与要求</a:t>
            </a:r>
            <a:endParaRPr lang="zh-CN" altLang="en-US" sz="3600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8976" y="2020185"/>
            <a:ext cx="8367823" cy="2200940"/>
            <a:chOff x="435935" y="2328530"/>
            <a:chExt cx="8367823" cy="2200940"/>
          </a:xfrm>
        </p:grpSpPr>
        <p:sp>
          <p:nvSpPr>
            <p:cNvPr id="11" name="折角形 10"/>
            <p:cNvSpPr/>
            <p:nvPr/>
          </p:nvSpPr>
          <p:spPr>
            <a:xfrm>
              <a:off x="435935" y="2328530"/>
              <a:ext cx="8367823" cy="2200940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折角形 11"/>
            <p:cNvSpPr/>
            <p:nvPr/>
          </p:nvSpPr>
          <p:spPr>
            <a:xfrm>
              <a:off x="648586" y="2498651"/>
              <a:ext cx="7953154" cy="1892596"/>
            </a:xfrm>
            <a:prstGeom prst="foldedCorner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98601" y="2266140"/>
            <a:ext cx="8169222" cy="18651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Would/could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please write something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films and the film industry.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help us  understand how the industry has developed into big business.</a:t>
            </a:r>
            <a:endParaRPr lang="en-US" altLang="zh-CN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7432" y="2222204"/>
            <a:ext cx="2361544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Add the detail</a:t>
            </a:r>
            <a:endParaRPr lang="zh-CN" altLang="en-US" sz="28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0493" y="3395330"/>
            <a:ext cx="2406428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the importance</a:t>
            </a:r>
            <a:endParaRPr lang="zh-CN" altLang="en-US" sz="2800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8" grpId="0"/>
      <p:bldP spid="13" grpId="0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2427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内容操练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656" y="4642883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The deadline is due on June 1</a:t>
            </a:r>
            <a:r>
              <a:rPr lang="en-US" altLang="zh-CN" sz="3200" i="1" baseline="30000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.</a:t>
            </a:r>
            <a:endParaRPr lang="zh-CN" altLang="en-US" sz="3200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181" y="956931"/>
            <a:ext cx="11653284" cy="159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08343" y="1325887"/>
            <a:ext cx="1371601" cy="44975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zh-CN" altLang="en-US" sz="3200" b="1" dirty="0" smtClean="0"/>
              <a:t>主   体</a:t>
            </a:r>
            <a:endParaRPr lang="en-US" altLang="zh-CN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9609" y="189259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4.</a:t>
            </a:r>
            <a:r>
              <a:rPr lang="zh-CN" altLang="en-US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翻译：字数三百字就可以</a:t>
            </a:r>
            <a:endParaRPr lang="zh-CN" altLang="en-US" sz="3200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19" y="2438399"/>
            <a:ext cx="433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4.About 300 words is ok.</a:t>
            </a:r>
            <a:endParaRPr lang="zh-CN" altLang="en-US" sz="3200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861" y="2452575"/>
            <a:ext cx="564205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Within 300 words would be fine.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32" y="3189766"/>
            <a:ext cx="9399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You are supposed to write the article within 300 words.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480" y="3257105"/>
            <a:ext cx="93773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Your article 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is supposed to 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be written about 300 words.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314" y="4075813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5.</a:t>
            </a:r>
            <a:r>
              <a:rPr lang="zh-CN" altLang="en-US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翻译：截至日期为</a:t>
            </a:r>
            <a:r>
              <a:rPr lang="en-US" altLang="zh-CN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6</a:t>
            </a:r>
            <a:r>
              <a:rPr lang="zh-CN" altLang="en-US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月</a:t>
            </a:r>
            <a:r>
              <a:rPr lang="en-US" altLang="zh-CN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1</a:t>
            </a:r>
            <a:r>
              <a:rPr lang="zh-CN" altLang="en-US" sz="3200" dirty="0" smtClean="0">
                <a:latin typeface="造字工房悦圆演示版常规体" pitchFamily="2" charset="-122"/>
                <a:ea typeface="造字工房悦圆演示版常规体" pitchFamily="2" charset="-122"/>
              </a:rPr>
              <a:t>号</a:t>
            </a:r>
            <a:endParaRPr lang="zh-CN" altLang="en-US" sz="3200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465" y="4720872"/>
            <a:ext cx="991329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It would be better if 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we have your article before June 1</a:t>
            </a:r>
            <a:r>
              <a:rPr lang="en-US" altLang="zh-CN" sz="3200" b="1" i="1" baseline="30000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.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010" y="5575002"/>
            <a:ext cx="1128065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We will 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extend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the deadline if you consider the time is not enough.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2010" y="329610"/>
            <a:ext cx="379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6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交稿时间与方式</a:t>
            </a:r>
            <a:endParaRPr lang="zh-CN" altLang="en-US" sz="3600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 uiExpand="1" build="p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9812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80753" y="1127068"/>
            <a:ext cx="8367823" cy="1828800"/>
            <a:chOff x="435935" y="701749"/>
            <a:chExt cx="8367823" cy="2200940"/>
          </a:xfrm>
        </p:grpSpPr>
        <p:grpSp>
          <p:nvGrpSpPr>
            <p:cNvPr id="8" name="组合 7"/>
            <p:cNvGrpSpPr/>
            <p:nvPr/>
          </p:nvGrpSpPr>
          <p:grpSpPr>
            <a:xfrm>
              <a:off x="435935" y="701749"/>
              <a:ext cx="8367823" cy="2200940"/>
              <a:chOff x="435935" y="2328530"/>
              <a:chExt cx="8367823" cy="2200940"/>
            </a:xfrm>
          </p:grpSpPr>
          <p:sp>
            <p:nvSpPr>
              <p:cNvPr id="9" name="折角形 8"/>
              <p:cNvSpPr/>
              <p:nvPr/>
            </p:nvSpPr>
            <p:spPr>
              <a:xfrm>
                <a:off x="435935" y="2328530"/>
                <a:ext cx="8367823" cy="2200940"/>
              </a:xfrm>
              <a:prstGeom prst="foldedCorne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折角形 9"/>
              <p:cNvSpPr/>
              <p:nvPr/>
            </p:nvSpPr>
            <p:spPr>
              <a:xfrm>
                <a:off x="648586" y="2498651"/>
                <a:ext cx="7953154" cy="1892596"/>
              </a:xfrm>
              <a:prstGeom prst="foldedCorner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751494" y="1000866"/>
              <a:ext cx="7626962" cy="138499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l"/>
              </a:pP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 like to 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invite you to write an article in our School’s English newspaper. It is very popular among students.</a:t>
              </a:r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3168516"/>
            <a:ext cx="8583899" cy="1967024"/>
            <a:chOff x="39106" y="2934585"/>
            <a:chExt cx="8530735" cy="2200940"/>
          </a:xfrm>
        </p:grpSpPr>
        <p:grpSp>
          <p:nvGrpSpPr>
            <p:cNvPr id="13" name="组合 12"/>
            <p:cNvGrpSpPr/>
            <p:nvPr/>
          </p:nvGrpSpPr>
          <p:grpSpPr>
            <a:xfrm>
              <a:off x="202018" y="2934585"/>
              <a:ext cx="8367823" cy="2200940"/>
              <a:chOff x="435935" y="2328530"/>
              <a:chExt cx="8367823" cy="2200940"/>
            </a:xfrm>
          </p:grpSpPr>
          <p:sp>
            <p:nvSpPr>
              <p:cNvPr id="14" name="折角形 13"/>
              <p:cNvSpPr/>
              <p:nvPr/>
            </p:nvSpPr>
            <p:spPr>
              <a:xfrm>
                <a:off x="435935" y="2328530"/>
                <a:ext cx="8367823" cy="2200940"/>
              </a:xfrm>
              <a:prstGeom prst="foldedCorne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折角形 14"/>
              <p:cNvSpPr/>
              <p:nvPr/>
            </p:nvSpPr>
            <p:spPr>
              <a:xfrm>
                <a:off x="648586" y="2498651"/>
                <a:ext cx="7953154" cy="1892596"/>
              </a:xfrm>
              <a:prstGeom prst="foldedCorner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9106" y="3127377"/>
              <a:ext cx="8169222" cy="183897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14350" lvl="0" indent="-51435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Would/could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please write something concerning American films and the film industry. It will help us  understand how the industry has developed into big business.</a:t>
              </a:r>
              <a:endPara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3033" y="5362372"/>
            <a:ext cx="8406809" cy="1421220"/>
            <a:chOff x="435935" y="701749"/>
            <a:chExt cx="8367823" cy="2200940"/>
          </a:xfrm>
        </p:grpSpPr>
        <p:grpSp>
          <p:nvGrpSpPr>
            <p:cNvPr id="24" name="组合 7"/>
            <p:cNvGrpSpPr/>
            <p:nvPr/>
          </p:nvGrpSpPr>
          <p:grpSpPr>
            <a:xfrm>
              <a:off x="435935" y="701749"/>
              <a:ext cx="8367823" cy="2200940"/>
              <a:chOff x="435935" y="2328530"/>
              <a:chExt cx="8367823" cy="2200940"/>
            </a:xfrm>
          </p:grpSpPr>
          <p:sp>
            <p:nvSpPr>
              <p:cNvPr id="26" name="折角形 25"/>
              <p:cNvSpPr/>
              <p:nvPr/>
            </p:nvSpPr>
            <p:spPr>
              <a:xfrm>
                <a:off x="435935" y="2328530"/>
                <a:ext cx="8367823" cy="2200940"/>
              </a:xfrm>
              <a:prstGeom prst="foldedCorne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折角形 26"/>
              <p:cNvSpPr/>
              <p:nvPr/>
            </p:nvSpPr>
            <p:spPr>
              <a:xfrm>
                <a:off x="648586" y="2498651"/>
                <a:ext cx="7953154" cy="1892596"/>
              </a:xfrm>
              <a:prstGeom prst="foldedCorner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51494" y="1000866"/>
              <a:ext cx="7626962" cy="147755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l"/>
              </a:pP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造字工房悦圆演示版常规体" pitchFamily="2" charset="-122"/>
                  <a:cs typeface="Times New Roman" panose="02020603050405020304" pitchFamily="18" charset="0"/>
                </a:rPr>
                <a:t>It would be better if 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造字工房悦圆演示版常规体" pitchFamily="2" charset="-122"/>
                  <a:cs typeface="Times New Roman" panose="02020603050405020304" pitchFamily="18" charset="0"/>
                </a:rPr>
                <a:t>we have your article before Dec. 10 . About 400 words 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造字工房悦圆演示版常规体" pitchFamily="2" charset="-122"/>
                  <a:cs typeface="Times New Roman" panose="02020603050405020304" pitchFamily="18" charset="0"/>
                </a:rPr>
                <a:t>would be 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造字工房悦圆演示版常规体" pitchFamily="2" charset="-122"/>
                  <a:cs typeface="Times New Roman" panose="02020603050405020304" pitchFamily="18" charset="0"/>
                </a:rPr>
                <a:t>fine.</a:t>
              </a:r>
              <a:endParaRPr lang="zh-CN" altLang="en-US" sz="28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591106" y="1552370"/>
            <a:ext cx="3494867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Use attributive clause</a:t>
            </a:r>
            <a:endParaRPr lang="zh-CN" altLang="en-US" sz="28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5557" y="1194404"/>
            <a:ext cx="8367823" cy="1828800"/>
            <a:chOff x="435935" y="714546"/>
            <a:chExt cx="8367823" cy="2200940"/>
          </a:xfrm>
        </p:grpSpPr>
        <p:grpSp>
          <p:nvGrpSpPr>
            <p:cNvPr id="30" name="组合 7"/>
            <p:cNvGrpSpPr/>
            <p:nvPr/>
          </p:nvGrpSpPr>
          <p:grpSpPr>
            <a:xfrm>
              <a:off x="435935" y="714546"/>
              <a:ext cx="8367823" cy="2200940"/>
              <a:chOff x="435935" y="2341327"/>
              <a:chExt cx="8367823" cy="2200940"/>
            </a:xfrm>
          </p:grpSpPr>
          <p:sp>
            <p:nvSpPr>
              <p:cNvPr id="32" name="折角形 31"/>
              <p:cNvSpPr/>
              <p:nvPr/>
            </p:nvSpPr>
            <p:spPr>
              <a:xfrm>
                <a:off x="435935" y="2341327"/>
                <a:ext cx="8367823" cy="2200940"/>
              </a:xfrm>
              <a:prstGeom prst="foldedCorne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折角形 32"/>
              <p:cNvSpPr/>
              <p:nvPr/>
            </p:nvSpPr>
            <p:spPr>
              <a:xfrm>
                <a:off x="648586" y="2498652"/>
                <a:ext cx="7953154" cy="1892596"/>
              </a:xfrm>
              <a:prstGeom prst="foldedCorner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751494" y="1000866"/>
              <a:ext cx="7626962" cy="166682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l"/>
              </a:pP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 like to 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invite you to write an article in our School’s English newspaper , </a:t>
              </a:r>
              <a:r>
                <a:rPr lang="en-US" altLang="zh-CN" sz="2800" b="1" i="1" dirty="0" smtClean="0">
                  <a:solidFill>
                    <a:srgbClr val="FFCC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 very popular among students.</a:t>
              </a:r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562753" y="3810016"/>
            <a:ext cx="3475567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Make it more specific</a:t>
            </a:r>
            <a:endParaRPr lang="zh-CN" altLang="en-US" sz="28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7095" y="3193320"/>
            <a:ext cx="8583899" cy="1967024"/>
            <a:chOff x="39106" y="2934585"/>
            <a:chExt cx="8530735" cy="2200940"/>
          </a:xfrm>
        </p:grpSpPr>
        <p:grpSp>
          <p:nvGrpSpPr>
            <p:cNvPr id="36" name="组合 12"/>
            <p:cNvGrpSpPr/>
            <p:nvPr/>
          </p:nvGrpSpPr>
          <p:grpSpPr>
            <a:xfrm>
              <a:off x="202018" y="2934585"/>
              <a:ext cx="8367823" cy="2200940"/>
              <a:chOff x="435935" y="2328530"/>
              <a:chExt cx="8367823" cy="2200940"/>
            </a:xfrm>
          </p:grpSpPr>
          <p:sp>
            <p:nvSpPr>
              <p:cNvPr id="38" name="折角形 37"/>
              <p:cNvSpPr/>
              <p:nvPr/>
            </p:nvSpPr>
            <p:spPr>
              <a:xfrm>
                <a:off x="435935" y="2328530"/>
                <a:ext cx="8367823" cy="2200940"/>
              </a:xfrm>
              <a:prstGeom prst="foldedCorne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折角形 38"/>
              <p:cNvSpPr/>
              <p:nvPr/>
            </p:nvSpPr>
            <p:spPr>
              <a:xfrm>
                <a:off x="648586" y="2498651"/>
                <a:ext cx="7953154" cy="1892596"/>
              </a:xfrm>
              <a:prstGeom prst="foldedCorner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39106" y="3127377"/>
              <a:ext cx="8169222" cy="183897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14350" lvl="0" indent="-51435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Would/could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please write something concerning American films and the film industry. It will help us  understand how the industry has developed into big business </a:t>
              </a:r>
              <a:r>
                <a:rPr lang="en-US" altLang="zh-CN" sz="2800" b="1" i="1" dirty="0" smtClean="0">
                  <a:solidFill>
                    <a:srgbClr val="FFCC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it is today</a:t>
              </a:r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584019" y="5798305"/>
            <a:ext cx="3557384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Use inanimate subject</a:t>
            </a:r>
            <a:endParaRPr lang="zh-CN" altLang="en-US" sz="28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594356" y="2277083"/>
            <a:ext cx="3597644" cy="3326291"/>
            <a:chOff x="8594356" y="1862396"/>
            <a:chExt cx="3597644" cy="3326291"/>
          </a:xfrm>
        </p:grpSpPr>
        <p:pic>
          <p:nvPicPr>
            <p:cNvPr id="33794" name="Picture 2" descr="https://timgsa.baidu.com/timg?image&amp;quality=80&amp;size=b9999_10000&amp;sec=1596597297244&amp;di=57bfffe76cdad8fb0a377c221b7f4f35&amp;imgtype=0&amp;src=http%3A%2F%2Fimg.china.alibaba.com%2Fimg%2Fibank%2F2014%2F522%2F835%2F1552538225_1151998821.310x310x80x1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8594356" y="1862396"/>
              <a:ext cx="3597644" cy="3326291"/>
            </a:xfrm>
            <a:prstGeom prst="rect">
              <a:avLst/>
            </a:prstGeom>
            <a:noFill/>
          </p:spPr>
        </p:pic>
        <p:sp>
          <p:nvSpPr>
            <p:cNvPr id="43" name="矩形 42"/>
            <p:cNvSpPr/>
            <p:nvPr/>
          </p:nvSpPr>
          <p:spPr>
            <a:xfrm>
              <a:off x="9055896" y="2319301"/>
              <a:ext cx="24378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造字工房悦圆演示版常规体" pitchFamily="2" charset="-122"/>
                  <a:cs typeface="Times New Roman" panose="02020603050405020304" pitchFamily="18" charset="0"/>
                </a:rPr>
                <a:t>The politeness should be expressed throughout the text. </a:t>
              </a:r>
              <a:endPara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标题 1"/>
          <p:cNvSpPr txBox="1"/>
          <p:nvPr/>
        </p:nvSpPr>
        <p:spPr>
          <a:xfrm>
            <a:off x="15769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内容整合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1383" y="925032"/>
            <a:ext cx="11653284" cy="159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181" y="956931"/>
            <a:ext cx="11653284" cy="159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287077" y="1325887"/>
            <a:ext cx="1371601" cy="4497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/>
              <a:t>结  尾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609" y="1892594"/>
            <a:ext cx="1140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3200" dirty="0" smtClean="0">
                <a:ea typeface="造字工房悦圆演示版常规体" pitchFamily="2" charset="-122"/>
              </a:rPr>
              <a:t>I’m looking forward to hearing from you soon!</a:t>
            </a:r>
            <a:endParaRPr lang="en-US" altLang="zh-CN" sz="3200" dirty="0" smtClean="0">
              <a:ea typeface="造字工房悦圆演示版常规体" pitchFamily="2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200" dirty="0" smtClean="0">
                <a:ea typeface="造字工房悦圆演示版常规体" pitchFamily="2" charset="-122"/>
              </a:rPr>
              <a:t>I would appreciate it if you could give me a reply as soon as possible.</a:t>
            </a:r>
            <a:endParaRPr lang="zh-CN" altLang="en-US" sz="3200" dirty="0" smtClean="0"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696" y="4462132"/>
            <a:ext cx="631928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How is everything going (with you)?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50873" y="3696948"/>
            <a:ext cx="1371601" cy="44975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zh-CN" altLang="en-US" sz="3200" b="1" dirty="0" smtClean="0"/>
              <a:t>开   头</a:t>
            </a:r>
            <a:endParaRPr lang="en-US" altLang="zh-CN" sz="3200" b="1" dirty="0" smtClean="0"/>
          </a:p>
        </p:txBody>
      </p:sp>
      <p:sp>
        <p:nvSpPr>
          <p:cNvPr id="10" name="内容占位符 2"/>
          <p:cNvSpPr txBox="1"/>
          <p:nvPr/>
        </p:nvSpPr>
        <p:spPr>
          <a:xfrm>
            <a:off x="1949301" y="3689858"/>
            <a:ext cx="4738578" cy="46747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朋    友    之    间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645" y="3689498"/>
            <a:ext cx="5500576" cy="206210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Knowing that…., I’m writing to…</a:t>
            </a:r>
            <a:endParaRPr lang="en-US" altLang="zh-CN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3200" b="1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I’m writing the letter to invite you to…</a:t>
            </a:r>
            <a:endParaRPr lang="zh-CN" altLang="en-US" sz="3200" b="1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/>
      <p:bldP spid="8" grpId="0" animBg="1"/>
      <p:bldP spid="9" grpId="0" animBg="1" build="p"/>
      <p:bldP spid="10" grpId="0" animBg="1" build="p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造字工房悦圆演示版常规体" pitchFamily="2" charset="-122"/>
            <a:ea typeface="造字工房悦圆演示版常规体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5063</Words>
  <Application>WPS 演示</Application>
  <PresentationFormat>宽屏</PresentationFormat>
  <Paragraphs>190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造字工房悦圆演示版常规体</vt:lpstr>
      <vt:lpstr>Cambria</vt:lpstr>
      <vt:lpstr>Times New Roman</vt:lpstr>
      <vt:lpstr>微软雅黑</vt:lpstr>
      <vt:lpstr>Arial</vt:lpstr>
      <vt:lpstr>Calibri Light</vt:lpstr>
      <vt:lpstr>Calibri</vt:lpstr>
      <vt:lpstr>Arial Unicode MS</vt:lpstr>
      <vt:lpstr>HelveticaNeue</vt:lpstr>
      <vt:lpstr>NumberOnly</vt:lpstr>
      <vt:lpstr>华文新魏</vt:lpstr>
      <vt:lpstr>Office 主题</vt:lpstr>
      <vt:lpstr>PowerPoint 演示文稿</vt:lpstr>
      <vt:lpstr>PowerPoint 演示文稿</vt:lpstr>
      <vt:lpstr>文体概述</vt:lpstr>
      <vt:lpstr>实例示范</vt:lpstr>
      <vt:lpstr>内容操练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模板背诵                                            仅供参考</vt:lpstr>
      <vt:lpstr>短语补充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四川大学商学院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曹小等</cp:lastModifiedBy>
  <cp:revision>213</cp:revision>
  <dcterms:created xsi:type="dcterms:W3CDTF">2014-07-01T15:24:00Z</dcterms:created>
  <dcterms:modified xsi:type="dcterms:W3CDTF">2020-08-06T01:37:44Z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