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310" r:id="rId2"/>
    <p:sldId id="289" r:id="rId3"/>
    <p:sldId id="272" r:id="rId4"/>
    <p:sldId id="275" r:id="rId5"/>
    <p:sldId id="291" r:id="rId6"/>
    <p:sldId id="257" r:id="rId7"/>
    <p:sldId id="292" r:id="rId8"/>
    <p:sldId id="293" r:id="rId9"/>
    <p:sldId id="273" r:id="rId10"/>
    <p:sldId id="296" r:id="rId11"/>
    <p:sldId id="278" r:id="rId12"/>
    <p:sldId id="297" r:id="rId13"/>
    <p:sldId id="298" r:id="rId14"/>
    <p:sldId id="299" r:id="rId15"/>
    <p:sldId id="300" r:id="rId16"/>
    <p:sldId id="301" r:id="rId17"/>
    <p:sldId id="302" r:id="rId18"/>
    <p:sldId id="294" r:id="rId19"/>
    <p:sldId id="303" r:id="rId20"/>
    <p:sldId id="274" r:id="rId21"/>
    <p:sldId id="263" r:id="rId22"/>
    <p:sldId id="305" r:id="rId23"/>
    <p:sldId id="288" r:id="rId24"/>
  </p:sldIdLst>
  <p:sldSz cx="12192000" cy="6858000"/>
  <p:notesSz cx="6858000" cy="9144000"/>
  <p:custDataLst>
    <p:tags r:id="rId2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6737"/>
    <a:srgbClr val="F68C2D"/>
    <a:srgbClr val="F17F8A"/>
    <a:srgbClr val="7F7F7F"/>
    <a:srgbClr val="ED4857"/>
    <a:srgbClr val="0F5E8C"/>
    <a:srgbClr val="63D1D9"/>
    <a:srgbClr val="578FAF"/>
    <a:srgbClr val="F9AF6C"/>
    <a:srgbClr val="5B90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74" d="100"/>
          <a:sy n="74" d="100"/>
        </p:scale>
        <p:origin x="342" y="42"/>
      </p:cViewPr>
      <p:guideLst>
        <p:guide orient="horz" pos="2160"/>
        <p:guide pos="3840"/>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6C2E42-BFCC-40EA-8993-81C8A1AA4EEE}" type="datetimeFigureOut">
              <a:rPr lang="zh-CN" altLang="en-US" smtClean="0"/>
              <a:t>2020/8/10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C04B92-5184-4370-883C-D72A6DD2061F}" type="slidenum">
              <a:rPr lang="zh-CN" altLang="en-US" smtClean="0"/>
              <a:t>‹#›</a:t>
            </a:fld>
            <a:endParaRPr lang="zh-CN" altLang="en-US"/>
          </a:p>
        </p:txBody>
      </p:sp>
    </p:spTree>
    <p:extLst>
      <p:ext uri="{BB962C8B-B14F-4D97-AF65-F5344CB8AC3E}">
        <p14:creationId xmlns:p14="http://schemas.microsoft.com/office/powerpoint/2010/main" val="3623668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t>2</a:t>
            </a:fld>
            <a:endParaRPr lang="zh-CN" altLang="en-US"/>
          </a:p>
        </p:txBody>
      </p:sp>
    </p:spTree>
    <p:extLst>
      <p:ext uri="{BB962C8B-B14F-4D97-AF65-F5344CB8AC3E}">
        <p14:creationId xmlns:p14="http://schemas.microsoft.com/office/powerpoint/2010/main" val="29074892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t>11</a:t>
            </a:fld>
            <a:endParaRPr lang="zh-CN" altLang="en-US"/>
          </a:p>
        </p:txBody>
      </p:sp>
    </p:spTree>
    <p:extLst>
      <p:ext uri="{BB962C8B-B14F-4D97-AF65-F5344CB8AC3E}">
        <p14:creationId xmlns:p14="http://schemas.microsoft.com/office/powerpoint/2010/main" val="11423211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t>13</a:t>
            </a:fld>
            <a:endParaRPr lang="zh-CN" altLang="en-US"/>
          </a:p>
        </p:txBody>
      </p:sp>
    </p:spTree>
    <p:extLst>
      <p:ext uri="{BB962C8B-B14F-4D97-AF65-F5344CB8AC3E}">
        <p14:creationId xmlns:p14="http://schemas.microsoft.com/office/powerpoint/2010/main" val="29272791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t>18</a:t>
            </a:fld>
            <a:endParaRPr lang="zh-CN" altLang="en-US"/>
          </a:p>
        </p:txBody>
      </p:sp>
    </p:spTree>
    <p:extLst>
      <p:ext uri="{BB962C8B-B14F-4D97-AF65-F5344CB8AC3E}">
        <p14:creationId xmlns:p14="http://schemas.microsoft.com/office/powerpoint/2010/main" val="31780654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t>20</a:t>
            </a:fld>
            <a:endParaRPr lang="zh-CN" altLang="en-US"/>
          </a:p>
        </p:txBody>
      </p:sp>
    </p:spTree>
    <p:extLst>
      <p:ext uri="{BB962C8B-B14F-4D97-AF65-F5344CB8AC3E}">
        <p14:creationId xmlns:p14="http://schemas.microsoft.com/office/powerpoint/2010/main" val="9025486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t>21</a:t>
            </a:fld>
            <a:endParaRPr lang="zh-CN" altLang="en-US"/>
          </a:p>
        </p:txBody>
      </p:sp>
    </p:spTree>
    <p:extLst>
      <p:ext uri="{BB962C8B-B14F-4D97-AF65-F5344CB8AC3E}">
        <p14:creationId xmlns:p14="http://schemas.microsoft.com/office/powerpoint/2010/main" val="31439222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t>22</a:t>
            </a:fld>
            <a:endParaRPr lang="zh-CN" altLang="en-US"/>
          </a:p>
        </p:txBody>
      </p:sp>
    </p:spTree>
    <p:extLst>
      <p:ext uri="{BB962C8B-B14F-4D97-AF65-F5344CB8AC3E}">
        <p14:creationId xmlns:p14="http://schemas.microsoft.com/office/powerpoint/2010/main" val="10070116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t>23</a:t>
            </a:fld>
            <a:endParaRPr lang="zh-CN" altLang="en-US"/>
          </a:p>
        </p:txBody>
      </p:sp>
    </p:spTree>
    <p:extLst>
      <p:ext uri="{BB962C8B-B14F-4D97-AF65-F5344CB8AC3E}">
        <p14:creationId xmlns:p14="http://schemas.microsoft.com/office/powerpoint/2010/main" val="2600142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t>3</a:t>
            </a:fld>
            <a:endParaRPr lang="zh-CN" altLang="en-US"/>
          </a:p>
        </p:txBody>
      </p:sp>
    </p:spTree>
    <p:extLst>
      <p:ext uri="{BB962C8B-B14F-4D97-AF65-F5344CB8AC3E}">
        <p14:creationId xmlns:p14="http://schemas.microsoft.com/office/powerpoint/2010/main" val="10151077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t>4</a:t>
            </a:fld>
            <a:endParaRPr lang="zh-CN" altLang="en-US"/>
          </a:p>
        </p:txBody>
      </p:sp>
    </p:spTree>
    <p:extLst>
      <p:ext uri="{BB962C8B-B14F-4D97-AF65-F5344CB8AC3E}">
        <p14:creationId xmlns:p14="http://schemas.microsoft.com/office/powerpoint/2010/main" val="1172459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t>5</a:t>
            </a:fld>
            <a:endParaRPr lang="zh-CN" altLang="en-US"/>
          </a:p>
        </p:txBody>
      </p:sp>
    </p:spTree>
    <p:extLst>
      <p:ext uri="{BB962C8B-B14F-4D97-AF65-F5344CB8AC3E}">
        <p14:creationId xmlns:p14="http://schemas.microsoft.com/office/powerpoint/2010/main" val="1950488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t>6</a:t>
            </a:fld>
            <a:endParaRPr lang="zh-CN" altLang="en-US"/>
          </a:p>
        </p:txBody>
      </p:sp>
    </p:spTree>
    <p:extLst>
      <p:ext uri="{BB962C8B-B14F-4D97-AF65-F5344CB8AC3E}">
        <p14:creationId xmlns:p14="http://schemas.microsoft.com/office/powerpoint/2010/main" val="17714772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t>7</a:t>
            </a:fld>
            <a:endParaRPr lang="zh-CN" altLang="en-US"/>
          </a:p>
        </p:txBody>
      </p:sp>
    </p:spTree>
    <p:extLst>
      <p:ext uri="{BB962C8B-B14F-4D97-AF65-F5344CB8AC3E}">
        <p14:creationId xmlns:p14="http://schemas.microsoft.com/office/powerpoint/2010/main" val="21185118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t>8</a:t>
            </a:fld>
            <a:endParaRPr lang="zh-CN" altLang="en-US"/>
          </a:p>
        </p:txBody>
      </p:sp>
    </p:spTree>
    <p:extLst>
      <p:ext uri="{BB962C8B-B14F-4D97-AF65-F5344CB8AC3E}">
        <p14:creationId xmlns:p14="http://schemas.microsoft.com/office/powerpoint/2010/main" val="8832565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t>9</a:t>
            </a:fld>
            <a:endParaRPr lang="zh-CN" altLang="en-US"/>
          </a:p>
        </p:txBody>
      </p:sp>
    </p:spTree>
    <p:extLst>
      <p:ext uri="{BB962C8B-B14F-4D97-AF65-F5344CB8AC3E}">
        <p14:creationId xmlns:p14="http://schemas.microsoft.com/office/powerpoint/2010/main" val="38144733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DC04B92-5184-4370-883C-D72A6DD2061F}" type="slidenum">
              <a:rPr lang="zh-CN" altLang="en-US" smtClean="0"/>
              <a:t>10</a:t>
            </a:fld>
            <a:endParaRPr lang="zh-CN" altLang="en-US"/>
          </a:p>
        </p:txBody>
      </p:sp>
    </p:spTree>
    <p:extLst>
      <p:ext uri="{BB962C8B-B14F-4D97-AF65-F5344CB8AC3E}">
        <p14:creationId xmlns:p14="http://schemas.microsoft.com/office/powerpoint/2010/main" val="914938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9599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7371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6" name="图片占位符 5"/>
          <p:cNvSpPr>
            <a:spLocks noGrp="1"/>
          </p:cNvSpPr>
          <p:nvPr>
            <p:ph type="pic" sz="quarter" idx="10"/>
          </p:nvPr>
        </p:nvSpPr>
        <p:spPr>
          <a:xfrm>
            <a:off x="8756650" y="1397000"/>
            <a:ext cx="2260600" cy="4019550"/>
          </a:xfrm>
          <a:custGeom>
            <a:avLst/>
            <a:gdLst>
              <a:gd name="connsiteX0" fmla="*/ 0 w 2260600"/>
              <a:gd name="connsiteY0" fmla="*/ 0 h 4019550"/>
              <a:gd name="connsiteX1" fmla="*/ 2260600 w 2260600"/>
              <a:gd name="connsiteY1" fmla="*/ 0 h 4019550"/>
              <a:gd name="connsiteX2" fmla="*/ 2260600 w 2260600"/>
              <a:gd name="connsiteY2" fmla="*/ 4019550 h 4019550"/>
              <a:gd name="connsiteX3" fmla="*/ 0 w 2260600"/>
              <a:gd name="connsiteY3" fmla="*/ 4019550 h 4019550"/>
            </a:gdLst>
            <a:ahLst/>
            <a:cxnLst>
              <a:cxn ang="0">
                <a:pos x="connsiteX0" y="connsiteY0"/>
              </a:cxn>
              <a:cxn ang="0">
                <a:pos x="connsiteX1" y="connsiteY1"/>
              </a:cxn>
              <a:cxn ang="0">
                <a:pos x="connsiteX2" y="connsiteY2"/>
              </a:cxn>
              <a:cxn ang="0">
                <a:pos x="connsiteX3" y="connsiteY3"/>
              </a:cxn>
            </a:cxnLst>
            <a:rect l="l" t="t" r="r" b="b"/>
            <a:pathLst>
              <a:path w="2260600" h="4019550">
                <a:moveTo>
                  <a:pt x="0" y="0"/>
                </a:moveTo>
                <a:lnTo>
                  <a:pt x="2260600" y="0"/>
                </a:lnTo>
                <a:lnTo>
                  <a:pt x="2260600" y="4019550"/>
                </a:lnTo>
                <a:lnTo>
                  <a:pt x="0" y="4019550"/>
                </a:lnTo>
                <a:close/>
              </a:path>
            </a:pathLst>
          </a:custGeom>
        </p:spPr>
        <p:txBody>
          <a:bodyPr wrap="square">
            <a:noAutofit/>
          </a:bodyPr>
          <a:lstStyle/>
          <a:p>
            <a:endParaRPr lang="zh-CN" altLang="en-US"/>
          </a:p>
        </p:txBody>
      </p:sp>
    </p:spTree>
    <p:extLst>
      <p:ext uri="{BB962C8B-B14F-4D97-AF65-F5344CB8AC3E}">
        <p14:creationId xmlns:p14="http://schemas.microsoft.com/office/powerpoint/2010/main" val="1377474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6" name="图片占位符 5"/>
          <p:cNvSpPr>
            <a:spLocks noGrp="1"/>
          </p:cNvSpPr>
          <p:nvPr>
            <p:ph type="pic" sz="quarter" idx="10"/>
          </p:nvPr>
        </p:nvSpPr>
        <p:spPr>
          <a:xfrm>
            <a:off x="1368718" y="2087742"/>
            <a:ext cx="2807042" cy="3520579"/>
          </a:xfrm>
          <a:custGeom>
            <a:avLst/>
            <a:gdLst>
              <a:gd name="connsiteX0" fmla="*/ 0 w 2807042"/>
              <a:gd name="connsiteY0" fmla="*/ 0 h 3520579"/>
              <a:gd name="connsiteX1" fmla="*/ 2807042 w 2807042"/>
              <a:gd name="connsiteY1" fmla="*/ 0 h 3520579"/>
              <a:gd name="connsiteX2" fmla="*/ 2807042 w 2807042"/>
              <a:gd name="connsiteY2" fmla="*/ 3520579 h 3520579"/>
              <a:gd name="connsiteX3" fmla="*/ 0 w 2807042"/>
              <a:gd name="connsiteY3" fmla="*/ 3520579 h 3520579"/>
            </a:gdLst>
            <a:ahLst/>
            <a:cxnLst>
              <a:cxn ang="0">
                <a:pos x="connsiteX0" y="connsiteY0"/>
              </a:cxn>
              <a:cxn ang="0">
                <a:pos x="connsiteX1" y="connsiteY1"/>
              </a:cxn>
              <a:cxn ang="0">
                <a:pos x="connsiteX2" y="connsiteY2"/>
              </a:cxn>
              <a:cxn ang="0">
                <a:pos x="connsiteX3" y="connsiteY3"/>
              </a:cxn>
            </a:cxnLst>
            <a:rect l="l" t="t" r="r" b="b"/>
            <a:pathLst>
              <a:path w="2807042" h="3520579">
                <a:moveTo>
                  <a:pt x="0" y="0"/>
                </a:moveTo>
                <a:lnTo>
                  <a:pt x="2807042" y="0"/>
                </a:lnTo>
                <a:lnTo>
                  <a:pt x="2807042" y="3520579"/>
                </a:lnTo>
                <a:lnTo>
                  <a:pt x="0" y="3520579"/>
                </a:lnTo>
                <a:close/>
              </a:path>
            </a:pathLst>
          </a:custGeom>
        </p:spPr>
        <p:txBody>
          <a:bodyPr wrap="square">
            <a:noAutofit/>
          </a:bodyPr>
          <a:lstStyle/>
          <a:p>
            <a:endParaRPr lang="zh-CN" altLang="en-US"/>
          </a:p>
        </p:txBody>
      </p:sp>
    </p:spTree>
    <p:extLst>
      <p:ext uri="{BB962C8B-B14F-4D97-AF65-F5344CB8AC3E}">
        <p14:creationId xmlns:p14="http://schemas.microsoft.com/office/powerpoint/2010/main" val="1916029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12" name="图片占位符 11"/>
          <p:cNvSpPr>
            <a:spLocks noGrp="1"/>
          </p:cNvSpPr>
          <p:nvPr>
            <p:ph type="pic" sz="quarter" idx="10"/>
          </p:nvPr>
        </p:nvSpPr>
        <p:spPr>
          <a:xfrm>
            <a:off x="1540154" y="2983847"/>
            <a:ext cx="2092108" cy="2102807"/>
          </a:xfrm>
          <a:custGeom>
            <a:avLst/>
            <a:gdLst>
              <a:gd name="connsiteX0" fmla="*/ 0 w 2092108"/>
              <a:gd name="connsiteY0" fmla="*/ 0 h 2102807"/>
              <a:gd name="connsiteX1" fmla="*/ 2092108 w 2092108"/>
              <a:gd name="connsiteY1" fmla="*/ 0 h 2102807"/>
              <a:gd name="connsiteX2" fmla="*/ 2092108 w 2092108"/>
              <a:gd name="connsiteY2" fmla="*/ 2102807 h 2102807"/>
              <a:gd name="connsiteX3" fmla="*/ 0 w 2092108"/>
              <a:gd name="connsiteY3" fmla="*/ 2102807 h 2102807"/>
            </a:gdLst>
            <a:ahLst/>
            <a:cxnLst>
              <a:cxn ang="0">
                <a:pos x="connsiteX0" y="connsiteY0"/>
              </a:cxn>
              <a:cxn ang="0">
                <a:pos x="connsiteX1" y="connsiteY1"/>
              </a:cxn>
              <a:cxn ang="0">
                <a:pos x="connsiteX2" y="connsiteY2"/>
              </a:cxn>
              <a:cxn ang="0">
                <a:pos x="connsiteX3" y="connsiteY3"/>
              </a:cxn>
            </a:cxnLst>
            <a:rect l="l" t="t" r="r" b="b"/>
            <a:pathLst>
              <a:path w="2092108" h="2102807">
                <a:moveTo>
                  <a:pt x="0" y="0"/>
                </a:moveTo>
                <a:lnTo>
                  <a:pt x="2092108" y="0"/>
                </a:lnTo>
                <a:lnTo>
                  <a:pt x="2092108" y="2102807"/>
                </a:lnTo>
                <a:lnTo>
                  <a:pt x="0" y="2102807"/>
                </a:lnTo>
                <a:close/>
              </a:path>
            </a:pathLst>
          </a:custGeom>
        </p:spPr>
        <p:txBody>
          <a:bodyPr wrap="square">
            <a:noAutofit/>
          </a:bodyPr>
          <a:lstStyle/>
          <a:p>
            <a:endParaRPr lang="zh-CN" altLang="en-US"/>
          </a:p>
        </p:txBody>
      </p:sp>
      <p:sp>
        <p:nvSpPr>
          <p:cNvPr id="13" name="图片占位符 12"/>
          <p:cNvSpPr>
            <a:spLocks noGrp="1"/>
          </p:cNvSpPr>
          <p:nvPr>
            <p:ph type="pic" sz="quarter" idx="11"/>
          </p:nvPr>
        </p:nvSpPr>
        <p:spPr>
          <a:xfrm>
            <a:off x="3874193" y="2983847"/>
            <a:ext cx="2092108" cy="2102807"/>
          </a:xfrm>
          <a:custGeom>
            <a:avLst/>
            <a:gdLst>
              <a:gd name="connsiteX0" fmla="*/ 0 w 2092108"/>
              <a:gd name="connsiteY0" fmla="*/ 0 h 2102807"/>
              <a:gd name="connsiteX1" fmla="*/ 2092108 w 2092108"/>
              <a:gd name="connsiteY1" fmla="*/ 0 h 2102807"/>
              <a:gd name="connsiteX2" fmla="*/ 2092108 w 2092108"/>
              <a:gd name="connsiteY2" fmla="*/ 2102807 h 2102807"/>
              <a:gd name="connsiteX3" fmla="*/ 0 w 2092108"/>
              <a:gd name="connsiteY3" fmla="*/ 2102807 h 2102807"/>
            </a:gdLst>
            <a:ahLst/>
            <a:cxnLst>
              <a:cxn ang="0">
                <a:pos x="connsiteX0" y="connsiteY0"/>
              </a:cxn>
              <a:cxn ang="0">
                <a:pos x="connsiteX1" y="connsiteY1"/>
              </a:cxn>
              <a:cxn ang="0">
                <a:pos x="connsiteX2" y="connsiteY2"/>
              </a:cxn>
              <a:cxn ang="0">
                <a:pos x="connsiteX3" y="connsiteY3"/>
              </a:cxn>
            </a:cxnLst>
            <a:rect l="l" t="t" r="r" b="b"/>
            <a:pathLst>
              <a:path w="2092108" h="2102807">
                <a:moveTo>
                  <a:pt x="0" y="0"/>
                </a:moveTo>
                <a:lnTo>
                  <a:pt x="2092108" y="0"/>
                </a:lnTo>
                <a:lnTo>
                  <a:pt x="2092108" y="2102807"/>
                </a:lnTo>
                <a:lnTo>
                  <a:pt x="0" y="2102807"/>
                </a:lnTo>
                <a:close/>
              </a:path>
            </a:pathLst>
          </a:custGeom>
        </p:spPr>
        <p:txBody>
          <a:bodyPr wrap="square">
            <a:noAutofit/>
          </a:bodyPr>
          <a:lstStyle/>
          <a:p>
            <a:endParaRPr lang="zh-CN" altLang="en-US" dirty="0"/>
          </a:p>
        </p:txBody>
      </p:sp>
      <p:sp>
        <p:nvSpPr>
          <p:cNvPr id="14" name="图片占位符 13"/>
          <p:cNvSpPr>
            <a:spLocks noGrp="1"/>
          </p:cNvSpPr>
          <p:nvPr>
            <p:ph type="pic" sz="quarter" idx="12"/>
          </p:nvPr>
        </p:nvSpPr>
        <p:spPr>
          <a:xfrm>
            <a:off x="6214998" y="2983847"/>
            <a:ext cx="2092108" cy="2102807"/>
          </a:xfrm>
          <a:custGeom>
            <a:avLst/>
            <a:gdLst>
              <a:gd name="connsiteX0" fmla="*/ 0 w 2092108"/>
              <a:gd name="connsiteY0" fmla="*/ 0 h 2102807"/>
              <a:gd name="connsiteX1" fmla="*/ 2092108 w 2092108"/>
              <a:gd name="connsiteY1" fmla="*/ 0 h 2102807"/>
              <a:gd name="connsiteX2" fmla="*/ 2092108 w 2092108"/>
              <a:gd name="connsiteY2" fmla="*/ 2102807 h 2102807"/>
              <a:gd name="connsiteX3" fmla="*/ 0 w 2092108"/>
              <a:gd name="connsiteY3" fmla="*/ 2102807 h 2102807"/>
            </a:gdLst>
            <a:ahLst/>
            <a:cxnLst>
              <a:cxn ang="0">
                <a:pos x="connsiteX0" y="connsiteY0"/>
              </a:cxn>
              <a:cxn ang="0">
                <a:pos x="connsiteX1" y="connsiteY1"/>
              </a:cxn>
              <a:cxn ang="0">
                <a:pos x="connsiteX2" y="connsiteY2"/>
              </a:cxn>
              <a:cxn ang="0">
                <a:pos x="connsiteX3" y="connsiteY3"/>
              </a:cxn>
            </a:cxnLst>
            <a:rect l="l" t="t" r="r" b="b"/>
            <a:pathLst>
              <a:path w="2092108" h="2102807">
                <a:moveTo>
                  <a:pt x="0" y="0"/>
                </a:moveTo>
                <a:lnTo>
                  <a:pt x="2092108" y="0"/>
                </a:lnTo>
                <a:lnTo>
                  <a:pt x="2092108" y="2102807"/>
                </a:lnTo>
                <a:lnTo>
                  <a:pt x="0" y="2102807"/>
                </a:lnTo>
                <a:close/>
              </a:path>
            </a:pathLst>
          </a:custGeom>
        </p:spPr>
        <p:txBody>
          <a:bodyPr wrap="square">
            <a:noAutofit/>
          </a:bodyPr>
          <a:lstStyle/>
          <a:p>
            <a:endParaRPr lang="zh-CN" altLang="en-US"/>
          </a:p>
        </p:txBody>
      </p:sp>
      <p:sp>
        <p:nvSpPr>
          <p:cNvPr id="15" name="图片占位符 14"/>
          <p:cNvSpPr>
            <a:spLocks noGrp="1"/>
          </p:cNvSpPr>
          <p:nvPr>
            <p:ph type="pic" sz="quarter" idx="13"/>
          </p:nvPr>
        </p:nvSpPr>
        <p:spPr>
          <a:xfrm>
            <a:off x="8549038" y="2983847"/>
            <a:ext cx="2092108" cy="2102807"/>
          </a:xfrm>
          <a:custGeom>
            <a:avLst/>
            <a:gdLst>
              <a:gd name="connsiteX0" fmla="*/ 0 w 2092108"/>
              <a:gd name="connsiteY0" fmla="*/ 0 h 2102807"/>
              <a:gd name="connsiteX1" fmla="*/ 2092108 w 2092108"/>
              <a:gd name="connsiteY1" fmla="*/ 0 h 2102807"/>
              <a:gd name="connsiteX2" fmla="*/ 2092108 w 2092108"/>
              <a:gd name="connsiteY2" fmla="*/ 2102807 h 2102807"/>
              <a:gd name="connsiteX3" fmla="*/ 0 w 2092108"/>
              <a:gd name="connsiteY3" fmla="*/ 2102807 h 2102807"/>
            </a:gdLst>
            <a:ahLst/>
            <a:cxnLst>
              <a:cxn ang="0">
                <a:pos x="connsiteX0" y="connsiteY0"/>
              </a:cxn>
              <a:cxn ang="0">
                <a:pos x="connsiteX1" y="connsiteY1"/>
              </a:cxn>
              <a:cxn ang="0">
                <a:pos x="connsiteX2" y="connsiteY2"/>
              </a:cxn>
              <a:cxn ang="0">
                <a:pos x="connsiteX3" y="connsiteY3"/>
              </a:cxn>
            </a:cxnLst>
            <a:rect l="l" t="t" r="r" b="b"/>
            <a:pathLst>
              <a:path w="2092108" h="2102807">
                <a:moveTo>
                  <a:pt x="0" y="0"/>
                </a:moveTo>
                <a:lnTo>
                  <a:pt x="2092108" y="0"/>
                </a:lnTo>
                <a:lnTo>
                  <a:pt x="2092108" y="2102807"/>
                </a:lnTo>
                <a:lnTo>
                  <a:pt x="0" y="2102807"/>
                </a:lnTo>
                <a:close/>
              </a:path>
            </a:pathLst>
          </a:custGeom>
        </p:spPr>
        <p:txBody>
          <a:bodyPr wrap="square">
            <a:noAutofit/>
          </a:bodyPr>
          <a:lstStyle/>
          <a:p>
            <a:endParaRPr lang="zh-CN" altLang="en-US"/>
          </a:p>
        </p:txBody>
      </p:sp>
    </p:spTree>
    <p:extLst>
      <p:ext uri="{BB962C8B-B14F-4D97-AF65-F5344CB8AC3E}">
        <p14:creationId xmlns:p14="http://schemas.microsoft.com/office/powerpoint/2010/main" val="2857137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10" name="图片占位符 9"/>
          <p:cNvSpPr>
            <a:spLocks noGrp="1"/>
          </p:cNvSpPr>
          <p:nvPr>
            <p:ph type="pic" sz="quarter" idx="12"/>
          </p:nvPr>
        </p:nvSpPr>
        <p:spPr>
          <a:xfrm>
            <a:off x="6959393" y="3034573"/>
            <a:ext cx="3499308" cy="2216665"/>
          </a:xfrm>
          <a:custGeom>
            <a:avLst/>
            <a:gdLst>
              <a:gd name="connsiteX0" fmla="*/ 0 w 3499308"/>
              <a:gd name="connsiteY0" fmla="*/ 0 h 2216665"/>
              <a:gd name="connsiteX1" fmla="*/ 3499308 w 3499308"/>
              <a:gd name="connsiteY1" fmla="*/ 0 h 2216665"/>
              <a:gd name="connsiteX2" fmla="*/ 3499308 w 3499308"/>
              <a:gd name="connsiteY2" fmla="*/ 2216665 h 2216665"/>
              <a:gd name="connsiteX3" fmla="*/ 0 w 3499308"/>
              <a:gd name="connsiteY3" fmla="*/ 2216665 h 2216665"/>
            </a:gdLst>
            <a:ahLst/>
            <a:cxnLst>
              <a:cxn ang="0">
                <a:pos x="connsiteX0" y="connsiteY0"/>
              </a:cxn>
              <a:cxn ang="0">
                <a:pos x="connsiteX1" y="connsiteY1"/>
              </a:cxn>
              <a:cxn ang="0">
                <a:pos x="connsiteX2" y="connsiteY2"/>
              </a:cxn>
              <a:cxn ang="0">
                <a:pos x="connsiteX3" y="connsiteY3"/>
              </a:cxn>
            </a:cxnLst>
            <a:rect l="l" t="t" r="r" b="b"/>
            <a:pathLst>
              <a:path w="3499308" h="2216665">
                <a:moveTo>
                  <a:pt x="0" y="0"/>
                </a:moveTo>
                <a:lnTo>
                  <a:pt x="3499308" y="0"/>
                </a:lnTo>
                <a:lnTo>
                  <a:pt x="3499308" y="2216665"/>
                </a:lnTo>
                <a:lnTo>
                  <a:pt x="0" y="2216665"/>
                </a:lnTo>
                <a:close/>
              </a:path>
            </a:pathLst>
          </a:custGeom>
        </p:spPr>
        <p:txBody>
          <a:bodyPr wrap="square">
            <a:noAutofit/>
          </a:bodyPr>
          <a:lstStyle/>
          <a:p>
            <a:endParaRPr lang="zh-CN" altLang="en-US"/>
          </a:p>
        </p:txBody>
      </p:sp>
      <p:sp>
        <p:nvSpPr>
          <p:cNvPr id="8" name="图片占位符 7"/>
          <p:cNvSpPr>
            <a:spLocks noGrp="1"/>
          </p:cNvSpPr>
          <p:nvPr>
            <p:ph type="pic" sz="quarter" idx="10"/>
          </p:nvPr>
        </p:nvSpPr>
        <p:spPr>
          <a:xfrm>
            <a:off x="1738105" y="3034573"/>
            <a:ext cx="3499308" cy="2216665"/>
          </a:xfrm>
          <a:custGeom>
            <a:avLst/>
            <a:gdLst>
              <a:gd name="connsiteX0" fmla="*/ 0 w 3499308"/>
              <a:gd name="connsiteY0" fmla="*/ 0 h 2216665"/>
              <a:gd name="connsiteX1" fmla="*/ 3499308 w 3499308"/>
              <a:gd name="connsiteY1" fmla="*/ 0 h 2216665"/>
              <a:gd name="connsiteX2" fmla="*/ 3499308 w 3499308"/>
              <a:gd name="connsiteY2" fmla="*/ 2216665 h 2216665"/>
              <a:gd name="connsiteX3" fmla="*/ 0 w 3499308"/>
              <a:gd name="connsiteY3" fmla="*/ 2216665 h 2216665"/>
            </a:gdLst>
            <a:ahLst/>
            <a:cxnLst>
              <a:cxn ang="0">
                <a:pos x="connsiteX0" y="connsiteY0"/>
              </a:cxn>
              <a:cxn ang="0">
                <a:pos x="connsiteX1" y="connsiteY1"/>
              </a:cxn>
              <a:cxn ang="0">
                <a:pos x="connsiteX2" y="connsiteY2"/>
              </a:cxn>
              <a:cxn ang="0">
                <a:pos x="connsiteX3" y="connsiteY3"/>
              </a:cxn>
            </a:cxnLst>
            <a:rect l="l" t="t" r="r" b="b"/>
            <a:pathLst>
              <a:path w="3499308" h="2216665">
                <a:moveTo>
                  <a:pt x="0" y="0"/>
                </a:moveTo>
                <a:lnTo>
                  <a:pt x="3499308" y="0"/>
                </a:lnTo>
                <a:lnTo>
                  <a:pt x="3499308" y="2216665"/>
                </a:lnTo>
                <a:lnTo>
                  <a:pt x="0" y="2216665"/>
                </a:lnTo>
                <a:close/>
              </a:path>
            </a:pathLst>
          </a:custGeom>
        </p:spPr>
        <p:txBody>
          <a:bodyPr wrap="square">
            <a:noAutofit/>
          </a:bodyPr>
          <a:lstStyle/>
          <a:p>
            <a:endParaRPr lang="zh-CN" altLang="en-US"/>
          </a:p>
        </p:txBody>
      </p:sp>
    </p:spTree>
    <p:extLst>
      <p:ext uri="{BB962C8B-B14F-4D97-AF65-F5344CB8AC3E}">
        <p14:creationId xmlns:p14="http://schemas.microsoft.com/office/powerpoint/2010/main" val="2871406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
        <p:nvSpPr>
          <p:cNvPr id="4" name="矩形 3"/>
          <p:cNvSpPr/>
          <p:nvPr userDrawn="1"/>
        </p:nvSpPr>
        <p:spPr>
          <a:xfrm>
            <a:off x="8325228" y="6545425"/>
            <a:ext cx="775136" cy="246221"/>
          </a:xfrm>
          <a:prstGeom prst="rect">
            <a:avLst/>
          </a:prstGeom>
        </p:spPr>
        <p:txBody>
          <a:bodyPr wrap="square">
            <a:spAutoFit/>
          </a:bodyPr>
          <a:lstStyle/>
          <a:p>
            <a:r>
              <a:rPr lang="en-US" altLang="zh-CN" sz="100" dirty="0">
                <a:solidFill>
                  <a:prstClr val="white"/>
                </a:solidFill>
                <a:latin typeface="Calibri"/>
                <a:ea typeface="宋体"/>
              </a:rPr>
              <a:t>PPT</a:t>
            </a:r>
            <a:r>
              <a:rPr lang="zh-CN" altLang="en-US" sz="100" dirty="0">
                <a:solidFill>
                  <a:prstClr val="white"/>
                </a:solidFill>
                <a:latin typeface="Calibri"/>
                <a:ea typeface="宋体"/>
              </a:rPr>
              <a:t>模板下载：</a:t>
            </a:r>
            <a:r>
              <a:rPr lang="en-US" altLang="zh-CN" sz="100" dirty="0">
                <a:solidFill>
                  <a:prstClr val="white"/>
                </a:solidFill>
                <a:latin typeface="Calibri"/>
                <a:ea typeface="宋体"/>
              </a:rPr>
              <a:t>www.1ppt.com/moban/     </a:t>
            </a:r>
            <a:r>
              <a:rPr lang="zh-CN" altLang="en-US" sz="100" dirty="0">
                <a:solidFill>
                  <a:prstClr val="white"/>
                </a:solidFill>
                <a:latin typeface="Calibri"/>
                <a:ea typeface="宋体"/>
              </a:rPr>
              <a:t>行业</a:t>
            </a:r>
            <a:r>
              <a:rPr lang="en-US" altLang="zh-CN" sz="100" dirty="0">
                <a:solidFill>
                  <a:prstClr val="white"/>
                </a:solidFill>
                <a:latin typeface="Calibri"/>
                <a:ea typeface="宋体"/>
              </a:rPr>
              <a:t>PPT</a:t>
            </a:r>
            <a:r>
              <a:rPr lang="zh-CN" altLang="en-US" sz="100" dirty="0">
                <a:solidFill>
                  <a:prstClr val="white"/>
                </a:solidFill>
                <a:latin typeface="Calibri"/>
                <a:ea typeface="宋体"/>
              </a:rPr>
              <a:t>模板：</a:t>
            </a:r>
            <a:r>
              <a:rPr lang="en-US" altLang="zh-CN" sz="100" dirty="0">
                <a:solidFill>
                  <a:prstClr val="white"/>
                </a:solidFill>
                <a:latin typeface="Calibri"/>
                <a:ea typeface="宋体"/>
              </a:rPr>
              <a:t>www.1ppt.com/hangye/ </a:t>
            </a:r>
          </a:p>
          <a:p>
            <a:r>
              <a:rPr lang="zh-CN" altLang="en-US" sz="100" dirty="0">
                <a:solidFill>
                  <a:prstClr val="white"/>
                </a:solidFill>
                <a:latin typeface="Calibri"/>
                <a:ea typeface="宋体"/>
              </a:rPr>
              <a:t>节日</a:t>
            </a:r>
            <a:r>
              <a:rPr lang="en-US" altLang="zh-CN" sz="100" dirty="0">
                <a:solidFill>
                  <a:prstClr val="white"/>
                </a:solidFill>
                <a:latin typeface="Calibri"/>
                <a:ea typeface="宋体"/>
              </a:rPr>
              <a:t>PPT</a:t>
            </a:r>
            <a:r>
              <a:rPr lang="zh-CN" altLang="en-US" sz="100" dirty="0">
                <a:solidFill>
                  <a:prstClr val="white"/>
                </a:solidFill>
                <a:latin typeface="Calibri"/>
                <a:ea typeface="宋体"/>
              </a:rPr>
              <a:t>模板：</a:t>
            </a:r>
            <a:r>
              <a:rPr lang="en-US" altLang="zh-CN" sz="100" dirty="0">
                <a:solidFill>
                  <a:prstClr val="white"/>
                </a:solidFill>
                <a:latin typeface="Calibri"/>
                <a:ea typeface="宋体"/>
              </a:rPr>
              <a:t>www.1ppt.com/jieri/           PPT</a:t>
            </a:r>
            <a:r>
              <a:rPr lang="zh-CN" altLang="en-US" sz="100" dirty="0">
                <a:solidFill>
                  <a:prstClr val="white"/>
                </a:solidFill>
                <a:latin typeface="Calibri"/>
                <a:ea typeface="宋体"/>
              </a:rPr>
              <a:t>素材下载：</a:t>
            </a:r>
            <a:r>
              <a:rPr lang="en-US" altLang="zh-CN" sz="100" dirty="0">
                <a:solidFill>
                  <a:prstClr val="white"/>
                </a:solidFill>
                <a:latin typeface="Calibri"/>
                <a:ea typeface="宋体"/>
              </a:rPr>
              <a:t>www.1ppt.com/sucai/</a:t>
            </a:r>
          </a:p>
          <a:p>
            <a:r>
              <a:rPr lang="en-US" altLang="zh-CN" sz="100" dirty="0">
                <a:solidFill>
                  <a:prstClr val="white"/>
                </a:solidFill>
                <a:latin typeface="Calibri"/>
                <a:ea typeface="宋体"/>
              </a:rPr>
              <a:t>PPT</a:t>
            </a:r>
            <a:r>
              <a:rPr lang="zh-CN" altLang="en-US" sz="100" dirty="0">
                <a:solidFill>
                  <a:prstClr val="white"/>
                </a:solidFill>
                <a:latin typeface="Calibri"/>
                <a:ea typeface="宋体"/>
              </a:rPr>
              <a:t>背景图片：</a:t>
            </a:r>
            <a:r>
              <a:rPr lang="en-US" altLang="zh-CN" sz="100" dirty="0">
                <a:solidFill>
                  <a:prstClr val="white"/>
                </a:solidFill>
                <a:latin typeface="Calibri"/>
                <a:ea typeface="宋体"/>
              </a:rPr>
              <a:t>www.1ppt.com/beijing/      PPT</a:t>
            </a:r>
            <a:r>
              <a:rPr lang="zh-CN" altLang="en-US" sz="100" dirty="0">
                <a:solidFill>
                  <a:prstClr val="white"/>
                </a:solidFill>
                <a:latin typeface="Calibri"/>
                <a:ea typeface="宋体"/>
              </a:rPr>
              <a:t>图表下载：</a:t>
            </a:r>
            <a:r>
              <a:rPr lang="en-US" altLang="zh-CN" sz="100" dirty="0">
                <a:solidFill>
                  <a:prstClr val="white"/>
                </a:solidFill>
                <a:latin typeface="Calibri"/>
                <a:ea typeface="宋体"/>
              </a:rPr>
              <a:t>www.1ppt.com/tubiao/      </a:t>
            </a:r>
          </a:p>
          <a:p>
            <a:r>
              <a:rPr lang="zh-CN" altLang="en-US" sz="100" dirty="0">
                <a:solidFill>
                  <a:prstClr val="white"/>
                </a:solidFill>
                <a:latin typeface="Calibri"/>
                <a:ea typeface="宋体"/>
              </a:rPr>
              <a:t>优秀</a:t>
            </a:r>
            <a:r>
              <a:rPr lang="en-US" altLang="zh-CN" sz="100" dirty="0">
                <a:solidFill>
                  <a:prstClr val="white"/>
                </a:solidFill>
                <a:latin typeface="Calibri"/>
                <a:ea typeface="宋体"/>
              </a:rPr>
              <a:t>PPT</a:t>
            </a:r>
            <a:r>
              <a:rPr lang="zh-CN" altLang="en-US" sz="100" dirty="0">
                <a:solidFill>
                  <a:prstClr val="white"/>
                </a:solidFill>
                <a:latin typeface="Calibri"/>
                <a:ea typeface="宋体"/>
              </a:rPr>
              <a:t>下载：</a:t>
            </a:r>
            <a:r>
              <a:rPr lang="en-US" altLang="zh-CN" sz="100" dirty="0">
                <a:solidFill>
                  <a:prstClr val="white"/>
                </a:solidFill>
                <a:latin typeface="Calibri"/>
                <a:ea typeface="宋体"/>
              </a:rPr>
              <a:t>www.1ppt.com/xiazai/        PPT</a:t>
            </a:r>
            <a:r>
              <a:rPr lang="zh-CN" altLang="en-US" sz="100" dirty="0">
                <a:solidFill>
                  <a:prstClr val="white"/>
                </a:solidFill>
                <a:latin typeface="Calibri"/>
                <a:ea typeface="宋体"/>
              </a:rPr>
              <a:t>教程： </a:t>
            </a:r>
            <a:r>
              <a:rPr lang="en-US" altLang="zh-CN" sz="100" dirty="0">
                <a:solidFill>
                  <a:prstClr val="white"/>
                </a:solidFill>
                <a:latin typeface="Calibri"/>
                <a:ea typeface="宋体"/>
              </a:rPr>
              <a:t>www.1ppt.com/powerpoint/      </a:t>
            </a:r>
          </a:p>
          <a:p>
            <a:r>
              <a:rPr lang="en-US" altLang="zh-CN" sz="100" dirty="0">
                <a:solidFill>
                  <a:prstClr val="white"/>
                </a:solidFill>
                <a:latin typeface="Calibri"/>
                <a:ea typeface="宋体"/>
              </a:rPr>
              <a:t>Word</a:t>
            </a:r>
            <a:r>
              <a:rPr lang="zh-CN" altLang="en-US" sz="100" dirty="0">
                <a:solidFill>
                  <a:prstClr val="white"/>
                </a:solidFill>
                <a:latin typeface="Calibri"/>
                <a:ea typeface="宋体"/>
              </a:rPr>
              <a:t>教程： </a:t>
            </a:r>
            <a:r>
              <a:rPr lang="en-US" altLang="zh-CN" sz="100" dirty="0">
                <a:solidFill>
                  <a:prstClr val="white"/>
                </a:solidFill>
                <a:latin typeface="Calibri"/>
                <a:ea typeface="宋体"/>
              </a:rPr>
              <a:t>www.1ppt.com/word/              Excel</a:t>
            </a:r>
            <a:r>
              <a:rPr lang="zh-CN" altLang="en-US" sz="100" dirty="0">
                <a:solidFill>
                  <a:prstClr val="white"/>
                </a:solidFill>
                <a:latin typeface="Calibri"/>
                <a:ea typeface="宋体"/>
              </a:rPr>
              <a:t>教程：</a:t>
            </a:r>
            <a:r>
              <a:rPr lang="en-US" altLang="zh-CN" sz="100" dirty="0">
                <a:solidFill>
                  <a:prstClr val="white"/>
                </a:solidFill>
                <a:latin typeface="Calibri"/>
                <a:ea typeface="宋体"/>
              </a:rPr>
              <a:t>www.1ppt.com/excel/  </a:t>
            </a:r>
          </a:p>
          <a:p>
            <a:r>
              <a:rPr lang="zh-CN" altLang="en-US" sz="100" dirty="0">
                <a:solidFill>
                  <a:prstClr val="white"/>
                </a:solidFill>
                <a:latin typeface="Calibri"/>
                <a:ea typeface="宋体"/>
              </a:rPr>
              <a:t>资料下载：</a:t>
            </a:r>
            <a:r>
              <a:rPr lang="en-US" altLang="zh-CN" sz="100" dirty="0">
                <a:solidFill>
                  <a:prstClr val="white"/>
                </a:solidFill>
                <a:latin typeface="Calibri"/>
                <a:ea typeface="宋体"/>
              </a:rPr>
              <a:t>www.1ppt.com/ziliao/                PPT</a:t>
            </a:r>
            <a:r>
              <a:rPr lang="zh-CN" altLang="en-US" sz="100" dirty="0">
                <a:solidFill>
                  <a:prstClr val="white"/>
                </a:solidFill>
                <a:latin typeface="Calibri"/>
                <a:ea typeface="宋体"/>
              </a:rPr>
              <a:t>课件下载：</a:t>
            </a:r>
            <a:r>
              <a:rPr lang="en-US" altLang="zh-CN" sz="100" dirty="0">
                <a:solidFill>
                  <a:prstClr val="white"/>
                </a:solidFill>
                <a:latin typeface="Calibri"/>
                <a:ea typeface="宋体"/>
              </a:rPr>
              <a:t>www.1ppt.com/kejian/ </a:t>
            </a:r>
          </a:p>
          <a:p>
            <a:r>
              <a:rPr lang="zh-CN" altLang="en-US" sz="100" dirty="0">
                <a:solidFill>
                  <a:prstClr val="white"/>
                </a:solidFill>
                <a:latin typeface="Calibri"/>
                <a:ea typeface="宋体"/>
              </a:rPr>
              <a:t>范文下载：</a:t>
            </a:r>
            <a:r>
              <a:rPr lang="en-US" altLang="zh-CN" sz="100" dirty="0">
                <a:solidFill>
                  <a:prstClr val="white"/>
                </a:solidFill>
                <a:latin typeface="Calibri"/>
                <a:ea typeface="宋体"/>
              </a:rPr>
              <a:t>www.1ppt.com/fanwen/             </a:t>
            </a:r>
            <a:r>
              <a:rPr lang="zh-CN" altLang="en-US" sz="100" dirty="0">
                <a:solidFill>
                  <a:prstClr val="white"/>
                </a:solidFill>
                <a:latin typeface="Calibri"/>
                <a:ea typeface="宋体"/>
              </a:rPr>
              <a:t>试卷下载：</a:t>
            </a:r>
            <a:r>
              <a:rPr lang="en-US" altLang="zh-CN" sz="100" dirty="0">
                <a:solidFill>
                  <a:prstClr val="white"/>
                </a:solidFill>
                <a:latin typeface="Calibri"/>
                <a:ea typeface="宋体"/>
              </a:rPr>
              <a:t>www.1ppt.com/shiti/  </a:t>
            </a:r>
          </a:p>
          <a:p>
            <a:r>
              <a:rPr lang="zh-CN" altLang="en-US" sz="100" dirty="0">
                <a:solidFill>
                  <a:prstClr val="white"/>
                </a:solidFill>
                <a:latin typeface="Calibri"/>
                <a:ea typeface="宋体"/>
              </a:rPr>
              <a:t>教案下载：</a:t>
            </a:r>
            <a:r>
              <a:rPr lang="en-US" altLang="zh-CN" sz="100" dirty="0">
                <a:solidFill>
                  <a:prstClr val="white"/>
                </a:solidFill>
                <a:latin typeface="Calibri"/>
                <a:ea typeface="宋体"/>
              </a:rPr>
              <a:t>www.1ppt.com/jiaoan/        </a:t>
            </a:r>
          </a:p>
          <a:p>
            <a:r>
              <a:rPr lang="zh-CN" altLang="en-US" sz="100" dirty="0">
                <a:solidFill>
                  <a:prstClr val="white"/>
                </a:solidFill>
                <a:latin typeface="Calibri"/>
                <a:ea typeface="宋体"/>
              </a:rPr>
              <a:t>字体下载：</a:t>
            </a:r>
            <a:r>
              <a:rPr lang="en-US" altLang="zh-CN" sz="100" dirty="0">
                <a:solidFill>
                  <a:prstClr val="white"/>
                </a:solidFill>
                <a:latin typeface="Calibri"/>
                <a:ea typeface="宋体"/>
              </a:rPr>
              <a:t>www.1ppt.com/ziti/</a:t>
            </a:r>
          </a:p>
          <a:p>
            <a:r>
              <a:rPr lang="en-US" altLang="zh-CN" sz="100" dirty="0">
                <a:solidFill>
                  <a:prstClr val="white"/>
                </a:solidFill>
                <a:latin typeface="Calibri"/>
                <a:ea typeface="宋体"/>
              </a:rPr>
              <a:t> </a:t>
            </a:r>
            <a:endParaRPr lang="zh-CN" altLang="en-US" sz="100" dirty="0">
              <a:solidFill>
                <a:prstClr val="white"/>
              </a:solidFill>
              <a:latin typeface="Calibri"/>
              <a:ea typeface="宋体"/>
            </a:endParaRPr>
          </a:p>
        </p:txBody>
      </p:sp>
    </p:spTree>
    <p:extLst>
      <p:ext uri="{BB962C8B-B14F-4D97-AF65-F5344CB8AC3E}">
        <p14:creationId xmlns:p14="http://schemas.microsoft.com/office/powerpoint/2010/main" val="3392260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图片 2" descr="水印">
            <a:extLst>
              <a:ext uri="{FF2B5EF4-FFF2-40B4-BE49-F238E27FC236}">
                <a16:creationId xmlns:a16="http://schemas.microsoft.com/office/drawing/2014/main" id="{7A4A6764-0375-4E3A-9DBA-E93B6ED4FB9E}"/>
              </a:ext>
            </a:extLst>
          </p:cNvPr>
          <p:cNvPicPr>
            <a:picLocks noChangeAspect="1"/>
          </p:cNvPicPr>
          <p:nvPr userDrawn="1"/>
        </p:nvPicPr>
        <p:blipFill>
          <a:blip r:embed="rId9"/>
          <a:stretch>
            <a:fillRect/>
          </a:stretch>
        </p:blipFill>
        <p:spPr>
          <a:xfrm>
            <a:off x="6806527" y="63500"/>
            <a:ext cx="5281968" cy="1709798"/>
          </a:xfrm>
          <a:prstGeom prst="rect">
            <a:avLst/>
          </a:prstGeom>
        </p:spPr>
      </p:pic>
    </p:spTree>
    <p:extLst>
      <p:ext uri="{BB962C8B-B14F-4D97-AF65-F5344CB8AC3E}">
        <p14:creationId xmlns:p14="http://schemas.microsoft.com/office/powerpoint/2010/main" val="11613695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8" r:id="rId3"/>
    <p:sldLayoutId id="2147483667" r:id="rId4"/>
    <p:sldLayoutId id="2147483666" r:id="rId5"/>
    <p:sldLayoutId id="2147483665" r:id="rId6"/>
    <p:sldLayoutId id="2147483669"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9.jpg"/><Relationship Id="rId4" Type="http://schemas.openxmlformats.org/officeDocument/2006/relationships/image" Target="../media/image18.jp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p>
        </p:txBody>
      </p:sp>
      <p:pic>
        <p:nvPicPr>
          <p:cNvPr id="14338" name="图片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文本框 18"/>
          <p:cNvSpPr txBox="1"/>
          <p:nvPr/>
        </p:nvSpPr>
        <p:spPr>
          <a:xfrm>
            <a:off x="1638219" y="359495"/>
            <a:ext cx="6774970" cy="523220"/>
          </a:xfrm>
          <a:prstGeom prst="rect">
            <a:avLst/>
          </a:prstGeom>
          <a:noFill/>
        </p:spPr>
        <p:txBody>
          <a:bodyPr wrap="square" rtlCol="0">
            <a:spAutoFit/>
            <a:scene3d>
              <a:camera prst="orthographicFront"/>
              <a:lightRig rig="threePt" dir="t"/>
            </a:scene3d>
            <a:sp3d contourW="12700"/>
          </a:bodyPr>
          <a:lstStyle/>
          <a:p>
            <a:r>
              <a:rPr lang="en-US" altLang="zh-CN" sz="2800" b="1" dirty="0">
                <a:solidFill>
                  <a:schemeClr val="tx1">
                    <a:lumMod val="85000"/>
                    <a:lumOff val="15000"/>
                  </a:schemeClr>
                </a:solidFill>
              </a:rPr>
              <a:t>Learn from peers</a:t>
            </a:r>
            <a:endParaRPr lang="zh-CN" altLang="en-US" sz="2800" b="1" dirty="0">
              <a:solidFill>
                <a:schemeClr val="tx1">
                  <a:lumMod val="85000"/>
                  <a:lumOff val="15000"/>
                </a:schemeClr>
              </a:solidFill>
            </a:endParaRPr>
          </a:p>
        </p:txBody>
      </p:sp>
      <p:sp>
        <p:nvSpPr>
          <p:cNvPr id="8" name="文本框 7">
            <a:extLst>
              <a:ext uri="{FF2B5EF4-FFF2-40B4-BE49-F238E27FC236}">
                <a16:creationId xmlns:a16="http://schemas.microsoft.com/office/drawing/2014/main" id="{15E68C41-96D3-4704-BC12-C8874D4D4765}"/>
              </a:ext>
            </a:extLst>
          </p:cNvPr>
          <p:cNvSpPr txBox="1"/>
          <p:nvPr/>
        </p:nvSpPr>
        <p:spPr>
          <a:xfrm>
            <a:off x="6378353" y="239891"/>
            <a:ext cx="4320127" cy="461665"/>
          </a:xfrm>
          <a:prstGeom prst="rect">
            <a:avLst/>
          </a:prstGeom>
          <a:solidFill>
            <a:srgbClr val="ED6737"/>
          </a:solidFill>
        </p:spPr>
        <p:txBody>
          <a:bodyPr wrap="square" rtlCol="0">
            <a:spAutoFit/>
          </a:bodyPr>
          <a:lstStyle/>
          <a:p>
            <a:r>
              <a:rPr lang="en-US" altLang="zh-CN" sz="2400" dirty="0">
                <a:solidFill>
                  <a:schemeClr val="bg1"/>
                </a:solidFill>
                <a:latin typeface="+mj-lt"/>
                <a:ea typeface="+mj-ea"/>
              </a:rPr>
              <a:t>Tip3</a:t>
            </a:r>
            <a:r>
              <a:rPr lang="en-US" altLang="zh-CN" sz="2400" dirty="0">
                <a:solidFill>
                  <a:schemeClr val="bg1"/>
                </a:solidFill>
                <a:latin typeface="+mj-ea"/>
                <a:ea typeface="+mj-ea"/>
              </a:rPr>
              <a:t> </a:t>
            </a:r>
            <a:r>
              <a:rPr lang="zh-CN" altLang="en-US" sz="2400" dirty="0">
                <a:solidFill>
                  <a:schemeClr val="bg1"/>
                </a:solidFill>
                <a:latin typeface="+mj-ea"/>
                <a:ea typeface="+mj-ea"/>
              </a:rPr>
              <a:t>巧用句型，整合关键信息。</a:t>
            </a:r>
          </a:p>
        </p:txBody>
      </p:sp>
      <p:sp>
        <p:nvSpPr>
          <p:cNvPr id="3" name="文本框 2">
            <a:extLst>
              <a:ext uri="{FF2B5EF4-FFF2-40B4-BE49-F238E27FC236}">
                <a16:creationId xmlns:a16="http://schemas.microsoft.com/office/drawing/2014/main" id="{E88CC288-FB52-4734-B9F9-5A9C706B5463}"/>
              </a:ext>
            </a:extLst>
          </p:cNvPr>
          <p:cNvSpPr txBox="1"/>
          <p:nvPr/>
        </p:nvSpPr>
        <p:spPr>
          <a:xfrm>
            <a:off x="1189553" y="1112031"/>
            <a:ext cx="7672301" cy="584775"/>
          </a:xfrm>
          <a:prstGeom prst="rect">
            <a:avLst/>
          </a:prstGeom>
          <a:noFill/>
        </p:spPr>
        <p:txBody>
          <a:bodyPr wrap="square" rtlCol="0">
            <a:spAutoFit/>
          </a:bodyPr>
          <a:lstStyle/>
          <a:p>
            <a:r>
              <a:rPr lang="en-US" altLang="zh-CN" sz="3200" dirty="0">
                <a:solidFill>
                  <a:srgbClr val="0F5E8C"/>
                </a:solidFill>
              </a:rPr>
              <a:t>Which version</a:t>
            </a:r>
            <a:r>
              <a:rPr lang="zh-CN" altLang="en-US" sz="3200" dirty="0">
                <a:solidFill>
                  <a:srgbClr val="0F5E8C"/>
                </a:solidFill>
              </a:rPr>
              <a:t> </a:t>
            </a:r>
            <a:r>
              <a:rPr lang="en-US" altLang="zh-CN" sz="3200" dirty="0">
                <a:solidFill>
                  <a:srgbClr val="0F5E8C"/>
                </a:solidFill>
              </a:rPr>
              <a:t>is</a:t>
            </a:r>
            <a:r>
              <a:rPr lang="zh-CN" altLang="en-US" sz="3200" dirty="0">
                <a:solidFill>
                  <a:srgbClr val="0F5E8C"/>
                </a:solidFill>
              </a:rPr>
              <a:t> </a:t>
            </a:r>
            <a:r>
              <a:rPr lang="en-US" altLang="zh-CN" sz="3200" dirty="0">
                <a:solidFill>
                  <a:srgbClr val="0F5E8C"/>
                </a:solidFill>
              </a:rPr>
              <a:t>the best one?</a:t>
            </a:r>
            <a:r>
              <a:rPr lang="zh-CN" altLang="en-US" sz="3200" dirty="0">
                <a:solidFill>
                  <a:srgbClr val="0F5E8C"/>
                </a:solidFill>
              </a:rPr>
              <a:t> </a:t>
            </a:r>
            <a:r>
              <a:rPr lang="en-US" altLang="zh-CN" sz="3200" dirty="0">
                <a:solidFill>
                  <a:srgbClr val="0F5E8C"/>
                </a:solidFill>
              </a:rPr>
              <a:t>Why?</a:t>
            </a:r>
            <a:endParaRPr lang="zh-CN" altLang="en-US" sz="3200" dirty="0">
              <a:solidFill>
                <a:srgbClr val="0F5E8C"/>
              </a:solidFill>
            </a:endParaRPr>
          </a:p>
        </p:txBody>
      </p:sp>
      <p:sp>
        <p:nvSpPr>
          <p:cNvPr id="22" name="TextBox 4">
            <a:extLst>
              <a:ext uri="{FF2B5EF4-FFF2-40B4-BE49-F238E27FC236}">
                <a16:creationId xmlns:a16="http://schemas.microsoft.com/office/drawing/2014/main" id="{D6F47AD6-674E-4130-9D32-ED72B4ACBCCF}"/>
              </a:ext>
            </a:extLst>
          </p:cNvPr>
          <p:cNvSpPr txBox="1"/>
          <p:nvPr/>
        </p:nvSpPr>
        <p:spPr>
          <a:xfrm>
            <a:off x="446249" y="1830452"/>
            <a:ext cx="11685582" cy="1015663"/>
          </a:xfrm>
          <a:prstGeom prst="rect">
            <a:avLst/>
          </a:prstGeom>
          <a:noFill/>
        </p:spPr>
        <p:txBody>
          <a:bodyPr wrap="square" rtlCol="0">
            <a:spAutoFit/>
          </a:bodyPr>
          <a:lstStyle/>
          <a:p>
            <a:pPr marL="514350" indent="-514350"/>
            <a:r>
              <a:rPr lang="en-US" altLang="zh-CN" sz="2800" dirty="0"/>
              <a:t>1.</a:t>
            </a:r>
            <a:r>
              <a:rPr lang="en-US" altLang="zh-CN" sz="2800" dirty="0">
                <a:solidFill>
                  <a:srgbClr val="0070C0"/>
                </a:solidFill>
              </a:rPr>
              <a:t>Using</a:t>
            </a:r>
            <a:r>
              <a:rPr lang="en-US" altLang="zh-CN" sz="2800" dirty="0"/>
              <a:t> “we-talk” is </a:t>
            </a:r>
            <a:r>
              <a:rPr lang="en-US" altLang="zh-CN" sz="2800" dirty="0">
                <a:solidFill>
                  <a:srgbClr val="FF0000"/>
                </a:solidFill>
              </a:rPr>
              <a:t>vital</a:t>
            </a:r>
            <a:r>
              <a:rPr lang="en-US" altLang="zh-CN" sz="2800" dirty="0"/>
              <a:t> to </a:t>
            </a:r>
            <a:r>
              <a:rPr lang="en-US" altLang="zh-CN" sz="2800" dirty="0">
                <a:solidFill>
                  <a:srgbClr val="FF0000"/>
                </a:solidFill>
              </a:rPr>
              <a:t>making</a:t>
            </a:r>
            <a:r>
              <a:rPr lang="en-US" altLang="zh-CN" sz="2800" dirty="0"/>
              <a:t> friends and </a:t>
            </a:r>
            <a:r>
              <a:rPr lang="en-US" altLang="zh-CN" sz="2800" dirty="0">
                <a:solidFill>
                  <a:srgbClr val="FF0000"/>
                </a:solidFill>
              </a:rPr>
              <a:t>maintaining</a:t>
            </a:r>
            <a:r>
              <a:rPr lang="en-US" altLang="zh-CN" sz="2800" dirty="0"/>
              <a:t> friendship.</a:t>
            </a:r>
          </a:p>
          <a:p>
            <a:pPr marL="514350" indent="-514350"/>
            <a:r>
              <a:rPr lang="en-US" altLang="zh-CN" sz="2800" dirty="0"/>
              <a:t>   (v-</a:t>
            </a:r>
            <a:r>
              <a:rPr lang="en-US" altLang="zh-CN" sz="2800" dirty="0" err="1"/>
              <a:t>ing</a:t>
            </a:r>
            <a:r>
              <a:rPr lang="zh-CN" altLang="en-US" sz="2800" dirty="0"/>
              <a:t>作主语</a:t>
            </a:r>
            <a:r>
              <a:rPr lang="zh-CN" altLang="en-US" sz="3200" dirty="0"/>
              <a:t>）</a:t>
            </a:r>
            <a:r>
              <a:rPr lang="en-US" altLang="zh-CN" sz="3200" dirty="0"/>
              <a:t> </a:t>
            </a:r>
          </a:p>
        </p:txBody>
      </p:sp>
      <p:sp>
        <p:nvSpPr>
          <p:cNvPr id="25" name="TextBox 5">
            <a:extLst>
              <a:ext uri="{FF2B5EF4-FFF2-40B4-BE49-F238E27FC236}">
                <a16:creationId xmlns:a16="http://schemas.microsoft.com/office/drawing/2014/main" id="{EFF022F7-8B2B-4F82-98F3-DB47F916F094}"/>
              </a:ext>
            </a:extLst>
          </p:cNvPr>
          <p:cNvSpPr txBox="1"/>
          <p:nvPr/>
        </p:nvSpPr>
        <p:spPr>
          <a:xfrm>
            <a:off x="446248" y="2865510"/>
            <a:ext cx="11685583" cy="954107"/>
          </a:xfrm>
          <a:prstGeom prst="rect">
            <a:avLst/>
          </a:prstGeom>
          <a:noFill/>
        </p:spPr>
        <p:txBody>
          <a:bodyPr wrap="square" rtlCol="0">
            <a:spAutoFit/>
          </a:bodyPr>
          <a:lstStyle/>
          <a:p>
            <a:pPr marL="514350" indent="-514350"/>
            <a:r>
              <a:rPr lang="en-US" altLang="zh-CN" sz="2800" dirty="0"/>
              <a:t>2.“We-talk” can </a:t>
            </a:r>
            <a:r>
              <a:rPr lang="en-US" altLang="zh-CN" sz="2800" dirty="0">
                <a:solidFill>
                  <a:srgbClr val="0070C0"/>
                </a:solidFill>
              </a:rPr>
              <a:t>play a crucial role in </a:t>
            </a:r>
            <a:r>
              <a:rPr lang="en-US" altLang="zh-CN" sz="2800" dirty="0">
                <a:solidFill>
                  <a:srgbClr val="FF0000"/>
                </a:solidFill>
              </a:rPr>
              <a:t>building</a:t>
            </a:r>
            <a:r>
              <a:rPr lang="en-US" altLang="zh-CN" sz="2800" dirty="0"/>
              <a:t> and </a:t>
            </a:r>
            <a:r>
              <a:rPr lang="en-US" altLang="zh-CN" sz="2800" dirty="0">
                <a:solidFill>
                  <a:srgbClr val="FF0000"/>
                </a:solidFill>
              </a:rPr>
              <a:t>maintaining</a:t>
            </a:r>
            <a:r>
              <a:rPr lang="en-US" altLang="zh-CN" sz="2800" dirty="0"/>
              <a:t> the friendship. (</a:t>
            </a:r>
            <a:r>
              <a:rPr lang="zh-CN" altLang="en-US" sz="2800" dirty="0"/>
              <a:t>句型</a:t>
            </a:r>
            <a:r>
              <a:rPr lang="en-US" altLang="zh-CN" sz="2800" dirty="0" err="1"/>
              <a:t>sth</a:t>
            </a:r>
            <a:r>
              <a:rPr lang="en-US" altLang="zh-CN" sz="2800" dirty="0"/>
              <a:t>. plays a crucial role in doing </a:t>
            </a:r>
            <a:r>
              <a:rPr lang="en-US" altLang="zh-CN" sz="2800" dirty="0" err="1"/>
              <a:t>sth</a:t>
            </a:r>
            <a:r>
              <a:rPr lang="en-US" altLang="zh-CN" sz="2800" dirty="0"/>
              <a:t>.</a:t>
            </a:r>
            <a:r>
              <a:rPr lang="zh-CN" altLang="en-US" sz="2800" dirty="0"/>
              <a:t>）</a:t>
            </a:r>
            <a:endParaRPr lang="en-US" altLang="zh-CN" sz="2800" dirty="0"/>
          </a:p>
        </p:txBody>
      </p:sp>
      <p:sp>
        <p:nvSpPr>
          <p:cNvPr id="26" name="TextBox 6">
            <a:extLst>
              <a:ext uri="{FF2B5EF4-FFF2-40B4-BE49-F238E27FC236}">
                <a16:creationId xmlns:a16="http://schemas.microsoft.com/office/drawing/2014/main" id="{C7E55FEF-418A-4181-9F5F-38B3841001D2}"/>
              </a:ext>
            </a:extLst>
          </p:cNvPr>
          <p:cNvSpPr txBox="1"/>
          <p:nvPr/>
        </p:nvSpPr>
        <p:spPr>
          <a:xfrm>
            <a:off x="446248" y="3942172"/>
            <a:ext cx="11420631" cy="954107"/>
          </a:xfrm>
          <a:prstGeom prst="rect">
            <a:avLst/>
          </a:prstGeom>
          <a:noFill/>
        </p:spPr>
        <p:txBody>
          <a:bodyPr wrap="square" rtlCol="0">
            <a:spAutoFit/>
          </a:bodyPr>
          <a:lstStyle/>
          <a:p>
            <a:pPr marL="514350" indent="-514350"/>
            <a:r>
              <a:rPr lang="en-US" altLang="zh-CN" sz="2800" dirty="0"/>
              <a:t>3.</a:t>
            </a:r>
            <a:r>
              <a:rPr lang="en-US" altLang="zh-CN" sz="2800" dirty="0">
                <a:solidFill>
                  <a:srgbClr val="0070C0"/>
                </a:solidFill>
              </a:rPr>
              <a:t>Despite</a:t>
            </a:r>
            <a:r>
              <a:rPr lang="en-US" altLang="zh-CN" sz="2800" dirty="0"/>
              <a:t> the obstacles in </a:t>
            </a:r>
            <a:r>
              <a:rPr lang="en-US" altLang="zh-CN" sz="2800" dirty="0">
                <a:solidFill>
                  <a:srgbClr val="FF0000"/>
                </a:solidFill>
              </a:rPr>
              <a:t>establishing </a:t>
            </a:r>
            <a:r>
              <a:rPr lang="en-US" altLang="zh-CN" sz="2800" dirty="0"/>
              <a:t>and</a:t>
            </a:r>
            <a:r>
              <a:rPr lang="en-US" altLang="zh-CN" sz="2800" dirty="0">
                <a:solidFill>
                  <a:srgbClr val="FF0000"/>
                </a:solidFill>
              </a:rPr>
              <a:t> maintaining </a:t>
            </a:r>
            <a:r>
              <a:rPr lang="en-US" altLang="zh-CN" sz="2800" dirty="0"/>
              <a:t>friendship, “we-talk” may </a:t>
            </a:r>
            <a:r>
              <a:rPr lang="en-US" altLang="zh-CN" sz="2800" dirty="0">
                <a:solidFill>
                  <a:srgbClr val="FF0000"/>
                </a:solidFill>
              </a:rPr>
              <a:t>be of assistance</a:t>
            </a:r>
            <a:r>
              <a:rPr lang="en-US" altLang="zh-CN" sz="2800" dirty="0"/>
              <a:t>. (despite</a:t>
            </a:r>
            <a:r>
              <a:rPr lang="zh-CN" altLang="en-US" sz="2800" dirty="0"/>
              <a:t>引导的让步状语从句）</a:t>
            </a:r>
            <a:endParaRPr lang="en-US" altLang="zh-CN" sz="2800" dirty="0"/>
          </a:p>
        </p:txBody>
      </p:sp>
      <p:sp>
        <p:nvSpPr>
          <p:cNvPr id="27" name="文本框 26">
            <a:extLst>
              <a:ext uri="{FF2B5EF4-FFF2-40B4-BE49-F238E27FC236}">
                <a16:creationId xmlns:a16="http://schemas.microsoft.com/office/drawing/2014/main" id="{8A32D862-36EE-478A-B8C0-3587F0B2AE84}"/>
              </a:ext>
            </a:extLst>
          </p:cNvPr>
          <p:cNvSpPr txBox="1"/>
          <p:nvPr/>
        </p:nvSpPr>
        <p:spPr>
          <a:xfrm>
            <a:off x="446248" y="5284304"/>
            <a:ext cx="2460343" cy="461665"/>
          </a:xfrm>
          <a:prstGeom prst="rect">
            <a:avLst/>
          </a:prstGeom>
          <a:solidFill>
            <a:srgbClr val="ED4857"/>
          </a:solidFill>
        </p:spPr>
        <p:txBody>
          <a:bodyPr wrap="square" rtlCol="0">
            <a:spAutoFit/>
          </a:bodyPr>
          <a:lstStyle/>
          <a:p>
            <a:r>
              <a:rPr lang="en-US" altLang="zh-CN" sz="2400" dirty="0">
                <a:solidFill>
                  <a:schemeClr val="bg1"/>
                </a:solidFill>
                <a:latin typeface="+mj-lt"/>
                <a:ea typeface="+mj-ea"/>
              </a:rPr>
              <a:t>Possible version</a:t>
            </a:r>
            <a:endParaRPr lang="zh-CN" altLang="en-US" sz="2400" dirty="0">
              <a:solidFill>
                <a:schemeClr val="bg1"/>
              </a:solidFill>
              <a:latin typeface="+mj-ea"/>
              <a:ea typeface="+mj-ea"/>
            </a:endParaRPr>
          </a:p>
        </p:txBody>
      </p:sp>
      <p:sp>
        <p:nvSpPr>
          <p:cNvPr id="28" name="文本框 27">
            <a:extLst>
              <a:ext uri="{FF2B5EF4-FFF2-40B4-BE49-F238E27FC236}">
                <a16:creationId xmlns:a16="http://schemas.microsoft.com/office/drawing/2014/main" id="{4BB85BE1-ABD5-41C3-9319-F8AC79A457F5}"/>
              </a:ext>
            </a:extLst>
          </p:cNvPr>
          <p:cNvSpPr txBox="1"/>
          <p:nvPr/>
        </p:nvSpPr>
        <p:spPr>
          <a:xfrm>
            <a:off x="3022600" y="5194893"/>
            <a:ext cx="8539480" cy="954107"/>
          </a:xfrm>
          <a:prstGeom prst="rect">
            <a:avLst/>
          </a:prstGeom>
          <a:noFill/>
        </p:spPr>
        <p:txBody>
          <a:bodyPr wrap="square">
            <a:spAutoFit/>
          </a:bodyPr>
          <a:lstStyle/>
          <a:p>
            <a:pPr marL="514350" indent="-514350"/>
            <a:r>
              <a:rPr lang="en-US" altLang="zh-CN" sz="2800" b="1" dirty="0"/>
              <a:t>“We-talk” </a:t>
            </a:r>
            <a:r>
              <a:rPr lang="en-US" altLang="zh-CN" sz="2800" b="1" dirty="0">
                <a:solidFill>
                  <a:srgbClr val="0070C0"/>
                </a:solidFill>
              </a:rPr>
              <a:t>plays a crucial role in </a:t>
            </a:r>
            <a:r>
              <a:rPr lang="en-US" altLang="zh-CN" sz="2800" b="1" dirty="0">
                <a:solidFill>
                  <a:srgbClr val="C00000"/>
                </a:solidFill>
              </a:rPr>
              <a:t>establishing </a:t>
            </a:r>
            <a:r>
              <a:rPr lang="en-US" altLang="zh-CN" sz="2800" b="1" dirty="0"/>
              <a:t>and</a:t>
            </a:r>
            <a:r>
              <a:rPr lang="en-US" altLang="zh-CN" sz="2800" b="1" dirty="0">
                <a:solidFill>
                  <a:srgbClr val="C00000"/>
                </a:solidFill>
              </a:rPr>
              <a:t> maintaining </a:t>
            </a:r>
            <a:r>
              <a:rPr lang="en-US" altLang="zh-CN" sz="2800" b="1" dirty="0"/>
              <a:t>friendship. </a:t>
            </a:r>
          </a:p>
        </p:txBody>
      </p:sp>
      <p:sp>
        <p:nvSpPr>
          <p:cNvPr id="9" name="椭圆 8">
            <a:extLst>
              <a:ext uri="{FF2B5EF4-FFF2-40B4-BE49-F238E27FC236}">
                <a16:creationId xmlns:a16="http://schemas.microsoft.com/office/drawing/2014/main" id="{8264B01A-0216-4C8B-9C50-4603F357D420}"/>
              </a:ext>
            </a:extLst>
          </p:cNvPr>
          <p:cNvSpPr/>
          <p:nvPr/>
        </p:nvSpPr>
        <p:spPr>
          <a:xfrm>
            <a:off x="8214324" y="861190"/>
            <a:ext cx="2998299" cy="1015663"/>
          </a:xfrm>
          <a:prstGeom prst="ellipse">
            <a:avLst/>
          </a:prstGeom>
          <a:solidFill>
            <a:srgbClr val="63D1D9"/>
          </a:solidFill>
          <a:ln w="38100">
            <a:solidFill>
              <a:srgbClr val="578F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b="1" dirty="0">
                <a:solidFill>
                  <a:schemeClr val="bg1"/>
                </a:solidFill>
              </a:rPr>
              <a:t>correct &amp;concise</a:t>
            </a:r>
            <a:endParaRPr lang="zh-CN" altLang="en-US" sz="3200" b="1" dirty="0">
              <a:solidFill>
                <a:schemeClr val="bg1"/>
              </a:solidFill>
            </a:endParaRPr>
          </a:p>
        </p:txBody>
      </p:sp>
      <p:sp>
        <p:nvSpPr>
          <p:cNvPr id="11" name="笑脸 10">
            <a:extLst>
              <a:ext uri="{FF2B5EF4-FFF2-40B4-BE49-F238E27FC236}">
                <a16:creationId xmlns:a16="http://schemas.microsoft.com/office/drawing/2014/main" id="{7D089697-3C75-433E-9171-F65D3DADE8E6}"/>
              </a:ext>
            </a:extLst>
          </p:cNvPr>
          <p:cNvSpPr/>
          <p:nvPr/>
        </p:nvSpPr>
        <p:spPr>
          <a:xfrm>
            <a:off x="265173" y="2882847"/>
            <a:ext cx="585431" cy="563490"/>
          </a:xfrm>
          <a:prstGeom prst="smileyFace">
            <a:avLst/>
          </a:prstGeom>
          <a:solidFill>
            <a:srgbClr val="63D1D9"/>
          </a:solidFill>
          <a:ln w="38100">
            <a:solidFill>
              <a:srgbClr val="0F5E8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5" name="图片 4">
            <a:extLst>
              <a:ext uri="{FF2B5EF4-FFF2-40B4-BE49-F238E27FC236}">
                <a16:creationId xmlns:a16="http://schemas.microsoft.com/office/drawing/2014/main" id="{5763C06A-9BB9-48A0-81A6-6FB21DE40FD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7980" y="270726"/>
            <a:ext cx="1036651" cy="1012593"/>
          </a:xfrm>
          <a:prstGeom prst="rect">
            <a:avLst/>
          </a:prstGeom>
        </p:spPr>
      </p:pic>
    </p:spTree>
    <p:extLst>
      <p:ext uri="{BB962C8B-B14F-4D97-AF65-F5344CB8AC3E}">
        <p14:creationId xmlns:p14="http://schemas.microsoft.com/office/powerpoint/2010/main" val="19050914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blinds(horizontal)">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25"/>
                                        </p:tgtEl>
                                        <p:attrNameLst>
                                          <p:attrName>style.visibility</p:attrName>
                                        </p:attrNameLst>
                                      </p:cBhvr>
                                      <p:to>
                                        <p:strVal val="visible"/>
                                      </p:to>
                                    </p:set>
                                    <p:animEffect transition="in" filter="box(in)">
                                      <p:cBhvr>
                                        <p:cTn id="18" dur="500"/>
                                        <p:tgtEl>
                                          <p:spTgt spid="25"/>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box(in)">
                                      <p:cBhvr>
                                        <p:cTn id="23" dur="500"/>
                                        <p:tgtEl>
                                          <p:spTgt spid="26"/>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additive="base">
                                        <p:cTn id="28" dur="500" fill="hold"/>
                                        <p:tgtEl>
                                          <p:spTgt spid="11"/>
                                        </p:tgtEl>
                                        <p:attrNameLst>
                                          <p:attrName>ppt_x</p:attrName>
                                        </p:attrNameLst>
                                      </p:cBhvr>
                                      <p:tavLst>
                                        <p:tav tm="0">
                                          <p:val>
                                            <p:strVal val="#ppt_x"/>
                                          </p:val>
                                        </p:tav>
                                        <p:tav tm="100000">
                                          <p:val>
                                            <p:strVal val="#ppt_x"/>
                                          </p:val>
                                        </p:tav>
                                      </p:tavLst>
                                    </p:anim>
                                    <p:anim calcmode="lin" valueType="num">
                                      <p:cBhvr additive="base">
                                        <p:cTn id="2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down)">
                                      <p:cBhvr>
                                        <p:cTn id="34" dur="500"/>
                                        <p:tgtEl>
                                          <p:spTgt spid="9"/>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7"/>
                                        </p:tgtEl>
                                        <p:attrNameLst>
                                          <p:attrName>style.visibility</p:attrName>
                                        </p:attrNameLst>
                                      </p:cBhvr>
                                      <p:to>
                                        <p:strVal val="visible"/>
                                      </p:to>
                                    </p:set>
                                    <p:anim calcmode="lin" valueType="num">
                                      <p:cBhvr additive="base">
                                        <p:cTn id="45" dur="500" fill="hold"/>
                                        <p:tgtEl>
                                          <p:spTgt spid="27"/>
                                        </p:tgtEl>
                                        <p:attrNameLst>
                                          <p:attrName>ppt_x</p:attrName>
                                        </p:attrNameLst>
                                      </p:cBhvr>
                                      <p:tavLst>
                                        <p:tav tm="0">
                                          <p:val>
                                            <p:strVal val="#ppt_x"/>
                                          </p:val>
                                        </p:tav>
                                        <p:tav tm="100000">
                                          <p:val>
                                            <p:strVal val="#ppt_x"/>
                                          </p:val>
                                        </p:tav>
                                      </p:tavLst>
                                    </p:anim>
                                    <p:anim calcmode="lin" valueType="num">
                                      <p:cBhvr additive="base">
                                        <p:cTn id="4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8"/>
                                        </p:tgtEl>
                                        <p:attrNameLst>
                                          <p:attrName>style.visibility</p:attrName>
                                        </p:attrNameLst>
                                      </p:cBhvr>
                                      <p:to>
                                        <p:strVal val="visible"/>
                                      </p:to>
                                    </p:set>
                                    <p:anim calcmode="lin" valueType="num">
                                      <p:cBhvr additive="base">
                                        <p:cTn id="51" dur="500" fill="hold"/>
                                        <p:tgtEl>
                                          <p:spTgt spid="28"/>
                                        </p:tgtEl>
                                        <p:attrNameLst>
                                          <p:attrName>ppt_x</p:attrName>
                                        </p:attrNameLst>
                                      </p:cBhvr>
                                      <p:tavLst>
                                        <p:tav tm="0">
                                          <p:val>
                                            <p:strVal val="#ppt_x"/>
                                          </p:val>
                                        </p:tav>
                                        <p:tav tm="100000">
                                          <p:val>
                                            <p:strVal val="#ppt_x"/>
                                          </p:val>
                                        </p:tav>
                                      </p:tavLst>
                                    </p:anim>
                                    <p:anim calcmode="lin" valueType="num">
                                      <p:cBhvr additive="base">
                                        <p:cTn id="5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3" grpId="0"/>
      <p:bldP spid="22" grpId="0"/>
      <p:bldP spid="25" grpId="0"/>
      <p:bldP spid="26" grpId="0"/>
      <p:bldP spid="27" grpId="0" animBg="1"/>
      <p:bldP spid="28" grpId="0"/>
      <p:bldP spid="9"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DE6DE93A-7559-4EED-9EE4-6B0E9A6A5F3D}"/>
              </a:ext>
            </a:extLst>
          </p:cNvPr>
          <p:cNvSpPr txBox="1"/>
          <p:nvPr/>
        </p:nvSpPr>
        <p:spPr>
          <a:xfrm>
            <a:off x="1671161" y="521022"/>
            <a:ext cx="6774970" cy="523220"/>
          </a:xfrm>
          <a:prstGeom prst="rect">
            <a:avLst/>
          </a:prstGeom>
          <a:noFill/>
        </p:spPr>
        <p:txBody>
          <a:bodyPr wrap="square" rtlCol="0">
            <a:spAutoFit/>
            <a:scene3d>
              <a:camera prst="orthographicFront"/>
              <a:lightRig rig="threePt" dir="t"/>
            </a:scene3d>
            <a:sp3d contourW="12700"/>
          </a:bodyPr>
          <a:lstStyle/>
          <a:p>
            <a:r>
              <a:rPr lang="en-US" altLang="zh-CN" sz="2800" b="1" dirty="0">
                <a:solidFill>
                  <a:schemeClr val="tx1">
                    <a:lumMod val="85000"/>
                    <a:lumOff val="15000"/>
                  </a:schemeClr>
                </a:solidFill>
              </a:rPr>
              <a:t>Para.2 One advantage of “we-talk”</a:t>
            </a:r>
            <a:endParaRPr lang="zh-CN" altLang="en-US" sz="2800" b="1" dirty="0">
              <a:solidFill>
                <a:schemeClr val="tx1">
                  <a:lumMod val="85000"/>
                  <a:lumOff val="15000"/>
                </a:schemeClr>
              </a:solidFill>
            </a:endParaRPr>
          </a:p>
        </p:txBody>
      </p:sp>
      <p:sp>
        <p:nvSpPr>
          <p:cNvPr id="40" name="内容占位符 2">
            <a:extLst>
              <a:ext uri="{FF2B5EF4-FFF2-40B4-BE49-F238E27FC236}">
                <a16:creationId xmlns:a16="http://schemas.microsoft.com/office/drawing/2014/main" id="{4F21BFA4-53E5-47A8-A8FC-20B8550DA0F5}"/>
              </a:ext>
            </a:extLst>
          </p:cNvPr>
          <p:cNvSpPr txBox="1">
            <a:spLocks/>
          </p:cNvSpPr>
          <p:nvPr/>
        </p:nvSpPr>
        <p:spPr>
          <a:xfrm>
            <a:off x="-84693" y="1291618"/>
            <a:ext cx="11795156" cy="466883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buNone/>
              <a:defRPr/>
            </a:pPr>
            <a:r>
              <a:rPr kumimoji="0" lang="en-US" altLang="zh-CN" sz="3200" b="0" i="0" u="none" strike="noStrike" kern="1200" cap="none" spc="0" normalizeH="0" baseline="0" noProof="0" dirty="0">
                <a:ln>
                  <a:noFill/>
                </a:ln>
                <a:solidFill>
                  <a:sysClr val="windowText" lastClr="000000"/>
                </a:solidFill>
                <a:effectLst/>
                <a:uLnTx/>
                <a:uFillTx/>
                <a:latin typeface="Calibri"/>
                <a:ea typeface="宋体" panose="02010600030101010101" pitchFamily="2" charset="-122"/>
                <a:cs typeface="+mn-cs"/>
              </a:rPr>
              <a:t>          Led by University of California psychologist Megan Robbins and her colleagues, the researchers reviewed and analyzed 30 different studies involving over 5,000 participants. This largest-ever analysis of “we-talk” suggested that the frequent use of “we” and “us” is linked to happier and healthier relationships. The word “we” move people from an individual position into a partnership, which makes us more interdependent. “The pronouns offer an insight into whether people see themselves as individuals or as part of a whole,” Robbins told Science Daily.</a:t>
            </a:r>
            <a:endParaRPr kumimoji="0" lang="zh-CN" altLang="en-US" sz="3200" b="0" i="0" u="none" strike="noStrike" kern="1200" cap="none" spc="0" normalizeH="0" baseline="0" noProof="0" dirty="0">
              <a:ln>
                <a:noFill/>
              </a:ln>
              <a:solidFill>
                <a:sysClr val="windowText" lastClr="000000"/>
              </a:solidFill>
              <a:effectLst/>
              <a:uLnTx/>
              <a:uFillTx/>
              <a:latin typeface="Calibri"/>
              <a:ea typeface="宋体" panose="02010600030101010101" pitchFamily="2" charset="-122"/>
              <a:cs typeface="+mn-cs"/>
            </a:endParaRPr>
          </a:p>
        </p:txBody>
      </p:sp>
      <p:sp>
        <p:nvSpPr>
          <p:cNvPr id="53" name="椭圆 52">
            <a:extLst>
              <a:ext uri="{FF2B5EF4-FFF2-40B4-BE49-F238E27FC236}">
                <a16:creationId xmlns:a16="http://schemas.microsoft.com/office/drawing/2014/main" id="{B5D9B298-7E89-457B-8E97-EBD93F9F0429}"/>
              </a:ext>
            </a:extLst>
          </p:cNvPr>
          <p:cNvSpPr/>
          <p:nvPr/>
        </p:nvSpPr>
        <p:spPr>
          <a:xfrm>
            <a:off x="2357217" y="2709160"/>
            <a:ext cx="1869440" cy="650240"/>
          </a:xfrm>
          <a:prstGeom prst="ellipse">
            <a:avLst/>
          </a:prstGeom>
          <a:noFill/>
          <a:ln w="28575">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9" name="文本框 8">
            <a:extLst>
              <a:ext uri="{FF2B5EF4-FFF2-40B4-BE49-F238E27FC236}">
                <a16:creationId xmlns:a16="http://schemas.microsoft.com/office/drawing/2014/main" id="{DE10894B-368E-4085-8BAD-F70BC3052B14}"/>
              </a:ext>
            </a:extLst>
          </p:cNvPr>
          <p:cNvSpPr txBox="1"/>
          <p:nvPr/>
        </p:nvSpPr>
        <p:spPr>
          <a:xfrm>
            <a:off x="7913953" y="893210"/>
            <a:ext cx="3129967" cy="492443"/>
          </a:xfrm>
          <a:prstGeom prst="rect">
            <a:avLst/>
          </a:prstGeom>
          <a:solidFill>
            <a:schemeClr val="accent2">
              <a:lumMod val="50000"/>
            </a:schemeClr>
          </a:solidFill>
        </p:spPr>
        <p:txBody>
          <a:bodyPr wrap="square" rtlCol="0">
            <a:spAutoFit/>
          </a:bodyPr>
          <a:lstStyle/>
          <a:p>
            <a:r>
              <a:rPr lang="zh-CN" altLang="en-US" sz="2600" b="1" dirty="0">
                <a:solidFill>
                  <a:schemeClr val="bg1"/>
                </a:solidFill>
              </a:rPr>
              <a:t>研究介绍</a:t>
            </a:r>
            <a:r>
              <a:rPr lang="en-US" altLang="zh-CN" sz="2600" b="1" dirty="0">
                <a:solidFill>
                  <a:schemeClr val="bg1"/>
                </a:solidFill>
              </a:rPr>
              <a:t>(</a:t>
            </a:r>
            <a:r>
              <a:rPr lang="zh-CN" altLang="en-US" sz="2600" b="1" dirty="0">
                <a:solidFill>
                  <a:schemeClr val="bg1"/>
                </a:solidFill>
              </a:rPr>
              <a:t>冗余信息</a:t>
            </a:r>
            <a:r>
              <a:rPr lang="en-US" altLang="zh-CN" sz="2600" b="1" dirty="0">
                <a:solidFill>
                  <a:schemeClr val="bg1"/>
                </a:solidFill>
              </a:rPr>
              <a:t>)</a:t>
            </a:r>
            <a:endParaRPr lang="zh-CN" altLang="en-US" sz="2600" b="1" dirty="0">
              <a:solidFill>
                <a:schemeClr val="bg1"/>
              </a:solidFill>
            </a:endParaRPr>
          </a:p>
        </p:txBody>
      </p:sp>
      <p:sp>
        <p:nvSpPr>
          <p:cNvPr id="10" name="文本框 9">
            <a:extLst>
              <a:ext uri="{FF2B5EF4-FFF2-40B4-BE49-F238E27FC236}">
                <a16:creationId xmlns:a16="http://schemas.microsoft.com/office/drawing/2014/main" id="{E35C5CCE-A2A5-4D8C-A944-BCDCDE4F930C}"/>
              </a:ext>
            </a:extLst>
          </p:cNvPr>
          <p:cNvSpPr txBox="1"/>
          <p:nvPr/>
        </p:nvSpPr>
        <p:spPr>
          <a:xfrm>
            <a:off x="8534873" y="2292752"/>
            <a:ext cx="2743297" cy="492443"/>
          </a:xfrm>
          <a:prstGeom prst="rect">
            <a:avLst/>
          </a:prstGeom>
          <a:solidFill>
            <a:srgbClr val="C00000"/>
          </a:solidFill>
        </p:spPr>
        <p:txBody>
          <a:bodyPr wrap="square" rtlCol="0">
            <a:spAutoFit/>
          </a:bodyPr>
          <a:lstStyle/>
          <a:p>
            <a:r>
              <a:rPr lang="zh-CN" altLang="en-US" sz="2600" b="1" dirty="0">
                <a:solidFill>
                  <a:schemeClr val="bg1"/>
                </a:solidFill>
              </a:rPr>
              <a:t>研究结果</a:t>
            </a:r>
            <a:r>
              <a:rPr lang="en-US" altLang="zh-CN" sz="2600" b="1" dirty="0">
                <a:solidFill>
                  <a:schemeClr val="bg1"/>
                </a:solidFill>
              </a:rPr>
              <a:t>(</a:t>
            </a:r>
            <a:r>
              <a:rPr lang="zh-CN" altLang="en-US" sz="2600" b="1" dirty="0">
                <a:solidFill>
                  <a:schemeClr val="bg1"/>
                </a:solidFill>
              </a:rPr>
              <a:t>主要点</a:t>
            </a:r>
            <a:r>
              <a:rPr lang="en-US" altLang="zh-CN" sz="2600" b="1" dirty="0">
                <a:solidFill>
                  <a:schemeClr val="bg1"/>
                </a:solidFill>
              </a:rPr>
              <a:t>)</a:t>
            </a:r>
            <a:endParaRPr lang="zh-CN" altLang="en-US" sz="2600" b="1" dirty="0">
              <a:solidFill>
                <a:schemeClr val="bg1"/>
              </a:solidFill>
            </a:endParaRPr>
          </a:p>
        </p:txBody>
      </p:sp>
      <p:cxnSp>
        <p:nvCxnSpPr>
          <p:cNvPr id="58" name="直接连接符 57">
            <a:extLst>
              <a:ext uri="{FF2B5EF4-FFF2-40B4-BE49-F238E27FC236}">
                <a16:creationId xmlns:a16="http://schemas.microsoft.com/office/drawing/2014/main" id="{AA445DE3-3851-4AD7-BA52-1B1552B54206}"/>
              </a:ext>
            </a:extLst>
          </p:cNvPr>
          <p:cNvCxnSpPr>
            <a:cxnSpLocks/>
          </p:cNvCxnSpPr>
          <p:nvPr/>
        </p:nvCxnSpPr>
        <p:spPr>
          <a:xfrm>
            <a:off x="4226657" y="3267960"/>
            <a:ext cx="7051513" cy="0"/>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9" name="直接连接符 58">
            <a:extLst>
              <a:ext uri="{FF2B5EF4-FFF2-40B4-BE49-F238E27FC236}">
                <a16:creationId xmlns:a16="http://schemas.microsoft.com/office/drawing/2014/main" id="{E4F7FE83-AB6C-4BF7-904A-C87534380AF4}"/>
              </a:ext>
            </a:extLst>
          </p:cNvPr>
          <p:cNvCxnSpPr>
            <a:cxnSpLocks/>
          </p:cNvCxnSpPr>
          <p:nvPr/>
        </p:nvCxnSpPr>
        <p:spPr>
          <a:xfrm>
            <a:off x="415637" y="3722577"/>
            <a:ext cx="7419399" cy="0"/>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0" name="直接连接符 59">
            <a:extLst>
              <a:ext uri="{FF2B5EF4-FFF2-40B4-BE49-F238E27FC236}">
                <a16:creationId xmlns:a16="http://schemas.microsoft.com/office/drawing/2014/main" id="{163F52BE-2F81-4DA4-BB71-8FCEBDF94453}"/>
              </a:ext>
            </a:extLst>
          </p:cNvPr>
          <p:cNvCxnSpPr>
            <a:cxnSpLocks/>
          </p:cNvCxnSpPr>
          <p:nvPr/>
        </p:nvCxnSpPr>
        <p:spPr>
          <a:xfrm>
            <a:off x="415637" y="4283344"/>
            <a:ext cx="10972800" cy="0"/>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1" name="直接连接符 60">
            <a:extLst>
              <a:ext uri="{FF2B5EF4-FFF2-40B4-BE49-F238E27FC236}">
                <a16:creationId xmlns:a16="http://schemas.microsoft.com/office/drawing/2014/main" id="{87308BE2-479C-4442-875D-AF0B633D9811}"/>
              </a:ext>
            </a:extLst>
          </p:cNvPr>
          <p:cNvCxnSpPr>
            <a:cxnSpLocks/>
          </p:cNvCxnSpPr>
          <p:nvPr/>
        </p:nvCxnSpPr>
        <p:spPr>
          <a:xfrm>
            <a:off x="310471" y="4722509"/>
            <a:ext cx="4216400" cy="0"/>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sp>
        <p:nvSpPr>
          <p:cNvPr id="63" name="文本框 62">
            <a:extLst>
              <a:ext uri="{FF2B5EF4-FFF2-40B4-BE49-F238E27FC236}">
                <a16:creationId xmlns:a16="http://schemas.microsoft.com/office/drawing/2014/main" id="{7BD221AD-FCE7-4BCA-811E-E35BE6F21885}"/>
              </a:ext>
            </a:extLst>
          </p:cNvPr>
          <p:cNvSpPr txBox="1"/>
          <p:nvPr/>
        </p:nvSpPr>
        <p:spPr>
          <a:xfrm>
            <a:off x="7240979" y="5192029"/>
            <a:ext cx="4865986" cy="492443"/>
          </a:xfrm>
          <a:prstGeom prst="rect">
            <a:avLst/>
          </a:prstGeom>
          <a:solidFill>
            <a:srgbClr val="0070C0"/>
          </a:solidFill>
          <a:ln w="19050">
            <a:solidFill>
              <a:srgbClr val="0070C0"/>
            </a:solidFill>
          </a:ln>
        </p:spPr>
        <p:txBody>
          <a:bodyPr wrap="square" rtlCol="0">
            <a:spAutoFit/>
          </a:bodyPr>
          <a:lstStyle/>
          <a:p>
            <a:r>
              <a:rPr lang="zh-CN" altLang="en-US" sz="2600" b="1" dirty="0">
                <a:solidFill>
                  <a:schemeClr val="bg1"/>
                </a:solidFill>
              </a:rPr>
              <a:t>解释“</a:t>
            </a:r>
            <a:r>
              <a:rPr lang="en-US" altLang="zh-CN" sz="2600" b="1" dirty="0">
                <a:solidFill>
                  <a:schemeClr val="bg1"/>
                </a:solidFill>
              </a:rPr>
              <a:t>relationship</a:t>
            </a:r>
            <a:r>
              <a:rPr lang="zh-CN" altLang="en-US" sz="2600" b="1" dirty="0">
                <a:solidFill>
                  <a:schemeClr val="bg1"/>
                </a:solidFill>
              </a:rPr>
              <a:t>”</a:t>
            </a:r>
            <a:r>
              <a:rPr lang="en-US" altLang="zh-CN" sz="2600" b="1" dirty="0">
                <a:solidFill>
                  <a:schemeClr val="bg1"/>
                </a:solidFill>
              </a:rPr>
              <a:t>(</a:t>
            </a:r>
            <a:r>
              <a:rPr lang="zh-CN" altLang="en-US" sz="2600" b="1" dirty="0">
                <a:solidFill>
                  <a:schemeClr val="bg1"/>
                </a:solidFill>
              </a:rPr>
              <a:t>次要点</a:t>
            </a:r>
            <a:r>
              <a:rPr lang="en-US" altLang="zh-CN" sz="2600" b="1" dirty="0">
                <a:solidFill>
                  <a:schemeClr val="bg1"/>
                </a:solidFill>
              </a:rPr>
              <a:t>)</a:t>
            </a:r>
            <a:endParaRPr lang="zh-CN" altLang="en-US" sz="2800" b="1" dirty="0">
              <a:solidFill>
                <a:srgbClr val="0070C0"/>
              </a:solidFill>
            </a:endParaRPr>
          </a:p>
        </p:txBody>
      </p:sp>
      <p:cxnSp>
        <p:nvCxnSpPr>
          <p:cNvPr id="64" name="直接连接符 63">
            <a:extLst>
              <a:ext uri="{FF2B5EF4-FFF2-40B4-BE49-F238E27FC236}">
                <a16:creationId xmlns:a16="http://schemas.microsoft.com/office/drawing/2014/main" id="{E7BFDE3C-E3A8-43B4-9C5A-D4BA43E9E352}"/>
              </a:ext>
            </a:extLst>
          </p:cNvPr>
          <p:cNvCxnSpPr>
            <a:cxnSpLocks/>
          </p:cNvCxnSpPr>
          <p:nvPr/>
        </p:nvCxnSpPr>
        <p:spPr>
          <a:xfrm>
            <a:off x="7955516" y="3722577"/>
            <a:ext cx="3436915" cy="0"/>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sp>
        <p:nvSpPr>
          <p:cNvPr id="21" name="文本框 20">
            <a:extLst>
              <a:ext uri="{FF2B5EF4-FFF2-40B4-BE49-F238E27FC236}">
                <a16:creationId xmlns:a16="http://schemas.microsoft.com/office/drawing/2014/main" id="{20D23AB3-ED9E-4C18-9C26-071816DACB28}"/>
              </a:ext>
            </a:extLst>
          </p:cNvPr>
          <p:cNvSpPr txBox="1"/>
          <p:nvPr/>
        </p:nvSpPr>
        <p:spPr>
          <a:xfrm>
            <a:off x="3126466" y="53671"/>
            <a:ext cx="8659370" cy="461665"/>
          </a:xfrm>
          <a:prstGeom prst="rect">
            <a:avLst/>
          </a:prstGeom>
          <a:solidFill>
            <a:srgbClr val="ED6737"/>
          </a:solidFill>
        </p:spPr>
        <p:txBody>
          <a:bodyPr wrap="square" rtlCol="0">
            <a:spAutoFit/>
          </a:bodyPr>
          <a:lstStyle/>
          <a:p>
            <a:r>
              <a:rPr lang="en-US" altLang="zh-CN" sz="2400" dirty="0">
                <a:solidFill>
                  <a:schemeClr val="bg1"/>
                </a:solidFill>
                <a:latin typeface="+mj-lt"/>
                <a:ea typeface="+mj-ea"/>
              </a:rPr>
              <a:t>Tip4</a:t>
            </a:r>
            <a:r>
              <a:rPr lang="en-US" altLang="zh-CN" sz="2400" dirty="0">
                <a:solidFill>
                  <a:schemeClr val="bg1"/>
                </a:solidFill>
                <a:latin typeface="+mj-ea"/>
                <a:ea typeface="+mj-ea"/>
              </a:rPr>
              <a:t> </a:t>
            </a:r>
            <a:r>
              <a:rPr lang="zh-CN" altLang="en-US" sz="2400" dirty="0">
                <a:solidFill>
                  <a:schemeClr val="bg1"/>
                </a:solidFill>
                <a:latin typeface="+mj-ea"/>
                <a:ea typeface="+mj-ea"/>
              </a:rPr>
              <a:t>逐句分析复杂段落，提取主要点和次要点，去除冗余信息。</a:t>
            </a:r>
          </a:p>
        </p:txBody>
      </p:sp>
      <p:pic>
        <p:nvPicPr>
          <p:cNvPr id="5" name="图片 4">
            <a:extLst>
              <a:ext uri="{FF2B5EF4-FFF2-40B4-BE49-F238E27FC236}">
                <a16:creationId xmlns:a16="http://schemas.microsoft.com/office/drawing/2014/main" id="{E1F3AC81-5899-446B-ADB4-5588C954A9D5}"/>
              </a:ext>
            </a:extLst>
          </p:cNvPr>
          <p:cNvPicPr>
            <a:picLocks noChangeAspect="1"/>
          </p:cNvPicPr>
          <p:nvPr/>
        </p:nvPicPr>
        <p:blipFill>
          <a:blip r:embed="rId3"/>
          <a:stretch>
            <a:fillRect/>
          </a:stretch>
        </p:blipFill>
        <p:spPr>
          <a:xfrm>
            <a:off x="6596854" y="1967215"/>
            <a:ext cx="786452" cy="749873"/>
          </a:xfrm>
          <a:prstGeom prst="rect">
            <a:avLst/>
          </a:prstGeom>
        </p:spPr>
      </p:pic>
      <p:pic>
        <p:nvPicPr>
          <p:cNvPr id="7" name="图片 6">
            <a:extLst>
              <a:ext uri="{FF2B5EF4-FFF2-40B4-BE49-F238E27FC236}">
                <a16:creationId xmlns:a16="http://schemas.microsoft.com/office/drawing/2014/main" id="{4615DD03-A188-4998-8A75-E0AC913306CB}"/>
              </a:ext>
            </a:extLst>
          </p:cNvPr>
          <p:cNvPicPr>
            <a:picLocks noChangeAspect="1"/>
          </p:cNvPicPr>
          <p:nvPr/>
        </p:nvPicPr>
        <p:blipFill>
          <a:blip r:embed="rId4"/>
          <a:stretch>
            <a:fillRect/>
          </a:stretch>
        </p:blipFill>
        <p:spPr>
          <a:xfrm>
            <a:off x="240029" y="1259273"/>
            <a:ext cx="734355" cy="699797"/>
          </a:xfrm>
          <a:prstGeom prst="rect">
            <a:avLst/>
          </a:prstGeom>
        </p:spPr>
      </p:pic>
      <p:cxnSp>
        <p:nvCxnSpPr>
          <p:cNvPr id="11" name="直接箭头连接符 10">
            <a:extLst>
              <a:ext uri="{FF2B5EF4-FFF2-40B4-BE49-F238E27FC236}">
                <a16:creationId xmlns:a16="http://schemas.microsoft.com/office/drawing/2014/main" id="{B8526A5F-1254-41BF-BEDF-A58EEC3CFF1F}"/>
              </a:ext>
            </a:extLst>
          </p:cNvPr>
          <p:cNvCxnSpPr>
            <a:cxnSpLocks/>
          </p:cNvCxnSpPr>
          <p:nvPr/>
        </p:nvCxnSpPr>
        <p:spPr>
          <a:xfrm flipH="1" flipV="1">
            <a:off x="11447353" y="4283344"/>
            <a:ext cx="371437" cy="932832"/>
          </a:xfrm>
          <a:prstGeom prst="straightConnector1">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pic>
        <p:nvPicPr>
          <p:cNvPr id="17" name="图片 16">
            <a:extLst>
              <a:ext uri="{FF2B5EF4-FFF2-40B4-BE49-F238E27FC236}">
                <a16:creationId xmlns:a16="http://schemas.microsoft.com/office/drawing/2014/main" id="{E97785B5-747B-4DD7-B1CB-134CC0EB925F}"/>
              </a:ext>
            </a:extLst>
          </p:cNvPr>
          <p:cNvPicPr>
            <a:picLocks noChangeAspect="1"/>
          </p:cNvPicPr>
          <p:nvPr/>
        </p:nvPicPr>
        <p:blipFill>
          <a:blip r:embed="rId5"/>
          <a:stretch>
            <a:fillRect/>
          </a:stretch>
        </p:blipFill>
        <p:spPr>
          <a:xfrm>
            <a:off x="7313503" y="3088038"/>
            <a:ext cx="737680" cy="701101"/>
          </a:xfrm>
          <a:prstGeom prst="rect">
            <a:avLst/>
          </a:prstGeom>
        </p:spPr>
      </p:pic>
      <p:sp>
        <p:nvSpPr>
          <p:cNvPr id="18" name="文本框 17">
            <a:extLst>
              <a:ext uri="{FF2B5EF4-FFF2-40B4-BE49-F238E27FC236}">
                <a16:creationId xmlns:a16="http://schemas.microsoft.com/office/drawing/2014/main" id="{0854AA42-77B9-4F16-9CC6-D77608B6708C}"/>
              </a:ext>
            </a:extLst>
          </p:cNvPr>
          <p:cNvSpPr txBox="1"/>
          <p:nvPr/>
        </p:nvSpPr>
        <p:spPr>
          <a:xfrm>
            <a:off x="270509" y="1307770"/>
            <a:ext cx="11241244" cy="1569660"/>
          </a:xfrm>
          <a:prstGeom prst="rect">
            <a:avLst/>
          </a:prstGeom>
          <a:noFill/>
        </p:spPr>
        <p:txBody>
          <a:bodyPr wrap="square" rtlCol="0">
            <a:spAutoFit/>
          </a:bodyPr>
          <a:lstStyle/>
          <a:p>
            <a:r>
              <a:rPr kumimoji="0" lang="en-US" altLang="zh-CN" sz="3200" b="0" i="0" u="none" strike="noStrike" kern="1200" cap="none" spc="0" normalizeH="0" baseline="0" noProof="0" dirty="0">
                <a:ln>
                  <a:noFill/>
                </a:ln>
                <a:solidFill>
                  <a:sysClr val="windowText" lastClr="000000"/>
                </a:solidFill>
                <a:effectLst/>
                <a:uLnTx/>
                <a:uFillTx/>
                <a:latin typeface="Calibri"/>
                <a:ea typeface="宋体" panose="02010600030101010101" pitchFamily="2" charset="-122"/>
                <a:cs typeface="+mn-cs"/>
              </a:rPr>
              <a:t>      </a:t>
            </a:r>
            <a:r>
              <a:rPr kumimoji="0" lang="en-US" altLang="zh-CN" sz="3200" b="0" i="0" u="none" strike="noStrike" kern="1200" cap="none" spc="0" normalizeH="0" baseline="0" noProof="0" dirty="0">
                <a:ln>
                  <a:noFill/>
                </a:ln>
                <a:solidFill>
                  <a:schemeClr val="bg1">
                    <a:lumMod val="75000"/>
                  </a:schemeClr>
                </a:solidFill>
                <a:effectLst/>
                <a:uLnTx/>
                <a:uFillTx/>
                <a:latin typeface="Calibri"/>
                <a:ea typeface="宋体" panose="02010600030101010101" pitchFamily="2" charset="-122"/>
                <a:cs typeface="+mn-cs"/>
              </a:rPr>
              <a:t>Led by University of California psychologist Megan Robbins and her colleagues, the researchers reviewed and analyzed 30 different studies involving over 5,000 participants.</a:t>
            </a:r>
            <a:r>
              <a:rPr lang="en-US" altLang="zh-CN" dirty="0">
                <a:solidFill>
                  <a:schemeClr val="bg1">
                    <a:lumMod val="75000"/>
                  </a:schemeClr>
                </a:solidFill>
              </a:rPr>
              <a:t> </a:t>
            </a:r>
            <a:endParaRPr lang="zh-CN" altLang="en-US" dirty="0">
              <a:solidFill>
                <a:schemeClr val="bg1">
                  <a:lumMod val="75000"/>
                </a:schemeClr>
              </a:solidFill>
            </a:endParaRPr>
          </a:p>
        </p:txBody>
      </p:sp>
      <p:sp>
        <p:nvSpPr>
          <p:cNvPr id="35" name="文本框 34">
            <a:extLst>
              <a:ext uri="{FF2B5EF4-FFF2-40B4-BE49-F238E27FC236}">
                <a16:creationId xmlns:a16="http://schemas.microsoft.com/office/drawing/2014/main" id="{960FCCD4-B2D2-405A-A6DC-93EC39C5410A}"/>
              </a:ext>
            </a:extLst>
          </p:cNvPr>
          <p:cNvSpPr txBox="1"/>
          <p:nvPr/>
        </p:nvSpPr>
        <p:spPr>
          <a:xfrm>
            <a:off x="250189" y="4223686"/>
            <a:ext cx="11419537" cy="1569660"/>
          </a:xfrm>
          <a:prstGeom prst="rect">
            <a:avLst/>
          </a:prstGeom>
          <a:noFill/>
        </p:spPr>
        <p:txBody>
          <a:bodyPr wrap="square" rtlCol="0">
            <a:spAutoFit/>
          </a:bodyPr>
          <a:lstStyle/>
          <a:p>
            <a:r>
              <a:rPr kumimoji="0" lang="en-US" altLang="zh-CN" sz="3200" b="0" i="0" u="none" strike="noStrike" kern="1200" cap="none" spc="0" normalizeH="0" baseline="0" noProof="0" dirty="0">
                <a:ln>
                  <a:noFill/>
                </a:ln>
                <a:solidFill>
                  <a:sysClr val="windowText" lastClr="000000"/>
                </a:solidFill>
                <a:effectLst/>
                <a:uLnTx/>
                <a:uFillTx/>
                <a:latin typeface="Calibri"/>
                <a:ea typeface="宋体" panose="02010600030101010101" pitchFamily="2" charset="-122"/>
                <a:cs typeface="+mn-cs"/>
              </a:rPr>
              <a:t>                                            </a:t>
            </a:r>
            <a:r>
              <a:rPr kumimoji="0" lang="en-US" altLang="zh-CN" sz="3200" b="0" i="0" u="none" strike="noStrike" kern="1200" cap="none" spc="0" normalizeH="0" noProof="0" dirty="0">
                <a:ln>
                  <a:noFill/>
                </a:ln>
                <a:solidFill>
                  <a:sysClr val="windowText" lastClr="000000"/>
                </a:solidFill>
                <a:effectLst/>
                <a:uLnTx/>
                <a:uFillTx/>
                <a:latin typeface="Calibri"/>
                <a:ea typeface="宋体" panose="02010600030101010101" pitchFamily="2" charset="-122"/>
                <a:cs typeface="+mn-cs"/>
              </a:rPr>
              <a:t> </a:t>
            </a:r>
            <a:r>
              <a:rPr kumimoji="0" lang="en-US" altLang="zh-CN" sz="3200" b="0" i="0" u="none" strike="noStrike" kern="1200" cap="none" spc="0" normalizeH="0" baseline="0" noProof="0" dirty="0">
                <a:ln>
                  <a:noFill/>
                </a:ln>
                <a:solidFill>
                  <a:sysClr val="windowText" lastClr="000000"/>
                </a:solidFill>
                <a:effectLst/>
                <a:uLnTx/>
                <a:uFillTx/>
                <a:latin typeface="Calibri"/>
                <a:ea typeface="宋体" panose="02010600030101010101" pitchFamily="2" charset="-122"/>
                <a:cs typeface="+mn-cs"/>
              </a:rPr>
              <a:t> </a:t>
            </a:r>
            <a:r>
              <a:rPr lang="en-US" altLang="zh-CN" sz="3200" dirty="0">
                <a:solidFill>
                  <a:schemeClr val="bg1">
                    <a:lumMod val="75000"/>
                  </a:schemeClr>
                </a:solidFill>
                <a:latin typeface="Calibri"/>
                <a:ea typeface="宋体" panose="02010600030101010101" pitchFamily="2" charset="-122"/>
              </a:rPr>
              <a:t>“The pronouns offer an insight into whether people see themselves as individuals or as part of a whole,” Robbins told Science Daily.</a:t>
            </a:r>
            <a:endParaRPr lang="zh-CN" altLang="en-US" dirty="0">
              <a:solidFill>
                <a:schemeClr val="bg1">
                  <a:lumMod val="75000"/>
                </a:schemeClr>
              </a:solidFill>
            </a:endParaRPr>
          </a:p>
        </p:txBody>
      </p:sp>
      <p:sp>
        <p:nvSpPr>
          <p:cNvPr id="36" name="文本框 35">
            <a:extLst>
              <a:ext uri="{FF2B5EF4-FFF2-40B4-BE49-F238E27FC236}">
                <a16:creationId xmlns:a16="http://schemas.microsoft.com/office/drawing/2014/main" id="{A0CEA992-3D57-4B73-BDF5-24BCE912867A}"/>
              </a:ext>
            </a:extLst>
          </p:cNvPr>
          <p:cNvSpPr txBox="1"/>
          <p:nvPr/>
        </p:nvSpPr>
        <p:spPr>
          <a:xfrm>
            <a:off x="120959" y="5805907"/>
            <a:ext cx="3193741" cy="492443"/>
          </a:xfrm>
          <a:prstGeom prst="rect">
            <a:avLst/>
          </a:prstGeom>
          <a:solidFill>
            <a:schemeClr val="accent2">
              <a:lumMod val="50000"/>
            </a:schemeClr>
          </a:solidFill>
        </p:spPr>
        <p:txBody>
          <a:bodyPr wrap="square" rtlCol="0">
            <a:spAutoFit/>
          </a:bodyPr>
          <a:lstStyle/>
          <a:p>
            <a:r>
              <a:rPr lang="zh-CN" altLang="en-US" sz="2600" b="1" dirty="0">
                <a:solidFill>
                  <a:schemeClr val="bg1"/>
                </a:solidFill>
              </a:rPr>
              <a:t>举例说明</a:t>
            </a:r>
            <a:r>
              <a:rPr lang="en-US" altLang="zh-CN" sz="2600" b="1" dirty="0">
                <a:solidFill>
                  <a:schemeClr val="bg1"/>
                </a:solidFill>
              </a:rPr>
              <a:t>(</a:t>
            </a:r>
            <a:r>
              <a:rPr lang="zh-CN" altLang="en-US" sz="2600" b="1" dirty="0">
                <a:solidFill>
                  <a:schemeClr val="bg1"/>
                </a:solidFill>
              </a:rPr>
              <a:t>冗余信息</a:t>
            </a:r>
            <a:r>
              <a:rPr lang="en-US" altLang="zh-CN" sz="2600" b="1" dirty="0">
                <a:solidFill>
                  <a:schemeClr val="bg1"/>
                </a:solidFill>
              </a:rPr>
              <a:t>)</a:t>
            </a:r>
            <a:endParaRPr lang="zh-CN" altLang="en-US" sz="2600" b="1" dirty="0">
              <a:solidFill>
                <a:schemeClr val="bg1"/>
              </a:solidFill>
            </a:endParaRPr>
          </a:p>
        </p:txBody>
      </p:sp>
      <p:pic>
        <p:nvPicPr>
          <p:cNvPr id="28" name="图片 27">
            <a:extLst>
              <a:ext uri="{FF2B5EF4-FFF2-40B4-BE49-F238E27FC236}">
                <a16:creationId xmlns:a16="http://schemas.microsoft.com/office/drawing/2014/main" id="{D3785BB4-77ED-4DEC-88C8-6A8443A296F6}"/>
              </a:ext>
            </a:extLst>
          </p:cNvPr>
          <p:cNvPicPr>
            <a:picLocks noChangeAspect="1"/>
          </p:cNvPicPr>
          <p:nvPr/>
        </p:nvPicPr>
        <p:blipFill>
          <a:blip r:embed="rId6"/>
          <a:stretch>
            <a:fillRect/>
          </a:stretch>
        </p:blipFill>
        <p:spPr>
          <a:xfrm>
            <a:off x="4100837" y="4127595"/>
            <a:ext cx="737680" cy="701101"/>
          </a:xfrm>
          <a:prstGeom prst="rect">
            <a:avLst/>
          </a:prstGeom>
        </p:spPr>
      </p:pic>
      <p:sp>
        <p:nvSpPr>
          <p:cNvPr id="31" name="文本框 30">
            <a:extLst>
              <a:ext uri="{FF2B5EF4-FFF2-40B4-BE49-F238E27FC236}">
                <a16:creationId xmlns:a16="http://schemas.microsoft.com/office/drawing/2014/main" id="{AAE5F3A5-16BD-4C98-8082-91A7B41639EA}"/>
              </a:ext>
            </a:extLst>
          </p:cNvPr>
          <p:cNvSpPr txBox="1"/>
          <p:nvPr/>
        </p:nvSpPr>
        <p:spPr>
          <a:xfrm>
            <a:off x="3314700" y="5732518"/>
            <a:ext cx="8792265" cy="1077218"/>
          </a:xfrm>
          <a:prstGeom prst="rect">
            <a:avLst/>
          </a:prstGeom>
          <a:solidFill>
            <a:srgbClr val="00B0F0"/>
          </a:solidFill>
          <a:ln w="19050">
            <a:solidFill>
              <a:srgbClr val="0070C0"/>
            </a:solidFill>
          </a:ln>
        </p:spPr>
        <p:txBody>
          <a:bodyPr wrap="square" rtlCol="0">
            <a:spAutoFit/>
          </a:bodyPr>
          <a:lstStyle/>
          <a:p>
            <a:r>
              <a:rPr lang="en-US" altLang="zh-CN" sz="3200" b="1" dirty="0">
                <a:solidFill>
                  <a:schemeClr val="bg1"/>
                </a:solidFill>
              </a:rPr>
              <a:t>What’s</a:t>
            </a:r>
            <a:r>
              <a:rPr lang="zh-CN" altLang="en-US" sz="3200" b="1" dirty="0">
                <a:solidFill>
                  <a:schemeClr val="bg1"/>
                </a:solidFill>
              </a:rPr>
              <a:t> </a:t>
            </a:r>
            <a:r>
              <a:rPr lang="en-US" altLang="zh-CN" sz="3200" b="1" dirty="0">
                <a:solidFill>
                  <a:schemeClr val="bg1"/>
                </a:solidFill>
              </a:rPr>
              <a:t>“happier</a:t>
            </a:r>
            <a:r>
              <a:rPr lang="zh-CN" altLang="en-US" sz="3200" b="1" dirty="0">
                <a:solidFill>
                  <a:schemeClr val="bg1"/>
                </a:solidFill>
              </a:rPr>
              <a:t> </a:t>
            </a:r>
            <a:r>
              <a:rPr lang="en-US" altLang="zh-CN" sz="3200" b="1" dirty="0">
                <a:solidFill>
                  <a:schemeClr val="bg1"/>
                </a:solidFill>
              </a:rPr>
              <a:t>and</a:t>
            </a:r>
            <a:r>
              <a:rPr lang="zh-CN" altLang="en-US" sz="3200" b="1" dirty="0">
                <a:solidFill>
                  <a:schemeClr val="bg1"/>
                </a:solidFill>
              </a:rPr>
              <a:t> </a:t>
            </a:r>
            <a:r>
              <a:rPr lang="en-US" altLang="zh-CN" sz="3200" b="1" dirty="0">
                <a:solidFill>
                  <a:schemeClr val="bg1"/>
                </a:solidFill>
              </a:rPr>
              <a:t>healthier</a:t>
            </a:r>
            <a:r>
              <a:rPr lang="zh-CN" altLang="en-US" sz="3200" b="1" dirty="0">
                <a:solidFill>
                  <a:schemeClr val="bg1"/>
                </a:solidFill>
              </a:rPr>
              <a:t> </a:t>
            </a:r>
            <a:r>
              <a:rPr lang="en-US" altLang="zh-CN" sz="3200" b="1" dirty="0">
                <a:solidFill>
                  <a:schemeClr val="bg1"/>
                </a:solidFill>
              </a:rPr>
              <a:t>relationships” in para.2?</a:t>
            </a:r>
            <a:r>
              <a:rPr lang="zh-CN" altLang="en-US" sz="3200" b="1" dirty="0">
                <a:solidFill>
                  <a:schemeClr val="bg1"/>
                </a:solidFill>
              </a:rPr>
              <a:t> </a:t>
            </a:r>
          </a:p>
        </p:txBody>
      </p:sp>
      <p:pic>
        <p:nvPicPr>
          <p:cNvPr id="41" name="图片 40">
            <a:extLst>
              <a:ext uri="{FF2B5EF4-FFF2-40B4-BE49-F238E27FC236}">
                <a16:creationId xmlns:a16="http://schemas.microsoft.com/office/drawing/2014/main" id="{358495C1-902B-4EAB-89EC-8E60206E34D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17980" y="270726"/>
            <a:ext cx="1036651" cy="1012593"/>
          </a:xfrm>
          <a:prstGeom prst="rect">
            <a:avLst/>
          </a:prstGeom>
        </p:spPr>
      </p:pic>
    </p:spTree>
    <p:extLst>
      <p:ext uri="{BB962C8B-B14F-4D97-AF65-F5344CB8AC3E}">
        <p14:creationId xmlns:p14="http://schemas.microsoft.com/office/powerpoint/2010/main" val="264928319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ppt_x"/>
                                          </p:val>
                                        </p:tav>
                                        <p:tav tm="100000">
                                          <p:val>
                                            <p:strVal val="#ppt_x"/>
                                          </p:val>
                                        </p:tav>
                                      </p:tavLst>
                                    </p:anim>
                                    <p:anim calcmode="lin" valueType="num">
                                      <p:cBhvr additive="base">
                                        <p:cTn id="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3"/>
                                        </p:tgtEl>
                                        <p:attrNameLst>
                                          <p:attrName>style.visibility</p:attrName>
                                        </p:attrNameLst>
                                      </p:cBhvr>
                                      <p:to>
                                        <p:strVal val="visible"/>
                                      </p:to>
                                    </p:set>
                                    <p:anim calcmode="lin" valueType="num">
                                      <p:cBhvr additive="base">
                                        <p:cTn id="37" dur="500" fill="hold"/>
                                        <p:tgtEl>
                                          <p:spTgt spid="53"/>
                                        </p:tgtEl>
                                        <p:attrNameLst>
                                          <p:attrName>ppt_x</p:attrName>
                                        </p:attrNameLst>
                                      </p:cBhvr>
                                      <p:tavLst>
                                        <p:tav tm="0">
                                          <p:val>
                                            <p:strVal val="#ppt_x"/>
                                          </p:val>
                                        </p:tav>
                                        <p:tav tm="100000">
                                          <p:val>
                                            <p:strVal val="#ppt_x"/>
                                          </p:val>
                                        </p:tav>
                                      </p:tavLst>
                                    </p:anim>
                                    <p:anim calcmode="lin" valueType="num">
                                      <p:cBhvr additive="base">
                                        <p:cTn id="38"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8"/>
                                        </p:tgtEl>
                                        <p:attrNameLst>
                                          <p:attrName>style.visibility</p:attrName>
                                        </p:attrNameLst>
                                      </p:cBhvr>
                                      <p:to>
                                        <p:strVal val="visible"/>
                                      </p:to>
                                    </p:set>
                                    <p:anim calcmode="lin" valueType="num">
                                      <p:cBhvr additive="base">
                                        <p:cTn id="49" dur="500" fill="hold"/>
                                        <p:tgtEl>
                                          <p:spTgt spid="58"/>
                                        </p:tgtEl>
                                        <p:attrNameLst>
                                          <p:attrName>ppt_x</p:attrName>
                                        </p:attrNameLst>
                                      </p:cBhvr>
                                      <p:tavLst>
                                        <p:tav tm="0">
                                          <p:val>
                                            <p:strVal val="#ppt_x"/>
                                          </p:val>
                                        </p:tav>
                                        <p:tav tm="100000">
                                          <p:val>
                                            <p:strVal val="#ppt_x"/>
                                          </p:val>
                                        </p:tav>
                                      </p:tavLst>
                                    </p:anim>
                                    <p:anim calcmode="lin" valueType="num">
                                      <p:cBhvr additive="base">
                                        <p:cTn id="50" dur="500" fill="hold"/>
                                        <p:tgtEl>
                                          <p:spTgt spid="5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9"/>
                                        </p:tgtEl>
                                        <p:attrNameLst>
                                          <p:attrName>style.visibility</p:attrName>
                                        </p:attrNameLst>
                                      </p:cBhvr>
                                      <p:to>
                                        <p:strVal val="visible"/>
                                      </p:to>
                                    </p:set>
                                    <p:anim calcmode="lin" valueType="num">
                                      <p:cBhvr additive="base">
                                        <p:cTn id="55" dur="500" fill="hold"/>
                                        <p:tgtEl>
                                          <p:spTgt spid="59"/>
                                        </p:tgtEl>
                                        <p:attrNameLst>
                                          <p:attrName>ppt_x</p:attrName>
                                        </p:attrNameLst>
                                      </p:cBhvr>
                                      <p:tavLst>
                                        <p:tav tm="0">
                                          <p:val>
                                            <p:strVal val="#ppt_x"/>
                                          </p:val>
                                        </p:tav>
                                        <p:tav tm="100000">
                                          <p:val>
                                            <p:strVal val="#ppt_x"/>
                                          </p:val>
                                        </p:tav>
                                      </p:tavLst>
                                    </p:anim>
                                    <p:anim calcmode="lin" valueType="num">
                                      <p:cBhvr additive="base">
                                        <p:cTn id="56"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7"/>
                                        </p:tgtEl>
                                        <p:attrNameLst>
                                          <p:attrName>style.visibility</p:attrName>
                                        </p:attrNameLst>
                                      </p:cBhvr>
                                      <p:to>
                                        <p:strVal val="visible"/>
                                      </p:to>
                                    </p:set>
                                    <p:anim calcmode="lin" valueType="num">
                                      <p:cBhvr additive="base">
                                        <p:cTn id="61" dur="500" fill="hold"/>
                                        <p:tgtEl>
                                          <p:spTgt spid="17"/>
                                        </p:tgtEl>
                                        <p:attrNameLst>
                                          <p:attrName>ppt_x</p:attrName>
                                        </p:attrNameLst>
                                      </p:cBhvr>
                                      <p:tavLst>
                                        <p:tav tm="0">
                                          <p:val>
                                            <p:strVal val="#ppt_x"/>
                                          </p:val>
                                        </p:tav>
                                        <p:tav tm="100000">
                                          <p:val>
                                            <p:strVal val="#ppt_x"/>
                                          </p:val>
                                        </p:tav>
                                      </p:tavLst>
                                    </p:anim>
                                    <p:anim calcmode="lin" valueType="num">
                                      <p:cBhvr additive="base">
                                        <p:cTn id="6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64"/>
                                        </p:tgtEl>
                                        <p:attrNameLst>
                                          <p:attrName>style.visibility</p:attrName>
                                        </p:attrNameLst>
                                      </p:cBhvr>
                                      <p:to>
                                        <p:strVal val="visible"/>
                                      </p:to>
                                    </p:set>
                                    <p:anim calcmode="lin" valueType="num">
                                      <p:cBhvr additive="base">
                                        <p:cTn id="67" dur="500" fill="hold"/>
                                        <p:tgtEl>
                                          <p:spTgt spid="64"/>
                                        </p:tgtEl>
                                        <p:attrNameLst>
                                          <p:attrName>ppt_x</p:attrName>
                                        </p:attrNameLst>
                                      </p:cBhvr>
                                      <p:tavLst>
                                        <p:tav tm="0">
                                          <p:val>
                                            <p:strVal val="#ppt_x"/>
                                          </p:val>
                                        </p:tav>
                                        <p:tav tm="100000">
                                          <p:val>
                                            <p:strVal val="#ppt_x"/>
                                          </p:val>
                                        </p:tav>
                                      </p:tavLst>
                                    </p:anim>
                                    <p:anim calcmode="lin" valueType="num">
                                      <p:cBhvr additive="base">
                                        <p:cTn id="68" dur="500" fill="hold"/>
                                        <p:tgtEl>
                                          <p:spTgt spid="6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60"/>
                                        </p:tgtEl>
                                        <p:attrNameLst>
                                          <p:attrName>style.visibility</p:attrName>
                                        </p:attrNameLst>
                                      </p:cBhvr>
                                      <p:to>
                                        <p:strVal val="visible"/>
                                      </p:to>
                                    </p:set>
                                    <p:anim calcmode="lin" valueType="num">
                                      <p:cBhvr additive="base">
                                        <p:cTn id="73" dur="500" fill="hold"/>
                                        <p:tgtEl>
                                          <p:spTgt spid="60"/>
                                        </p:tgtEl>
                                        <p:attrNameLst>
                                          <p:attrName>ppt_x</p:attrName>
                                        </p:attrNameLst>
                                      </p:cBhvr>
                                      <p:tavLst>
                                        <p:tav tm="0">
                                          <p:val>
                                            <p:strVal val="#ppt_x"/>
                                          </p:val>
                                        </p:tav>
                                        <p:tav tm="100000">
                                          <p:val>
                                            <p:strVal val="#ppt_x"/>
                                          </p:val>
                                        </p:tav>
                                      </p:tavLst>
                                    </p:anim>
                                    <p:anim calcmode="lin" valueType="num">
                                      <p:cBhvr additive="base">
                                        <p:cTn id="74" dur="500" fill="hold"/>
                                        <p:tgtEl>
                                          <p:spTgt spid="60"/>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61"/>
                                        </p:tgtEl>
                                        <p:attrNameLst>
                                          <p:attrName>style.visibility</p:attrName>
                                        </p:attrNameLst>
                                      </p:cBhvr>
                                      <p:to>
                                        <p:strVal val="visible"/>
                                      </p:to>
                                    </p:set>
                                    <p:anim calcmode="lin" valueType="num">
                                      <p:cBhvr additive="base">
                                        <p:cTn id="79" dur="500" fill="hold"/>
                                        <p:tgtEl>
                                          <p:spTgt spid="61"/>
                                        </p:tgtEl>
                                        <p:attrNameLst>
                                          <p:attrName>ppt_x</p:attrName>
                                        </p:attrNameLst>
                                      </p:cBhvr>
                                      <p:tavLst>
                                        <p:tav tm="0">
                                          <p:val>
                                            <p:strVal val="#ppt_x"/>
                                          </p:val>
                                        </p:tav>
                                        <p:tav tm="100000">
                                          <p:val>
                                            <p:strVal val="#ppt_x"/>
                                          </p:val>
                                        </p:tav>
                                      </p:tavLst>
                                    </p:anim>
                                    <p:anim calcmode="lin" valueType="num">
                                      <p:cBhvr additive="base">
                                        <p:cTn id="80" dur="500" fill="hold"/>
                                        <p:tgtEl>
                                          <p:spTgt spid="61"/>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63"/>
                                        </p:tgtEl>
                                        <p:attrNameLst>
                                          <p:attrName>style.visibility</p:attrName>
                                        </p:attrNameLst>
                                      </p:cBhvr>
                                      <p:to>
                                        <p:strVal val="visible"/>
                                      </p:to>
                                    </p:set>
                                    <p:anim calcmode="lin" valueType="num">
                                      <p:cBhvr additive="base">
                                        <p:cTn id="85" dur="500" fill="hold"/>
                                        <p:tgtEl>
                                          <p:spTgt spid="63"/>
                                        </p:tgtEl>
                                        <p:attrNameLst>
                                          <p:attrName>ppt_x</p:attrName>
                                        </p:attrNameLst>
                                      </p:cBhvr>
                                      <p:tavLst>
                                        <p:tav tm="0">
                                          <p:val>
                                            <p:strVal val="#ppt_x"/>
                                          </p:val>
                                        </p:tav>
                                        <p:tav tm="100000">
                                          <p:val>
                                            <p:strVal val="#ppt_x"/>
                                          </p:val>
                                        </p:tav>
                                      </p:tavLst>
                                    </p:anim>
                                    <p:anim calcmode="lin" valueType="num">
                                      <p:cBhvr additive="base">
                                        <p:cTn id="86" dur="500" fill="hold"/>
                                        <p:tgtEl>
                                          <p:spTgt spid="63"/>
                                        </p:tgtEl>
                                        <p:attrNameLst>
                                          <p:attrName>ppt_y</p:attrName>
                                        </p:attrNameLst>
                                      </p:cBhvr>
                                      <p:tavLst>
                                        <p:tav tm="0">
                                          <p:val>
                                            <p:strVal val="1+#ppt_h/2"/>
                                          </p:val>
                                        </p:tav>
                                        <p:tav tm="100000">
                                          <p:val>
                                            <p:strVal val="#ppt_y"/>
                                          </p:val>
                                        </p:tav>
                                      </p:tavLst>
                                    </p:anim>
                                  </p:childTnLst>
                                </p:cTn>
                              </p:par>
                              <p:par>
                                <p:cTn id="87" presetID="2" presetClass="entr" presetSubtype="4" fill="hold" nodeType="withEffect">
                                  <p:stCondLst>
                                    <p:cond delay="0"/>
                                  </p:stCondLst>
                                  <p:childTnLst>
                                    <p:set>
                                      <p:cBhvr>
                                        <p:cTn id="88" dur="1" fill="hold">
                                          <p:stCondLst>
                                            <p:cond delay="0"/>
                                          </p:stCondLst>
                                        </p:cTn>
                                        <p:tgtEl>
                                          <p:spTgt spid="11"/>
                                        </p:tgtEl>
                                        <p:attrNameLst>
                                          <p:attrName>style.visibility</p:attrName>
                                        </p:attrNameLst>
                                      </p:cBhvr>
                                      <p:to>
                                        <p:strVal val="visible"/>
                                      </p:to>
                                    </p:set>
                                    <p:anim calcmode="lin" valueType="num">
                                      <p:cBhvr additive="base">
                                        <p:cTn id="89" dur="500" fill="hold"/>
                                        <p:tgtEl>
                                          <p:spTgt spid="11"/>
                                        </p:tgtEl>
                                        <p:attrNameLst>
                                          <p:attrName>ppt_x</p:attrName>
                                        </p:attrNameLst>
                                      </p:cBhvr>
                                      <p:tavLst>
                                        <p:tav tm="0">
                                          <p:val>
                                            <p:strVal val="#ppt_x"/>
                                          </p:val>
                                        </p:tav>
                                        <p:tav tm="100000">
                                          <p:val>
                                            <p:strVal val="#ppt_x"/>
                                          </p:val>
                                        </p:tav>
                                      </p:tavLst>
                                    </p:anim>
                                    <p:anim calcmode="lin" valueType="num">
                                      <p:cBhvr additive="base">
                                        <p:cTn id="9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nodeType="clickEffect">
                                  <p:stCondLst>
                                    <p:cond delay="0"/>
                                  </p:stCondLst>
                                  <p:childTnLst>
                                    <p:set>
                                      <p:cBhvr>
                                        <p:cTn id="94" dur="1" fill="hold">
                                          <p:stCondLst>
                                            <p:cond delay="0"/>
                                          </p:stCondLst>
                                        </p:cTn>
                                        <p:tgtEl>
                                          <p:spTgt spid="28"/>
                                        </p:tgtEl>
                                        <p:attrNameLst>
                                          <p:attrName>style.visibility</p:attrName>
                                        </p:attrNameLst>
                                      </p:cBhvr>
                                      <p:to>
                                        <p:strVal val="visible"/>
                                      </p:to>
                                    </p:set>
                                    <p:anim calcmode="lin" valueType="num">
                                      <p:cBhvr additive="base">
                                        <p:cTn id="95" dur="500" fill="hold"/>
                                        <p:tgtEl>
                                          <p:spTgt spid="28"/>
                                        </p:tgtEl>
                                        <p:attrNameLst>
                                          <p:attrName>ppt_x</p:attrName>
                                        </p:attrNameLst>
                                      </p:cBhvr>
                                      <p:tavLst>
                                        <p:tav tm="0">
                                          <p:val>
                                            <p:strVal val="#ppt_x"/>
                                          </p:val>
                                        </p:tav>
                                        <p:tav tm="100000">
                                          <p:val>
                                            <p:strVal val="#ppt_x"/>
                                          </p:val>
                                        </p:tav>
                                      </p:tavLst>
                                    </p:anim>
                                    <p:anim calcmode="lin" valueType="num">
                                      <p:cBhvr additive="base">
                                        <p:cTn id="9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grpId="0" nodeType="clickEffect">
                                  <p:stCondLst>
                                    <p:cond delay="0"/>
                                  </p:stCondLst>
                                  <p:childTnLst>
                                    <p:set>
                                      <p:cBhvr>
                                        <p:cTn id="100" dur="1" fill="hold">
                                          <p:stCondLst>
                                            <p:cond delay="0"/>
                                          </p:stCondLst>
                                        </p:cTn>
                                        <p:tgtEl>
                                          <p:spTgt spid="36"/>
                                        </p:tgtEl>
                                        <p:attrNameLst>
                                          <p:attrName>style.visibility</p:attrName>
                                        </p:attrNameLst>
                                      </p:cBhvr>
                                      <p:to>
                                        <p:strVal val="visible"/>
                                      </p:to>
                                    </p:set>
                                    <p:anim calcmode="lin" valueType="num">
                                      <p:cBhvr additive="base">
                                        <p:cTn id="101" dur="500" fill="hold"/>
                                        <p:tgtEl>
                                          <p:spTgt spid="36"/>
                                        </p:tgtEl>
                                        <p:attrNameLst>
                                          <p:attrName>ppt_x</p:attrName>
                                        </p:attrNameLst>
                                      </p:cBhvr>
                                      <p:tavLst>
                                        <p:tav tm="0">
                                          <p:val>
                                            <p:strVal val="#ppt_x"/>
                                          </p:val>
                                        </p:tav>
                                        <p:tav tm="100000">
                                          <p:val>
                                            <p:strVal val="#ppt_x"/>
                                          </p:val>
                                        </p:tav>
                                      </p:tavLst>
                                    </p:anim>
                                    <p:anim calcmode="lin" valueType="num">
                                      <p:cBhvr additive="base">
                                        <p:cTn id="10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2" presetClass="entr" presetSubtype="4" fill="hold" grpId="0" nodeType="clickEffect">
                                  <p:stCondLst>
                                    <p:cond delay="0"/>
                                  </p:stCondLst>
                                  <p:childTnLst>
                                    <p:set>
                                      <p:cBhvr>
                                        <p:cTn id="106" dur="1" fill="hold">
                                          <p:stCondLst>
                                            <p:cond delay="0"/>
                                          </p:stCondLst>
                                        </p:cTn>
                                        <p:tgtEl>
                                          <p:spTgt spid="35"/>
                                        </p:tgtEl>
                                        <p:attrNameLst>
                                          <p:attrName>style.visibility</p:attrName>
                                        </p:attrNameLst>
                                      </p:cBhvr>
                                      <p:to>
                                        <p:strVal val="visible"/>
                                      </p:to>
                                    </p:set>
                                    <p:anim calcmode="lin" valueType="num">
                                      <p:cBhvr additive="base">
                                        <p:cTn id="107" dur="500" fill="hold"/>
                                        <p:tgtEl>
                                          <p:spTgt spid="35"/>
                                        </p:tgtEl>
                                        <p:attrNameLst>
                                          <p:attrName>ppt_x</p:attrName>
                                        </p:attrNameLst>
                                      </p:cBhvr>
                                      <p:tavLst>
                                        <p:tav tm="0">
                                          <p:val>
                                            <p:strVal val="#ppt_x"/>
                                          </p:val>
                                        </p:tav>
                                        <p:tav tm="100000">
                                          <p:val>
                                            <p:strVal val="#ppt_x"/>
                                          </p:val>
                                        </p:tav>
                                      </p:tavLst>
                                    </p:anim>
                                    <p:anim calcmode="lin" valueType="num">
                                      <p:cBhvr additive="base">
                                        <p:cTn id="108"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109" fill="hold">
                      <p:stCondLst>
                        <p:cond delay="indefinite"/>
                      </p:stCondLst>
                      <p:childTnLst>
                        <p:par>
                          <p:cTn id="110" fill="hold">
                            <p:stCondLst>
                              <p:cond delay="0"/>
                            </p:stCondLst>
                            <p:childTnLst>
                              <p:par>
                                <p:cTn id="111" presetID="2" presetClass="entr" presetSubtype="4" fill="hold" grpId="0" nodeType="clickEffect">
                                  <p:stCondLst>
                                    <p:cond delay="0"/>
                                  </p:stCondLst>
                                  <p:childTnLst>
                                    <p:set>
                                      <p:cBhvr>
                                        <p:cTn id="112" dur="1" fill="hold">
                                          <p:stCondLst>
                                            <p:cond delay="0"/>
                                          </p:stCondLst>
                                        </p:cTn>
                                        <p:tgtEl>
                                          <p:spTgt spid="31"/>
                                        </p:tgtEl>
                                        <p:attrNameLst>
                                          <p:attrName>style.visibility</p:attrName>
                                        </p:attrNameLst>
                                      </p:cBhvr>
                                      <p:to>
                                        <p:strVal val="visible"/>
                                      </p:to>
                                    </p:set>
                                    <p:anim calcmode="lin" valueType="num">
                                      <p:cBhvr additive="base">
                                        <p:cTn id="113" dur="500" fill="hold"/>
                                        <p:tgtEl>
                                          <p:spTgt spid="31"/>
                                        </p:tgtEl>
                                        <p:attrNameLst>
                                          <p:attrName>ppt_x</p:attrName>
                                        </p:attrNameLst>
                                      </p:cBhvr>
                                      <p:tavLst>
                                        <p:tav tm="0">
                                          <p:val>
                                            <p:strVal val="#ppt_x"/>
                                          </p:val>
                                        </p:tav>
                                        <p:tav tm="100000">
                                          <p:val>
                                            <p:strVal val="#ppt_x"/>
                                          </p:val>
                                        </p:tav>
                                      </p:tavLst>
                                    </p:anim>
                                    <p:anim calcmode="lin" valueType="num">
                                      <p:cBhvr additive="base">
                                        <p:cTn id="114"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9" grpId="0" animBg="1"/>
      <p:bldP spid="10" grpId="0" animBg="1"/>
      <p:bldP spid="63" grpId="0" animBg="1"/>
      <p:bldP spid="21" grpId="0" animBg="1"/>
      <p:bldP spid="18" grpId="0"/>
      <p:bldP spid="35" grpId="0"/>
      <p:bldP spid="36" grpId="0" animBg="1"/>
      <p:bldP spid="3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a:extLst>
              <a:ext uri="{FF2B5EF4-FFF2-40B4-BE49-F238E27FC236}">
                <a16:creationId xmlns:a16="http://schemas.microsoft.com/office/drawing/2014/main" id="{A2CBE635-4FC2-4BC0-8DE1-D50E33AD7A2D}"/>
              </a:ext>
            </a:extLst>
          </p:cNvPr>
          <p:cNvSpPr txBox="1"/>
          <p:nvPr/>
        </p:nvSpPr>
        <p:spPr>
          <a:xfrm>
            <a:off x="1437322" y="329054"/>
            <a:ext cx="11055934" cy="1261884"/>
          </a:xfrm>
          <a:prstGeom prst="rect">
            <a:avLst/>
          </a:prstGeom>
          <a:noFill/>
          <a:ln w="19050">
            <a:noFill/>
          </a:ln>
        </p:spPr>
        <p:txBody>
          <a:bodyPr wrap="square" rtlCol="0">
            <a:spAutoFit/>
          </a:bodyPr>
          <a:lstStyle/>
          <a:p>
            <a:r>
              <a:rPr lang="en-US" altLang="zh-CN" sz="2800" b="1" dirty="0">
                <a:solidFill>
                  <a:srgbClr val="0070C0"/>
                </a:solidFill>
              </a:rPr>
              <a:t>What’s</a:t>
            </a:r>
            <a:r>
              <a:rPr lang="zh-CN" altLang="en-US" sz="2800" b="1" dirty="0">
                <a:solidFill>
                  <a:srgbClr val="0070C0"/>
                </a:solidFill>
              </a:rPr>
              <a:t> </a:t>
            </a:r>
            <a:r>
              <a:rPr lang="en-US" altLang="zh-CN" sz="2800" b="1" dirty="0">
                <a:solidFill>
                  <a:srgbClr val="0070C0"/>
                </a:solidFill>
              </a:rPr>
              <a:t>“happier</a:t>
            </a:r>
            <a:r>
              <a:rPr lang="zh-CN" altLang="en-US" sz="2800" b="1" dirty="0">
                <a:solidFill>
                  <a:srgbClr val="0070C0"/>
                </a:solidFill>
              </a:rPr>
              <a:t> </a:t>
            </a:r>
            <a:r>
              <a:rPr lang="en-US" altLang="zh-CN" sz="2800" b="1" dirty="0">
                <a:solidFill>
                  <a:srgbClr val="0070C0"/>
                </a:solidFill>
              </a:rPr>
              <a:t>and</a:t>
            </a:r>
            <a:r>
              <a:rPr lang="zh-CN" altLang="en-US" sz="2800" b="1" dirty="0">
                <a:solidFill>
                  <a:srgbClr val="0070C0"/>
                </a:solidFill>
              </a:rPr>
              <a:t> </a:t>
            </a:r>
            <a:r>
              <a:rPr lang="en-US" altLang="zh-CN" sz="2800" b="1" dirty="0">
                <a:solidFill>
                  <a:srgbClr val="0070C0"/>
                </a:solidFill>
              </a:rPr>
              <a:t>healthier</a:t>
            </a:r>
            <a:r>
              <a:rPr lang="zh-CN" altLang="en-US" sz="2800" b="1" dirty="0">
                <a:solidFill>
                  <a:srgbClr val="0070C0"/>
                </a:solidFill>
              </a:rPr>
              <a:t> </a:t>
            </a:r>
            <a:r>
              <a:rPr lang="en-US" altLang="zh-CN" sz="2800" b="1" dirty="0">
                <a:solidFill>
                  <a:srgbClr val="0070C0"/>
                </a:solidFill>
              </a:rPr>
              <a:t>relationships” in para.2?</a:t>
            </a:r>
          </a:p>
          <a:p>
            <a:r>
              <a:rPr lang="en-US" altLang="zh-CN" sz="2400" dirty="0"/>
              <a:t>(Draw a mind map to illustrate the concepts like “individual”; “partnership”;</a:t>
            </a:r>
            <a:r>
              <a:rPr lang="zh-CN" altLang="en-US" sz="2400" dirty="0"/>
              <a:t> </a:t>
            </a:r>
            <a:r>
              <a:rPr lang="en-US" altLang="zh-CN" sz="2400" dirty="0"/>
              <a:t>“interdependent” and “happier and healthier relationship”.</a:t>
            </a:r>
            <a:r>
              <a:rPr lang="zh-CN" altLang="en-US" sz="2400" dirty="0"/>
              <a:t> </a:t>
            </a:r>
            <a:r>
              <a:rPr lang="en-US" altLang="zh-CN" sz="2400" dirty="0"/>
              <a:t>)</a:t>
            </a:r>
            <a:endParaRPr lang="zh-CN" altLang="en-US" sz="2400" dirty="0"/>
          </a:p>
        </p:txBody>
      </p:sp>
      <p:pic>
        <p:nvPicPr>
          <p:cNvPr id="8" name="图片 7" descr="02-friends-make-you-more-attractive.jpg">
            <a:extLst>
              <a:ext uri="{FF2B5EF4-FFF2-40B4-BE49-F238E27FC236}">
                <a16:creationId xmlns:a16="http://schemas.microsoft.com/office/drawing/2014/main" id="{C3AD3954-CAC8-4B74-9BF1-C98CB6775DAB}"/>
              </a:ext>
            </a:extLst>
          </p:cNvPr>
          <p:cNvPicPr>
            <a:picLocks noChangeAspect="1"/>
          </p:cNvPicPr>
          <p:nvPr/>
        </p:nvPicPr>
        <p:blipFill>
          <a:blip r:embed="rId2"/>
          <a:stretch>
            <a:fillRect/>
          </a:stretch>
        </p:blipFill>
        <p:spPr>
          <a:xfrm>
            <a:off x="4759861" y="2715552"/>
            <a:ext cx="3136131" cy="3340661"/>
          </a:xfrm>
          <a:prstGeom prst="rect">
            <a:avLst/>
          </a:prstGeom>
        </p:spPr>
      </p:pic>
      <p:sp>
        <p:nvSpPr>
          <p:cNvPr id="9" name="椭圆 8">
            <a:extLst>
              <a:ext uri="{FF2B5EF4-FFF2-40B4-BE49-F238E27FC236}">
                <a16:creationId xmlns:a16="http://schemas.microsoft.com/office/drawing/2014/main" id="{0F15F370-9402-4EB8-9FF4-999A3B624F00}"/>
              </a:ext>
            </a:extLst>
          </p:cNvPr>
          <p:cNvSpPr/>
          <p:nvPr/>
        </p:nvSpPr>
        <p:spPr>
          <a:xfrm>
            <a:off x="4474109" y="4150526"/>
            <a:ext cx="1863978" cy="1977126"/>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t>I</a:t>
            </a:r>
            <a:endParaRPr lang="zh-CN" altLang="en-US" dirty="0"/>
          </a:p>
        </p:txBody>
      </p:sp>
      <p:pic>
        <p:nvPicPr>
          <p:cNvPr id="10" name="内容占位符 4" descr="i8.jpg">
            <a:extLst>
              <a:ext uri="{FF2B5EF4-FFF2-40B4-BE49-F238E27FC236}">
                <a16:creationId xmlns:a16="http://schemas.microsoft.com/office/drawing/2014/main" id="{34B42103-F368-4564-8B9F-6E27C52C9D19}"/>
              </a:ext>
            </a:extLst>
          </p:cNvPr>
          <p:cNvPicPr>
            <a:picLocks noChangeAspect="1"/>
          </p:cNvPicPr>
          <p:nvPr/>
        </p:nvPicPr>
        <p:blipFill>
          <a:blip r:embed="rId3"/>
          <a:stretch>
            <a:fillRect/>
          </a:stretch>
        </p:blipFill>
        <p:spPr>
          <a:xfrm>
            <a:off x="4831299" y="4471842"/>
            <a:ext cx="1227182" cy="1227182"/>
          </a:xfrm>
          <a:prstGeom prst="rect">
            <a:avLst/>
          </a:prstGeom>
        </p:spPr>
      </p:pic>
      <p:sp>
        <p:nvSpPr>
          <p:cNvPr id="11" name="椭圆 10">
            <a:extLst>
              <a:ext uri="{FF2B5EF4-FFF2-40B4-BE49-F238E27FC236}">
                <a16:creationId xmlns:a16="http://schemas.microsoft.com/office/drawing/2014/main" id="{FB796D64-FED3-46EF-8440-01FF2B93F940}"/>
              </a:ext>
            </a:extLst>
          </p:cNvPr>
          <p:cNvSpPr/>
          <p:nvPr/>
        </p:nvSpPr>
        <p:spPr>
          <a:xfrm>
            <a:off x="3688275" y="2105246"/>
            <a:ext cx="4722078" cy="443148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7">
            <a:extLst>
              <a:ext uri="{FF2B5EF4-FFF2-40B4-BE49-F238E27FC236}">
                <a16:creationId xmlns:a16="http://schemas.microsoft.com/office/drawing/2014/main" id="{FB57FAD2-5E89-488D-96CE-6FA2B6058D43}"/>
              </a:ext>
            </a:extLst>
          </p:cNvPr>
          <p:cNvSpPr txBox="1"/>
          <p:nvPr/>
        </p:nvSpPr>
        <p:spPr>
          <a:xfrm>
            <a:off x="1535830" y="4500658"/>
            <a:ext cx="2282599" cy="584775"/>
          </a:xfrm>
          <a:prstGeom prst="rect">
            <a:avLst/>
          </a:prstGeom>
          <a:noFill/>
        </p:spPr>
        <p:txBody>
          <a:bodyPr wrap="square" rtlCol="0">
            <a:spAutoFit/>
          </a:bodyPr>
          <a:lstStyle/>
          <a:p>
            <a:r>
              <a:rPr lang="en-US" altLang="zh-CN" sz="3200" b="1" dirty="0">
                <a:solidFill>
                  <a:srgbClr val="C00000"/>
                </a:solidFill>
              </a:rPr>
              <a:t>individual</a:t>
            </a:r>
            <a:endParaRPr lang="zh-CN" altLang="en-US" sz="3200" b="1" dirty="0">
              <a:solidFill>
                <a:srgbClr val="C00000"/>
              </a:solidFill>
            </a:endParaRPr>
          </a:p>
        </p:txBody>
      </p:sp>
      <p:cxnSp>
        <p:nvCxnSpPr>
          <p:cNvPr id="13" name="直接箭头连接符 12">
            <a:extLst>
              <a:ext uri="{FF2B5EF4-FFF2-40B4-BE49-F238E27FC236}">
                <a16:creationId xmlns:a16="http://schemas.microsoft.com/office/drawing/2014/main" id="{8377DEC8-81A6-40E9-9156-EBA682B2AB0D}"/>
              </a:ext>
            </a:extLst>
          </p:cNvPr>
          <p:cNvCxnSpPr>
            <a:cxnSpLocks/>
            <a:endCxn id="9" idx="2"/>
          </p:cNvCxnSpPr>
          <p:nvPr/>
        </p:nvCxnSpPr>
        <p:spPr>
          <a:xfrm>
            <a:off x="3669602" y="5056082"/>
            <a:ext cx="804507" cy="83007"/>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4" name="TextBox 15">
            <a:extLst>
              <a:ext uri="{FF2B5EF4-FFF2-40B4-BE49-F238E27FC236}">
                <a16:creationId xmlns:a16="http://schemas.microsoft.com/office/drawing/2014/main" id="{886582C3-797C-4253-8604-F51589DC4F53}"/>
              </a:ext>
            </a:extLst>
          </p:cNvPr>
          <p:cNvSpPr txBox="1"/>
          <p:nvPr/>
        </p:nvSpPr>
        <p:spPr>
          <a:xfrm>
            <a:off x="8426645" y="5546345"/>
            <a:ext cx="2571768" cy="584775"/>
          </a:xfrm>
          <a:prstGeom prst="rect">
            <a:avLst/>
          </a:prstGeom>
          <a:noFill/>
        </p:spPr>
        <p:txBody>
          <a:bodyPr wrap="square" rtlCol="0">
            <a:spAutoFit/>
          </a:bodyPr>
          <a:lstStyle/>
          <a:p>
            <a:r>
              <a:rPr lang="en-US" altLang="zh-CN" sz="3200" b="1" dirty="0">
                <a:solidFill>
                  <a:schemeClr val="accent3">
                    <a:lumMod val="50000"/>
                  </a:schemeClr>
                </a:solidFill>
              </a:rPr>
              <a:t>partnership</a:t>
            </a:r>
            <a:endParaRPr lang="zh-CN" altLang="en-US" sz="3200" b="1" dirty="0">
              <a:solidFill>
                <a:schemeClr val="accent3">
                  <a:lumMod val="50000"/>
                </a:schemeClr>
              </a:solidFill>
            </a:endParaRPr>
          </a:p>
        </p:txBody>
      </p:sp>
      <p:cxnSp>
        <p:nvCxnSpPr>
          <p:cNvPr id="15" name="直接箭头连接符 14">
            <a:extLst>
              <a:ext uri="{FF2B5EF4-FFF2-40B4-BE49-F238E27FC236}">
                <a16:creationId xmlns:a16="http://schemas.microsoft.com/office/drawing/2014/main" id="{0AA6B157-43D7-4D67-A6B1-0A8D3FAEB8EF}"/>
              </a:ext>
            </a:extLst>
          </p:cNvPr>
          <p:cNvCxnSpPr>
            <a:cxnSpLocks/>
          </p:cNvCxnSpPr>
          <p:nvPr/>
        </p:nvCxnSpPr>
        <p:spPr>
          <a:xfrm>
            <a:off x="8110978" y="5413272"/>
            <a:ext cx="285752" cy="571504"/>
          </a:xfrm>
          <a:prstGeom prst="straightConnector1">
            <a:avLst/>
          </a:prstGeom>
          <a:ln w="25400">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6" name="TextBox 22">
            <a:extLst>
              <a:ext uri="{FF2B5EF4-FFF2-40B4-BE49-F238E27FC236}">
                <a16:creationId xmlns:a16="http://schemas.microsoft.com/office/drawing/2014/main" id="{F22FC04F-F7B0-4421-AC68-99AACE146D0B}"/>
              </a:ext>
            </a:extLst>
          </p:cNvPr>
          <p:cNvSpPr txBox="1"/>
          <p:nvPr/>
        </p:nvSpPr>
        <p:spPr>
          <a:xfrm>
            <a:off x="1914216" y="2475656"/>
            <a:ext cx="1801846" cy="646331"/>
          </a:xfrm>
          <a:prstGeom prst="rect">
            <a:avLst/>
          </a:prstGeom>
          <a:solidFill>
            <a:schemeClr val="bg1"/>
          </a:solidFill>
        </p:spPr>
        <p:txBody>
          <a:bodyPr wrap="square" rtlCol="0">
            <a:spAutoFit/>
          </a:bodyPr>
          <a:lstStyle/>
          <a:p>
            <a:r>
              <a:rPr lang="en-US" altLang="zh-CN" sz="3600" b="1" dirty="0">
                <a:solidFill>
                  <a:srgbClr val="C00000"/>
                </a:solidFill>
              </a:rPr>
              <a:t>“We”</a:t>
            </a:r>
            <a:endParaRPr lang="zh-CN" altLang="en-US" sz="3600" b="1" dirty="0">
              <a:solidFill>
                <a:srgbClr val="C00000"/>
              </a:solidFill>
            </a:endParaRPr>
          </a:p>
        </p:txBody>
      </p:sp>
      <p:sp>
        <p:nvSpPr>
          <p:cNvPr id="17" name="TextBox 26">
            <a:extLst>
              <a:ext uri="{FF2B5EF4-FFF2-40B4-BE49-F238E27FC236}">
                <a16:creationId xmlns:a16="http://schemas.microsoft.com/office/drawing/2014/main" id="{3DB5F94D-0499-40AB-99EC-F4FF94E131A5}"/>
              </a:ext>
            </a:extLst>
          </p:cNvPr>
          <p:cNvSpPr txBox="1"/>
          <p:nvPr/>
        </p:nvSpPr>
        <p:spPr>
          <a:xfrm>
            <a:off x="4544874" y="1991226"/>
            <a:ext cx="3566103" cy="584775"/>
          </a:xfrm>
          <a:prstGeom prst="rect">
            <a:avLst/>
          </a:prstGeom>
          <a:solidFill>
            <a:schemeClr val="bg1"/>
          </a:solidFill>
        </p:spPr>
        <p:txBody>
          <a:bodyPr wrap="square" rtlCol="0">
            <a:spAutoFit/>
          </a:bodyPr>
          <a:lstStyle/>
          <a:p>
            <a:r>
              <a:rPr lang="en-US" altLang="zh-CN" sz="3200" b="1" dirty="0">
                <a:solidFill>
                  <a:schemeClr val="accent3">
                    <a:lumMod val="50000"/>
                  </a:schemeClr>
                </a:solidFill>
              </a:rPr>
              <a:t>interdependent</a:t>
            </a:r>
            <a:endParaRPr lang="zh-CN" altLang="en-US" sz="3200" b="1" dirty="0">
              <a:solidFill>
                <a:schemeClr val="accent3">
                  <a:lumMod val="50000"/>
                </a:schemeClr>
              </a:solidFill>
            </a:endParaRPr>
          </a:p>
        </p:txBody>
      </p:sp>
      <p:sp>
        <p:nvSpPr>
          <p:cNvPr id="22" name="箭头: 上 21">
            <a:extLst>
              <a:ext uri="{FF2B5EF4-FFF2-40B4-BE49-F238E27FC236}">
                <a16:creationId xmlns:a16="http://schemas.microsoft.com/office/drawing/2014/main" id="{F7E0853C-E753-4DFE-9FB6-999A578EAE75}"/>
              </a:ext>
            </a:extLst>
          </p:cNvPr>
          <p:cNvSpPr/>
          <p:nvPr/>
        </p:nvSpPr>
        <p:spPr>
          <a:xfrm>
            <a:off x="6096000" y="801787"/>
            <a:ext cx="570614" cy="1189439"/>
          </a:xfrm>
          <a:prstGeom prst="upArrow">
            <a:avLst/>
          </a:prstGeom>
          <a:solidFill>
            <a:srgbClr val="0070C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a:extLst>
              <a:ext uri="{FF2B5EF4-FFF2-40B4-BE49-F238E27FC236}">
                <a16:creationId xmlns:a16="http://schemas.microsoft.com/office/drawing/2014/main" id="{9334E350-AEA3-4214-9169-B32F06D229B5}"/>
              </a:ext>
            </a:extLst>
          </p:cNvPr>
          <p:cNvSpPr txBox="1"/>
          <p:nvPr/>
        </p:nvSpPr>
        <p:spPr>
          <a:xfrm>
            <a:off x="8616346" y="2033756"/>
            <a:ext cx="2909347" cy="830997"/>
          </a:xfrm>
          <a:prstGeom prst="rect">
            <a:avLst/>
          </a:prstGeom>
          <a:solidFill>
            <a:srgbClr val="ED6737"/>
          </a:solidFill>
        </p:spPr>
        <p:txBody>
          <a:bodyPr wrap="square" rtlCol="0">
            <a:spAutoFit/>
          </a:bodyPr>
          <a:lstStyle/>
          <a:p>
            <a:r>
              <a:rPr lang="en-US" altLang="zh-CN" sz="2400" dirty="0">
                <a:solidFill>
                  <a:schemeClr val="bg1"/>
                </a:solidFill>
                <a:latin typeface="+mj-lt"/>
                <a:ea typeface="+mj-ea"/>
              </a:rPr>
              <a:t>Tip5</a:t>
            </a:r>
            <a:r>
              <a:rPr lang="en-US" altLang="zh-CN" sz="2400" dirty="0">
                <a:solidFill>
                  <a:schemeClr val="bg1"/>
                </a:solidFill>
                <a:latin typeface="+mj-ea"/>
                <a:ea typeface="+mj-ea"/>
              </a:rPr>
              <a:t> </a:t>
            </a:r>
            <a:r>
              <a:rPr lang="zh-CN" altLang="en-US" sz="2400" dirty="0">
                <a:solidFill>
                  <a:schemeClr val="bg1"/>
                </a:solidFill>
                <a:latin typeface="+mj-ea"/>
                <a:ea typeface="+mj-ea"/>
              </a:rPr>
              <a:t>借助思维导图，  </a:t>
            </a:r>
            <a:endParaRPr lang="en-US" altLang="zh-CN" sz="2400" dirty="0">
              <a:solidFill>
                <a:schemeClr val="bg1"/>
              </a:solidFill>
              <a:latin typeface="+mj-ea"/>
              <a:ea typeface="+mj-ea"/>
            </a:endParaRPr>
          </a:p>
          <a:p>
            <a:r>
              <a:rPr lang="en-US" altLang="zh-CN" sz="2400" dirty="0">
                <a:solidFill>
                  <a:schemeClr val="bg1"/>
                </a:solidFill>
                <a:latin typeface="+mj-ea"/>
                <a:ea typeface="+mj-ea"/>
              </a:rPr>
              <a:t>        </a:t>
            </a:r>
            <a:r>
              <a:rPr lang="zh-CN" altLang="en-US" sz="2400" dirty="0">
                <a:solidFill>
                  <a:schemeClr val="bg1"/>
                </a:solidFill>
                <a:latin typeface="+mj-ea"/>
                <a:ea typeface="+mj-ea"/>
              </a:rPr>
              <a:t>厘清抽象概念。</a:t>
            </a:r>
          </a:p>
        </p:txBody>
      </p:sp>
      <p:pic>
        <p:nvPicPr>
          <p:cNvPr id="29" name="图片 28">
            <a:extLst>
              <a:ext uri="{FF2B5EF4-FFF2-40B4-BE49-F238E27FC236}">
                <a16:creationId xmlns:a16="http://schemas.microsoft.com/office/drawing/2014/main" id="{FF6DA3F6-C8F7-4A02-BCCD-55C31DEE9C9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7980" y="270726"/>
            <a:ext cx="1036651" cy="1012593"/>
          </a:xfrm>
          <a:prstGeom prst="rect">
            <a:avLst/>
          </a:prstGeom>
        </p:spPr>
      </p:pic>
    </p:spTree>
    <p:extLst>
      <p:ext uri="{BB962C8B-B14F-4D97-AF65-F5344CB8AC3E}">
        <p14:creationId xmlns:p14="http://schemas.microsoft.com/office/powerpoint/2010/main" val="3938053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par>
                                <p:cTn id="21" presetID="4" presetClass="entr" presetSubtype="16"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ox(in)">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additive="base">
                                        <p:cTn id="28" dur="500" fill="hold"/>
                                        <p:tgtEl>
                                          <p:spTgt spid="11"/>
                                        </p:tgtEl>
                                        <p:attrNameLst>
                                          <p:attrName>ppt_x</p:attrName>
                                        </p:attrNameLst>
                                      </p:cBhvr>
                                      <p:tavLst>
                                        <p:tav tm="0">
                                          <p:val>
                                            <p:strVal val="#ppt_x"/>
                                          </p:val>
                                        </p:tav>
                                        <p:tav tm="100000">
                                          <p:val>
                                            <p:strVal val="#ppt_x"/>
                                          </p:val>
                                        </p:tav>
                                      </p:tavLst>
                                    </p:anim>
                                    <p:anim calcmode="lin" valueType="num">
                                      <p:cBhvr additive="base">
                                        <p:cTn id="2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8"/>
                                        </p:tgtEl>
                                        <p:attrNameLst>
                                          <p:attrName>style.visibility</p:attrName>
                                        </p:attrNameLst>
                                      </p:cBhvr>
                                      <p:to>
                                        <p:strVal val="visible"/>
                                      </p:to>
                                    </p:set>
                                    <p:anim calcmode="lin" valueType="num">
                                      <p:cBhvr additive="base">
                                        <p:cTn id="34" dur="500" fill="hold"/>
                                        <p:tgtEl>
                                          <p:spTgt spid="8"/>
                                        </p:tgtEl>
                                        <p:attrNameLst>
                                          <p:attrName>ppt_x</p:attrName>
                                        </p:attrNameLst>
                                      </p:cBhvr>
                                      <p:tavLst>
                                        <p:tav tm="0">
                                          <p:val>
                                            <p:strVal val="#ppt_x"/>
                                          </p:val>
                                        </p:tav>
                                        <p:tav tm="100000">
                                          <p:val>
                                            <p:strVal val="#ppt_x"/>
                                          </p:val>
                                        </p:tav>
                                      </p:tavLst>
                                    </p:anim>
                                    <p:anim calcmode="lin" valueType="num">
                                      <p:cBhvr additive="base">
                                        <p:cTn id="3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box(in)">
                                      <p:cBhvr>
                                        <p:cTn id="40" dur="500"/>
                                        <p:tgtEl>
                                          <p:spTgt spid="14"/>
                                        </p:tgtEl>
                                      </p:cBhvr>
                                    </p:animEffect>
                                  </p:childTnLst>
                                </p:cTn>
                              </p:par>
                              <p:par>
                                <p:cTn id="41" presetID="2" presetClass="entr" presetSubtype="4" fill="hold" nodeType="with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box(in)">
                                      <p:cBhvr>
                                        <p:cTn id="49" dur="500"/>
                                        <p:tgtEl>
                                          <p:spTgt spid="16"/>
                                        </p:tgtEl>
                                      </p:cBhvr>
                                    </p:animEffect>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7"/>
                                        </p:tgtEl>
                                        <p:attrNameLst>
                                          <p:attrName>style.visibility</p:attrName>
                                        </p:attrNameLst>
                                      </p:cBhvr>
                                      <p:to>
                                        <p:strVal val="visible"/>
                                      </p:to>
                                    </p:set>
                                    <p:anim calcmode="lin" valueType="num">
                                      <p:cBhvr additive="base">
                                        <p:cTn id="54" dur="500" fill="hold"/>
                                        <p:tgtEl>
                                          <p:spTgt spid="17"/>
                                        </p:tgtEl>
                                        <p:attrNameLst>
                                          <p:attrName>ppt_x</p:attrName>
                                        </p:attrNameLst>
                                      </p:cBhvr>
                                      <p:tavLst>
                                        <p:tav tm="0">
                                          <p:val>
                                            <p:strVal val="#ppt_x"/>
                                          </p:val>
                                        </p:tav>
                                        <p:tav tm="100000">
                                          <p:val>
                                            <p:strVal val="#ppt_x"/>
                                          </p:val>
                                        </p:tav>
                                      </p:tavLst>
                                    </p:anim>
                                    <p:anim calcmode="lin" valueType="num">
                                      <p:cBhvr additive="base">
                                        <p:cTn id="55"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22"/>
                                        </p:tgtEl>
                                        <p:attrNameLst>
                                          <p:attrName>style.visibility</p:attrName>
                                        </p:attrNameLst>
                                      </p:cBhvr>
                                      <p:to>
                                        <p:strVal val="visible"/>
                                      </p:to>
                                    </p:set>
                                    <p:anim calcmode="lin" valueType="num">
                                      <p:cBhvr additive="base">
                                        <p:cTn id="60" dur="500" fill="hold"/>
                                        <p:tgtEl>
                                          <p:spTgt spid="22"/>
                                        </p:tgtEl>
                                        <p:attrNameLst>
                                          <p:attrName>ppt_x</p:attrName>
                                        </p:attrNameLst>
                                      </p:cBhvr>
                                      <p:tavLst>
                                        <p:tav tm="0">
                                          <p:val>
                                            <p:strVal val="#ppt_x"/>
                                          </p:val>
                                        </p:tav>
                                        <p:tav tm="100000">
                                          <p:val>
                                            <p:strVal val="#ppt_x"/>
                                          </p:val>
                                        </p:tav>
                                      </p:tavLst>
                                    </p:anim>
                                    <p:anim calcmode="lin" valueType="num">
                                      <p:cBhvr additive="base">
                                        <p:cTn id="61"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23"/>
                                        </p:tgtEl>
                                        <p:attrNameLst>
                                          <p:attrName>style.visibility</p:attrName>
                                        </p:attrNameLst>
                                      </p:cBhvr>
                                      <p:to>
                                        <p:strVal val="visible"/>
                                      </p:to>
                                    </p:set>
                                    <p:anim calcmode="lin" valueType="num">
                                      <p:cBhvr additive="base">
                                        <p:cTn id="66" dur="500" fill="hold"/>
                                        <p:tgtEl>
                                          <p:spTgt spid="23"/>
                                        </p:tgtEl>
                                        <p:attrNameLst>
                                          <p:attrName>ppt_x</p:attrName>
                                        </p:attrNameLst>
                                      </p:cBhvr>
                                      <p:tavLst>
                                        <p:tav tm="0">
                                          <p:val>
                                            <p:strVal val="#ppt_x"/>
                                          </p:val>
                                        </p:tav>
                                        <p:tav tm="100000">
                                          <p:val>
                                            <p:strVal val="#ppt_x"/>
                                          </p:val>
                                        </p:tav>
                                      </p:tavLst>
                                    </p:anim>
                                    <p:anim calcmode="lin" valueType="num">
                                      <p:cBhvr additive="base">
                                        <p:cTn id="67"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p:bldP spid="14" grpId="0"/>
      <p:bldP spid="16" grpId="0" animBg="1"/>
      <p:bldP spid="17" grpId="0" animBg="1"/>
      <p:bldP spid="22" grpId="0" animBg="1"/>
      <p:bldP spid="2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文本框 18"/>
          <p:cNvSpPr txBox="1"/>
          <p:nvPr/>
        </p:nvSpPr>
        <p:spPr>
          <a:xfrm>
            <a:off x="1638219" y="359495"/>
            <a:ext cx="6774970" cy="523220"/>
          </a:xfrm>
          <a:prstGeom prst="rect">
            <a:avLst/>
          </a:prstGeom>
          <a:noFill/>
        </p:spPr>
        <p:txBody>
          <a:bodyPr wrap="square" rtlCol="0">
            <a:spAutoFit/>
            <a:scene3d>
              <a:camera prst="orthographicFront"/>
              <a:lightRig rig="threePt" dir="t"/>
            </a:scene3d>
            <a:sp3d contourW="12700"/>
          </a:bodyPr>
          <a:lstStyle/>
          <a:p>
            <a:r>
              <a:rPr lang="en-US" altLang="zh-CN" sz="2800" b="1" dirty="0">
                <a:solidFill>
                  <a:schemeClr val="tx1">
                    <a:lumMod val="85000"/>
                    <a:lumOff val="15000"/>
                  </a:schemeClr>
                </a:solidFill>
              </a:rPr>
              <a:t>Learn from peers</a:t>
            </a:r>
            <a:endParaRPr lang="zh-CN" altLang="en-US" sz="2800" b="1" dirty="0">
              <a:solidFill>
                <a:schemeClr val="tx1">
                  <a:lumMod val="85000"/>
                  <a:lumOff val="15000"/>
                </a:schemeClr>
              </a:solidFill>
            </a:endParaRPr>
          </a:p>
        </p:txBody>
      </p:sp>
      <p:sp>
        <p:nvSpPr>
          <p:cNvPr id="22" name="TextBox 4">
            <a:extLst>
              <a:ext uri="{FF2B5EF4-FFF2-40B4-BE49-F238E27FC236}">
                <a16:creationId xmlns:a16="http://schemas.microsoft.com/office/drawing/2014/main" id="{D6F47AD6-674E-4130-9D32-ED72B4ACBCCF}"/>
              </a:ext>
            </a:extLst>
          </p:cNvPr>
          <p:cNvSpPr txBox="1"/>
          <p:nvPr/>
        </p:nvSpPr>
        <p:spPr>
          <a:xfrm>
            <a:off x="446248" y="1193905"/>
            <a:ext cx="11846642" cy="954107"/>
          </a:xfrm>
          <a:prstGeom prst="rect">
            <a:avLst/>
          </a:prstGeom>
          <a:noFill/>
        </p:spPr>
        <p:txBody>
          <a:bodyPr wrap="square" rtlCol="0">
            <a:spAutoFit/>
          </a:bodyPr>
          <a:lstStyle/>
          <a:p>
            <a:r>
              <a:rPr lang="en-US" altLang="zh-CN" sz="2800" dirty="0"/>
              <a:t>1. According to their study, </a:t>
            </a:r>
            <a:r>
              <a:rPr lang="en-US" altLang="zh-CN" sz="2800" dirty="0">
                <a:solidFill>
                  <a:srgbClr val="C00000"/>
                </a:solidFill>
              </a:rPr>
              <a:t>the more </a:t>
            </a:r>
            <a:r>
              <a:rPr lang="en-US" altLang="zh-CN" sz="2800" dirty="0"/>
              <a:t>you use “we” and “us”, </a:t>
            </a:r>
            <a:r>
              <a:rPr lang="en-US" altLang="zh-CN" sz="2800" dirty="0">
                <a:solidFill>
                  <a:srgbClr val="C00000"/>
                </a:solidFill>
              </a:rPr>
              <a:t>the happier</a:t>
            </a:r>
          </a:p>
          <a:p>
            <a:r>
              <a:rPr lang="en-US" altLang="zh-CN" sz="2800" dirty="0">
                <a:solidFill>
                  <a:srgbClr val="C00000"/>
                </a:solidFill>
              </a:rPr>
              <a:t>    and healthier </a:t>
            </a:r>
            <a:r>
              <a:rPr lang="en-US" altLang="zh-CN" sz="2800" dirty="0"/>
              <a:t>you will be. </a:t>
            </a:r>
            <a:r>
              <a:rPr lang="en-US" altLang="zh-CN" sz="2400" dirty="0"/>
              <a:t>(</a:t>
            </a:r>
            <a:r>
              <a:rPr lang="zh-CN" altLang="en-US" sz="2400" dirty="0"/>
              <a:t>句型</a:t>
            </a:r>
            <a:r>
              <a:rPr lang="en-US" altLang="zh-CN" sz="2400" dirty="0"/>
              <a:t> “the+</a:t>
            </a:r>
            <a:r>
              <a:rPr lang="zh-CN" altLang="en-US" sz="2400" dirty="0"/>
              <a:t>比较级</a:t>
            </a:r>
            <a:r>
              <a:rPr lang="en-US" altLang="zh-CN" sz="2400" dirty="0"/>
              <a:t>…,the+</a:t>
            </a:r>
            <a:r>
              <a:rPr lang="zh-CN" altLang="en-US" sz="2400" dirty="0"/>
              <a:t>比较级</a:t>
            </a:r>
            <a:r>
              <a:rPr lang="en-US" altLang="zh-CN" sz="2400" dirty="0"/>
              <a:t>…”)</a:t>
            </a:r>
          </a:p>
        </p:txBody>
      </p:sp>
      <p:sp>
        <p:nvSpPr>
          <p:cNvPr id="25" name="TextBox 5">
            <a:extLst>
              <a:ext uri="{FF2B5EF4-FFF2-40B4-BE49-F238E27FC236}">
                <a16:creationId xmlns:a16="http://schemas.microsoft.com/office/drawing/2014/main" id="{EFF022F7-8B2B-4F82-98F3-DB47F916F094}"/>
              </a:ext>
            </a:extLst>
          </p:cNvPr>
          <p:cNvSpPr txBox="1"/>
          <p:nvPr/>
        </p:nvSpPr>
        <p:spPr>
          <a:xfrm>
            <a:off x="446248" y="2172653"/>
            <a:ext cx="11685583" cy="1815882"/>
          </a:xfrm>
          <a:prstGeom prst="rect">
            <a:avLst/>
          </a:prstGeom>
          <a:noFill/>
        </p:spPr>
        <p:txBody>
          <a:bodyPr wrap="square" rtlCol="0">
            <a:spAutoFit/>
          </a:bodyPr>
          <a:lstStyle/>
          <a:p>
            <a:pPr marL="514350" indent="-514350"/>
            <a:r>
              <a:rPr lang="en-US" altLang="zh-CN" sz="2800" dirty="0"/>
              <a:t>2. Frequently using “we” </a:t>
            </a:r>
            <a:r>
              <a:rPr lang="en-US" altLang="zh-CN" sz="2800" dirty="0">
                <a:solidFill>
                  <a:srgbClr val="C00000"/>
                </a:solidFill>
              </a:rPr>
              <a:t>is associated with </a:t>
            </a:r>
            <a:r>
              <a:rPr lang="en-US" altLang="zh-CN" sz="2800" dirty="0"/>
              <a:t>healthier relationship and</a:t>
            </a:r>
          </a:p>
          <a:p>
            <a:pPr marL="514350" indent="-514350"/>
            <a:r>
              <a:rPr lang="en-US" altLang="zh-CN" sz="2800" dirty="0"/>
              <a:t>    </a:t>
            </a:r>
            <a:r>
              <a:rPr lang="en-US" altLang="zh-CN" sz="2800" dirty="0">
                <a:solidFill>
                  <a:srgbClr val="C00000"/>
                </a:solidFill>
              </a:rPr>
              <a:t>motivates</a:t>
            </a:r>
            <a:r>
              <a:rPr lang="en-US" altLang="zh-CN" sz="2800" dirty="0"/>
              <a:t> individuals </a:t>
            </a:r>
            <a:r>
              <a:rPr lang="en-US" altLang="zh-CN" sz="2800" dirty="0">
                <a:solidFill>
                  <a:srgbClr val="C00000"/>
                </a:solidFill>
              </a:rPr>
              <a:t>into</a:t>
            </a:r>
            <a:r>
              <a:rPr lang="en-US" altLang="zh-CN" sz="2800" dirty="0"/>
              <a:t> a group. </a:t>
            </a:r>
            <a:r>
              <a:rPr lang="en-US" altLang="zh-CN" sz="2400" dirty="0"/>
              <a:t>(</a:t>
            </a:r>
            <a:r>
              <a:rPr lang="zh-CN" altLang="en-US" sz="2400" dirty="0"/>
              <a:t>将</a:t>
            </a:r>
            <a:r>
              <a:rPr lang="en-US" altLang="zh-CN" sz="2400" dirty="0">
                <a:solidFill>
                  <a:srgbClr val="0070C0"/>
                </a:solidFill>
              </a:rPr>
              <a:t>is linked to</a:t>
            </a:r>
            <a:r>
              <a:rPr lang="zh-CN" altLang="en-US" sz="2400" dirty="0"/>
              <a:t>改写为</a:t>
            </a:r>
            <a:r>
              <a:rPr lang="en-US" altLang="zh-CN" sz="2400" dirty="0"/>
              <a:t>is associated with; </a:t>
            </a:r>
            <a:r>
              <a:rPr lang="en-US" altLang="zh-CN" sz="2400" dirty="0">
                <a:solidFill>
                  <a:srgbClr val="0070C0"/>
                </a:solidFill>
              </a:rPr>
              <a:t>move</a:t>
            </a:r>
            <a:r>
              <a:rPr lang="zh-CN" altLang="en-US" sz="2400" dirty="0"/>
              <a:t>改写为</a:t>
            </a:r>
            <a:r>
              <a:rPr lang="en-US" altLang="zh-CN" sz="2400" dirty="0"/>
              <a:t>motivate)</a:t>
            </a:r>
          </a:p>
          <a:p>
            <a:pPr marL="514350" indent="-514350"/>
            <a:endParaRPr lang="en-US" altLang="zh-CN" sz="2800" dirty="0"/>
          </a:p>
        </p:txBody>
      </p:sp>
      <p:sp>
        <p:nvSpPr>
          <p:cNvPr id="26" name="TextBox 6">
            <a:extLst>
              <a:ext uri="{FF2B5EF4-FFF2-40B4-BE49-F238E27FC236}">
                <a16:creationId xmlns:a16="http://schemas.microsoft.com/office/drawing/2014/main" id="{C7E55FEF-418A-4181-9F5F-38B3841001D2}"/>
              </a:ext>
            </a:extLst>
          </p:cNvPr>
          <p:cNvSpPr txBox="1"/>
          <p:nvPr/>
        </p:nvSpPr>
        <p:spPr>
          <a:xfrm>
            <a:off x="446248" y="3477797"/>
            <a:ext cx="11420631" cy="1815882"/>
          </a:xfrm>
          <a:prstGeom prst="rect">
            <a:avLst/>
          </a:prstGeom>
          <a:noFill/>
        </p:spPr>
        <p:txBody>
          <a:bodyPr wrap="square" rtlCol="0">
            <a:spAutoFit/>
          </a:bodyPr>
          <a:lstStyle/>
          <a:p>
            <a:pPr marL="514350" indent="-514350"/>
            <a:r>
              <a:rPr lang="en-US" altLang="zh-CN" sz="2800" dirty="0"/>
              <a:t>3. The research demonstrates “we-</a:t>
            </a:r>
            <a:r>
              <a:rPr lang="en-US" altLang="zh-CN" sz="2800" dirty="0" err="1"/>
              <a:t>talk”,with</a:t>
            </a:r>
            <a:r>
              <a:rPr lang="en-US" altLang="zh-CN" sz="2800" dirty="0"/>
              <a:t> plenty of “we” and “us”, promotes </a:t>
            </a:r>
            <a:r>
              <a:rPr lang="en-US" altLang="zh-CN" sz="2800" dirty="0">
                <a:solidFill>
                  <a:srgbClr val="C00000"/>
                </a:solidFill>
              </a:rPr>
              <a:t>harmonious</a:t>
            </a:r>
            <a:r>
              <a:rPr lang="en-US" altLang="zh-CN" sz="2800" dirty="0"/>
              <a:t> relationships by </a:t>
            </a:r>
            <a:r>
              <a:rPr lang="en-US" altLang="zh-CN" sz="2800" dirty="0">
                <a:solidFill>
                  <a:srgbClr val="C00000"/>
                </a:solidFill>
              </a:rPr>
              <a:t>mingling</a:t>
            </a:r>
            <a:r>
              <a:rPr lang="en-US" altLang="zh-CN" sz="2800" dirty="0"/>
              <a:t> people to a community. </a:t>
            </a:r>
            <a:r>
              <a:rPr lang="en-US" altLang="zh-CN" sz="2400" dirty="0"/>
              <a:t>(</a:t>
            </a:r>
            <a:r>
              <a:rPr lang="zh-CN" altLang="en-US" sz="2400" dirty="0"/>
              <a:t>将</a:t>
            </a:r>
            <a:r>
              <a:rPr lang="en-US" altLang="zh-CN" sz="2400" dirty="0">
                <a:solidFill>
                  <a:srgbClr val="0070C0"/>
                </a:solidFill>
              </a:rPr>
              <a:t>happier and healthier</a:t>
            </a:r>
            <a:r>
              <a:rPr lang="zh-CN" altLang="en-US" sz="2400" dirty="0">
                <a:solidFill>
                  <a:srgbClr val="0070C0"/>
                </a:solidFill>
              </a:rPr>
              <a:t>改写为</a:t>
            </a:r>
            <a:r>
              <a:rPr lang="en-US" altLang="zh-CN" sz="2400" dirty="0"/>
              <a:t>harmonious; </a:t>
            </a:r>
            <a:r>
              <a:rPr lang="en-US" altLang="zh-CN" sz="2400" dirty="0">
                <a:solidFill>
                  <a:srgbClr val="0070C0"/>
                </a:solidFill>
              </a:rPr>
              <a:t>move</a:t>
            </a:r>
            <a:r>
              <a:rPr lang="zh-CN" altLang="en-US" sz="2400" dirty="0"/>
              <a:t>改写为</a:t>
            </a:r>
            <a:r>
              <a:rPr lang="en-US" altLang="zh-CN" sz="2400" dirty="0"/>
              <a:t>mingle;</a:t>
            </a:r>
            <a:r>
              <a:rPr lang="zh-CN" altLang="en-US" sz="2400" dirty="0"/>
              <a:t>借助</a:t>
            </a:r>
            <a:r>
              <a:rPr lang="en-US" altLang="zh-CN" sz="2400" dirty="0"/>
              <a:t>v-</a:t>
            </a:r>
            <a:r>
              <a:rPr lang="en-US" altLang="zh-CN" sz="2400" dirty="0" err="1"/>
              <a:t>ing</a:t>
            </a:r>
            <a:r>
              <a:rPr lang="zh-CN" altLang="en-US" sz="2400" dirty="0"/>
              <a:t>连接主次要点</a:t>
            </a:r>
            <a:r>
              <a:rPr lang="en-US" altLang="zh-CN" sz="2400" dirty="0"/>
              <a:t>)</a:t>
            </a:r>
          </a:p>
        </p:txBody>
      </p:sp>
      <p:sp>
        <p:nvSpPr>
          <p:cNvPr id="27" name="文本框 26">
            <a:extLst>
              <a:ext uri="{FF2B5EF4-FFF2-40B4-BE49-F238E27FC236}">
                <a16:creationId xmlns:a16="http://schemas.microsoft.com/office/drawing/2014/main" id="{8A32D862-36EE-478A-B8C0-3587F0B2AE84}"/>
              </a:ext>
            </a:extLst>
          </p:cNvPr>
          <p:cNvSpPr txBox="1"/>
          <p:nvPr/>
        </p:nvSpPr>
        <p:spPr>
          <a:xfrm>
            <a:off x="474307" y="5280016"/>
            <a:ext cx="2460343" cy="461665"/>
          </a:xfrm>
          <a:prstGeom prst="rect">
            <a:avLst/>
          </a:prstGeom>
          <a:solidFill>
            <a:srgbClr val="ED4857"/>
          </a:solidFill>
        </p:spPr>
        <p:txBody>
          <a:bodyPr wrap="square" rtlCol="0">
            <a:spAutoFit/>
          </a:bodyPr>
          <a:lstStyle/>
          <a:p>
            <a:r>
              <a:rPr lang="en-US" altLang="zh-CN" sz="2400" dirty="0">
                <a:solidFill>
                  <a:schemeClr val="bg1"/>
                </a:solidFill>
                <a:latin typeface="+mj-lt"/>
                <a:ea typeface="+mj-ea"/>
              </a:rPr>
              <a:t>Possible version</a:t>
            </a:r>
            <a:endParaRPr lang="zh-CN" altLang="en-US" sz="2400" dirty="0">
              <a:solidFill>
                <a:schemeClr val="bg1"/>
              </a:solidFill>
              <a:latin typeface="+mj-ea"/>
              <a:ea typeface="+mj-ea"/>
            </a:endParaRPr>
          </a:p>
        </p:txBody>
      </p:sp>
      <p:sp>
        <p:nvSpPr>
          <p:cNvPr id="28" name="文本框 27">
            <a:extLst>
              <a:ext uri="{FF2B5EF4-FFF2-40B4-BE49-F238E27FC236}">
                <a16:creationId xmlns:a16="http://schemas.microsoft.com/office/drawing/2014/main" id="{4BB85BE1-ABD5-41C3-9319-F8AC79A457F5}"/>
              </a:ext>
            </a:extLst>
          </p:cNvPr>
          <p:cNvSpPr txBox="1"/>
          <p:nvPr/>
        </p:nvSpPr>
        <p:spPr>
          <a:xfrm>
            <a:off x="2466818" y="5171382"/>
            <a:ext cx="9428120" cy="1569660"/>
          </a:xfrm>
          <a:prstGeom prst="rect">
            <a:avLst/>
          </a:prstGeom>
          <a:noFill/>
        </p:spPr>
        <p:txBody>
          <a:bodyPr wrap="square">
            <a:spAutoFit/>
          </a:bodyPr>
          <a:lstStyle/>
          <a:p>
            <a:pPr marL="514350" indent="-514350"/>
            <a:r>
              <a:rPr lang="en-US" altLang="zh-CN" sz="3200" b="1" dirty="0">
                <a:latin typeface="Calibri"/>
                <a:ea typeface="宋体" panose="02010600030101010101" pitchFamily="2" charset="-122"/>
              </a:rPr>
              <a:t>            As a study reveals, “we-talk” </a:t>
            </a:r>
            <a:r>
              <a:rPr lang="en-US" altLang="zh-CN" sz="3200" b="1" dirty="0">
                <a:solidFill>
                  <a:srgbClr val="C00000"/>
                </a:solidFill>
                <a:latin typeface="Calibri"/>
                <a:ea typeface="宋体" panose="02010600030101010101" pitchFamily="2" charset="-122"/>
              </a:rPr>
              <a:t>contributes to </a:t>
            </a:r>
            <a:r>
              <a:rPr lang="en-US" altLang="zh-CN" sz="3200" b="1" dirty="0">
                <a:latin typeface="Calibri"/>
                <a:ea typeface="宋体" panose="02010600030101010101" pitchFamily="2" charset="-122"/>
              </a:rPr>
              <a:t>healthier relationships, </a:t>
            </a:r>
            <a:r>
              <a:rPr lang="en-US" altLang="zh-CN" sz="3200" b="1" dirty="0">
                <a:solidFill>
                  <a:srgbClr val="C00000"/>
                </a:solidFill>
                <a:latin typeface="Calibri"/>
                <a:ea typeface="宋体" panose="02010600030101010101" pitchFamily="2" charset="-122"/>
              </a:rPr>
              <a:t>motivating</a:t>
            </a:r>
            <a:r>
              <a:rPr lang="en-US" altLang="zh-CN" sz="3200" b="1" dirty="0">
                <a:latin typeface="Calibri"/>
                <a:ea typeface="宋体" panose="02010600030101010101" pitchFamily="2" charset="-122"/>
              </a:rPr>
              <a:t> individuals into a group and to rely on each other.</a:t>
            </a:r>
            <a:endParaRPr lang="en-US" altLang="zh-CN" sz="2800" b="1" dirty="0"/>
          </a:p>
        </p:txBody>
      </p:sp>
      <p:sp>
        <p:nvSpPr>
          <p:cNvPr id="13" name="文本框 12">
            <a:extLst>
              <a:ext uri="{FF2B5EF4-FFF2-40B4-BE49-F238E27FC236}">
                <a16:creationId xmlns:a16="http://schemas.microsoft.com/office/drawing/2014/main" id="{65E0C4ED-9B16-4E06-9C1B-6EEEFF7BCA2C}"/>
              </a:ext>
            </a:extLst>
          </p:cNvPr>
          <p:cNvSpPr txBox="1"/>
          <p:nvPr/>
        </p:nvSpPr>
        <p:spPr>
          <a:xfrm>
            <a:off x="4758156" y="298160"/>
            <a:ext cx="7672301" cy="584775"/>
          </a:xfrm>
          <a:prstGeom prst="rect">
            <a:avLst/>
          </a:prstGeom>
          <a:noFill/>
        </p:spPr>
        <p:txBody>
          <a:bodyPr wrap="square" rtlCol="0">
            <a:spAutoFit/>
          </a:bodyPr>
          <a:lstStyle/>
          <a:p>
            <a:r>
              <a:rPr lang="en-US" altLang="zh-CN" sz="3200" dirty="0">
                <a:solidFill>
                  <a:srgbClr val="0F5E8C"/>
                </a:solidFill>
              </a:rPr>
              <a:t>Which version</a:t>
            </a:r>
            <a:r>
              <a:rPr lang="zh-CN" altLang="en-US" sz="3200" dirty="0">
                <a:solidFill>
                  <a:srgbClr val="0F5E8C"/>
                </a:solidFill>
              </a:rPr>
              <a:t> </a:t>
            </a:r>
            <a:r>
              <a:rPr lang="en-US" altLang="zh-CN" sz="3200" dirty="0">
                <a:solidFill>
                  <a:srgbClr val="0F5E8C"/>
                </a:solidFill>
              </a:rPr>
              <a:t>is</a:t>
            </a:r>
            <a:r>
              <a:rPr lang="zh-CN" altLang="en-US" sz="3200" dirty="0">
                <a:solidFill>
                  <a:srgbClr val="0F5E8C"/>
                </a:solidFill>
              </a:rPr>
              <a:t> </a:t>
            </a:r>
            <a:r>
              <a:rPr lang="en-US" altLang="zh-CN" sz="3200" dirty="0">
                <a:solidFill>
                  <a:srgbClr val="0F5E8C"/>
                </a:solidFill>
              </a:rPr>
              <a:t>the best one?</a:t>
            </a:r>
            <a:r>
              <a:rPr lang="zh-CN" altLang="en-US" sz="3200" dirty="0">
                <a:solidFill>
                  <a:srgbClr val="0F5E8C"/>
                </a:solidFill>
              </a:rPr>
              <a:t> </a:t>
            </a:r>
            <a:r>
              <a:rPr lang="en-US" altLang="zh-CN" sz="3200" dirty="0">
                <a:solidFill>
                  <a:srgbClr val="0F5E8C"/>
                </a:solidFill>
              </a:rPr>
              <a:t>Why?</a:t>
            </a:r>
            <a:endParaRPr lang="zh-CN" altLang="en-US" sz="3200" dirty="0">
              <a:solidFill>
                <a:srgbClr val="0F5E8C"/>
              </a:solidFill>
            </a:endParaRPr>
          </a:p>
        </p:txBody>
      </p:sp>
      <p:pic>
        <p:nvPicPr>
          <p:cNvPr id="4" name="图片 3">
            <a:extLst>
              <a:ext uri="{FF2B5EF4-FFF2-40B4-BE49-F238E27FC236}">
                <a16:creationId xmlns:a16="http://schemas.microsoft.com/office/drawing/2014/main" id="{B67FD95F-030E-46D4-BF69-D37114B86DC3}"/>
              </a:ext>
            </a:extLst>
          </p:cNvPr>
          <p:cNvPicPr>
            <a:picLocks noChangeAspect="1"/>
          </p:cNvPicPr>
          <p:nvPr/>
        </p:nvPicPr>
        <p:blipFill>
          <a:blip r:embed="rId3"/>
          <a:stretch>
            <a:fillRect/>
          </a:stretch>
        </p:blipFill>
        <p:spPr>
          <a:xfrm>
            <a:off x="181296" y="3449175"/>
            <a:ext cx="627942" cy="597460"/>
          </a:xfrm>
          <a:prstGeom prst="rect">
            <a:avLst/>
          </a:prstGeom>
        </p:spPr>
      </p:pic>
      <p:sp>
        <p:nvSpPr>
          <p:cNvPr id="18" name="椭圆 17">
            <a:extLst>
              <a:ext uri="{FF2B5EF4-FFF2-40B4-BE49-F238E27FC236}">
                <a16:creationId xmlns:a16="http://schemas.microsoft.com/office/drawing/2014/main" id="{7B9ACF4C-C7F9-4E4C-9586-90BFDA31FFCA}"/>
              </a:ext>
            </a:extLst>
          </p:cNvPr>
          <p:cNvSpPr/>
          <p:nvPr/>
        </p:nvSpPr>
        <p:spPr>
          <a:xfrm>
            <a:off x="5748753" y="153601"/>
            <a:ext cx="3583090" cy="1015663"/>
          </a:xfrm>
          <a:prstGeom prst="ellipse">
            <a:avLst/>
          </a:prstGeom>
          <a:solidFill>
            <a:srgbClr val="63D1D9"/>
          </a:solidFill>
          <a:ln w="38100">
            <a:solidFill>
              <a:srgbClr val="578F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主次要点逻辑清晰</a:t>
            </a:r>
          </a:p>
        </p:txBody>
      </p:sp>
      <p:pic>
        <p:nvPicPr>
          <p:cNvPr id="12" name="图片 11">
            <a:extLst>
              <a:ext uri="{FF2B5EF4-FFF2-40B4-BE49-F238E27FC236}">
                <a16:creationId xmlns:a16="http://schemas.microsoft.com/office/drawing/2014/main" id="{B89D87D3-BDFD-4819-BBC5-F29E98D1947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7980" y="270726"/>
            <a:ext cx="1036651" cy="1012593"/>
          </a:xfrm>
          <a:prstGeom prst="rect">
            <a:avLst/>
          </a:prstGeom>
        </p:spPr>
      </p:pic>
    </p:spTree>
    <p:extLst>
      <p:ext uri="{BB962C8B-B14F-4D97-AF65-F5344CB8AC3E}">
        <p14:creationId xmlns:p14="http://schemas.microsoft.com/office/powerpoint/2010/main" val="39460646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linds(horizontal)">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box(in)">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box(in)">
                                      <p:cBhvr>
                                        <p:cTn id="17" dur="500"/>
                                        <p:tgtEl>
                                          <p:spTgt spid="26"/>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fill="hold"/>
                                        <p:tgtEl>
                                          <p:spTgt spid="4"/>
                                        </p:tgtEl>
                                        <p:attrNameLst>
                                          <p:attrName>ppt_x</p:attrName>
                                        </p:attrNameLst>
                                      </p:cBhvr>
                                      <p:tavLst>
                                        <p:tav tm="0">
                                          <p:val>
                                            <p:strVal val="#ppt_x"/>
                                          </p:val>
                                        </p:tav>
                                        <p:tav tm="100000">
                                          <p:val>
                                            <p:strVal val="#ppt_x"/>
                                          </p:val>
                                        </p:tav>
                                      </p:tavLst>
                                    </p:anim>
                                    <p:anim calcmode="lin" valueType="num">
                                      <p:cBhvr additive="base">
                                        <p:cTn id="2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wipe(down)">
                                      <p:cBhvr>
                                        <p:cTn id="28" dur="500"/>
                                        <p:tgtEl>
                                          <p:spTgt spid="18"/>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7"/>
                                        </p:tgtEl>
                                        <p:attrNameLst>
                                          <p:attrName>style.visibility</p:attrName>
                                        </p:attrNameLst>
                                      </p:cBhvr>
                                      <p:to>
                                        <p:strVal val="visible"/>
                                      </p:to>
                                    </p:set>
                                    <p:anim calcmode="lin" valueType="num">
                                      <p:cBhvr additive="base">
                                        <p:cTn id="33" dur="500" fill="hold"/>
                                        <p:tgtEl>
                                          <p:spTgt spid="27"/>
                                        </p:tgtEl>
                                        <p:attrNameLst>
                                          <p:attrName>ppt_x</p:attrName>
                                        </p:attrNameLst>
                                      </p:cBhvr>
                                      <p:tavLst>
                                        <p:tav tm="0">
                                          <p:val>
                                            <p:strVal val="#ppt_x"/>
                                          </p:val>
                                        </p:tav>
                                        <p:tav tm="100000">
                                          <p:val>
                                            <p:strVal val="#ppt_x"/>
                                          </p:val>
                                        </p:tav>
                                      </p:tavLst>
                                    </p:anim>
                                    <p:anim calcmode="lin" valueType="num">
                                      <p:cBhvr additive="base">
                                        <p:cTn id="34"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8"/>
                                        </p:tgtEl>
                                        <p:attrNameLst>
                                          <p:attrName>style.visibility</p:attrName>
                                        </p:attrNameLst>
                                      </p:cBhvr>
                                      <p:to>
                                        <p:strVal val="visible"/>
                                      </p:to>
                                    </p:set>
                                    <p:anim calcmode="lin" valueType="num">
                                      <p:cBhvr additive="base">
                                        <p:cTn id="39" dur="500" fill="hold"/>
                                        <p:tgtEl>
                                          <p:spTgt spid="28"/>
                                        </p:tgtEl>
                                        <p:attrNameLst>
                                          <p:attrName>ppt_x</p:attrName>
                                        </p:attrNameLst>
                                      </p:cBhvr>
                                      <p:tavLst>
                                        <p:tav tm="0">
                                          <p:val>
                                            <p:strVal val="#ppt_x"/>
                                          </p:val>
                                        </p:tav>
                                        <p:tav tm="100000">
                                          <p:val>
                                            <p:strVal val="#ppt_x"/>
                                          </p:val>
                                        </p:tav>
                                      </p:tavLst>
                                    </p:anim>
                                    <p:anim calcmode="lin" valueType="num">
                                      <p:cBhvr additive="base">
                                        <p:cTn id="4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5" grpId="0"/>
      <p:bldP spid="26" grpId="0"/>
      <p:bldP spid="27" grpId="0" animBg="1"/>
      <p:bldP spid="28" grpId="0"/>
      <p:bldP spid="1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文本框 22">
            <a:extLst>
              <a:ext uri="{FF2B5EF4-FFF2-40B4-BE49-F238E27FC236}">
                <a16:creationId xmlns:a16="http://schemas.microsoft.com/office/drawing/2014/main" id="{E3B9E019-5DFD-4FBF-B4DB-A365E300FD6F}"/>
              </a:ext>
            </a:extLst>
          </p:cNvPr>
          <p:cNvSpPr txBox="1"/>
          <p:nvPr/>
        </p:nvSpPr>
        <p:spPr>
          <a:xfrm>
            <a:off x="161335" y="3772860"/>
            <a:ext cx="9225749" cy="461665"/>
          </a:xfrm>
          <a:prstGeom prst="rect">
            <a:avLst/>
          </a:prstGeom>
          <a:noFill/>
          <a:ln w="31750">
            <a:solidFill>
              <a:srgbClr val="0F5E8C"/>
            </a:solidFill>
          </a:ln>
        </p:spPr>
        <p:txBody>
          <a:bodyPr wrap="square" rtlCol="0">
            <a:spAutoFit/>
          </a:bodyPr>
          <a:lstStyle/>
          <a:p>
            <a:r>
              <a:rPr lang="en-US" altLang="zh-CN" sz="2400" dirty="0">
                <a:solidFill>
                  <a:srgbClr val="0F5E8C"/>
                </a:solidFill>
              </a:rPr>
              <a:t>be helpful for:</a:t>
            </a:r>
          </a:p>
        </p:txBody>
      </p:sp>
      <p:pic>
        <p:nvPicPr>
          <p:cNvPr id="7" name="图片 6">
            <a:extLst>
              <a:ext uri="{FF2B5EF4-FFF2-40B4-BE49-F238E27FC236}">
                <a16:creationId xmlns:a16="http://schemas.microsoft.com/office/drawing/2014/main" id="{6114E9E2-1D05-46F7-80EB-F14C4D15A84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7980" y="270726"/>
            <a:ext cx="1036651" cy="1012593"/>
          </a:xfrm>
          <a:prstGeom prst="rect">
            <a:avLst/>
          </a:prstGeom>
        </p:spPr>
      </p:pic>
      <p:sp>
        <p:nvSpPr>
          <p:cNvPr id="9" name="文本框 8">
            <a:extLst>
              <a:ext uri="{FF2B5EF4-FFF2-40B4-BE49-F238E27FC236}">
                <a16:creationId xmlns:a16="http://schemas.microsoft.com/office/drawing/2014/main" id="{1CDC1DF8-B0DF-4697-9D3F-5F95731C7EF0}"/>
              </a:ext>
            </a:extLst>
          </p:cNvPr>
          <p:cNvSpPr txBox="1"/>
          <p:nvPr/>
        </p:nvSpPr>
        <p:spPr>
          <a:xfrm>
            <a:off x="1639263" y="383102"/>
            <a:ext cx="7377145" cy="553998"/>
          </a:xfrm>
          <a:prstGeom prst="rect">
            <a:avLst/>
          </a:prstGeom>
          <a:noFill/>
        </p:spPr>
        <p:txBody>
          <a:bodyPr wrap="square" rtlCol="0">
            <a:spAutoFit/>
            <a:scene3d>
              <a:camera prst="orthographicFront"/>
              <a:lightRig rig="threePt" dir="t"/>
            </a:scene3d>
            <a:sp3d contourW="12700"/>
          </a:bodyPr>
          <a:lstStyle/>
          <a:p>
            <a:r>
              <a:rPr lang="en-US" altLang="zh-CN" sz="3000" b="1" dirty="0">
                <a:solidFill>
                  <a:schemeClr val="tx1">
                    <a:lumMod val="85000"/>
                    <a:lumOff val="15000"/>
                  </a:schemeClr>
                </a:solidFill>
              </a:rPr>
              <a:t>Para.3 Another advantage of “we-talk”</a:t>
            </a:r>
            <a:endParaRPr lang="zh-CN" altLang="en-US" sz="3000" b="1" dirty="0">
              <a:solidFill>
                <a:schemeClr val="tx1">
                  <a:lumMod val="85000"/>
                  <a:lumOff val="15000"/>
                </a:schemeClr>
              </a:solidFill>
            </a:endParaRPr>
          </a:p>
        </p:txBody>
      </p:sp>
      <p:sp>
        <p:nvSpPr>
          <p:cNvPr id="11" name="文本框 10">
            <a:extLst>
              <a:ext uri="{FF2B5EF4-FFF2-40B4-BE49-F238E27FC236}">
                <a16:creationId xmlns:a16="http://schemas.microsoft.com/office/drawing/2014/main" id="{4DC53568-A756-4DDE-B9CE-AE89C944946B}"/>
              </a:ext>
            </a:extLst>
          </p:cNvPr>
          <p:cNvSpPr txBox="1"/>
          <p:nvPr/>
        </p:nvSpPr>
        <p:spPr>
          <a:xfrm>
            <a:off x="116955" y="1343645"/>
            <a:ext cx="12301873" cy="1969770"/>
          </a:xfrm>
          <a:prstGeom prst="rect">
            <a:avLst/>
          </a:prstGeom>
          <a:noFill/>
        </p:spPr>
        <p:txBody>
          <a:bodyPr wrap="square">
            <a:spAutoFit/>
          </a:bodyPr>
          <a:lstStyle/>
          <a:p>
            <a:r>
              <a:rPr kumimoji="0" lang="en-US" altLang="zh-CN" sz="3200" b="0"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       </a:t>
            </a:r>
            <a:r>
              <a:rPr kumimoji="0" lang="en-US" altLang="zh-CN" sz="3000" b="0"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Their research also found that “we-talk” is helpful for solving conflicts. “The primary point is that interdependence may bring about supportive behaviors and positive ideas of the partner– especially important in times of stress and conflict,” according to a statement released by Robbins’ lab. </a:t>
            </a:r>
            <a:endParaRPr lang="zh-CN" altLang="en-US" sz="3000" dirty="0"/>
          </a:p>
        </p:txBody>
      </p:sp>
      <p:sp>
        <p:nvSpPr>
          <p:cNvPr id="12" name="椭圆 11">
            <a:extLst>
              <a:ext uri="{FF2B5EF4-FFF2-40B4-BE49-F238E27FC236}">
                <a16:creationId xmlns:a16="http://schemas.microsoft.com/office/drawing/2014/main" id="{4BD91A89-9100-4B65-9DB4-9C760E0B3123}"/>
              </a:ext>
            </a:extLst>
          </p:cNvPr>
          <p:cNvSpPr/>
          <p:nvPr/>
        </p:nvSpPr>
        <p:spPr>
          <a:xfrm>
            <a:off x="3791010" y="1343645"/>
            <a:ext cx="1057438" cy="591486"/>
          </a:xfrm>
          <a:prstGeom prst="ellipse">
            <a:avLst/>
          </a:prstGeom>
          <a:noFill/>
          <a:ln w="28575">
            <a:solidFill>
              <a:schemeClr val="accent3"/>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dirty="0"/>
          </a:p>
        </p:txBody>
      </p:sp>
      <p:sp>
        <p:nvSpPr>
          <p:cNvPr id="15" name="文本框 14">
            <a:extLst>
              <a:ext uri="{FF2B5EF4-FFF2-40B4-BE49-F238E27FC236}">
                <a16:creationId xmlns:a16="http://schemas.microsoft.com/office/drawing/2014/main" id="{C2BF9624-F960-43FC-AEC7-5C5FED721A0F}"/>
              </a:ext>
            </a:extLst>
          </p:cNvPr>
          <p:cNvSpPr txBox="1"/>
          <p:nvPr/>
        </p:nvSpPr>
        <p:spPr>
          <a:xfrm>
            <a:off x="5397799" y="1381133"/>
            <a:ext cx="6804834" cy="553998"/>
          </a:xfrm>
          <a:prstGeom prst="rect">
            <a:avLst/>
          </a:prstGeom>
          <a:noFill/>
        </p:spPr>
        <p:txBody>
          <a:bodyPr wrap="square" rtlCol="0">
            <a:spAutoFit/>
          </a:bodyPr>
          <a:lstStyle/>
          <a:p>
            <a:r>
              <a:rPr kumimoji="0" lang="en-US" altLang="zh-CN" sz="3000" b="0" i="0" u="sng" strike="noStrike" kern="1200" cap="none" spc="0" normalizeH="0" baseline="0" noProof="0" dirty="0">
                <a:ln>
                  <a:noFill/>
                </a:ln>
                <a:solidFill>
                  <a:srgbClr val="C00000"/>
                </a:solidFill>
                <a:effectLst/>
                <a:uLnTx/>
                <a:uFillTx/>
                <a:latin typeface="Calibri"/>
                <a:ea typeface="宋体" panose="02010600030101010101" pitchFamily="2" charset="-122"/>
              </a:rPr>
              <a:t> “we-talk” is helpful for solving conflicts.</a:t>
            </a:r>
            <a:endParaRPr lang="zh-CN" altLang="en-US" sz="3000" u="sng" dirty="0">
              <a:solidFill>
                <a:srgbClr val="C00000"/>
              </a:solidFill>
            </a:endParaRPr>
          </a:p>
        </p:txBody>
      </p:sp>
      <p:sp>
        <p:nvSpPr>
          <p:cNvPr id="16" name="文本框 15">
            <a:extLst>
              <a:ext uri="{FF2B5EF4-FFF2-40B4-BE49-F238E27FC236}">
                <a16:creationId xmlns:a16="http://schemas.microsoft.com/office/drawing/2014/main" id="{96EC3E4C-4A88-41F0-9038-92B57972E4B6}"/>
              </a:ext>
            </a:extLst>
          </p:cNvPr>
          <p:cNvSpPr txBox="1"/>
          <p:nvPr/>
        </p:nvSpPr>
        <p:spPr>
          <a:xfrm>
            <a:off x="8009647" y="994719"/>
            <a:ext cx="2729474" cy="492443"/>
          </a:xfrm>
          <a:prstGeom prst="rect">
            <a:avLst/>
          </a:prstGeom>
          <a:solidFill>
            <a:srgbClr val="C00000"/>
          </a:solidFill>
        </p:spPr>
        <p:txBody>
          <a:bodyPr wrap="square" rtlCol="0">
            <a:spAutoFit/>
          </a:bodyPr>
          <a:lstStyle/>
          <a:p>
            <a:r>
              <a:rPr lang="zh-CN" altLang="en-US" sz="2600" b="1" dirty="0">
                <a:solidFill>
                  <a:schemeClr val="bg1"/>
                </a:solidFill>
              </a:rPr>
              <a:t>研究结果</a:t>
            </a:r>
            <a:r>
              <a:rPr lang="en-US" altLang="zh-CN" sz="2600" b="1" dirty="0">
                <a:solidFill>
                  <a:schemeClr val="bg1"/>
                </a:solidFill>
              </a:rPr>
              <a:t>(</a:t>
            </a:r>
            <a:r>
              <a:rPr lang="zh-CN" altLang="en-US" sz="2600" b="1" dirty="0">
                <a:solidFill>
                  <a:schemeClr val="bg1"/>
                </a:solidFill>
              </a:rPr>
              <a:t>主要点</a:t>
            </a:r>
            <a:r>
              <a:rPr lang="en-US" altLang="zh-CN" sz="2600" b="1" dirty="0">
                <a:solidFill>
                  <a:schemeClr val="bg1"/>
                </a:solidFill>
              </a:rPr>
              <a:t>)</a:t>
            </a:r>
            <a:endParaRPr lang="zh-CN" altLang="en-US" sz="2600" b="1" dirty="0">
              <a:solidFill>
                <a:schemeClr val="bg1"/>
              </a:solidFill>
            </a:endParaRPr>
          </a:p>
        </p:txBody>
      </p:sp>
      <p:sp>
        <p:nvSpPr>
          <p:cNvPr id="17" name="左中括号 16">
            <a:extLst>
              <a:ext uri="{FF2B5EF4-FFF2-40B4-BE49-F238E27FC236}">
                <a16:creationId xmlns:a16="http://schemas.microsoft.com/office/drawing/2014/main" id="{26D116A2-E24D-4C33-870A-7E0CB9120AB7}"/>
              </a:ext>
            </a:extLst>
          </p:cNvPr>
          <p:cNvSpPr/>
          <p:nvPr/>
        </p:nvSpPr>
        <p:spPr>
          <a:xfrm>
            <a:off x="244549" y="1807535"/>
            <a:ext cx="53163" cy="553998"/>
          </a:xfrm>
          <a:prstGeom prst="leftBracket">
            <a:avLst/>
          </a:prstGeom>
          <a:noFill/>
          <a:ln w="1905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8" name="右中括号 17">
            <a:extLst>
              <a:ext uri="{FF2B5EF4-FFF2-40B4-BE49-F238E27FC236}">
                <a16:creationId xmlns:a16="http://schemas.microsoft.com/office/drawing/2014/main" id="{0F84C0A8-C79C-42FC-AADD-D353F85B3199}"/>
              </a:ext>
            </a:extLst>
          </p:cNvPr>
          <p:cNvSpPr/>
          <p:nvPr/>
        </p:nvSpPr>
        <p:spPr>
          <a:xfrm>
            <a:off x="11057860" y="2820972"/>
            <a:ext cx="45719" cy="553998"/>
          </a:xfrm>
          <a:prstGeom prst="rightBracket">
            <a:avLst/>
          </a:prstGeom>
          <a:ln w="1905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9" name="文本框 18">
            <a:extLst>
              <a:ext uri="{FF2B5EF4-FFF2-40B4-BE49-F238E27FC236}">
                <a16:creationId xmlns:a16="http://schemas.microsoft.com/office/drawing/2014/main" id="{53251555-10E0-433F-9144-581B17D2F5FF}"/>
              </a:ext>
            </a:extLst>
          </p:cNvPr>
          <p:cNvSpPr txBox="1"/>
          <p:nvPr/>
        </p:nvSpPr>
        <p:spPr>
          <a:xfrm>
            <a:off x="8009646" y="3236809"/>
            <a:ext cx="2729475" cy="492443"/>
          </a:xfrm>
          <a:prstGeom prst="rect">
            <a:avLst/>
          </a:prstGeom>
          <a:solidFill>
            <a:srgbClr val="0070C0"/>
          </a:solidFill>
        </p:spPr>
        <p:txBody>
          <a:bodyPr wrap="square" rtlCol="0">
            <a:spAutoFit/>
          </a:bodyPr>
          <a:lstStyle/>
          <a:p>
            <a:r>
              <a:rPr lang="zh-CN" altLang="en-US" sz="2600" b="1" dirty="0">
                <a:solidFill>
                  <a:schemeClr val="bg1"/>
                </a:solidFill>
              </a:rPr>
              <a:t>解释说明</a:t>
            </a:r>
            <a:r>
              <a:rPr lang="en-US" altLang="zh-CN" sz="2600" b="1" dirty="0">
                <a:solidFill>
                  <a:schemeClr val="bg1"/>
                </a:solidFill>
              </a:rPr>
              <a:t>(</a:t>
            </a:r>
            <a:r>
              <a:rPr lang="zh-CN" altLang="en-US" sz="2600" b="1" dirty="0">
                <a:solidFill>
                  <a:schemeClr val="bg1"/>
                </a:solidFill>
              </a:rPr>
              <a:t>次要点</a:t>
            </a:r>
            <a:r>
              <a:rPr lang="en-US" altLang="zh-CN" sz="2600" b="1" dirty="0">
                <a:solidFill>
                  <a:schemeClr val="bg1"/>
                </a:solidFill>
              </a:rPr>
              <a:t>)</a:t>
            </a:r>
            <a:endParaRPr lang="zh-CN" altLang="en-US" sz="2600" b="1" dirty="0">
              <a:solidFill>
                <a:schemeClr val="bg1"/>
              </a:solidFill>
            </a:endParaRPr>
          </a:p>
        </p:txBody>
      </p:sp>
      <p:cxnSp>
        <p:nvCxnSpPr>
          <p:cNvPr id="21" name="直接连接符 20">
            <a:extLst>
              <a:ext uri="{FF2B5EF4-FFF2-40B4-BE49-F238E27FC236}">
                <a16:creationId xmlns:a16="http://schemas.microsoft.com/office/drawing/2014/main" id="{CAFF5363-BC83-4B4E-960E-26ACE2D841B1}"/>
              </a:ext>
            </a:extLst>
          </p:cNvPr>
          <p:cNvCxnSpPr/>
          <p:nvPr/>
        </p:nvCxnSpPr>
        <p:spPr>
          <a:xfrm>
            <a:off x="4319729" y="2361533"/>
            <a:ext cx="2633964" cy="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22" name="文本框 21">
            <a:extLst>
              <a:ext uri="{FF2B5EF4-FFF2-40B4-BE49-F238E27FC236}">
                <a16:creationId xmlns:a16="http://schemas.microsoft.com/office/drawing/2014/main" id="{91A9723E-C178-4EF5-8233-5266C387C320}"/>
              </a:ext>
            </a:extLst>
          </p:cNvPr>
          <p:cNvSpPr txBox="1"/>
          <p:nvPr/>
        </p:nvSpPr>
        <p:spPr>
          <a:xfrm>
            <a:off x="2162136" y="3770922"/>
            <a:ext cx="7484956" cy="461665"/>
          </a:xfrm>
          <a:prstGeom prst="rect">
            <a:avLst/>
          </a:prstGeom>
          <a:noFill/>
          <a:ln w="31750">
            <a:noFill/>
          </a:ln>
        </p:spPr>
        <p:txBody>
          <a:bodyPr wrap="square" rtlCol="0">
            <a:spAutoFit/>
          </a:bodyPr>
          <a:lstStyle/>
          <a:p>
            <a:r>
              <a:rPr lang="en-US" altLang="zh-CN" sz="2400" dirty="0"/>
              <a:t>benefit\be beneficial to\be conducive to\contribute to</a:t>
            </a:r>
          </a:p>
        </p:txBody>
      </p:sp>
      <p:sp>
        <p:nvSpPr>
          <p:cNvPr id="24" name="文本框 23">
            <a:extLst>
              <a:ext uri="{FF2B5EF4-FFF2-40B4-BE49-F238E27FC236}">
                <a16:creationId xmlns:a16="http://schemas.microsoft.com/office/drawing/2014/main" id="{C943E51C-960D-4DFF-A435-B1717402713C}"/>
              </a:ext>
            </a:extLst>
          </p:cNvPr>
          <p:cNvSpPr txBox="1"/>
          <p:nvPr/>
        </p:nvSpPr>
        <p:spPr>
          <a:xfrm>
            <a:off x="127598" y="4399105"/>
            <a:ext cx="5044203" cy="461665"/>
          </a:xfrm>
          <a:prstGeom prst="rect">
            <a:avLst/>
          </a:prstGeom>
          <a:noFill/>
          <a:ln w="31750">
            <a:solidFill>
              <a:srgbClr val="0F5E8C"/>
            </a:solidFill>
          </a:ln>
        </p:spPr>
        <p:txBody>
          <a:bodyPr wrap="square" rtlCol="0">
            <a:spAutoFit/>
          </a:bodyPr>
          <a:lstStyle/>
          <a:p>
            <a:r>
              <a:rPr lang="en-US" altLang="zh-CN" sz="2400" dirty="0">
                <a:solidFill>
                  <a:srgbClr val="0F5E8C"/>
                </a:solidFill>
              </a:rPr>
              <a:t>solve:</a:t>
            </a:r>
            <a:endParaRPr lang="en-US" altLang="zh-CN" sz="2400" dirty="0"/>
          </a:p>
        </p:txBody>
      </p:sp>
      <p:sp>
        <p:nvSpPr>
          <p:cNvPr id="25" name="文本框 24">
            <a:extLst>
              <a:ext uri="{FF2B5EF4-FFF2-40B4-BE49-F238E27FC236}">
                <a16:creationId xmlns:a16="http://schemas.microsoft.com/office/drawing/2014/main" id="{114C23C5-0F64-41A9-832F-572C7F018AD9}"/>
              </a:ext>
            </a:extLst>
          </p:cNvPr>
          <p:cNvSpPr txBox="1"/>
          <p:nvPr/>
        </p:nvSpPr>
        <p:spPr>
          <a:xfrm>
            <a:off x="5228984" y="4399105"/>
            <a:ext cx="6697823" cy="461665"/>
          </a:xfrm>
          <a:prstGeom prst="rect">
            <a:avLst/>
          </a:prstGeom>
          <a:noFill/>
          <a:ln w="31750">
            <a:solidFill>
              <a:srgbClr val="0F5E8C"/>
            </a:solidFill>
          </a:ln>
        </p:spPr>
        <p:txBody>
          <a:bodyPr wrap="square" rtlCol="0">
            <a:spAutoFit/>
          </a:bodyPr>
          <a:lstStyle/>
          <a:p>
            <a:r>
              <a:rPr lang="en-US" altLang="zh-CN" sz="2400" dirty="0">
                <a:solidFill>
                  <a:srgbClr val="0F5E8C"/>
                </a:solidFill>
              </a:rPr>
              <a:t>conflict:</a:t>
            </a:r>
            <a:endParaRPr lang="en-US" altLang="zh-CN" sz="2400" dirty="0"/>
          </a:p>
        </p:txBody>
      </p:sp>
      <p:sp>
        <p:nvSpPr>
          <p:cNvPr id="26" name="文本框 25">
            <a:extLst>
              <a:ext uri="{FF2B5EF4-FFF2-40B4-BE49-F238E27FC236}">
                <a16:creationId xmlns:a16="http://schemas.microsoft.com/office/drawing/2014/main" id="{3B4BC348-41F0-42E2-AA37-DAEEB60762B2}"/>
              </a:ext>
            </a:extLst>
          </p:cNvPr>
          <p:cNvSpPr txBox="1"/>
          <p:nvPr/>
        </p:nvSpPr>
        <p:spPr>
          <a:xfrm>
            <a:off x="945262" y="4399105"/>
            <a:ext cx="4283116" cy="461665"/>
          </a:xfrm>
          <a:prstGeom prst="rect">
            <a:avLst/>
          </a:prstGeom>
          <a:noFill/>
          <a:ln w="31750">
            <a:noFill/>
          </a:ln>
        </p:spPr>
        <p:txBody>
          <a:bodyPr wrap="square" rtlCol="0">
            <a:spAutoFit/>
          </a:bodyPr>
          <a:lstStyle/>
          <a:p>
            <a:r>
              <a:rPr lang="en-US" altLang="zh-CN" sz="2400" dirty="0"/>
              <a:t>settle\address\tackle\deal with</a:t>
            </a:r>
          </a:p>
        </p:txBody>
      </p:sp>
      <p:sp>
        <p:nvSpPr>
          <p:cNvPr id="27" name="文本框 26">
            <a:extLst>
              <a:ext uri="{FF2B5EF4-FFF2-40B4-BE49-F238E27FC236}">
                <a16:creationId xmlns:a16="http://schemas.microsoft.com/office/drawing/2014/main" id="{9E9E3CF8-58DC-4758-83AE-E45AA2428D73}"/>
              </a:ext>
            </a:extLst>
          </p:cNvPr>
          <p:cNvSpPr txBox="1"/>
          <p:nvPr/>
        </p:nvSpPr>
        <p:spPr>
          <a:xfrm>
            <a:off x="6290470" y="4416578"/>
            <a:ext cx="5783747" cy="461665"/>
          </a:xfrm>
          <a:prstGeom prst="rect">
            <a:avLst/>
          </a:prstGeom>
          <a:noFill/>
          <a:ln w="31750">
            <a:noFill/>
          </a:ln>
        </p:spPr>
        <p:txBody>
          <a:bodyPr wrap="square" rtlCol="0">
            <a:spAutoFit/>
          </a:bodyPr>
          <a:lstStyle/>
          <a:p>
            <a:r>
              <a:rPr lang="en-US" altLang="zh-CN" sz="2400" dirty="0"/>
              <a:t>collision\disagreement\argument\dispute</a:t>
            </a:r>
          </a:p>
        </p:txBody>
      </p:sp>
      <p:sp>
        <p:nvSpPr>
          <p:cNvPr id="28" name="文本框 27">
            <a:extLst>
              <a:ext uri="{FF2B5EF4-FFF2-40B4-BE49-F238E27FC236}">
                <a16:creationId xmlns:a16="http://schemas.microsoft.com/office/drawing/2014/main" id="{34180AD2-27E6-4FD2-9431-0E17294A5B5F}"/>
              </a:ext>
            </a:extLst>
          </p:cNvPr>
          <p:cNvSpPr txBox="1"/>
          <p:nvPr/>
        </p:nvSpPr>
        <p:spPr>
          <a:xfrm>
            <a:off x="127598" y="5155737"/>
            <a:ext cx="2460343" cy="461665"/>
          </a:xfrm>
          <a:prstGeom prst="rect">
            <a:avLst/>
          </a:prstGeom>
          <a:solidFill>
            <a:srgbClr val="ED4857"/>
          </a:solidFill>
        </p:spPr>
        <p:txBody>
          <a:bodyPr wrap="square" rtlCol="0">
            <a:spAutoFit/>
          </a:bodyPr>
          <a:lstStyle/>
          <a:p>
            <a:r>
              <a:rPr lang="en-US" altLang="zh-CN" sz="2400" dirty="0">
                <a:solidFill>
                  <a:schemeClr val="bg1"/>
                </a:solidFill>
                <a:latin typeface="+mj-lt"/>
                <a:ea typeface="+mj-ea"/>
              </a:rPr>
              <a:t>Possible version</a:t>
            </a:r>
            <a:endParaRPr lang="zh-CN" altLang="en-US" sz="2400" dirty="0">
              <a:solidFill>
                <a:schemeClr val="bg1"/>
              </a:solidFill>
              <a:latin typeface="+mj-ea"/>
              <a:ea typeface="+mj-ea"/>
            </a:endParaRPr>
          </a:p>
        </p:txBody>
      </p:sp>
      <p:sp>
        <p:nvSpPr>
          <p:cNvPr id="29" name="TextBox 7">
            <a:extLst>
              <a:ext uri="{FF2B5EF4-FFF2-40B4-BE49-F238E27FC236}">
                <a16:creationId xmlns:a16="http://schemas.microsoft.com/office/drawing/2014/main" id="{8D7A2209-24C3-4996-BF3D-8B7F8039BD38}"/>
              </a:ext>
            </a:extLst>
          </p:cNvPr>
          <p:cNvSpPr txBox="1"/>
          <p:nvPr/>
        </p:nvSpPr>
        <p:spPr>
          <a:xfrm>
            <a:off x="1956390" y="5025350"/>
            <a:ext cx="9572692" cy="1077218"/>
          </a:xfrm>
          <a:prstGeom prst="rect">
            <a:avLst/>
          </a:prstGeom>
          <a:noFill/>
        </p:spPr>
        <p:txBody>
          <a:bodyPr wrap="square" rtlCol="0">
            <a:spAutoFit/>
          </a:bodyPr>
          <a:lstStyle/>
          <a:p>
            <a:pPr marL="514350" indent="-514350"/>
            <a:r>
              <a:rPr lang="en-US" altLang="zh-CN" sz="3200" b="1" dirty="0"/>
              <a:t>            Support from such interdependence </a:t>
            </a:r>
            <a:r>
              <a:rPr lang="en-US" altLang="zh-CN" sz="3200" b="1" dirty="0">
                <a:solidFill>
                  <a:srgbClr val="C00000"/>
                </a:solidFill>
              </a:rPr>
              <a:t>is beneficial to</a:t>
            </a:r>
            <a:r>
              <a:rPr lang="en-US" altLang="zh-CN" sz="3200" b="1" dirty="0"/>
              <a:t> </a:t>
            </a:r>
            <a:r>
              <a:rPr lang="en-US" altLang="zh-CN" sz="3200" b="1" dirty="0">
                <a:solidFill>
                  <a:srgbClr val="0070C0"/>
                </a:solidFill>
              </a:rPr>
              <a:t>address collisions</a:t>
            </a:r>
            <a:r>
              <a:rPr lang="en-US" altLang="zh-CN" sz="3200" b="1" dirty="0"/>
              <a:t>.</a:t>
            </a:r>
          </a:p>
        </p:txBody>
      </p:sp>
      <p:cxnSp>
        <p:nvCxnSpPr>
          <p:cNvPr id="30" name="直接连接符 29">
            <a:extLst>
              <a:ext uri="{FF2B5EF4-FFF2-40B4-BE49-F238E27FC236}">
                <a16:creationId xmlns:a16="http://schemas.microsoft.com/office/drawing/2014/main" id="{59A72BF9-8A86-4C62-8655-00C39BBFDCF2}"/>
              </a:ext>
            </a:extLst>
          </p:cNvPr>
          <p:cNvCxnSpPr>
            <a:cxnSpLocks/>
          </p:cNvCxnSpPr>
          <p:nvPr/>
        </p:nvCxnSpPr>
        <p:spPr>
          <a:xfrm>
            <a:off x="6096000" y="5617402"/>
            <a:ext cx="4342261" cy="0"/>
          </a:xfrm>
          <a:prstGeom prst="line">
            <a:avLst/>
          </a:prstGeom>
          <a:ln w="28575">
            <a:solidFill>
              <a:srgbClr val="F68C2D"/>
            </a:solidFill>
          </a:ln>
        </p:spPr>
        <p:style>
          <a:lnRef idx="1">
            <a:schemeClr val="accent1"/>
          </a:lnRef>
          <a:fillRef idx="0">
            <a:schemeClr val="accent1"/>
          </a:fillRef>
          <a:effectRef idx="0">
            <a:schemeClr val="accent1"/>
          </a:effectRef>
          <a:fontRef idx="minor">
            <a:schemeClr val="tx1"/>
          </a:fontRef>
        </p:style>
      </p:cxnSp>
      <p:sp>
        <p:nvSpPr>
          <p:cNvPr id="33" name="文本框 32">
            <a:extLst>
              <a:ext uri="{FF2B5EF4-FFF2-40B4-BE49-F238E27FC236}">
                <a16:creationId xmlns:a16="http://schemas.microsoft.com/office/drawing/2014/main" id="{C6F06C4A-1DFE-40C8-9598-97F602472A3A}"/>
              </a:ext>
            </a:extLst>
          </p:cNvPr>
          <p:cNvSpPr txBox="1"/>
          <p:nvPr/>
        </p:nvSpPr>
        <p:spPr>
          <a:xfrm>
            <a:off x="5636711" y="6070711"/>
            <a:ext cx="4906688" cy="461665"/>
          </a:xfrm>
          <a:prstGeom prst="rect">
            <a:avLst/>
          </a:prstGeom>
          <a:solidFill>
            <a:srgbClr val="ED6737"/>
          </a:solidFill>
        </p:spPr>
        <p:txBody>
          <a:bodyPr wrap="square" rtlCol="0">
            <a:spAutoFit/>
          </a:bodyPr>
          <a:lstStyle/>
          <a:p>
            <a:r>
              <a:rPr lang="en-US" altLang="zh-CN" sz="2400" dirty="0">
                <a:solidFill>
                  <a:schemeClr val="bg1"/>
                </a:solidFill>
                <a:latin typeface="+mj-lt"/>
                <a:ea typeface="+mj-ea"/>
              </a:rPr>
              <a:t>Tip6</a:t>
            </a:r>
            <a:r>
              <a:rPr lang="en-US" altLang="zh-CN" sz="2400" dirty="0">
                <a:solidFill>
                  <a:schemeClr val="bg1"/>
                </a:solidFill>
                <a:latin typeface="+mj-ea"/>
                <a:ea typeface="+mj-ea"/>
              </a:rPr>
              <a:t> </a:t>
            </a:r>
            <a:r>
              <a:rPr lang="zh-CN" altLang="en-US" sz="2400" dirty="0">
                <a:solidFill>
                  <a:schemeClr val="bg1"/>
                </a:solidFill>
                <a:latin typeface="+mj-ea"/>
                <a:ea typeface="+mj-ea"/>
              </a:rPr>
              <a:t>巧用限定词，省略重复信息。</a:t>
            </a:r>
          </a:p>
        </p:txBody>
      </p:sp>
      <p:cxnSp>
        <p:nvCxnSpPr>
          <p:cNvPr id="34" name="直接箭头连接符 33">
            <a:extLst>
              <a:ext uri="{FF2B5EF4-FFF2-40B4-BE49-F238E27FC236}">
                <a16:creationId xmlns:a16="http://schemas.microsoft.com/office/drawing/2014/main" id="{B6828EA3-16D6-4D8F-8518-0412A4D211A2}"/>
              </a:ext>
            </a:extLst>
          </p:cNvPr>
          <p:cNvCxnSpPr>
            <a:cxnSpLocks/>
          </p:cNvCxnSpPr>
          <p:nvPr/>
        </p:nvCxnSpPr>
        <p:spPr>
          <a:xfrm>
            <a:off x="9977120" y="5617402"/>
            <a:ext cx="0" cy="453309"/>
          </a:xfrm>
          <a:prstGeom prst="straightConnector1">
            <a:avLst/>
          </a:prstGeom>
          <a:ln w="25400">
            <a:solidFill>
              <a:schemeClr val="accent3"/>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727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fill="hold"/>
                                        <p:tgtEl>
                                          <p:spTgt spid="19"/>
                                        </p:tgtEl>
                                        <p:attrNameLst>
                                          <p:attrName>ppt_x</p:attrName>
                                        </p:attrNameLst>
                                      </p:cBhvr>
                                      <p:tavLst>
                                        <p:tav tm="0">
                                          <p:val>
                                            <p:strVal val="#ppt_x"/>
                                          </p:val>
                                        </p:tav>
                                        <p:tav tm="100000">
                                          <p:val>
                                            <p:strVal val="#ppt_x"/>
                                          </p:val>
                                        </p:tav>
                                      </p:tavLst>
                                    </p:anim>
                                    <p:anim calcmode="lin" valueType="num">
                                      <p:cBhvr additive="base">
                                        <p:cTn id="3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3"/>
                                        </p:tgtEl>
                                        <p:attrNameLst>
                                          <p:attrName>style.visibility</p:attrName>
                                        </p:attrNameLst>
                                      </p:cBhvr>
                                      <p:to>
                                        <p:strVal val="visible"/>
                                      </p:to>
                                    </p:set>
                                    <p:anim calcmode="lin" valueType="num">
                                      <p:cBhvr additive="base">
                                        <p:cTn id="49" dur="500" fill="hold"/>
                                        <p:tgtEl>
                                          <p:spTgt spid="23"/>
                                        </p:tgtEl>
                                        <p:attrNameLst>
                                          <p:attrName>ppt_x</p:attrName>
                                        </p:attrNameLst>
                                      </p:cBhvr>
                                      <p:tavLst>
                                        <p:tav tm="0">
                                          <p:val>
                                            <p:strVal val="#ppt_x"/>
                                          </p:val>
                                        </p:tav>
                                        <p:tav tm="100000">
                                          <p:val>
                                            <p:strVal val="#ppt_x"/>
                                          </p:val>
                                        </p:tav>
                                      </p:tavLst>
                                    </p:anim>
                                    <p:anim calcmode="lin" valueType="num">
                                      <p:cBhvr additive="base">
                                        <p:cTn id="5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2"/>
                                        </p:tgtEl>
                                        <p:attrNameLst>
                                          <p:attrName>style.visibility</p:attrName>
                                        </p:attrNameLst>
                                      </p:cBhvr>
                                      <p:to>
                                        <p:strVal val="visible"/>
                                      </p:to>
                                    </p:set>
                                    <p:anim calcmode="lin" valueType="num">
                                      <p:cBhvr additive="base">
                                        <p:cTn id="55" dur="500" fill="hold"/>
                                        <p:tgtEl>
                                          <p:spTgt spid="22"/>
                                        </p:tgtEl>
                                        <p:attrNameLst>
                                          <p:attrName>ppt_x</p:attrName>
                                        </p:attrNameLst>
                                      </p:cBhvr>
                                      <p:tavLst>
                                        <p:tav tm="0">
                                          <p:val>
                                            <p:strVal val="#ppt_x"/>
                                          </p:val>
                                        </p:tav>
                                        <p:tav tm="100000">
                                          <p:val>
                                            <p:strVal val="#ppt_x"/>
                                          </p:val>
                                        </p:tav>
                                      </p:tavLst>
                                    </p:anim>
                                    <p:anim calcmode="lin" valueType="num">
                                      <p:cBhvr additive="base">
                                        <p:cTn id="5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4"/>
                                        </p:tgtEl>
                                        <p:attrNameLst>
                                          <p:attrName>style.visibility</p:attrName>
                                        </p:attrNameLst>
                                      </p:cBhvr>
                                      <p:to>
                                        <p:strVal val="visible"/>
                                      </p:to>
                                    </p:set>
                                    <p:anim calcmode="lin" valueType="num">
                                      <p:cBhvr additive="base">
                                        <p:cTn id="61" dur="500" fill="hold"/>
                                        <p:tgtEl>
                                          <p:spTgt spid="24"/>
                                        </p:tgtEl>
                                        <p:attrNameLst>
                                          <p:attrName>ppt_x</p:attrName>
                                        </p:attrNameLst>
                                      </p:cBhvr>
                                      <p:tavLst>
                                        <p:tav tm="0">
                                          <p:val>
                                            <p:strVal val="#ppt_x"/>
                                          </p:val>
                                        </p:tav>
                                        <p:tav tm="100000">
                                          <p:val>
                                            <p:strVal val="#ppt_x"/>
                                          </p:val>
                                        </p:tav>
                                      </p:tavLst>
                                    </p:anim>
                                    <p:anim calcmode="lin" valueType="num">
                                      <p:cBhvr additive="base">
                                        <p:cTn id="6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6"/>
                                        </p:tgtEl>
                                        <p:attrNameLst>
                                          <p:attrName>style.visibility</p:attrName>
                                        </p:attrNameLst>
                                      </p:cBhvr>
                                      <p:to>
                                        <p:strVal val="visible"/>
                                      </p:to>
                                    </p:set>
                                    <p:anim calcmode="lin" valueType="num">
                                      <p:cBhvr additive="base">
                                        <p:cTn id="67" dur="500" fill="hold"/>
                                        <p:tgtEl>
                                          <p:spTgt spid="26"/>
                                        </p:tgtEl>
                                        <p:attrNameLst>
                                          <p:attrName>ppt_x</p:attrName>
                                        </p:attrNameLst>
                                      </p:cBhvr>
                                      <p:tavLst>
                                        <p:tav tm="0">
                                          <p:val>
                                            <p:strVal val="#ppt_x"/>
                                          </p:val>
                                        </p:tav>
                                        <p:tav tm="100000">
                                          <p:val>
                                            <p:strVal val="#ppt_x"/>
                                          </p:val>
                                        </p:tav>
                                      </p:tavLst>
                                    </p:anim>
                                    <p:anim calcmode="lin" valueType="num">
                                      <p:cBhvr additive="base">
                                        <p:cTn id="6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5"/>
                                        </p:tgtEl>
                                        <p:attrNameLst>
                                          <p:attrName>style.visibility</p:attrName>
                                        </p:attrNameLst>
                                      </p:cBhvr>
                                      <p:to>
                                        <p:strVal val="visible"/>
                                      </p:to>
                                    </p:set>
                                    <p:anim calcmode="lin" valueType="num">
                                      <p:cBhvr additive="base">
                                        <p:cTn id="73" dur="500" fill="hold"/>
                                        <p:tgtEl>
                                          <p:spTgt spid="25"/>
                                        </p:tgtEl>
                                        <p:attrNameLst>
                                          <p:attrName>ppt_x</p:attrName>
                                        </p:attrNameLst>
                                      </p:cBhvr>
                                      <p:tavLst>
                                        <p:tav tm="0">
                                          <p:val>
                                            <p:strVal val="#ppt_x"/>
                                          </p:val>
                                        </p:tav>
                                        <p:tav tm="100000">
                                          <p:val>
                                            <p:strVal val="#ppt_x"/>
                                          </p:val>
                                        </p:tav>
                                      </p:tavLst>
                                    </p:anim>
                                    <p:anim calcmode="lin" valueType="num">
                                      <p:cBhvr additive="base">
                                        <p:cTn id="7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7"/>
                                        </p:tgtEl>
                                        <p:attrNameLst>
                                          <p:attrName>style.visibility</p:attrName>
                                        </p:attrNameLst>
                                      </p:cBhvr>
                                      <p:to>
                                        <p:strVal val="visible"/>
                                      </p:to>
                                    </p:set>
                                    <p:anim calcmode="lin" valueType="num">
                                      <p:cBhvr additive="base">
                                        <p:cTn id="79" dur="500" fill="hold"/>
                                        <p:tgtEl>
                                          <p:spTgt spid="27"/>
                                        </p:tgtEl>
                                        <p:attrNameLst>
                                          <p:attrName>ppt_x</p:attrName>
                                        </p:attrNameLst>
                                      </p:cBhvr>
                                      <p:tavLst>
                                        <p:tav tm="0">
                                          <p:val>
                                            <p:strVal val="#ppt_x"/>
                                          </p:val>
                                        </p:tav>
                                        <p:tav tm="100000">
                                          <p:val>
                                            <p:strVal val="#ppt_x"/>
                                          </p:val>
                                        </p:tav>
                                      </p:tavLst>
                                    </p:anim>
                                    <p:anim calcmode="lin" valueType="num">
                                      <p:cBhvr additive="base">
                                        <p:cTn id="8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8"/>
                                        </p:tgtEl>
                                        <p:attrNameLst>
                                          <p:attrName>style.visibility</p:attrName>
                                        </p:attrNameLst>
                                      </p:cBhvr>
                                      <p:to>
                                        <p:strVal val="visible"/>
                                      </p:to>
                                    </p:set>
                                    <p:anim calcmode="lin" valueType="num">
                                      <p:cBhvr additive="base">
                                        <p:cTn id="85" dur="500" fill="hold"/>
                                        <p:tgtEl>
                                          <p:spTgt spid="28"/>
                                        </p:tgtEl>
                                        <p:attrNameLst>
                                          <p:attrName>ppt_x</p:attrName>
                                        </p:attrNameLst>
                                      </p:cBhvr>
                                      <p:tavLst>
                                        <p:tav tm="0">
                                          <p:val>
                                            <p:strVal val="#ppt_x"/>
                                          </p:val>
                                        </p:tav>
                                        <p:tav tm="100000">
                                          <p:val>
                                            <p:strVal val="#ppt_x"/>
                                          </p:val>
                                        </p:tav>
                                      </p:tavLst>
                                    </p:anim>
                                    <p:anim calcmode="lin" valueType="num">
                                      <p:cBhvr additive="base">
                                        <p:cTn id="8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 presetClass="entr" presetSubtype="16" fill="hold" grpId="0" nodeType="clickEffect">
                                  <p:stCondLst>
                                    <p:cond delay="0"/>
                                  </p:stCondLst>
                                  <p:childTnLst>
                                    <p:set>
                                      <p:cBhvr>
                                        <p:cTn id="90" dur="1" fill="hold">
                                          <p:stCondLst>
                                            <p:cond delay="0"/>
                                          </p:stCondLst>
                                        </p:cTn>
                                        <p:tgtEl>
                                          <p:spTgt spid="29"/>
                                        </p:tgtEl>
                                        <p:attrNameLst>
                                          <p:attrName>style.visibility</p:attrName>
                                        </p:attrNameLst>
                                      </p:cBhvr>
                                      <p:to>
                                        <p:strVal val="visible"/>
                                      </p:to>
                                    </p:set>
                                    <p:animEffect transition="in" filter="box(in)">
                                      <p:cBhvr>
                                        <p:cTn id="91" dur="500"/>
                                        <p:tgtEl>
                                          <p:spTgt spid="29"/>
                                        </p:tgtEl>
                                      </p:cBhvr>
                                    </p:animEffect>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nodeType="clickEffect">
                                  <p:stCondLst>
                                    <p:cond delay="0"/>
                                  </p:stCondLst>
                                  <p:childTnLst>
                                    <p:set>
                                      <p:cBhvr>
                                        <p:cTn id="95" dur="1" fill="hold">
                                          <p:stCondLst>
                                            <p:cond delay="0"/>
                                          </p:stCondLst>
                                        </p:cTn>
                                        <p:tgtEl>
                                          <p:spTgt spid="30"/>
                                        </p:tgtEl>
                                        <p:attrNameLst>
                                          <p:attrName>style.visibility</p:attrName>
                                        </p:attrNameLst>
                                      </p:cBhvr>
                                      <p:to>
                                        <p:strVal val="visible"/>
                                      </p:to>
                                    </p:set>
                                    <p:anim calcmode="lin" valueType="num">
                                      <p:cBhvr additive="base">
                                        <p:cTn id="96" dur="500" fill="hold"/>
                                        <p:tgtEl>
                                          <p:spTgt spid="30"/>
                                        </p:tgtEl>
                                        <p:attrNameLst>
                                          <p:attrName>ppt_x</p:attrName>
                                        </p:attrNameLst>
                                      </p:cBhvr>
                                      <p:tavLst>
                                        <p:tav tm="0">
                                          <p:val>
                                            <p:strVal val="#ppt_x"/>
                                          </p:val>
                                        </p:tav>
                                        <p:tav tm="100000">
                                          <p:val>
                                            <p:strVal val="#ppt_x"/>
                                          </p:val>
                                        </p:tav>
                                      </p:tavLst>
                                    </p:anim>
                                    <p:anim calcmode="lin" valueType="num">
                                      <p:cBhvr additive="base">
                                        <p:cTn id="97" dur="500" fill="hold"/>
                                        <p:tgtEl>
                                          <p:spTgt spid="30"/>
                                        </p:tgtEl>
                                        <p:attrNameLst>
                                          <p:attrName>ppt_y</p:attrName>
                                        </p:attrNameLst>
                                      </p:cBhvr>
                                      <p:tavLst>
                                        <p:tav tm="0">
                                          <p:val>
                                            <p:strVal val="1+#ppt_h/2"/>
                                          </p:val>
                                        </p:tav>
                                        <p:tav tm="100000">
                                          <p:val>
                                            <p:strVal val="#ppt_y"/>
                                          </p:val>
                                        </p:tav>
                                      </p:tavLst>
                                    </p:anim>
                                  </p:childTnLst>
                                </p:cTn>
                              </p:par>
                              <p:par>
                                <p:cTn id="98" presetID="2" presetClass="entr" presetSubtype="4" fill="hold" nodeType="withEffect">
                                  <p:stCondLst>
                                    <p:cond delay="0"/>
                                  </p:stCondLst>
                                  <p:childTnLst>
                                    <p:set>
                                      <p:cBhvr>
                                        <p:cTn id="99" dur="1" fill="hold">
                                          <p:stCondLst>
                                            <p:cond delay="0"/>
                                          </p:stCondLst>
                                        </p:cTn>
                                        <p:tgtEl>
                                          <p:spTgt spid="34"/>
                                        </p:tgtEl>
                                        <p:attrNameLst>
                                          <p:attrName>style.visibility</p:attrName>
                                        </p:attrNameLst>
                                      </p:cBhvr>
                                      <p:to>
                                        <p:strVal val="visible"/>
                                      </p:to>
                                    </p:set>
                                    <p:anim calcmode="lin" valueType="num">
                                      <p:cBhvr additive="base">
                                        <p:cTn id="100" dur="500" fill="hold"/>
                                        <p:tgtEl>
                                          <p:spTgt spid="34"/>
                                        </p:tgtEl>
                                        <p:attrNameLst>
                                          <p:attrName>ppt_x</p:attrName>
                                        </p:attrNameLst>
                                      </p:cBhvr>
                                      <p:tavLst>
                                        <p:tav tm="0">
                                          <p:val>
                                            <p:strVal val="#ppt_x"/>
                                          </p:val>
                                        </p:tav>
                                        <p:tav tm="100000">
                                          <p:val>
                                            <p:strVal val="#ppt_x"/>
                                          </p:val>
                                        </p:tav>
                                      </p:tavLst>
                                    </p:anim>
                                    <p:anim calcmode="lin" valueType="num">
                                      <p:cBhvr additive="base">
                                        <p:cTn id="101"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02" fill="hold">
                      <p:stCondLst>
                        <p:cond delay="indefinite"/>
                      </p:stCondLst>
                      <p:childTnLst>
                        <p:par>
                          <p:cTn id="103" fill="hold">
                            <p:stCondLst>
                              <p:cond delay="0"/>
                            </p:stCondLst>
                            <p:childTnLst>
                              <p:par>
                                <p:cTn id="104" presetID="2" presetClass="entr" presetSubtype="4" fill="hold" grpId="0" nodeType="clickEffect">
                                  <p:stCondLst>
                                    <p:cond delay="0"/>
                                  </p:stCondLst>
                                  <p:childTnLst>
                                    <p:set>
                                      <p:cBhvr>
                                        <p:cTn id="105" dur="1" fill="hold">
                                          <p:stCondLst>
                                            <p:cond delay="0"/>
                                          </p:stCondLst>
                                        </p:cTn>
                                        <p:tgtEl>
                                          <p:spTgt spid="33"/>
                                        </p:tgtEl>
                                        <p:attrNameLst>
                                          <p:attrName>style.visibility</p:attrName>
                                        </p:attrNameLst>
                                      </p:cBhvr>
                                      <p:to>
                                        <p:strVal val="visible"/>
                                      </p:to>
                                    </p:set>
                                    <p:anim calcmode="lin" valueType="num">
                                      <p:cBhvr additive="base">
                                        <p:cTn id="106" dur="500" fill="hold"/>
                                        <p:tgtEl>
                                          <p:spTgt spid="33"/>
                                        </p:tgtEl>
                                        <p:attrNameLst>
                                          <p:attrName>ppt_x</p:attrName>
                                        </p:attrNameLst>
                                      </p:cBhvr>
                                      <p:tavLst>
                                        <p:tav tm="0">
                                          <p:val>
                                            <p:strVal val="#ppt_x"/>
                                          </p:val>
                                        </p:tav>
                                        <p:tav tm="100000">
                                          <p:val>
                                            <p:strVal val="#ppt_x"/>
                                          </p:val>
                                        </p:tav>
                                      </p:tavLst>
                                    </p:anim>
                                    <p:anim calcmode="lin" valueType="num">
                                      <p:cBhvr additive="base">
                                        <p:cTn id="107"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12" grpId="0" animBg="1"/>
      <p:bldP spid="15" grpId="0"/>
      <p:bldP spid="16" grpId="0" animBg="1"/>
      <p:bldP spid="17" grpId="0" animBg="1"/>
      <p:bldP spid="18" grpId="0" animBg="1"/>
      <p:bldP spid="19" grpId="0" animBg="1"/>
      <p:bldP spid="22" grpId="0"/>
      <p:bldP spid="24" grpId="0" animBg="1"/>
      <p:bldP spid="25" grpId="0" animBg="1"/>
      <p:bldP spid="26" grpId="0"/>
      <p:bldP spid="27" grpId="0"/>
      <p:bldP spid="28" grpId="0" animBg="1"/>
      <p:bldP spid="29" grpId="0"/>
      <p:bldP spid="3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a:extLst>
              <a:ext uri="{FF2B5EF4-FFF2-40B4-BE49-F238E27FC236}">
                <a16:creationId xmlns:a16="http://schemas.microsoft.com/office/drawing/2014/main" id="{BECAFBF0-6584-4A2F-A8CD-C8D4B3878400}"/>
              </a:ext>
            </a:extLst>
          </p:cNvPr>
          <p:cNvSpPr txBox="1"/>
          <p:nvPr/>
        </p:nvSpPr>
        <p:spPr>
          <a:xfrm>
            <a:off x="1030953" y="2455156"/>
            <a:ext cx="10390668" cy="1569660"/>
          </a:xfrm>
          <a:prstGeom prst="rect">
            <a:avLst/>
          </a:prstGeom>
          <a:noFill/>
        </p:spPr>
        <p:txBody>
          <a:bodyPr wrap="square">
            <a:spAutoFit/>
          </a:bodyPr>
          <a:lstStyle/>
          <a:p>
            <a:r>
              <a:rPr kumimoji="0" lang="en-US" altLang="zh-CN" sz="3200" b="0"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       Some researches show that “we-talk” </a:t>
            </a:r>
            <a:r>
              <a:rPr kumimoji="0" lang="en-US" altLang="zh-CN" sz="3200" b="0" i="0" u="none" strike="noStrike" kern="1200" cap="none" spc="0" normalizeH="0" baseline="0" noProof="0" dirty="0">
                <a:ln>
                  <a:noFill/>
                </a:ln>
                <a:solidFill>
                  <a:srgbClr val="C00000"/>
                </a:solidFill>
                <a:effectLst/>
                <a:uLnTx/>
                <a:uFillTx/>
                <a:latin typeface="Calibri"/>
                <a:ea typeface="宋体" panose="02010600030101010101" pitchFamily="2" charset="-122"/>
                <a:cs typeface="+mn-cs"/>
              </a:rPr>
              <a:t>not only </a:t>
            </a:r>
            <a:r>
              <a:rPr kumimoji="0" lang="en-US" altLang="zh-CN" sz="3200" b="0" i="0" u="sng" strike="noStrike" kern="1200" cap="none" spc="0" normalizeH="0" baseline="0" noProof="0" dirty="0">
                <a:ln>
                  <a:noFill/>
                </a:ln>
                <a:solidFill>
                  <a:schemeClr val="accent2">
                    <a:lumMod val="50000"/>
                  </a:schemeClr>
                </a:solidFill>
                <a:effectLst/>
                <a:uLnTx/>
                <a:uFillTx/>
                <a:latin typeface="Calibri"/>
                <a:ea typeface="宋体" panose="02010600030101010101" pitchFamily="2" charset="-122"/>
                <a:cs typeface="+mn-cs"/>
              </a:rPr>
              <a:t>can make relationship happier and healthier</a:t>
            </a:r>
            <a:r>
              <a:rPr kumimoji="0" lang="en-US" altLang="zh-CN" sz="3200" b="0" i="0" strike="noStrike" kern="1200" cap="none" spc="0" normalizeH="0" baseline="0" noProof="0" dirty="0">
                <a:ln>
                  <a:noFill/>
                </a:ln>
                <a:solidFill>
                  <a:schemeClr val="accent2">
                    <a:lumMod val="50000"/>
                  </a:schemeClr>
                </a:solidFill>
                <a:effectLst/>
                <a:uLnTx/>
                <a:uFillTx/>
                <a:latin typeface="Calibri"/>
                <a:ea typeface="宋体" panose="02010600030101010101" pitchFamily="2" charset="-122"/>
                <a:cs typeface="+mn-cs"/>
              </a:rPr>
              <a:t>, </a:t>
            </a:r>
            <a:r>
              <a:rPr kumimoji="0" lang="en-US" altLang="zh-CN" sz="3200" b="0" i="0" u="none" strike="noStrike" kern="1200" cap="none" spc="0" normalizeH="0" baseline="0" noProof="0" dirty="0">
                <a:ln>
                  <a:noFill/>
                </a:ln>
                <a:solidFill>
                  <a:srgbClr val="C00000"/>
                </a:solidFill>
                <a:effectLst/>
                <a:uLnTx/>
                <a:uFillTx/>
                <a:latin typeface="Calibri"/>
                <a:ea typeface="宋体" panose="02010600030101010101" pitchFamily="2" charset="-122"/>
                <a:cs typeface="+mn-cs"/>
              </a:rPr>
              <a:t>but also </a:t>
            </a:r>
            <a:r>
              <a:rPr kumimoji="0" lang="en-US" altLang="zh-CN" sz="3200" b="0" i="0" u="sng" strike="noStrike" kern="1200" cap="none" spc="0" normalizeH="0" baseline="0" noProof="0" dirty="0">
                <a:ln>
                  <a:noFill/>
                </a:ln>
                <a:solidFill>
                  <a:srgbClr val="7030A0"/>
                </a:solidFill>
                <a:effectLst/>
                <a:uLnTx/>
                <a:uFillTx/>
                <a:latin typeface="Calibri"/>
                <a:ea typeface="宋体" panose="02010600030101010101" pitchFamily="2" charset="-122"/>
              </a:rPr>
              <a:t>can help us to deal with some conflicts between friends.</a:t>
            </a:r>
            <a:r>
              <a:rPr kumimoji="0" lang="en-US" altLang="zh-CN" sz="3200" b="0" i="0" u="sng" strike="noStrike" kern="1200" cap="none" spc="0" normalizeH="0" baseline="0" noProof="0" dirty="0">
                <a:ln>
                  <a:noFill/>
                </a:ln>
                <a:solidFill>
                  <a:prstClr val="black"/>
                </a:solidFill>
                <a:effectLst/>
                <a:uLnTx/>
                <a:uFillTx/>
                <a:latin typeface="Calibri"/>
                <a:ea typeface="宋体" panose="02010600030101010101" pitchFamily="2" charset="-122"/>
              </a:rPr>
              <a:t> </a:t>
            </a:r>
            <a:endParaRPr lang="zh-CN" altLang="en-US" u="sng" dirty="0"/>
          </a:p>
        </p:txBody>
      </p:sp>
      <p:pic>
        <p:nvPicPr>
          <p:cNvPr id="9" name="图片 8">
            <a:extLst>
              <a:ext uri="{FF2B5EF4-FFF2-40B4-BE49-F238E27FC236}">
                <a16:creationId xmlns:a16="http://schemas.microsoft.com/office/drawing/2014/main" id="{B2A15706-0B51-46D6-A2E1-2331E7A6EF7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20905242">
            <a:off x="103353" y="171155"/>
            <a:ext cx="1828578" cy="1215194"/>
          </a:xfrm>
          <a:prstGeom prst="rect">
            <a:avLst/>
          </a:prstGeom>
        </p:spPr>
      </p:pic>
      <p:sp>
        <p:nvSpPr>
          <p:cNvPr id="5" name="文本框 4">
            <a:extLst>
              <a:ext uri="{FF2B5EF4-FFF2-40B4-BE49-F238E27FC236}">
                <a16:creationId xmlns:a16="http://schemas.microsoft.com/office/drawing/2014/main" id="{D2D76098-3B89-4441-9B16-CDE57A5801F1}"/>
              </a:ext>
            </a:extLst>
          </p:cNvPr>
          <p:cNvSpPr txBox="1"/>
          <p:nvPr/>
        </p:nvSpPr>
        <p:spPr>
          <a:xfrm>
            <a:off x="1428865" y="591531"/>
            <a:ext cx="9992756" cy="1477328"/>
          </a:xfrm>
          <a:prstGeom prst="rect">
            <a:avLst/>
          </a:prstGeom>
          <a:noFill/>
        </p:spPr>
        <p:txBody>
          <a:bodyPr wrap="square" rtlCol="0">
            <a:spAutoFit/>
            <a:scene3d>
              <a:camera prst="orthographicFront"/>
              <a:lightRig rig="threePt" dir="t"/>
            </a:scene3d>
            <a:sp3d contourW="12700"/>
          </a:bodyPr>
          <a:lstStyle/>
          <a:p>
            <a:r>
              <a:rPr lang="en-US" altLang="zh-CN" sz="3000" b="1" dirty="0">
                <a:solidFill>
                  <a:srgbClr val="002060"/>
                </a:solidFill>
              </a:rPr>
              <a:t>Thinking</a:t>
            </a:r>
            <a:r>
              <a:rPr lang="zh-CN" altLang="en-US" sz="3000" b="1" dirty="0">
                <a:solidFill>
                  <a:srgbClr val="002060"/>
                </a:solidFill>
              </a:rPr>
              <a:t>：</a:t>
            </a:r>
            <a:r>
              <a:rPr lang="en-US" altLang="zh-CN" sz="3000" b="1" dirty="0">
                <a:solidFill>
                  <a:srgbClr val="002060"/>
                </a:solidFill>
              </a:rPr>
              <a:t>The following version combines the points in para.2 and para.3 into one sentence. Do you think it proper? Why? </a:t>
            </a:r>
            <a:endParaRPr lang="zh-CN" altLang="en-US" sz="3000" b="1" dirty="0">
              <a:solidFill>
                <a:srgbClr val="002060"/>
              </a:solidFill>
            </a:endParaRPr>
          </a:p>
        </p:txBody>
      </p:sp>
      <p:sp>
        <p:nvSpPr>
          <p:cNvPr id="10" name="文本框 9">
            <a:extLst>
              <a:ext uri="{FF2B5EF4-FFF2-40B4-BE49-F238E27FC236}">
                <a16:creationId xmlns:a16="http://schemas.microsoft.com/office/drawing/2014/main" id="{7585E855-DF1A-4E47-A796-D8E132222927}"/>
              </a:ext>
            </a:extLst>
          </p:cNvPr>
          <p:cNvSpPr txBox="1"/>
          <p:nvPr/>
        </p:nvSpPr>
        <p:spPr>
          <a:xfrm>
            <a:off x="1111180" y="5349749"/>
            <a:ext cx="8089528" cy="461665"/>
          </a:xfrm>
          <a:prstGeom prst="rect">
            <a:avLst/>
          </a:prstGeom>
          <a:solidFill>
            <a:srgbClr val="ED6737"/>
          </a:solidFill>
        </p:spPr>
        <p:txBody>
          <a:bodyPr wrap="square" rtlCol="0">
            <a:spAutoFit/>
          </a:bodyPr>
          <a:lstStyle/>
          <a:p>
            <a:r>
              <a:rPr lang="en-US" altLang="zh-CN" sz="2400" dirty="0">
                <a:solidFill>
                  <a:schemeClr val="bg1"/>
                </a:solidFill>
                <a:latin typeface="+mj-lt"/>
                <a:ea typeface="+mj-ea"/>
              </a:rPr>
              <a:t>Tip7</a:t>
            </a:r>
            <a:r>
              <a:rPr lang="en-US" altLang="zh-CN" sz="2400" dirty="0">
                <a:solidFill>
                  <a:schemeClr val="bg1"/>
                </a:solidFill>
                <a:latin typeface="+mj-ea"/>
                <a:ea typeface="+mj-ea"/>
              </a:rPr>
              <a:t> </a:t>
            </a:r>
            <a:r>
              <a:rPr lang="zh-CN" altLang="en-US" sz="2400" dirty="0">
                <a:solidFill>
                  <a:schemeClr val="bg1"/>
                </a:solidFill>
                <a:latin typeface="+mj-ea"/>
                <a:ea typeface="+mj-ea"/>
              </a:rPr>
              <a:t>概括较长段落时，各要点独立成句，以免丢失次要点。</a:t>
            </a:r>
          </a:p>
        </p:txBody>
      </p:sp>
      <p:sp>
        <p:nvSpPr>
          <p:cNvPr id="11" name="文本框 10">
            <a:extLst>
              <a:ext uri="{FF2B5EF4-FFF2-40B4-BE49-F238E27FC236}">
                <a16:creationId xmlns:a16="http://schemas.microsoft.com/office/drawing/2014/main" id="{F3C5ECF7-B02A-4329-B373-8DDE89644D4E}"/>
              </a:ext>
            </a:extLst>
          </p:cNvPr>
          <p:cNvSpPr txBox="1"/>
          <p:nvPr/>
        </p:nvSpPr>
        <p:spPr>
          <a:xfrm>
            <a:off x="1111180" y="4271784"/>
            <a:ext cx="9810819" cy="830997"/>
          </a:xfrm>
          <a:prstGeom prst="rect">
            <a:avLst/>
          </a:prstGeom>
          <a:solidFill>
            <a:srgbClr val="0070C0"/>
          </a:solidFill>
        </p:spPr>
        <p:txBody>
          <a:bodyPr wrap="square" rtlCol="0">
            <a:spAutoFit/>
          </a:bodyPr>
          <a:lstStyle/>
          <a:p>
            <a:r>
              <a:rPr lang="zh-CN" altLang="en-US" sz="2400" dirty="0">
                <a:solidFill>
                  <a:schemeClr val="bg1"/>
                </a:solidFill>
                <a:latin typeface="+mj-lt"/>
                <a:ea typeface="+mj-ea"/>
              </a:rPr>
              <a:t>点评：此生虽能借助</a:t>
            </a:r>
            <a:r>
              <a:rPr lang="en-US" altLang="zh-CN" sz="2400" dirty="0">
                <a:solidFill>
                  <a:schemeClr val="bg1"/>
                </a:solidFill>
                <a:latin typeface="+mj-lt"/>
                <a:ea typeface="+mj-ea"/>
              </a:rPr>
              <a:t>“not only…but also”</a:t>
            </a:r>
            <a:r>
              <a:rPr lang="zh-CN" altLang="en-US" sz="2400" dirty="0">
                <a:solidFill>
                  <a:schemeClr val="bg1"/>
                </a:solidFill>
                <a:latin typeface="+mj-lt"/>
                <a:ea typeface="+mj-ea"/>
              </a:rPr>
              <a:t>句型体现</a:t>
            </a:r>
            <a:r>
              <a:rPr lang="en-US" altLang="zh-CN" sz="2400" dirty="0">
                <a:solidFill>
                  <a:schemeClr val="bg1"/>
                </a:solidFill>
                <a:latin typeface="+mj-lt"/>
                <a:ea typeface="+mj-ea"/>
              </a:rPr>
              <a:t>para.2</a:t>
            </a:r>
            <a:r>
              <a:rPr lang="zh-CN" altLang="en-US" sz="2400" dirty="0">
                <a:solidFill>
                  <a:schemeClr val="bg1"/>
                </a:solidFill>
                <a:latin typeface="+mj-lt"/>
                <a:ea typeface="+mj-ea"/>
              </a:rPr>
              <a:t>和</a:t>
            </a:r>
            <a:r>
              <a:rPr lang="en-US" altLang="zh-CN" sz="2400" dirty="0">
                <a:solidFill>
                  <a:schemeClr val="bg1"/>
                </a:solidFill>
                <a:latin typeface="+mj-lt"/>
                <a:ea typeface="+mj-ea"/>
              </a:rPr>
              <a:t>para.3</a:t>
            </a:r>
            <a:r>
              <a:rPr lang="zh-CN" altLang="en-US" sz="2400" dirty="0">
                <a:solidFill>
                  <a:schemeClr val="bg1"/>
                </a:solidFill>
                <a:latin typeface="+mj-lt"/>
                <a:ea typeface="+mj-ea"/>
              </a:rPr>
              <a:t>两段的并列关系，且能抓住两段的主要点，但合并处理不利于次要点的整合。</a:t>
            </a:r>
            <a:endParaRPr lang="zh-CN" altLang="en-US" sz="2400" dirty="0">
              <a:solidFill>
                <a:schemeClr val="bg1"/>
              </a:solidFill>
              <a:latin typeface="+mj-ea"/>
              <a:ea typeface="+mj-ea"/>
            </a:endParaRPr>
          </a:p>
        </p:txBody>
      </p:sp>
      <p:sp>
        <p:nvSpPr>
          <p:cNvPr id="12" name="文本框 11">
            <a:extLst>
              <a:ext uri="{FF2B5EF4-FFF2-40B4-BE49-F238E27FC236}">
                <a16:creationId xmlns:a16="http://schemas.microsoft.com/office/drawing/2014/main" id="{FDDFD11A-4E4B-47C8-890A-F205A7848098}"/>
              </a:ext>
            </a:extLst>
          </p:cNvPr>
          <p:cNvSpPr txBox="1"/>
          <p:nvPr/>
        </p:nvSpPr>
        <p:spPr>
          <a:xfrm>
            <a:off x="9618149" y="2062325"/>
            <a:ext cx="1144986" cy="492443"/>
          </a:xfrm>
          <a:prstGeom prst="rect">
            <a:avLst/>
          </a:prstGeom>
          <a:solidFill>
            <a:schemeClr val="accent2">
              <a:lumMod val="50000"/>
            </a:schemeClr>
          </a:solidFill>
        </p:spPr>
        <p:txBody>
          <a:bodyPr wrap="square" rtlCol="0">
            <a:spAutoFit/>
          </a:bodyPr>
          <a:lstStyle/>
          <a:p>
            <a:r>
              <a:rPr lang="zh-CN" altLang="en-US" sz="2600" b="1" dirty="0">
                <a:solidFill>
                  <a:schemeClr val="bg1"/>
                </a:solidFill>
              </a:rPr>
              <a:t>要点</a:t>
            </a:r>
            <a:r>
              <a:rPr lang="en-US" altLang="zh-CN" sz="2600" b="1" dirty="0">
                <a:solidFill>
                  <a:schemeClr val="bg1"/>
                </a:solidFill>
              </a:rPr>
              <a:t>2</a:t>
            </a:r>
            <a:endParaRPr lang="zh-CN" altLang="en-US" sz="2600" b="1" dirty="0">
              <a:solidFill>
                <a:schemeClr val="bg1"/>
              </a:solidFill>
            </a:endParaRPr>
          </a:p>
        </p:txBody>
      </p:sp>
      <p:sp>
        <p:nvSpPr>
          <p:cNvPr id="13" name="文本框 12">
            <a:extLst>
              <a:ext uri="{FF2B5EF4-FFF2-40B4-BE49-F238E27FC236}">
                <a16:creationId xmlns:a16="http://schemas.microsoft.com/office/drawing/2014/main" id="{AED3CD8C-8216-49F7-B2A2-7BABEF87EDB4}"/>
              </a:ext>
            </a:extLst>
          </p:cNvPr>
          <p:cNvSpPr txBox="1"/>
          <p:nvPr/>
        </p:nvSpPr>
        <p:spPr>
          <a:xfrm>
            <a:off x="8473163" y="3479300"/>
            <a:ext cx="1144986" cy="492443"/>
          </a:xfrm>
          <a:prstGeom prst="rect">
            <a:avLst/>
          </a:prstGeom>
          <a:solidFill>
            <a:srgbClr val="7030A0"/>
          </a:solidFill>
        </p:spPr>
        <p:txBody>
          <a:bodyPr wrap="square" rtlCol="0">
            <a:spAutoFit/>
          </a:bodyPr>
          <a:lstStyle/>
          <a:p>
            <a:r>
              <a:rPr lang="zh-CN" altLang="en-US" sz="2600" b="1" dirty="0">
                <a:solidFill>
                  <a:schemeClr val="bg1"/>
                </a:solidFill>
              </a:rPr>
              <a:t>要点</a:t>
            </a:r>
            <a:r>
              <a:rPr lang="en-US" altLang="zh-CN" sz="2600" b="1" dirty="0">
                <a:solidFill>
                  <a:schemeClr val="bg1"/>
                </a:solidFill>
              </a:rPr>
              <a:t>3</a:t>
            </a:r>
            <a:endParaRPr lang="zh-CN" altLang="en-US" sz="2600" b="1" dirty="0">
              <a:solidFill>
                <a:schemeClr val="bg1"/>
              </a:solidFill>
            </a:endParaRPr>
          </a:p>
        </p:txBody>
      </p:sp>
    </p:spTree>
    <p:extLst>
      <p:ext uri="{BB962C8B-B14F-4D97-AF65-F5344CB8AC3E}">
        <p14:creationId xmlns:p14="http://schemas.microsoft.com/office/powerpoint/2010/main" val="982959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animBg="1"/>
      <p:bldP spid="11" grpId="0" animBg="1"/>
      <p:bldP spid="12" grpId="0" animBg="1"/>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a:extLst>
              <a:ext uri="{FF2B5EF4-FFF2-40B4-BE49-F238E27FC236}">
                <a16:creationId xmlns:a16="http://schemas.microsoft.com/office/drawing/2014/main" id="{EB5952F6-94F0-48C7-B8C0-A203DA1D8DCF}"/>
              </a:ext>
            </a:extLst>
          </p:cNvPr>
          <p:cNvSpPr txBox="1"/>
          <p:nvPr/>
        </p:nvSpPr>
        <p:spPr>
          <a:xfrm>
            <a:off x="1639263" y="383102"/>
            <a:ext cx="7377145" cy="553998"/>
          </a:xfrm>
          <a:prstGeom prst="rect">
            <a:avLst/>
          </a:prstGeom>
          <a:noFill/>
        </p:spPr>
        <p:txBody>
          <a:bodyPr wrap="square" rtlCol="0">
            <a:spAutoFit/>
            <a:scene3d>
              <a:camera prst="orthographicFront"/>
              <a:lightRig rig="threePt" dir="t"/>
            </a:scene3d>
            <a:sp3d contourW="12700"/>
          </a:bodyPr>
          <a:lstStyle/>
          <a:p>
            <a:r>
              <a:rPr lang="en-US" altLang="zh-CN" sz="3000" b="1" dirty="0">
                <a:solidFill>
                  <a:schemeClr val="tx1">
                    <a:lumMod val="85000"/>
                    <a:lumOff val="15000"/>
                  </a:schemeClr>
                </a:solidFill>
              </a:rPr>
              <a:t>Para.4 The disadvantage of “I-talk”</a:t>
            </a:r>
            <a:endParaRPr lang="zh-CN" altLang="en-US" sz="3000" b="1" dirty="0">
              <a:solidFill>
                <a:schemeClr val="tx1">
                  <a:lumMod val="85000"/>
                  <a:lumOff val="15000"/>
                </a:schemeClr>
              </a:solidFill>
            </a:endParaRPr>
          </a:p>
        </p:txBody>
      </p:sp>
      <p:sp>
        <p:nvSpPr>
          <p:cNvPr id="6" name="内容占位符 2">
            <a:extLst>
              <a:ext uri="{FF2B5EF4-FFF2-40B4-BE49-F238E27FC236}">
                <a16:creationId xmlns:a16="http://schemas.microsoft.com/office/drawing/2014/main" id="{D7292D97-6132-413A-9EB0-377AF1C841BC}"/>
              </a:ext>
            </a:extLst>
          </p:cNvPr>
          <p:cNvSpPr txBox="1">
            <a:spLocks/>
          </p:cNvSpPr>
          <p:nvPr/>
        </p:nvSpPr>
        <p:spPr>
          <a:xfrm>
            <a:off x="229138" y="1018778"/>
            <a:ext cx="11733723" cy="466883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CN" sz="3200" b="0" i="0" u="none" strike="noStrike" kern="1200" cap="none" spc="0" normalizeH="0" baseline="0" noProof="0" dirty="0">
                <a:ln>
                  <a:noFill/>
                </a:ln>
                <a:solidFill>
                  <a:sysClr val="windowText" lastClr="000000"/>
                </a:solidFill>
                <a:effectLst/>
                <a:uLnTx/>
                <a:uFillTx/>
                <a:latin typeface="Calibri"/>
                <a:ea typeface="宋体" panose="02010600030101010101" pitchFamily="2" charset="-122"/>
                <a:cs typeface="+mn-cs"/>
              </a:rPr>
              <a:t>           Contrary to “we-talk”, there is “I-talk”, which refers to the frequent use of first-person singular pronouns, such as “I”, “me”, and “mine”, when writing or speaking. Earlier this year, researchers from the University of Arizona, US, analyzed a set of data that came from 4,700 people in Germany and the US. They found that too much “I-talk” was an accurate linguistic marker</a:t>
            </a:r>
            <a:r>
              <a:rPr kumimoji="0" lang="zh-CN" altLang="en-US" sz="3200" b="0" i="0" u="none" strike="noStrike" kern="1200" cap="none" spc="0" normalizeH="0" baseline="0" noProof="0" dirty="0">
                <a:ln>
                  <a:noFill/>
                </a:ln>
                <a:solidFill>
                  <a:sysClr val="windowText" lastClr="000000"/>
                </a:solidFill>
                <a:effectLst/>
                <a:uLnTx/>
                <a:uFillTx/>
                <a:latin typeface="宋体" panose="02010600030101010101" pitchFamily="2" charset="-122"/>
                <a:ea typeface="宋体" panose="02010600030101010101" pitchFamily="2" charset="-122"/>
                <a:cs typeface="+mn-cs"/>
              </a:rPr>
              <a:t>（语言标记）</a:t>
            </a:r>
            <a:r>
              <a:rPr kumimoji="0" lang="en-US" altLang="zh-CN" sz="3200" b="0" i="0" u="none" strike="noStrike" kern="1200" cap="none" spc="0" normalizeH="0" baseline="0" noProof="0" dirty="0">
                <a:ln>
                  <a:noFill/>
                </a:ln>
                <a:solidFill>
                  <a:sysClr val="windowText" lastClr="000000"/>
                </a:solidFill>
                <a:effectLst/>
                <a:uLnTx/>
                <a:uFillTx/>
                <a:latin typeface="Calibri"/>
                <a:ea typeface="宋体" panose="02010600030101010101" pitchFamily="2" charset="-122"/>
                <a:cs typeface="+mn-cs"/>
              </a:rPr>
              <a:t>that someone is likely to feel stressed or experiencing negative emotions.</a:t>
            </a:r>
            <a:endParaRPr kumimoji="0" lang="zh-CN" altLang="en-US" sz="3200" b="0" i="0" u="none" strike="noStrike" kern="1200" cap="none" spc="0" normalizeH="0" baseline="0" noProof="0" dirty="0">
              <a:ln>
                <a:noFill/>
              </a:ln>
              <a:solidFill>
                <a:sysClr val="windowText" lastClr="000000"/>
              </a:solidFill>
              <a:effectLst/>
              <a:uLnTx/>
              <a:uFillTx/>
              <a:latin typeface="Calibri"/>
              <a:ea typeface="宋体" panose="02010600030101010101" pitchFamily="2" charset="-122"/>
              <a:cs typeface="+mn-cs"/>
            </a:endParaRPr>
          </a:p>
        </p:txBody>
      </p:sp>
      <p:sp>
        <p:nvSpPr>
          <p:cNvPr id="7" name="椭圆 6">
            <a:extLst>
              <a:ext uri="{FF2B5EF4-FFF2-40B4-BE49-F238E27FC236}">
                <a16:creationId xmlns:a16="http://schemas.microsoft.com/office/drawing/2014/main" id="{C497C943-C42A-4D80-94A5-C308B3FA2CD7}"/>
              </a:ext>
            </a:extLst>
          </p:cNvPr>
          <p:cNvSpPr/>
          <p:nvPr/>
        </p:nvSpPr>
        <p:spPr>
          <a:xfrm>
            <a:off x="8572748" y="2970426"/>
            <a:ext cx="1198571" cy="591486"/>
          </a:xfrm>
          <a:prstGeom prst="ellipse">
            <a:avLst/>
          </a:prstGeom>
          <a:noFill/>
          <a:ln w="28575">
            <a:solidFill>
              <a:schemeClr val="accent3"/>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dirty="0"/>
          </a:p>
        </p:txBody>
      </p:sp>
      <p:sp>
        <p:nvSpPr>
          <p:cNvPr id="9" name="文本框 8">
            <a:extLst>
              <a:ext uri="{FF2B5EF4-FFF2-40B4-BE49-F238E27FC236}">
                <a16:creationId xmlns:a16="http://schemas.microsoft.com/office/drawing/2014/main" id="{08D0407B-310A-484B-94C8-ABECCD47F084}"/>
              </a:ext>
            </a:extLst>
          </p:cNvPr>
          <p:cNvSpPr txBox="1"/>
          <p:nvPr/>
        </p:nvSpPr>
        <p:spPr>
          <a:xfrm>
            <a:off x="627321" y="1036946"/>
            <a:ext cx="11335540" cy="4031873"/>
          </a:xfrm>
          <a:prstGeom prst="rect">
            <a:avLst/>
          </a:prstGeom>
          <a:solidFill>
            <a:schemeClr val="bg1"/>
          </a:solidFill>
        </p:spPr>
        <p:txBody>
          <a:bodyPr wrap="square">
            <a:spAutoFit/>
          </a:bodyPr>
          <a:lstStyle/>
          <a:p>
            <a:r>
              <a:rPr kumimoji="0" lang="en-US" altLang="zh-CN" sz="3200" b="0" i="0" u="none" strike="noStrike" kern="1200" cap="none" spc="0" normalizeH="0" baseline="0" noProof="0" dirty="0">
                <a:ln>
                  <a:noFill/>
                </a:ln>
                <a:solidFill>
                  <a:srgbClr val="C00000"/>
                </a:solidFill>
                <a:effectLst/>
                <a:uLnTx/>
                <a:uFillTx/>
                <a:latin typeface="Calibri"/>
                <a:ea typeface="宋体" panose="02010600030101010101" pitchFamily="2" charset="-122"/>
                <a:cs typeface="+mn-cs"/>
              </a:rPr>
              <a:t>       </a:t>
            </a:r>
            <a:r>
              <a:rPr kumimoji="0" lang="en-US" altLang="zh-CN" sz="3200" b="0" i="0" u="none" strike="noStrike" kern="1200" cap="none" spc="0" normalizeH="0" baseline="0" noProof="0" dirty="0">
                <a:ln>
                  <a:noFill/>
                </a:ln>
                <a:solidFill>
                  <a:srgbClr val="7F7F7F"/>
                </a:solidFill>
                <a:effectLst/>
                <a:uLnTx/>
                <a:uFillTx/>
                <a:latin typeface="Calibri"/>
                <a:ea typeface="宋体" panose="02010600030101010101" pitchFamily="2" charset="-122"/>
                <a:cs typeface="+mn-cs"/>
              </a:rPr>
              <a:t>Contrary to </a:t>
            </a:r>
            <a:r>
              <a:rPr kumimoji="0" lang="en-US" altLang="zh-CN" sz="3200" b="0" i="0" u="none" strike="noStrike" kern="1200" cap="none" spc="0" normalizeH="0" baseline="0" noProof="0" dirty="0">
                <a:ln>
                  <a:noFill/>
                </a:ln>
                <a:solidFill>
                  <a:prstClr val="white">
                    <a:lumMod val="50000"/>
                  </a:prstClr>
                </a:solidFill>
                <a:effectLst/>
                <a:uLnTx/>
                <a:uFillTx/>
                <a:latin typeface="Calibri"/>
                <a:ea typeface="宋体" panose="02010600030101010101" pitchFamily="2" charset="-122"/>
                <a:cs typeface="+mn-cs"/>
              </a:rPr>
              <a:t>“we-talk”, there is “I-talk”, which refers to the frequent use of first-person singular pronouns, such as “I”, “me”, and “mine”, when writing or speaking. Earlier this year, researchers from the University of Arizona, US, analyzed a set of data that came from 4,700 people in Germany and the US. </a:t>
            </a:r>
            <a:r>
              <a:rPr kumimoji="0" lang="en-US" altLang="zh-CN" sz="32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They </a:t>
            </a:r>
            <a:r>
              <a:rPr kumimoji="0" lang="en-US" altLang="zh-CN" sz="3200" b="1" i="0" u="none" strike="noStrike" kern="1200" cap="none" spc="0" normalizeH="0" baseline="0" noProof="0" dirty="0">
                <a:ln>
                  <a:noFill/>
                </a:ln>
                <a:solidFill>
                  <a:srgbClr val="C00000"/>
                </a:solidFill>
                <a:effectLst/>
                <a:uLnTx/>
                <a:uFillTx/>
                <a:latin typeface="Calibri"/>
                <a:ea typeface="宋体" panose="02010600030101010101" pitchFamily="2" charset="-122"/>
                <a:cs typeface="+mn-cs"/>
              </a:rPr>
              <a:t>found</a:t>
            </a:r>
            <a:r>
              <a:rPr kumimoji="0" lang="en-US" altLang="zh-CN" sz="32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 that too much </a:t>
            </a:r>
            <a:r>
              <a:rPr kumimoji="0" lang="en-US" altLang="zh-CN" sz="3200" b="1" i="0" u="none" strike="noStrike" kern="1200" cap="none" spc="0" normalizeH="0" baseline="0" noProof="0" dirty="0">
                <a:ln>
                  <a:noFill/>
                </a:ln>
                <a:solidFill>
                  <a:srgbClr val="C00000"/>
                </a:solidFill>
                <a:effectLst/>
                <a:uLnTx/>
                <a:uFillTx/>
                <a:latin typeface="Calibri"/>
                <a:ea typeface="宋体" panose="02010600030101010101" pitchFamily="2" charset="-122"/>
                <a:cs typeface="+mn-cs"/>
              </a:rPr>
              <a:t>“I-talk” </a:t>
            </a:r>
            <a:r>
              <a:rPr kumimoji="0" lang="en-US" altLang="zh-CN" sz="32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was </a:t>
            </a:r>
            <a:r>
              <a:rPr kumimoji="0" lang="en-US" altLang="zh-CN" sz="3200" b="1" i="0" u="none" strike="noStrike" kern="1200" cap="none" spc="0" normalizeH="0" baseline="0" noProof="0" dirty="0">
                <a:ln>
                  <a:noFill/>
                </a:ln>
                <a:solidFill>
                  <a:srgbClr val="C00000"/>
                </a:solidFill>
                <a:effectLst/>
                <a:uLnTx/>
                <a:uFillTx/>
                <a:latin typeface="Calibri"/>
                <a:ea typeface="宋体" panose="02010600030101010101" pitchFamily="2" charset="-122"/>
                <a:cs typeface="+mn-cs"/>
              </a:rPr>
              <a:t>an accurate linguistic marker</a:t>
            </a:r>
            <a:r>
              <a:rPr kumimoji="0" lang="en-US" altLang="zh-CN" sz="3200" b="1" i="0" u="none" strike="noStrike" kern="1200" cap="none" spc="0" normalizeH="0" baseline="0" noProof="0" dirty="0">
                <a:ln>
                  <a:noFill/>
                </a:ln>
                <a:solidFill>
                  <a:srgbClr val="C00000"/>
                </a:solidFill>
                <a:effectLst/>
                <a:uLnTx/>
                <a:uFillTx/>
                <a:latin typeface="宋体" panose="02010600030101010101" pitchFamily="2" charset="-122"/>
                <a:ea typeface="宋体" panose="02010600030101010101" pitchFamily="2" charset="-122"/>
                <a:cs typeface="+mn-cs"/>
              </a:rPr>
              <a:t>(</a:t>
            </a:r>
            <a:r>
              <a:rPr kumimoji="0" lang="zh-CN" altLang="en-US" sz="3200" b="1" i="0" u="none" strike="noStrike" kern="1200" cap="none" spc="0" normalizeH="0" baseline="0" noProof="0" dirty="0">
                <a:ln>
                  <a:noFill/>
                </a:ln>
                <a:solidFill>
                  <a:srgbClr val="C00000"/>
                </a:solidFill>
                <a:effectLst/>
                <a:uLnTx/>
                <a:uFillTx/>
                <a:latin typeface="宋体" panose="02010600030101010101" pitchFamily="2" charset="-122"/>
                <a:ea typeface="宋体" panose="02010600030101010101" pitchFamily="2" charset="-122"/>
                <a:cs typeface="+mn-cs"/>
              </a:rPr>
              <a:t>语言标记</a:t>
            </a:r>
            <a:r>
              <a:rPr kumimoji="0" lang="en-US" altLang="zh-CN" sz="3200" b="1" i="0" u="none" strike="noStrike" kern="1200" cap="none" spc="0" normalizeH="0" baseline="0" noProof="0" dirty="0">
                <a:ln>
                  <a:noFill/>
                </a:ln>
                <a:solidFill>
                  <a:srgbClr val="C00000"/>
                </a:solidFill>
                <a:effectLst/>
                <a:uLnTx/>
                <a:uFillTx/>
                <a:latin typeface="宋体" panose="02010600030101010101" pitchFamily="2" charset="-122"/>
                <a:ea typeface="宋体" panose="02010600030101010101" pitchFamily="2" charset="-122"/>
                <a:cs typeface="+mn-cs"/>
              </a:rPr>
              <a:t>)</a:t>
            </a:r>
            <a:r>
              <a:rPr kumimoji="0" lang="en-US" altLang="zh-CN" sz="32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that someone is likely to feel stressed or experiencing </a:t>
            </a:r>
            <a:r>
              <a:rPr kumimoji="0" lang="en-US" altLang="zh-CN" sz="3200" b="1" i="0" u="none" strike="noStrike" kern="1200" cap="none" spc="0" normalizeH="0" baseline="0" noProof="0" dirty="0">
                <a:ln>
                  <a:noFill/>
                </a:ln>
                <a:solidFill>
                  <a:srgbClr val="C00000"/>
                </a:solidFill>
                <a:effectLst/>
                <a:uLnTx/>
                <a:uFillTx/>
                <a:latin typeface="Calibri"/>
                <a:ea typeface="宋体" panose="02010600030101010101" pitchFamily="2" charset="-122"/>
                <a:cs typeface="+mn-cs"/>
              </a:rPr>
              <a:t>negative emotions</a:t>
            </a:r>
            <a:r>
              <a:rPr kumimoji="0" lang="en-US" altLang="zh-CN" sz="32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 </a:t>
            </a:r>
            <a:endParaRPr lang="zh-CN" altLang="en-US" dirty="0"/>
          </a:p>
        </p:txBody>
      </p:sp>
      <p:sp>
        <p:nvSpPr>
          <p:cNvPr id="10" name="椭圆 9">
            <a:extLst>
              <a:ext uri="{FF2B5EF4-FFF2-40B4-BE49-F238E27FC236}">
                <a16:creationId xmlns:a16="http://schemas.microsoft.com/office/drawing/2014/main" id="{1688A37A-F1DF-41BE-A020-DCFF810603D7}"/>
              </a:ext>
            </a:extLst>
          </p:cNvPr>
          <p:cNvSpPr/>
          <p:nvPr/>
        </p:nvSpPr>
        <p:spPr>
          <a:xfrm>
            <a:off x="8713880" y="2984082"/>
            <a:ext cx="1110603" cy="591486"/>
          </a:xfrm>
          <a:prstGeom prst="ellipse">
            <a:avLst/>
          </a:prstGeom>
          <a:noFill/>
          <a:ln w="28575">
            <a:solidFill>
              <a:schemeClr val="accent3"/>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dirty="0"/>
          </a:p>
        </p:txBody>
      </p:sp>
      <p:sp>
        <p:nvSpPr>
          <p:cNvPr id="11" name="文本框 10">
            <a:extLst>
              <a:ext uri="{FF2B5EF4-FFF2-40B4-BE49-F238E27FC236}">
                <a16:creationId xmlns:a16="http://schemas.microsoft.com/office/drawing/2014/main" id="{94497ED8-652E-4DC4-B122-B9F9FE84FCC9}"/>
              </a:ext>
            </a:extLst>
          </p:cNvPr>
          <p:cNvSpPr txBox="1"/>
          <p:nvPr/>
        </p:nvSpPr>
        <p:spPr>
          <a:xfrm>
            <a:off x="2525298" y="4570416"/>
            <a:ext cx="9321262" cy="461665"/>
          </a:xfrm>
          <a:prstGeom prst="rect">
            <a:avLst/>
          </a:prstGeom>
          <a:noFill/>
          <a:ln w="31750">
            <a:solidFill>
              <a:srgbClr val="0F5E8C"/>
            </a:solidFill>
          </a:ln>
        </p:spPr>
        <p:txBody>
          <a:bodyPr wrap="square" rtlCol="0">
            <a:spAutoFit/>
          </a:bodyPr>
          <a:lstStyle/>
          <a:p>
            <a:r>
              <a:rPr lang="en-US" altLang="zh-CN" sz="2400" dirty="0">
                <a:solidFill>
                  <a:srgbClr val="0F5E8C"/>
                </a:solidFill>
              </a:rPr>
              <a:t>an accurate linguistic marker:</a:t>
            </a:r>
          </a:p>
        </p:txBody>
      </p:sp>
      <p:sp>
        <p:nvSpPr>
          <p:cNvPr id="12" name="文本框 11">
            <a:extLst>
              <a:ext uri="{FF2B5EF4-FFF2-40B4-BE49-F238E27FC236}">
                <a16:creationId xmlns:a16="http://schemas.microsoft.com/office/drawing/2014/main" id="{6C5EAB36-03E6-4141-87E4-68C5297D71E7}"/>
              </a:ext>
            </a:extLst>
          </p:cNvPr>
          <p:cNvSpPr txBox="1"/>
          <p:nvPr/>
        </p:nvSpPr>
        <p:spPr>
          <a:xfrm>
            <a:off x="6518209" y="4529943"/>
            <a:ext cx="5307647" cy="461665"/>
          </a:xfrm>
          <a:prstGeom prst="rect">
            <a:avLst/>
          </a:prstGeom>
          <a:noFill/>
          <a:ln w="31750">
            <a:noFill/>
          </a:ln>
        </p:spPr>
        <p:txBody>
          <a:bodyPr wrap="square" rtlCol="0">
            <a:spAutoFit/>
          </a:bodyPr>
          <a:lstStyle/>
          <a:p>
            <a:r>
              <a:rPr lang="en-US" altLang="zh-CN" sz="2400" dirty="0" err="1"/>
              <a:t>indicate;symbolize;demonstrate;show</a:t>
            </a:r>
            <a:endParaRPr lang="en-US" altLang="zh-CN" sz="2400" dirty="0"/>
          </a:p>
        </p:txBody>
      </p:sp>
      <p:sp>
        <p:nvSpPr>
          <p:cNvPr id="16" name="文本框 15">
            <a:extLst>
              <a:ext uri="{FF2B5EF4-FFF2-40B4-BE49-F238E27FC236}">
                <a16:creationId xmlns:a16="http://schemas.microsoft.com/office/drawing/2014/main" id="{D43FD6E1-55F1-451D-9283-9C54D7535079}"/>
              </a:ext>
            </a:extLst>
          </p:cNvPr>
          <p:cNvSpPr txBox="1"/>
          <p:nvPr/>
        </p:nvSpPr>
        <p:spPr>
          <a:xfrm>
            <a:off x="2934307" y="5707739"/>
            <a:ext cx="8343935" cy="584775"/>
          </a:xfrm>
          <a:prstGeom prst="rect">
            <a:avLst/>
          </a:prstGeom>
          <a:noFill/>
        </p:spPr>
        <p:txBody>
          <a:bodyPr wrap="square">
            <a:spAutoFit/>
          </a:bodyPr>
          <a:lstStyle/>
          <a:p>
            <a:r>
              <a:rPr kumimoji="0" lang="en-US" altLang="zh-CN" sz="32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“I-talk” </a:t>
            </a:r>
            <a:r>
              <a:rPr kumimoji="0" lang="en-US" altLang="zh-CN" sz="3200" b="1" i="0" u="none" strike="noStrike" kern="1200" cap="none" spc="0" normalizeH="0" baseline="0" noProof="0" dirty="0">
                <a:ln>
                  <a:noFill/>
                </a:ln>
                <a:solidFill>
                  <a:srgbClr val="C00000"/>
                </a:solidFill>
                <a:effectLst/>
                <a:uLnTx/>
                <a:uFillTx/>
                <a:latin typeface="Calibri"/>
                <a:ea typeface="宋体" panose="02010600030101010101" pitchFamily="2" charset="-122"/>
                <a:cs typeface="+mn-cs"/>
              </a:rPr>
              <a:t>indicates</a:t>
            </a:r>
            <a:r>
              <a:rPr kumimoji="0" lang="en-US" altLang="zh-CN" sz="32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 pressure or negative feelings.</a:t>
            </a:r>
            <a:endParaRPr lang="zh-CN" altLang="en-US" dirty="0"/>
          </a:p>
        </p:txBody>
      </p:sp>
      <p:sp>
        <p:nvSpPr>
          <p:cNvPr id="17" name="文本框 16">
            <a:extLst>
              <a:ext uri="{FF2B5EF4-FFF2-40B4-BE49-F238E27FC236}">
                <a16:creationId xmlns:a16="http://schemas.microsoft.com/office/drawing/2014/main" id="{470D358B-09CE-42F7-B858-8B57D67857A6}"/>
              </a:ext>
            </a:extLst>
          </p:cNvPr>
          <p:cNvSpPr txBox="1"/>
          <p:nvPr/>
        </p:nvSpPr>
        <p:spPr>
          <a:xfrm>
            <a:off x="224459" y="5769295"/>
            <a:ext cx="2460343" cy="461665"/>
          </a:xfrm>
          <a:prstGeom prst="rect">
            <a:avLst/>
          </a:prstGeom>
          <a:solidFill>
            <a:srgbClr val="ED4857"/>
          </a:solidFill>
        </p:spPr>
        <p:txBody>
          <a:bodyPr wrap="square" rtlCol="0">
            <a:spAutoFit/>
          </a:bodyPr>
          <a:lstStyle/>
          <a:p>
            <a:r>
              <a:rPr lang="en-US" altLang="zh-CN" sz="2400" dirty="0">
                <a:solidFill>
                  <a:schemeClr val="bg1"/>
                </a:solidFill>
                <a:latin typeface="+mj-lt"/>
                <a:ea typeface="+mj-ea"/>
              </a:rPr>
              <a:t>Possible version</a:t>
            </a:r>
            <a:endParaRPr lang="zh-CN" altLang="en-US" sz="2400" dirty="0">
              <a:solidFill>
                <a:schemeClr val="bg1"/>
              </a:solidFill>
              <a:latin typeface="+mj-ea"/>
              <a:ea typeface="+mj-ea"/>
            </a:endParaRPr>
          </a:p>
        </p:txBody>
      </p:sp>
      <p:sp>
        <p:nvSpPr>
          <p:cNvPr id="18" name="文本框 17">
            <a:extLst>
              <a:ext uri="{FF2B5EF4-FFF2-40B4-BE49-F238E27FC236}">
                <a16:creationId xmlns:a16="http://schemas.microsoft.com/office/drawing/2014/main" id="{38E83F3B-24A4-4FF3-A148-D084BA19E02A}"/>
              </a:ext>
            </a:extLst>
          </p:cNvPr>
          <p:cNvSpPr txBox="1"/>
          <p:nvPr/>
        </p:nvSpPr>
        <p:spPr>
          <a:xfrm>
            <a:off x="2525298" y="5137749"/>
            <a:ext cx="7408270" cy="461665"/>
          </a:xfrm>
          <a:prstGeom prst="rect">
            <a:avLst/>
          </a:prstGeom>
          <a:noFill/>
          <a:ln w="31750">
            <a:solidFill>
              <a:srgbClr val="0F5E8C"/>
            </a:solidFill>
          </a:ln>
        </p:spPr>
        <p:txBody>
          <a:bodyPr wrap="square" rtlCol="0">
            <a:spAutoFit/>
          </a:bodyPr>
          <a:lstStyle/>
          <a:p>
            <a:r>
              <a:rPr lang="en-US" altLang="zh-CN" sz="2400" dirty="0">
                <a:solidFill>
                  <a:srgbClr val="0F5E8C"/>
                </a:solidFill>
              </a:rPr>
              <a:t>stressed:</a:t>
            </a:r>
          </a:p>
        </p:txBody>
      </p:sp>
      <p:sp>
        <p:nvSpPr>
          <p:cNvPr id="19" name="文本框 18">
            <a:extLst>
              <a:ext uri="{FF2B5EF4-FFF2-40B4-BE49-F238E27FC236}">
                <a16:creationId xmlns:a16="http://schemas.microsoft.com/office/drawing/2014/main" id="{4C71A62D-0248-4253-A4BB-68D1ACC2CCE4}"/>
              </a:ext>
            </a:extLst>
          </p:cNvPr>
          <p:cNvSpPr txBox="1"/>
          <p:nvPr/>
        </p:nvSpPr>
        <p:spPr>
          <a:xfrm>
            <a:off x="3897849" y="5124211"/>
            <a:ext cx="6053106" cy="461665"/>
          </a:xfrm>
          <a:prstGeom prst="rect">
            <a:avLst/>
          </a:prstGeom>
          <a:noFill/>
          <a:ln w="31750">
            <a:noFill/>
          </a:ln>
        </p:spPr>
        <p:txBody>
          <a:bodyPr wrap="square" rtlCol="0">
            <a:spAutoFit/>
          </a:bodyPr>
          <a:lstStyle/>
          <a:p>
            <a:r>
              <a:rPr lang="en-US" altLang="zh-CN" sz="2400" dirty="0" err="1"/>
              <a:t>tense;anxious;strained;under</a:t>
            </a:r>
            <a:r>
              <a:rPr lang="en-US" altLang="zh-CN" sz="2400" dirty="0"/>
              <a:t> the pressure</a:t>
            </a:r>
          </a:p>
        </p:txBody>
      </p:sp>
      <p:pic>
        <p:nvPicPr>
          <p:cNvPr id="3" name="图片 2">
            <a:extLst>
              <a:ext uri="{FF2B5EF4-FFF2-40B4-BE49-F238E27FC236}">
                <a16:creationId xmlns:a16="http://schemas.microsoft.com/office/drawing/2014/main" id="{08B449FA-F932-4084-A454-FC126CF365B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7980" y="116951"/>
            <a:ext cx="1036651" cy="1012593"/>
          </a:xfrm>
          <a:prstGeom prst="rect">
            <a:avLst/>
          </a:prstGeom>
        </p:spPr>
      </p:pic>
      <p:sp>
        <p:nvSpPr>
          <p:cNvPr id="14" name="文本框 13">
            <a:extLst>
              <a:ext uri="{FF2B5EF4-FFF2-40B4-BE49-F238E27FC236}">
                <a16:creationId xmlns:a16="http://schemas.microsoft.com/office/drawing/2014/main" id="{ECF2413B-9D84-4A88-9DC5-5D9C0B505730}"/>
              </a:ext>
            </a:extLst>
          </p:cNvPr>
          <p:cNvSpPr txBox="1"/>
          <p:nvPr/>
        </p:nvSpPr>
        <p:spPr>
          <a:xfrm>
            <a:off x="5069633" y="3033603"/>
            <a:ext cx="2729474" cy="492443"/>
          </a:xfrm>
          <a:prstGeom prst="rect">
            <a:avLst/>
          </a:prstGeom>
          <a:solidFill>
            <a:srgbClr val="C00000"/>
          </a:solidFill>
        </p:spPr>
        <p:txBody>
          <a:bodyPr wrap="square" rtlCol="0">
            <a:spAutoFit/>
          </a:bodyPr>
          <a:lstStyle/>
          <a:p>
            <a:r>
              <a:rPr lang="zh-CN" altLang="en-US" sz="2600" b="1" dirty="0">
                <a:solidFill>
                  <a:schemeClr val="bg1"/>
                </a:solidFill>
              </a:rPr>
              <a:t>研究结果</a:t>
            </a:r>
            <a:r>
              <a:rPr lang="en-US" altLang="zh-CN" sz="2600" b="1" dirty="0">
                <a:solidFill>
                  <a:schemeClr val="bg1"/>
                </a:solidFill>
              </a:rPr>
              <a:t>(</a:t>
            </a:r>
            <a:r>
              <a:rPr lang="zh-CN" altLang="en-US" sz="2600" b="1" dirty="0">
                <a:solidFill>
                  <a:schemeClr val="bg1"/>
                </a:solidFill>
              </a:rPr>
              <a:t>主要点</a:t>
            </a:r>
            <a:r>
              <a:rPr lang="en-US" altLang="zh-CN" sz="2600" b="1" dirty="0">
                <a:solidFill>
                  <a:schemeClr val="bg1"/>
                </a:solidFill>
              </a:rPr>
              <a:t>)</a:t>
            </a:r>
            <a:endParaRPr lang="zh-CN" altLang="en-US" sz="2600" b="1" dirty="0">
              <a:solidFill>
                <a:schemeClr val="bg1"/>
              </a:solidFill>
            </a:endParaRPr>
          </a:p>
        </p:txBody>
      </p:sp>
    </p:spTree>
    <p:extLst>
      <p:ext uri="{BB962C8B-B14F-4D97-AF65-F5344CB8AC3E}">
        <p14:creationId xmlns:p14="http://schemas.microsoft.com/office/powerpoint/2010/main" val="3452640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 calcmode="lin" valueType="num">
                                      <p:cBhvr additive="base">
                                        <p:cTn id="23" dur="500" fill="hold"/>
                                        <p:tgtEl>
                                          <p:spTgt spid="14"/>
                                        </p:tgtEl>
                                        <p:attrNameLst>
                                          <p:attrName>ppt_x</p:attrName>
                                        </p:attrNameLst>
                                      </p:cBhvr>
                                      <p:tavLst>
                                        <p:tav tm="0">
                                          <p:val>
                                            <p:strVal val="#ppt_x"/>
                                          </p:val>
                                        </p:tav>
                                        <p:tav tm="100000">
                                          <p:val>
                                            <p:strVal val="#ppt_x"/>
                                          </p:val>
                                        </p:tav>
                                      </p:tavLst>
                                    </p:anim>
                                    <p:anim calcmode="lin" valueType="num">
                                      <p:cBhvr additive="base">
                                        <p:cTn id="2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additive="base">
                                        <p:cTn id="35" dur="500" fill="hold"/>
                                        <p:tgtEl>
                                          <p:spTgt spid="12"/>
                                        </p:tgtEl>
                                        <p:attrNameLst>
                                          <p:attrName>ppt_x</p:attrName>
                                        </p:attrNameLst>
                                      </p:cBhvr>
                                      <p:tavLst>
                                        <p:tav tm="0">
                                          <p:val>
                                            <p:strVal val="#ppt_x"/>
                                          </p:val>
                                        </p:tav>
                                        <p:tav tm="100000">
                                          <p:val>
                                            <p:strVal val="#ppt_x"/>
                                          </p:val>
                                        </p:tav>
                                      </p:tavLst>
                                    </p:anim>
                                    <p:anim calcmode="lin" valueType="num">
                                      <p:cBhvr additive="base">
                                        <p:cTn id="3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anim calcmode="lin" valueType="num">
                                      <p:cBhvr additive="base">
                                        <p:cTn id="41" dur="500" fill="hold"/>
                                        <p:tgtEl>
                                          <p:spTgt spid="18"/>
                                        </p:tgtEl>
                                        <p:attrNameLst>
                                          <p:attrName>ppt_x</p:attrName>
                                        </p:attrNameLst>
                                      </p:cBhvr>
                                      <p:tavLst>
                                        <p:tav tm="0">
                                          <p:val>
                                            <p:strVal val="#ppt_x"/>
                                          </p:val>
                                        </p:tav>
                                        <p:tav tm="100000">
                                          <p:val>
                                            <p:strVal val="#ppt_x"/>
                                          </p:val>
                                        </p:tav>
                                      </p:tavLst>
                                    </p:anim>
                                    <p:anim calcmode="lin" valueType="num">
                                      <p:cBhvr additive="base">
                                        <p:cTn id="4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 calcmode="lin" valueType="num">
                                      <p:cBhvr additive="base">
                                        <p:cTn id="47" dur="500" fill="hold"/>
                                        <p:tgtEl>
                                          <p:spTgt spid="19"/>
                                        </p:tgtEl>
                                        <p:attrNameLst>
                                          <p:attrName>ppt_x</p:attrName>
                                        </p:attrNameLst>
                                      </p:cBhvr>
                                      <p:tavLst>
                                        <p:tav tm="0">
                                          <p:val>
                                            <p:strVal val="#ppt_x"/>
                                          </p:val>
                                        </p:tav>
                                        <p:tav tm="100000">
                                          <p:val>
                                            <p:strVal val="#ppt_x"/>
                                          </p:val>
                                        </p:tav>
                                      </p:tavLst>
                                    </p:anim>
                                    <p:anim calcmode="lin" valueType="num">
                                      <p:cBhvr additive="base">
                                        <p:cTn id="4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anim calcmode="lin" valueType="num">
                                      <p:cBhvr additive="base">
                                        <p:cTn id="53" dur="500" fill="hold"/>
                                        <p:tgtEl>
                                          <p:spTgt spid="17"/>
                                        </p:tgtEl>
                                        <p:attrNameLst>
                                          <p:attrName>ppt_x</p:attrName>
                                        </p:attrNameLst>
                                      </p:cBhvr>
                                      <p:tavLst>
                                        <p:tav tm="0">
                                          <p:val>
                                            <p:strVal val="#ppt_x"/>
                                          </p:val>
                                        </p:tav>
                                        <p:tav tm="100000">
                                          <p:val>
                                            <p:strVal val="#ppt_x"/>
                                          </p:val>
                                        </p:tav>
                                      </p:tavLst>
                                    </p:anim>
                                    <p:anim calcmode="lin" valueType="num">
                                      <p:cBhvr additive="base">
                                        <p:cTn id="5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 calcmode="lin" valueType="num">
                                      <p:cBhvr additive="base">
                                        <p:cTn id="59" dur="500" fill="hold"/>
                                        <p:tgtEl>
                                          <p:spTgt spid="16"/>
                                        </p:tgtEl>
                                        <p:attrNameLst>
                                          <p:attrName>ppt_x</p:attrName>
                                        </p:attrNameLst>
                                      </p:cBhvr>
                                      <p:tavLst>
                                        <p:tav tm="0">
                                          <p:val>
                                            <p:strVal val="#ppt_x"/>
                                          </p:val>
                                        </p:tav>
                                        <p:tav tm="100000">
                                          <p:val>
                                            <p:strVal val="#ppt_x"/>
                                          </p:val>
                                        </p:tav>
                                      </p:tavLst>
                                    </p:anim>
                                    <p:anim calcmode="lin" valueType="num">
                                      <p:cBhvr additive="base">
                                        <p:cTn id="6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P spid="12" grpId="0"/>
      <p:bldP spid="16" grpId="0"/>
      <p:bldP spid="17" grpId="0" animBg="1"/>
      <p:bldP spid="18" grpId="0" animBg="1"/>
      <p:bldP spid="19" grpId="0"/>
      <p:bldP spid="1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a:extLst>
              <a:ext uri="{FF2B5EF4-FFF2-40B4-BE49-F238E27FC236}">
                <a16:creationId xmlns:a16="http://schemas.microsoft.com/office/drawing/2014/main" id="{2206B2E4-BB9C-4928-9D50-007CD89B7EB8}"/>
              </a:ext>
            </a:extLst>
          </p:cNvPr>
          <p:cNvSpPr txBox="1"/>
          <p:nvPr/>
        </p:nvSpPr>
        <p:spPr>
          <a:xfrm>
            <a:off x="1639263" y="383102"/>
            <a:ext cx="7377145" cy="553998"/>
          </a:xfrm>
          <a:prstGeom prst="rect">
            <a:avLst/>
          </a:prstGeom>
          <a:noFill/>
        </p:spPr>
        <p:txBody>
          <a:bodyPr wrap="square" rtlCol="0">
            <a:spAutoFit/>
            <a:scene3d>
              <a:camera prst="orthographicFront"/>
              <a:lightRig rig="threePt" dir="t"/>
            </a:scene3d>
            <a:sp3d contourW="12700"/>
          </a:bodyPr>
          <a:lstStyle/>
          <a:p>
            <a:r>
              <a:rPr lang="en-US" altLang="zh-CN" sz="3000" b="1" dirty="0">
                <a:solidFill>
                  <a:schemeClr val="tx1">
                    <a:lumMod val="85000"/>
                    <a:lumOff val="15000"/>
                  </a:schemeClr>
                </a:solidFill>
              </a:rPr>
              <a:t>Para.5 The suggestion</a:t>
            </a:r>
            <a:endParaRPr lang="zh-CN" altLang="en-US" sz="3000" b="1" dirty="0">
              <a:solidFill>
                <a:schemeClr val="tx1">
                  <a:lumMod val="85000"/>
                  <a:lumOff val="15000"/>
                </a:schemeClr>
              </a:solidFill>
            </a:endParaRPr>
          </a:p>
        </p:txBody>
      </p:sp>
      <p:sp>
        <p:nvSpPr>
          <p:cNvPr id="7" name="内容占位符 2">
            <a:extLst>
              <a:ext uri="{FF2B5EF4-FFF2-40B4-BE49-F238E27FC236}">
                <a16:creationId xmlns:a16="http://schemas.microsoft.com/office/drawing/2014/main" id="{5A62CC78-0AF3-48EC-8F68-D3AE1634787F}"/>
              </a:ext>
            </a:extLst>
          </p:cNvPr>
          <p:cNvSpPr txBox="1">
            <a:spLocks/>
          </p:cNvSpPr>
          <p:nvPr/>
        </p:nvSpPr>
        <p:spPr>
          <a:xfrm>
            <a:off x="185373" y="1094580"/>
            <a:ext cx="11754989" cy="466883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CN" sz="3200" b="0" i="0" u="none" strike="noStrike" kern="1200" cap="none" spc="0" normalizeH="0" baseline="0" noProof="0" dirty="0">
                <a:ln>
                  <a:noFill/>
                </a:ln>
                <a:solidFill>
                  <a:sysClr val="windowText" lastClr="000000"/>
                </a:solidFill>
                <a:effectLst/>
                <a:uLnTx/>
                <a:uFillTx/>
                <a:latin typeface="Calibri"/>
                <a:ea typeface="宋体" panose="02010600030101010101" pitchFamily="2" charset="-122"/>
                <a:cs typeface="+mn-cs"/>
              </a:rPr>
              <a:t>             As you can see from the two studies, too much “I-talk” can make you feel depressed. But “we-talk” can encourage you to become more positive and create a ripple effect of healthy interdependence with others. So next time you’re talking to a friend, try using more “we-talk”. You may find yourself feeling more positive—and the effect it will have on your friend will have on your friend will be positive as well.</a:t>
            </a:r>
            <a:endParaRPr kumimoji="0" lang="zh-CN" altLang="en-US" sz="3200" b="0" i="0" u="none" strike="noStrike" kern="1200" cap="none" spc="0" normalizeH="0" baseline="0" noProof="0" dirty="0">
              <a:ln>
                <a:noFill/>
              </a:ln>
              <a:solidFill>
                <a:sysClr val="windowText" lastClr="000000"/>
              </a:solidFill>
              <a:effectLst/>
              <a:uLnTx/>
              <a:uFillTx/>
              <a:latin typeface="Calibri"/>
              <a:ea typeface="宋体" panose="02010600030101010101" pitchFamily="2" charset="-122"/>
              <a:cs typeface="+mn-cs"/>
            </a:endParaRPr>
          </a:p>
        </p:txBody>
      </p:sp>
      <p:sp>
        <p:nvSpPr>
          <p:cNvPr id="8" name="椭圆 7">
            <a:extLst>
              <a:ext uri="{FF2B5EF4-FFF2-40B4-BE49-F238E27FC236}">
                <a16:creationId xmlns:a16="http://schemas.microsoft.com/office/drawing/2014/main" id="{364BE6AA-AA69-4911-A9CC-97CF541C09D6}"/>
              </a:ext>
            </a:extLst>
          </p:cNvPr>
          <p:cNvSpPr/>
          <p:nvPr/>
        </p:nvSpPr>
        <p:spPr>
          <a:xfrm>
            <a:off x="5507565" y="2537515"/>
            <a:ext cx="588435" cy="591486"/>
          </a:xfrm>
          <a:prstGeom prst="ellipse">
            <a:avLst/>
          </a:prstGeom>
          <a:noFill/>
          <a:ln w="28575">
            <a:solidFill>
              <a:schemeClr val="accent3"/>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dirty="0"/>
          </a:p>
        </p:txBody>
      </p:sp>
      <p:sp>
        <p:nvSpPr>
          <p:cNvPr id="9" name="内容占位符 2">
            <a:extLst>
              <a:ext uri="{FF2B5EF4-FFF2-40B4-BE49-F238E27FC236}">
                <a16:creationId xmlns:a16="http://schemas.microsoft.com/office/drawing/2014/main" id="{41A1CE29-B020-40E3-89B0-D59479A94AAB}"/>
              </a:ext>
            </a:extLst>
          </p:cNvPr>
          <p:cNvSpPr txBox="1">
            <a:spLocks/>
          </p:cNvSpPr>
          <p:nvPr/>
        </p:nvSpPr>
        <p:spPr>
          <a:xfrm>
            <a:off x="152240" y="936261"/>
            <a:ext cx="11821254" cy="4198999"/>
          </a:xfrm>
          <a:prstGeom prst="rect">
            <a:avLst/>
          </a:prstGeom>
          <a:solidFill>
            <a:schemeClr val="bg1"/>
          </a:solidFill>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zh-CN" sz="3200" b="0" i="0" u="none" strike="noStrike" kern="1200" cap="none" spc="0" normalizeH="0" baseline="0" noProof="0" dirty="0">
                <a:ln>
                  <a:noFill/>
                </a:ln>
                <a:solidFill>
                  <a:sysClr val="windowText" lastClr="000000"/>
                </a:solidFill>
                <a:effectLst/>
                <a:uLnTx/>
                <a:uFillTx/>
                <a:latin typeface="Calibri"/>
                <a:ea typeface="宋体" panose="02010600030101010101" pitchFamily="2" charset="-122"/>
                <a:cs typeface="+mn-cs"/>
              </a:rPr>
              <a:t>             </a:t>
            </a:r>
            <a:r>
              <a:rPr kumimoji="0" lang="en-US" altLang="zh-CN" sz="3200" b="0" i="0" u="none" strike="noStrike" kern="1200" cap="none" spc="0" normalizeH="0" baseline="0" noProof="0" dirty="0">
                <a:ln>
                  <a:noFill/>
                </a:ln>
                <a:solidFill>
                  <a:sysClr val="window" lastClr="FFFFFF">
                    <a:lumMod val="50000"/>
                  </a:sysClr>
                </a:solidFill>
                <a:effectLst/>
                <a:uLnTx/>
                <a:uFillTx/>
                <a:latin typeface="Calibri"/>
                <a:ea typeface="宋体" panose="02010600030101010101" pitchFamily="2" charset="-122"/>
                <a:cs typeface="+mn-cs"/>
              </a:rPr>
              <a:t>As you can see from the two studies, too much “I-talk” can make you feel depressed. But “we-talk” can encourage you to become more positive and create a ripple effect of healthy interdependence with others. </a:t>
            </a:r>
            <a:r>
              <a:rPr kumimoji="0" lang="en-US" altLang="zh-CN" sz="3200" b="0" i="0" u="none" strike="noStrike" kern="1200" cap="none" spc="0" normalizeH="0" baseline="0" noProof="0" dirty="0">
                <a:ln>
                  <a:noFill/>
                </a:ln>
                <a:solidFill>
                  <a:srgbClr val="C00000"/>
                </a:solidFill>
                <a:effectLst/>
                <a:uLnTx/>
                <a:uFillTx/>
                <a:latin typeface="Calibri"/>
                <a:ea typeface="宋体" panose="02010600030101010101" pitchFamily="2" charset="-122"/>
                <a:cs typeface="+mn-cs"/>
              </a:rPr>
              <a:t>So</a:t>
            </a:r>
            <a:r>
              <a:rPr kumimoji="0" lang="en-US" altLang="zh-CN" sz="3200" b="0" i="0" u="none" strike="noStrike" kern="1200" cap="none" spc="0" normalizeH="0" baseline="0" noProof="0" dirty="0">
                <a:ln>
                  <a:noFill/>
                </a:ln>
                <a:solidFill>
                  <a:sysClr val="windowText" lastClr="000000"/>
                </a:solidFill>
                <a:effectLst/>
                <a:uLnTx/>
                <a:uFillTx/>
                <a:latin typeface="Calibri"/>
                <a:ea typeface="宋体" panose="02010600030101010101" pitchFamily="2" charset="-122"/>
                <a:cs typeface="+mn-cs"/>
              </a:rPr>
              <a:t> </a:t>
            </a:r>
            <a:r>
              <a:rPr kumimoji="0" lang="en-US" altLang="zh-CN" sz="3200" b="0" i="0" u="none" strike="noStrike" kern="1200" cap="none" spc="0" normalizeH="0" baseline="0" noProof="0" dirty="0">
                <a:ln>
                  <a:noFill/>
                </a:ln>
                <a:solidFill>
                  <a:sysClr val="window" lastClr="FFFFFF">
                    <a:lumMod val="50000"/>
                  </a:sysClr>
                </a:solidFill>
                <a:effectLst/>
                <a:uLnTx/>
                <a:uFillTx/>
                <a:latin typeface="Calibri"/>
                <a:ea typeface="宋体" panose="02010600030101010101" pitchFamily="2" charset="-122"/>
                <a:cs typeface="+mn-cs"/>
              </a:rPr>
              <a:t>next time you’re talking to a friend, </a:t>
            </a:r>
            <a:r>
              <a:rPr kumimoji="0" lang="en-US" altLang="zh-CN" sz="3200" b="1" i="0" u="none" strike="noStrike" kern="1200" cap="none" spc="0" normalizeH="0" baseline="0" noProof="0" dirty="0">
                <a:ln>
                  <a:noFill/>
                </a:ln>
                <a:solidFill>
                  <a:srgbClr val="C00000"/>
                </a:solidFill>
                <a:effectLst/>
                <a:uLnTx/>
                <a:uFillTx/>
                <a:latin typeface="Calibri"/>
                <a:ea typeface="宋体" panose="02010600030101010101" pitchFamily="2" charset="-122"/>
                <a:cs typeface="+mn-cs"/>
              </a:rPr>
              <a:t>try using more “we-talk”. </a:t>
            </a:r>
            <a:r>
              <a:rPr kumimoji="0" lang="en-US" altLang="zh-CN" sz="3200" b="0" i="0" u="none" strike="noStrike" kern="1200" cap="none" spc="0" normalizeH="0" baseline="0" noProof="0" dirty="0">
                <a:ln>
                  <a:noFill/>
                </a:ln>
                <a:solidFill>
                  <a:srgbClr val="0070C0"/>
                </a:solidFill>
                <a:effectLst/>
                <a:uLnTx/>
                <a:uFillTx/>
                <a:latin typeface="Calibri"/>
                <a:ea typeface="宋体" panose="02010600030101010101" pitchFamily="2" charset="-122"/>
                <a:cs typeface="+mn-cs"/>
              </a:rPr>
              <a:t>You</a:t>
            </a:r>
            <a:r>
              <a:rPr kumimoji="0" lang="en-US" altLang="zh-CN" sz="3200" b="0" i="0" u="none" strike="noStrike" kern="1200" cap="none" spc="0" normalizeH="0" baseline="0" noProof="0" dirty="0">
                <a:ln>
                  <a:noFill/>
                </a:ln>
                <a:solidFill>
                  <a:sysClr val="windowText" lastClr="000000"/>
                </a:solidFill>
                <a:effectLst/>
                <a:uLnTx/>
                <a:uFillTx/>
                <a:latin typeface="Calibri"/>
                <a:ea typeface="宋体" panose="02010600030101010101" pitchFamily="2" charset="-122"/>
                <a:cs typeface="+mn-cs"/>
              </a:rPr>
              <a:t> </a:t>
            </a:r>
            <a:r>
              <a:rPr kumimoji="0" lang="en-US" altLang="zh-CN" sz="3200" b="0" i="0" u="none" strike="noStrike" kern="1200" cap="none" spc="0" normalizeH="0" baseline="0" noProof="0" dirty="0">
                <a:ln>
                  <a:noFill/>
                </a:ln>
                <a:solidFill>
                  <a:sysClr val="window" lastClr="FFFFFF">
                    <a:lumMod val="50000"/>
                  </a:sysClr>
                </a:solidFill>
                <a:effectLst/>
                <a:uLnTx/>
                <a:uFillTx/>
                <a:latin typeface="Calibri"/>
                <a:ea typeface="宋体" panose="02010600030101010101" pitchFamily="2" charset="-122"/>
                <a:cs typeface="+mn-cs"/>
              </a:rPr>
              <a:t>may find yourself feeling more </a:t>
            </a:r>
            <a:r>
              <a:rPr kumimoji="0" lang="en-US" altLang="zh-CN" sz="3200" b="0" i="0" u="none" strike="noStrike" kern="1200" cap="none" spc="0" normalizeH="0" baseline="0" noProof="0" dirty="0">
                <a:ln>
                  <a:noFill/>
                </a:ln>
                <a:solidFill>
                  <a:schemeClr val="bg1">
                    <a:lumMod val="50000"/>
                  </a:schemeClr>
                </a:solidFill>
                <a:effectLst/>
                <a:uLnTx/>
                <a:uFillTx/>
                <a:latin typeface="Calibri"/>
                <a:ea typeface="宋体" panose="02010600030101010101" pitchFamily="2" charset="-122"/>
                <a:cs typeface="+mn-cs"/>
              </a:rPr>
              <a:t>positive</a:t>
            </a:r>
            <a:r>
              <a:rPr kumimoji="0" lang="en-US" altLang="zh-CN" sz="3200" b="0" i="0" u="none" strike="noStrike" kern="1200" cap="none" spc="0" normalizeH="0" baseline="0" noProof="0" dirty="0">
                <a:ln>
                  <a:noFill/>
                </a:ln>
                <a:solidFill>
                  <a:sysClr val="window" lastClr="FFFFFF">
                    <a:lumMod val="50000"/>
                  </a:sysClr>
                </a:solidFill>
                <a:effectLst/>
                <a:uLnTx/>
                <a:uFillTx/>
                <a:latin typeface="Calibri"/>
                <a:ea typeface="宋体" panose="02010600030101010101" pitchFamily="2" charset="-122"/>
                <a:cs typeface="+mn-cs"/>
              </a:rPr>
              <a:t>—and the effect it will have on your friend will have on </a:t>
            </a:r>
            <a:r>
              <a:rPr kumimoji="0" lang="en-US" altLang="zh-CN" sz="3200" b="0" i="0" u="none" strike="noStrike" kern="1200" cap="none" spc="0" normalizeH="0" baseline="0" noProof="0" dirty="0">
                <a:ln>
                  <a:noFill/>
                </a:ln>
                <a:solidFill>
                  <a:srgbClr val="0070C0"/>
                </a:solidFill>
                <a:effectLst/>
                <a:uLnTx/>
                <a:uFillTx/>
                <a:latin typeface="Calibri"/>
                <a:ea typeface="宋体" panose="02010600030101010101" pitchFamily="2" charset="-122"/>
                <a:cs typeface="+mn-cs"/>
              </a:rPr>
              <a:t>your friend</a:t>
            </a:r>
            <a:r>
              <a:rPr kumimoji="0" lang="en-US" altLang="zh-CN" sz="3200" b="0" i="0" u="none" strike="noStrike" kern="1200" cap="none" spc="0" normalizeH="0" baseline="0" noProof="0" dirty="0">
                <a:ln>
                  <a:noFill/>
                </a:ln>
                <a:solidFill>
                  <a:srgbClr val="C00000"/>
                </a:solidFill>
                <a:effectLst/>
                <a:uLnTx/>
                <a:uFillTx/>
                <a:latin typeface="Calibri"/>
                <a:ea typeface="宋体" panose="02010600030101010101" pitchFamily="2" charset="-122"/>
                <a:cs typeface="+mn-cs"/>
              </a:rPr>
              <a:t> </a:t>
            </a:r>
            <a:r>
              <a:rPr kumimoji="0" lang="en-US" altLang="zh-CN" sz="3200" b="0" i="0" u="none" strike="noStrike" kern="1200" cap="none" spc="0" normalizeH="0" baseline="0" noProof="0" dirty="0">
                <a:ln>
                  <a:noFill/>
                </a:ln>
                <a:solidFill>
                  <a:sysClr val="window" lastClr="FFFFFF">
                    <a:lumMod val="50000"/>
                  </a:sysClr>
                </a:solidFill>
                <a:effectLst/>
                <a:uLnTx/>
                <a:uFillTx/>
                <a:latin typeface="Calibri"/>
                <a:ea typeface="宋体" panose="02010600030101010101" pitchFamily="2" charset="-122"/>
                <a:cs typeface="+mn-cs"/>
              </a:rPr>
              <a:t>will </a:t>
            </a:r>
            <a:r>
              <a:rPr kumimoji="0" lang="en-US" altLang="zh-CN" sz="3200" b="0" i="0" u="none" strike="noStrike" kern="1200" cap="none" spc="0" normalizeH="0" baseline="0" noProof="0" dirty="0">
                <a:ln>
                  <a:noFill/>
                </a:ln>
                <a:solidFill>
                  <a:srgbClr val="0070C0"/>
                </a:solidFill>
                <a:effectLst/>
                <a:uLnTx/>
                <a:uFillTx/>
                <a:latin typeface="Calibri"/>
                <a:ea typeface="宋体" panose="02010600030101010101" pitchFamily="2" charset="-122"/>
                <a:cs typeface="+mn-cs"/>
              </a:rPr>
              <a:t>be positive </a:t>
            </a:r>
            <a:r>
              <a:rPr kumimoji="0" lang="en-US" altLang="zh-CN" sz="3200" b="0" i="0" u="none" strike="noStrike" kern="1200" cap="none" spc="0" normalizeH="0" baseline="0" noProof="0" dirty="0">
                <a:ln>
                  <a:noFill/>
                </a:ln>
                <a:solidFill>
                  <a:sysClr val="window" lastClr="FFFFFF">
                    <a:lumMod val="50000"/>
                  </a:sysClr>
                </a:solidFill>
                <a:effectLst/>
                <a:uLnTx/>
                <a:uFillTx/>
                <a:latin typeface="Calibri"/>
                <a:ea typeface="宋体" panose="02010600030101010101" pitchFamily="2" charset="-122"/>
                <a:cs typeface="+mn-cs"/>
              </a:rPr>
              <a:t>as well.</a:t>
            </a:r>
            <a:endParaRPr kumimoji="0" lang="zh-CN" altLang="en-US" sz="3200" b="0" i="0" u="none" strike="noStrike" kern="1200" cap="none" spc="0" normalizeH="0" baseline="0" noProof="0" dirty="0">
              <a:ln>
                <a:noFill/>
              </a:ln>
              <a:solidFill>
                <a:sysClr val="window" lastClr="FFFFFF">
                  <a:lumMod val="50000"/>
                </a:sysClr>
              </a:solidFill>
              <a:effectLst/>
              <a:uLnTx/>
              <a:uFillTx/>
              <a:latin typeface="Calibri"/>
              <a:ea typeface="宋体" panose="02010600030101010101" pitchFamily="2" charset="-122"/>
              <a:cs typeface="+mn-cs"/>
            </a:endParaRPr>
          </a:p>
        </p:txBody>
      </p:sp>
      <p:pic>
        <p:nvPicPr>
          <p:cNvPr id="3" name="图片 2">
            <a:extLst>
              <a:ext uri="{FF2B5EF4-FFF2-40B4-BE49-F238E27FC236}">
                <a16:creationId xmlns:a16="http://schemas.microsoft.com/office/drawing/2014/main" id="{0DCB74AB-2B6D-4FB5-9699-B6507091DA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7980" y="116951"/>
            <a:ext cx="1036651" cy="1012593"/>
          </a:xfrm>
          <a:prstGeom prst="rect">
            <a:avLst/>
          </a:prstGeom>
        </p:spPr>
      </p:pic>
      <p:sp>
        <p:nvSpPr>
          <p:cNvPr id="10" name="椭圆 9">
            <a:extLst>
              <a:ext uri="{FF2B5EF4-FFF2-40B4-BE49-F238E27FC236}">
                <a16:creationId xmlns:a16="http://schemas.microsoft.com/office/drawing/2014/main" id="{0FFD8C9E-B25E-451A-BF6E-C4B912ADCF43}"/>
              </a:ext>
            </a:extLst>
          </p:cNvPr>
          <p:cNvSpPr/>
          <p:nvPr/>
        </p:nvSpPr>
        <p:spPr>
          <a:xfrm>
            <a:off x="5474498" y="2380035"/>
            <a:ext cx="621502" cy="542266"/>
          </a:xfrm>
          <a:prstGeom prst="ellipse">
            <a:avLst/>
          </a:prstGeom>
          <a:noFill/>
          <a:ln w="28575">
            <a:solidFill>
              <a:schemeClr val="accent3"/>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dirty="0"/>
          </a:p>
        </p:txBody>
      </p:sp>
      <p:sp>
        <p:nvSpPr>
          <p:cNvPr id="11" name="文本框 10">
            <a:extLst>
              <a:ext uri="{FF2B5EF4-FFF2-40B4-BE49-F238E27FC236}">
                <a16:creationId xmlns:a16="http://schemas.microsoft.com/office/drawing/2014/main" id="{1B5BFC2F-8339-455F-91F6-F071DE4E4B6B}"/>
              </a:ext>
            </a:extLst>
          </p:cNvPr>
          <p:cNvSpPr txBox="1"/>
          <p:nvPr/>
        </p:nvSpPr>
        <p:spPr>
          <a:xfrm>
            <a:off x="8475135" y="2430719"/>
            <a:ext cx="2835348" cy="492443"/>
          </a:xfrm>
          <a:prstGeom prst="rect">
            <a:avLst/>
          </a:prstGeom>
          <a:solidFill>
            <a:srgbClr val="C00000"/>
          </a:solidFill>
        </p:spPr>
        <p:txBody>
          <a:bodyPr wrap="square" rtlCol="0">
            <a:spAutoFit/>
          </a:bodyPr>
          <a:lstStyle/>
          <a:p>
            <a:r>
              <a:rPr lang="zh-CN" altLang="en-US" sz="2600" b="1" dirty="0">
                <a:solidFill>
                  <a:schemeClr val="bg1"/>
                </a:solidFill>
              </a:rPr>
              <a:t>建议内容</a:t>
            </a:r>
            <a:r>
              <a:rPr lang="en-US" altLang="zh-CN" sz="2600" b="1" dirty="0">
                <a:solidFill>
                  <a:schemeClr val="bg1"/>
                </a:solidFill>
              </a:rPr>
              <a:t>(</a:t>
            </a:r>
            <a:r>
              <a:rPr lang="zh-CN" altLang="en-US" sz="2600" b="1" dirty="0">
                <a:solidFill>
                  <a:schemeClr val="bg1"/>
                </a:solidFill>
              </a:rPr>
              <a:t>主要点</a:t>
            </a:r>
            <a:r>
              <a:rPr lang="en-US" altLang="zh-CN" sz="2600" b="1" dirty="0">
                <a:solidFill>
                  <a:schemeClr val="bg1"/>
                </a:solidFill>
              </a:rPr>
              <a:t>)</a:t>
            </a:r>
            <a:endParaRPr lang="zh-CN" altLang="en-US" sz="2600" b="1" dirty="0">
              <a:solidFill>
                <a:schemeClr val="bg1"/>
              </a:solidFill>
            </a:endParaRPr>
          </a:p>
        </p:txBody>
      </p:sp>
      <p:sp>
        <p:nvSpPr>
          <p:cNvPr id="12" name="文本框 11">
            <a:extLst>
              <a:ext uri="{FF2B5EF4-FFF2-40B4-BE49-F238E27FC236}">
                <a16:creationId xmlns:a16="http://schemas.microsoft.com/office/drawing/2014/main" id="{B80F1518-213C-4423-847C-A0338F220D3A}"/>
              </a:ext>
            </a:extLst>
          </p:cNvPr>
          <p:cNvSpPr txBox="1"/>
          <p:nvPr/>
        </p:nvSpPr>
        <p:spPr>
          <a:xfrm>
            <a:off x="5639786" y="3980474"/>
            <a:ext cx="2762534" cy="492443"/>
          </a:xfrm>
          <a:prstGeom prst="rect">
            <a:avLst/>
          </a:prstGeom>
          <a:solidFill>
            <a:srgbClr val="0070C0"/>
          </a:solidFill>
        </p:spPr>
        <p:txBody>
          <a:bodyPr wrap="square" rtlCol="0">
            <a:spAutoFit/>
          </a:bodyPr>
          <a:lstStyle/>
          <a:p>
            <a:r>
              <a:rPr lang="zh-CN" altLang="en-US" sz="2600" b="1" dirty="0">
                <a:solidFill>
                  <a:schemeClr val="bg1"/>
                </a:solidFill>
              </a:rPr>
              <a:t>建议效果</a:t>
            </a:r>
            <a:r>
              <a:rPr lang="en-US" altLang="zh-CN" sz="2600" b="1" dirty="0">
                <a:solidFill>
                  <a:schemeClr val="bg1"/>
                </a:solidFill>
              </a:rPr>
              <a:t>(</a:t>
            </a:r>
            <a:r>
              <a:rPr lang="zh-CN" altLang="en-US" sz="2600" b="1" dirty="0">
                <a:solidFill>
                  <a:schemeClr val="bg1"/>
                </a:solidFill>
              </a:rPr>
              <a:t>次要点</a:t>
            </a:r>
            <a:r>
              <a:rPr lang="en-US" altLang="zh-CN" sz="2600" b="1" dirty="0">
                <a:solidFill>
                  <a:schemeClr val="bg1"/>
                </a:solidFill>
              </a:rPr>
              <a:t>)</a:t>
            </a:r>
            <a:endParaRPr lang="zh-CN" altLang="en-US" sz="2600" b="1" dirty="0">
              <a:solidFill>
                <a:schemeClr val="bg1"/>
              </a:solidFill>
            </a:endParaRPr>
          </a:p>
        </p:txBody>
      </p:sp>
      <p:sp>
        <p:nvSpPr>
          <p:cNvPr id="13" name="文本框 12">
            <a:extLst>
              <a:ext uri="{FF2B5EF4-FFF2-40B4-BE49-F238E27FC236}">
                <a16:creationId xmlns:a16="http://schemas.microsoft.com/office/drawing/2014/main" id="{F891144F-A7FB-4F37-8E5B-CF73B8EDA6AF}"/>
              </a:ext>
            </a:extLst>
          </p:cNvPr>
          <p:cNvSpPr txBox="1"/>
          <p:nvPr/>
        </p:nvSpPr>
        <p:spPr>
          <a:xfrm>
            <a:off x="185373" y="4535144"/>
            <a:ext cx="11335540" cy="461665"/>
          </a:xfrm>
          <a:prstGeom prst="rect">
            <a:avLst/>
          </a:prstGeom>
          <a:noFill/>
          <a:ln w="31750">
            <a:solidFill>
              <a:srgbClr val="0F5E8C"/>
            </a:solidFill>
          </a:ln>
        </p:spPr>
        <p:txBody>
          <a:bodyPr wrap="square" rtlCol="0">
            <a:spAutoFit/>
          </a:bodyPr>
          <a:lstStyle/>
          <a:p>
            <a:r>
              <a:rPr lang="zh-CN" altLang="en-US" sz="2400" dirty="0">
                <a:solidFill>
                  <a:srgbClr val="0F5E8C"/>
                </a:solidFill>
              </a:rPr>
              <a:t>表建议</a:t>
            </a:r>
            <a:r>
              <a:rPr lang="en-US" altLang="zh-CN" sz="2400" dirty="0">
                <a:solidFill>
                  <a:srgbClr val="0F5E8C"/>
                </a:solidFill>
              </a:rPr>
              <a:t>:it’s necessary\recommended\suggested\advised\proposed\a must to do </a:t>
            </a:r>
            <a:r>
              <a:rPr lang="en-US" altLang="zh-CN" sz="2400" dirty="0" err="1">
                <a:solidFill>
                  <a:srgbClr val="0F5E8C"/>
                </a:solidFill>
              </a:rPr>
              <a:t>sth</a:t>
            </a:r>
            <a:r>
              <a:rPr lang="en-US" altLang="zh-CN" sz="2400" dirty="0">
                <a:solidFill>
                  <a:srgbClr val="0F5E8C"/>
                </a:solidFill>
              </a:rPr>
              <a:t>.</a:t>
            </a:r>
          </a:p>
        </p:txBody>
      </p:sp>
      <p:sp>
        <p:nvSpPr>
          <p:cNvPr id="14" name="文本框 13">
            <a:extLst>
              <a:ext uri="{FF2B5EF4-FFF2-40B4-BE49-F238E27FC236}">
                <a16:creationId xmlns:a16="http://schemas.microsoft.com/office/drawing/2014/main" id="{CE5D95D3-82D5-4157-A01B-BF2A60867CF0}"/>
              </a:ext>
            </a:extLst>
          </p:cNvPr>
          <p:cNvSpPr txBox="1"/>
          <p:nvPr/>
        </p:nvSpPr>
        <p:spPr>
          <a:xfrm>
            <a:off x="185373" y="5197487"/>
            <a:ext cx="2460343" cy="461665"/>
          </a:xfrm>
          <a:prstGeom prst="rect">
            <a:avLst/>
          </a:prstGeom>
          <a:solidFill>
            <a:srgbClr val="ED4857"/>
          </a:solidFill>
        </p:spPr>
        <p:txBody>
          <a:bodyPr wrap="square" rtlCol="0">
            <a:spAutoFit/>
          </a:bodyPr>
          <a:lstStyle/>
          <a:p>
            <a:r>
              <a:rPr lang="en-US" altLang="zh-CN" sz="2400" dirty="0">
                <a:solidFill>
                  <a:schemeClr val="bg1"/>
                </a:solidFill>
                <a:latin typeface="+mj-lt"/>
                <a:ea typeface="+mj-ea"/>
              </a:rPr>
              <a:t>Possible version</a:t>
            </a:r>
            <a:endParaRPr lang="zh-CN" altLang="en-US" sz="2400" dirty="0">
              <a:solidFill>
                <a:schemeClr val="bg1"/>
              </a:solidFill>
              <a:latin typeface="+mj-ea"/>
              <a:ea typeface="+mj-ea"/>
            </a:endParaRPr>
          </a:p>
        </p:txBody>
      </p:sp>
      <p:sp>
        <p:nvSpPr>
          <p:cNvPr id="16" name="文本框 15">
            <a:extLst>
              <a:ext uri="{FF2B5EF4-FFF2-40B4-BE49-F238E27FC236}">
                <a16:creationId xmlns:a16="http://schemas.microsoft.com/office/drawing/2014/main" id="{5E5F1707-BA18-4514-A845-DD768C022183}"/>
              </a:ext>
            </a:extLst>
          </p:cNvPr>
          <p:cNvSpPr txBox="1"/>
          <p:nvPr/>
        </p:nvSpPr>
        <p:spPr>
          <a:xfrm>
            <a:off x="2678849" y="5048138"/>
            <a:ext cx="8928691" cy="1077218"/>
          </a:xfrm>
          <a:prstGeom prst="rect">
            <a:avLst/>
          </a:prstGeom>
          <a:noFill/>
        </p:spPr>
        <p:txBody>
          <a:bodyPr wrap="square">
            <a:spAutoFit/>
          </a:bodyPr>
          <a:lstStyle/>
          <a:p>
            <a:r>
              <a:rPr kumimoji="0" lang="en-US" altLang="zh-CN" sz="3200" b="1" i="0" u="none" strike="noStrike" kern="1200" cap="none" spc="0" normalizeH="0" baseline="0" noProof="0" dirty="0">
                <a:ln>
                  <a:noFill/>
                </a:ln>
                <a:solidFill>
                  <a:srgbClr val="C00000"/>
                </a:solidFill>
                <a:effectLst/>
                <a:uLnTx/>
                <a:uFillTx/>
                <a:latin typeface="Calibri"/>
                <a:ea typeface="宋体" panose="02010600030101010101" pitchFamily="2" charset="-122"/>
                <a:cs typeface="+mn-cs"/>
              </a:rPr>
              <a:t>It’s advisable to </a:t>
            </a:r>
            <a:r>
              <a:rPr kumimoji="0" lang="en-US" altLang="zh-CN" sz="32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use “we-talk” </a:t>
            </a:r>
            <a:r>
              <a:rPr kumimoji="0" lang="en-US" altLang="zh-CN" sz="3200" b="1" i="0" u="none" strike="noStrike" kern="1200" cap="none" spc="0" normalizeH="0" baseline="0" noProof="0" dirty="0">
                <a:ln>
                  <a:noFill/>
                </a:ln>
                <a:solidFill>
                  <a:srgbClr val="ED6737"/>
                </a:solidFill>
                <a:effectLst/>
                <a:uLnTx/>
                <a:uFillTx/>
                <a:latin typeface="Calibri"/>
                <a:ea typeface="宋体" panose="02010600030101010101" pitchFamily="2" charset="-122"/>
                <a:cs typeface="+mn-cs"/>
              </a:rPr>
              <a:t>in the benefit of </a:t>
            </a:r>
            <a:r>
              <a:rPr kumimoji="0" lang="en-US" altLang="zh-CN" sz="3200" b="1"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you and your friends. </a:t>
            </a:r>
            <a:endParaRPr lang="zh-CN" altLang="en-US" dirty="0"/>
          </a:p>
        </p:txBody>
      </p:sp>
      <p:sp>
        <p:nvSpPr>
          <p:cNvPr id="17" name="文本框 16">
            <a:extLst>
              <a:ext uri="{FF2B5EF4-FFF2-40B4-BE49-F238E27FC236}">
                <a16:creationId xmlns:a16="http://schemas.microsoft.com/office/drawing/2014/main" id="{CA13F722-0739-4DEB-B7B1-3BC50A209776}"/>
              </a:ext>
            </a:extLst>
          </p:cNvPr>
          <p:cNvSpPr txBox="1"/>
          <p:nvPr/>
        </p:nvSpPr>
        <p:spPr>
          <a:xfrm>
            <a:off x="2346027" y="6061242"/>
            <a:ext cx="9156167" cy="461665"/>
          </a:xfrm>
          <a:prstGeom prst="rect">
            <a:avLst/>
          </a:prstGeom>
          <a:solidFill>
            <a:srgbClr val="ED6737"/>
          </a:solidFill>
        </p:spPr>
        <p:txBody>
          <a:bodyPr wrap="square" rtlCol="0">
            <a:spAutoFit/>
          </a:bodyPr>
          <a:lstStyle/>
          <a:p>
            <a:r>
              <a:rPr lang="en-US" altLang="zh-CN" sz="2400" dirty="0">
                <a:solidFill>
                  <a:schemeClr val="bg1"/>
                </a:solidFill>
                <a:latin typeface="+mj-lt"/>
                <a:ea typeface="+mj-ea"/>
              </a:rPr>
              <a:t>Tip8</a:t>
            </a:r>
            <a:r>
              <a:rPr lang="en-US" altLang="zh-CN" sz="2400" dirty="0">
                <a:solidFill>
                  <a:schemeClr val="bg1"/>
                </a:solidFill>
                <a:latin typeface="+mj-ea"/>
                <a:ea typeface="+mj-ea"/>
              </a:rPr>
              <a:t> </a:t>
            </a:r>
            <a:r>
              <a:rPr lang="zh-CN" altLang="en-US" sz="2400" dirty="0">
                <a:solidFill>
                  <a:schemeClr val="bg1"/>
                </a:solidFill>
                <a:latin typeface="+mj-ea"/>
                <a:ea typeface="+mj-ea"/>
              </a:rPr>
              <a:t>巧用介词短语、非谓语动词、定语从句等语法，连接主次要点。</a:t>
            </a:r>
          </a:p>
        </p:txBody>
      </p:sp>
      <p:cxnSp>
        <p:nvCxnSpPr>
          <p:cNvPr id="18" name="直接箭头连接符 17">
            <a:extLst>
              <a:ext uri="{FF2B5EF4-FFF2-40B4-BE49-F238E27FC236}">
                <a16:creationId xmlns:a16="http://schemas.microsoft.com/office/drawing/2014/main" id="{D7E74ED8-8954-4893-80FF-DDD148D8C8D0}"/>
              </a:ext>
            </a:extLst>
          </p:cNvPr>
          <p:cNvCxnSpPr>
            <a:cxnSpLocks/>
          </p:cNvCxnSpPr>
          <p:nvPr/>
        </p:nvCxnSpPr>
        <p:spPr>
          <a:xfrm>
            <a:off x="9944541" y="5574524"/>
            <a:ext cx="0" cy="501115"/>
          </a:xfrm>
          <a:prstGeom prst="straightConnector1">
            <a:avLst/>
          </a:prstGeom>
          <a:ln w="25400">
            <a:solidFill>
              <a:schemeClr val="accent3"/>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5834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ppt_x"/>
                                          </p:val>
                                        </p:tav>
                                        <p:tav tm="100000">
                                          <p:val>
                                            <p:strVal val="#ppt_x"/>
                                          </p:val>
                                        </p:tav>
                                      </p:tavLst>
                                    </p:anim>
                                    <p:anim calcmode="lin" valueType="num">
                                      <p:cBhvr additive="base">
                                        <p:cTn id="3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cBhvr additive="base">
                                        <p:cTn id="47" dur="500" fill="hold"/>
                                        <p:tgtEl>
                                          <p:spTgt spid="16"/>
                                        </p:tgtEl>
                                        <p:attrNameLst>
                                          <p:attrName>ppt_x</p:attrName>
                                        </p:attrNameLst>
                                      </p:cBhvr>
                                      <p:tavLst>
                                        <p:tav tm="0">
                                          <p:val>
                                            <p:strVal val="#ppt_x"/>
                                          </p:val>
                                        </p:tav>
                                        <p:tav tm="100000">
                                          <p:val>
                                            <p:strVal val="#ppt_x"/>
                                          </p:val>
                                        </p:tav>
                                      </p:tavLst>
                                    </p:anim>
                                    <p:anim calcmode="lin" valueType="num">
                                      <p:cBhvr additive="base">
                                        <p:cTn id="4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anim calcmode="lin" valueType="num">
                                      <p:cBhvr additive="base">
                                        <p:cTn id="53" dur="500" fill="hold"/>
                                        <p:tgtEl>
                                          <p:spTgt spid="17"/>
                                        </p:tgtEl>
                                        <p:attrNameLst>
                                          <p:attrName>ppt_x</p:attrName>
                                        </p:attrNameLst>
                                      </p:cBhvr>
                                      <p:tavLst>
                                        <p:tav tm="0">
                                          <p:val>
                                            <p:strVal val="#ppt_x"/>
                                          </p:val>
                                        </p:tav>
                                        <p:tav tm="100000">
                                          <p:val>
                                            <p:strVal val="#ppt_x"/>
                                          </p:val>
                                        </p:tav>
                                      </p:tavLst>
                                    </p:anim>
                                    <p:anim calcmode="lin" valueType="num">
                                      <p:cBhvr additive="base">
                                        <p:cTn id="54" dur="500" fill="hold"/>
                                        <p:tgtEl>
                                          <p:spTgt spid="17"/>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18"/>
                                        </p:tgtEl>
                                        <p:attrNameLst>
                                          <p:attrName>style.visibility</p:attrName>
                                        </p:attrNameLst>
                                      </p:cBhvr>
                                      <p:to>
                                        <p:strVal val="visible"/>
                                      </p:to>
                                    </p:set>
                                    <p:anim calcmode="lin" valueType="num">
                                      <p:cBhvr additive="base">
                                        <p:cTn id="57" dur="500" fill="hold"/>
                                        <p:tgtEl>
                                          <p:spTgt spid="18"/>
                                        </p:tgtEl>
                                        <p:attrNameLst>
                                          <p:attrName>ppt_x</p:attrName>
                                        </p:attrNameLst>
                                      </p:cBhvr>
                                      <p:tavLst>
                                        <p:tav tm="0">
                                          <p:val>
                                            <p:strVal val="#ppt_x"/>
                                          </p:val>
                                        </p:tav>
                                        <p:tav tm="100000">
                                          <p:val>
                                            <p:strVal val="#ppt_x"/>
                                          </p:val>
                                        </p:tav>
                                      </p:tavLst>
                                    </p:anim>
                                    <p:anim calcmode="lin" valueType="num">
                                      <p:cBhvr additive="base">
                                        <p:cTn id="5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16" grpId="0"/>
      <p:bldP spid="1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1680769" y="4419096"/>
            <a:ext cx="8836073" cy="584775"/>
          </a:xfrm>
          <a:prstGeom prst="rect">
            <a:avLst/>
          </a:prstGeom>
          <a:noFill/>
        </p:spPr>
        <p:txBody>
          <a:bodyPr wrap="none" rtlCol="0">
            <a:spAutoFit/>
            <a:scene3d>
              <a:camera prst="orthographicFront"/>
              <a:lightRig rig="threePt" dir="t"/>
            </a:scene3d>
            <a:sp3d contourW="12700"/>
          </a:bodyPr>
          <a:lstStyle/>
          <a:p>
            <a:pPr algn="ctr"/>
            <a:r>
              <a:rPr lang="en-US" altLang="zh-CN" sz="3200" b="1" dirty="0">
                <a:solidFill>
                  <a:schemeClr val="tx1">
                    <a:lumMod val="85000"/>
                    <a:lumOff val="15000"/>
                  </a:schemeClr>
                </a:solidFill>
              </a:rPr>
              <a:t>Read for structure and organize your writing</a:t>
            </a:r>
            <a:endParaRPr lang="zh-CN" altLang="en-US" sz="3200" b="1" dirty="0">
              <a:solidFill>
                <a:schemeClr val="tx1">
                  <a:lumMod val="85000"/>
                  <a:lumOff val="15000"/>
                </a:schemeClr>
              </a:solidFill>
            </a:endParaRPr>
          </a:p>
        </p:txBody>
      </p:sp>
      <p:cxnSp>
        <p:nvCxnSpPr>
          <p:cNvPr id="16" name="直接连接符 15"/>
          <p:cNvCxnSpPr/>
          <p:nvPr/>
        </p:nvCxnSpPr>
        <p:spPr>
          <a:xfrm>
            <a:off x="5451631" y="5125866"/>
            <a:ext cx="303921"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5781752" y="5125866"/>
            <a:ext cx="303921"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111874" y="5125866"/>
            <a:ext cx="303921"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6441995" y="5125866"/>
            <a:ext cx="303921"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23" name="组合 22"/>
          <p:cNvGrpSpPr/>
          <p:nvPr/>
        </p:nvGrpSpPr>
        <p:grpSpPr>
          <a:xfrm>
            <a:off x="3790519" y="985318"/>
            <a:ext cx="4117476" cy="3053282"/>
            <a:chOff x="3790519" y="985318"/>
            <a:chExt cx="4117476" cy="3053282"/>
          </a:xfrm>
        </p:grpSpPr>
        <p:pic>
          <p:nvPicPr>
            <p:cNvPr id="2" name="图片 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790519" y="985318"/>
              <a:ext cx="4117476" cy="3053282"/>
            </a:xfrm>
            <a:prstGeom prst="rect">
              <a:avLst/>
            </a:prstGeom>
          </p:spPr>
        </p:pic>
        <p:sp>
          <p:nvSpPr>
            <p:cNvPr id="21" name="文本框 20"/>
            <p:cNvSpPr txBox="1"/>
            <p:nvPr/>
          </p:nvSpPr>
          <p:spPr>
            <a:xfrm>
              <a:off x="4920133" y="1849671"/>
              <a:ext cx="2069797" cy="923330"/>
            </a:xfrm>
            <a:prstGeom prst="rect">
              <a:avLst/>
            </a:prstGeom>
            <a:noFill/>
          </p:spPr>
          <p:txBody>
            <a:bodyPr wrap="none" rtlCol="0">
              <a:spAutoFit/>
              <a:scene3d>
                <a:camera prst="orthographicFront"/>
                <a:lightRig rig="threePt" dir="t"/>
              </a:scene3d>
              <a:sp3d contourW="12700"/>
            </a:bodyPr>
            <a:lstStyle/>
            <a:p>
              <a:pPr algn="ctr"/>
              <a:r>
                <a:rPr lang="en-US" altLang="zh-CN" sz="5400" dirty="0">
                  <a:solidFill>
                    <a:schemeClr val="tx1">
                      <a:lumMod val="85000"/>
                      <a:lumOff val="15000"/>
                    </a:schemeClr>
                  </a:solidFill>
                  <a:latin typeface="Century Gothic" panose="020B0502020202020204" pitchFamily="34" charset="0"/>
                </a:rPr>
                <a:t>Step3</a:t>
              </a:r>
              <a:endParaRPr lang="zh-CN" altLang="en-US" sz="5400" dirty="0">
                <a:solidFill>
                  <a:schemeClr val="tx1">
                    <a:lumMod val="85000"/>
                    <a:lumOff val="15000"/>
                  </a:schemeClr>
                </a:solidFill>
                <a:latin typeface="Century Gothic" panose="020B0502020202020204" pitchFamily="34" charset="0"/>
              </a:endParaRPr>
            </a:p>
          </p:txBody>
        </p:sp>
      </p:grpSp>
    </p:spTree>
    <p:extLst>
      <p:ext uri="{BB962C8B-B14F-4D97-AF65-F5344CB8AC3E}">
        <p14:creationId xmlns:p14="http://schemas.microsoft.com/office/powerpoint/2010/main" val="294933507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500" fill="hold"/>
                                        <p:tgtEl>
                                          <p:spTgt spid="23"/>
                                        </p:tgtEl>
                                        <p:attrNameLst>
                                          <p:attrName>ppt_w</p:attrName>
                                        </p:attrNameLst>
                                      </p:cBhvr>
                                      <p:tavLst>
                                        <p:tav tm="0">
                                          <p:val>
                                            <p:fltVal val="0"/>
                                          </p:val>
                                        </p:tav>
                                        <p:tav tm="100000">
                                          <p:val>
                                            <p:strVal val="#ppt_w"/>
                                          </p:val>
                                        </p:tav>
                                      </p:tavLst>
                                    </p:anim>
                                    <p:anim calcmode="lin" valueType="num">
                                      <p:cBhvr>
                                        <p:cTn id="8" dur="500" fill="hold"/>
                                        <p:tgtEl>
                                          <p:spTgt spid="23"/>
                                        </p:tgtEl>
                                        <p:attrNameLst>
                                          <p:attrName>ppt_h</p:attrName>
                                        </p:attrNameLst>
                                      </p:cBhvr>
                                      <p:tavLst>
                                        <p:tav tm="0">
                                          <p:val>
                                            <p:fltVal val="0"/>
                                          </p:val>
                                        </p:tav>
                                        <p:tav tm="100000">
                                          <p:val>
                                            <p:strVal val="#ppt_h"/>
                                          </p:val>
                                        </p:tav>
                                      </p:tavLst>
                                    </p:anim>
                                    <p:animEffect transition="in" filter="fade">
                                      <p:cBhvr>
                                        <p:cTn id="9" dur="500"/>
                                        <p:tgtEl>
                                          <p:spTgt spid="23"/>
                                        </p:tgtEl>
                                      </p:cBhvr>
                                    </p:animEffec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1000"/>
                                        <p:tgtEl>
                                          <p:spTgt spid="14"/>
                                        </p:tgtEl>
                                      </p:cBhvr>
                                    </p:animEffect>
                                    <p:anim calcmode="lin" valueType="num">
                                      <p:cBhvr>
                                        <p:cTn id="14" dur="1000" fill="hold"/>
                                        <p:tgtEl>
                                          <p:spTgt spid="14"/>
                                        </p:tgtEl>
                                        <p:attrNameLst>
                                          <p:attrName>ppt_x</p:attrName>
                                        </p:attrNameLst>
                                      </p:cBhvr>
                                      <p:tavLst>
                                        <p:tav tm="0">
                                          <p:val>
                                            <p:strVal val="#ppt_x"/>
                                          </p:val>
                                        </p:tav>
                                        <p:tav tm="100000">
                                          <p:val>
                                            <p:strVal val="#ppt_x"/>
                                          </p:val>
                                        </p:tav>
                                      </p:tavLst>
                                    </p:anim>
                                    <p:anim calcmode="lin" valueType="num">
                                      <p:cBhvr>
                                        <p:cTn id="15" dur="1000" fill="hold"/>
                                        <p:tgtEl>
                                          <p:spTgt spid="14"/>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wipe(left)">
                                      <p:cBhvr>
                                        <p:cTn id="19" dur="500"/>
                                        <p:tgtEl>
                                          <p:spTgt spid="16"/>
                                        </p:tgtEl>
                                      </p:cBhvr>
                                    </p:animEffect>
                                  </p:childTnLst>
                                </p:cTn>
                              </p:par>
                              <p:par>
                                <p:cTn id="20" presetID="22" presetClass="entr" presetSubtype="8"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par>
                                <p:cTn id="23" presetID="22" presetClass="entr" presetSubtype="8"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wipe(left)">
                                      <p:cBhvr>
                                        <p:cTn id="25" dur="500"/>
                                        <p:tgtEl>
                                          <p:spTgt spid="18"/>
                                        </p:tgtEl>
                                      </p:cBhvr>
                                    </p:animEffect>
                                  </p:childTnLst>
                                </p:cTn>
                              </p:par>
                              <p:par>
                                <p:cTn id="26" presetID="22" presetClass="entr" presetSubtype="8" fill="hold" nodeType="with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wipe(left)">
                                      <p:cBhvr>
                                        <p:cTn id="2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7E9305DE-246C-4111-BFA8-B337A924614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7980" y="116951"/>
            <a:ext cx="1036651" cy="1012593"/>
          </a:xfrm>
          <a:prstGeom prst="rect">
            <a:avLst/>
          </a:prstGeom>
        </p:spPr>
      </p:pic>
      <p:sp>
        <p:nvSpPr>
          <p:cNvPr id="4" name="文本框 3">
            <a:extLst>
              <a:ext uri="{FF2B5EF4-FFF2-40B4-BE49-F238E27FC236}">
                <a16:creationId xmlns:a16="http://schemas.microsoft.com/office/drawing/2014/main" id="{5662C5CF-DE6B-46A8-9851-A3A93422809A}"/>
              </a:ext>
            </a:extLst>
          </p:cNvPr>
          <p:cNvSpPr txBox="1"/>
          <p:nvPr/>
        </p:nvSpPr>
        <p:spPr>
          <a:xfrm>
            <a:off x="1477213" y="361637"/>
            <a:ext cx="7697267" cy="523220"/>
          </a:xfrm>
          <a:prstGeom prst="rect">
            <a:avLst/>
          </a:prstGeom>
          <a:noFill/>
        </p:spPr>
        <p:txBody>
          <a:bodyPr wrap="square" rtlCol="0">
            <a:spAutoFit/>
            <a:scene3d>
              <a:camera prst="orthographicFront"/>
              <a:lightRig rig="threePt" dir="t"/>
            </a:scene3d>
            <a:sp3d contourW="12700"/>
          </a:bodyPr>
          <a:lstStyle/>
          <a:p>
            <a:r>
              <a:rPr lang="en-US" altLang="zh-CN" sz="2800" b="1" dirty="0">
                <a:solidFill>
                  <a:srgbClr val="002060"/>
                </a:solidFill>
              </a:rPr>
              <a:t>Read for the </a:t>
            </a:r>
            <a:r>
              <a:rPr lang="en-US" altLang="zh-CN" sz="2800" b="1" dirty="0">
                <a:solidFill>
                  <a:srgbClr val="C00000"/>
                </a:solidFill>
                <a:effectLst>
                  <a:outerShdw blurRad="38100" dist="38100" dir="2700000" algn="tl">
                    <a:srgbClr val="000000">
                      <a:alpha val="43137"/>
                    </a:srgbClr>
                  </a:outerShdw>
                </a:effectLst>
              </a:rPr>
              <a:t>structure</a:t>
            </a:r>
            <a:r>
              <a:rPr lang="en-US" altLang="zh-CN" sz="2800" b="1" dirty="0">
                <a:solidFill>
                  <a:srgbClr val="002060"/>
                </a:solidFill>
              </a:rPr>
              <a:t> and draw a mind map </a:t>
            </a:r>
            <a:endParaRPr lang="zh-CN" altLang="en-US" sz="2800" b="1" dirty="0">
              <a:solidFill>
                <a:srgbClr val="002060"/>
              </a:solidFill>
            </a:endParaRPr>
          </a:p>
        </p:txBody>
      </p:sp>
      <p:grpSp>
        <p:nvGrpSpPr>
          <p:cNvPr id="41" name="组合 40">
            <a:extLst>
              <a:ext uri="{FF2B5EF4-FFF2-40B4-BE49-F238E27FC236}">
                <a16:creationId xmlns:a16="http://schemas.microsoft.com/office/drawing/2014/main" id="{E4C4B73D-85D0-4C8B-B7DF-80FF458E2254}"/>
              </a:ext>
            </a:extLst>
          </p:cNvPr>
          <p:cNvGrpSpPr/>
          <p:nvPr/>
        </p:nvGrpSpPr>
        <p:grpSpPr>
          <a:xfrm>
            <a:off x="2145653" y="1360606"/>
            <a:ext cx="7643866" cy="4358512"/>
            <a:chOff x="306220" y="1381871"/>
            <a:chExt cx="7643866" cy="4358512"/>
          </a:xfrm>
        </p:grpSpPr>
        <p:sp>
          <p:nvSpPr>
            <p:cNvPr id="22" name="TextBox 9">
              <a:extLst>
                <a:ext uri="{FF2B5EF4-FFF2-40B4-BE49-F238E27FC236}">
                  <a16:creationId xmlns:a16="http://schemas.microsoft.com/office/drawing/2014/main" id="{62CF9069-867D-4CD3-A1AC-806CD198A802}"/>
                </a:ext>
              </a:extLst>
            </p:cNvPr>
            <p:cNvSpPr txBox="1"/>
            <p:nvPr/>
          </p:nvSpPr>
          <p:spPr>
            <a:xfrm>
              <a:off x="3163740" y="4786276"/>
              <a:ext cx="1857388" cy="954107"/>
            </a:xfrm>
            <a:prstGeom prst="rect">
              <a:avLst/>
            </a:prstGeom>
            <a:noFill/>
            <a:ln w="31750">
              <a:solidFill>
                <a:srgbClr val="C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rPr>
                <a:t>Suggestion</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rPr>
                <a:t>    (Para.5)</a:t>
              </a:r>
              <a:endParaRPr kumimoji="0" lang="zh-CN" altLang="en-US" sz="2800" b="0" i="0" u="none" strike="noStrike" kern="0" cap="none" spc="0" normalizeH="0" baseline="0" noProof="0" dirty="0">
                <a:ln>
                  <a:noFill/>
                </a:ln>
                <a:solidFill>
                  <a:prstClr val="black"/>
                </a:solidFill>
                <a:effectLst/>
                <a:uLnTx/>
                <a:uFillTx/>
                <a:latin typeface="Calibri"/>
                <a:ea typeface="宋体" panose="02010600030101010101" pitchFamily="2" charset="-122"/>
              </a:endParaRPr>
            </a:p>
          </p:txBody>
        </p:sp>
        <p:grpSp>
          <p:nvGrpSpPr>
            <p:cNvPr id="23" name="组合 22">
              <a:extLst>
                <a:ext uri="{FF2B5EF4-FFF2-40B4-BE49-F238E27FC236}">
                  <a16:creationId xmlns:a16="http://schemas.microsoft.com/office/drawing/2014/main" id="{D026D856-0242-418E-B478-F2D878602BE6}"/>
                </a:ext>
              </a:extLst>
            </p:cNvPr>
            <p:cNvGrpSpPr/>
            <p:nvPr/>
          </p:nvGrpSpPr>
          <p:grpSpPr>
            <a:xfrm>
              <a:off x="306220" y="1381871"/>
              <a:ext cx="7643866" cy="3643338"/>
              <a:chOff x="785786" y="1500174"/>
              <a:chExt cx="7643866" cy="3643338"/>
            </a:xfrm>
          </p:grpSpPr>
          <p:sp>
            <p:nvSpPr>
              <p:cNvPr id="24" name="TextBox 4">
                <a:extLst>
                  <a:ext uri="{FF2B5EF4-FFF2-40B4-BE49-F238E27FC236}">
                    <a16:creationId xmlns:a16="http://schemas.microsoft.com/office/drawing/2014/main" id="{261881C3-2DB8-450E-8E9D-AA3579E4D53A}"/>
                  </a:ext>
                </a:extLst>
              </p:cNvPr>
              <p:cNvSpPr txBox="1"/>
              <p:nvPr/>
            </p:nvSpPr>
            <p:spPr>
              <a:xfrm>
                <a:off x="3500430" y="1500174"/>
                <a:ext cx="2000264" cy="954107"/>
              </a:xfrm>
              <a:prstGeom prst="rect">
                <a:avLst/>
              </a:prstGeom>
              <a:noFill/>
              <a:ln w="31750">
                <a:solidFill>
                  <a:srgbClr val="C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rPr>
                  <a:t>Introduction</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rPr>
                  <a:t>    (Para.1)</a:t>
                </a:r>
                <a:endParaRPr kumimoji="0" lang="zh-CN" altLang="en-US" sz="2800" b="0" i="0" u="none" strike="noStrike" kern="0" cap="none" spc="0" normalizeH="0" baseline="0" noProof="0" dirty="0">
                  <a:ln>
                    <a:noFill/>
                  </a:ln>
                  <a:solidFill>
                    <a:prstClr val="black"/>
                  </a:solidFill>
                  <a:effectLst/>
                  <a:uLnTx/>
                  <a:uFillTx/>
                  <a:latin typeface="Calibri"/>
                  <a:ea typeface="宋体" panose="02010600030101010101" pitchFamily="2" charset="-122"/>
                </a:endParaRPr>
              </a:p>
            </p:txBody>
          </p:sp>
          <p:sp>
            <p:nvSpPr>
              <p:cNvPr id="25" name="TextBox 6">
                <a:extLst>
                  <a:ext uri="{FF2B5EF4-FFF2-40B4-BE49-F238E27FC236}">
                    <a16:creationId xmlns:a16="http://schemas.microsoft.com/office/drawing/2014/main" id="{084F6C50-9257-4979-8437-3FDB614E33FC}"/>
                  </a:ext>
                </a:extLst>
              </p:cNvPr>
              <p:cNvSpPr txBox="1"/>
              <p:nvPr/>
            </p:nvSpPr>
            <p:spPr>
              <a:xfrm>
                <a:off x="785786" y="3071810"/>
                <a:ext cx="2071702" cy="954107"/>
              </a:xfrm>
              <a:prstGeom prst="rect">
                <a:avLst/>
              </a:prstGeom>
              <a:noFill/>
              <a:ln w="31750">
                <a:solidFill>
                  <a:srgbClr val="C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rPr>
                  <a:t>Advantage 1</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rPr>
                  <a:t>    (Para.2)</a:t>
                </a:r>
                <a:endParaRPr kumimoji="0" lang="zh-CN" altLang="en-US" sz="2800" b="0" i="0" u="none" strike="noStrike" kern="0" cap="none" spc="0" normalizeH="0" baseline="0" noProof="0" dirty="0">
                  <a:ln>
                    <a:noFill/>
                  </a:ln>
                  <a:solidFill>
                    <a:prstClr val="black"/>
                  </a:solidFill>
                  <a:effectLst/>
                  <a:uLnTx/>
                  <a:uFillTx/>
                  <a:latin typeface="Calibri"/>
                  <a:ea typeface="宋体" panose="02010600030101010101" pitchFamily="2" charset="-122"/>
                </a:endParaRPr>
              </a:p>
            </p:txBody>
          </p:sp>
          <p:sp>
            <p:nvSpPr>
              <p:cNvPr id="26" name="TextBox 7">
                <a:extLst>
                  <a:ext uri="{FF2B5EF4-FFF2-40B4-BE49-F238E27FC236}">
                    <a16:creationId xmlns:a16="http://schemas.microsoft.com/office/drawing/2014/main" id="{7B6C1DBB-814F-4D5D-A771-E675EDF7A0B0}"/>
                  </a:ext>
                </a:extLst>
              </p:cNvPr>
              <p:cNvSpPr txBox="1"/>
              <p:nvPr/>
            </p:nvSpPr>
            <p:spPr>
              <a:xfrm>
                <a:off x="3571868" y="3071810"/>
                <a:ext cx="2000264" cy="954107"/>
              </a:xfrm>
              <a:prstGeom prst="rect">
                <a:avLst/>
              </a:prstGeom>
              <a:noFill/>
              <a:ln w="31750">
                <a:solidFill>
                  <a:srgbClr val="C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rPr>
                  <a:t>Advantage 2</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rPr>
                  <a:t>     (Para.3)</a:t>
                </a:r>
                <a:endParaRPr kumimoji="0" lang="zh-CN" altLang="en-US" sz="2800" b="0" i="0" u="none" strike="noStrike" kern="0" cap="none" spc="0" normalizeH="0" baseline="0" noProof="0" dirty="0">
                  <a:ln>
                    <a:noFill/>
                  </a:ln>
                  <a:solidFill>
                    <a:prstClr val="black"/>
                  </a:solidFill>
                  <a:effectLst/>
                  <a:uLnTx/>
                  <a:uFillTx/>
                  <a:latin typeface="Calibri"/>
                  <a:ea typeface="宋体" panose="02010600030101010101" pitchFamily="2" charset="-122"/>
                </a:endParaRPr>
              </a:p>
            </p:txBody>
          </p:sp>
          <p:sp>
            <p:nvSpPr>
              <p:cNvPr id="27" name="TextBox 8">
                <a:extLst>
                  <a:ext uri="{FF2B5EF4-FFF2-40B4-BE49-F238E27FC236}">
                    <a16:creationId xmlns:a16="http://schemas.microsoft.com/office/drawing/2014/main" id="{34AD84FE-496D-4FBB-B67A-5CC54743C37C}"/>
                  </a:ext>
                </a:extLst>
              </p:cNvPr>
              <p:cNvSpPr txBox="1"/>
              <p:nvPr/>
            </p:nvSpPr>
            <p:spPr>
              <a:xfrm>
                <a:off x="6215074" y="3071810"/>
                <a:ext cx="2214578" cy="954107"/>
              </a:xfrm>
              <a:prstGeom prst="rect">
                <a:avLst/>
              </a:prstGeom>
              <a:noFill/>
              <a:ln w="31750">
                <a:solidFill>
                  <a:srgbClr val="C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rPr>
                  <a:t>Disadvantage</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2800" b="0" i="0" u="none" strike="noStrike" kern="0" cap="none" spc="0" normalizeH="0" baseline="0" noProof="0" dirty="0">
                    <a:ln>
                      <a:noFill/>
                    </a:ln>
                    <a:solidFill>
                      <a:prstClr val="black"/>
                    </a:solidFill>
                    <a:effectLst/>
                    <a:uLnTx/>
                    <a:uFillTx/>
                    <a:latin typeface="Calibri"/>
                    <a:ea typeface="宋体" panose="02010600030101010101" pitchFamily="2" charset="-122"/>
                  </a:rPr>
                  <a:t>      (Para.4)</a:t>
                </a:r>
                <a:endParaRPr kumimoji="0" lang="zh-CN" altLang="en-US" sz="2800" b="0" i="0" u="none" strike="noStrike" kern="0" cap="none" spc="0" normalizeH="0" baseline="0" noProof="0" dirty="0">
                  <a:ln>
                    <a:noFill/>
                  </a:ln>
                  <a:solidFill>
                    <a:prstClr val="black"/>
                  </a:solidFill>
                  <a:effectLst/>
                  <a:uLnTx/>
                  <a:uFillTx/>
                  <a:latin typeface="Calibri"/>
                  <a:ea typeface="宋体" panose="02010600030101010101" pitchFamily="2" charset="-122"/>
                </a:endParaRPr>
              </a:p>
            </p:txBody>
          </p:sp>
          <p:cxnSp>
            <p:nvCxnSpPr>
              <p:cNvPr id="28" name="直接连接符 27">
                <a:extLst>
                  <a:ext uri="{FF2B5EF4-FFF2-40B4-BE49-F238E27FC236}">
                    <a16:creationId xmlns:a16="http://schemas.microsoft.com/office/drawing/2014/main" id="{EC23E07A-D00B-44DB-8731-204F7A70F796}"/>
                  </a:ext>
                </a:extLst>
              </p:cNvPr>
              <p:cNvCxnSpPr/>
              <p:nvPr/>
            </p:nvCxnSpPr>
            <p:spPr>
              <a:xfrm rot="10800000" flipV="1">
                <a:off x="2357422" y="2357430"/>
                <a:ext cx="1071570" cy="642942"/>
              </a:xfrm>
              <a:prstGeom prst="line">
                <a:avLst/>
              </a:prstGeom>
              <a:noFill/>
              <a:ln w="28575" cap="flat" cmpd="sng" algn="ctr">
                <a:solidFill>
                  <a:srgbClr val="C00000"/>
                </a:solidFill>
                <a:prstDash val="solid"/>
              </a:ln>
              <a:effectLst/>
            </p:spPr>
          </p:cxnSp>
          <p:cxnSp>
            <p:nvCxnSpPr>
              <p:cNvPr id="29" name="直接连接符 28">
                <a:extLst>
                  <a:ext uri="{FF2B5EF4-FFF2-40B4-BE49-F238E27FC236}">
                    <a16:creationId xmlns:a16="http://schemas.microsoft.com/office/drawing/2014/main" id="{94C7D1D9-F8F1-42D2-8AE0-F4A0DD439794}"/>
                  </a:ext>
                </a:extLst>
              </p:cNvPr>
              <p:cNvCxnSpPr/>
              <p:nvPr/>
            </p:nvCxnSpPr>
            <p:spPr>
              <a:xfrm>
                <a:off x="5500694" y="2285992"/>
                <a:ext cx="1143008" cy="785818"/>
              </a:xfrm>
              <a:prstGeom prst="line">
                <a:avLst/>
              </a:prstGeom>
              <a:noFill/>
              <a:ln w="28575" cap="flat" cmpd="sng" algn="ctr">
                <a:solidFill>
                  <a:srgbClr val="C0504D">
                    <a:shade val="95000"/>
                    <a:satMod val="105000"/>
                  </a:srgbClr>
                </a:solidFill>
                <a:prstDash val="solid"/>
              </a:ln>
              <a:effectLst/>
            </p:spPr>
          </p:cxnSp>
          <p:cxnSp>
            <p:nvCxnSpPr>
              <p:cNvPr id="30" name="直接连接符 29">
                <a:extLst>
                  <a:ext uri="{FF2B5EF4-FFF2-40B4-BE49-F238E27FC236}">
                    <a16:creationId xmlns:a16="http://schemas.microsoft.com/office/drawing/2014/main" id="{33768085-B74A-4B29-A6CE-5A2C2EF21398}"/>
                  </a:ext>
                </a:extLst>
              </p:cNvPr>
              <p:cNvCxnSpPr/>
              <p:nvPr/>
            </p:nvCxnSpPr>
            <p:spPr>
              <a:xfrm>
                <a:off x="2285984" y="4143380"/>
                <a:ext cx="1285884" cy="928694"/>
              </a:xfrm>
              <a:prstGeom prst="line">
                <a:avLst/>
              </a:prstGeom>
              <a:noFill/>
              <a:ln w="28575" cap="flat" cmpd="sng" algn="ctr">
                <a:solidFill>
                  <a:srgbClr val="C0504D">
                    <a:shade val="95000"/>
                    <a:satMod val="105000"/>
                  </a:srgbClr>
                </a:solidFill>
                <a:prstDash val="solid"/>
              </a:ln>
              <a:effectLst/>
            </p:spPr>
          </p:cxnSp>
          <p:cxnSp>
            <p:nvCxnSpPr>
              <p:cNvPr id="31" name="直接连接符 30">
                <a:extLst>
                  <a:ext uri="{FF2B5EF4-FFF2-40B4-BE49-F238E27FC236}">
                    <a16:creationId xmlns:a16="http://schemas.microsoft.com/office/drawing/2014/main" id="{21BEA0D6-15C3-4F56-BE9E-9A9CC4F0117C}"/>
                  </a:ext>
                </a:extLst>
              </p:cNvPr>
              <p:cNvCxnSpPr/>
              <p:nvPr/>
            </p:nvCxnSpPr>
            <p:spPr>
              <a:xfrm rot="5400000">
                <a:off x="4037009" y="4464851"/>
                <a:ext cx="785024" cy="794"/>
              </a:xfrm>
              <a:prstGeom prst="line">
                <a:avLst/>
              </a:prstGeom>
              <a:noFill/>
              <a:ln w="28575" cap="flat" cmpd="sng" algn="ctr">
                <a:solidFill>
                  <a:srgbClr val="C0504D">
                    <a:shade val="95000"/>
                    <a:satMod val="105000"/>
                  </a:srgbClr>
                </a:solidFill>
                <a:prstDash val="solid"/>
              </a:ln>
              <a:effectLst/>
            </p:spPr>
          </p:cxnSp>
          <p:cxnSp>
            <p:nvCxnSpPr>
              <p:cNvPr id="32" name="直接连接符 31">
                <a:extLst>
                  <a:ext uri="{FF2B5EF4-FFF2-40B4-BE49-F238E27FC236}">
                    <a16:creationId xmlns:a16="http://schemas.microsoft.com/office/drawing/2014/main" id="{A24FA4FD-74C0-4568-A157-6C139913F14F}"/>
                  </a:ext>
                </a:extLst>
              </p:cNvPr>
              <p:cNvCxnSpPr/>
              <p:nvPr/>
            </p:nvCxnSpPr>
            <p:spPr>
              <a:xfrm rot="5400000">
                <a:off x="5572132" y="4071942"/>
                <a:ext cx="1071570" cy="1071570"/>
              </a:xfrm>
              <a:prstGeom prst="line">
                <a:avLst/>
              </a:prstGeom>
              <a:noFill/>
              <a:ln w="28575" cap="flat" cmpd="sng" algn="ctr">
                <a:solidFill>
                  <a:srgbClr val="C0504D">
                    <a:shade val="95000"/>
                    <a:satMod val="105000"/>
                  </a:srgbClr>
                </a:solidFill>
                <a:prstDash val="solid"/>
              </a:ln>
              <a:effectLst/>
            </p:spPr>
          </p:cxnSp>
          <p:cxnSp>
            <p:nvCxnSpPr>
              <p:cNvPr id="33" name="直接连接符 32">
                <a:extLst>
                  <a:ext uri="{FF2B5EF4-FFF2-40B4-BE49-F238E27FC236}">
                    <a16:creationId xmlns:a16="http://schemas.microsoft.com/office/drawing/2014/main" id="{D46D614E-08EE-4A71-A7B6-F27A2FC4C671}"/>
                  </a:ext>
                </a:extLst>
              </p:cNvPr>
              <p:cNvCxnSpPr>
                <a:cxnSpLocks/>
              </p:cNvCxnSpPr>
              <p:nvPr/>
            </p:nvCxnSpPr>
            <p:spPr>
              <a:xfrm>
                <a:off x="4429124" y="2564904"/>
                <a:ext cx="0" cy="435469"/>
              </a:xfrm>
              <a:prstGeom prst="line">
                <a:avLst/>
              </a:prstGeom>
              <a:noFill/>
              <a:ln w="28575" cap="flat" cmpd="sng" algn="ctr">
                <a:solidFill>
                  <a:srgbClr val="C0504D">
                    <a:shade val="95000"/>
                    <a:satMod val="105000"/>
                  </a:srgbClr>
                </a:solidFill>
                <a:prstDash val="solid"/>
              </a:ln>
              <a:effectLst/>
            </p:spPr>
          </p:cxnSp>
          <p:sp>
            <p:nvSpPr>
              <p:cNvPr id="34" name="TextBox 25">
                <a:extLst>
                  <a:ext uri="{FF2B5EF4-FFF2-40B4-BE49-F238E27FC236}">
                    <a16:creationId xmlns:a16="http://schemas.microsoft.com/office/drawing/2014/main" id="{7A4F4402-F389-4F12-874A-E9DC4972D685}"/>
                  </a:ext>
                </a:extLst>
              </p:cNvPr>
              <p:cNvSpPr txBox="1"/>
              <p:nvPr/>
            </p:nvSpPr>
            <p:spPr>
              <a:xfrm>
                <a:off x="3000364" y="3143248"/>
                <a:ext cx="500066" cy="64633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800" b="1" i="0" u="none" strike="noStrike" kern="0" cap="none" spc="0" normalizeH="0" baseline="0" noProof="0" dirty="0">
                    <a:ln>
                      <a:noFill/>
                    </a:ln>
                    <a:solidFill>
                      <a:prstClr val="black"/>
                    </a:solidFill>
                    <a:effectLst/>
                    <a:uLnTx/>
                    <a:uFillTx/>
                    <a:latin typeface="Calibri"/>
                    <a:ea typeface="宋体" panose="02010600030101010101" pitchFamily="2" charset="-122"/>
                  </a:rPr>
                  <a:t>并列</a:t>
                </a:r>
              </a:p>
            </p:txBody>
          </p:sp>
          <p:sp>
            <p:nvSpPr>
              <p:cNvPr id="35" name="TextBox 26">
                <a:extLst>
                  <a:ext uri="{FF2B5EF4-FFF2-40B4-BE49-F238E27FC236}">
                    <a16:creationId xmlns:a16="http://schemas.microsoft.com/office/drawing/2014/main" id="{98C461C4-02C0-4576-9B69-C8BC40E40D4D}"/>
                  </a:ext>
                </a:extLst>
              </p:cNvPr>
              <p:cNvSpPr txBox="1"/>
              <p:nvPr/>
            </p:nvSpPr>
            <p:spPr>
              <a:xfrm>
                <a:off x="5643570" y="3071810"/>
                <a:ext cx="500066" cy="646331"/>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800" b="1" i="0" u="none" strike="noStrike" kern="0" cap="none" spc="0" normalizeH="0" baseline="0" noProof="0" dirty="0">
                    <a:ln>
                      <a:noFill/>
                    </a:ln>
                    <a:solidFill>
                      <a:prstClr val="black"/>
                    </a:solidFill>
                    <a:effectLst/>
                    <a:uLnTx/>
                    <a:uFillTx/>
                    <a:latin typeface="Calibri"/>
                    <a:ea typeface="宋体" panose="02010600030101010101" pitchFamily="2" charset="-122"/>
                  </a:rPr>
                  <a:t>转折</a:t>
                </a:r>
              </a:p>
            </p:txBody>
          </p:sp>
          <p:sp>
            <p:nvSpPr>
              <p:cNvPr id="36" name="TextBox 27">
                <a:extLst>
                  <a:ext uri="{FF2B5EF4-FFF2-40B4-BE49-F238E27FC236}">
                    <a16:creationId xmlns:a16="http://schemas.microsoft.com/office/drawing/2014/main" id="{049E768A-122D-4A51-B8E5-F5A75F47ED66}"/>
                  </a:ext>
                </a:extLst>
              </p:cNvPr>
              <p:cNvSpPr txBox="1"/>
              <p:nvPr/>
            </p:nvSpPr>
            <p:spPr>
              <a:xfrm>
                <a:off x="4143372" y="4429132"/>
                <a:ext cx="714380"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800" b="1" i="0" u="none" strike="noStrike" kern="0" cap="none" spc="0" normalizeH="0" baseline="0" noProof="0" dirty="0">
                    <a:ln>
                      <a:noFill/>
                    </a:ln>
                    <a:solidFill>
                      <a:prstClr val="black"/>
                    </a:solidFill>
                    <a:effectLst/>
                    <a:uLnTx/>
                    <a:uFillTx/>
                    <a:latin typeface="Calibri"/>
                    <a:ea typeface="宋体" panose="02010600030101010101" pitchFamily="2" charset="-122"/>
                  </a:rPr>
                  <a:t>因果</a:t>
                </a:r>
              </a:p>
            </p:txBody>
          </p:sp>
        </p:grpSp>
      </p:grpSp>
    </p:spTree>
    <p:extLst>
      <p:ext uri="{BB962C8B-B14F-4D97-AF65-F5344CB8AC3E}">
        <p14:creationId xmlns:p14="http://schemas.microsoft.com/office/powerpoint/2010/main" val="3364210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86481" y="-62397"/>
            <a:ext cx="9658327" cy="6999910"/>
          </a:xfrm>
          <a:prstGeom prst="rect">
            <a:avLst/>
          </a:prstGeom>
        </p:spPr>
      </p:pic>
      <p:sp>
        <p:nvSpPr>
          <p:cNvPr id="5" name="文本框 4"/>
          <p:cNvSpPr txBox="1"/>
          <p:nvPr/>
        </p:nvSpPr>
        <p:spPr>
          <a:xfrm>
            <a:off x="3686097" y="2560442"/>
            <a:ext cx="4825360" cy="769441"/>
          </a:xfrm>
          <a:prstGeom prst="rect">
            <a:avLst/>
          </a:prstGeom>
          <a:noFill/>
        </p:spPr>
        <p:txBody>
          <a:bodyPr wrap="non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4400" b="1" dirty="0">
                <a:solidFill>
                  <a:prstClr val="black">
                    <a:lumMod val="85000"/>
                    <a:lumOff val="15000"/>
                  </a:prstClr>
                </a:solidFill>
                <a:effectLst>
                  <a:outerShdw blurRad="38100" dist="38100" dir="2700000" algn="tl">
                    <a:srgbClr val="000000">
                      <a:alpha val="43137"/>
                    </a:srgbClr>
                  </a:outerShdw>
                </a:effectLst>
                <a:latin typeface="Century" panose="02040604050505020304" pitchFamily="18" charset="0"/>
                <a:ea typeface="微软雅黑"/>
              </a:rPr>
              <a:t>Summary writing</a:t>
            </a:r>
            <a:endParaRPr kumimoji="0" lang="zh-CN" altLang="en-US" sz="4400" b="1" i="0" u="none" strike="noStrike" kern="1200" cap="none" spc="0" normalizeH="0" baseline="0" noProof="0" dirty="0">
              <a:ln>
                <a:noFill/>
              </a:ln>
              <a:solidFill>
                <a:prstClr val="black">
                  <a:lumMod val="85000"/>
                  <a:lumOff val="15000"/>
                </a:prstClr>
              </a:solidFill>
              <a:effectLst>
                <a:outerShdw blurRad="38100" dist="38100" dir="2700000" algn="tl">
                  <a:srgbClr val="000000">
                    <a:alpha val="43137"/>
                  </a:srgbClr>
                </a:outerShdw>
              </a:effectLst>
              <a:uLnTx/>
              <a:uFillTx/>
              <a:latin typeface="Century" panose="02040604050505020304" pitchFamily="18" charset="0"/>
              <a:ea typeface="微软雅黑"/>
            </a:endParaRPr>
          </a:p>
        </p:txBody>
      </p:sp>
      <p:sp>
        <p:nvSpPr>
          <p:cNvPr id="6" name="文本框 5"/>
          <p:cNvSpPr txBox="1"/>
          <p:nvPr/>
        </p:nvSpPr>
        <p:spPr>
          <a:xfrm>
            <a:off x="5016589" y="1970471"/>
            <a:ext cx="2164375" cy="707886"/>
          </a:xfrm>
          <a:prstGeom prst="rect">
            <a:avLst/>
          </a:prstGeom>
          <a:noFill/>
        </p:spPr>
        <p:txBody>
          <a:bodyPr wrap="non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u="none" strike="noStrike" kern="1200" cap="none" spc="0" normalizeH="0" baseline="0" noProof="0" dirty="0">
                <a:ln>
                  <a:noFill/>
                </a:ln>
                <a:solidFill>
                  <a:srgbClr val="C00000"/>
                </a:solidFill>
                <a:effectLst/>
                <a:uLnTx/>
                <a:uFillTx/>
                <a:latin typeface="Century Gothic" panose="020B0502020202020204" pitchFamily="34" charset="0"/>
                <a:ea typeface="微软雅黑"/>
                <a:cs typeface="+mn-cs"/>
              </a:rPr>
              <a:t>We-talk</a:t>
            </a:r>
            <a:endParaRPr kumimoji="0" lang="zh-CN" altLang="en-US" sz="4000" b="1" u="none" strike="noStrike" kern="1200" cap="none" spc="0" normalizeH="0" baseline="0" noProof="0" dirty="0">
              <a:ln>
                <a:noFill/>
              </a:ln>
              <a:solidFill>
                <a:srgbClr val="C00000"/>
              </a:solidFill>
              <a:effectLst/>
              <a:uLnTx/>
              <a:uFillTx/>
              <a:latin typeface="Century Gothic" panose="020B0502020202020204" pitchFamily="34" charset="0"/>
              <a:ea typeface="微软雅黑"/>
              <a:cs typeface="+mn-cs"/>
            </a:endParaRPr>
          </a:p>
        </p:txBody>
      </p:sp>
      <p:grpSp>
        <p:nvGrpSpPr>
          <p:cNvPr id="12" name="组合 11"/>
          <p:cNvGrpSpPr/>
          <p:nvPr/>
        </p:nvGrpSpPr>
        <p:grpSpPr>
          <a:xfrm>
            <a:off x="4840272" y="3621828"/>
            <a:ext cx="2862554" cy="754918"/>
            <a:chOff x="5518150" y="4118363"/>
            <a:chExt cx="1155700" cy="258376"/>
          </a:xfrm>
        </p:grpSpPr>
        <p:sp>
          <p:nvSpPr>
            <p:cNvPr id="9" name="圆角矩形 8"/>
            <p:cNvSpPr/>
            <p:nvPr/>
          </p:nvSpPr>
          <p:spPr>
            <a:xfrm>
              <a:off x="5518150" y="4118363"/>
              <a:ext cx="1155700" cy="258376"/>
            </a:xfrm>
            <a:prstGeom prst="roundRect">
              <a:avLst>
                <a:gd name="adj" fmla="val 50000"/>
              </a:avLst>
            </a:prstGeom>
            <a:solidFill>
              <a:srgbClr val="E176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Arial"/>
                <a:ea typeface="微软雅黑"/>
                <a:cs typeface="+mn-cs"/>
              </a:endParaRPr>
            </a:p>
          </p:txBody>
        </p:sp>
        <p:sp>
          <p:nvSpPr>
            <p:cNvPr id="10" name="文本框 9"/>
            <p:cNvSpPr txBox="1"/>
            <p:nvPr/>
          </p:nvSpPr>
          <p:spPr>
            <a:xfrm>
              <a:off x="5529740" y="4118927"/>
              <a:ext cx="1144110" cy="242279"/>
            </a:xfrm>
            <a:prstGeom prst="rect">
              <a:avLst/>
            </a:prstGeom>
            <a:noFill/>
          </p:spPr>
          <p:txBody>
            <a:bodyPr wrap="squar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200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a:ea typeface="微软雅黑"/>
                  <a:cs typeface="+mn-cs"/>
                </a:rPr>
                <a:t>BY</a:t>
              </a:r>
              <a:r>
                <a:rPr kumimoji="0" lang="zh-CN" altLang="en-US" sz="200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a:ea typeface="微软雅黑"/>
                  <a:cs typeface="+mn-cs"/>
                </a:rPr>
                <a:t>：</a:t>
              </a:r>
              <a:r>
                <a:rPr lang="zh-CN" altLang="en-US" sz="2000" dirty="0">
                  <a:solidFill>
                    <a:prstClr val="white"/>
                  </a:solidFill>
                  <a:effectLst>
                    <a:outerShdw blurRad="38100" dist="38100" dir="2700000" algn="tl">
                      <a:srgbClr val="000000">
                        <a:alpha val="43137"/>
                      </a:srgbClr>
                    </a:outerShdw>
                  </a:effectLst>
                  <a:latin typeface="微软雅黑"/>
                  <a:ea typeface="微软雅黑"/>
                </a:rPr>
                <a:t>桐乡市高级中学 翁雨昕</a:t>
              </a:r>
              <a:r>
                <a:rPr lang="en-US" altLang="zh-CN" sz="2000" dirty="0">
                  <a:solidFill>
                    <a:prstClr val="white"/>
                  </a:solidFill>
                  <a:effectLst>
                    <a:outerShdw blurRad="38100" dist="38100" dir="2700000" algn="tl">
                      <a:srgbClr val="000000">
                        <a:alpha val="43137"/>
                      </a:srgbClr>
                    </a:outerShdw>
                  </a:effectLst>
                  <a:latin typeface="微软雅黑"/>
                  <a:ea typeface="微软雅黑"/>
                </a:rPr>
                <a:t>Ivy</a:t>
              </a:r>
              <a:r>
                <a:rPr lang="zh-CN" altLang="en-US" sz="2000" dirty="0">
                  <a:solidFill>
                    <a:prstClr val="white"/>
                  </a:solidFill>
                  <a:effectLst>
                    <a:outerShdw blurRad="38100" dist="38100" dir="2700000" algn="tl">
                      <a:srgbClr val="000000">
                        <a:alpha val="43137"/>
                      </a:srgbClr>
                    </a:outerShdw>
                  </a:effectLst>
                  <a:latin typeface="微软雅黑"/>
                  <a:ea typeface="微软雅黑"/>
                </a:rPr>
                <a:t> </a:t>
              </a:r>
              <a:endParaRPr kumimoji="0" lang="zh-CN" altLang="en-US" sz="200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微软雅黑"/>
                <a:ea typeface="微软雅黑"/>
              </a:endParaRPr>
            </a:p>
          </p:txBody>
        </p:sp>
      </p:grpSp>
    </p:spTree>
    <p:extLst>
      <p:ext uri="{BB962C8B-B14F-4D97-AF65-F5344CB8AC3E}">
        <p14:creationId xmlns:p14="http://schemas.microsoft.com/office/powerpoint/2010/main" val="53363378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par>
                          <p:cTn id="11" fill="hold">
                            <p:stCondLst>
                              <p:cond delay="1000"/>
                            </p:stCondLst>
                            <p:childTnLst>
                              <p:par>
                                <p:cTn id="12" presetID="53" presetClass="entr" presetSubtype="16"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par>
                          <p:cTn id="17" fill="hold">
                            <p:stCondLst>
                              <p:cond delay="1500"/>
                            </p:stCondLst>
                            <p:childTnLst>
                              <p:par>
                                <p:cTn id="18" presetID="10" presetClass="entr" presetSubtype="0" fill="hold" grpId="0" nodeType="after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par>
                          <p:cTn id="21" fill="hold">
                            <p:stCondLst>
                              <p:cond delay="2000"/>
                            </p:stCondLst>
                            <p:childTnLst>
                              <p:par>
                                <p:cTn id="22" presetID="53" presetClass="entr" presetSubtype="16" fill="hold" nodeType="after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p:cTn id="24" dur="500" fill="hold"/>
                                        <p:tgtEl>
                                          <p:spTgt spid="12"/>
                                        </p:tgtEl>
                                        <p:attrNameLst>
                                          <p:attrName>ppt_w</p:attrName>
                                        </p:attrNameLst>
                                      </p:cBhvr>
                                      <p:tavLst>
                                        <p:tav tm="0">
                                          <p:val>
                                            <p:fltVal val="0"/>
                                          </p:val>
                                        </p:tav>
                                        <p:tav tm="100000">
                                          <p:val>
                                            <p:strVal val="#ppt_w"/>
                                          </p:val>
                                        </p:tav>
                                      </p:tavLst>
                                    </p:anim>
                                    <p:anim calcmode="lin" valueType="num">
                                      <p:cBhvr>
                                        <p:cTn id="25" dur="500" fill="hold"/>
                                        <p:tgtEl>
                                          <p:spTgt spid="12"/>
                                        </p:tgtEl>
                                        <p:attrNameLst>
                                          <p:attrName>ppt_h</p:attrName>
                                        </p:attrNameLst>
                                      </p:cBhvr>
                                      <p:tavLst>
                                        <p:tav tm="0">
                                          <p:val>
                                            <p:fltVal val="0"/>
                                          </p:val>
                                        </p:tav>
                                        <p:tav tm="100000">
                                          <p:val>
                                            <p:strVal val="#ppt_h"/>
                                          </p:val>
                                        </p:tav>
                                      </p:tavLst>
                                    </p:anim>
                                    <p:animEffect transition="in" filter="fade">
                                      <p:cBhvr>
                                        <p:cTn id="2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文本框 21">
            <a:extLst>
              <a:ext uri="{FF2B5EF4-FFF2-40B4-BE49-F238E27FC236}">
                <a16:creationId xmlns:a16="http://schemas.microsoft.com/office/drawing/2014/main" id="{3E954456-6D06-4806-B752-145420560863}"/>
              </a:ext>
            </a:extLst>
          </p:cNvPr>
          <p:cNvSpPr txBox="1"/>
          <p:nvPr/>
        </p:nvSpPr>
        <p:spPr>
          <a:xfrm>
            <a:off x="1424050" y="149253"/>
            <a:ext cx="7697267" cy="523220"/>
          </a:xfrm>
          <a:prstGeom prst="rect">
            <a:avLst/>
          </a:prstGeom>
          <a:noFill/>
        </p:spPr>
        <p:txBody>
          <a:bodyPr wrap="square" rtlCol="0">
            <a:spAutoFit/>
            <a:scene3d>
              <a:camera prst="orthographicFront"/>
              <a:lightRig rig="threePt" dir="t"/>
            </a:scene3d>
            <a:sp3d contourW="12700"/>
          </a:bodyPr>
          <a:lstStyle/>
          <a:p>
            <a:r>
              <a:rPr lang="en-US" altLang="zh-CN" sz="2800" b="1" dirty="0">
                <a:solidFill>
                  <a:srgbClr val="002060"/>
                </a:solidFill>
              </a:rPr>
              <a:t>Fill in the blanks with proper logical words</a:t>
            </a:r>
            <a:endParaRPr lang="zh-CN" altLang="en-US" sz="2800" b="1" dirty="0">
              <a:solidFill>
                <a:srgbClr val="002060"/>
              </a:solidFill>
            </a:endParaRPr>
          </a:p>
        </p:txBody>
      </p:sp>
      <p:pic>
        <p:nvPicPr>
          <p:cNvPr id="23" name="图片 22">
            <a:extLst>
              <a:ext uri="{FF2B5EF4-FFF2-40B4-BE49-F238E27FC236}">
                <a16:creationId xmlns:a16="http://schemas.microsoft.com/office/drawing/2014/main" id="{D59AFE71-44E5-40B8-A3D6-B447A4C7D5C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879" y="154802"/>
            <a:ext cx="1036651" cy="1012593"/>
          </a:xfrm>
          <a:prstGeom prst="rect">
            <a:avLst/>
          </a:prstGeom>
        </p:spPr>
      </p:pic>
      <p:sp>
        <p:nvSpPr>
          <p:cNvPr id="24" name="文本框 23">
            <a:extLst>
              <a:ext uri="{FF2B5EF4-FFF2-40B4-BE49-F238E27FC236}">
                <a16:creationId xmlns:a16="http://schemas.microsoft.com/office/drawing/2014/main" id="{27EFEDF0-419F-44CD-8DAC-3F7D364D1FA6}"/>
              </a:ext>
            </a:extLst>
          </p:cNvPr>
          <p:cNvSpPr txBox="1"/>
          <p:nvPr/>
        </p:nvSpPr>
        <p:spPr>
          <a:xfrm>
            <a:off x="496187" y="1185062"/>
            <a:ext cx="11507971" cy="3539430"/>
          </a:xfrm>
          <a:prstGeom prst="rect">
            <a:avLst/>
          </a:prstGeom>
          <a:noFill/>
        </p:spPr>
        <p:txBody>
          <a:bodyPr wrap="square">
            <a:spAutoFit/>
          </a:bodyPr>
          <a:lstStyle/>
          <a:p>
            <a:r>
              <a:rPr kumimoji="0" lang="en-US" altLang="zh-CN" sz="3200" b="1" i="0" u="none" strike="noStrike" kern="1200" cap="none" spc="0" normalizeH="0" baseline="0" noProof="0" dirty="0">
                <a:ln>
                  <a:noFill/>
                </a:ln>
                <a:solidFill>
                  <a:prstClr val="white">
                    <a:lumMod val="50000"/>
                  </a:prstClr>
                </a:solidFill>
                <a:effectLst/>
                <a:uLnTx/>
                <a:uFillTx/>
                <a:latin typeface="Calibri"/>
                <a:ea typeface="宋体" panose="02010600030101010101" pitchFamily="2" charset="-122"/>
                <a:cs typeface="+mn-cs"/>
              </a:rPr>
              <a:t>      </a:t>
            </a:r>
            <a:r>
              <a:rPr kumimoji="0" lang="en-US" altLang="zh-CN" sz="3200" b="1" i="0" u="none" strike="noStrike" kern="1200" cap="none" spc="0" normalizeH="0" baseline="0" noProof="0" dirty="0">
                <a:ln>
                  <a:noFill/>
                </a:ln>
                <a:effectLst/>
                <a:uLnTx/>
                <a:uFillTx/>
                <a:latin typeface="Calibri"/>
                <a:ea typeface="宋体" panose="02010600030101010101" pitchFamily="2" charset="-122"/>
                <a:cs typeface="+mn-cs"/>
              </a:rPr>
              <a:t>“we-talk” plays a crucial role in establishing and maintaining friendship. </a:t>
            </a:r>
            <a:r>
              <a:rPr kumimoji="0" lang="en-US" altLang="zh-CN" sz="3200" b="1" i="0" u="none" strike="noStrike" kern="1200" cap="none" spc="0" normalizeH="0" baseline="0" noProof="0" dirty="0">
                <a:ln>
                  <a:noFill/>
                </a:ln>
                <a:solidFill>
                  <a:srgbClr val="C00000"/>
                </a:solidFill>
                <a:effectLst/>
                <a:uLnTx/>
                <a:uFillTx/>
                <a:latin typeface="Calibri"/>
                <a:ea typeface="宋体" panose="02010600030101010101" pitchFamily="2" charset="-122"/>
                <a:cs typeface="+mn-cs"/>
              </a:rPr>
              <a:t>As a study reveals, </a:t>
            </a:r>
            <a:r>
              <a:rPr kumimoji="0" lang="en-US" altLang="zh-CN" sz="3200" b="1" i="0" u="none" strike="noStrike" kern="1200" cap="none" spc="0" normalizeH="0" baseline="0" noProof="0" dirty="0">
                <a:ln>
                  <a:noFill/>
                </a:ln>
                <a:effectLst/>
                <a:uLnTx/>
                <a:uFillTx/>
                <a:latin typeface="Calibri"/>
                <a:ea typeface="宋体" panose="02010600030101010101" pitchFamily="2" charset="-122"/>
                <a:cs typeface="+mn-cs"/>
              </a:rPr>
              <a:t>“we-talk” contributes to healthier relationships, motivating individuals into a group and to rely on each other. </a:t>
            </a:r>
            <a:r>
              <a:rPr kumimoji="0" lang="en-US" altLang="zh-CN" sz="3200" b="1" i="0" u="sng" strike="noStrike" kern="1200" cap="none" spc="0" normalizeH="0" baseline="0" noProof="0" dirty="0">
                <a:ln>
                  <a:noFill/>
                </a:ln>
                <a:effectLst/>
                <a:uLnTx/>
                <a:uFillTx/>
                <a:latin typeface="Calibri"/>
                <a:ea typeface="宋体" panose="02010600030101010101" pitchFamily="2" charset="-122"/>
                <a:cs typeface="+mn-cs"/>
              </a:rPr>
              <a:t>                      </a:t>
            </a:r>
            <a:r>
              <a:rPr kumimoji="0" lang="en-US" altLang="zh-CN" sz="3200" b="1" i="0" u="none" strike="noStrike" kern="1200" cap="none" spc="0" normalizeH="0" baseline="0" noProof="0" dirty="0">
                <a:ln>
                  <a:noFill/>
                </a:ln>
                <a:effectLst/>
                <a:uLnTx/>
                <a:uFillTx/>
                <a:latin typeface="Calibri"/>
                <a:ea typeface="宋体" panose="02010600030101010101" pitchFamily="2" charset="-122"/>
                <a:cs typeface="+mn-cs"/>
              </a:rPr>
              <a:t>, support from such interdependence  is beneficial to address collisions. “I-talk”,</a:t>
            </a:r>
            <a:r>
              <a:rPr kumimoji="0" lang="en-US" altLang="zh-CN" sz="3200" b="1" i="0" u="sng" strike="noStrike" kern="1200" cap="none" spc="0" normalizeH="0" baseline="0" noProof="0" dirty="0">
                <a:ln>
                  <a:noFill/>
                </a:ln>
                <a:effectLst/>
                <a:uLnTx/>
                <a:uFillTx/>
                <a:latin typeface="Calibri"/>
                <a:ea typeface="宋体" panose="02010600030101010101" pitchFamily="2" charset="-122"/>
                <a:cs typeface="+mn-cs"/>
              </a:rPr>
              <a:t>                       </a:t>
            </a:r>
            <a:r>
              <a:rPr kumimoji="0" lang="en-US" altLang="zh-CN" sz="3200" b="1" i="0" u="none" strike="noStrike" kern="1200" cap="none" spc="0" normalizeH="0" baseline="0" noProof="0" dirty="0">
                <a:ln>
                  <a:noFill/>
                </a:ln>
                <a:effectLst/>
                <a:uLnTx/>
                <a:uFillTx/>
                <a:latin typeface="Calibri"/>
                <a:ea typeface="宋体" panose="02010600030101010101" pitchFamily="2" charset="-122"/>
                <a:cs typeface="+mn-cs"/>
              </a:rPr>
              <a:t>, indicates pressure or negative feelings</a:t>
            </a:r>
            <a:r>
              <a:rPr kumimoji="0" lang="en-US" altLang="zh-CN" sz="3200" b="1" i="0" strike="noStrike" kern="1200" cap="none" spc="0" normalizeH="0" baseline="0" noProof="0" dirty="0">
                <a:ln>
                  <a:noFill/>
                </a:ln>
                <a:effectLst/>
                <a:uLnTx/>
                <a:uFillTx/>
                <a:latin typeface="Calibri"/>
                <a:ea typeface="宋体" panose="02010600030101010101" pitchFamily="2" charset="-122"/>
                <a:cs typeface="+mn-cs"/>
              </a:rPr>
              <a:t>.</a:t>
            </a:r>
            <a:r>
              <a:rPr kumimoji="0" lang="en-US" altLang="zh-CN" sz="3200" b="1" i="0" u="sng" strike="noStrike" kern="1200" cap="none" spc="0" normalizeH="0" baseline="0" noProof="0" dirty="0">
                <a:ln>
                  <a:noFill/>
                </a:ln>
                <a:effectLst/>
                <a:uLnTx/>
                <a:uFillTx/>
                <a:latin typeface="Calibri"/>
                <a:ea typeface="宋体" panose="02010600030101010101" pitchFamily="2" charset="-122"/>
                <a:cs typeface="+mn-cs"/>
              </a:rPr>
              <a:t>                ,</a:t>
            </a:r>
            <a:r>
              <a:rPr kumimoji="0" lang="en-US" altLang="zh-CN" sz="3200" b="1" i="0" u="none" strike="noStrike" kern="1200" cap="none" spc="0" normalizeH="0" baseline="0" noProof="0" dirty="0">
                <a:ln>
                  <a:noFill/>
                </a:ln>
                <a:effectLst/>
                <a:uLnTx/>
                <a:uFillTx/>
                <a:latin typeface="Calibri"/>
                <a:ea typeface="宋体" panose="02010600030101010101" pitchFamily="2" charset="-122"/>
                <a:cs typeface="+mn-cs"/>
              </a:rPr>
              <a:t> </a:t>
            </a:r>
            <a:r>
              <a:rPr kumimoji="0" lang="en-US" altLang="zh-CN" sz="3200" b="1" i="0" u="none" strike="noStrike" kern="1200" cap="none" spc="0" normalizeH="0" baseline="0" noProof="0" dirty="0">
                <a:ln>
                  <a:noFill/>
                </a:ln>
                <a:effectLst/>
                <a:uLnTx/>
                <a:uFillTx/>
                <a:latin typeface="Calibri"/>
                <a:ea typeface="宋体" panose="02010600030101010101" pitchFamily="2" charset="-122"/>
              </a:rPr>
              <a:t>it’s advisable to use “we-talk” in the benefit of you and your friends. </a:t>
            </a:r>
            <a:endParaRPr lang="zh-CN" altLang="en-US" dirty="0"/>
          </a:p>
        </p:txBody>
      </p:sp>
      <p:sp>
        <p:nvSpPr>
          <p:cNvPr id="25" name="文本框 24">
            <a:extLst>
              <a:ext uri="{FF2B5EF4-FFF2-40B4-BE49-F238E27FC236}">
                <a16:creationId xmlns:a16="http://schemas.microsoft.com/office/drawing/2014/main" id="{90286E2F-E5C5-4BC0-80B1-487F826429FB}"/>
              </a:ext>
            </a:extLst>
          </p:cNvPr>
          <p:cNvSpPr txBox="1"/>
          <p:nvPr/>
        </p:nvSpPr>
        <p:spPr>
          <a:xfrm>
            <a:off x="496187" y="4742159"/>
            <a:ext cx="3791559" cy="1569660"/>
          </a:xfrm>
          <a:prstGeom prst="rect">
            <a:avLst/>
          </a:prstGeom>
          <a:solidFill>
            <a:srgbClr val="00B0F0"/>
          </a:solidFill>
          <a:ln w="317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zh-CN" altLang="en-US" sz="2400" dirty="0">
                <a:solidFill>
                  <a:schemeClr val="bg1"/>
                </a:solidFill>
              </a:rPr>
              <a:t>并列</a:t>
            </a:r>
            <a:r>
              <a:rPr lang="en-US" altLang="zh-CN" sz="2400" dirty="0">
                <a:solidFill>
                  <a:schemeClr val="bg1"/>
                </a:solidFill>
              </a:rPr>
              <a:t>:also; additionally;</a:t>
            </a:r>
          </a:p>
          <a:p>
            <a:r>
              <a:rPr lang="en-US" altLang="zh-CN" sz="2400" dirty="0">
                <a:solidFill>
                  <a:schemeClr val="bg1"/>
                </a:solidFill>
              </a:rPr>
              <a:t>besides; what’s more; furthermore; moreover; in addition to…</a:t>
            </a:r>
          </a:p>
        </p:txBody>
      </p:sp>
      <p:sp>
        <p:nvSpPr>
          <p:cNvPr id="26" name="文本框 25">
            <a:extLst>
              <a:ext uri="{FF2B5EF4-FFF2-40B4-BE49-F238E27FC236}">
                <a16:creationId xmlns:a16="http://schemas.microsoft.com/office/drawing/2014/main" id="{9D2D0D54-CAC7-4202-928C-DE800BB23CD3}"/>
              </a:ext>
            </a:extLst>
          </p:cNvPr>
          <p:cNvSpPr txBox="1"/>
          <p:nvPr/>
        </p:nvSpPr>
        <p:spPr>
          <a:xfrm>
            <a:off x="1220093" y="769564"/>
            <a:ext cx="2460343" cy="461665"/>
          </a:xfrm>
          <a:prstGeom prst="rect">
            <a:avLst/>
          </a:prstGeom>
          <a:solidFill>
            <a:srgbClr val="ED4857"/>
          </a:solidFill>
        </p:spPr>
        <p:txBody>
          <a:bodyPr wrap="square" rtlCol="0">
            <a:spAutoFit/>
          </a:bodyPr>
          <a:lstStyle/>
          <a:p>
            <a:r>
              <a:rPr lang="en-US" altLang="zh-CN" sz="2400" dirty="0">
                <a:solidFill>
                  <a:schemeClr val="bg1"/>
                </a:solidFill>
                <a:latin typeface="+mj-lt"/>
                <a:ea typeface="+mj-ea"/>
              </a:rPr>
              <a:t>Possible version</a:t>
            </a:r>
            <a:endParaRPr lang="zh-CN" altLang="en-US" sz="2400" dirty="0">
              <a:solidFill>
                <a:schemeClr val="bg1"/>
              </a:solidFill>
              <a:latin typeface="+mj-ea"/>
              <a:ea typeface="+mj-ea"/>
            </a:endParaRPr>
          </a:p>
        </p:txBody>
      </p:sp>
      <p:sp>
        <p:nvSpPr>
          <p:cNvPr id="27" name="文本框 26">
            <a:extLst>
              <a:ext uri="{FF2B5EF4-FFF2-40B4-BE49-F238E27FC236}">
                <a16:creationId xmlns:a16="http://schemas.microsoft.com/office/drawing/2014/main" id="{DA09F260-4568-4FF5-88C9-4A8987187E7F}"/>
              </a:ext>
            </a:extLst>
          </p:cNvPr>
          <p:cNvSpPr txBox="1"/>
          <p:nvPr/>
        </p:nvSpPr>
        <p:spPr>
          <a:xfrm>
            <a:off x="4413223" y="4717296"/>
            <a:ext cx="3782979" cy="1569660"/>
          </a:xfrm>
          <a:prstGeom prst="rect">
            <a:avLst/>
          </a:prstGeom>
          <a:solidFill>
            <a:srgbClr val="F17F8A"/>
          </a:solidFill>
          <a:ln w="317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zh-CN" altLang="en-US" sz="2400" dirty="0">
                <a:solidFill>
                  <a:schemeClr val="bg1"/>
                </a:solidFill>
              </a:rPr>
              <a:t>转折</a:t>
            </a:r>
            <a:r>
              <a:rPr lang="en-US" altLang="zh-CN" sz="2400" dirty="0">
                <a:solidFill>
                  <a:schemeClr val="bg1"/>
                </a:solidFill>
              </a:rPr>
              <a:t>:however; on the contrary; contrarily; by(in) contrast; whereas; </a:t>
            </a:r>
            <a:r>
              <a:rPr lang="en-US" altLang="zh-CN" sz="2400" dirty="0" err="1">
                <a:solidFill>
                  <a:schemeClr val="bg1"/>
                </a:solidFill>
              </a:rPr>
              <a:t>conversely;nevertheless</a:t>
            </a:r>
            <a:r>
              <a:rPr lang="en-US" altLang="zh-CN" sz="2400" dirty="0">
                <a:solidFill>
                  <a:schemeClr val="bg1"/>
                </a:solidFill>
              </a:rPr>
              <a:t>…</a:t>
            </a:r>
          </a:p>
        </p:txBody>
      </p:sp>
      <p:sp>
        <p:nvSpPr>
          <p:cNvPr id="28" name="文本框 27">
            <a:extLst>
              <a:ext uri="{FF2B5EF4-FFF2-40B4-BE49-F238E27FC236}">
                <a16:creationId xmlns:a16="http://schemas.microsoft.com/office/drawing/2014/main" id="{C29287BA-C5DC-4415-B929-5AC1026E73CE}"/>
              </a:ext>
            </a:extLst>
          </p:cNvPr>
          <p:cNvSpPr txBox="1"/>
          <p:nvPr/>
        </p:nvSpPr>
        <p:spPr>
          <a:xfrm>
            <a:off x="8283917" y="4717296"/>
            <a:ext cx="3782979" cy="1569660"/>
          </a:xfrm>
          <a:prstGeom prst="rect">
            <a:avLst/>
          </a:prstGeom>
          <a:solidFill>
            <a:srgbClr val="F68C2D"/>
          </a:solidFill>
          <a:ln w="3175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zh-CN" altLang="en-US" sz="2400" dirty="0">
                <a:solidFill>
                  <a:schemeClr val="bg1"/>
                </a:solidFill>
              </a:rPr>
              <a:t>结果</a:t>
            </a:r>
            <a:r>
              <a:rPr lang="en-US" altLang="zh-CN" sz="2400" dirty="0">
                <a:solidFill>
                  <a:schemeClr val="bg1"/>
                </a:solidFill>
              </a:rPr>
              <a:t>: so; therefore; thus;</a:t>
            </a:r>
          </a:p>
          <a:p>
            <a:r>
              <a:rPr lang="en-US" altLang="zh-CN" sz="2400" dirty="0">
                <a:solidFill>
                  <a:schemeClr val="bg1"/>
                </a:solidFill>
              </a:rPr>
              <a:t>hence; consequently; in consequence; as a result\consequence…</a:t>
            </a:r>
          </a:p>
        </p:txBody>
      </p:sp>
      <p:sp>
        <p:nvSpPr>
          <p:cNvPr id="29" name="文本框 28">
            <a:extLst>
              <a:ext uri="{FF2B5EF4-FFF2-40B4-BE49-F238E27FC236}">
                <a16:creationId xmlns:a16="http://schemas.microsoft.com/office/drawing/2014/main" id="{78E7C637-5D26-4068-B2EB-41FCDB64EDC0}"/>
              </a:ext>
            </a:extLst>
          </p:cNvPr>
          <p:cNvSpPr txBox="1"/>
          <p:nvPr/>
        </p:nvSpPr>
        <p:spPr>
          <a:xfrm>
            <a:off x="2391966" y="2570057"/>
            <a:ext cx="2576940" cy="584775"/>
          </a:xfrm>
          <a:prstGeom prst="rect">
            <a:avLst/>
          </a:prstGeom>
          <a:noFill/>
        </p:spPr>
        <p:txBody>
          <a:bodyPr wrap="square" rtlCol="0">
            <a:spAutoFit/>
          </a:bodyPr>
          <a:lstStyle/>
          <a:p>
            <a:r>
              <a:rPr lang="en-US" altLang="zh-CN" sz="3200" b="1" dirty="0">
                <a:solidFill>
                  <a:srgbClr val="C00000"/>
                </a:solidFill>
                <a:latin typeface="Calibri" panose="020F0502020204030204" pitchFamily="34" charset="0"/>
                <a:cs typeface="Calibri" panose="020F0502020204030204" pitchFamily="34" charset="0"/>
              </a:rPr>
              <a:t>Additionally</a:t>
            </a:r>
            <a:endParaRPr lang="zh-CN" altLang="en-US" sz="3200" b="1" dirty="0">
              <a:solidFill>
                <a:srgbClr val="C00000"/>
              </a:solidFill>
              <a:latin typeface="Calibri" panose="020F0502020204030204" pitchFamily="34" charset="0"/>
              <a:cs typeface="Calibri" panose="020F0502020204030204" pitchFamily="34" charset="0"/>
            </a:endParaRPr>
          </a:p>
        </p:txBody>
      </p:sp>
      <p:sp>
        <p:nvSpPr>
          <p:cNvPr id="30" name="文本框 29">
            <a:extLst>
              <a:ext uri="{FF2B5EF4-FFF2-40B4-BE49-F238E27FC236}">
                <a16:creationId xmlns:a16="http://schemas.microsoft.com/office/drawing/2014/main" id="{1FCCB126-9740-4983-9399-4FED1ED94D55}"/>
              </a:ext>
            </a:extLst>
          </p:cNvPr>
          <p:cNvSpPr txBox="1"/>
          <p:nvPr/>
        </p:nvSpPr>
        <p:spPr>
          <a:xfrm>
            <a:off x="7198062" y="3058902"/>
            <a:ext cx="2576940" cy="584775"/>
          </a:xfrm>
          <a:prstGeom prst="rect">
            <a:avLst/>
          </a:prstGeom>
          <a:noFill/>
        </p:spPr>
        <p:txBody>
          <a:bodyPr wrap="square" rtlCol="0">
            <a:spAutoFit/>
          </a:bodyPr>
          <a:lstStyle/>
          <a:p>
            <a:r>
              <a:rPr lang="en-US" altLang="zh-CN" sz="3200" b="1" dirty="0">
                <a:solidFill>
                  <a:srgbClr val="C00000"/>
                </a:solidFill>
                <a:latin typeface="Calibri" panose="020F0502020204030204" pitchFamily="34" charset="0"/>
                <a:cs typeface="Calibri" panose="020F0502020204030204" pitchFamily="34" charset="0"/>
              </a:rPr>
              <a:t>by contrast</a:t>
            </a:r>
            <a:endParaRPr lang="zh-CN" altLang="en-US" sz="3200" b="1" dirty="0">
              <a:solidFill>
                <a:srgbClr val="C00000"/>
              </a:solidFill>
              <a:latin typeface="Calibri" panose="020F0502020204030204" pitchFamily="34" charset="0"/>
              <a:cs typeface="Calibri" panose="020F0502020204030204" pitchFamily="34" charset="0"/>
            </a:endParaRPr>
          </a:p>
        </p:txBody>
      </p:sp>
      <p:sp>
        <p:nvSpPr>
          <p:cNvPr id="31" name="文本框 30">
            <a:extLst>
              <a:ext uri="{FF2B5EF4-FFF2-40B4-BE49-F238E27FC236}">
                <a16:creationId xmlns:a16="http://schemas.microsoft.com/office/drawing/2014/main" id="{E8CC0232-9A08-40A0-8B11-3060DAC4D455}"/>
              </a:ext>
            </a:extLst>
          </p:cNvPr>
          <p:cNvSpPr txBox="1"/>
          <p:nvPr/>
        </p:nvSpPr>
        <p:spPr>
          <a:xfrm>
            <a:off x="5809092" y="3595711"/>
            <a:ext cx="2576940" cy="584775"/>
          </a:xfrm>
          <a:prstGeom prst="rect">
            <a:avLst/>
          </a:prstGeom>
          <a:noFill/>
        </p:spPr>
        <p:txBody>
          <a:bodyPr wrap="square" rtlCol="0">
            <a:spAutoFit/>
          </a:bodyPr>
          <a:lstStyle/>
          <a:p>
            <a:r>
              <a:rPr lang="en-US" altLang="zh-CN" sz="3200" b="1" dirty="0">
                <a:solidFill>
                  <a:srgbClr val="C00000"/>
                </a:solidFill>
                <a:latin typeface="Calibri" panose="020F0502020204030204" pitchFamily="34" charset="0"/>
                <a:cs typeface="Calibri" panose="020F0502020204030204" pitchFamily="34" charset="0"/>
              </a:rPr>
              <a:t>Thus</a:t>
            </a:r>
            <a:endParaRPr lang="zh-CN" altLang="en-US" sz="3200" b="1" dirty="0">
              <a:solidFill>
                <a:srgbClr val="C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2200605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additive="base">
                                        <p:cTn id="7" dur="500" fill="hold"/>
                                        <p:tgtEl>
                                          <p:spTgt spid="29"/>
                                        </p:tgtEl>
                                        <p:attrNameLst>
                                          <p:attrName>ppt_x</p:attrName>
                                        </p:attrNameLst>
                                      </p:cBhvr>
                                      <p:tavLst>
                                        <p:tav tm="0">
                                          <p:val>
                                            <p:strVal val="#ppt_x"/>
                                          </p:val>
                                        </p:tav>
                                        <p:tav tm="100000">
                                          <p:val>
                                            <p:strVal val="#ppt_x"/>
                                          </p:val>
                                        </p:tav>
                                      </p:tavLst>
                                    </p:anim>
                                    <p:anim calcmode="lin" valueType="num">
                                      <p:cBhvr additive="base">
                                        <p:cTn id="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5"/>
                                        </p:tgtEl>
                                        <p:attrNameLst>
                                          <p:attrName>style.visibility</p:attrName>
                                        </p:attrNameLst>
                                      </p:cBhvr>
                                      <p:to>
                                        <p:strVal val="visible"/>
                                      </p:to>
                                    </p:set>
                                    <p:anim calcmode="lin" valueType="num">
                                      <p:cBhvr additive="base">
                                        <p:cTn id="13" dur="500" fill="hold"/>
                                        <p:tgtEl>
                                          <p:spTgt spid="25"/>
                                        </p:tgtEl>
                                        <p:attrNameLst>
                                          <p:attrName>ppt_x</p:attrName>
                                        </p:attrNameLst>
                                      </p:cBhvr>
                                      <p:tavLst>
                                        <p:tav tm="0">
                                          <p:val>
                                            <p:strVal val="#ppt_x"/>
                                          </p:val>
                                        </p:tav>
                                        <p:tav tm="100000">
                                          <p:val>
                                            <p:strVal val="#ppt_x"/>
                                          </p:val>
                                        </p:tav>
                                      </p:tavLst>
                                    </p:anim>
                                    <p:anim calcmode="lin" valueType="num">
                                      <p:cBhvr additive="base">
                                        <p:cTn id="1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anim calcmode="lin" valueType="num">
                                      <p:cBhvr additive="base">
                                        <p:cTn id="19" dur="500" fill="hold"/>
                                        <p:tgtEl>
                                          <p:spTgt spid="30"/>
                                        </p:tgtEl>
                                        <p:attrNameLst>
                                          <p:attrName>ppt_x</p:attrName>
                                        </p:attrNameLst>
                                      </p:cBhvr>
                                      <p:tavLst>
                                        <p:tav tm="0">
                                          <p:val>
                                            <p:strVal val="#ppt_x"/>
                                          </p:val>
                                        </p:tav>
                                        <p:tav tm="100000">
                                          <p:val>
                                            <p:strVal val="#ppt_x"/>
                                          </p:val>
                                        </p:tav>
                                      </p:tavLst>
                                    </p:anim>
                                    <p:anim calcmode="lin" valueType="num">
                                      <p:cBhvr additive="base">
                                        <p:cTn id="20"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7"/>
                                        </p:tgtEl>
                                        <p:attrNameLst>
                                          <p:attrName>style.visibility</p:attrName>
                                        </p:attrNameLst>
                                      </p:cBhvr>
                                      <p:to>
                                        <p:strVal val="visible"/>
                                      </p:to>
                                    </p:set>
                                    <p:anim calcmode="lin" valueType="num">
                                      <p:cBhvr additive="base">
                                        <p:cTn id="25" dur="500" fill="hold"/>
                                        <p:tgtEl>
                                          <p:spTgt spid="27"/>
                                        </p:tgtEl>
                                        <p:attrNameLst>
                                          <p:attrName>ppt_x</p:attrName>
                                        </p:attrNameLst>
                                      </p:cBhvr>
                                      <p:tavLst>
                                        <p:tav tm="0">
                                          <p:val>
                                            <p:strVal val="#ppt_x"/>
                                          </p:val>
                                        </p:tav>
                                        <p:tav tm="100000">
                                          <p:val>
                                            <p:strVal val="#ppt_x"/>
                                          </p:val>
                                        </p:tav>
                                      </p:tavLst>
                                    </p:anim>
                                    <p:anim calcmode="lin" valueType="num">
                                      <p:cBhvr additive="base">
                                        <p:cTn id="2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1"/>
                                        </p:tgtEl>
                                        <p:attrNameLst>
                                          <p:attrName>style.visibility</p:attrName>
                                        </p:attrNameLst>
                                      </p:cBhvr>
                                      <p:to>
                                        <p:strVal val="visible"/>
                                      </p:to>
                                    </p:set>
                                    <p:anim calcmode="lin" valueType="num">
                                      <p:cBhvr additive="base">
                                        <p:cTn id="31" dur="500" fill="hold"/>
                                        <p:tgtEl>
                                          <p:spTgt spid="31"/>
                                        </p:tgtEl>
                                        <p:attrNameLst>
                                          <p:attrName>ppt_x</p:attrName>
                                        </p:attrNameLst>
                                      </p:cBhvr>
                                      <p:tavLst>
                                        <p:tav tm="0">
                                          <p:val>
                                            <p:strVal val="#ppt_x"/>
                                          </p:val>
                                        </p:tav>
                                        <p:tav tm="100000">
                                          <p:val>
                                            <p:strVal val="#ppt_x"/>
                                          </p:val>
                                        </p:tav>
                                      </p:tavLst>
                                    </p:anim>
                                    <p:anim calcmode="lin" valueType="num">
                                      <p:cBhvr additive="base">
                                        <p:cTn id="32"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anim calcmode="lin" valueType="num">
                                      <p:cBhvr additive="base">
                                        <p:cTn id="37" dur="500" fill="hold"/>
                                        <p:tgtEl>
                                          <p:spTgt spid="28"/>
                                        </p:tgtEl>
                                        <p:attrNameLst>
                                          <p:attrName>ppt_x</p:attrName>
                                        </p:attrNameLst>
                                      </p:cBhvr>
                                      <p:tavLst>
                                        <p:tav tm="0">
                                          <p:val>
                                            <p:strVal val="#ppt_x"/>
                                          </p:val>
                                        </p:tav>
                                        <p:tav tm="100000">
                                          <p:val>
                                            <p:strVal val="#ppt_x"/>
                                          </p:val>
                                        </p:tav>
                                      </p:tavLst>
                                    </p:anim>
                                    <p:anim calcmode="lin" valueType="num">
                                      <p:cBhvr additive="base">
                                        <p:cTn id="38"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7" grpId="0" animBg="1"/>
      <p:bldP spid="28" grpId="0" animBg="1"/>
      <p:bldP spid="29" grpId="0"/>
      <p:bldP spid="30" grpId="0"/>
      <p:bldP spid="3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5238842" y="1584395"/>
            <a:ext cx="6231193" cy="523220"/>
          </a:xfrm>
          <a:prstGeom prst="rect">
            <a:avLst/>
          </a:prstGeom>
          <a:noFill/>
        </p:spPr>
        <p:txBody>
          <a:bodyPr wrap="square" rtlCol="0">
            <a:spAutoFit/>
            <a:scene3d>
              <a:camera prst="orthographicFront"/>
              <a:lightRig rig="threePt" dir="t"/>
            </a:scene3d>
            <a:sp3d contourW="12700"/>
          </a:bodyPr>
          <a:lstStyle/>
          <a:p>
            <a:r>
              <a:rPr lang="en-US" altLang="zh-CN" sz="2800" b="1" dirty="0">
                <a:solidFill>
                  <a:schemeClr val="tx1">
                    <a:lumMod val="85000"/>
                    <a:lumOff val="15000"/>
                  </a:schemeClr>
                </a:solidFill>
              </a:rPr>
              <a:t>Step1: Read for </a:t>
            </a:r>
            <a:r>
              <a:rPr lang="en-US" altLang="zh-CN" sz="2800" b="1" dirty="0">
                <a:solidFill>
                  <a:srgbClr val="FF0000"/>
                </a:solidFill>
              </a:rPr>
              <a:t>theme &amp; main idea</a:t>
            </a:r>
            <a:endParaRPr lang="en-US" altLang="zh-CN" sz="2800" b="1" dirty="0">
              <a:solidFill>
                <a:schemeClr val="tx1">
                  <a:lumMod val="85000"/>
                  <a:lumOff val="15000"/>
                </a:schemeClr>
              </a:solidFill>
            </a:endParaRPr>
          </a:p>
        </p:txBody>
      </p:sp>
      <p:grpSp>
        <p:nvGrpSpPr>
          <p:cNvPr id="3" name="组合 2"/>
          <p:cNvGrpSpPr/>
          <p:nvPr/>
        </p:nvGrpSpPr>
        <p:grpSpPr>
          <a:xfrm>
            <a:off x="5448858" y="6497465"/>
            <a:ext cx="1294285" cy="0"/>
            <a:chOff x="5451631" y="5125866"/>
            <a:chExt cx="1294285" cy="0"/>
          </a:xfrm>
        </p:grpSpPr>
        <p:cxnSp>
          <p:nvCxnSpPr>
            <p:cNvPr id="16" name="直接连接符 15"/>
            <p:cNvCxnSpPr/>
            <p:nvPr/>
          </p:nvCxnSpPr>
          <p:spPr>
            <a:xfrm>
              <a:off x="5451631" y="5125866"/>
              <a:ext cx="303921"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5781752" y="5125866"/>
              <a:ext cx="303921"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111874" y="5125866"/>
              <a:ext cx="303921"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6441995" y="5125866"/>
              <a:ext cx="303921"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grpSp>
      <p:pic>
        <p:nvPicPr>
          <p:cNvPr id="2" name="图片 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74297" y="1672156"/>
            <a:ext cx="4738353" cy="3513688"/>
          </a:xfrm>
          <a:prstGeom prst="rect">
            <a:avLst/>
          </a:prstGeom>
        </p:spPr>
      </p:pic>
      <p:sp>
        <p:nvSpPr>
          <p:cNvPr id="21" name="文本框 20"/>
          <p:cNvSpPr txBox="1"/>
          <p:nvPr/>
        </p:nvSpPr>
        <p:spPr>
          <a:xfrm>
            <a:off x="2140676" y="2566312"/>
            <a:ext cx="1261884" cy="1077218"/>
          </a:xfrm>
          <a:prstGeom prst="rect">
            <a:avLst/>
          </a:prstGeom>
          <a:noFill/>
        </p:spPr>
        <p:txBody>
          <a:bodyPr wrap="none" rtlCol="0">
            <a:spAutoFit/>
            <a:scene3d>
              <a:camera prst="orthographicFront"/>
              <a:lightRig rig="threePt" dir="t"/>
            </a:scene3d>
            <a:sp3d contourW="12700"/>
          </a:bodyPr>
          <a:lstStyle/>
          <a:p>
            <a:pPr algn="ctr"/>
            <a:r>
              <a:rPr lang="en-US" altLang="zh-CN" sz="3200" b="1" dirty="0">
                <a:solidFill>
                  <a:srgbClr val="C00000"/>
                </a:solidFill>
                <a:effectLst>
                  <a:outerShdw blurRad="38100" dist="38100" dir="2700000" algn="tl">
                    <a:srgbClr val="000000">
                      <a:alpha val="43137"/>
                    </a:srgbClr>
                  </a:outerShdw>
                </a:effectLst>
                <a:latin typeface="Century Gothic" panose="020B0502020202020204" pitchFamily="34" charset="0"/>
              </a:rPr>
              <a:t>Three</a:t>
            </a:r>
          </a:p>
          <a:p>
            <a:pPr algn="ctr"/>
            <a:r>
              <a:rPr lang="en-US" altLang="zh-CN" sz="3200" b="1" dirty="0">
                <a:solidFill>
                  <a:srgbClr val="C00000"/>
                </a:solidFill>
                <a:effectLst>
                  <a:outerShdw blurRad="38100" dist="38100" dir="2700000" algn="tl">
                    <a:srgbClr val="000000">
                      <a:alpha val="43137"/>
                    </a:srgbClr>
                  </a:outerShdw>
                </a:effectLst>
                <a:latin typeface="Century Gothic" panose="020B0502020202020204" pitchFamily="34" charset="0"/>
              </a:rPr>
              <a:t>steps</a:t>
            </a:r>
            <a:endParaRPr lang="zh-CN" altLang="en-US" sz="3200" b="1" dirty="0">
              <a:solidFill>
                <a:schemeClr val="tx1">
                  <a:lumMod val="85000"/>
                  <a:lumOff val="15000"/>
                </a:schemeClr>
              </a:solidFill>
              <a:effectLst>
                <a:outerShdw blurRad="38100" dist="38100" dir="2700000" algn="tl">
                  <a:srgbClr val="000000">
                    <a:alpha val="43137"/>
                  </a:srgbClr>
                </a:outerShdw>
              </a:effectLst>
              <a:latin typeface="Century Gothic" panose="020B0502020202020204" pitchFamily="34" charset="0"/>
            </a:endParaRPr>
          </a:p>
        </p:txBody>
      </p:sp>
      <p:sp>
        <p:nvSpPr>
          <p:cNvPr id="30" name="文本框 29">
            <a:extLst>
              <a:ext uri="{FF2B5EF4-FFF2-40B4-BE49-F238E27FC236}">
                <a16:creationId xmlns:a16="http://schemas.microsoft.com/office/drawing/2014/main" id="{DC089DBA-479B-4E4A-B09E-2AC4C095D4D1}"/>
              </a:ext>
            </a:extLst>
          </p:cNvPr>
          <p:cNvSpPr txBox="1"/>
          <p:nvPr/>
        </p:nvSpPr>
        <p:spPr>
          <a:xfrm>
            <a:off x="5238842" y="2627868"/>
            <a:ext cx="6678861" cy="954107"/>
          </a:xfrm>
          <a:prstGeom prst="rect">
            <a:avLst/>
          </a:prstGeom>
          <a:noFill/>
        </p:spPr>
        <p:txBody>
          <a:bodyPr wrap="square" rtlCol="0">
            <a:spAutoFit/>
            <a:scene3d>
              <a:camera prst="orthographicFront"/>
              <a:lightRig rig="threePt" dir="t"/>
            </a:scene3d>
            <a:sp3d contourW="12700"/>
          </a:bodyPr>
          <a:lstStyle/>
          <a:p>
            <a:r>
              <a:rPr lang="en-US" altLang="zh-CN" sz="2800" b="1" dirty="0">
                <a:solidFill>
                  <a:schemeClr val="tx1">
                    <a:lumMod val="85000"/>
                    <a:lumOff val="15000"/>
                  </a:schemeClr>
                </a:solidFill>
              </a:rPr>
              <a:t>Step2: Read for </a:t>
            </a:r>
            <a:r>
              <a:rPr lang="en-US" altLang="zh-CN" sz="2800" b="1" dirty="0">
                <a:solidFill>
                  <a:srgbClr val="FF0000"/>
                </a:solidFill>
              </a:rPr>
              <a:t>key points </a:t>
            </a:r>
            <a:r>
              <a:rPr lang="en-US" altLang="zh-CN" sz="2800" b="1" dirty="0">
                <a:solidFill>
                  <a:schemeClr val="tx1">
                    <a:lumMod val="85000"/>
                    <a:lumOff val="15000"/>
                  </a:schemeClr>
                </a:solidFill>
              </a:rPr>
              <a:t>and rewrite  </a:t>
            </a:r>
          </a:p>
          <a:p>
            <a:r>
              <a:rPr lang="en-US" altLang="zh-CN" sz="2800" b="1" dirty="0">
                <a:solidFill>
                  <a:schemeClr val="tx1">
                    <a:lumMod val="85000"/>
                    <a:lumOff val="15000"/>
                  </a:schemeClr>
                </a:solidFill>
              </a:rPr>
              <a:t>            them </a:t>
            </a:r>
            <a:r>
              <a:rPr lang="en-US" altLang="zh-CN" sz="2800" b="1" dirty="0">
                <a:solidFill>
                  <a:srgbClr val="FF0000"/>
                </a:solidFill>
              </a:rPr>
              <a:t>correctly and concisely</a:t>
            </a:r>
            <a:r>
              <a:rPr lang="en-US" altLang="zh-CN" sz="2800" b="1" dirty="0">
                <a:solidFill>
                  <a:schemeClr val="tx1">
                    <a:lumMod val="85000"/>
                    <a:lumOff val="15000"/>
                  </a:schemeClr>
                </a:solidFill>
              </a:rPr>
              <a:t>.</a:t>
            </a:r>
          </a:p>
        </p:txBody>
      </p:sp>
      <p:sp>
        <p:nvSpPr>
          <p:cNvPr id="31" name="文本框 30">
            <a:extLst>
              <a:ext uri="{FF2B5EF4-FFF2-40B4-BE49-F238E27FC236}">
                <a16:creationId xmlns:a16="http://schemas.microsoft.com/office/drawing/2014/main" id="{881165A7-B7FC-49ED-8403-57C8210FD3C6}"/>
              </a:ext>
            </a:extLst>
          </p:cNvPr>
          <p:cNvSpPr txBox="1"/>
          <p:nvPr/>
        </p:nvSpPr>
        <p:spPr>
          <a:xfrm>
            <a:off x="5238842" y="3979632"/>
            <a:ext cx="6917278" cy="954107"/>
          </a:xfrm>
          <a:prstGeom prst="rect">
            <a:avLst/>
          </a:prstGeom>
          <a:noFill/>
        </p:spPr>
        <p:txBody>
          <a:bodyPr wrap="none" rtlCol="0">
            <a:spAutoFit/>
            <a:scene3d>
              <a:camera prst="orthographicFront"/>
              <a:lightRig rig="threePt" dir="t"/>
            </a:scene3d>
            <a:sp3d contourW="12700"/>
          </a:bodyPr>
          <a:lstStyle/>
          <a:p>
            <a:r>
              <a:rPr lang="en-US" altLang="zh-CN" sz="2800" b="1" dirty="0">
                <a:solidFill>
                  <a:schemeClr val="tx1">
                    <a:lumMod val="85000"/>
                    <a:lumOff val="15000"/>
                  </a:schemeClr>
                </a:solidFill>
              </a:rPr>
              <a:t>Step3: Read for </a:t>
            </a:r>
            <a:r>
              <a:rPr lang="en-US" altLang="zh-CN" sz="2800" b="1" dirty="0">
                <a:solidFill>
                  <a:srgbClr val="FF0000"/>
                </a:solidFill>
              </a:rPr>
              <a:t>structure</a:t>
            </a:r>
            <a:r>
              <a:rPr lang="en-US" altLang="zh-CN" sz="2800" b="1" dirty="0">
                <a:solidFill>
                  <a:schemeClr val="tx1">
                    <a:lumMod val="85000"/>
                    <a:lumOff val="15000"/>
                  </a:schemeClr>
                </a:solidFill>
              </a:rPr>
              <a:t> and organize </a:t>
            </a:r>
          </a:p>
          <a:p>
            <a:r>
              <a:rPr lang="en-US" altLang="zh-CN" sz="2800" b="1" dirty="0">
                <a:solidFill>
                  <a:schemeClr val="tx1">
                    <a:lumMod val="85000"/>
                    <a:lumOff val="15000"/>
                  </a:schemeClr>
                </a:solidFill>
              </a:rPr>
              <a:t>            your writing </a:t>
            </a:r>
            <a:r>
              <a:rPr lang="en-US" altLang="zh-CN" sz="2800" b="1" dirty="0">
                <a:solidFill>
                  <a:srgbClr val="FF0000"/>
                </a:solidFill>
              </a:rPr>
              <a:t>coherently</a:t>
            </a:r>
            <a:r>
              <a:rPr lang="en-US" altLang="zh-CN" sz="2800" b="1" dirty="0">
                <a:solidFill>
                  <a:schemeClr val="tx1">
                    <a:lumMod val="85000"/>
                    <a:lumOff val="15000"/>
                  </a:schemeClr>
                </a:solidFill>
              </a:rPr>
              <a:t>.</a:t>
            </a:r>
          </a:p>
        </p:txBody>
      </p:sp>
      <p:sp>
        <p:nvSpPr>
          <p:cNvPr id="4" name="文本框 3">
            <a:extLst>
              <a:ext uri="{FF2B5EF4-FFF2-40B4-BE49-F238E27FC236}">
                <a16:creationId xmlns:a16="http://schemas.microsoft.com/office/drawing/2014/main" id="{A70DB1EE-AD09-411A-9EC4-DFA3D8872374}"/>
              </a:ext>
            </a:extLst>
          </p:cNvPr>
          <p:cNvSpPr txBox="1"/>
          <p:nvPr/>
        </p:nvSpPr>
        <p:spPr>
          <a:xfrm>
            <a:off x="4494733" y="262833"/>
            <a:ext cx="7697267" cy="707886"/>
          </a:xfrm>
          <a:prstGeom prst="rect">
            <a:avLst/>
          </a:prstGeom>
          <a:noFill/>
        </p:spPr>
        <p:txBody>
          <a:bodyPr wrap="square" rtlCol="0">
            <a:spAutoFit/>
            <a:scene3d>
              <a:camera prst="orthographicFront"/>
              <a:lightRig rig="threePt" dir="t"/>
            </a:scene3d>
            <a:sp3d contourW="12700"/>
          </a:bodyPr>
          <a:lstStyle/>
          <a:p>
            <a:r>
              <a:rPr lang="en-US" altLang="zh-CN" sz="4000" b="1" dirty="0">
                <a:solidFill>
                  <a:srgbClr val="C00000"/>
                </a:solidFill>
              </a:rPr>
              <a:t>Conclusion</a:t>
            </a:r>
            <a:endParaRPr lang="zh-CN" altLang="en-US" sz="4000" b="1" dirty="0">
              <a:solidFill>
                <a:srgbClr val="C00000"/>
              </a:solidFill>
            </a:endParaRPr>
          </a:p>
        </p:txBody>
      </p:sp>
    </p:spTree>
    <p:extLst>
      <p:ext uri="{BB962C8B-B14F-4D97-AF65-F5344CB8AC3E}">
        <p14:creationId xmlns:p14="http://schemas.microsoft.com/office/powerpoint/2010/main" val="164787775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1"/>
                                        </p:tgtEl>
                                        <p:attrNameLst>
                                          <p:attrName>style.visibility</p:attrName>
                                        </p:attrNameLst>
                                      </p:cBhvr>
                                      <p:to>
                                        <p:strVal val="visible"/>
                                      </p:to>
                                    </p:set>
                                    <p:anim calcmode="lin" valueType="num">
                                      <p:cBhvr additive="base">
                                        <p:cTn id="11" dur="500" fill="hold"/>
                                        <p:tgtEl>
                                          <p:spTgt spid="21"/>
                                        </p:tgtEl>
                                        <p:attrNameLst>
                                          <p:attrName>ppt_x</p:attrName>
                                        </p:attrNameLst>
                                      </p:cBhvr>
                                      <p:tavLst>
                                        <p:tav tm="0">
                                          <p:val>
                                            <p:strVal val="#ppt_x"/>
                                          </p:val>
                                        </p:tav>
                                        <p:tav tm="100000">
                                          <p:val>
                                            <p:strVal val="#ppt_x"/>
                                          </p:val>
                                        </p:tav>
                                      </p:tavLst>
                                    </p:anim>
                                    <p:anim calcmode="lin" valueType="num">
                                      <p:cBhvr additive="base">
                                        <p:cTn id="1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500" fill="hold"/>
                                        <p:tgtEl>
                                          <p:spTgt spid="14"/>
                                        </p:tgtEl>
                                        <p:attrNameLst>
                                          <p:attrName>ppt_x</p:attrName>
                                        </p:attrNameLst>
                                      </p:cBhvr>
                                      <p:tavLst>
                                        <p:tav tm="0">
                                          <p:val>
                                            <p:strVal val="#ppt_x"/>
                                          </p:val>
                                        </p:tav>
                                        <p:tav tm="100000">
                                          <p:val>
                                            <p:strVal val="#ppt_x"/>
                                          </p:val>
                                        </p:tav>
                                      </p:tavLst>
                                    </p:anim>
                                    <p:anim calcmode="lin" valueType="num">
                                      <p:cBhvr additive="base">
                                        <p:cTn id="1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0"/>
                                        </p:tgtEl>
                                        <p:attrNameLst>
                                          <p:attrName>style.visibility</p:attrName>
                                        </p:attrNameLst>
                                      </p:cBhvr>
                                      <p:to>
                                        <p:strVal val="visible"/>
                                      </p:to>
                                    </p:set>
                                    <p:anim calcmode="lin" valueType="num">
                                      <p:cBhvr additive="base">
                                        <p:cTn id="23" dur="500" fill="hold"/>
                                        <p:tgtEl>
                                          <p:spTgt spid="30"/>
                                        </p:tgtEl>
                                        <p:attrNameLst>
                                          <p:attrName>ppt_x</p:attrName>
                                        </p:attrNameLst>
                                      </p:cBhvr>
                                      <p:tavLst>
                                        <p:tav tm="0">
                                          <p:val>
                                            <p:strVal val="#ppt_x"/>
                                          </p:val>
                                        </p:tav>
                                        <p:tav tm="100000">
                                          <p:val>
                                            <p:strVal val="#ppt_x"/>
                                          </p:val>
                                        </p:tav>
                                      </p:tavLst>
                                    </p:anim>
                                    <p:anim calcmode="lin" valueType="num">
                                      <p:cBhvr additive="base">
                                        <p:cTn id="2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1"/>
                                        </p:tgtEl>
                                        <p:attrNameLst>
                                          <p:attrName>style.visibility</p:attrName>
                                        </p:attrNameLst>
                                      </p:cBhvr>
                                      <p:to>
                                        <p:strVal val="visible"/>
                                      </p:to>
                                    </p:set>
                                    <p:anim calcmode="lin" valueType="num">
                                      <p:cBhvr additive="base">
                                        <p:cTn id="29" dur="500" fill="hold"/>
                                        <p:tgtEl>
                                          <p:spTgt spid="31"/>
                                        </p:tgtEl>
                                        <p:attrNameLst>
                                          <p:attrName>ppt_x</p:attrName>
                                        </p:attrNameLst>
                                      </p:cBhvr>
                                      <p:tavLst>
                                        <p:tav tm="0">
                                          <p:val>
                                            <p:strVal val="#ppt_x"/>
                                          </p:val>
                                        </p:tav>
                                        <p:tav tm="100000">
                                          <p:val>
                                            <p:strVal val="#ppt_x"/>
                                          </p:val>
                                        </p:tav>
                                      </p:tavLst>
                                    </p:anim>
                                    <p:anim calcmode="lin" valueType="num">
                                      <p:cBhvr additive="base">
                                        <p:cTn id="30"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1" grpId="0"/>
      <p:bldP spid="30" grpId="0"/>
      <p:bldP spid="3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1866366" y="622174"/>
            <a:ext cx="6252333" cy="646331"/>
          </a:xfrm>
          <a:prstGeom prst="rect">
            <a:avLst/>
          </a:prstGeom>
          <a:noFill/>
        </p:spPr>
        <p:txBody>
          <a:bodyPr wrap="square" rtlCol="0">
            <a:spAutoFit/>
            <a:scene3d>
              <a:camera prst="orthographicFront"/>
              <a:lightRig rig="threePt" dir="t"/>
            </a:scene3d>
            <a:sp3d contourW="12700"/>
          </a:bodyPr>
          <a:lstStyle/>
          <a:p>
            <a:r>
              <a:rPr lang="en-US" altLang="zh-CN" sz="3600" b="1" dirty="0">
                <a:solidFill>
                  <a:srgbClr val="C00000"/>
                </a:solidFill>
              </a:rPr>
              <a:t>Assignments</a:t>
            </a:r>
            <a:endParaRPr lang="zh-CN" altLang="en-US" sz="3600" b="1" dirty="0">
              <a:solidFill>
                <a:srgbClr val="C00000"/>
              </a:solidFill>
            </a:endParaRPr>
          </a:p>
        </p:txBody>
      </p:sp>
      <p:pic>
        <p:nvPicPr>
          <p:cNvPr id="9" name="图片 8"/>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4104" y="557696"/>
            <a:ext cx="1255524" cy="931024"/>
          </a:xfrm>
          <a:prstGeom prst="rect">
            <a:avLst/>
          </a:prstGeom>
        </p:spPr>
      </p:pic>
      <p:sp>
        <p:nvSpPr>
          <p:cNvPr id="16" name="文本框 15">
            <a:extLst>
              <a:ext uri="{FF2B5EF4-FFF2-40B4-BE49-F238E27FC236}">
                <a16:creationId xmlns:a16="http://schemas.microsoft.com/office/drawing/2014/main" id="{0088470B-16E6-43C9-B08A-114C65F4A49B}"/>
              </a:ext>
            </a:extLst>
          </p:cNvPr>
          <p:cNvSpPr txBox="1"/>
          <p:nvPr/>
        </p:nvSpPr>
        <p:spPr>
          <a:xfrm>
            <a:off x="825652" y="1924074"/>
            <a:ext cx="10594188" cy="553998"/>
          </a:xfrm>
          <a:prstGeom prst="rect">
            <a:avLst/>
          </a:prstGeom>
          <a:noFill/>
        </p:spPr>
        <p:txBody>
          <a:bodyPr wrap="square" rtlCol="0">
            <a:spAutoFit/>
            <a:scene3d>
              <a:camera prst="orthographicFront"/>
              <a:lightRig rig="threePt" dir="t"/>
            </a:scene3d>
            <a:sp3d contourW="12700"/>
          </a:bodyPr>
          <a:lstStyle/>
          <a:p>
            <a:r>
              <a:rPr lang="en-US" altLang="zh-CN" sz="3000" b="1" dirty="0">
                <a:solidFill>
                  <a:schemeClr val="tx1">
                    <a:lumMod val="85000"/>
                    <a:lumOff val="15000"/>
                  </a:schemeClr>
                </a:solidFill>
              </a:rPr>
              <a:t>1. Polish your writing with the </a:t>
            </a:r>
            <a:r>
              <a:rPr lang="en-US" altLang="zh-CN" sz="3000" b="1" dirty="0">
                <a:solidFill>
                  <a:srgbClr val="FF0000"/>
                </a:solidFill>
              </a:rPr>
              <a:t>8</a:t>
            </a:r>
            <a:r>
              <a:rPr lang="en-US" altLang="zh-CN" sz="3000" b="1" dirty="0">
                <a:solidFill>
                  <a:schemeClr val="tx1">
                    <a:lumMod val="85000"/>
                    <a:lumOff val="15000"/>
                  </a:schemeClr>
                </a:solidFill>
              </a:rPr>
              <a:t> </a:t>
            </a:r>
            <a:r>
              <a:rPr lang="en-US" altLang="zh-CN" sz="3000" b="1" dirty="0">
                <a:solidFill>
                  <a:srgbClr val="FF0000"/>
                </a:solidFill>
              </a:rPr>
              <a:t>tips</a:t>
            </a:r>
            <a:r>
              <a:rPr lang="en-US" altLang="zh-CN" sz="3000" b="1" dirty="0">
                <a:solidFill>
                  <a:schemeClr val="tx1">
                    <a:lumMod val="85000"/>
                    <a:lumOff val="15000"/>
                  </a:schemeClr>
                </a:solidFill>
              </a:rPr>
              <a:t> you’ve learnt.</a:t>
            </a:r>
          </a:p>
        </p:txBody>
      </p:sp>
      <p:pic>
        <p:nvPicPr>
          <p:cNvPr id="6" name="图片 5">
            <a:extLst>
              <a:ext uri="{FF2B5EF4-FFF2-40B4-BE49-F238E27FC236}">
                <a16:creationId xmlns:a16="http://schemas.microsoft.com/office/drawing/2014/main" id="{FF23D76D-78FA-4193-B7E6-7E12B76EDB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31840" y="4170540"/>
            <a:ext cx="5588000" cy="2546960"/>
          </a:xfrm>
          <a:prstGeom prst="rect">
            <a:avLst/>
          </a:prstGeom>
        </p:spPr>
      </p:pic>
      <p:pic>
        <p:nvPicPr>
          <p:cNvPr id="10" name="图片 9">
            <a:extLst>
              <a:ext uri="{FF2B5EF4-FFF2-40B4-BE49-F238E27FC236}">
                <a16:creationId xmlns:a16="http://schemas.microsoft.com/office/drawing/2014/main" id="{9BE81EDF-97B2-448B-B753-AA21FDC318A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34720" y="4170540"/>
            <a:ext cx="4447589" cy="2553293"/>
          </a:xfrm>
          <a:prstGeom prst="rect">
            <a:avLst/>
          </a:prstGeom>
        </p:spPr>
      </p:pic>
      <p:sp>
        <p:nvSpPr>
          <p:cNvPr id="7" name="文本框 6">
            <a:extLst>
              <a:ext uri="{FF2B5EF4-FFF2-40B4-BE49-F238E27FC236}">
                <a16:creationId xmlns:a16="http://schemas.microsoft.com/office/drawing/2014/main" id="{8E01053E-8766-460A-A763-5BB215EDDA65}"/>
              </a:ext>
            </a:extLst>
          </p:cNvPr>
          <p:cNvSpPr txBox="1"/>
          <p:nvPr/>
        </p:nvSpPr>
        <p:spPr>
          <a:xfrm>
            <a:off x="825652" y="2627190"/>
            <a:ext cx="10594188" cy="553998"/>
          </a:xfrm>
          <a:prstGeom prst="rect">
            <a:avLst/>
          </a:prstGeom>
          <a:noFill/>
        </p:spPr>
        <p:txBody>
          <a:bodyPr wrap="square" rtlCol="0">
            <a:spAutoFit/>
            <a:scene3d>
              <a:camera prst="orthographicFront"/>
              <a:lightRig rig="threePt" dir="t"/>
            </a:scene3d>
            <a:sp3d contourW="12700"/>
          </a:bodyPr>
          <a:lstStyle/>
          <a:p>
            <a:r>
              <a:rPr lang="en-US" altLang="zh-CN" sz="3000" b="1" dirty="0">
                <a:solidFill>
                  <a:schemeClr val="tx1">
                    <a:lumMod val="85000"/>
                    <a:lumOff val="15000"/>
                  </a:schemeClr>
                </a:solidFill>
              </a:rPr>
              <a:t>2. Review the newly-learnt words and sentence patterns.</a:t>
            </a:r>
          </a:p>
        </p:txBody>
      </p:sp>
    </p:spTree>
    <p:extLst>
      <p:ext uri="{BB962C8B-B14F-4D97-AF65-F5344CB8AC3E}">
        <p14:creationId xmlns:p14="http://schemas.microsoft.com/office/powerpoint/2010/main" val="30124350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10657" y="535807"/>
            <a:ext cx="8077200" cy="5989584"/>
          </a:xfrm>
          <a:prstGeom prst="rect">
            <a:avLst/>
          </a:prstGeom>
        </p:spPr>
      </p:pic>
      <p:sp>
        <p:nvSpPr>
          <p:cNvPr id="5" name="文本框 4"/>
          <p:cNvSpPr txBox="1"/>
          <p:nvPr/>
        </p:nvSpPr>
        <p:spPr>
          <a:xfrm>
            <a:off x="4410303" y="2560320"/>
            <a:ext cx="3122332" cy="800219"/>
          </a:xfrm>
          <a:prstGeom prst="rect">
            <a:avLst/>
          </a:prstGeom>
          <a:noFill/>
        </p:spPr>
        <p:txBody>
          <a:bodyPr wrap="square" rtlCol="0">
            <a:spAutoFit/>
            <a:scene3d>
              <a:camera prst="orthographicFront"/>
              <a:lightRig rig="threePt" dir="t"/>
            </a:scene3d>
            <a:sp3d contourW="12700"/>
          </a:bodyPr>
          <a:lstStyle/>
          <a:p>
            <a:pPr lvl="0" algn="ctr"/>
            <a:r>
              <a:rPr lang="en-US" altLang="zh-CN" sz="4600" dirty="0">
                <a:solidFill>
                  <a:prstClr val="black">
                    <a:lumMod val="85000"/>
                    <a:lumOff val="15000"/>
                  </a:prstClr>
                </a:solidFill>
                <a:effectLst>
                  <a:outerShdw blurRad="38100" dist="38100" dir="2700000" algn="tl">
                    <a:srgbClr val="000000">
                      <a:alpha val="43137"/>
                    </a:srgbClr>
                  </a:outerShdw>
                </a:effectLst>
              </a:rPr>
              <a:t>Thank you </a:t>
            </a:r>
            <a:endParaRPr lang="zh-CN" altLang="en-US" sz="4600" dirty="0">
              <a:solidFill>
                <a:prstClr val="black">
                  <a:lumMod val="85000"/>
                  <a:lumOff val="15000"/>
                </a:prstClr>
              </a:solidFill>
              <a:effectLst>
                <a:outerShdw blurRad="38100" dist="38100" dir="2700000" algn="tl">
                  <a:srgbClr val="000000">
                    <a:alpha val="43137"/>
                  </a:srgbClr>
                </a:outerShdw>
              </a:effectLst>
            </a:endParaRPr>
          </a:p>
        </p:txBody>
      </p:sp>
      <p:pic>
        <p:nvPicPr>
          <p:cNvPr id="3" name="图片 2">
            <a:extLst>
              <a:ext uri="{FF2B5EF4-FFF2-40B4-BE49-F238E27FC236}">
                <a16:creationId xmlns:a16="http://schemas.microsoft.com/office/drawing/2014/main" id="{18032AC0-5710-42B0-B14E-8400D8E473E1}"/>
              </a:ext>
            </a:extLst>
          </p:cNvPr>
          <p:cNvPicPr>
            <a:picLocks noChangeAspect="1"/>
          </p:cNvPicPr>
          <p:nvPr/>
        </p:nvPicPr>
        <p:blipFill>
          <a:blip r:embed="rId4"/>
          <a:stretch>
            <a:fillRect/>
          </a:stretch>
        </p:blipFill>
        <p:spPr>
          <a:xfrm>
            <a:off x="4659364" y="3627120"/>
            <a:ext cx="2873271" cy="880321"/>
          </a:xfrm>
          <a:prstGeom prst="rect">
            <a:avLst/>
          </a:prstGeom>
        </p:spPr>
      </p:pic>
    </p:spTree>
    <p:extLst>
      <p:ext uri="{BB962C8B-B14F-4D97-AF65-F5344CB8AC3E}">
        <p14:creationId xmlns:p14="http://schemas.microsoft.com/office/powerpoint/2010/main" val="97949228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par>
                          <p:cTn id="11" fill="hold">
                            <p:stCondLst>
                              <p:cond delay="1000"/>
                            </p:stCondLst>
                            <p:childTnLst>
                              <p:par>
                                <p:cTn id="12" presetID="10" presetClass="entr" presetSubtype="0"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文本框 26"/>
          <p:cNvSpPr txBox="1"/>
          <p:nvPr/>
        </p:nvSpPr>
        <p:spPr>
          <a:xfrm>
            <a:off x="1877373" y="768892"/>
            <a:ext cx="3766991" cy="584775"/>
          </a:xfrm>
          <a:prstGeom prst="rect">
            <a:avLst/>
          </a:prstGeom>
          <a:noFill/>
        </p:spPr>
        <p:txBody>
          <a:bodyPr wrap="square" rtlCol="0">
            <a:spAutoFit/>
            <a:scene3d>
              <a:camera prst="orthographicFront"/>
              <a:lightRig rig="threePt" dir="t"/>
            </a:scene3d>
            <a:sp3d contourW="12700"/>
          </a:bodyPr>
          <a:lstStyle/>
          <a:p>
            <a:r>
              <a:rPr lang="en-US" altLang="zh-CN" sz="3200" b="1" dirty="0">
                <a:solidFill>
                  <a:schemeClr val="tx1">
                    <a:lumMod val="85000"/>
                    <a:lumOff val="15000"/>
                  </a:schemeClr>
                </a:solidFill>
              </a:rPr>
              <a:t>Evaluation criteria</a:t>
            </a:r>
          </a:p>
        </p:txBody>
      </p:sp>
      <p:pic>
        <p:nvPicPr>
          <p:cNvPr id="28" name="图片 27"/>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8120" y="564990"/>
            <a:ext cx="1255524" cy="931024"/>
          </a:xfrm>
          <a:prstGeom prst="rect">
            <a:avLst/>
          </a:prstGeom>
        </p:spPr>
      </p:pic>
      <p:sp>
        <p:nvSpPr>
          <p:cNvPr id="7" name="Triangle 6"/>
          <p:cNvSpPr/>
          <p:nvPr/>
        </p:nvSpPr>
        <p:spPr>
          <a:xfrm rot="10800000">
            <a:off x="1877373" y="3486614"/>
            <a:ext cx="166103" cy="168443"/>
          </a:xfrm>
          <a:prstGeom prst="triangle">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900"/>
          </a:p>
        </p:txBody>
      </p:sp>
      <p:sp>
        <p:nvSpPr>
          <p:cNvPr id="23" name="Triangle 22"/>
          <p:cNvSpPr/>
          <p:nvPr/>
        </p:nvSpPr>
        <p:spPr>
          <a:xfrm>
            <a:off x="4940173" y="3650940"/>
            <a:ext cx="166103" cy="168443"/>
          </a:xfrm>
          <a:prstGeom prst="triangle">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900"/>
          </a:p>
        </p:txBody>
      </p:sp>
      <p:sp>
        <p:nvSpPr>
          <p:cNvPr id="21" name="TextBox 20"/>
          <p:cNvSpPr txBox="1"/>
          <p:nvPr/>
        </p:nvSpPr>
        <p:spPr>
          <a:xfrm>
            <a:off x="1098256" y="2672551"/>
            <a:ext cx="1837362" cy="523220"/>
          </a:xfrm>
          <a:prstGeom prst="rect">
            <a:avLst/>
          </a:prstGeom>
          <a:solidFill>
            <a:srgbClr val="5B90AE"/>
          </a:solidFill>
        </p:spPr>
        <p:txBody>
          <a:bodyPr wrap="none" rtlCol="0">
            <a:spAutoFit/>
          </a:bodyPr>
          <a:lstStyle/>
          <a:p>
            <a:pPr algn="ctr"/>
            <a:r>
              <a:rPr lang="en-US" altLang="zh-CN" sz="2800" b="1" spc="300" dirty="0">
                <a:solidFill>
                  <a:schemeClr val="bg1"/>
                </a:solidFill>
                <a:effectLst>
                  <a:outerShdw blurRad="38100" dist="38100" dir="2700000" algn="tl">
                    <a:srgbClr val="000000">
                      <a:alpha val="43137"/>
                    </a:srgbClr>
                  </a:outerShdw>
                </a:effectLst>
                <a:latin typeface="Century Gothic" panose="020B0502020202020204" pitchFamily="34" charset="0"/>
                <a:ea typeface="Montserrat" charset="0"/>
                <a:cs typeface="Montserrat" charset="0"/>
              </a:rPr>
              <a:t>Content</a:t>
            </a:r>
            <a:endParaRPr lang="en-US" sz="2800" b="1" spc="300" dirty="0">
              <a:solidFill>
                <a:schemeClr val="bg1"/>
              </a:solidFill>
              <a:effectLst>
                <a:outerShdw blurRad="38100" dist="38100" dir="2700000" algn="tl">
                  <a:srgbClr val="000000">
                    <a:alpha val="43137"/>
                  </a:srgbClr>
                </a:outerShdw>
              </a:effectLst>
              <a:latin typeface="Century Gothic" panose="020B0502020202020204" pitchFamily="34" charset="0"/>
              <a:ea typeface="Montserrat" charset="0"/>
              <a:cs typeface="Montserrat" charset="0"/>
            </a:endParaRPr>
          </a:p>
        </p:txBody>
      </p:sp>
      <p:sp>
        <p:nvSpPr>
          <p:cNvPr id="33" name="Triangle 32"/>
          <p:cNvSpPr/>
          <p:nvPr/>
        </p:nvSpPr>
        <p:spPr>
          <a:xfrm rot="10800000">
            <a:off x="7436006" y="3473893"/>
            <a:ext cx="166103" cy="168443"/>
          </a:xfrm>
          <a:prstGeom prst="triangle">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900"/>
          </a:p>
        </p:txBody>
      </p:sp>
      <p:sp>
        <p:nvSpPr>
          <p:cNvPr id="34" name="Triangle 33"/>
          <p:cNvSpPr/>
          <p:nvPr/>
        </p:nvSpPr>
        <p:spPr>
          <a:xfrm>
            <a:off x="10019580" y="3655130"/>
            <a:ext cx="166103" cy="168443"/>
          </a:xfrm>
          <a:prstGeom prst="triangle">
            <a:avLst/>
          </a:prstGeom>
          <a:solidFill>
            <a:schemeClr val="accen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900"/>
          </a:p>
        </p:txBody>
      </p:sp>
      <p:cxnSp>
        <p:nvCxnSpPr>
          <p:cNvPr id="4" name="直接连接符 3"/>
          <p:cNvCxnSpPr/>
          <p:nvPr/>
        </p:nvCxnSpPr>
        <p:spPr>
          <a:xfrm>
            <a:off x="45941" y="3650940"/>
            <a:ext cx="12022665" cy="0"/>
          </a:xfrm>
          <a:prstGeom prst="line">
            <a:avLst/>
          </a:prstGeom>
          <a:ln>
            <a:solidFill>
              <a:srgbClr val="5B90AE"/>
            </a:solidFill>
          </a:ln>
        </p:spPr>
        <p:style>
          <a:lnRef idx="1">
            <a:schemeClr val="accent1"/>
          </a:lnRef>
          <a:fillRef idx="0">
            <a:schemeClr val="accent1"/>
          </a:fillRef>
          <a:effectRef idx="0">
            <a:schemeClr val="accent1"/>
          </a:effectRef>
          <a:fontRef idx="minor">
            <a:schemeClr val="tx1"/>
          </a:fontRef>
        </p:style>
      </p:cxnSp>
      <p:sp>
        <p:nvSpPr>
          <p:cNvPr id="41" name="矩形 40"/>
          <p:cNvSpPr/>
          <p:nvPr/>
        </p:nvSpPr>
        <p:spPr>
          <a:xfrm>
            <a:off x="960008" y="3839251"/>
            <a:ext cx="2454289" cy="2630144"/>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800" b="1" dirty="0">
                <a:solidFill>
                  <a:srgbClr val="ED4857"/>
                </a:solidFill>
                <a:effectLst>
                  <a:outerShdw blurRad="38100" dist="38100" dir="2700000" algn="tl">
                    <a:srgbClr val="000000">
                      <a:alpha val="43137"/>
                    </a:srgbClr>
                  </a:outerShdw>
                </a:effectLst>
              </a:rPr>
              <a:t>Complete; objective;</a:t>
            </a:r>
          </a:p>
          <a:p>
            <a:pPr algn="ctr">
              <a:lnSpc>
                <a:spcPct val="120000"/>
              </a:lnSpc>
            </a:pPr>
            <a:r>
              <a:rPr lang="en-US" altLang="zh-CN" sz="2800" b="1" dirty="0">
                <a:solidFill>
                  <a:srgbClr val="ED4857"/>
                </a:solidFill>
                <a:effectLst>
                  <a:outerShdw blurRad="38100" dist="38100" dir="2700000" algn="tl">
                    <a:srgbClr val="000000">
                      <a:alpha val="43137"/>
                    </a:srgbClr>
                  </a:outerShdw>
                </a:effectLst>
              </a:rPr>
              <a:t>concise&amp;</a:t>
            </a:r>
          </a:p>
          <a:p>
            <a:pPr algn="ctr">
              <a:lnSpc>
                <a:spcPct val="120000"/>
              </a:lnSpc>
            </a:pPr>
            <a:r>
              <a:rPr lang="en-US" altLang="zh-CN" sz="2800" b="1" dirty="0">
                <a:solidFill>
                  <a:srgbClr val="ED4857"/>
                </a:solidFill>
                <a:effectLst>
                  <a:outerShdw blurRad="38100" dist="38100" dir="2700000" algn="tl">
                    <a:srgbClr val="000000">
                      <a:alpha val="43137"/>
                    </a:srgbClr>
                  </a:outerShdw>
                </a:effectLst>
              </a:rPr>
              <a:t>independent</a:t>
            </a:r>
          </a:p>
          <a:p>
            <a:pPr algn="ctr">
              <a:lnSpc>
                <a:spcPct val="120000"/>
              </a:lnSpc>
            </a:pPr>
            <a:r>
              <a:rPr lang="en-US" altLang="zh-CN" sz="2800" b="1" dirty="0">
                <a:solidFill>
                  <a:srgbClr val="ED4857"/>
                </a:solidFill>
                <a:effectLst>
                  <a:outerShdw blurRad="38100" dist="38100" dir="2700000" algn="tl">
                    <a:srgbClr val="000000">
                      <a:alpha val="43137"/>
                    </a:srgbClr>
                  </a:outerShdw>
                </a:effectLst>
              </a:rPr>
              <a:t>points</a:t>
            </a:r>
            <a:endParaRPr lang="zh-CN" altLang="en-US" sz="2800" b="1" dirty="0">
              <a:solidFill>
                <a:srgbClr val="ED4857"/>
              </a:solidFill>
              <a:effectLst>
                <a:outerShdw blurRad="38100" dist="38100" dir="2700000" algn="tl">
                  <a:srgbClr val="000000">
                    <a:alpha val="43137"/>
                  </a:srgbClr>
                </a:outerShdw>
              </a:effectLst>
            </a:endParaRPr>
          </a:p>
        </p:txBody>
      </p:sp>
      <p:sp>
        <p:nvSpPr>
          <p:cNvPr id="6" name="TextBox 20">
            <a:extLst>
              <a:ext uri="{FF2B5EF4-FFF2-40B4-BE49-F238E27FC236}">
                <a16:creationId xmlns:a16="http://schemas.microsoft.com/office/drawing/2014/main" id="{79A342B1-D119-4269-81FF-C29EDFA22F98}"/>
              </a:ext>
            </a:extLst>
          </p:cNvPr>
          <p:cNvSpPr txBox="1"/>
          <p:nvPr/>
        </p:nvSpPr>
        <p:spPr>
          <a:xfrm>
            <a:off x="3845659" y="3996766"/>
            <a:ext cx="2355132" cy="954107"/>
          </a:xfrm>
          <a:prstGeom prst="rect">
            <a:avLst/>
          </a:prstGeom>
          <a:solidFill>
            <a:srgbClr val="5B90AE"/>
          </a:solidFill>
        </p:spPr>
        <p:txBody>
          <a:bodyPr wrap="none" rtlCol="0">
            <a:spAutoFit/>
          </a:bodyPr>
          <a:lstStyle/>
          <a:p>
            <a:pPr algn="ctr"/>
            <a:r>
              <a:rPr lang="en-US" altLang="zh-CN" sz="2800" b="1" spc="300" dirty="0">
                <a:solidFill>
                  <a:schemeClr val="bg1"/>
                </a:solidFill>
                <a:effectLst>
                  <a:outerShdw blurRad="38100" dist="38100" dir="2700000" algn="tl">
                    <a:srgbClr val="000000">
                      <a:alpha val="43137"/>
                    </a:srgbClr>
                  </a:outerShdw>
                </a:effectLst>
                <a:latin typeface="Century Gothic" panose="020B0502020202020204" pitchFamily="34" charset="0"/>
                <a:ea typeface="Montserrat" charset="0"/>
                <a:cs typeface="Montserrat" charset="0"/>
              </a:rPr>
              <a:t>language</a:t>
            </a:r>
          </a:p>
          <a:p>
            <a:pPr algn="ctr"/>
            <a:r>
              <a:rPr lang="en-US" altLang="zh-CN" sz="2800" b="1" spc="300" dirty="0">
                <a:solidFill>
                  <a:schemeClr val="bg1"/>
                </a:solidFill>
                <a:effectLst>
                  <a:outerShdw blurRad="38100" dist="38100" dir="2700000" algn="tl">
                    <a:srgbClr val="000000">
                      <a:alpha val="43137"/>
                    </a:srgbClr>
                  </a:outerShdw>
                </a:effectLst>
                <a:latin typeface="Century Gothic" panose="020B0502020202020204" pitchFamily="34" charset="0"/>
                <a:ea typeface="Montserrat" charset="0"/>
                <a:cs typeface="Montserrat" charset="0"/>
              </a:rPr>
              <a:t>&amp;grammar</a:t>
            </a:r>
          </a:p>
        </p:txBody>
      </p:sp>
      <p:sp>
        <p:nvSpPr>
          <p:cNvPr id="8" name="矩形 7">
            <a:extLst>
              <a:ext uri="{FF2B5EF4-FFF2-40B4-BE49-F238E27FC236}">
                <a16:creationId xmlns:a16="http://schemas.microsoft.com/office/drawing/2014/main" id="{54FCB876-A08F-4DBF-94F1-C366F5E0564D}"/>
              </a:ext>
            </a:extLst>
          </p:cNvPr>
          <p:cNvSpPr/>
          <p:nvPr/>
        </p:nvSpPr>
        <p:spPr>
          <a:xfrm>
            <a:off x="3848473" y="2261045"/>
            <a:ext cx="2183399" cy="1078950"/>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800" b="1" dirty="0">
                <a:solidFill>
                  <a:srgbClr val="ED4857"/>
                </a:solidFill>
                <a:effectLst>
                  <a:outerShdw blurRad="38100" dist="38100" dir="2700000" algn="tl">
                    <a:srgbClr val="000000">
                      <a:alpha val="43137"/>
                    </a:srgbClr>
                  </a:outerShdw>
                </a:effectLst>
              </a:rPr>
              <a:t>Correct&amp; </a:t>
            </a:r>
          </a:p>
          <a:p>
            <a:pPr algn="ctr">
              <a:lnSpc>
                <a:spcPct val="120000"/>
              </a:lnSpc>
            </a:pPr>
            <a:r>
              <a:rPr lang="en-US" altLang="zh-CN" sz="2800" b="1" dirty="0">
                <a:solidFill>
                  <a:srgbClr val="ED4857"/>
                </a:solidFill>
                <a:effectLst>
                  <a:outerShdw blurRad="38100" dist="38100" dir="2700000" algn="tl">
                    <a:srgbClr val="000000">
                      <a:alpha val="43137"/>
                    </a:srgbClr>
                  </a:outerShdw>
                </a:effectLst>
              </a:rPr>
              <a:t>diversified</a:t>
            </a:r>
            <a:endParaRPr lang="zh-CN" altLang="en-US" sz="2800" b="1" dirty="0">
              <a:solidFill>
                <a:srgbClr val="ED4857"/>
              </a:solidFill>
              <a:effectLst>
                <a:outerShdw blurRad="38100" dist="38100" dir="2700000" algn="tl">
                  <a:srgbClr val="000000">
                    <a:alpha val="43137"/>
                  </a:srgbClr>
                </a:outerShdw>
              </a:effectLst>
            </a:endParaRPr>
          </a:p>
        </p:txBody>
      </p:sp>
      <p:sp>
        <p:nvSpPr>
          <p:cNvPr id="44" name="TextBox 20">
            <a:extLst>
              <a:ext uri="{FF2B5EF4-FFF2-40B4-BE49-F238E27FC236}">
                <a16:creationId xmlns:a16="http://schemas.microsoft.com/office/drawing/2014/main" id="{3F4E6931-7C78-4CB7-AAB6-805B21049ECA}"/>
              </a:ext>
            </a:extLst>
          </p:cNvPr>
          <p:cNvSpPr txBox="1"/>
          <p:nvPr/>
        </p:nvSpPr>
        <p:spPr>
          <a:xfrm>
            <a:off x="6813078" y="2735471"/>
            <a:ext cx="1245855" cy="523220"/>
          </a:xfrm>
          <a:prstGeom prst="rect">
            <a:avLst/>
          </a:prstGeom>
          <a:solidFill>
            <a:srgbClr val="5B90AE"/>
          </a:solidFill>
        </p:spPr>
        <p:txBody>
          <a:bodyPr wrap="none" rtlCol="0">
            <a:spAutoFit/>
          </a:bodyPr>
          <a:lstStyle/>
          <a:p>
            <a:pPr algn="ctr"/>
            <a:r>
              <a:rPr lang="en-US" altLang="zh-CN" sz="2800" b="1" spc="300" dirty="0">
                <a:solidFill>
                  <a:schemeClr val="bg1"/>
                </a:solidFill>
                <a:effectLst>
                  <a:outerShdw blurRad="38100" dist="38100" dir="2700000" algn="tl">
                    <a:srgbClr val="000000">
                      <a:alpha val="43137"/>
                    </a:srgbClr>
                  </a:outerShdw>
                </a:effectLst>
                <a:latin typeface="Century Gothic" panose="020B0502020202020204" pitchFamily="34" charset="0"/>
                <a:ea typeface="Montserrat" charset="0"/>
                <a:cs typeface="Montserrat" charset="0"/>
              </a:rPr>
              <a:t>logic</a:t>
            </a:r>
          </a:p>
        </p:txBody>
      </p:sp>
      <p:sp>
        <p:nvSpPr>
          <p:cNvPr id="45" name="TextBox 20">
            <a:extLst>
              <a:ext uri="{FF2B5EF4-FFF2-40B4-BE49-F238E27FC236}">
                <a16:creationId xmlns:a16="http://schemas.microsoft.com/office/drawing/2014/main" id="{547729F1-14AA-4D27-A2C7-5B3C4C94C417}"/>
              </a:ext>
            </a:extLst>
          </p:cNvPr>
          <p:cNvSpPr txBox="1"/>
          <p:nvPr/>
        </p:nvSpPr>
        <p:spPr>
          <a:xfrm>
            <a:off x="8814739" y="4044233"/>
            <a:ext cx="2646879" cy="523220"/>
          </a:xfrm>
          <a:prstGeom prst="rect">
            <a:avLst/>
          </a:prstGeom>
          <a:solidFill>
            <a:srgbClr val="5B90AE"/>
          </a:solidFill>
        </p:spPr>
        <p:txBody>
          <a:bodyPr wrap="none" rtlCol="0">
            <a:spAutoFit/>
          </a:bodyPr>
          <a:lstStyle/>
          <a:p>
            <a:pPr algn="ctr"/>
            <a:r>
              <a:rPr lang="en-US" altLang="zh-CN" sz="2800" b="1" spc="300" dirty="0">
                <a:solidFill>
                  <a:schemeClr val="bg1"/>
                </a:solidFill>
                <a:effectLst>
                  <a:outerShdw blurRad="38100" dist="38100" dir="2700000" algn="tl">
                    <a:srgbClr val="000000">
                      <a:alpha val="43137"/>
                    </a:srgbClr>
                  </a:outerShdw>
                </a:effectLst>
                <a:latin typeface="Century Gothic" panose="020B0502020202020204" pitchFamily="34" charset="0"/>
                <a:ea typeface="Montserrat" charset="0"/>
                <a:cs typeface="Montserrat" charset="0"/>
              </a:rPr>
              <a:t>handwriting</a:t>
            </a:r>
          </a:p>
        </p:txBody>
      </p:sp>
      <p:sp>
        <p:nvSpPr>
          <p:cNvPr id="48" name="矩形 47">
            <a:extLst>
              <a:ext uri="{FF2B5EF4-FFF2-40B4-BE49-F238E27FC236}">
                <a16:creationId xmlns:a16="http://schemas.microsoft.com/office/drawing/2014/main" id="{A64ACC22-6F92-40E0-BA12-60AEE1B23CBE}"/>
              </a:ext>
            </a:extLst>
          </p:cNvPr>
          <p:cNvSpPr/>
          <p:nvPr/>
        </p:nvSpPr>
        <p:spPr>
          <a:xfrm>
            <a:off x="6344307" y="3836593"/>
            <a:ext cx="2183399" cy="561885"/>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800" b="1" dirty="0">
                <a:solidFill>
                  <a:srgbClr val="ED4857"/>
                </a:solidFill>
                <a:effectLst>
                  <a:outerShdw blurRad="38100" dist="38100" dir="2700000" algn="tl">
                    <a:srgbClr val="000000">
                      <a:alpha val="43137"/>
                    </a:srgbClr>
                  </a:outerShdw>
                </a:effectLst>
              </a:rPr>
              <a:t>coherent</a:t>
            </a:r>
            <a:endParaRPr lang="zh-CN" altLang="en-US" sz="2800" b="1" dirty="0">
              <a:solidFill>
                <a:srgbClr val="ED4857"/>
              </a:solidFill>
              <a:effectLst>
                <a:outerShdw blurRad="38100" dist="38100" dir="2700000" algn="tl">
                  <a:srgbClr val="000000">
                    <a:alpha val="43137"/>
                  </a:srgbClr>
                </a:outerShdw>
              </a:effectLst>
            </a:endParaRPr>
          </a:p>
        </p:txBody>
      </p:sp>
      <p:sp>
        <p:nvSpPr>
          <p:cNvPr id="49" name="矩形 48">
            <a:extLst>
              <a:ext uri="{FF2B5EF4-FFF2-40B4-BE49-F238E27FC236}">
                <a16:creationId xmlns:a16="http://schemas.microsoft.com/office/drawing/2014/main" id="{5BDCA250-3497-4FCD-9260-710026563D0B}"/>
              </a:ext>
            </a:extLst>
          </p:cNvPr>
          <p:cNvSpPr/>
          <p:nvPr/>
        </p:nvSpPr>
        <p:spPr>
          <a:xfrm>
            <a:off x="8577542" y="2778110"/>
            <a:ext cx="2884076" cy="561885"/>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800" b="1" dirty="0" err="1">
                <a:solidFill>
                  <a:srgbClr val="ED4857"/>
                </a:solidFill>
                <a:effectLst>
                  <a:outerShdw blurRad="38100" dist="38100" dir="2700000" algn="tl">
                    <a:srgbClr val="000000">
                      <a:alpha val="43137"/>
                    </a:srgbClr>
                  </a:outerShdw>
                </a:effectLst>
              </a:rPr>
              <a:t>Clear&amp;neat</a:t>
            </a:r>
            <a:endParaRPr lang="zh-CN" altLang="en-US" sz="2800" b="1" dirty="0">
              <a:solidFill>
                <a:srgbClr val="ED4857"/>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0623824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ppt_x"/>
                                          </p:val>
                                        </p:tav>
                                        <p:tav tm="100000">
                                          <p:val>
                                            <p:strVal val="#ppt_x"/>
                                          </p:val>
                                        </p:tav>
                                      </p:tavLst>
                                    </p:anim>
                                    <p:anim calcmode="lin" valueType="num">
                                      <p:cBhvr additive="base">
                                        <p:cTn id="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4"/>
                                        </p:tgtEl>
                                        <p:attrNameLst>
                                          <p:attrName>style.visibility</p:attrName>
                                        </p:attrNameLst>
                                      </p:cBhvr>
                                      <p:to>
                                        <p:strVal val="visible"/>
                                      </p:to>
                                    </p:set>
                                    <p:anim calcmode="lin" valueType="num">
                                      <p:cBhvr additive="base">
                                        <p:cTn id="19" dur="500" fill="hold"/>
                                        <p:tgtEl>
                                          <p:spTgt spid="44"/>
                                        </p:tgtEl>
                                        <p:attrNameLst>
                                          <p:attrName>ppt_x</p:attrName>
                                        </p:attrNameLst>
                                      </p:cBhvr>
                                      <p:tavLst>
                                        <p:tav tm="0">
                                          <p:val>
                                            <p:strVal val="#ppt_x"/>
                                          </p:val>
                                        </p:tav>
                                        <p:tav tm="100000">
                                          <p:val>
                                            <p:strVal val="#ppt_x"/>
                                          </p:val>
                                        </p:tav>
                                      </p:tavLst>
                                    </p:anim>
                                    <p:anim calcmode="lin" valueType="num">
                                      <p:cBhvr additive="base">
                                        <p:cTn id="20"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5"/>
                                        </p:tgtEl>
                                        <p:attrNameLst>
                                          <p:attrName>style.visibility</p:attrName>
                                        </p:attrNameLst>
                                      </p:cBhvr>
                                      <p:to>
                                        <p:strVal val="visible"/>
                                      </p:to>
                                    </p:set>
                                    <p:anim calcmode="lin" valueType="num">
                                      <p:cBhvr additive="base">
                                        <p:cTn id="25" dur="500" fill="hold"/>
                                        <p:tgtEl>
                                          <p:spTgt spid="45"/>
                                        </p:tgtEl>
                                        <p:attrNameLst>
                                          <p:attrName>ppt_x</p:attrName>
                                        </p:attrNameLst>
                                      </p:cBhvr>
                                      <p:tavLst>
                                        <p:tav tm="0">
                                          <p:val>
                                            <p:strVal val="#ppt_x"/>
                                          </p:val>
                                        </p:tav>
                                        <p:tav tm="100000">
                                          <p:val>
                                            <p:strVal val="#ppt_x"/>
                                          </p:val>
                                        </p:tav>
                                      </p:tavLst>
                                    </p:anim>
                                    <p:anim calcmode="lin" valueType="num">
                                      <p:cBhvr additive="base">
                                        <p:cTn id="26"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1"/>
                                        </p:tgtEl>
                                        <p:attrNameLst>
                                          <p:attrName>style.visibility</p:attrName>
                                        </p:attrNameLst>
                                      </p:cBhvr>
                                      <p:to>
                                        <p:strVal val="visible"/>
                                      </p:to>
                                    </p:set>
                                    <p:anim calcmode="lin" valueType="num">
                                      <p:cBhvr additive="base">
                                        <p:cTn id="31" dur="500" fill="hold"/>
                                        <p:tgtEl>
                                          <p:spTgt spid="41"/>
                                        </p:tgtEl>
                                        <p:attrNameLst>
                                          <p:attrName>ppt_x</p:attrName>
                                        </p:attrNameLst>
                                      </p:cBhvr>
                                      <p:tavLst>
                                        <p:tav tm="0">
                                          <p:val>
                                            <p:strVal val="#ppt_x"/>
                                          </p:val>
                                        </p:tav>
                                        <p:tav tm="100000">
                                          <p:val>
                                            <p:strVal val="#ppt_x"/>
                                          </p:val>
                                        </p:tav>
                                      </p:tavLst>
                                    </p:anim>
                                    <p:anim calcmode="lin" valueType="num">
                                      <p:cBhvr additive="base">
                                        <p:cTn id="32"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8"/>
                                        </p:tgtEl>
                                        <p:attrNameLst>
                                          <p:attrName>style.visibility</p:attrName>
                                        </p:attrNameLst>
                                      </p:cBhvr>
                                      <p:to>
                                        <p:strVal val="visible"/>
                                      </p:to>
                                    </p:set>
                                    <p:anim calcmode="lin" valueType="num">
                                      <p:cBhvr additive="base">
                                        <p:cTn id="43" dur="500" fill="hold"/>
                                        <p:tgtEl>
                                          <p:spTgt spid="48"/>
                                        </p:tgtEl>
                                        <p:attrNameLst>
                                          <p:attrName>ppt_x</p:attrName>
                                        </p:attrNameLst>
                                      </p:cBhvr>
                                      <p:tavLst>
                                        <p:tav tm="0">
                                          <p:val>
                                            <p:strVal val="#ppt_x"/>
                                          </p:val>
                                        </p:tav>
                                        <p:tav tm="100000">
                                          <p:val>
                                            <p:strVal val="#ppt_x"/>
                                          </p:val>
                                        </p:tav>
                                      </p:tavLst>
                                    </p:anim>
                                    <p:anim calcmode="lin" valueType="num">
                                      <p:cBhvr additive="base">
                                        <p:cTn id="44"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9"/>
                                        </p:tgtEl>
                                        <p:attrNameLst>
                                          <p:attrName>style.visibility</p:attrName>
                                        </p:attrNameLst>
                                      </p:cBhvr>
                                      <p:to>
                                        <p:strVal val="visible"/>
                                      </p:to>
                                    </p:set>
                                    <p:anim calcmode="lin" valueType="num">
                                      <p:cBhvr additive="base">
                                        <p:cTn id="49" dur="500" fill="hold"/>
                                        <p:tgtEl>
                                          <p:spTgt spid="49"/>
                                        </p:tgtEl>
                                        <p:attrNameLst>
                                          <p:attrName>ppt_x</p:attrName>
                                        </p:attrNameLst>
                                      </p:cBhvr>
                                      <p:tavLst>
                                        <p:tav tm="0">
                                          <p:val>
                                            <p:strVal val="#ppt_x"/>
                                          </p:val>
                                        </p:tav>
                                        <p:tav tm="100000">
                                          <p:val>
                                            <p:strVal val="#ppt_x"/>
                                          </p:val>
                                        </p:tav>
                                      </p:tavLst>
                                    </p:anim>
                                    <p:anim calcmode="lin" valueType="num">
                                      <p:cBhvr additive="base">
                                        <p:cTn id="50"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41" grpId="0"/>
      <p:bldP spid="6" grpId="0" animBg="1"/>
      <p:bldP spid="8" grpId="0"/>
      <p:bldP spid="44" grpId="0" animBg="1"/>
      <p:bldP spid="45" grpId="0" animBg="1"/>
      <p:bldP spid="48" grpId="0"/>
      <p:bldP spid="4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2836"/>
          <p:cNvSpPr/>
          <p:nvPr/>
        </p:nvSpPr>
        <p:spPr>
          <a:xfrm>
            <a:off x="8782817" y="2670193"/>
            <a:ext cx="651470" cy="473798"/>
          </a:xfrm>
          <a:custGeom>
            <a:avLst/>
            <a:gdLst/>
            <a:ahLst/>
            <a:cxnLst>
              <a:cxn ang="0">
                <a:pos x="wd2" y="hd2"/>
              </a:cxn>
              <a:cxn ang="5400000">
                <a:pos x="wd2" y="hd2"/>
              </a:cxn>
              <a:cxn ang="10800000">
                <a:pos x="wd2" y="hd2"/>
              </a:cxn>
              <a:cxn ang="16200000">
                <a:pos x="wd2" y="hd2"/>
              </a:cxn>
            </a:cxnLst>
            <a:rect l="0" t="0" r="r" b="b"/>
            <a:pathLst>
              <a:path w="21600" h="21600" extrusionOk="0">
                <a:moveTo>
                  <a:pt x="20618" y="18900"/>
                </a:moveTo>
                <a:cubicBezTo>
                  <a:pt x="20618" y="18980"/>
                  <a:pt x="20611" y="19058"/>
                  <a:pt x="20601" y="19135"/>
                </a:cubicBezTo>
                <a:lnTo>
                  <a:pt x="14539" y="10800"/>
                </a:lnTo>
                <a:lnTo>
                  <a:pt x="20601" y="2465"/>
                </a:lnTo>
                <a:cubicBezTo>
                  <a:pt x="20611" y="2542"/>
                  <a:pt x="20618" y="2620"/>
                  <a:pt x="20618" y="2700"/>
                </a:cubicBezTo>
                <a:cubicBezTo>
                  <a:pt x="20618" y="2700"/>
                  <a:pt x="20618" y="18900"/>
                  <a:pt x="20618" y="18900"/>
                </a:cubicBezTo>
                <a:close/>
                <a:moveTo>
                  <a:pt x="19636" y="20250"/>
                </a:moveTo>
                <a:lnTo>
                  <a:pt x="1964" y="20250"/>
                </a:lnTo>
                <a:cubicBezTo>
                  <a:pt x="1849" y="20250"/>
                  <a:pt x="1739" y="20218"/>
                  <a:pt x="1637" y="20168"/>
                </a:cubicBezTo>
                <a:lnTo>
                  <a:pt x="7755" y="11754"/>
                </a:lnTo>
                <a:lnTo>
                  <a:pt x="9440" y="14072"/>
                </a:lnTo>
                <a:cubicBezTo>
                  <a:pt x="9816" y="14589"/>
                  <a:pt x="10308" y="14847"/>
                  <a:pt x="10800" y="14847"/>
                </a:cubicBezTo>
                <a:cubicBezTo>
                  <a:pt x="11292" y="14847"/>
                  <a:pt x="11784" y="14589"/>
                  <a:pt x="12159" y="14072"/>
                </a:cubicBezTo>
                <a:lnTo>
                  <a:pt x="13845" y="11754"/>
                </a:lnTo>
                <a:lnTo>
                  <a:pt x="19964" y="20168"/>
                </a:lnTo>
                <a:cubicBezTo>
                  <a:pt x="19861" y="20218"/>
                  <a:pt x="19752" y="20250"/>
                  <a:pt x="19636" y="20250"/>
                </a:cubicBezTo>
                <a:moveTo>
                  <a:pt x="982" y="18900"/>
                </a:moveTo>
                <a:lnTo>
                  <a:pt x="982" y="2700"/>
                </a:lnTo>
                <a:cubicBezTo>
                  <a:pt x="982" y="2620"/>
                  <a:pt x="989" y="2542"/>
                  <a:pt x="999" y="2465"/>
                </a:cubicBezTo>
                <a:lnTo>
                  <a:pt x="7061" y="10800"/>
                </a:lnTo>
                <a:lnTo>
                  <a:pt x="999" y="19135"/>
                </a:lnTo>
                <a:cubicBezTo>
                  <a:pt x="989" y="19058"/>
                  <a:pt x="982" y="18980"/>
                  <a:pt x="982" y="18900"/>
                </a:cubicBezTo>
                <a:moveTo>
                  <a:pt x="1964" y="1350"/>
                </a:moveTo>
                <a:lnTo>
                  <a:pt x="19636" y="1350"/>
                </a:lnTo>
                <a:cubicBezTo>
                  <a:pt x="19752" y="1350"/>
                  <a:pt x="19861" y="1382"/>
                  <a:pt x="19964" y="1433"/>
                </a:cubicBezTo>
                <a:lnTo>
                  <a:pt x="11465" y="13118"/>
                </a:lnTo>
                <a:cubicBezTo>
                  <a:pt x="11288" y="13362"/>
                  <a:pt x="11051" y="13497"/>
                  <a:pt x="10800" y="13497"/>
                </a:cubicBezTo>
                <a:cubicBezTo>
                  <a:pt x="10549" y="13497"/>
                  <a:pt x="10312" y="13362"/>
                  <a:pt x="10134" y="13118"/>
                </a:cubicBezTo>
                <a:lnTo>
                  <a:pt x="1637" y="1433"/>
                </a:lnTo>
                <a:cubicBezTo>
                  <a:pt x="1739" y="1382"/>
                  <a:pt x="1849" y="1350"/>
                  <a:pt x="1964" y="1350"/>
                </a:cubicBezTo>
                <a:moveTo>
                  <a:pt x="19636" y="0"/>
                </a:moveTo>
                <a:lnTo>
                  <a:pt x="1964" y="0"/>
                </a:lnTo>
                <a:cubicBezTo>
                  <a:pt x="879" y="0"/>
                  <a:pt x="0" y="1209"/>
                  <a:pt x="0" y="2700"/>
                </a:cubicBezTo>
                <a:lnTo>
                  <a:pt x="0" y="18900"/>
                </a:lnTo>
                <a:cubicBezTo>
                  <a:pt x="0" y="20391"/>
                  <a:pt x="879" y="21600"/>
                  <a:pt x="1964" y="21600"/>
                </a:cubicBezTo>
                <a:lnTo>
                  <a:pt x="19636" y="21600"/>
                </a:lnTo>
                <a:cubicBezTo>
                  <a:pt x="20721" y="21600"/>
                  <a:pt x="21600" y="20391"/>
                  <a:pt x="21600" y="18900"/>
                </a:cubicBezTo>
                <a:lnTo>
                  <a:pt x="21600" y="2700"/>
                </a:lnTo>
                <a:cubicBezTo>
                  <a:pt x="21600" y="1209"/>
                  <a:pt x="20721" y="0"/>
                  <a:pt x="19636" y="0"/>
                </a:cubicBezTo>
              </a:path>
            </a:pathLst>
          </a:custGeom>
          <a:solidFill>
            <a:srgbClr val="53585F"/>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3" name="Shape 2841"/>
          <p:cNvSpPr/>
          <p:nvPr/>
        </p:nvSpPr>
        <p:spPr>
          <a:xfrm>
            <a:off x="2757713" y="2670193"/>
            <a:ext cx="651470" cy="533022"/>
          </a:xfrm>
          <a:custGeom>
            <a:avLst/>
            <a:gdLst/>
            <a:ahLst/>
            <a:cxnLst>
              <a:cxn ang="0">
                <a:pos x="wd2" y="hd2"/>
              </a:cxn>
              <a:cxn ang="5400000">
                <a:pos x="wd2" y="hd2"/>
              </a:cxn>
              <a:cxn ang="10800000">
                <a:pos x="wd2" y="hd2"/>
              </a:cxn>
              <a:cxn ang="16200000">
                <a:pos x="wd2" y="hd2"/>
              </a:cxn>
            </a:cxnLst>
            <a:rect l="0" t="0" r="r" b="b"/>
            <a:pathLst>
              <a:path w="21600" h="21600" extrusionOk="0">
                <a:moveTo>
                  <a:pt x="20618" y="20400"/>
                </a:moveTo>
                <a:lnTo>
                  <a:pt x="982" y="20400"/>
                </a:lnTo>
                <a:lnTo>
                  <a:pt x="982" y="13200"/>
                </a:lnTo>
                <a:lnTo>
                  <a:pt x="6907" y="13200"/>
                </a:lnTo>
                <a:cubicBezTo>
                  <a:pt x="7149" y="15567"/>
                  <a:pt x="8798" y="17400"/>
                  <a:pt x="10800" y="17400"/>
                </a:cubicBezTo>
                <a:cubicBezTo>
                  <a:pt x="12802" y="17400"/>
                  <a:pt x="14451" y="15567"/>
                  <a:pt x="14693" y="13200"/>
                </a:cubicBezTo>
                <a:lnTo>
                  <a:pt x="20618" y="13200"/>
                </a:lnTo>
                <a:cubicBezTo>
                  <a:pt x="20618" y="13200"/>
                  <a:pt x="20618" y="20400"/>
                  <a:pt x="20618" y="20400"/>
                </a:cubicBezTo>
                <a:close/>
                <a:moveTo>
                  <a:pt x="5703" y="1200"/>
                </a:moveTo>
                <a:lnTo>
                  <a:pt x="15897" y="1200"/>
                </a:lnTo>
                <a:lnTo>
                  <a:pt x="20315" y="12000"/>
                </a:lnTo>
                <a:lnTo>
                  <a:pt x="14236" y="12000"/>
                </a:lnTo>
                <a:cubicBezTo>
                  <a:pt x="13966" y="12000"/>
                  <a:pt x="13745" y="12269"/>
                  <a:pt x="13745" y="12600"/>
                </a:cubicBezTo>
                <a:cubicBezTo>
                  <a:pt x="13745" y="14588"/>
                  <a:pt x="12427" y="16200"/>
                  <a:pt x="10800" y="16200"/>
                </a:cubicBezTo>
                <a:cubicBezTo>
                  <a:pt x="9173" y="16200"/>
                  <a:pt x="7855" y="14588"/>
                  <a:pt x="7855" y="12600"/>
                </a:cubicBezTo>
                <a:cubicBezTo>
                  <a:pt x="7855" y="12269"/>
                  <a:pt x="7634" y="12000"/>
                  <a:pt x="7364" y="12000"/>
                </a:cubicBezTo>
                <a:lnTo>
                  <a:pt x="1285" y="12000"/>
                </a:lnTo>
                <a:cubicBezTo>
                  <a:pt x="1285" y="12000"/>
                  <a:pt x="5703" y="1200"/>
                  <a:pt x="5703" y="1200"/>
                </a:cubicBezTo>
                <a:close/>
                <a:moveTo>
                  <a:pt x="21543" y="12334"/>
                </a:moveTo>
                <a:lnTo>
                  <a:pt x="21548" y="12332"/>
                </a:lnTo>
                <a:lnTo>
                  <a:pt x="16639" y="332"/>
                </a:lnTo>
                <a:lnTo>
                  <a:pt x="16634" y="335"/>
                </a:lnTo>
                <a:cubicBezTo>
                  <a:pt x="16554" y="138"/>
                  <a:pt x="16392" y="0"/>
                  <a:pt x="16200" y="0"/>
                </a:cubicBezTo>
                <a:lnTo>
                  <a:pt x="5400" y="0"/>
                </a:lnTo>
                <a:cubicBezTo>
                  <a:pt x="5208" y="0"/>
                  <a:pt x="5046" y="138"/>
                  <a:pt x="4966" y="335"/>
                </a:cubicBezTo>
                <a:lnTo>
                  <a:pt x="4961" y="332"/>
                </a:lnTo>
                <a:lnTo>
                  <a:pt x="52" y="12332"/>
                </a:lnTo>
                <a:lnTo>
                  <a:pt x="57" y="12334"/>
                </a:lnTo>
                <a:cubicBezTo>
                  <a:pt x="23" y="12416"/>
                  <a:pt x="0" y="12503"/>
                  <a:pt x="0" y="12600"/>
                </a:cubicBezTo>
                <a:lnTo>
                  <a:pt x="0" y="21000"/>
                </a:lnTo>
                <a:cubicBezTo>
                  <a:pt x="0" y="21332"/>
                  <a:pt x="220" y="21600"/>
                  <a:pt x="491" y="21600"/>
                </a:cubicBezTo>
                <a:lnTo>
                  <a:pt x="21109" y="21600"/>
                </a:lnTo>
                <a:cubicBezTo>
                  <a:pt x="21380" y="21600"/>
                  <a:pt x="21600" y="21332"/>
                  <a:pt x="21600" y="21000"/>
                </a:cubicBezTo>
                <a:lnTo>
                  <a:pt x="21600" y="12600"/>
                </a:lnTo>
                <a:cubicBezTo>
                  <a:pt x="21600" y="12503"/>
                  <a:pt x="21577" y="12416"/>
                  <a:pt x="21543" y="12334"/>
                </a:cubicBezTo>
                <a:moveTo>
                  <a:pt x="16691" y="9000"/>
                </a:moveTo>
                <a:cubicBezTo>
                  <a:pt x="16691" y="8669"/>
                  <a:pt x="16471" y="8400"/>
                  <a:pt x="16200" y="8400"/>
                </a:cubicBezTo>
                <a:lnTo>
                  <a:pt x="5400" y="8400"/>
                </a:lnTo>
                <a:cubicBezTo>
                  <a:pt x="5129" y="8400"/>
                  <a:pt x="4909" y="8669"/>
                  <a:pt x="4909" y="9000"/>
                </a:cubicBezTo>
                <a:cubicBezTo>
                  <a:pt x="4909" y="9332"/>
                  <a:pt x="5129" y="9600"/>
                  <a:pt x="5400" y="9600"/>
                </a:cubicBezTo>
                <a:lnTo>
                  <a:pt x="16200" y="9600"/>
                </a:lnTo>
                <a:cubicBezTo>
                  <a:pt x="16471" y="9600"/>
                  <a:pt x="16691" y="9332"/>
                  <a:pt x="16691" y="9000"/>
                </a:cubicBezTo>
                <a:moveTo>
                  <a:pt x="6382" y="7200"/>
                </a:moveTo>
                <a:lnTo>
                  <a:pt x="15218" y="7200"/>
                </a:lnTo>
                <a:cubicBezTo>
                  <a:pt x="15489" y="7200"/>
                  <a:pt x="15709" y="6932"/>
                  <a:pt x="15709" y="6600"/>
                </a:cubicBezTo>
                <a:cubicBezTo>
                  <a:pt x="15709" y="6269"/>
                  <a:pt x="15489" y="6000"/>
                  <a:pt x="15218" y="6000"/>
                </a:cubicBezTo>
                <a:lnTo>
                  <a:pt x="6382" y="6000"/>
                </a:lnTo>
                <a:cubicBezTo>
                  <a:pt x="6111" y="6000"/>
                  <a:pt x="5891" y="6269"/>
                  <a:pt x="5891" y="6600"/>
                </a:cubicBezTo>
                <a:cubicBezTo>
                  <a:pt x="5891" y="6932"/>
                  <a:pt x="6111" y="7200"/>
                  <a:pt x="6382" y="7200"/>
                </a:cubicBezTo>
                <a:moveTo>
                  <a:pt x="7364" y="4800"/>
                </a:moveTo>
                <a:lnTo>
                  <a:pt x="14236" y="4800"/>
                </a:lnTo>
                <a:cubicBezTo>
                  <a:pt x="14507" y="4800"/>
                  <a:pt x="14727" y="4532"/>
                  <a:pt x="14727" y="4200"/>
                </a:cubicBezTo>
                <a:cubicBezTo>
                  <a:pt x="14727" y="3869"/>
                  <a:pt x="14507" y="3600"/>
                  <a:pt x="14236" y="3600"/>
                </a:cubicBezTo>
                <a:lnTo>
                  <a:pt x="7364" y="3600"/>
                </a:lnTo>
                <a:cubicBezTo>
                  <a:pt x="7093" y="3600"/>
                  <a:pt x="6873" y="3869"/>
                  <a:pt x="6873" y="4200"/>
                </a:cubicBezTo>
                <a:cubicBezTo>
                  <a:pt x="6873" y="4532"/>
                  <a:pt x="7093" y="4800"/>
                  <a:pt x="7364" y="4800"/>
                </a:cubicBezTo>
              </a:path>
            </a:pathLst>
          </a:custGeom>
          <a:solidFill>
            <a:srgbClr val="53585F"/>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4" name="Shape 2847"/>
          <p:cNvSpPr/>
          <p:nvPr/>
        </p:nvSpPr>
        <p:spPr>
          <a:xfrm>
            <a:off x="5770265" y="2622151"/>
            <a:ext cx="651470" cy="651464"/>
          </a:xfrm>
          <a:custGeom>
            <a:avLst/>
            <a:gdLst/>
            <a:ahLst/>
            <a:cxnLst>
              <a:cxn ang="0">
                <a:pos x="wd2" y="hd2"/>
              </a:cxn>
              <a:cxn ang="5400000">
                <a:pos x="wd2" y="hd2"/>
              </a:cxn>
              <a:cxn ang="10800000">
                <a:pos x="wd2" y="hd2"/>
              </a:cxn>
              <a:cxn ang="16200000">
                <a:pos x="wd2" y="hd2"/>
              </a:cxn>
            </a:cxnLst>
            <a:rect l="0" t="0" r="r" b="b"/>
            <a:pathLst>
              <a:path w="21600" h="21600" extrusionOk="0">
                <a:moveTo>
                  <a:pt x="18634" y="6292"/>
                </a:moveTo>
                <a:cubicBezTo>
                  <a:pt x="18643" y="6159"/>
                  <a:pt x="18655" y="6026"/>
                  <a:pt x="18655" y="5891"/>
                </a:cubicBezTo>
                <a:cubicBezTo>
                  <a:pt x="18655" y="2638"/>
                  <a:pt x="16017" y="0"/>
                  <a:pt x="12764" y="0"/>
                </a:cubicBezTo>
                <a:cubicBezTo>
                  <a:pt x="10499" y="0"/>
                  <a:pt x="8536" y="1279"/>
                  <a:pt x="7550" y="3153"/>
                </a:cubicBezTo>
                <a:cubicBezTo>
                  <a:pt x="7185" y="3021"/>
                  <a:pt x="6793" y="2945"/>
                  <a:pt x="6382" y="2945"/>
                </a:cubicBezTo>
                <a:cubicBezTo>
                  <a:pt x="4484" y="2945"/>
                  <a:pt x="2945" y="4484"/>
                  <a:pt x="2945" y="6382"/>
                </a:cubicBezTo>
                <a:cubicBezTo>
                  <a:pt x="2945" y="6629"/>
                  <a:pt x="2973" y="6869"/>
                  <a:pt x="3022" y="7101"/>
                </a:cubicBezTo>
                <a:cubicBezTo>
                  <a:pt x="1267" y="7686"/>
                  <a:pt x="0" y="9339"/>
                  <a:pt x="0" y="11291"/>
                </a:cubicBezTo>
                <a:cubicBezTo>
                  <a:pt x="0" y="13731"/>
                  <a:pt x="1978" y="15709"/>
                  <a:pt x="4418" y="15709"/>
                </a:cubicBezTo>
                <a:lnTo>
                  <a:pt x="8836" y="15709"/>
                </a:lnTo>
                <a:cubicBezTo>
                  <a:pt x="9108" y="15709"/>
                  <a:pt x="9327" y="15489"/>
                  <a:pt x="9327" y="15218"/>
                </a:cubicBezTo>
                <a:cubicBezTo>
                  <a:pt x="9327" y="14947"/>
                  <a:pt x="9108" y="14727"/>
                  <a:pt x="8836" y="14727"/>
                </a:cubicBezTo>
                <a:lnTo>
                  <a:pt x="4418" y="14727"/>
                </a:lnTo>
                <a:cubicBezTo>
                  <a:pt x="2524" y="14727"/>
                  <a:pt x="982" y="13185"/>
                  <a:pt x="982" y="11291"/>
                </a:cubicBezTo>
                <a:cubicBezTo>
                  <a:pt x="982" y="9810"/>
                  <a:pt x="1926" y="8502"/>
                  <a:pt x="3333" y="8033"/>
                </a:cubicBezTo>
                <a:lnTo>
                  <a:pt x="4165" y="7756"/>
                </a:lnTo>
                <a:lnTo>
                  <a:pt x="3982" y="6897"/>
                </a:lnTo>
                <a:cubicBezTo>
                  <a:pt x="3946" y="6725"/>
                  <a:pt x="3927" y="6551"/>
                  <a:pt x="3927" y="6382"/>
                </a:cubicBezTo>
                <a:cubicBezTo>
                  <a:pt x="3927" y="5028"/>
                  <a:pt x="5028" y="3927"/>
                  <a:pt x="6382" y="3927"/>
                </a:cubicBezTo>
                <a:cubicBezTo>
                  <a:pt x="6662" y="3927"/>
                  <a:pt x="6942" y="3977"/>
                  <a:pt x="7215" y="4077"/>
                </a:cubicBezTo>
                <a:lnTo>
                  <a:pt x="8019" y="4368"/>
                </a:lnTo>
                <a:lnTo>
                  <a:pt x="8418" y="3611"/>
                </a:lnTo>
                <a:cubicBezTo>
                  <a:pt x="9272" y="1989"/>
                  <a:pt x="10937" y="982"/>
                  <a:pt x="12764" y="982"/>
                </a:cubicBezTo>
                <a:cubicBezTo>
                  <a:pt x="15470" y="982"/>
                  <a:pt x="17673" y="3184"/>
                  <a:pt x="17673" y="5891"/>
                </a:cubicBezTo>
                <a:cubicBezTo>
                  <a:pt x="17673" y="5977"/>
                  <a:pt x="17666" y="6060"/>
                  <a:pt x="17660" y="6145"/>
                </a:cubicBezTo>
                <a:lnTo>
                  <a:pt x="17655" y="6229"/>
                </a:lnTo>
                <a:lnTo>
                  <a:pt x="17610" y="6920"/>
                </a:lnTo>
                <a:lnTo>
                  <a:pt x="18245" y="7194"/>
                </a:lnTo>
                <a:cubicBezTo>
                  <a:pt x="19686" y="7816"/>
                  <a:pt x="20618" y="9232"/>
                  <a:pt x="20618" y="10800"/>
                </a:cubicBezTo>
                <a:cubicBezTo>
                  <a:pt x="20618" y="12965"/>
                  <a:pt x="18856" y="14727"/>
                  <a:pt x="16691" y="14727"/>
                </a:cubicBezTo>
                <a:lnTo>
                  <a:pt x="12764" y="14727"/>
                </a:lnTo>
                <a:cubicBezTo>
                  <a:pt x="12492" y="14727"/>
                  <a:pt x="12273" y="14947"/>
                  <a:pt x="12273" y="15218"/>
                </a:cubicBezTo>
                <a:cubicBezTo>
                  <a:pt x="12273" y="15489"/>
                  <a:pt x="12492" y="15709"/>
                  <a:pt x="12764" y="15709"/>
                </a:cubicBezTo>
                <a:lnTo>
                  <a:pt x="16691" y="15709"/>
                </a:lnTo>
                <a:cubicBezTo>
                  <a:pt x="19401" y="15709"/>
                  <a:pt x="21600" y="13511"/>
                  <a:pt x="21600" y="10800"/>
                </a:cubicBezTo>
                <a:cubicBezTo>
                  <a:pt x="21600" y="8780"/>
                  <a:pt x="20378" y="7045"/>
                  <a:pt x="18634" y="6292"/>
                </a:cubicBezTo>
                <a:moveTo>
                  <a:pt x="13745" y="17673"/>
                </a:moveTo>
                <a:cubicBezTo>
                  <a:pt x="13610" y="17673"/>
                  <a:pt x="13488" y="17728"/>
                  <a:pt x="13398" y="17817"/>
                </a:cubicBezTo>
                <a:lnTo>
                  <a:pt x="11291" y="19924"/>
                </a:lnTo>
                <a:lnTo>
                  <a:pt x="11291" y="8346"/>
                </a:lnTo>
                <a:cubicBezTo>
                  <a:pt x="11291" y="8074"/>
                  <a:pt x="11071" y="7855"/>
                  <a:pt x="10800" y="7855"/>
                </a:cubicBezTo>
                <a:cubicBezTo>
                  <a:pt x="10529" y="7855"/>
                  <a:pt x="10309" y="8074"/>
                  <a:pt x="10309" y="8346"/>
                </a:cubicBezTo>
                <a:lnTo>
                  <a:pt x="10309" y="19924"/>
                </a:lnTo>
                <a:lnTo>
                  <a:pt x="8202" y="17817"/>
                </a:lnTo>
                <a:cubicBezTo>
                  <a:pt x="8113" y="17728"/>
                  <a:pt x="7990" y="17673"/>
                  <a:pt x="7855" y="17673"/>
                </a:cubicBezTo>
                <a:cubicBezTo>
                  <a:pt x="7583" y="17673"/>
                  <a:pt x="7364" y="17893"/>
                  <a:pt x="7364" y="18164"/>
                </a:cubicBezTo>
                <a:cubicBezTo>
                  <a:pt x="7364" y="18300"/>
                  <a:pt x="7419" y="18422"/>
                  <a:pt x="7507" y="18511"/>
                </a:cubicBezTo>
                <a:lnTo>
                  <a:pt x="10453" y="21456"/>
                </a:lnTo>
                <a:cubicBezTo>
                  <a:pt x="10542" y="21545"/>
                  <a:pt x="10664" y="21600"/>
                  <a:pt x="10800" y="21600"/>
                </a:cubicBezTo>
                <a:cubicBezTo>
                  <a:pt x="10936" y="21600"/>
                  <a:pt x="11058" y="21545"/>
                  <a:pt x="11147" y="21456"/>
                </a:cubicBezTo>
                <a:lnTo>
                  <a:pt x="14093" y="18511"/>
                </a:lnTo>
                <a:cubicBezTo>
                  <a:pt x="14182" y="18422"/>
                  <a:pt x="14236" y="18300"/>
                  <a:pt x="14236" y="18164"/>
                </a:cubicBezTo>
                <a:cubicBezTo>
                  <a:pt x="14236" y="17893"/>
                  <a:pt x="14017" y="17673"/>
                  <a:pt x="13745" y="17673"/>
                </a:cubicBezTo>
              </a:path>
            </a:pathLst>
          </a:custGeom>
          <a:solidFill>
            <a:srgbClr val="53585F"/>
          </a:solidFill>
          <a:ln w="12700">
            <a:miter lim="400000"/>
          </a:ln>
        </p:spPr>
        <p:txBody>
          <a:bodyPr lIns="38090" tIns="38090" rIns="38090" bIns="38090" anchor="ctr"/>
          <a:lstStyle/>
          <a:p>
            <a:pPr defTabSz="45706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999"/>
          </a:p>
        </p:txBody>
      </p:sp>
      <p:sp>
        <p:nvSpPr>
          <p:cNvPr id="8" name="文本框 7"/>
          <p:cNvSpPr txBox="1"/>
          <p:nvPr/>
        </p:nvSpPr>
        <p:spPr>
          <a:xfrm>
            <a:off x="1835886" y="761598"/>
            <a:ext cx="6252333" cy="584775"/>
          </a:xfrm>
          <a:prstGeom prst="rect">
            <a:avLst/>
          </a:prstGeom>
          <a:noFill/>
        </p:spPr>
        <p:txBody>
          <a:bodyPr wrap="square" rtlCol="0">
            <a:spAutoFit/>
            <a:scene3d>
              <a:camera prst="orthographicFront"/>
              <a:lightRig rig="threePt" dir="t"/>
            </a:scene3d>
            <a:sp3d contourW="12700"/>
          </a:bodyPr>
          <a:lstStyle/>
          <a:p>
            <a:r>
              <a:rPr lang="en-US" altLang="zh-CN" sz="3200" b="1" dirty="0">
                <a:solidFill>
                  <a:schemeClr val="tx1">
                    <a:lumMod val="85000"/>
                    <a:lumOff val="15000"/>
                  </a:schemeClr>
                </a:solidFill>
              </a:rPr>
              <a:t>Students’ </a:t>
            </a:r>
            <a:r>
              <a:rPr lang="en-US" altLang="zh-CN" sz="3200" b="1" dirty="0">
                <a:solidFill>
                  <a:schemeClr val="accent1"/>
                </a:solidFill>
                <a:effectLst>
                  <a:outerShdw blurRad="38100" dist="38100" dir="2700000" algn="tl">
                    <a:srgbClr val="000000">
                      <a:alpha val="43137"/>
                    </a:srgbClr>
                  </a:outerShdw>
                </a:effectLst>
              </a:rPr>
              <a:t>difficulties</a:t>
            </a:r>
            <a:r>
              <a:rPr lang="en-US" altLang="zh-CN" sz="3200" b="1" dirty="0">
                <a:solidFill>
                  <a:schemeClr val="tx1">
                    <a:lumMod val="85000"/>
                    <a:lumOff val="15000"/>
                  </a:schemeClr>
                </a:solidFill>
              </a:rPr>
              <a:t> in writing</a:t>
            </a:r>
            <a:endParaRPr lang="zh-CN" altLang="en-US" sz="3200" b="1" dirty="0">
              <a:solidFill>
                <a:schemeClr val="tx1">
                  <a:lumMod val="85000"/>
                  <a:lumOff val="15000"/>
                </a:schemeClr>
              </a:solidFill>
            </a:endParaRPr>
          </a:p>
        </p:txBody>
      </p:sp>
      <p:pic>
        <p:nvPicPr>
          <p:cNvPr id="9" name="图片 8"/>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24104" y="557696"/>
            <a:ext cx="1255524" cy="931024"/>
          </a:xfrm>
          <a:prstGeom prst="rect">
            <a:avLst/>
          </a:prstGeom>
        </p:spPr>
      </p:pic>
      <p:sp>
        <p:nvSpPr>
          <p:cNvPr id="11" name="矩形 10"/>
          <p:cNvSpPr/>
          <p:nvPr/>
        </p:nvSpPr>
        <p:spPr>
          <a:xfrm>
            <a:off x="1989605" y="3920752"/>
            <a:ext cx="2187686" cy="1168525"/>
          </a:xfrm>
          <a:prstGeom prst="rect">
            <a:avLst/>
          </a:prstGeom>
        </p:spPr>
        <p:txBody>
          <a:bodyPr wrap="square">
            <a:spAutoFit/>
            <a:scene3d>
              <a:camera prst="orthographicFront"/>
              <a:lightRig rig="threePt" dir="t"/>
            </a:scene3d>
            <a:sp3d contourW="12700"/>
          </a:bodyPr>
          <a:lstStyle/>
          <a:p>
            <a:pPr algn="ctr">
              <a:lnSpc>
                <a:spcPct val="120000"/>
              </a:lnSpc>
            </a:pPr>
            <a:r>
              <a:rPr lang="zh-CN" altLang="en-US" sz="2000" b="1" dirty="0"/>
              <a:t>踩不中点，既怕不完整，又怕太繁琐</a:t>
            </a:r>
          </a:p>
        </p:txBody>
      </p:sp>
      <p:sp>
        <p:nvSpPr>
          <p:cNvPr id="12" name="矩形 11"/>
          <p:cNvSpPr/>
          <p:nvPr/>
        </p:nvSpPr>
        <p:spPr>
          <a:xfrm>
            <a:off x="2041255" y="3317632"/>
            <a:ext cx="2084387" cy="561885"/>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800" b="1" dirty="0">
                <a:solidFill>
                  <a:srgbClr val="C00000"/>
                </a:solidFill>
              </a:rPr>
              <a:t>Content</a:t>
            </a:r>
            <a:endParaRPr lang="zh-CN" altLang="en-US" sz="2800" b="1" dirty="0">
              <a:solidFill>
                <a:srgbClr val="C00000"/>
              </a:solidFill>
            </a:endParaRPr>
          </a:p>
        </p:txBody>
      </p:sp>
      <p:sp>
        <p:nvSpPr>
          <p:cNvPr id="15" name="矩形 14"/>
          <p:cNvSpPr/>
          <p:nvPr/>
        </p:nvSpPr>
        <p:spPr>
          <a:xfrm>
            <a:off x="5105456" y="3318091"/>
            <a:ext cx="2084387" cy="561885"/>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800" b="1" dirty="0">
                <a:solidFill>
                  <a:schemeClr val="accent6"/>
                </a:solidFill>
              </a:rPr>
              <a:t>Language </a:t>
            </a:r>
            <a:endParaRPr lang="zh-CN" altLang="en-US" sz="2800" b="1" dirty="0">
              <a:solidFill>
                <a:schemeClr val="accent6"/>
              </a:solidFill>
            </a:endParaRPr>
          </a:p>
        </p:txBody>
      </p:sp>
      <p:sp>
        <p:nvSpPr>
          <p:cNvPr id="18" name="矩形 17"/>
          <p:cNvSpPr/>
          <p:nvPr/>
        </p:nvSpPr>
        <p:spPr>
          <a:xfrm>
            <a:off x="8088220" y="3342433"/>
            <a:ext cx="2084387" cy="561885"/>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800" b="1" dirty="0">
                <a:solidFill>
                  <a:srgbClr val="F68C2D"/>
                </a:solidFill>
              </a:rPr>
              <a:t>Logic</a:t>
            </a:r>
            <a:endParaRPr lang="zh-CN" altLang="en-US" sz="2800" b="1" dirty="0">
              <a:solidFill>
                <a:srgbClr val="F68C2D"/>
              </a:solidFill>
            </a:endParaRPr>
          </a:p>
        </p:txBody>
      </p:sp>
      <p:sp>
        <p:nvSpPr>
          <p:cNvPr id="19" name="椭圆 18"/>
          <p:cNvSpPr/>
          <p:nvPr/>
        </p:nvSpPr>
        <p:spPr>
          <a:xfrm>
            <a:off x="1506930" y="2216244"/>
            <a:ext cx="3153036" cy="3153036"/>
          </a:xfrm>
          <a:prstGeom prst="ellipse">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p:cNvSpPr/>
          <p:nvPr/>
        </p:nvSpPr>
        <p:spPr>
          <a:xfrm>
            <a:off x="4519482" y="2216244"/>
            <a:ext cx="3153036" cy="3153036"/>
          </a:xfrm>
          <a:prstGeom prst="ellipse">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20"/>
          <p:cNvSpPr/>
          <p:nvPr/>
        </p:nvSpPr>
        <p:spPr>
          <a:xfrm>
            <a:off x="7532034" y="2216244"/>
            <a:ext cx="3153036" cy="3153036"/>
          </a:xfrm>
          <a:prstGeom prst="ellipse">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a:extLst>
              <a:ext uri="{FF2B5EF4-FFF2-40B4-BE49-F238E27FC236}">
                <a16:creationId xmlns:a16="http://schemas.microsoft.com/office/drawing/2014/main" id="{AFFEDB59-161E-4DE8-821D-D8E79E454885}"/>
              </a:ext>
            </a:extLst>
          </p:cNvPr>
          <p:cNvSpPr/>
          <p:nvPr/>
        </p:nvSpPr>
        <p:spPr>
          <a:xfrm>
            <a:off x="5072399" y="3936174"/>
            <a:ext cx="2187686" cy="799193"/>
          </a:xfrm>
          <a:prstGeom prst="rect">
            <a:avLst/>
          </a:prstGeom>
        </p:spPr>
        <p:txBody>
          <a:bodyPr wrap="square">
            <a:spAutoFit/>
            <a:scene3d>
              <a:camera prst="orthographicFront"/>
              <a:lightRig rig="threePt" dir="t"/>
            </a:scene3d>
            <a:sp3d contourW="12700"/>
          </a:bodyPr>
          <a:lstStyle/>
          <a:p>
            <a:pPr algn="ctr">
              <a:lnSpc>
                <a:spcPct val="120000"/>
              </a:lnSpc>
            </a:pPr>
            <a:r>
              <a:rPr lang="zh-CN" altLang="en-US" sz="2000" b="1" dirty="0"/>
              <a:t>找不到替换词和句式</a:t>
            </a:r>
          </a:p>
        </p:txBody>
      </p:sp>
      <p:sp>
        <p:nvSpPr>
          <p:cNvPr id="23" name="矩形 22">
            <a:extLst>
              <a:ext uri="{FF2B5EF4-FFF2-40B4-BE49-F238E27FC236}">
                <a16:creationId xmlns:a16="http://schemas.microsoft.com/office/drawing/2014/main" id="{B2A6D156-74ED-43B8-B9B1-C2BA7BA7707D}"/>
              </a:ext>
            </a:extLst>
          </p:cNvPr>
          <p:cNvSpPr/>
          <p:nvPr/>
        </p:nvSpPr>
        <p:spPr>
          <a:xfrm>
            <a:off x="8014709" y="3920752"/>
            <a:ext cx="2187686" cy="799193"/>
          </a:xfrm>
          <a:prstGeom prst="rect">
            <a:avLst/>
          </a:prstGeom>
        </p:spPr>
        <p:txBody>
          <a:bodyPr wrap="square">
            <a:spAutoFit/>
            <a:scene3d>
              <a:camera prst="orthographicFront"/>
              <a:lightRig rig="threePt" dir="t"/>
            </a:scene3d>
            <a:sp3d contourW="12700"/>
          </a:bodyPr>
          <a:lstStyle/>
          <a:p>
            <a:pPr algn="ctr">
              <a:lnSpc>
                <a:spcPct val="120000"/>
              </a:lnSpc>
            </a:pPr>
            <a:r>
              <a:rPr lang="zh-CN" altLang="en-US" sz="2000" b="1" dirty="0"/>
              <a:t>段与段关系不明，不会用连接词</a:t>
            </a:r>
          </a:p>
        </p:txBody>
      </p:sp>
    </p:spTree>
    <p:extLst>
      <p:ext uri="{BB962C8B-B14F-4D97-AF65-F5344CB8AC3E}">
        <p14:creationId xmlns:p14="http://schemas.microsoft.com/office/powerpoint/2010/main" val="241643725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500" fill="hold"/>
                                        <p:tgtEl>
                                          <p:spTgt spid="3"/>
                                        </p:tgtEl>
                                        <p:attrNameLst>
                                          <p:attrName>ppt_w</p:attrName>
                                        </p:attrNameLst>
                                      </p:cBhvr>
                                      <p:tavLst>
                                        <p:tav tm="0">
                                          <p:val>
                                            <p:fltVal val="0"/>
                                          </p:val>
                                        </p:tav>
                                        <p:tav tm="100000">
                                          <p:val>
                                            <p:strVal val="#ppt_w"/>
                                          </p:val>
                                        </p:tav>
                                      </p:tavLst>
                                    </p:anim>
                                    <p:anim calcmode="lin" valueType="num">
                                      <p:cBhvr>
                                        <p:cTn id="13" dur="500" fill="hold"/>
                                        <p:tgtEl>
                                          <p:spTgt spid="3"/>
                                        </p:tgtEl>
                                        <p:attrNameLst>
                                          <p:attrName>ppt_h</p:attrName>
                                        </p:attrNameLst>
                                      </p:cBhvr>
                                      <p:tavLst>
                                        <p:tav tm="0">
                                          <p:val>
                                            <p:fltVal val="0"/>
                                          </p:val>
                                        </p:tav>
                                        <p:tav tm="100000">
                                          <p:val>
                                            <p:strVal val="#ppt_h"/>
                                          </p:val>
                                        </p:tav>
                                      </p:tavLst>
                                    </p:anim>
                                    <p:animEffect transition="in" filter="fade">
                                      <p:cBhvr>
                                        <p:cTn id="14" dur="500"/>
                                        <p:tgtEl>
                                          <p:spTgt spid="3"/>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animEffect transition="in" filter="fade">
                                      <p:cBhvr>
                                        <p:cTn id="19" dur="500"/>
                                        <p:tgtEl>
                                          <p:spTgt spid="4"/>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p:cTn id="22" dur="500" fill="hold"/>
                                        <p:tgtEl>
                                          <p:spTgt spid="11"/>
                                        </p:tgtEl>
                                        <p:attrNameLst>
                                          <p:attrName>ppt_w</p:attrName>
                                        </p:attrNameLst>
                                      </p:cBhvr>
                                      <p:tavLst>
                                        <p:tav tm="0">
                                          <p:val>
                                            <p:fltVal val="0"/>
                                          </p:val>
                                        </p:tav>
                                        <p:tav tm="100000">
                                          <p:val>
                                            <p:strVal val="#ppt_w"/>
                                          </p:val>
                                        </p:tav>
                                      </p:tavLst>
                                    </p:anim>
                                    <p:anim calcmode="lin" valueType="num">
                                      <p:cBhvr>
                                        <p:cTn id="23" dur="500" fill="hold"/>
                                        <p:tgtEl>
                                          <p:spTgt spid="11"/>
                                        </p:tgtEl>
                                        <p:attrNameLst>
                                          <p:attrName>ppt_h</p:attrName>
                                        </p:attrNameLst>
                                      </p:cBhvr>
                                      <p:tavLst>
                                        <p:tav tm="0">
                                          <p:val>
                                            <p:fltVal val="0"/>
                                          </p:val>
                                        </p:tav>
                                        <p:tav tm="100000">
                                          <p:val>
                                            <p:strVal val="#ppt_h"/>
                                          </p:val>
                                        </p:tav>
                                      </p:tavLst>
                                    </p:anim>
                                    <p:animEffect transition="in" filter="fade">
                                      <p:cBhvr>
                                        <p:cTn id="24" dur="500"/>
                                        <p:tgtEl>
                                          <p:spTgt spid="11"/>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p:cTn id="27" dur="500" fill="hold"/>
                                        <p:tgtEl>
                                          <p:spTgt spid="12"/>
                                        </p:tgtEl>
                                        <p:attrNameLst>
                                          <p:attrName>ppt_w</p:attrName>
                                        </p:attrNameLst>
                                      </p:cBhvr>
                                      <p:tavLst>
                                        <p:tav tm="0">
                                          <p:val>
                                            <p:fltVal val="0"/>
                                          </p:val>
                                        </p:tav>
                                        <p:tav tm="100000">
                                          <p:val>
                                            <p:strVal val="#ppt_w"/>
                                          </p:val>
                                        </p:tav>
                                      </p:tavLst>
                                    </p:anim>
                                    <p:anim calcmode="lin" valueType="num">
                                      <p:cBhvr>
                                        <p:cTn id="28" dur="500" fill="hold"/>
                                        <p:tgtEl>
                                          <p:spTgt spid="12"/>
                                        </p:tgtEl>
                                        <p:attrNameLst>
                                          <p:attrName>ppt_h</p:attrName>
                                        </p:attrNameLst>
                                      </p:cBhvr>
                                      <p:tavLst>
                                        <p:tav tm="0">
                                          <p:val>
                                            <p:fltVal val="0"/>
                                          </p:val>
                                        </p:tav>
                                        <p:tav tm="100000">
                                          <p:val>
                                            <p:strVal val="#ppt_h"/>
                                          </p:val>
                                        </p:tav>
                                      </p:tavLst>
                                    </p:anim>
                                    <p:animEffect transition="in" filter="fade">
                                      <p:cBhvr>
                                        <p:cTn id="29" dur="500"/>
                                        <p:tgtEl>
                                          <p:spTgt spid="12"/>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15"/>
                                        </p:tgtEl>
                                        <p:attrNameLst>
                                          <p:attrName>style.visibility</p:attrName>
                                        </p:attrNameLst>
                                      </p:cBhvr>
                                      <p:to>
                                        <p:strVal val="visible"/>
                                      </p:to>
                                    </p:set>
                                    <p:anim calcmode="lin" valueType="num">
                                      <p:cBhvr>
                                        <p:cTn id="32" dur="500" fill="hold"/>
                                        <p:tgtEl>
                                          <p:spTgt spid="15"/>
                                        </p:tgtEl>
                                        <p:attrNameLst>
                                          <p:attrName>ppt_w</p:attrName>
                                        </p:attrNameLst>
                                      </p:cBhvr>
                                      <p:tavLst>
                                        <p:tav tm="0">
                                          <p:val>
                                            <p:fltVal val="0"/>
                                          </p:val>
                                        </p:tav>
                                        <p:tav tm="100000">
                                          <p:val>
                                            <p:strVal val="#ppt_w"/>
                                          </p:val>
                                        </p:tav>
                                      </p:tavLst>
                                    </p:anim>
                                    <p:anim calcmode="lin" valueType="num">
                                      <p:cBhvr>
                                        <p:cTn id="33" dur="500" fill="hold"/>
                                        <p:tgtEl>
                                          <p:spTgt spid="15"/>
                                        </p:tgtEl>
                                        <p:attrNameLst>
                                          <p:attrName>ppt_h</p:attrName>
                                        </p:attrNameLst>
                                      </p:cBhvr>
                                      <p:tavLst>
                                        <p:tav tm="0">
                                          <p:val>
                                            <p:fltVal val="0"/>
                                          </p:val>
                                        </p:tav>
                                        <p:tav tm="100000">
                                          <p:val>
                                            <p:strVal val="#ppt_h"/>
                                          </p:val>
                                        </p:tav>
                                      </p:tavLst>
                                    </p:anim>
                                    <p:animEffect transition="in" filter="fade">
                                      <p:cBhvr>
                                        <p:cTn id="34" dur="500"/>
                                        <p:tgtEl>
                                          <p:spTgt spid="15"/>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anim calcmode="lin" valueType="num">
                                      <p:cBhvr>
                                        <p:cTn id="37" dur="500" fill="hold"/>
                                        <p:tgtEl>
                                          <p:spTgt spid="18"/>
                                        </p:tgtEl>
                                        <p:attrNameLst>
                                          <p:attrName>ppt_w</p:attrName>
                                        </p:attrNameLst>
                                      </p:cBhvr>
                                      <p:tavLst>
                                        <p:tav tm="0">
                                          <p:val>
                                            <p:fltVal val="0"/>
                                          </p:val>
                                        </p:tav>
                                        <p:tav tm="100000">
                                          <p:val>
                                            <p:strVal val="#ppt_w"/>
                                          </p:val>
                                        </p:tav>
                                      </p:tavLst>
                                    </p:anim>
                                    <p:anim calcmode="lin" valueType="num">
                                      <p:cBhvr>
                                        <p:cTn id="38" dur="500" fill="hold"/>
                                        <p:tgtEl>
                                          <p:spTgt spid="18"/>
                                        </p:tgtEl>
                                        <p:attrNameLst>
                                          <p:attrName>ppt_h</p:attrName>
                                        </p:attrNameLst>
                                      </p:cBhvr>
                                      <p:tavLst>
                                        <p:tav tm="0">
                                          <p:val>
                                            <p:fltVal val="0"/>
                                          </p:val>
                                        </p:tav>
                                        <p:tav tm="100000">
                                          <p:val>
                                            <p:strVal val="#ppt_h"/>
                                          </p:val>
                                        </p:tav>
                                      </p:tavLst>
                                    </p:anim>
                                    <p:animEffect transition="in" filter="fade">
                                      <p:cBhvr>
                                        <p:cTn id="39" dur="500"/>
                                        <p:tgtEl>
                                          <p:spTgt spid="18"/>
                                        </p:tgtEl>
                                      </p:cBhvr>
                                    </p:animEffect>
                                  </p:childTnLst>
                                </p:cTn>
                              </p:par>
                            </p:childTnLst>
                          </p:cTn>
                        </p:par>
                        <p:par>
                          <p:cTn id="40" fill="hold">
                            <p:stCondLst>
                              <p:cond delay="500"/>
                            </p:stCondLst>
                            <p:childTnLst>
                              <p:par>
                                <p:cTn id="41" presetID="21" presetClass="entr" presetSubtype="3" fill="hold" grpId="0" nodeType="after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wheel(3)">
                                      <p:cBhvr>
                                        <p:cTn id="43" dur="2000"/>
                                        <p:tgtEl>
                                          <p:spTgt spid="19"/>
                                        </p:tgtEl>
                                      </p:cBhvr>
                                    </p:animEffect>
                                  </p:childTnLst>
                                </p:cTn>
                              </p:par>
                              <p:par>
                                <p:cTn id="44" presetID="21" presetClass="entr" presetSubtype="3" fill="hold" grpId="0"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wheel(3)">
                                      <p:cBhvr>
                                        <p:cTn id="46" dur="2000"/>
                                        <p:tgtEl>
                                          <p:spTgt spid="20"/>
                                        </p:tgtEl>
                                      </p:cBhvr>
                                    </p:animEffect>
                                  </p:childTnLst>
                                </p:cTn>
                              </p:par>
                              <p:par>
                                <p:cTn id="47" presetID="21" presetClass="entr" presetSubtype="3" fill="hold" grpId="0" nodeType="with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wheel(3)">
                                      <p:cBhvr>
                                        <p:cTn id="49" dur="2000"/>
                                        <p:tgtEl>
                                          <p:spTgt spid="21"/>
                                        </p:tgtEl>
                                      </p:cBhvr>
                                    </p:animEffect>
                                  </p:childTnLst>
                                </p:cTn>
                              </p:par>
                              <p:par>
                                <p:cTn id="50" presetID="53" presetClass="entr" presetSubtype="16" fill="hold" grpId="0" nodeType="withEffect">
                                  <p:stCondLst>
                                    <p:cond delay="0"/>
                                  </p:stCondLst>
                                  <p:childTnLst>
                                    <p:set>
                                      <p:cBhvr>
                                        <p:cTn id="51" dur="1" fill="hold">
                                          <p:stCondLst>
                                            <p:cond delay="0"/>
                                          </p:stCondLst>
                                        </p:cTn>
                                        <p:tgtEl>
                                          <p:spTgt spid="22"/>
                                        </p:tgtEl>
                                        <p:attrNameLst>
                                          <p:attrName>style.visibility</p:attrName>
                                        </p:attrNameLst>
                                      </p:cBhvr>
                                      <p:to>
                                        <p:strVal val="visible"/>
                                      </p:to>
                                    </p:set>
                                    <p:anim calcmode="lin" valueType="num">
                                      <p:cBhvr>
                                        <p:cTn id="52" dur="500" fill="hold"/>
                                        <p:tgtEl>
                                          <p:spTgt spid="22"/>
                                        </p:tgtEl>
                                        <p:attrNameLst>
                                          <p:attrName>ppt_w</p:attrName>
                                        </p:attrNameLst>
                                      </p:cBhvr>
                                      <p:tavLst>
                                        <p:tav tm="0">
                                          <p:val>
                                            <p:fltVal val="0"/>
                                          </p:val>
                                        </p:tav>
                                        <p:tav tm="100000">
                                          <p:val>
                                            <p:strVal val="#ppt_w"/>
                                          </p:val>
                                        </p:tav>
                                      </p:tavLst>
                                    </p:anim>
                                    <p:anim calcmode="lin" valueType="num">
                                      <p:cBhvr>
                                        <p:cTn id="53" dur="500" fill="hold"/>
                                        <p:tgtEl>
                                          <p:spTgt spid="22"/>
                                        </p:tgtEl>
                                        <p:attrNameLst>
                                          <p:attrName>ppt_h</p:attrName>
                                        </p:attrNameLst>
                                      </p:cBhvr>
                                      <p:tavLst>
                                        <p:tav tm="0">
                                          <p:val>
                                            <p:fltVal val="0"/>
                                          </p:val>
                                        </p:tav>
                                        <p:tav tm="100000">
                                          <p:val>
                                            <p:strVal val="#ppt_h"/>
                                          </p:val>
                                        </p:tav>
                                      </p:tavLst>
                                    </p:anim>
                                    <p:animEffect transition="in" filter="fade">
                                      <p:cBhvr>
                                        <p:cTn id="54" dur="500"/>
                                        <p:tgtEl>
                                          <p:spTgt spid="22"/>
                                        </p:tgtEl>
                                      </p:cBhvr>
                                    </p:animEffect>
                                  </p:childTnLst>
                                </p:cTn>
                              </p:par>
                              <p:par>
                                <p:cTn id="55" presetID="53" presetClass="entr" presetSubtype="16"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anim calcmode="lin" valueType="num">
                                      <p:cBhvr>
                                        <p:cTn id="57" dur="500" fill="hold"/>
                                        <p:tgtEl>
                                          <p:spTgt spid="23"/>
                                        </p:tgtEl>
                                        <p:attrNameLst>
                                          <p:attrName>ppt_w</p:attrName>
                                        </p:attrNameLst>
                                      </p:cBhvr>
                                      <p:tavLst>
                                        <p:tav tm="0">
                                          <p:val>
                                            <p:fltVal val="0"/>
                                          </p:val>
                                        </p:tav>
                                        <p:tav tm="100000">
                                          <p:val>
                                            <p:strVal val="#ppt_w"/>
                                          </p:val>
                                        </p:tav>
                                      </p:tavLst>
                                    </p:anim>
                                    <p:anim calcmode="lin" valueType="num">
                                      <p:cBhvr>
                                        <p:cTn id="58" dur="500" fill="hold"/>
                                        <p:tgtEl>
                                          <p:spTgt spid="23"/>
                                        </p:tgtEl>
                                        <p:attrNameLst>
                                          <p:attrName>ppt_h</p:attrName>
                                        </p:attrNameLst>
                                      </p:cBhvr>
                                      <p:tavLst>
                                        <p:tav tm="0">
                                          <p:val>
                                            <p:fltVal val="0"/>
                                          </p:val>
                                        </p:tav>
                                        <p:tav tm="100000">
                                          <p:val>
                                            <p:strVal val="#ppt_h"/>
                                          </p:val>
                                        </p:tav>
                                      </p:tavLst>
                                    </p:anim>
                                    <p:animEffect transition="in" filter="fade">
                                      <p:cBhvr>
                                        <p:cTn id="5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1" grpId="0"/>
      <p:bldP spid="12" grpId="0"/>
      <p:bldP spid="15" grpId="0"/>
      <p:bldP spid="18" grpId="0"/>
      <p:bldP spid="19" grpId="0" animBg="1"/>
      <p:bldP spid="20" grpId="0" animBg="1"/>
      <p:bldP spid="21" grpId="0" animBg="1"/>
      <p:bldP spid="22" grpId="0"/>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1355101" y="447314"/>
            <a:ext cx="7187765" cy="584775"/>
          </a:xfrm>
          <a:prstGeom prst="rect">
            <a:avLst/>
          </a:prstGeom>
          <a:noFill/>
        </p:spPr>
        <p:txBody>
          <a:bodyPr wrap="square" rtlCol="0">
            <a:spAutoFit/>
            <a:scene3d>
              <a:camera prst="orthographicFront"/>
              <a:lightRig rig="threePt" dir="t"/>
            </a:scene3d>
            <a:sp3d contourW="12700"/>
          </a:bodyPr>
          <a:lstStyle/>
          <a:p>
            <a:r>
              <a:rPr lang="en-US" altLang="zh-CN" sz="3200" b="1" dirty="0">
                <a:solidFill>
                  <a:schemeClr val="tx1">
                    <a:lumMod val="85000"/>
                    <a:lumOff val="15000"/>
                  </a:schemeClr>
                </a:solidFill>
              </a:rPr>
              <a:t>Solution:</a:t>
            </a:r>
            <a:r>
              <a:rPr lang="zh-CN" altLang="en-US" sz="3200" b="1" dirty="0">
                <a:solidFill>
                  <a:schemeClr val="tx1">
                    <a:lumMod val="85000"/>
                    <a:lumOff val="15000"/>
                  </a:schemeClr>
                </a:solidFill>
              </a:rPr>
              <a:t> </a:t>
            </a:r>
            <a:r>
              <a:rPr lang="en-US" altLang="zh-CN" sz="3200" b="1" dirty="0">
                <a:solidFill>
                  <a:srgbClr val="ED4857"/>
                </a:solidFill>
                <a:effectLst>
                  <a:outerShdw blurRad="38100" dist="38100" dir="2700000" algn="tl">
                    <a:srgbClr val="000000">
                      <a:alpha val="43137"/>
                    </a:srgbClr>
                  </a:outerShdw>
                </a:effectLst>
              </a:rPr>
              <a:t>three</a:t>
            </a:r>
            <a:r>
              <a:rPr lang="zh-CN" altLang="en-US" sz="3200" b="1" dirty="0">
                <a:solidFill>
                  <a:schemeClr val="tx1">
                    <a:lumMod val="85000"/>
                    <a:lumOff val="15000"/>
                  </a:schemeClr>
                </a:solidFill>
              </a:rPr>
              <a:t> </a:t>
            </a:r>
            <a:r>
              <a:rPr lang="en-US" altLang="zh-CN" sz="3200" b="1" dirty="0">
                <a:solidFill>
                  <a:schemeClr val="tx1">
                    <a:lumMod val="85000"/>
                    <a:lumOff val="15000"/>
                  </a:schemeClr>
                </a:solidFill>
              </a:rPr>
              <a:t>steps</a:t>
            </a:r>
            <a:endParaRPr lang="zh-CN" altLang="en-US" sz="3200" b="1" dirty="0">
              <a:solidFill>
                <a:schemeClr val="tx1">
                  <a:lumMod val="85000"/>
                  <a:lumOff val="15000"/>
                </a:schemeClr>
              </a:solidFill>
            </a:endParaRPr>
          </a:p>
        </p:txBody>
      </p:sp>
      <p:pic>
        <p:nvPicPr>
          <p:cNvPr id="9" name="图片 8"/>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9578" y="282137"/>
            <a:ext cx="1255524" cy="931024"/>
          </a:xfrm>
          <a:prstGeom prst="rect">
            <a:avLst/>
          </a:prstGeom>
        </p:spPr>
      </p:pic>
      <p:sp>
        <p:nvSpPr>
          <p:cNvPr id="17" name="Shape 2645"/>
          <p:cNvSpPr/>
          <p:nvPr/>
        </p:nvSpPr>
        <p:spPr>
          <a:xfrm>
            <a:off x="902344" y="1821215"/>
            <a:ext cx="379308" cy="275861"/>
          </a:xfrm>
          <a:custGeom>
            <a:avLst/>
            <a:gdLst/>
            <a:ahLst/>
            <a:cxnLst>
              <a:cxn ang="0">
                <a:pos x="wd2" y="hd2"/>
              </a:cxn>
              <a:cxn ang="5400000">
                <a:pos x="wd2" y="hd2"/>
              </a:cxn>
              <a:cxn ang="10800000">
                <a:pos x="wd2" y="hd2"/>
              </a:cxn>
              <a:cxn ang="16200000">
                <a:pos x="wd2" y="hd2"/>
              </a:cxn>
            </a:cxnLst>
            <a:rect l="0" t="0" r="r" b="b"/>
            <a:pathLst>
              <a:path w="21600" h="21600" extrusionOk="0">
                <a:moveTo>
                  <a:pt x="1408" y="20250"/>
                </a:moveTo>
                <a:lnTo>
                  <a:pt x="2740" y="17504"/>
                </a:lnTo>
                <a:cubicBezTo>
                  <a:pt x="2807" y="17526"/>
                  <a:pt x="2874" y="17550"/>
                  <a:pt x="2945" y="17550"/>
                </a:cubicBezTo>
                <a:lnTo>
                  <a:pt x="18655" y="17550"/>
                </a:lnTo>
                <a:cubicBezTo>
                  <a:pt x="18726" y="17550"/>
                  <a:pt x="18793" y="17526"/>
                  <a:pt x="18860" y="17504"/>
                </a:cubicBezTo>
                <a:lnTo>
                  <a:pt x="20192" y="20250"/>
                </a:lnTo>
                <a:cubicBezTo>
                  <a:pt x="20192" y="20250"/>
                  <a:pt x="1408" y="20250"/>
                  <a:pt x="1408" y="20250"/>
                </a:cubicBezTo>
                <a:close/>
                <a:moveTo>
                  <a:pt x="2945" y="1350"/>
                </a:moveTo>
                <a:lnTo>
                  <a:pt x="18655" y="1350"/>
                </a:lnTo>
                <a:lnTo>
                  <a:pt x="18655" y="16200"/>
                </a:lnTo>
                <a:lnTo>
                  <a:pt x="2945" y="16200"/>
                </a:lnTo>
                <a:cubicBezTo>
                  <a:pt x="2945" y="16200"/>
                  <a:pt x="2945" y="1350"/>
                  <a:pt x="2945" y="1350"/>
                </a:cubicBezTo>
                <a:close/>
                <a:moveTo>
                  <a:pt x="21510" y="20558"/>
                </a:moveTo>
                <a:lnTo>
                  <a:pt x="21518" y="20551"/>
                </a:lnTo>
                <a:lnTo>
                  <a:pt x="19591" y="16577"/>
                </a:lnTo>
                <a:cubicBezTo>
                  <a:pt x="19617" y="16457"/>
                  <a:pt x="19636" y="16332"/>
                  <a:pt x="19636" y="16200"/>
                </a:cubicBezTo>
                <a:lnTo>
                  <a:pt x="19636" y="1350"/>
                </a:lnTo>
                <a:cubicBezTo>
                  <a:pt x="19636" y="605"/>
                  <a:pt x="19197" y="0"/>
                  <a:pt x="18655" y="0"/>
                </a:cubicBezTo>
                <a:lnTo>
                  <a:pt x="2945" y="0"/>
                </a:lnTo>
                <a:cubicBezTo>
                  <a:pt x="2403" y="0"/>
                  <a:pt x="1964" y="605"/>
                  <a:pt x="1964" y="1350"/>
                </a:cubicBezTo>
                <a:lnTo>
                  <a:pt x="1964" y="16200"/>
                </a:lnTo>
                <a:cubicBezTo>
                  <a:pt x="1964" y="16332"/>
                  <a:pt x="1983" y="16457"/>
                  <a:pt x="2009" y="16577"/>
                </a:cubicBezTo>
                <a:lnTo>
                  <a:pt x="82" y="20551"/>
                </a:lnTo>
                <a:lnTo>
                  <a:pt x="90" y="20558"/>
                </a:lnTo>
                <a:cubicBezTo>
                  <a:pt x="38" y="20665"/>
                  <a:pt x="0" y="20787"/>
                  <a:pt x="0" y="20925"/>
                </a:cubicBezTo>
                <a:cubicBezTo>
                  <a:pt x="0" y="21298"/>
                  <a:pt x="220" y="21600"/>
                  <a:pt x="491" y="21600"/>
                </a:cubicBezTo>
                <a:lnTo>
                  <a:pt x="21109" y="21600"/>
                </a:lnTo>
                <a:cubicBezTo>
                  <a:pt x="21380" y="21600"/>
                  <a:pt x="21600" y="21298"/>
                  <a:pt x="21600" y="20925"/>
                </a:cubicBezTo>
                <a:cubicBezTo>
                  <a:pt x="21600" y="20787"/>
                  <a:pt x="21562" y="20665"/>
                  <a:pt x="21510" y="20558"/>
                </a:cubicBezTo>
              </a:path>
            </a:pathLst>
          </a:custGeom>
          <a:solidFill>
            <a:srgbClr val="53585F"/>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p>
        </p:txBody>
      </p:sp>
      <p:sp>
        <p:nvSpPr>
          <p:cNvPr id="18" name="Shape 2688"/>
          <p:cNvSpPr/>
          <p:nvPr/>
        </p:nvSpPr>
        <p:spPr>
          <a:xfrm>
            <a:off x="902344" y="2947975"/>
            <a:ext cx="379308" cy="379308"/>
          </a:xfrm>
          <a:custGeom>
            <a:avLst/>
            <a:gdLst/>
            <a:ahLst/>
            <a:cxnLst>
              <a:cxn ang="0">
                <a:pos x="wd2" y="hd2"/>
              </a:cxn>
              <a:cxn ang="5400000">
                <a:pos x="wd2" y="hd2"/>
              </a:cxn>
              <a:cxn ang="10800000">
                <a:pos x="wd2" y="hd2"/>
              </a:cxn>
              <a:cxn ang="16200000">
                <a:pos x="wd2" y="hd2"/>
              </a:cxn>
            </a:cxnLst>
            <a:rect l="0" t="0" r="r" b="b"/>
            <a:pathLst>
              <a:path w="21600" h="21600" extrusionOk="0">
                <a:moveTo>
                  <a:pt x="20618" y="10309"/>
                </a:moveTo>
                <a:cubicBezTo>
                  <a:pt x="20618" y="10851"/>
                  <a:pt x="20178" y="11291"/>
                  <a:pt x="19636" y="11291"/>
                </a:cubicBezTo>
                <a:lnTo>
                  <a:pt x="19636" y="7364"/>
                </a:lnTo>
                <a:cubicBezTo>
                  <a:pt x="20178" y="7364"/>
                  <a:pt x="20618" y="7804"/>
                  <a:pt x="20618" y="8345"/>
                </a:cubicBezTo>
                <a:cubicBezTo>
                  <a:pt x="20618" y="8345"/>
                  <a:pt x="20618" y="10309"/>
                  <a:pt x="20618" y="10309"/>
                </a:cubicBezTo>
                <a:close/>
                <a:moveTo>
                  <a:pt x="18655" y="17182"/>
                </a:moveTo>
                <a:cubicBezTo>
                  <a:pt x="18655" y="17453"/>
                  <a:pt x="18434" y="17673"/>
                  <a:pt x="18164" y="17673"/>
                </a:cubicBezTo>
                <a:cubicBezTo>
                  <a:pt x="17893" y="17673"/>
                  <a:pt x="17673" y="17453"/>
                  <a:pt x="17673" y="17182"/>
                </a:cubicBezTo>
                <a:lnTo>
                  <a:pt x="17673" y="1473"/>
                </a:lnTo>
                <a:cubicBezTo>
                  <a:pt x="17673" y="1202"/>
                  <a:pt x="17893" y="982"/>
                  <a:pt x="18164" y="982"/>
                </a:cubicBezTo>
                <a:cubicBezTo>
                  <a:pt x="18434" y="982"/>
                  <a:pt x="18655" y="1202"/>
                  <a:pt x="18655" y="1473"/>
                </a:cubicBezTo>
                <a:cubicBezTo>
                  <a:pt x="18655" y="1473"/>
                  <a:pt x="18655" y="17182"/>
                  <a:pt x="18655" y="17182"/>
                </a:cubicBezTo>
                <a:close/>
                <a:moveTo>
                  <a:pt x="16691" y="15788"/>
                </a:moveTo>
                <a:lnTo>
                  <a:pt x="2945" y="11745"/>
                </a:lnTo>
                <a:lnTo>
                  <a:pt x="2945" y="6910"/>
                </a:lnTo>
                <a:lnTo>
                  <a:pt x="16691" y="2867"/>
                </a:lnTo>
                <a:cubicBezTo>
                  <a:pt x="16691" y="2867"/>
                  <a:pt x="16691" y="15788"/>
                  <a:pt x="16691" y="15788"/>
                </a:cubicBezTo>
                <a:close/>
                <a:moveTo>
                  <a:pt x="8251" y="18655"/>
                </a:moveTo>
                <a:lnTo>
                  <a:pt x="5357" y="18655"/>
                </a:lnTo>
                <a:lnTo>
                  <a:pt x="4126" y="13116"/>
                </a:lnTo>
                <a:lnTo>
                  <a:pt x="7167" y="14010"/>
                </a:lnTo>
                <a:cubicBezTo>
                  <a:pt x="7167" y="14010"/>
                  <a:pt x="8251" y="18655"/>
                  <a:pt x="8251" y="18655"/>
                </a:cubicBezTo>
                <a:close/>
                <a:moveTo>
                  <a:pt x="8709" y="20618"/>
                </a:moveTo>
                <a:lnTo>
                  <a:pt x="5794" y="20618"/>
                </a:lnTo>
                <a:lnTo>
                  <a:pt x="5576" y="19636"/>
                </a:lnTo>
                <a:lnTo>
                  <a:pt x="8479" y="19636"/>
                </a:lnTo>
                <a:cubicBezTo>
                  <a:pt x="8479" y="19636"/>
                  <a:pt x="8709" y="20618"/>
                  <a:pt x="8709" y="20618"/>
                </a:cubicBezTo>
                <a:close/>
                <a:moveTo>
                  <a:pt x="1964" y="11782"/>
                </a:moveTo>
                <a:lnTo>
                  <a:pt x="982" y="11782"/>
                </a:lnTo>
                <a:lnTo>
                  <a:pt x="982" y="6873"/>
                </a:lnTo>
                <a:lnTo>
                  <a:pt x="1964" y="6873"/>
                </a:lnTo>
                <a:cubicBezTo>
                  <a:pt x="1964" y="6873"/>
                  <a:pt x="1964" y="11782"/>
                  <a:pt x="1964" y="11782"/>
                </a:cubicBezTo>
                <a:close/>
                <a:moveTo>
                  <a:pt x="19636" y="6382"/>
                </a:moveTo>
                <a:lnTo>
                  <a:pt x="19636" y="1473"/>
                </a:lnTo>
                <a:cubicBezTo>
                  <a:pt x="19636" y="659"/>
                  <a:pt x="18977" y="0"/>
                  <a:pt x="18164" y="0"/>
                </a:cubicBezTo>
                <a:cubicBezTo>
                  <a:pt x="17350" y="0"/>
                  <a:pt x="16691" y="659"/>
                  <a:pt x="16691" y="1473"/>
                </a:cubicBezTo>
                <a:lnTo>
                  <a:pt x="16691" y="1844"/>
                </a:lnTo>
                <a:lnTo>
                  <a:pt x="2459" y="6029"/>
                </a:lnTo>
                <a:cubicBezTo>
                  <a:pt x="2313" y="5944"/>
                  <a:pt x="2145" y="5891"/>
                  <a:pt x="1964" y="5891"/>
                </a:cubicBezTo>
                <a:lnTo>
                  <a:pt x="982" y="5891"/>
                </a:lnTo>
                <a:cubicBezTo>
                  <a:pt x="440" y="5891"/>
                  <a:pt x="0" y="6331"/>
                  <a:pt x="0" y="6873"/>
                </a:cubicBezTo>
                <a:lnTo>
                  <a:pt x="0" y="11782"/>
                </a:lnTo>
                <a:cubicBezTo>
                  <a:pt x="0" y="12324"/>
                  <a:pt x="440" y="12764"/>
                  <a:pt x="982" y="12764"/>
                </a:cubicBezTo>
                <a:lnTo>
                  <a:pt x="1964" y="12764"/>
                </a:lnTo>
                <a:cubicBezTo>
                  <a:pt x="2145" y="12764"/>
                  <a:pt x="2313" y="12711"/>
                  <a:pt x="2458" y="12626"/>
                </a:cubicBezTo>
                <a:lnTo>
                  <a:pt x="3050" y="12799"/>
                </a:lnTo>
                <a:lnTo>
                  <a:pt x="4921" y="21216"/>
                </a:lnTo>
                <a:lnTo>
                  <a:pt x="4930" y="21214"/>
                </a:lnTo>
                <a:cubicBezTo>
                  <a:pt x="4979" y="21433"/>
                  <a:pt x="5166" y="21600"/>
                  <a:pt x="5400" y="21600"/>
                </a:cubicBezTo>
                <a:lnTo>
                  <a:pt x="9327" y="21600"/>
                </a:lnTo>
                <a:cubicBezTo>
                  <a:pt x="9598" y="21600"/>
                  <a:pt x="9818" y="21381"/>
                  <a:pt x="9818" y="21109"/>
                </a:cubicBezTo>
                <a:cubicBezTo>
                  <a:pt x="9818" y="21072"/>
                  <a:pt x="9805" y="21039"/>
                  <a:pt x="9797" y="21005"/>
                </a:cubicBezTo>
                <a:lnTo>
                  <a:pt x="9806" y="21003"/>
                </a:lnTo>
                <a:lnTo>
                  <a:pt x="8249" y="14329"/>
                </a:lnTo>
                <a:lnTo>
                  <a:pt x="16691" y="16811"/>
                </a:lnTo>
                <a:lnTo>
                  <a:pt x="16691" y="17182"/>
                </a:lnTo>
                <a:cubicBezTo>
                  <a:pt x="16691" y="17995"/>
                  <a:pt x="17350" y="18655"/>
                  <a:pt x="18164" y="18655"/>
                </a:cubicBezTo>
                <a:cubicBezTo>
                  <a:pt x="18977" y="18655"/>
                  <a:pt x="19636" y="17995"/>
                  <a:pt x="19636" y="17182"/>
                </a:cubicBezTo>
                <a:lnTo>
                  <a:pt x="19636" y="12273"/>
                </a:lnTo>
                <a:cubicBezTo>
                  <a:pt x="20721" y="12273"/>
                  <a:pt x="21600" y="11394"/>
                  <a:pt x="21600" y="10309"/>
                </a:cubicBezTo>
                <a:lnTo>
                  <a:pt x="21600" y="8345"/>
                </a:lnTo>
                <a:cubicBezTo>
                  <a:pt x="21600" y="7261"/>
                  <a:pt x="20721" y="6382"/>
                  <a:pt x="19636" y="6382"/>
                </a:cubicBezTo>
              </a:path>
            </a:pathLst>
          </a:custGeom>
          <a:solidFill>
            <a:srgbClr val="53585F"/>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p>
        </p:txBody>
      </p:sp>
      <p:sp>
        <p:nvSpPr>
          <p:cNvPr id="19" name="Shape 2784"/>
          <p:cNvSpPr/>
          <p:nvPr/>
        </p:nvSpPr>
        <p:spPr>
          <a:xfrm>
            <a:off x="874505" y="4557491"/>
            <a:ext cx="379308" cy="379308"/>
          </a:xfrm>
          <a:custGeom>
            <a:avLst/>
            <a:gdLst/>
            <a:ahLst/>
            <a:cxnLst>
              <a:cxn ang="0">
                <a:pos x="wd2" y="hd2"/>
              </a:cxn>
              <a:cxn ang="5400000">
                <a:pos x="wd2" y="hd2"/>
              </a:cxn>
              <a:cxn ang="10800000">
                <a:pos x="wd2" y="hd2"/>
              </a:cxn>
              <a:cxn ang="16200000">
                <a:pos x="wd2" y="hd2"/>
              </a:cxn>
            </a:cxnLst>
            <a:rect l="0" t="0" r="r" b="b"/>
            <a:pathLst>
              <a:path w="21600" h="21600" extrusionOk="0">
                <a:moveTo>
                  <a:pt x="20353" y="11229"/>
                </a:moveTo>
                <a:lnTo>
                  <a:pt x="20356" y="11234"/>
                </a:lnTo>
                <a:lnTo>
                  <a:pt x="11029" y="16143"/>
                </a:lnTo>
                <a:lnTo>
                  <a:pt x="11026" y="16138"/>
                </a:lnTo>
                <a:cubicBezTo>
                  <a:pt x="10957" y="16174"/>
                  <a:pt x="10883" y="16200"/>
                  <a:pt x="10800" y="16200"/>
                </a:cubicBezTo>
                <a:cubicBezTo>
                  <a:pt x="10717" y="16200"/>
                  <a:pt x="10643" y="16174"/>
                  <a:pt x="10574" y="16138"/>
                </a:cubicBezTo>
                <a:lnTo>
                  <a:pt x="10571" y="16143"/>
                </a:lnTo>
                <a:lnTo>
                  <a:pt x="1244" y="11234"/>
                </a:lnTo>
                <a:lnTo>
                  <a:pt x="1247" y="11229"/>
                </a:lnTo>
                <a:cubicBezTo>
                  <a:pt x="1091" y="11147"/>
                  <a:pt x="982" y="10988"/>
                  <a:pt x="982" y="10800"/>
                </a:cubicBezTo>
                <a:cubicBezTo>
                  <a:pt x="982" y="10612"/>
                  <a:pt x="1091" y="10453"/>
                  <a:pt x="1247" y="10371"/>
                </a:cubicBezTo>
                <a:lnTo>
                  <a:pt x="1244" y="10366"/>
                </a:lnTo>
                <a:lnTo>
                  <a:pt x="3562" y="9146"/>
                </a:lnTo>
                <a:lnTo>
                  <a:pt x="10113" y="12594"/>
                </a:lnTo>
                <a:lnTo>
                  <a:pt x="10117" y="12588"/>
                </a:lnTo>
                <a:cubicBezTo>
                  <a:pt x="10322" y="12697"/>
                  <a:pt x="10552" y="12764"/>
                  <a:pt x="10800" y="12764"/>
                </a:cubicBezTo>
                <a:cubicBezTo>
                  <a:pt x="11048" y="12764"/>
                  <a:pt x="11278" y="12697"/>
                  <a:pt x="11483" y="12588"/>
                </a:cubicBezTo>
                <a:lnTo>
                  <a:pt x="11486" y="12594"/>
                </a:lnTo>
                <a:lnTo>
                  <a:pt x="18038" y="9146"/>
                </a:lnTo>
                <a:lnTo>
                  <a:pt x="20356" y="10366"/>
                </a:lnTo>
                <a:lnTo>
                  <a:pt x="20353" y="10371"/>
                </a:lnTo>
                <a:cubicBezTo>
                  <a:pt x="20509" y="10453"/>
                  <a:pt x="20618" y="10612"/>
                  <a:pt x="20618" y="10800"/>
                </a:cubicBezTo>
                <a:cubicBezTo>
                  <a:pt x="20618" y="10988"/>
                  <a:pt x="20509" y="11147"/>
                  <a:pt x="20353" y="11229"/>
                </a:cubicBezTo>
                <a:moveTo>
                  <a:pt x="20356" y="14784"/>
                </a:moveTo>
                <a:lnTo>
                  <a:pt x="20353" y="14790"/>
                </a:lnTo>
                <a:cubicBezTo>
                  <a:pt x="20509" y="14872"/>
                  <a:pt x="20618" y="15030"/>
                  <a:pt x="20618" y="15218"/>
                </a:cubicBezTo>
                <a:cubicBezTo>
                  <a:pt x="20618" y="15407"/>
                  <a:pt x="20509" y="15565"/>
                  <a:pt x="20353" y="15647"/>
                </a:cubicBezTo>
                <a:lnTo>
                  <a:pt x="20356" y="15653"/>
                </a:lnTo>
                <a:lnTo>
                  <a:pt x="11029" y="20562"/>
                </a:lnTo>
                <a:lnTo>
                  <a:pt x="11026" y="20556"/>
                </a:lnTo>
                <a:cubicBezTo>
                  <a:pt x="10957" y="20592"/>
                  <a:pt x="10883" y="20618"/>
                  <a:pt x="10800" y="20618"/>
                </a:cubicBezTo>
                <a:cubicBezTo>
                  <a:pt x="10717" y="20618"/>
                  <a:pt x="10643" y="20592"/>
                  <a:pt x="10574" y="20556"/>
                </a:cubicBezTo>
                <a:lnTo>
                  <a:pt x="10571" y="20562"/>
                </a:lnTo>
                <a:lnTo>
                  <a:pt x="1244" y="15653"/>
                </a:lnTo>
                <a:lnTo>
                  <a:pt x="1247" y="15647"/>
                </a:lnTo>
                <a:cubicBezTo>
                  <a:pt x="1091" y="15565"/>
                  <a:pt x="982" y="15407"/>
                  <a:pt x="982" y="15218"/>
                </a:cubicBezTo>
                <a:cubicBezTo>
                  <a:pt x="982" y="15030"/>
                  <a:pt x="1091" y="14872"/>
                  <a:pt x="1247" y="14790"/>
                </a:cubicBezTo>
                <a:lnTo>
                  <a:pt x="1244" y="14784"/>
                </a:lnTo>
                <a:lnTo>
                  <a:pt x="3562" y="13564"/>
                </a:lnTo>
                <a:lnTo>
                  <a:pt x="10113" y="17012"/>
                </a:lnTo>
                <a:lnTo>
                  <a:pt x="10117" y="17006"/>
                </a:lnTo>
                <a:cubicBezTo>
                  <a:pt x="10322" y="17115"/>
                  <a:pt x="10552" y="17182"/>
                  <a:pt x="10800" y="17182"/>
                </a:cubicBezTo>
                <a:cubicBezTo>
                  <a:pt x="11048" y="17182"/>
                  <a:pt x="11278" y="17115"/>
                  <a:pt x="11483" y="17006"/>
                </a:cubicBezTo>
                <a:lnTo>
                  <a:pt x="11486" y="17012"/>
                </a:lnTo>
                <a:lnTo>
                  <a:pt x="18038" y="13564"/>
                </a:lnTo>
                <a:cubicBezTo>
                  <a:pt x="18038" y="13564"/>
                  <a:pt x="20356" y="14784"/>
                  <a:pt x="20356" y="14784"/>
                </a:cubicBezTo>
                <a:close/>
                <a:moveTo>
                  <a:pt x="1244" y="6816"/>
                </a:moveTo>
                <a:lnTo>
                  <a:pt x="1247" y="6811"/>
                </a:lnTo>
                <a:cubicBezTo>
                  <a:pt x="1091" y="6728"/>
                  <a:pt x="982" y="6570"/>
                  <a:pt x="982" y="6382"/>
                </a:cubicBezTo>
                <a:cubicBezTo>
                  <a:pt x="982" y="6194"/>
                  <a:pt x="1091" y="6035"/>
                  <a:pt x="1247" y="5953"/>
                </a:cubicBezTo>
                <a:lnTo>
                  <a:pt x="1244" y="5947"/>
                </a:lnTo>
                <a:lnTo>
                  <a:pt x="10571" y="1038"/>
                </a:lnTo>
                <a:lnTo>
                  <a:pt x="10574" y="1044"/>
                </a:lnTo>
                <a:cubicBezTo>
                  <a:pt x="10643" y="1008"/>
                  <a:pt x="10717" y="982"/>
                  <a:pt x="10800" y="982"/>
                </a:cubicBezTo>
                <a:cubicBezTo>
                  <a:pt x="10883" y="982"/>
                  <a:pt x="10957" y="1008"/>
                  <a:pt x="11026" y="1044"/>
                </a:cubicBezTo>
                <a:lnTo>
                  <a:pt x="11029" y="1038"/>
                </a:lnTo>
                <a:lnTo>
                  <a:pt x="20356" y="5947"/>
                </a:lnTo>
                <a:lnTo>
                  <a:pt x="20353" y="5953"/>
                </a:lnTo>
                <a:cubicBezTo>
                  <a:pt x="20509" y="6035"/>
                  <a:pt x="20618" y="6194"/>
                  <a:pt x="20618" y="6382"/>
                </a:cubicBezTo>
                <a:cubicBezTo>
                  <a:pt x="20618" y="6570"/>
                  <a:pt x="20509" y="6728"/>
                  <a:pt x="20353" y="6811"/>
                </a:cubicBezTo>
                <a:lnTo>
                  <a:pt x="20356" y="6816"/>
                </a:lnTo>
                <a:lnTo>
                  <a:pt x="11029" y="11725"/>
                </a:lnTo>
                <a:lnTo>
                  <a:pt x="11026" y="11720"/>
                </a:lnTo>
                <a:cubicBezTo>
                  <a:pt x="10957" y="11756"/>
                  <a:pt x="10883" y="11782"/>
                  <a:pt x="10800" y="11782"/>
                </a:cubicBezTo>
                <a:cubicBezTo>
                  <a:pt x="10717" y="11782"/>
                  <a:pt x="10643" y="11756"/>
                  <a:pt x="10574" y="11720"/>
                </a:cubicBezTo>
                <a:lnTo>
                  <a:pt x="10571" y="11725"/>
                </a:lnTo>
                <a:cubicBezTo>
                  <a:pt x="10571" y="11725"/>
                  <a:pt x="1244" y="6816"/>
                  <a:pt x="1244" y="6816"/>
                </a:cubicBezTo>
                <a:close/>
                <a:moveTo>
                  <a:pt x="21600" y="10800"/>
                </a:moveTo>
                <a:cubicBezTo>
                  <a:pt x="21600" y="10234"/>
                  <a:pt x="21278" y="9749"/>
                  <a:pt x="20810" y="9503"/>
                </a:cubicBezTo>
                <a:lnTo>
                  <a:pt x="20813" y="9497"/>
                </a:lnTo>
                <a:lnTo>
                  <a:pt x="19092" y="8591"/>
                </a:lnTo>
                <a:lnTo>
                  <a:pt x="20813" y="7685"/>
                </a:lnTo>
                <a:lnTo>
                  <a:pt x="20810" y="7679"/>
                </a:lnTo>
                <a:cubicBezTo>
                  <a:pt x="21278" y="7433"/>
                  <a:pt x="21600" y="6948"/>
                  <a:pt x="21600" y="6382"/>
                </a:cubicBezTo>
                <a:cubicBezTo>
                  <a:pt x="21600" y="5816"/>
                  <a:pt x="21278" y="5331"/>
                  <a:pt x="20810" y="5085"/>
                </a:cubicBezTo>
                <a:lnTo>
                  <a:pt x="20813" y="5079"/>
                </a:lnTo>
                <a:lnTo>
                  <a:pt x="11486" y="170"/>
                </a:lnTo>
                <a:lnTo>
                  <a:pt x="11483" y="175"/>
                </a:lnTo>
                <a:cubicBezTo>
                  <a:pt x="11278" y="67"/>
                  <a:pt x="11048" y="0"/>
                  <a:pt x="10800" y="0"/>
                </a:cubicBezTo>
                <a:cubicBezTo>
                  <a:pt x="10552" y="0"/>
                  <a:pt x="10322" y="67"/>
                  <a:pt x="10117" y="175"/>
                </a:cubicBezTo>
                <a:lnTo>
                  <a:pt x="10113" y="170"/>
                </a:lnTo>
                <a:lnTo>
                  <a:pt x="786" y="5079"/>
                </a:lnTo>
                <a:lnTo>
                  <a:pt x="790" y="5085"/>
                </a:lnTo>
                <a:cubicBezTo>
                  <a:pt x="322" y="5331"/>
                  <a:pt x="0" y="5816"/>
                  <a:pt x="0" y="6382"/>
                </a:cubicBezTo>
                <a:cubicBezTo>
                  <a:pt x="0" y="6948"/>
                  <a:pt x="322" y="7433"/>
                  <a:pt x="790" y="7679"/>
                </a:cubicBezTo>
                <a:lnTo>
                  <a:pt x="786" y="7685"/>
                </a:lnTo>
                <a:lnTo>
                  <a:pt x="2508" y="8591"/>
                </a:lnTo>
                <a:lnTo>
                  <a:pt x="786" y="9497"/>
                </a:lnTo>
                <a:lnTo>
                  <a:pt x="790" y="9503"/>
                </a:lnTo>
                <a:cubicBezTo>
                  <a:pt x="322" y="9749"/>
                  <a:pt x="0" y="10234"/>
                  <a:pt x="0" y="10800"/>
                </a:cubicBezTo>
                <a:cubicBezTo>
                  <a:pt x="0" y="11366"/>
                  <a:pt x="322" y="11851"/>
                  <a:pt x="790" y="12097"/>
                </a:cubicBezTo>
                <a:lnTo>
                  <a:pt x="786" y="12103"/>
                </a:lnTo>
                <a:lnTo>
                  <a:pt x="2508" y="13009"/>
                </a:lnTo>
                <a:lnTo>
                  <a:pt x="786" y="13915"/>
                </a:lnTo>
                <a:lnTo>
                  <a:pt x="790" y="13921"/>
                </a:lnTo>
                <a:cubicBezTo>
                  <a:pt x="322" y="14167"/>
                  <a:pt x="0" y="14652"/>
                  <a:pt x="0" y="15218"/>
                </a:cubicBezTo>
                <a:cubicBezTo>
                  <a:pt x="0" y="15784"/>
                  <a:pt x="322" y="16269"/>
                  <a:pt x="790" y="16515"/>
                </a:cubicBezTo>
                <a:lnTo>
                  <a:pt x="786" y="16521"/>
                </a:lnTo>
                <a:lnTo>
                  <a:pt x="10113" y="21430"/>
                </a:lnTo>
                <a:lnTo>
                  <a:pt x="10117" y="21425"/>
                </a:lnTo>
                <a:cubicBezTo>
                  <a:pt x="10322" y="21533"/>
                  <a:pt x="10552" y="21600"/>
                  <a:pt x="10800" y="21600"/>
                </a:cubicBezTo>
                <a:cubicBezTo>
                  <a:pt x="11048" y="21600"/>
                  <a:pt x="11278" y="21533"/>
                  <a:pt x="11483" y="21425"/>
                </a:cubicBezTo>
                <a:lnTo>
                  <a:pt x="11486" y="21430"/>
                </a:lnTo>
                <a:lnTo>
                  <a:pt x="20813" y="16521"/>
                </a:lnTo>
                <a:lnTo>
                  <a:pt x="20810" y="16515"/>
                </a:lnTo>
                <a:cubicBezTo>
                  <a:pt x="21278" y="16269"/>
                  <a:pt x="21600" y="15784"/>
                  <a:pt x="21600" y="15218"/>
                </a:cubicBezTo>
                <a:cubicBezTo>
                  <a:pt x="21600" y="14652"/>
                  <a:pt x="21278" y="14167"/>
                  <a:pt x="20810" y="13921"/>
                </a:cubicBezTo>
                <a:lnTo>
                  <a:pt x="20813" y="13915"/>
                </a:lnTo>
                <a:lnTo>
                  <a:pt x="19092" y="13009"/>
                </a:lnTo>
                <a:lnTo>
                  <a:pt x="20813" y="12103"/>
                </a:lnTo>
                <a:lnTo>
                  <a:pt x="20810" y="12097"/>
                </a:lnTo>
                <a:cubicBezTo>
                  <a:pt x="21278" y="11851"/>
                  <a:pt x="21600" y="11366"/>
                  <a:pt x="21600" y="10800"/>
                </a:cubicBezTo>
              </a:path>
            </a:pathLst>
          </a:custGeom>
          <a:solidFill>
            <a:srgbClr val="53585F"/>
          </a:solidFill>
          <a:ln w="12700">
            <a:miter lim="400000"/>
          </a:ln>
        </p:spPr>
        <p:txBody>
          <a:bodyPr lIns="19045" tIns="19045" rIns="19045" bIns="19045" anchor="ctr"/>
          <a:lstStyle/>
          <a:p>
            <a:pPr defTabSz="228532">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p>
        </p:txBody>
      </p:sp>
      <p:grpSp>
        <p:nvGrpSpPr>
          <p:cNvPr id="20" name="组合 19"/>
          <p:cNvGrpSpPr/>
          <p:nvPr/>
        </p:nvGrpSpPr>
        <p:grpSpPr>
          <a:xfrm>
            <a:off x="1321633" y="4584188"/>
            <a:ext cx="7051900" cy="1464683"/>
            <a:chOff x="657788" y="998684"/>
            <a:chExt cx="6691772" cy="1464683"/>
          </a:xfrm>
        </p:grpSpPr>
        <p:sp>
          <p:nvSpPr>
            <p:cNvPr id="21" name="矩形 20"/>
            <p:cNvSpPr/>
            <p:nvPr/>
          </p:nvSpPr>
          <p:spPr>
            <a:xfrm>
              <a:off x="657788" y="1570815"/>
              <a:ext cx="6691772" cy="892552"/>
            </a:xfrm>
            <a:prstGeom prst="rect">
              <a:avLst/>
            </a:prstGeom>
          </p:spPr>
          <p:txBody>
            <a:bodyPr wrap="square">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600" b="1" i="0" u="none" strike="noStrike" kern="1200" cap="none" spc="0" normalizeH="0" baseline="0" noProof="0" dirty="0">
                  <a:ln>
                    <a:noFill/>
                  </a:ln>
                  <a:solidFill>
                    <a:prstClr val="black">
                      <a:lumMod val="85000"/>
                      <a:lumOff val="15000"/>
                    </a:prstClr>
                  </a:solidFill>
                  <a:effectLst/>
                  <a:uLnTx/>
                  <a:uFillTx/>
                  <a:latin typeface="Arial"/>
                  <a:ea typeface="微软雅黑"/>
                  <a:cs typeface="+mn-cs"/>
                </a:rPr>
                <a:t>Read for </a:t>
              </a:r>
              <a:r>
                <a:rPr kumimoji="0" lang="en-US" altLang="zh-CN" sz="2600" b="1" i="0" u="none" strike="noStrike" kern="1200" cap="none" spc="0" normalizeH="0" baseline="0" noProof="0" dirty="0">
                  <a:ln>
                    <a:noFill/>
                  </a:ln>
                  <a:solidFill>
                    <a:srgbClr val="FF0000"/>
                  </a:solidFill>
                  <a:effectLst/>
                  <a:uLnTx/>
                  <a:uFillTx/>
                  <a:latin typeface="Arial"/>
                  <a:ea typeface="微软雅黑"/>
                  <a:cs typeface="+mn-cs"/>
                </a:rPr>
                <a:t>structure</a:t>
              </a:r>
              <a:r>
                <a:rPr kumimoji="0" lang="en-US" altLang="zh-CN" sz="2600" b="1" i="0" u="none" strike="noStrike" kern="1200" cap="none" spc="0" normalizeH="0" baseline="0" noProof="0" dirty="0">
                  <a:ln>
                    <a:noFill/>
                  </a:ln>
                  <a:solidFill>
                    <a:prstClr val="black">
                      <a:lumMod val="85000"/>
                      <a:lumOff val="15000"/>
                    </a:prstClr>
                  </a:solidFill>
                  <a:effectLst/>
                  <a:uLnTx/>
                  <a:uFillTx/>
                  <a:latin typeface="Arial"/>
                  <a:ea typeface="微软雅黑"/>
                  <a:cs typeface="+mn-cs"/>
                </a:rPr>
                <a:t> and organize your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2600" b="1" dirty="0">
                  <a:solidFill>
                    <a:prstClr val="black">
                      <a:lumMod val="85000"/>
                      <a:lumOff val="15000"/>
                    </a:prstClr>
                  </a:solidFill>
                  <a:latin typeface="Arial"/>
                  <a:ea typeface="微软雅黑"/>
                </a:rPr>
                <a:t>writing </a:t>
              </a:r>
              <a:r>
                <a:rPr lang="en-US" altLang="zh-CN" sz="2600" b="1" dirty="0">
                  <a:solidFill>
                    <a:srgbClr val="FF0000"/>
                  </a:solidFill>
                  <a:latin typeface="Arial"/>
                  <a:ea typeface="微软雅黑"/>
                </a:rPr>
                <a:t>coherently</a:t>
              </a:r>
              <a:r>
                <a:rPr kumimoji="0" lang="en-US" altLang="zh-CN" sz="2600" b="1" i="0" u="none" strike="noStrike" kern="1200" cap="none" spc="0" normalizeH="0" baseline="0" noProof="0" dirty="0">
                  <a:ln>
                    <a:noFill/>
                  </a:ln>
                  <a:solidFill>
                    <a:prstClr val="black">
                      <a:lumMod val="85000"/>
                      <a:lumOff val="15000"/>
                    </a:prstClr>
                  </a:solidFill>
                  <a:effectLst/>
                  <a:uLnTx/>
                  <a:uFillTx/>
                  <a:latin typeface="Arial"/>
                  <a:ea typeface="微软雅黑"/>
                  <a:cs typeface="+mn-cs"/>
                </a:rPr>
                <a:t>.</a:t>
              </a:r>
            </a:p>
          </p:txBody>
        </p:sp>
        <p:sp>
          <p:nvSpPr>
            <p:cNvPr id="22" name="矩形 21"/>
            <p:cNvSpPr/>
            <p:nvPr/>
          </p:nvSpPr>
          <p:spPr>
            <a:xfrm>
              <a:off x="775498" y="998684"/>
              <a:ext cx="1032829" cy="494751"/>
            </a:xfrm>
            <a:prstGeom prst="rect">
              <a:avLst/>
            </a:prstGeom>
            <a:solidFill>
              <a:srgbClr val="578FAF"/>
            </a:solidFill>
          </p:spPr>
          <p:txBody>
            <a:bodyPr wrap="square">
              <a:spAutoFit/>
              <a:scene3d>
                <a:camera prst="orthographicFront"/>
                <a:lightRig rig="threePt" dir="t"/>
              </a:scene3d>
              <a:sp3d contourW="12700"/>
            </a:bodyPr>
            <a:lstStyle/>
            <a:p>
              <a:pPr algn="just">
                <a:lnSpc>
                  <a:spcPct val="120000"/>
                </a:lnSpc>
              </a:pPr>
              <a:r>
                <a:rPr lang="en-US" altLang="zh-CN" sz="2400" b="1" dirty="0">
                  <a:solidFill>
                    <a:schemeClr val="bg1"/>
                  </a:solidFill>
                </a:rPr>
                <a:t>Step3</a:t>
              </a:r>
              <a:endParaRPr lang="zh-CN" altLang="en-US" sz="2400" b="1" dirty="0">
                <a:solidFill>
                  <a:schemeClr val="bg1"/>
                </a:solidFill>
              </a:endParaRPr>
            </a:p>
          </p:txBody>
        </p:sp>
      </p:grpSp>
      <p:grpSp>
        <p:nvGrpSpPr>
          <p:cNvPr id="29" name="组合 28">
            <a:extLst>
              <a:ext uri="{FF2B5EF4-FFF2-40B4-BE49-F238E27FC236}">
                <a16:creationId xmlns:a16="http://schemas.microsoft.com/office/drawing/2014/main" id="{34B219C2-C73F-46F7-B85E-7791E231EDD6}"/>
              </a:ext>
            </a:extLst>
          </p:cNvPr>
          <p:cNvGrpSpPr/>
          <p:nvPr/>
        </p:nvGrpSpPr>
        <p:grpSpPr>
          <a:xfrm>
            <a:off x="1351280" y="2937654"/>
            <a:ext cx="6523581" cy="1448062"/>
            <a:chOff x="726973" y="915003"/>
            <a:chExt cx="5320338" cy="1448062"/>
          </a:xfrm>
        </p:grpSpPr>
        <p:sp>
          <p:nvSpPr>
            <p:cNvPr id="30" name="矩形 29">
              <a:extLst>
                <a:ext uri="{FF2B5EF4-FFF2-40B4-BE49-F238E27FC236}">
                  <a16:creationId xmlns:a16="http://schemas.microsoft.com/office/drawing/2014/main" id="{686F6A4E-4ECE-4CAA-80A0-F8B076EDEFC1}"/>
                </a:ext>
              </a:extLst>
            </p:cNvPr>
            <p:cNvSpPr/>
            <p:nvPr/>
          </p:nvSpPr>
          <p:spPr>
            <a:xfrm>
              <a:off x="726973" y="1470513"/>
              <a:ext cx="5320338" cy="892552"/>
            </a:xfrm>
            <a:prstGeom prst="rect">
              <a:avLst/>
            </a:prstGeom>
          </p:spPr>
          <p:txBody>
            <a:bodyPr wrap="square">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600" b="1" i="0" u="none" strike="noStrike" kern="1200" cap="none" spc="0" normalizeH="0" baseline="0" noProof="0" dirty="0">
                  <a:ln>
                    <a:noFill/>
                  </a:ln>
                  <a:solidFill>
                    <a:prstClr val="black">
                      <a:lumMod val="85000"/>
                      <a:lumOff val="15000"/>
                    </a:prstClr>
                  </a:solidFill>
                  <a:effectLst/>
                  <a:uLnTx/>
                  <a:uFillTx/>
                  <a:latin typeface="Arial"/>
                  <a:ea typeface="微软雅黑"/>
                  <a:cs typeface="+mn-cs"/>
                </a:rPr>
                <a:t>Read for </a:t>
              </a:r>
              <a:r>
                <a:rPr kumimoji="0" lang="en-US" altLang="zh-CN" sz="2600" b="1" i="0" u="none" strike="noStrike" kern="1200" cap="none" spc="0" normalizeH="0" baseline="0" noProof="0" dirty="0">
                  <a:ln>
                    <a:noFill/>
                  </a:ln>
                  <a:solidFill>
                    <a:srgbClr val="FF0000"/>
                  </a:solidFill>
                  <a:effectLst/>
                  <a:uLnTx/>
                  <a:uFillTx/>
                  <a:latin typeface="Arial"/>
                  <a:ea typeface="微软雅黑"/>
                  <a:cs typeface="+mn-cs"/>
                </a:rPr>
                <a:t>key points </a:t>
              </a:r>
              <a:r>
                <a:rPr lang="en-US" altLang="zh-CN" sz="2600" b="1" dirty="0">
                  <a:solidFill>
                    <a:prstClr val="black">
                      <a:lumMod val="85000"/>
                      <a:lumOff val="15000"/>
                    </a:prstClr>
                  </a:solidFill>
                  <a:latin typeface="Arial"/>
                  <a:ea typeface="微软雅黑"/>
                </a:rPr>
                <a:t>and rewrite them </a:t>
              </a:r>
              <a:r>
                <a:rPr lang="en-US" altLang="zh-CN" sz="2600" b="1" dirty="0">
                  <a:solidFill>
                    <a:srgbClr val="FF0000"/>
                  </a:solidFill>
                  <a:latin typeface="Arial"/>
                  <a:ea typeface="微软雅黑"/>
                </a:rPr>
                <a:t>correctly and concisely</a:t>
              </a:r>
              <a:r>
                <a:rPr lang="en-US" altLang="zh-CN" sz="2600" b="1" dirty="0">
                  <a:solidFill>
                    <a:prstClr val="black">
                      <a:lumMod val="85000"/>
                      <a:lumOff val="15000"/>
                    </a:prstClr>
                  </a:solidFill>
                  <a:latin typeface="Arial"/>
                  <a:ea typeface="微软雅黑"/>
                </a:rPr>
                <a:t>.</a:t>
              </a:r>
              <a:endParaRPr kumimoji="0" lang="en-US" altLang="zh-CN" sz="2600" b="1" i="0" u="none" strike="noStrike" kern="1200" cap="none" spc="0" normalizeH="0" baseline="0" noProof="0" dirty="0">
                <a:ln>
                  <a:noFill/>
                </a:ln>
                <a:solidFill>
                  <a:prstClr val="black">
                    <a:lumMod val="85000"/>
                    <a:lumOff val="15000"/>
                  </a:prstClr>
                </a:solidFill>
                <a:effectLst/>
                <a:uLnTx/>
                <a:uFillTx/>
                <a:latin typeface="Arial"/>
                <a:ea typeface="微软雅黑"/>
                <a:cs typeface="+mn-cs"/>
              </a:endParaRPr>
            </a:p>
          </p:txBody>
        </p:sp>
        <p:sp>
          <p:nvSpPr>
            <p:cNvPr id="31" name="矩形 30">
              <a:extLst>
                <a:ext uri="{FF2B5EF4-FFF2-40B4-BE49-F238E27FC236}">
                  <a16:creationId xmlns:a16="http://schemas.microsoft.com/office/drawing/2014/main" id="{53C5725E-A3AD-4D39-81D9-8B11E766C5E9}"/>
                </a:ext>
              </a:extLst>
            </p:cNvPr>
            <p:cNvSpPr/>
            <p:nvPr/>
          </p:nvSpPr>
          <p:spPr>
            <a:xfrm>
              <a:off x="800843" y="915003"/>
              <a:ext cx="887660" cy="494751"/>
            </a:xfrm>
            <a:prstGeom prst="rect">
              <a:avLst/>
            </a:prstGeom>
            <a:solidFill>
              <a:srgbClr val="F68C2D"/>
            </a:solidFill>
          </p:spPr>
          <p:txBody>
            <a:bodyPr wrap="square">
              <a:spAutoFit/>
              <a:scene3d>
                <a:camera prst="orthographicFront"/>
                <a:lightRig rig="threePt" dir="t"/>
              </a:scene3d>
              <a:sp3d contourW="12700"/>
            </a:bodyPr>
            <a:lstStyle/>
            <a:p>
              <a:pPr algn="just">
                <a:lnSpc>
                  <a:spcPct val="120000"/>
                </a:lnSpc>
              </a:pPr>
              <a:r>
                <a:rPr lang="en-US" altLang="zh-CN" sz="2400" b="1" dirty="0">
                  <a:solidFill>
                    <a:schemeClr val="bg1"/>
                  </a:solidFill>
                </a:rPr>
                <a:t>Step2</a:t>
              </a:r>
              <a:endParaRPr lang="zh-CN" altLang="en-US" sz="2400" b="1" dirty="0">
                <a:solidFill>
                  <a:schemeClr val="bg1"/>
                </a:solidFill>
              </a:endParaRPr>
            </a:p>
          </p:txBody>
        </p:sp>
      </p:grpSp>
      <p:grpSp>
        <p:nvGrpSpPr>
          <p:cNvPr id="32" name="组合 31">
            <a:extLst>
              <a:ext uri="{FF2B5EF4-FFF2-40B4-BE49-F238E27FC236}">
                <a16:creationId xmlns:a16="http://schemas.microsoft.com/office/drawing/2014/main" id="{92A6E623-4EC8-4B8F-B208-7425C92DF4AE}"/>
              </a:ext>
            </a:extLst>
          </p:cNvPr>
          <p:cNvGrpSpPr/>
          <p:nvPr/>
        </p:nvGrpSpPr>
        <p:grpSpPr>
          <a:xfrm>
            <a:off x="1383655" y="1600836"/>
            <a:ext cx="6927855" cy="1025159"/>
            <a:chOff x="816987" y="932173"/>
            <a:chExt cx="4992433" cy="1025159"/>
          </a:xfrm>
        </p:grpSpPr>
        <p:sp>
          <p:nvSpPr>
            <p:cNvPr id="33" name="矩形 32">
              <a:extLst>
                <a:ext uri="{FF2B5EF4-FFF2-40B4-BE49-F238E27FC236}">
                  <a16:creationId xmlns:a16="http://schemas.microsoft.com/office/drawing/2014/main" id="{24E9C62B-796A-4FE4-BD9C-663818154138}"/>
                </a:ext>
              </a:extLst>
            </p:cNvPr>
            <p:cNvSpPr/>
            <p:nvPr/>
          </p:nvSpPr>
          <p:spPr>
            <a:xfrm>
              <a:off x="816987" y="1464889"/>
              <a:ext cx="4992433" cy="492443"/>
            </a:xfrm>
            <a:prstGeom prst="rect">
              <a:avLst/>
            </a:prstGeom>
          </p:spPr>
          <p:txBody>
            <a:bodyPr wrap="square">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2600" b="1" i="0" u="none" strike="noStrike" kern="1200" cap="none" spc="0" normalizeH="0" baseline="0" noProof="0" dirty="0">
                  <a:ln>
                    <a:noFill/>
                  </a:ln>
                  <a:solidFill>
                    <a:prstClr val="black">
                      <a:lumMod val="85000"/>
                      <a:lumOff val="15000"/>
                    </a:prstClr>
                  </a:solidFill>
                  <a:effectLst/>
                  <a:uLnTx/>
                  <a:uFillTx/>
                  <a:latin typeface="Arial"/>
                  <a:ea typeface="微软雅黑"/>
                  <a:cs typeface="+mn-cs"/>
                </a:rPr>
                <a:t>Read for </a:t>
              </a:r>
              <a:r>
                <a:rPr kumimoji="0" lang="en-US" altLang="zh-CN" sz="2600" b="1" i="0" u="none" strike="noStrike" kern="1200" cap="none" spc="0" normalizeH="0" baseline="0" noProof="0" dirty="0">
                  <a:ln>
                    <a:noFill/>
                  </a:ln>
                  <a:solidFill>
                    <a:srgbClr val="FF0000"/>
                  </a:solidFill>
                  <a:effectLst/>
                  <a:uLnTx/>
                  <a:uFillTx/>
                  <a:latin typeface="Arial"/>
                  <a:ea typeface="微软雅黑"/>
                  <a:cs typeface="+mn-cs"/>
                </a:rPr>
                <a:t>theme &amp; main ideas.</a:t>
              </a:r>
              <a:endParaRPr kumimoji="0" lang="zh-CN" altLang="en-US" sz="2600" b="1" i="0" u="none" strike="noStrike" kern="1200" cap="none" spc="0" normalizeH="0" baseline="0" noProof="0" dirty="0">
                <a:ln>
                  <a:noFill/>
                </a:ln>
                <a:solidFill>
                  <a:prstClr val="black">
                    <a:lumMod val="85000"/>
                    <a:lumOff val="15000"/>
                  </a:prstClr>
                </a:solidFill>
                <a:effectLst/>
                <a:uLnTx/>
                <a:uFillTx/>
                <a:latin typeface="Arial"/>
                <a:ea typeface="微软雅黑"/>
                <a:cs typeface="+mn-cs"/>
              </a:endParaRPr>
            </a:p>
          </p:txBody>
        </p:sp>
        <p:sp>
          <p:nvSpPr>
            <p:cNvPr id="34" name="矩形 33">
              <a:extLst>
                <a:ext uri="{FF2B5EF4-FFF2-40B4-BE49-F238E27FC236}">
                  <a16:creationId xmlns:a16="http://schemas.microsoft.com/office/drawing/2014/main" id="{AC4638A7-4621-427D-ADE6-F610CC49DEF4}"/>
                </a:ext>
              </a:extLst>
            </p:cNvPr>
            <p:cNvSpPr/>
            <p:nvPr/>
          </p:nvSpPr>
          <p:spPr>
            <a:xfrm>
              <a:off x="874713" y="932173"/>
              <a:ext cx="791891" cy="494751"/>
            </a:xfrm>
            <a:prstGeom prst="rect">
              <a:avLst/>
            </a:prstGeom>
            <a:solidFill>
              <a:srgbClr val="F17F8A"/>
            </a:solidFill>
          </p:spPr>
          <p:txBody>
            <a:bodyPr wrap="square">
              <a:spAutoFit/>
              <a:scene3d>
                <a:camera prst="orthographicFront"/>
                <a:lightRig rig="threePt" dir="t"/>
              </a:scene3d>
              <a:sp3d contourW="12700"/>
            </a:bodyPr>
            <a:lstStyle/>
            <a:p>
              <a:pPr algn="just">
                <a:lnSpc>
                  <a:spcPct val="120000"/>
                </a:lnSpc>
              </a:pPr>
              <a:r>
                <a:rPr lang="en-US" altLang="zh-CN" sz="2400" b="1" dirty="0">
                  <a:solidFill>
                    <a:schemeClr val="bg1"/>
                  </a:solidFill>
                </a:rPr>
                <a:t>Step1</a:t>
              </a:r>
              <a:endParaRPr lang="zh-CN" altLang="en-US" sz="2400" b="1" dirty="0">
                <a:solidFill>
                  <a:schemeClr val="bg1"/>
                </a:solidFill>
              </a:endParaRPr>
            </a:p>
          </p:txBody>
        </p:sp>
      </p:grpSp>
      <p:pic>
        <p:nvPicPr>
          <p:cNvPr id="11" name="图片占位符 10">
            <a:extLst>
              <a:ext uri="{FF2B5EF4-FFF2-40B4-BE49-F238E27FC236}">
                <a16:creationId xmlns:a16="http://schemas.microsoft.com/office/drawing/2014/main" id="{BD304345-C832-4A7F-9CE2-FD8918BB4258}"/>
              </a:ext>
            </a:extLst>
          </p:cNvPr>
          <p:cNvPicPr>
            <a:picLocks noGrp="1" noChangeAspect="1"/>
          </p:cNvPicPr>
          <p:nvPr>
            <p:ph type="pic" sz="quarter" idx="10"/>
          </p:nvPr>
        </p:nvPicPr>
        <p:blipFill>
          <a:blip r:embed="rId4">
            <a:extLst>
              <a:ext uri="{28A0092B-C50C-407E-A947-70E740481C1C}">
                <a14:useLocalDpi xmlns:a14="http://schemas.microsoft.com/office/drawing/2010/main" val="0"/>
              </a:ext>
            </a:extLst>
          </a:blip>
          <a:srcRect l="21880" r="21880"/>
          <a:stretch>
            <a:fillRect/>
          </a:stretch>
        </p:blipFill>
        <p:spPr>
          <a:xfrm>
            <a:off x="8373533" y="0"/>
            <a:ext cx="3818467" cy="6858000"/>
          </a:xfrm>
        </p:spPr>
      </p:pic>
    </p:spTree>
    <p:extLst>
      <p:ext uri="{BB962C8B-B14F-4D97-AF65-F5344CB8AC3E}">
        <p14:creationId xmlns:p14="http://schemas.microsoft.com/office/powerpoint/2010/main" val="134667885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500" fill="hold"/>
                                        <p:tgtEl>
                                          <p:spTgt spid="17"/>
                                        </p:tgtEl>
                                        <p:attrNameLst>
                                          <p:attrName>ppt_w</p:attrName>
                                        </p:attrNameLst>
                                      </p:cBhvr>
                                      <p:tavLst>
                                        <p:tav tm="0">
                                          <p:val>
                                            <p:fltVal val="0"/>
                                          </p:val>
                                        </p:tav>
                                        <p:tav tm="100000">
                                          <p:val>
                                            <p:strVal val="#ppt_w"/>
                                          </p:val>
                                        </p:tav>
                                      </p:tavLst>
                                    </p:anim>
                                    <p:anim calcmode="lin" valueType="num">
                                      <p:cBhvr>
                                        <p:cTn id="8" dur="500" fill="hold"/>
                                        <p:tgtEl>
                                          <p:spTgt spid="17"/>
                                        </p:tgtEl>
                                        <p:attrNameLst>
                                          <p:attrName>ppt_h</p:attrName>
                                        </p:attrNameLst>
                                      </p:cBhvr>
                                      <p:tavLst>
                                        <p:tav tm="0">
                                          <p:val>
                                            <p:fltVal val="0"/>
                                          </p:val>
                                        </p:tav>
                                        <p:tav tm="100000">
                                          <p:val>
                                            <p:strVal val="#ppt_h"/>
                                          </p:val>
                                        </p:tav>
                                      </p:tavLst>
                                    </p:anim>
                                    <p:animEffect transition="in" filter="fade">
                                      <p:cBhvr>
                                        <p:cTn id="9" dur="500"/>
                                        <p:tgtEl>
                                          <p:spTgt spid="1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p:cTn id="12" dur="500" fill="hold"/>
                                        <p:tgtEl>
                                          <p:spTgt spid="18"/>
                                        </p:tgtEl>
                                        <p:attrNameLst>
                                          <p:attrName>ppt_w</p:attrName>
                                        </p:attrNameLst>
                                      </p:cBhvr>
                                      <p:tavLst>
                                        <p:tav tm="0">
                                          <p:val>
                                            <p:fltVal val="0"/>
                                          </p:val>
                                        </p:tav>
                                        <p:tav tm="100000">
                                          <p:val>
                                            <p:strVal val="#ppt_w"/>
                                          </p:val>
                                        </p:tav>
                                      </p:tavLst>
                                    </p:anim>
                                    <p:anim calcmode="lin" valueType="num">
                                      <p:cBhvr>
                                        <p:cTn id="13" dur="500" fill="hold"/>
                                        <p:tgtEl>
                                          <p:spTgt spid="18"/>
                                        </p:tgtEl>
                                        <p:attrNameLst>
                                          <p:attrName>ppt_h</p:attrName>
                                        </p:attrNameLst>
                                      </p:cBhvr>
                                      <p:tavLst>
                                        <p:tav tm="0">
                                          <p:val>
                                            <p:fltVal val="0"/>
                                          </p:val>
                                        </p:tav>
                                        <p:tav tm="100000">
                                          <p:val>
                                            <p:strVal val="#ppt_h"/>
                                          </p:val>
                                        </p:tav>
                                      </p:tavLst>
                                    </p:anim>
                                    <p:animEffect transition="in" filter="fade">
                                      <p:cBhvr>
                                        <p:cTn id="14" dur="500"/>
                                        <p:tgtEl>
                                          <p:spTgt spid="18"/>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p:cTn id="17" dur="500" fill="hold"/>
                                        <p:tgtEl>
                                          <p:spTgt spid="19"/>
                                        </p:tgtEl>
                                        <p:attrNameLst>
                                          <p:attrName>ppt_w</p:attrName>
                                        </p:attrNameLst>
                                      </p:cBhvr>
                                      <p:tavLst>
                                        <p:tav tm="0">
                                          <p:val>
                                            <p:fltVal val="0"/>
                                          </p:val>
                                        </p:tav>
                                        <p:tav tm="100000">
                                          <p:val>
                                            <p:strVal val="#ppt_w"/>
                                          </p:val>
                                        </p:tav>
                                      </p:tavLst>
                                    </p:anim>
                                    <p:anim calcmode="lin" valueType="num">
                                      <p:cBhvr>
                                        <p:cTn id="18" dur="500" fill="hold"/>
                                        <p:tgtEl>
                                          <p:spTgt spid="19"/>
                                        </p:tgtEl>
                                        <p:attrNameLst>
                                          <p:attrName>ppt_h</p:attrName>
                                        </p:attrNameLst>
                                      </p:cBhvr>
                                      <p:tavLst>
                                        <p:tav tm="0">
                                          <p:val>
                                            <p:fltVal val="0"/>
                                          </p:val>
                                        </p:tav>
                                        <p:tav tm="100000">
                                          <p:val>
                                            <p:strVal val="#ppt_h"/>
                                          </p:val>
                                        </p:tav>
                                      </p:tavLst>
                                    </p:anim>
                                    <p:animEffect transition="in" filter="fade">
                                      <p:cBhvr>
                                        <p:cTn id="19" dur="500"/>
                                        <p:tgtEl>
                                          <p:spTgt spid="19"/>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2"/>
                                        </p:tgtEl>
                                        <p:attrNameLst>
                                          <p:attrName>style.visibility</p:attrName>
                                        </p:attrNameLst>
                                      </p:cBhvr>
                                      <p:to>
                                        <p:strVal val="visible"/>
                                      </p:to>
                                    </p:set>
                                    <p:anim calcmode="lin" valueType="num">
                                      <p:cBhvr additive="base">
                                        <p:cTn id="24" dur="500" fill="hold"/>
                                        <p:tgtEl>
                                          <p:spTgt spid="32"/>
                                        </p:tgtEl>
                                        <p:attrNameLst>
                                          <p:attrName>ppt_x</p:attrName>
                                        </p:attrNameLst>
                                      </p:cBhvr>
                                      <p:tavLst>
                                        <p:tav tm="0">
                                          <p:val>
                                            <p:strVal val="#ppt_x"/>
                                          </p:val>
                                        </p:tav>
                                        <p:tav tm="100000">
                                          <p:val>
                                            <p:strVal val="#ppt_x"/>
                                          </p:val>
                                        </p:tav>
                                      </p:tavLst>
                                    </p:anim>
                                    <p:anim calcmode="lin" valueType="num">
                                      <p:cBhvr additive="base">
                                        <p:cTn id="25"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29"/>
                                        </p:tgtEl>
                                        <p:attrNameLst>
                                          <p:attrName>style.visibility</p:attrName>
                                        </p:attrNameLst>
                                      </p:cBhvr>
                                      <p:to>
                                        <p:strVal val="visible"/>
                                      </p:to>
                                    </p:set>
                                    <p:anim calcmode="lin" valueType="num">
                                      <p:cBhvr additive="base">
                                        <p:cTn id="30" dur="500" fill="hold"/>
                                        <p:tgtEl>
                                          <p:spTgt spid="29"/>
                                        </p:tgtEl>
                                        <p:attrNameLst>
                                          <p:attrName>ppt_x</p:attrName>
                                        </p:attrNameLst>
                                      </p:cBhvr>
                                      <p:tavLst>
                                        <p:tav tm="0">
                                          <p:val>
                                            <p:strVal val="#ppt_x"/>
                                          </p:val>
                                        </p:tav>
                                        <p:tav tm="100000">
                                          <p:val>
                                            <p:strVal val="#ppt_x"/>
                                          </p:val>
                                        </p:tav>
                                      </p:tavLst>
                                    </p:anim>
                                    <p:anim calcmode="lin" valueType="num">
                                      <p:cBhvr additive="base">
                                        <p:cTn id="31"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20"/>
                                        </p:tgtEl>
                                        <p:attrNameLst>
                                          <p:attrName>style.visibility</p:attrName>
                                        </p:attrNameLst>
                                      </p:cBhvr>
                                      <p:to>
                                        <p:strVal val="visible"/>
                                      </p:to>
                                    </p:set>
                                    <p:anim calcmode="lin" valueType="num">
                                      <p:cBhvr additive="base">
                                        <p:cTn id="36" dur="500" fill="hold"/>
                                        <p:tgtEl>
                                          <p:spTgt spid="20"/>
                                        </p:tgtEl>
                                        <p:attrNameLst>
                                          <p:attrName>ppt_x</p:attrName>
                                        </p:attrNameLst>
                                      </p:cBhvr>
                                      <p:tavLst>
                                        <p:tav tm="0">
                                          <p:val>
                                            <p:strVal val="#ppt_x"/>
                                          </p:val>
                                        </p:tav>
                                        <p:tav tm="100000">
                                          <p:val>
                                            <p:strVal val="#ppt_x"/>
                                          </p:val>
                                        </p:tav>
                                      </p:tavLst>
                                    </p:anim>
                                    <p:anim calcmode="lin" valueType="num">
                                      <p:cBhvr additive="base">
                                        <p:cTn id="37"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2978378" y="4419096"/>
            <a:ext cx="6240811" cy="584775"/>
          </a:xfrm>
          <a:prstGeom prst="rect">
            <a:avLst/>
          </a:prstGeom>
          <a:noFill/>
        </p:spPr>
        <p:txBody>
          <a:bodyPr wrap="none" rtlCol="0">
            <a:spAutoFit/>
            <a:scene3d>
              <a:camera prst="orthographicFront"/>
              <a:lightRig rig="threePt" dir="t"/>
            </a:scene3d>
            <a:sp3d contourW="12700"/>
          </a:bodyPr>
          <a:lstStyle/>
          <a:p>
            <a:pPr algn="ctr"/>
            <a:r>
              <a:rPr lang="en-US" altLang="zh-CN" sz="3200" b="1" dirty="0">
                <a:solidFill>
                  <a:schemeClr val="tx1">
                    <a:lumMod val="85000"/>
                    <a:lumOff val="15000"/>
                  </a:schemeClr>
                </a:solidFill>
              </a:rPr>
              <a:t>Read for theme and main ideas</a:t>
            </a:r>
            <a:endParaRPr lang="zh-CN" altLang="en-US" sz="3200" b="1" dirty="0">
              <a:solidFill>
                <a:schemeClr val="tx1">
                  <a:lumMod val="85000"/>
                  <a:lumOff val="15000"/>
                </a:schemeClr>
              </a:solidFill>
            </a:endParaRPr>
          </a:p>
        </p:txBody>
      </p:sp>
      <p:cxnSp>
        <p:nvCxnSpPr>
          <p:cNvPr id="16" name="直接连接符 15"/>
          <p:cNvCxnSpPr/>
          <p:nvPr/>
        </p:nvCxnSpPr>
        <p:spPr>
          <a:xfrm>
            <a:off x="5451631" y="5125866"/>
            <a:ext cx="303921"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5781752" y="5125866"/>
            <a:ext cx="303921"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111874" y="5125866"/>
            <a:ext cx="303921"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6441995" y="5125866"/>
            <a:ext cx="303921"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23" name="组合 22"/>
          <p:cNvGrpSpPr/>
          <p:nvPr/>
        </p:nvGrpSpPr>
        <p:grpSpPr>
          <a:xfrm>
            <a:off x="3790519" y="985318"/>
            <a:ext cx="4117476" cy="3053282"/>
            <a:chOff x="3790519" y="985318"/>
            <a:chExt cx="4117476" cy="3053282"/>
          </a:xfrm>
        </p:grpSpPr>
        <p:pic>
          <p:nvPicPr>
            <p:cNvPr id="2" name="图片 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790519" y="985318"/>
              <a:ext cx="4117476" cy="3053282"/>
            </a:xfrm>
            <a:prstGeom prst="rect">
              <a:avLst/>
            </a:prstGeom>
          </p:spPr>
        </p:pic>
        <p:sp>
          <p:nvSpPr>
            <p:cNvPr id="21" name="文本框 20"/>
            <p:cNvSpPr txBox="1"/>
            <p:nvPr/>
          </p:nvSpPr>
          <p:spPr>
            <a:xfrm>
              <a:off x="4920133" y="1849671"/>
              <a:ext cx="2069798" cy="923330"/>
            </a:xfrm>
            <a:prstGeom prst="rect">
              <a:avLst/>
            </a:prstGeom>
            <a:noFill/>
          </p:spPr>
          <p:txBody>
            <a:bodyPr wrap="none" rtlCol="0">
              <a:spAutoFit/>
              <a:scene3d>
                <a:camera prst="orthographicFront"/>
                <a:lightRig rig="threePt" dir="t"/>
              </a:scene3d>
              <a:sp3d contourW="12700"/>
            </a:bodyPr>
            <a:lstStyle/>
            <a:p>
              <a:pPr algn="ctr"/>
              <a:r>
                <a:rPr lang="en-US" altLang="zh-CN" sz="5400" dirty="0">
                  <a:solidFill>
                    <a:schemeClr val="tx1">
                      <a:lumMod val="85000"/>
                      <a:lumOff val="15000"/>
                    </a:schemeClr>
                  </a:solidFill>
                  <a:latin typeface="Century Gothic" panose="020B0502020202020204" pitchFamily="34" charset="0"/>
                </a:rPr>
                <a:t>Step1</a:t>
              </a:r>
              <a:endParaRPr lang="zh-CN" altLang="en-US" sz="5400" dirty="0">
                <a:solidFill>
                  <a:schemeClr val="tx1">
                    <a:lumMod val="85000"/>
                    <a:lumOff val="15000"/>
                  </a:schemeClr>
                </a:solidFill>
                <a:latin typeface="Century Gothic" panose="020B0502020202020204" pitchFamily="34" charset="0"/>
              </a:endParaRPr>
            </a:p>
          </p:txBody>
        </p:sp>
      </p:grpSp>
    </p:spTree>
    <p:extLst>
      <p:ext uri="{BB962C8B-B14F-4D97-AF65-F5344CB8AC3E}">
        <p14:creationId xmlns:p14="http://schemas.microsoft.com/office/powerpoint/2010/main" val="301673833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500" fill="hold"/>
                                        <p:tgtEl>
                                          <p:spTgt spid="23"/>
                                        </p:tgtEl>
                                        <p:attrNameLst>
                                          <p:attrName>ppt_w</p:attrName>
                                        </p:attrNameLst>
                                      </p:cBhvr>
                                      <p:tavLst>
                                        <p:tav tm="0">
                                          <p:val>
                                            <p:fltVal val="0"/>
                                          </p:val>
                                        </p:tav>
                                        <p:tav tm="100000">
                                          <p:val>
                                            <p:strVal val="#ppt_w"/>
                                          </p:val>
                                        </p:tav>
                                      </p:tavLst>
                                    </p:anim>
                                    <p:anim calcmode="lin" valueType="num">
                                      <p:cBhvr>
                                        <p:cTn id="8" dur="500" fill="hold"/>
                                        <p:tgtEl>
                                          <p:spTgt spid="23"/>
                                        </p:tgtEl>
                                        <p:attrNameLst>
                                          <p:attrName>ppt_h</p:attrName>
                                        </p:attrNameLst>
                                      </p:cBhvr>
                                      <p:tavLst>
                                        <p:tav tm="0">
                                          <p:val>
                                            <p:fltVal val="0"/>
                                          </p:val>
                                        </p:tav>
                                        <p:tav tm="100000">
                                          <p:val>
                                            <p:strVal val="#ppt_h"/>
                                          </p:val>
                                        </p:tav>
                                      </p:tavLst>
                                    </p:anim>
                                    <p:animEffect transition="in" filter="fade">
                                      <p:cBhvr>
                                        <p:cTn id="9" dur="500"/>
                                        <p:tgtEl>
                                          <p:spTgt spid="23"/>
                                        </p:tgtEl>
                                      </p:cBhvr>
                                    </p:animEffec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1000"/>
                                        <p:tgtEl>
                                          <p:spTgt spid="14"/>
                                        </p:tgtEl>
                                      </p:cBhvr>
                                    </p:animEffect>
                                    <p:anim calcmode="lin" valueType="num">
                                      <p:cBhvr>
                                        <p:cTn id="14" dur="1000" fill="hold"/>
                                        <p:tgtEl>
                                          <p:spTgt spid="14"/>
                                        </p:tgtEl>
                                        <p:attrNameLst>
                                          <p:attrName>ppt_x</p:attrName>
                                        </p:attrNameLst>
                                      </p:cBhvr>
                                      <p:tavLst>
                                        <p:tav tm="0">
                                          <p:val>
                                            <p:strVal val="#ppt_x"/>
                                          </p:val>
                                        </p:tav>
                                        <p:tav tm="100000">
                                          <p:val>
                                            <p:strVal val="#ppt_x"/>
                                          </p:val>
                                        </p:tav>
                                      </p:tavLst>
                                    </p:anim>
                                    <p:anim calcmode="lin" valueType="num">
                                      <p:cBhvr>
                                        <p:cTn id="15" dur="1000" fill="hold"/>
                                        <p:tgtEl>
                                          <p:spTgt spid="14"/>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wipe(left)">
                                      <p:cBhvr>
                                        <p:cTn id="19" dur="500"/>
                                        <p:tgtEl>
                                          <p:spTgt spid="16"/>
                                        </p:tgtEl>
                                      </p:cBhvr>
                                    </p:animEffect>
                                  </p:childTnLst>
                                </p:cTn>
                              </p:par>
                              <p:par>
                                <p:cTn id="20" presetID="22" presetClass="entr" presetSubtype="8"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par>
                                <p:cTn id="23" presetID="22" presetClass="entr" presetSubtype="8"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wipe(left)">
                                      <p:cBhvr>
                                        <p:cTn id="25" dur="500"/>
                                        <p:tgtEl>
                                          <p:spTgt spid="18"/>
                                        </p:tgtEl>
                                      </p:cBhvr>
                                    </p:animEffect>
                                  </p:childTnLst>
                                </p:cTn>
                              </p:par>
                              <p:par>
                                <p:cTn id="26" presetID="22" presetClass="entr" presetSubtype="8" fill="hold" nodeType="with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wipe(left)">
                                      <p:cBhvr>
                                        <p:cTn id="2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文本框 25"/>
          <p:cNvSpPr txBox="1"/>
          <p:nvPr/>
        </p:nvSpPr>
        <p:spPr>
          <a:xfrm>
            <a:off x="1035390" y="84006"/>
            <a:ext cx="5498621" cy="523220"/>
          </a:xfrm>
          <a:prstGeom prst="rect">
            <a:avLst/>
          </a:prstGeom>
          <a:noFill/>
        </p:spPr>
        <p:txBody>
          <a:bodyPr wrap="none" rtlCol="0">
            <a:spAutoFit/>
            <a:scene3d>
              <a:camera prst="orthographicFront"/>
              <a:lightRig rig="threePt" dir="t"/>
            </a:scene3d>
            <a:sp3d contourW="12700"/>
          </a:bodyPr>
          <a:lstStyle/>
          <a:p>
            <a:r>
              <a:rPr lang="en-US" altLang="zh-CN" sz="2800" b="1" dirty="0">
                <a:solidFill>
                  <a:schemeClr val="tx1">
                    <a:lumMod val="85000"/>
                    <a:lumOff val="15000"/>
                  </a:schemeClr>
                </a:solidFill>
              </a:rPr>
              <a:t>Read for theme and main ideas</a:t>
            </a:r>
            <a:endParaRPr lang="zh-CN" altLang="en-US" sz="2800" b="1" dirty="0">
              <a:solidFill>
                <a:schemeClr val="tx1">
                  <a:lumMod val="85000"/>
                  <a:lumOff val="15000"/>
                </a:schemeClr>
              </a:solidFill>
            </a:endParaRPr>
          </a:p>
        </p:txBody>
      </p:sp>
      <p:sp>
        <p:nvSpPr>
          <p:cNvPr id="5" name="文本框 4">
            <a:extLst>
              <a:ext uri="{FF2B5EF4-FFF2-40B4-BE49-F238E27FC236}">
                <a16:creationId xmlns:a16="http://schemas.microsoft.com/office/drawing/2014/main" id="{30FE1894-F752-4020-90E0-031708F8A9D5}"/>
              </a:ext>
            </a:extLst>
          </p:cNvPr>
          <p:cNvSpPr txBox="1"/>
          <p:nvPr/>
        </p:nvSpPr>
        <p:spPr>
          <a:xfrm>
            <a:off x="0" y="607226"/>
            <a:ext cx="10600267" cy="6201698"/>
          </a:xfrm>
          <a:prstGeom prst="rect">
            <a:avLst/>
          </a:prstGeom>
          <a:noFill/>
        </p:spPr>
        <p:txBody>
          <a:bodyPr wrap="square">
            <a:spAutoFit/>
          </a:bodyPr>
          <a:lstStyle/>
          <a:p>
            <a:r>
              <a:rPr lang="en-US" altLang="zh-CN" sz="1900" dirty="0"/>
              <a:t>      </a:t>
            </a:r>
            <a:r>
              <a:rPr lang="en-US" altLang="zh-CN" dirty="0"/>
              <a:t>We all know that friends are special people who we share our lives with, and who share their lives with us in return. But seeking friends and keeping the friendship going  are never easy. According to research recently published in the Journal of Social and Personal Relationships, the key is to use </a:t>
            </a:r>
          </a:p>
          <a:p>
            <a:r>
              <a:rPr lang="en-US" altLang="zh-CN" dirty="0"/>
              <a:t>“we-talk”.</a:t>
            </a:r>
          </a:p>
          <a:p>
            <a:r>
              <a:rPr lang="en-US" altLang="zh-CN" dirty="0"/>
              <a:t>      Led by University of California psychologist Megan Robbins and her colleagues, the researchers reviewed and analyzed 30 different studies involving over 5,000 participants. This largest-ever analysis of “we-talk” suggested that the frequent use of “we” and “us” is linked to happier and healthier relationships. The word “we” move people from an individual position into a partnership, which makes us more interdependent. “The pronouns offer an insight into whether people see themselves as individuals or as part of a whole,” Robbins told Science Daily.</a:t>
            </a:r>
          </a:p>
          <a:p>
            <a:r>
              <a:rPr lang="en-US" altLang="zh-CN" dirty="0"/>
              <a:t>      Their research also found that “we-talk” is helpful for solving conflicts. “The primary point is that interdependence may bring about supportive behaviors and positive ideas of the partner– especially important in times of stress and conflict,” according to a statement released by Robbins’ lab. </a:t>
            </a:r>
          </a:p>
          <a:p>
            <a:r>
              <a:rPr lang="en-US" altLang="zh-CN" dirty="0"/>
              <a:t>      Contrary to “we-talk”, there is “I-talk”, which refers to the frequent use of first-person singular pronouns, such as “I”, “me”, and “mine”, when writing or speaking. Earlier this year, researchers from the University of Arizona, US, analyzed a set of data that came from 4,700 people in Germany and the US. They found that too much “I-talk” was an accurate linguistic marker</a:t>
            </a:r>
            <a:r>
              <a:rPr lang="zh-CN" altLang="en-US" dirty="0"/>
              <a:t>（语言标记）</a:t>
            </a:r>
            <a:r>
              <a:rPr lang="en-US" altLang="zh-CN" dirty="0"/>
              <a:t>that someone is likely to feel stressed or experiencing negative emotions.</a:t>
            </a:r>
          </a:p>
          <a:p>
            <a:r>
              <a:rPr lang="en-US" altLang="zh-CN" dirty="0"/>
              <a:t>       As you can see from the two studies, too much “I-talk” can make you feel depressed. But “we-talk” can encourage you to become more positive and create a ripple effect of healthy interdependence with others. So next time you’re talking to a friend, try using more “we-talk”. You may find yourself feeling more positive—and the effect it will have on your friend will have on your friend will be positive as well.</a:t>
            </a:r>
            <a:endParaRPr lang="zh-CN" altLang="en-US" dirty="0"/>
          </a:p>
        </p:txBody>
      </p:sp>
      <p:sp>
        <p:nvSpPr>
          <p:cNvPr id="3" name="椭圆 2">
            <a:extLst>
              <a:ext uri="{FF2B5EF4-FFF2-40B4-BE49-F238E27FC236}">
                <a16:creationId xmlns:a16="http://schemas.microsoft.com/office/drawing/2014/main" id="{47379DAA-4AC3-40B2-BDC8-6153E928A023}"/>
              </a:ext>
            </a:extLst>
          </p:cNvPr>
          <p:cNvSpPr/>
          <p:nvPr/>
        </p:nvSpPr>
        <p:spPr>
          <a:xfrm>
            <a:off x="2631006" y="90779"/>
            <a:ext cx="1151467" cy="523220"/>
          </a:xfrm>
          <a:prstGeom prst="ellipse">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6" name="直接箭头连接符 5">
            <a:extLst>
              <a:ext uri="{FF2B5EF4-FFF2-40B4-BE49-F238E27FC236}">
                <a16:creationId xmlns:a16="http://schemas.microsoft.com/office/drawing/2014/main" id="{D689C498-B1E6-4B4C-A10A-74E074779535}"/>
              </a:ext>
            </a:extLst>
          </p:cNvPr>
          <p:cNvCxnSpPr>
            <a:cxnSpLocks/>
          </p:cNvCxnSpPr>
          <p:nvPr/>
        </p:nvCxnSpPr>
        <p:spPr>
          <a:xfrm>
            <a:off x="3637280" y="169333"/>
            <a:ext cx="3536329" cy="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8" name="文本框 7">
            <a:extLst>
              <a:ext uri="{FF2B5EF4-FFF2-40B4-BE49-F238E27FC236}">
                <a16:creationId xmlns:a16="http://schemas.microsoft.com/office/drawing/2014/main" id="{9C890E01-18D4-41CF-9562-5E5FF8770AED}"/>
              </a:ext>
            </a:extLst>
          </p:cNvPr>
          <p:cNvSpPr txBox="1"/>
          <p:nvPr/>
        </p:nvSpPr>
        <p:spPr>
          <a:xfrm>
            <a:off x="7150101" y="84006"/>
            <a:ext cx="2036232" cy="523220"/>
          </a:xfrm>
          <a:prstGeom prst="rect">
            <a:avLst/>
          </a:prstGeom>
          <a:noFill/>
          <a:ln w="28575">
            <a:solidFill>
              <a:srgbClr val="C00000"/>
            </a:solidFill>
          </a:ln>
        </p:spPr>
        <p:txBody>
          <a:bodyPr wrap="square" rtlCol="0">
            <a:spAutoFit/>
          </a:bodyPr>
          <a:lstStyle/>
          <a:p>
            <a:r>
              <a:rPr lang="zh-CN" altLang="en-US" sz="2800" b="1" dirty="0">
                <a:solidFill>
                  <a:srgbClr val="C00000"/>
                </a:solidFill>
              </a:rPr>
              <a:t>“</a:t>
            </a:r>
            <a:r>
              <a:rPr lang="en-US" altLang="zh-CN" sz="2800" b="1" dirty="0">
                <a:solidFill>
                  <a:srgbClr val="C00000"/>
                </a:solidFill>
              </a:rPr>
              <a:t>we-talk</a:t>
            </a:r>
            <a:r>
              <a:rPr lang="zh-CN" altLang="en-US" sz="2800" b="1" dirty="0">
                <a:solidFill>
                  <a:srgbClr val="C00000"/>
                </a:solidFill>
              </a:rPr>
              <a:t>”</a:t>
            </a:r>
          </a:p>
        </p:txBody>
      </p:sp>
      <p:sp>
        <p:nvSpPr>
          <p:cNvPr id="10" name="文本框 9">
            <a:extLst>
              <a:ext uri="{FF2B5EF4-FFF2-40B4-BE49-F238E27FC236}">
                <a16:creationId xmlns:a16="http://schemas.microsoft.com/office/drawing/2014/main" id="{1D0D93E1-2AE6-41B1-8235-417EA62FD1AD}"/>
              </a:ext>
            </a:extLst>
          </p:cNvPr>
          <p:cNvSpPr txBox="1"/>
          <p:nvPr/>
        </p:nvSpPr>
        <p:spPr>
          <a:xfrm>
            <a:off x="-146101" y="1434068"/>
            <a:ext cx="1439334" cy="369332"/>
          </a:xfrm>
          <a:prstGeom prst="rect">
            <a:avLst/>
          </a:prstGeom>
          <a:noFill/>
        </p:spPr>
        <p:txBody>
          <a:bodyPr wrap="square" rtlCol="0">
            <a:spAutoFit/>
          </a:bodyPr>
          <a:lstStyle/>
          <a:p>
            <a:r>
              <a:rPr lang="zh-CN" altLang="en-US" dirty="0">
                <a:solidFill>
                  <a:srgbClr val="C00000"/>
                </a:solidFill>
              </a:rPr>
              <a:t>“</a:t>
            </a:r>
            <a:r>
              <a:rPr lang="en-US" altLang="zh-CN" dirty="0">
                <a:solidFill>
                  <a:srgbClr val="C00000"/>
                </a:solidFill>
              </a:rPr>
              <a:t>we-talk</a:t>
            </a:r>
            <a:r>
              <a:rPr lang="zh-CN" altLang="en-US" dirty="0">
                <a:solidFill>
                  <a:srgbClr val="C00000"/>
                </a:solidFill>
              </a:rPr>
              <a:t>”</a:t>
            </a:r>
          </a:p>
        </p:txBody>
      </p:sp>
      <p:sp>
        <p:nvSpPr>
          <p:cNvPr id="21" name="文本框 20">
            <a:extLst>
              <a:ext uri="{FF2B5EF4-FFF2-40B4-BE49-F238E27FC236}">
                <a16:creationId xmlns:a16="http://schemas.microsoft.com/office/drawing/2014/main" id="{729BB5FE-449D-426A-ABC4-9A7C5DE0795B}"/>
              </a:ext>
            </a:extLst>
          </p:cNvPr>
          <p:cNvSpPr txBox="1"/>
          <p:nvPr/>
        </p:nvSpPr>
        <p:spPr>
          <a:xfrm>
            <a:off x="7173609" y="930391"/>
            <a:ext cx="4916791" cy="461665"/>
          </a:xfrm>
          <a:prstGeom prst="rect">
            <a:avLst/>
          </a:prstGeom>
          <a:solidFill>
            <a:srgbClr val="00B0F0"/>
          </a:solidFill>
          <a:ln w="28575">
            <a:solidFill>
              <a:srgbClr val="00B0F0"/>
            </a:solidFill>
          </a:ln>
        </p:spPr>
        <p:txBody>
          <a:bodyPr wrap="square" rtlCol="0">
            <a:spAutoFit/>
          </a:bodyPr>
          <a:lstStyle/>
          <a:p>
            <a:r>
              <a:rPr lang="en-US" altLang="zh-CN" sz="2400" b="1" dirty="0">
                <a:solidFill>
                  <a:schemeClr val="bg1"/>
                </a:solidFill>
              </a:rPr>
              <a:t> The </a:t>
            </a:r>
            <a:r>
              <a:rPr lang="en-US" altLang="zh-CN" sz="2400" b="1" u="sng" dirty="0">
                <a:solidFill>
                  <a:schemeClr val="bg1"/>
                </a:solidFill>
              </a:rPr>
              <a:t>                        </a:t>
            </a:r>
            <a:r>
              <a:rPr lang="en-US" altLang="zh-CN" sz="2400" b="1" dirty="0">
                <a:solidFill>
                  <a:schemeClr val="bg1"/>
                </a:solidFill>
              </a:rPr>
              <a:t>of</a:t>
            </a:r>
            <a:r>
              <a:rPr lang="zh-CN" altLang="en-US" sz="2400" b="1" dirty="0">
                <a:solidFill>
                  <a:schemeClr val="bg1"/>
                </a:solidFill>
              </a:rPr>
              <a:t>“</a:t>
            </a:r>
            <a:r>
              <a:rPr lang="en-US" altLang="zh-CN" sz="2400" b="1" dirty="0">
                <a:solidFill>
                  <a:schemeClr val="bg1"/>
                </a:solidFill>
              </a:rPr>
              <a:t>we-talk</a:t>
            </a:r>
            <a:r>
              <a:rPr lang="zh-CN" altLang="en-US" sz="2400" b="1" dirty="0">
                <a:solidFill>
                  <a:schemeClr val="bg1"/>
                </a:solidFill>
              </a:rPr>
              <a:t>”</a:t>
            </a:r>
          </a:p>
        </p:txBody>
      </p:sp>
      <p:sp>
        <p:nvSpPr>
          <p:cNvPr id="22" name="文本框 21">
            <a:extLst>
              <a:ext uri="{FF2B5EF4-FFF2-40B4-BE49-F238E27FC236}">
                <a16:creationId xmlns:a16="http://schemas.microsoft.com/office/drawing/2014/main" id="{AE398EEA-1772-47E8-93CF-CF793FF9788B}"/>
              </a:ext>
            </a:extLst>
          </p:cNvPr>
          <p:cNvSpPr txBox="1"/>
          <p:nvPr/>
        </p:nvSpPr>
        <p:spPr>
          <a:xfrm>
            <a:off x="84665" y="2260910"/>
            <a:ext cx="1439334" cy="369332"/>
          </a:xfrm>
          <a:prstGeom prst="rect">
            <a:avLst/>
          </a:prstGeom>
          <a:noFill/>
        </p:spPr>
        <p:txBody>
          <a:bodyPr wrap="square" rtlCol="0">
            <a:spAutoFit/>
          </a:bodyPr>
          <a:lstStyle/>
          <a:p>
            <a:r>
              <a:rPr lang="zh-CN" altLang="en-US" dirty="0">
                <a:solidFill>
                  <a:srgbClr val="C00000"/>
                </a:solidFill>
              </a:rPr>
              <a:t>“</a:t>
            </a:r>
            <a:r>
              <a:rPr lang="en-US" altLang="zh-CN" dirty="0">
                <a:solidFill>
                  <a:srgbClr val="C00000"/>
                </a:solidFill>
              </a:rPr>
              <a:t>we-talk</a:t>
            </a:r>
            <a:r>
              <a:rPr lang="zh-CN" altLang="en-US" dirty="0">
                <a:solidFill>
                  <a:srgbClr val="C00000"/>
                </a:solidFill>
              </a:rPr>
              <a:t>”</a:t>
            </a:r>
          </a:p>
        </p:txBody>
      </p:sp>
      <p:sp>
        <p:nvSpPr>
          <p:cNvPr id="23" name="文本框 22">
            <a:extLst>
              <a:ext uri="{FF2B5EF4-FFF2-40B4-BE49-F238E27FC236}">
                <a16:creationId xmlns:a16="http://schemas.microsoft.com/office/drawing/2014/main" id="{7E727ECB-0D36-409C-A4AB-A6C2350EF58E}"/>
              </a:ext>
            </a:extLst>
          </p:cNvPr>
          <p:cNvSpPr txBox="1"/>
          <p:nvPr/>
        </p:nvSpPr>
        <p:spPr>
          <a:xfrm>
            <a:off x="3310468" y="3367565"/>
            <a:ext cx="1439334" cy="369332"/>
          </a:xfrm>
          <a:prstGeom prst="rect">
            <a:avLst/>
          </a:prstGeom>
          <a:noFill/>
        </p:spPr>
        <p:txBody>
          <a:bodyPr wrap="square" rtlCol="0">
            <a:spAutoFit/>
          </a:bodyPr>
          <a:lstStyle/>
          <a:p>
            <a:r>
              <a:rPr lang="zh-CN" altLang="en-US" dirty="0">
                <a:solidFill>
                  <a:srgbClr val="C00000"/>
                </a:solidFill>
              </a:rPr>
              <a:t>“</a:t>
            </a:r>
            <a:r>
              <a:rPr lang="en-US" altLang="zh-CN" dirty="0">
                <a:solidFill>
                  <a:srgbClr val="C00000"/>
                </a:solidFill>
              </a:rPr>
              <a:t>we-talk</a:t>
            </a:r>
            <a:r>
              <a:rPr lang="zh-CN" altLang="en-US" dirty="0">
                <a:solidFill>
                  <a:srgbClr val="C00000"/>
                </a:solidFill>
              </a:rPr>
              <a:t>”</a:t>
            </a:r>
          </a:p>
        </p:txBody>
      </p:sp>
      <p:sp>
        <p:nvSpPr>
          <p:cNvPr id="24" name="文本框 23">
            <a:extLst>
              <a:ext uri="{FF2B5EF4-FFF2-40B4-BE49-F238E27FC236}">
                <a16:creationId xmlns:a16="http://schemas.microsoft.com/office/drawing/2014/main" id="{22396B38-6BB4-475E-B800-8AFEE02C4E54}"/>
              </a:ext>
            </a:extLst>
          </p:cNvPr>
          <p:cNvSpPr txBox="1"/>
          <p:nvPr/>
        </p:nvSpPr>
        <p:spPr>
          <a:xfrm>
            <a:off x="1422398" y="4175652"/>
            <a:ext cx="1439334" cy="369332"/>
          </a:xfrm>
          <a:prstGeom prst="rect">
            <a:avLst/>
          </a:prstGeom>
          <a:noFill/>
        </p:spPr>
        <p:txBody>
          <a:bodyPr wrap="square" rtlCol="0">
            <a:spAutoFit/>
          </a:bodyPr>
          <a:lstStyle/>
          <a:p>
            <a:r>
              <a:rPr lang="zh-CN" altLang="en-US" dirty="0">
                <a:solidFill>
                  <a:srgbClr val="C00000"/>
                </a:solidFill>
              </a:rPr>
              <a:t>“</a:t>
            </a:r>
            <a:r>
              <a:rPr lang="en-US" altLang="zh-CN" dirty="0">
                <a:solidFill>
                  <a:srgbClr val="C00000"/>
                </a:solidFill>
              </a:rPr>
              <a:t>we-talk</a:t>
            </a:r>
            <a:r>
              <a:rPr lang="zh-CN" altLang="en-US" dirty="0">
                <a:solidFill>
                  <a:srgbClr val="C00000"/>
                </a:solidFill>
              </a:rPr>
              <a:t>”</a:t>
            </a:r>
          </a:p>
        </p:txBody>
      </p:sp>
      <p:sp>
        <p:nvSpPr>
          <p:cNvPr id="25" name="文本框 24">
            <a:extLst>
              <a:ext uri="{FF2B5EF4-FFF2-40B4-BE49-F238E27FC236}">
                <a16:creationId xmlns:a16="http://schemas.microsoft.com/office/drawing/2014/main" id="{EC488ED7-9E13-4B38-BA67-0B4FB619C827}"/>
              </a:ext>
            </a:extLst>
          </p:cNvPr>
          <p:cNvSpPr txBox="1"/>
          <p:nvPr/>
        </p:nvSpPr>
        <p:spPr>
          <a:xfrm>
            <a:off x="9296401" y="5546474"/>
            <a:ext cx="1439334" cy="369332"/>
          </a:xfrm>
          <a:prstGeom prst="rect">
            <a:avLst/>
          </a:prstGeom>
          <a:noFill/>
        </p:spPr>
        <p:txBody>
          <a:bodyPr wrap="square" rtlCol="0">
            <a:spAutoFit/>
          </a:bodyPr>
          <a:lstStyle/>
          <a:p>
            <a:r>
              <a:rPr lang="zh-CN" altLang="en-US" dirty="0">
                <a:solidFill>
                  <a:srgbClr val="C00000"/>
                </a:solidFill>
              </a:rPr>
              <a:t>“</a:t>
            </a:r>
            <a:r>
              <a:rPr lang="en-US" altLang="zh-CN" dirty="0">
                <a:solidFill>
                  <a:srgbClr val="C00000"/>
                </a:solidFill>
              </a:rPr>
              <a:t>we-talk</a:t>
            </a:r>
            <a:r>
              <a:rPr lang="zh-CN" altLang="en-US" dirty="0">
                <a:solidFill>
                  <a:srgbClr val="C00000"/>
                </a:solidFill>
              </a:rPr>
              <a:t>”</a:t>
            </a:r>
          </a:p>
        </p:txBody>
      </p:sp>
      <p:sp>
        <p:nvSpPr>
          <p:cNvPr id="28" name="文本框 27">
            <a:extLst>
              <a:ext uri="{FF2B5EF4-FFF2-40B4-BE49-F238E27FC236}">
                <a16:creationId xmlns:a16="http://schemas.microsoft.com/office/drawing/2014/main" id="{4742B2F9-F77B-4474-B297-C0F2C7E3F2BF}"/>
              </a:ext>
            </a:extLst>
          </p:cNvPr>
          <p:cNvSpPr txBox="1"/>
          <p:nvPr/>
        </p:nvSpPr>
        <p:spPr>
          <a:xfrm>
            <a:off x="7251405" y="2315102"/>
            <a:ext cx="4838995" cy="461665"/>
          </a:xfrm>
          <a:prstGeom prst="rect">
            <a:avLst/>
          </a:prstGeom>
          <a:solidFill>
            <a:srgbClr val="F17F8A"/>
          </a:solidFill>
          <a:ln w="28575">
            <a:noFill/>
          </a:ln>
        </p:spPr>
        <p:txBody>
          <a:bodyPr wrap="square" rtlCol="0">
            <a:spAutoFit/>
          </a:bodyPr>
          <a:lstStyle/>
          <a:p>
            <a:r>
              <a:rPr lang="en-US" altLang="zh-CN" sz="2000" b="1" dirty="0">
                <a:solidFill>
                  <a:schemeClr val="bg1"/>
                </a:solidFill>
              </a:rPr>
              <a:t> </a:t>
            </a:r>
            <a:r>
              <a:rPr lang="en-US" altLang="zh-CN" sz="2400" b="1" dirty="0">
                <a:solidFill>
                  <a:schemeClr val="bg1"/>
                </a:solidFill>
              </a:rPr>
              <a:t>One</a:t>
            </a:r>
            <a:r>
              <a:rPr lang="en-US" altLang="zh-CN" sz="2400" b="1" u="sng" dirty="0">
                <a:solidFill>
                  <a:schemeClr val="bg1"/>
                </a:solidFill>
              </a:rPr>
              <a:t>                        </a:t>
            </a:r>
            <a:r>
              <a:rPr lang="en-US" altLang="zh-CN" sz="2400" b="1" dirty="0">
                <a:solidFill>
                  <a:schemeClr val="bg1"/>
                </a:solidFill>
              </a:rPr>
              <a:t>of</a:t>
            </a:r>
            <a:r>
              <a:rPr lang="zh-CN" altLang="en-US" sz="2400" b="1" dirty="0">
                <a:solidFill>
                  <a:schemeClr val="bg1"/>
                </a:solidFill>
              </a:rPr>
              <a:t>“</a:t>
            </a:r>
            <a:r>
              <a:rPr lang="en-US" altLang="zh-CN" sz="2400" b="1" dirty="0">
                <a:solidFill>
                  <a:schemeClr val="bg1"/>
                </a:solidFill>
              </a:rPr>
              <a:t>we-talk</a:t>
            </a:r>
            <a:r>
              <a:rPr lang="zh-CN" altLang="en-US" sz="2400" b="1" dirty="0">
                <a:solidFill>
                  <a:schemeClr val="bg1"/>
                </a:solidFill>
              </a:rPr>
              <a:t>”</a:t>
            </a:r>
          </a:p>
        </p:txBody>
      </p:sp>
      <p:sp>
        <p:nvSpPr>
          <p:cNvPr id="29" name="文本框 28">
            <a:extLst>
              <a:ext uri="{FF2B5EF4-FFF2-40B4-BE49-F238E27FC236}">
                <a16:creationId xmlns:a16="http://schemas.microsoft.com/office/drawing/2014/main" id="{2A9556C3-123B-4DA8-A378-00D387DD8828}"/>
              </a:ext>
            </a:extLst>
          </p:cNvPr>
          <p:cNvSpPr txBox="1"/>
          <p:nvPr/>
        </p:nvSpPr>
        <p:spPr>
          <a:xfrm>
            <a:off x="6985591" y="3508020"/>
            <a:ext cx="5104809" cy="461665"/>
          </a:xfrm>
          <a:prstGeom prst="rect">
            <a:avLst/>
          </a:prstGeom>
          <a:solidFill>
            <a:srgbClr val="F9AF6C"/>
          </a:solidFill>
          <a:ln w="28575">
            <a:noFill/>
          </a:ln>
        </p:spPr>
        <p:txBody>
          <a:bodyPr wrap="square" rtlCol="0">
            <a:spAutoFit/>
          </a:bodyPr>
          <a:lstStyle/>
          <a:p>
            <a:r>
              <a:rPr lang="en-US" altLang="zh-CN" sz="2400" b="1" dirty="0">
                <a:solidFill>
                  <a:schemeClr val="bg1"/>
                </a:solidFill>
              </a:rPr>
              <a:t>Another </a:t>
            </a:r>
            <a:r>
              <a:rPr lang="en-US" altLang="zh-CN" sz="2400" b="1" u="sng" dirty="0">
                <a:solidFill>
                  <a:schemeClr val="bg1"/>
                </a:solidFill>
              </a:rPr>
              <a:t>                      </a:t>
            </a:r>
            <a:r>
              <a:rPr lang="en-US" altLang="zh-CN" sz="2400" b="1" dirty="0">
                <a:solidFill>
                  <a:schemeClr val="bg1"/>
                </a:solidFill>
              </a:rPr>
              <a:t>of</a:t>
            </a:r>
            <a:r>
              <a:rPr lang="zh-CN" altLang="en-US" sz="2400" b="1" dirty="0">
                <a:solidFill>
                  <a:schemeClr val="bg1"/>
                </a:solidFill>
              </a:rPr>
              <a:t>“</a:t>
            </a:r>
            <a:r>
              <a:rPr lang="en-US" altLang="zh-CN" sz="2400" b="1" dirty="0">
                <a:solidFill>
                  <a:schemeClr val="bg1"/>
                </a:solidFill>
              </a:rPr>
              <a:t>we-talk</a:t>
            </a:r>
            <a:r>
              <a:rPr lang="zh-CN" altLang="en-US" sz="2400" b="1" dirty="0">
                <a:solidFill>
                  <a:schemeClr val="bg1"/>
                </a:solidFill>
              </a:rPr>
              <a:t>”</a:t>
            </a:r>
          </a:p>
        </p:txBody>
      </p:sp>
      <p:sp>
        <p:nvSpPr>
          <p:cNvPr id="30" name="文本框 29">
            <a:extLst>
              <a:ext uri="{FF2B5EF4-FFF2-40B4-BE49-F238E27FC236}">
                <a16:creationId xmlns:a16="http://schemas.microsoft.com/office/drawing/2014/main" id="{3A6C1B76-155C-4727-93AB-CBCF9A57A4D7}"/>
              </a:ext>
            </a:extLst>
          </p:cNvPr>
          <p:cNvSpPr txBox="1"/>
          <p:nvPr/>
        </p:nvSpPr>
        <p:spPr>
          <a:xfrm>
            <a:off x="7251404" y="4596637"/>
            <a:ext cx="4838995" cy="461665"/>
          </a:xfrm>
          <a:prstGeom prst="rect">
            <a:avLst/>
          </a:prstGeom>
          <a:solidFill>
            <a:srgbClr val="0F5E8C"/>
          </a:solidFill>
          <a:ln w="28575">
            <a:noFill/>
          </a:ln>
        </p:spPr>
        <p:txBody>
          <a:bodyPr wrap="square" rtlCol="0">
            <a:spAutoFit/>
          </a:bodyPr>
          <a:lstStyle/>
          <a:p>
            <a:r>
              <a:rPr lang="en-US" altLang="zh-CN" sz="2400" b="1" dirty="0">
                <a:solidFill>
                  <a:schemeClr val="bg1"/>
                </a:solidFill>
              </a:rPr>
              <a:t>The </a:t>
            </a:r>
            <a:r>
              <a:rPr lang="en-US" altLang="zh-CN" sz="2400" b="1" u="sng" dirty="0">
                <a:solidFill>
                  <a:schemeClr val="bg1"/>
                </a:solidFill>
              </a:rPr>
              <a:t>                        </a:t>
            </a:r>
            <a:r>
              <a:rPr lang="en-US" altLang="zh-CN" sz="2400" b="1" dirty="0">
                <a:solidFill>
                  <a:schemeClr val="bg1"/>
                </a:solidFill>
              </a:rPr>
              <a:t>of</a:t>
            </a:r>
            <a:r>
              <a:rPr lang="zh-CN" altLang="en-US" sz="2400" b="1" dirty="0">
                <a:solidFill>
                  <a:schemeClr val="bg1"/>
                </a:solidFill>
              </a:rPr>
              <a:t>“</a:t>
            </a:r>
            <a:r>
              <a:rPr lang="en-US" altLang="zh-CN" sz="2400" b="1" dirty="0">
                <a:solidFill>
                  <a:schemeClr val="bg1"/>
                </a:solidFill>
              </a:rPr>
              <a:t>I-talk</a:t>
            </a:r>
            <a:r>
              <a:rPr lang="zh-CN" altLang="en-US" sz="2400" b="1" dirty="0">
                <a:solidFill>
                  <a:schemeClr val="bg1"/>
                </a:solidFill>
              </a:rPr>
              <a:t>”</a:t>
            </a:r>
          </a:p>
        </p:txBody>
      </p:sp>
      <p:sp>
        <p:nvSpPr>
          <p:cNvPr id="31" name="文本框 30">
            <a:extLst>
              <a:ext uri="{FF2B5EF4-FFF2-40B4-BE49-F238E27FC236}">
                <a16:creationId xmlns:a16="http://schemas.microsoft.com/office/drawing/2014/main" id="{EE798474-EB24-4CE1-AD36-5222B8285DC8}"/>
              </a:ext>
            </a:extLst>
          </p:cNvPr>
          <p:cNvSpPr txBox="1"/>
          <p:nvPr/>
        </p:nvSpPr>
        <p:spPr>
          <a:xfrm>
            <a:off x="8529084" y="5851792"/>
            <a:ext cx="3494964" cy="461665"/>
          </a:xfrm>
          <a:prstGeom prst="rect">
            <a:avLst/>
          </a:prstGeom>
          <a:solidFill>
            <a:srgbClr val="578FAF"/>
          </a:solidFill>
          <a:ln w="28575">
            <a:noFill/>
          </a:ln>
        </p:spPr>
        <p:txBody>
          <a:bodyPr wrap="square" rtlCol="0">
            <a:spAutoFit/>
          </a:bodyPr>
          <a:lstStyle/>
          <a:p>
            <a:r>
              <a:rPr lang="en-US" altLang="zh-CN" sz="2000" b="1" dirty="0">
                <a:solidFill>
                  <a:schemeClr val="bg1"/>
                </a:solidFill>
              </a:rPr>
              <a:t> </a:t>
            </a:r>
            <a:r>
              <a:rPr lang="en-US" altLang="zh-CN" sz="2400" b="1" dirty="0">
                <a:solidFill>
                  <a:schemeClr val="bg1"/>
                </a:solidFill>
              </a:rPr>
              <a:t>The</a:t>
            </a:r>
            <a:r>
              <a:rPr lang="en-US" altLang="zh-CN" sz="2400" b="1" u="sng" dirty="0">
                <a:solidFill>
                  <a:schemeClr val="bg1"/>
                </a:solidFill>
              </a:rPr>
              <a:t>                        </a:t>
            </a:r>
            <a:endParaRPr lang="zh-CN" altLang="en-US" sz="2400" b="1" dirty="0">
              <a:solidFill>
                <a:schemeClr val="bg1"/>
              </a:solidFill>
            </a:endParaRPr>
          </a:p>
        </p:txBody>
      </p:sp>
      <p:sp>
        <p:nvSpPr>
          <p:cNvPr id="18" name="文本框 17">
            <a:extLst>
              <a:ext uri="{FF2B5EF4-FFF2-40B4-BE49-F238E27FC236}">
                <a16:creationId xmlns:a16="http://schemas.microsoft.com/office/drawing/2014/main" id="{11814036-524E-4AD6-876A-4FC66480BC35}"/>
              </a:ext>
            </a:extLst>
          </p:cNvPr>
          <p:cNvSpPr txBox="1"/>
          <p:nvPr/>
        </p:nvSpPr>
        <p:spPr>
          <a:xfrm>
            <a:off x="8016166" y="915702"/>
            <a:ext cx="2116663" cy="461665"/>
          </a:xfrm>
          <a:prstGeom prst="rect">
            <a:avLst/>
          </a:prstGeom>
          <a:noFill/>
        </p:spPr>
        <p:txBody>
          <a:bodyPr wrap="square" rtlCol="0">
            <a:spAutoFit/>
          </a:bodyPr>
          <a:lstStyle/>
          <a:p>
            <a:r>
              <a:rPr lang="en-US" altLang="zh-CN" sz="2400" b="1" dirty="0">
                <a:solidFill>
                  <a:srgbClr val="FFFF00"/>
                </a:solidFill>
              </a:rPr>
              <a:t>importance</a:t>
            </a:r>
            <a:endParaRPr lang="zh-CN" altLang="en-US" sz="2400" b="1" dirty="0">
              <a:solidFill>
                <a:srgbClr val="FFFF00"/>
              </a:solidFill>
            </a:endParaRPr>
          </a:p>
        </p:txBody>
      </p:sp>
      <p:sp>
        <p:nvSpPr>
          <p:cNvPr id="20" name="文本框 19">
            <a:extLst>
              <a:ext uri="{FF2B5EF4-FFF2-40B4-BE49-F238E27FC236}">
                <a16:creationId xmlns:a16="http://schemas.microsoft.com/office/drawing/2014/main" id="{9F352D76-F264-42B4-A58C-0CB7FBD7AA6D}"/>
              </a:ext>
            </a:extLst>
          </p:cNvPr>
          <p:cNvSpPr txBox="1"/>
          <p:nvPr/>
        </p:nvSpPr>
        <p:spPr>
          <a:xfrm>
            <a:off x="7995098" y="2300413"/>
            <a:ext cx="2116663" cy="461665"/>
          </a:xfrm>
          <a:prstGeom prst="rect">
            <a:avLst/>
          </a:prstGeom>
          <a:noFill/>
        </p:spPr>
        <p:txBody>
          <a:bodyPr wrap="square" rtlCol="0">
            <a:spAutoFit/>
          </a:bodyPr>
          <a:lstStyle/>
          <a:p>
            <a:r>
              <a:rPr lang="en-US" altLang="zh-CN" sz="2400" b="1" dirty="0"/>
              <a:t>advantage</a:t>
            </a:r>
            <a:endParaRPr lang="zh-CN" altLang="en-US" sz="2400" b="1" dirty="0"/>
          </a:p>
        </p:txBody>
      </p:sp>
      <p:sp>
        <p:nvSpPr>
          <p:cNvPr id="34" name="文本框 33">
            <a:extLst>
              <a:ext uri="{FF2B5EF4-FFF2-40B4-BE49-F238E27FC236}">
                <a16:creationId xmlns:a16="http://schemas.microsoft.com/office/drawing/2014/main" id="{4579D9CD-2D07-40B8-9202-BB65629CBD79}"/>
              </a:ext>
            </a:extLst>
          </p:cNvPr>
          <p:cNvSpPr txBox="1"/>
          <p:nvPr/>
        </p:nvSpPr>
        <p:spPr>
          <a:xfrm>
            <a:off x="8238069" y="3506064"/>
            <a:ext cx="2116663" cy="461665"/>
          </a:xfrm>
          <a:prstGeom prst="rect">
            <a:avLst/>
          </a:prstGeom>
          <a:noFill/>
        </p:spPr>
        <p:txBody>
          <a:bodyPr wrap="square" rtlCol="0">
            <a:spAutoFit/>
          </a:bodyPr>
          <a:lstStyle/>
          <a:p>
            <a:r>
              <a:rPr lang="en-US" altLang="zh-CN" sz="2400" b="1" dirty="0"/>
              <a:t>advantage</a:t>
            </a:r>
            <a:endParaRPr lang="zh-CN" altLang="en-US" sz="2400" b="1" dirty="0"/>
          </a:p>
        </p:txBody>
      </p:sp>
      <p:sp>
        <p:nvSpPr>
          <p:cNvPr id="36" name="文本框 35">
            <a:extLst>
              <a:ext uri="{FF2B5EF4-FFF2-40B4-BE49-F238E27FC236}">
                <a16:creationId xmlns:a16="http://schemas.microsoft.com/office/drawing/2014/main" id="{D070AC87-6D9D-47DB-B7C4-1F1554AE210B}"/>
              </a:ext>
            </a:extLst>
          </p:cNvPr>
          <p:cNvSpPr txBox="1"/>
          <p:nvPr/>
        </p:nvSpPr>
        <p:spPr>
          <a:xfrm>
            <a:off x="7830292" y="4559428"/>
            <a:ext cx="2446274" cy="461665"/>
          </a:xfrm>
          <a:prstGeom prst="rect">
            <a:avLst/>
          </a:prstGeom>
          <a:noFill/>
        </p:spPr>
        <p:txBody>
          <a:bodyPr wrap="square" rtlCol="0">
            <a:spAutoFit/>
          </a:bodyPr>
          <a:lstStyle/>
          <a:p>
            <a:r>
              <a:rPr lang="en-US" altLang="zh-CN" sz="2400" b="1" dirty="0">
                <a:solidFill>
                  <a:srgbClr val="FFFF00"/>
                </a:solidFill>
              </a:rPr>
              <a:t>disadvantage</a:t>
            </a:r>
            <a:endParaRPr lang="zh-CN" altLang="en-US" sz="2400" b="1" dirty="0">
              <a:solidFill>
                <a:srgbClr val="FFFF00"/>
              </a:solidFill>
            </a:endParaRPr>
          </a:p>
        </p:txBody>
      </p:sp>
      <p:sp>
        <p:nvSpPr>
          <p:cNvPr id="38" name="文本框 37">
            <a:extLst>
              <a:ext uri="{FF2B5EF4-FFF2-40B4-BE49-F238E27FC236}">
                <a16:creationId xmlns:a16="http://schemas.microsoft.com/office/drawing/2014/main" id="{0EB9B53F-321D-440C-8C14-3381BE993D09}"/>
              </a:ext>
            </a:extLst>
          </p:cNvPr>
          <p:cNvSpPr txBox="1"/>
          <p:nvPr/>
        </p:nvSpPr>
        <p:spPr>
          <a:xfrm>
            <a:off x="9296400" y="5810574"/>
            <a:ext cx="2116663" cy="461665"/>
          </a:xfrm>
          <a:prstGeom prst="rect">
            <a:avLst/>
          </a:prstGeom>
          <a:noFill/>
        </p:spPr>
        <p:txBody>
          <a:bodyPr wrap="square" rtlCol="0">
            <a:spAutoFit/>
          </a:bodyPr>
          <a:lstStyle/>
          <a:p>
            <a:r>
              <a:rPr lang="en-US" altLang="zh-CN" sz="2400" b="1" dirty="0">
                <a:solidFill>
                  <a:srgbClr val="FFFF00"/>
                </a:solidFill>
              </a:rPr>
              <a:t>suggestion</a:t>
            </a:r>
            <a:endParaRPr lang="zh-CN" altLang="en-US" sz="2400" b="1" dirty="0">
              <a:solidFill>
                <a:srgbClr val="FFFF00"/>
              </a:solidFill>
            </a:endParaRPr>
          </a:p>
        </p:txBody>
      </p:sp>
      <p:cxnSp>
        <p:nvCxnSpPr>
          <p:cNvPr id="40" name="直接连接符 39">
            <a:extLst>
              <a:ext uri="{FF2B5EF4-FFF2-40B4-BE49-F238E27FC236}">
                <a16:creationId xmlns:a16="http://schemas.microsoft.com/office/drawing/2014/main" id="{0A90011F-280E-4AB3-A6B2-D8D91A459809}"/>
              </a:ext>
            </a:extLst>
          </p:cNvPr>
          <p:cNvCxnSpPr/>
          <p:nvPr/>
        </p:nvCxnSpPr>
        <p:spPr>
          <a:xfrm>
            <a:off x="9296400" y="6250774"/>
            <a:ext cx="1867786"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pic>
        <p:nvPicPr>
          <p:cNvPr id="2" name="图片 1">
            <a:extLst>
              <a:ext uri="{FF2B5EF4-FFF2-40B4-BE49-F238E27FC236}">
                <a16:creationId xmlns:a16="http://schemas.microsoft.com/office/drawing/2014/main" id="{D69210B0-DCFF-47A8-BEA8-FA2A22236E1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805" y="126670"/>
            <a:ext cx="753332" cy="523220"/>
          </a:xfrm>
          <a:prstGeom prst="rect">
            <a:avLst/>
          </a:prstGeom>
        </p:spPr>
      </p:pic>
    </p:spTree>
    <p:extLst>
      <p:ext uri="{BB962C8B-B14F-4D97-AF65-F5344CB8AC3E}">
        <p14:creationId xmlns:p14="http://schemas.microsoft.com/office/powerpoint/2010/main" val="85936067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
                                        </p:tgtEl>
                                        <p:attrNameLst>
                                          <p:attrName>style.visibility</p:attrName>
                                        </p:attrNameLst>
                                      </p:cBhvr>
                                      <p:to>
                                        <p:strVal val="visible"/>
                                      </p:to>
                                    </p:set>
                                    <p:anim calcmode="lin" valueType="num">
                                      <p:cBhvr additive="base">
                                        <p:cTn id="13" dur="500" fill="hold"/>
                                        <p:tgtEl>
                                          <p:spTgt spid="22"/>
                                        </p:tgtEl>
                                        <p:attrNameLst>
                                          <p:attrName>ppt_x</p:attrName>
                                        </p:attrNameLst>
                                      </p:cBhvr>
                                      <p:tavLst>
                                        <p:tav tm="0">
                                          <p:val>
                                            <p:strVal val="#ppt_x"/>
                                          </p:val>
                                        </p:tav>
                                        <p:tav tm="100000">
                                          <p:val>
                                            <p:strVal val="#ppt_x"/>
                                          </p:val>
                                        </p:tav>
                                      </p:tavLst>
                                    </p:anim>
                                    <p:anim calcmode="lin" valueType="num">
                                      <p:cBhvr additive="base">
                                        <p:cTn id="1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anim calcmode="lin" valueType="num">
                                      <p:cBhvr additive="base">
                                        <p:cTn id="19" dur="500" fill="hold"/>
                                        <p:tgtEl>
                                          <p:spTgt spid="23"/>
                                        </p:tgtEl>
                                        <p:attrNameLst>
                                          <p:attrName>ppt_x</p:attrName>
                                        </p:attrNameLst>
                                      </p:cBhvr>
                                      <p:tavLst>
                                        <p:tav tm="0">
                                          <p:val>
                                            <p:strVal val="#ppt_x"/>
                                          </p:val>
                                        </p:tav>
                                        <p:tav tm="100000">
                                          <p:val>
                                            <p:strVal val="#ppt_x"/>
                                          </p:val>
                                        </p:tav>
                                      </p:tavLst>
                                    </p:anim>
                                    <p:anim calcmode="lin" valueType="num">
                                      <p:cBhvr additive="base">
                                        <p:cTn id="2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 calcmode="lin" valueType="num">
                                      <p:cBhvr additive="base">
                                        <p:cTn id="25" dur="500" fill="hold"/>
                                        <p:tgtEl>
                                          <p:spTgt spid="24"/>
                                        </p:tgtEl>
                                        <p:attrNameLst>
                                          <p:attrName>ppt_x</p:attrName>
                                        </p:attrNameLst>
                                      </p:cBhvr>
                                      <p:tavLst>
                                        <p:tav tm="0">
                                          <p:val>
                                            <p:strVal val="#ppt_x"/>
                                          </p:val>
                                        </p:tav>
                                        <p:tav tm="100000">
                                          <p:val>
                                            <p:strVal val="#ppt_x"/>
                                          </p:val>
                                        </p:tav>
                                      </p:tavLst>
                                    </p:anim>
                                    <p:anim calcmode="lin" valueType="num">
                                      <p:cBhvr additive="base">
                                        <p:cTn id="2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anim calcmode="lin" valueType="num">
                                      <p:cBhvr additive="base">
                                        <p:cTn id="31" dur="500" fill="hold"/>
                                        <p:tgtEl>
                                          <p:spTgt spid="25"/>
                                        </p:tgtEl>
                                        <p:attrNameLst>
                                          <p:attrName>ppt_x</p:attrName>
                                        </p:attrNameLst>
                                      </p:cBhvr>
                                      <p:tavLst>
                                        <p:tav tm="0">
                                          <p:val>
                                            <p:strVal val="#ppt_x"/>
                                          </p:val>
                                        </p:tav>
                                        <p:tav tm="100000">
                                          <p:val>
                                            <p:strVal val="#ppt_x"/>
                                          </p:val>
                                        </p:tav>
                                      </p:tavLst>
                                    </p:anim>
                                    <p:anim calcmode="lin" valueType="num">
                                      <p:cBhvr additive="base">
                                        <p:cTn id="3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circle(in)">
                                      <p:cBhvr>
                                        <p:cTn id="37" dur="2000"/>
                                        <p:tgtEl>
                                          <p:spTgt spid="6"/>
                                        </p:tgtEl>
                                      </p:cBhvr>
                                    </p:animEffect>
                                  </p:childTnLst>
                                </p:cTn>
                              </p:par>
                              <p:par>
                                <p:cTn id="38" presetID="6" presetClass="entr" presetSubtype="16" fill="hold" grpId="0" nodeType="with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circle(in)">
                                      <p:cBhvr>
                                        <p:cTn id="40" dur="2000"/>
                                        <p:tgtEl>
                                          <p:spTgt spid="8"/>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anim calcmode="lin" valueType="num">
                                      <p:cBhvr additive="base">
                                        <p:cTn id="45" dur="500" fill="hold"/>
                                        <p:tgtEl>
                                          <p:spTgt spid="21"/>
                                        </p:tgtEl>
                                        <p:attrNameLst>
                                          <p:attrName>ppt_x</p:attrName>
                                        </p:attrNameLst>
                                      </p:cBhvr>
                                      <p:tavLst>
                                        <p:tav tm="0">
                                          <p:val>
                                            <p:strVal val="#ppt_x"/>
                                          </p:val>
                                        </p:tav>
                                        <p:tav tm="100000">
                                          <p:val>
                                            <p:strVal val="#ppt_x"/>
                                          </p:val>
                                        </p:tav>
                                      </p:tavLst>
                                    </p:anim>
                                    <p:anim calcmode="lin" valueType="num">
                                      <p:cBhvr additive="base">
                                        <p:cTn id="4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8"/>
                                        </p:tgtEl>
                                        <p:attrNameLst>
                                          <p:attrName>style.visibility</p:attrName>
                                        </p:attrNameLst>
                                      </p:cBhvr>
                                      <p:to>
                                        <p:strVal val="visible"/>
                                      </p:to>
                                    </p:set>
                                    <p:anim calcmode="lin" valueType="num">
                                      <p:cBhvr additive="base">
                                        <p:cTn id="51" dur="500" fill="hold"/>
                                        <p:tgtEl>
                                          <p:spTgt spid="28"/>
                                        </p:tgtEl>
                                        <p:attrNameLst>
                                          <p:attrName>ppt_x</p:attrName>
                                        </p:attrNameLst>
                                      </p:cBhvr>
                                      <p:tavLst>
                                        <p:tav tm="0">
                                          <p:val>
                                            <p:strVal val="#ppt_x"/>
                                          </p:val>
                                        </p:tav>
                                        <p:tav tm="100000">
                                          <p:val>
                                            <p:strVal val="#ppt_x"/>
                                          </p:val>
                                        </p:tav>
                                      </p:tavLst>
                                    </p:anim>
                                    <p:anim calcmode="lin" valueType="num">
                                      <p:cBhvr additive="base">
                                        <p:cTn id="5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29"/>
                                        </p:tgtEl>
                                        <p:attrNameLst>
                                          <p:attrName>style.visibility</p:attrName>
                                        </p:attrNameLst>
                                      </p:cBhvr>
                                      <p:to>
                                        <p:strVal val="visible"/>
                                      </p:to>
                                    </p:set>
                                    <p:anim calcmode="lin" valueType="num">
                                      <p:cBhvr additive="base">
                                        <p:cTn id="57" dur="500" fill="hold"/>
                                        <p:tgtEl>
                                          <p:spTgt spid="29"/>
                                        </p:tgtEl>
                                        <p:attrNameLst>
                                          <p:attrName>ppt_x</p:attrName>
                                        </p:attrNameLst>
                                      </p:cBhvr>
                                      <p:tavLst>
                                        <p:tav tm="0">
                                          <p:val>
                                            <p:strVal val="#ppt_x"/>
                                          </p:val>
                                        </p:tav>
                                        <p:tav tm="100000">
                                          <p:val>
                                            <p:strVal val="#ppt_x"/>
                                          </p:val>
                                        </p:tav>
                                      </p:tavLst>
                                    </p:anim>
                                    <p:anim calcmode="lin" valueType="num">
                                      <p:cBhvr additive="base">
                                        <p:cTn id="5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30"/>
                                        </p:tgtEl>
                                        <p:attrNameLst>
                                          <p:attrName>style.visibility</p:attrName>
                                        </p:attrNameLst>
                                      </p:cBhvr>
                                      <p:to>
                                        <p:strVal val="visible"/>
                                      </p:to>
                                    </p:set>
                                    <p:anim calcmode="lin" valueType="num">
                                      <p:cBhvr additive="base">
                                        <p:cTn id="63" dur="500" fill="hold"/>
                                        <p:tgtEl>
                                          <p:spTgt spid="30"/>
                                        </p:tgtEl>
                                        <p:attrNameLst>
                                          <p:attrName>ppt_x</p:attrName>
                                        </p:attrNameLst>
                                      </p:cBhvr>
                                      <p:tavLst>
                                        <p:tav tm="0">
                                          <p:val>
                                            <p:strVal val="#ppt_x"/>
                                          </p:val>
                                        </p:tav>
                                        <p:tav tm="100000">
                                          <p:val>
                                            <p:strVal val="#ppt_x"/>
                                          </p:val>
                                        </p:tav>
                                      </p:tavLst>
                                    </p:anim>
                                    <p:anim calcmode="lin" valueType="num">
                                      <p:cBhvr additive="base">
                                        <p:cTn id="6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31"/>
                                        </p:tgtEl>
                                        <p:attrNameLst>
                                          <p:attrName>style.visibility</p:attrName>
                                        </p:attrNameLst>
                                      </p:cBhvr>
                                      <p:to>
                                        <p:strVal val="visible"/>
                                      </p:to>
                                    </p:set>
                                    <p:anim calcmode="lin" valueType="num">
                                      <p:cBhvr additive="base">
                                        <p:cTn id="69" dur="500" fill="hold"/>
                                        <p:tgtEl>
                                          <p:spTgt spid="31"/>
                                        </p:tgtEl>
                                        <p:attrNameLst>
                                          <p:attrName>ppt_x</p:attrName>
                                        </p:attrNameLst>
                                      </p:cBhvr>
                                      <p:tavLst>
                                        <p:tav tm="0">
                                          <p:val>
                                            <p:strVal val="#ppt_x"/>
                                          </p:val>
                                        </p:tav>
                                        <p:tav tm="100000">
                                          <p:val>
                                            <p:strVal val="#ppt_x"/>
                                          </p:val>
                                        </p:tav>
                                      </p:tavLst>
                                    </p:anim>
                                    <p:anim calcmode="lin" valueType="num">
                                      <p:cBhvr additive="base">
                                        <p:cTn id="70" dur="500" fill="hold"/>
                                        <p:tgtEl>
                                          <p:spTgt spid="31"/>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40"/>
                                        </p:tgtEl>
                                        <p:attrNameLst>
                                          <p:attrName>style.visibility</p:attrName>
                                        </p:attrNameLst>
                                      </p:cBhvr>
                                      <p:to>
                                        <p:strVal val="visible"/>
                                      </p:to>
                                    </p:set>
                                    <p:anim calcmode="lin" valueType="num">
                                      <p:cBhvr additive="base">
                                        <p:cTn id="73" dur="500" fill="hold"/>
                                        <p:tgtEl>
                                          <p:spTgt spid="40"/>
                                        </p:tgtEl>
                                        <p:attrNameLst>
                                          <p:attrName>ppt_x</p:attrName>
                                        </p:attrNameLst>
                                      </p:cBhvr>
                                      <p:tavLst>
                                        <p:tav tm="0">
                                          <p:val>
                                            <p:strVal val="#ppt_x"/>
                                          </p:val>
                                        </p:tav>
                                        <p:tav tm="100000">
                                          <p:val>
                                            <p:strVal val="#ppt_x"/>
                                          </p:val>
                                        </p:tav>
                                      </p:tavLst>
                                    </p:anim>
                                    <p:anim calcmode="lin" valueType="num">
                                      <p:cBhvr additive="base">
                                        <p:cTn id="74"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8"/>
                                        </p:tgtEl>
                                        <p:attrNameLst>
                                          <p:attrName>style.visibility</p:attrName>
                                        </p:attrNameLst>
                                      </p:cBhvr>
                                      <p:to>
                                        <p:strVal val="visible"/>
                                      </p:to>
                                    </p:set>
                                    <p:anim calcmode="lin" valueType="num">
                                      <p:cBhvr additive="base">
                                        <p:cTn id="79" dur="500" fill="hold"/>
                                        <p:tgtEl>
                                          <p:spTgt spid="18"/>
                                        </p:tgtEl>
                                        <p:attrNameLst>
                                          <p:attrName>ppt_x</p:attrName>
                                        </p:attrNameLst>
                                      </p:cBhvr>
                                      <p:tavLst>
                                        <p:tav tm="0">
                                          <p:val>
                                            <p:strVal val="#ppt_x"/>
                                          </p:val>
                                        </p:tav>
                                        <p:tav tm="100000">
                                          <p:val>
                                            <p:strVal val="#ppt_x"/>
                                          </p:val>
                                        </p:tav>
                                      </p:tavLst>
                                    </p:anim>
                                    <p:anim calcmode="lin" valueType="num">
                                      <p:cBhvr additive="base">
                                        <p:cTn id="8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0"/>
                                        </p:tgtEl>
                                        <p:attrNameLst>
                                          <p:attrName>style.visibility</p:attrName>
                                        </p:attrNameLst>
                                      </p:cBhvr>
                                      <p:to>
                                        <p:strVal val="visible"/>
                                      </p:to>
                                    </p:set>
                                    <p:anim calcmode="lin" valueType="num">
                                      <p:cBhvr additive="base">
                                        <p:cTn id="85" dur="500" fill="hold"/>
                                        <p:tgtEl>
                                          <p:spTgt spid="20"/>
                                        </p:tgtEl>
                                        <p:attrNameLst>
                                          <p:attrName>ppt_x</p:attrName>
                                        </p:attrNameLst>
                                      </p:cBhvr>
                                      <p:tavLst>
                                        <p:tav tm="0">
                                          <p:val>
                                            <p:strVal val="#ppt_x"/>
                                          </p:val>
                                        </p:tav>
                                        <p:tav tm="100000">
                                          <p:val>
                                            <p:strVal val="#ppt_x"/>
                                          </p:val>
                                        </p:tav>
                                      </p:tavLst>
                                    </p:anim>
                                    <p:anim calcmode="lin" valueType="num">
                                      <p:cBhvr additive="base">
                                        <p:cTn id="8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4"/>
                                        </p:tgtEl>
                                        <p:attrNameLst>
                                          <p:attrName>style.visibility</p:attrName>
                                        </p:attrNameLst>
                                      </p:cBhvr>
                                      <p:to>
                                        <p:strVal val="visible"/>
                                      </p:to>
                                    </p:set>
                                    <p:anim calcmode="lin" valueType="num">
                                      <p:cBhvr additive="base">
                                        <p:cTn id="91" dur="500" fill="hold"/>
                                        <p:tgtEl>
                                          <p:spTgt spid="34"/>
                                        </p:tgtEl>
                                        <p:attrNameLst>
                                          <p:attrName>ppt_x</p:attrName>
                                        </p:attrNameLst>
                                      </p:cBhvr>
                                      <p:tavLst>
                                        <p:tav tm="0">
                                          <p:val>
                                            <p:strVal val="#ppt_x"/>
                                          </p:val>
                                        </p:tav>
                                        <p:tav tm="100000">
                                          <p:val>
                                            <p:strVal val="#ppt_x"/>
                                          </p:val>
                                        </p:tav>
                                      </p:tavLst>
                                    </p:anim>
                                    <p:anim calcmode="lin" valueType="num">
                                      <p:cBhvr additive="base">
                                        <p:cTn id="9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6"/>
                                        </p:tgtEl>
                                        <p:attrNameLst>
                                          <p:attrName>style.visibility</p:attrName>
                                        </p:attrNameLst>
                                      </p:cBhvr>
                                      <p:to>
                                        <p:strVal val="visible"/>
                                      </p:to>
                                    </p:set>
                                    <p:anim calcmode="lin" valueType="num">
                                      <p:cBhvr additive="base">
                                        <p:cTn id="97" dur="500" fill="hold"/>
                                        <p:tgtEl>
                                          <p:spTgt spid="36"/>
                                        </p:tgtEl>
                                        <p:attrNameLst>
                                          <p:attrName>ppt_x</p:attrName>
                                        </p:attrNameLst>
                                      </p:cBhvr>
                                      <p:tavLst>
                                        <p:tav tm="0">
                                          <p:val>
                                            <p:strVal val="#ppt_x"/>
                                          </p:val>
                                        </p:tav>
                                        <p:tav tm="100000">
                                          <p:val>
                                            <p:strVal val="#ppt_x"/>
                                          </p:val>
                                        </p:tav>
                                      </p:tavLst>
                                    </p:anim>
                                    <p:anim calcmode="lin" valueType="num">
                                      <p:cBhvr additive="base">
                                        <p:cTn id="98"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38"/>
                                        </p:tgtEl>
                                        <p:attrNameLst>
                                          <p:attrName>style.visibility</p:attrName>
                                        </p:attrNameLst>
                                      </p:cBhvr>
                                      <p:to>
                                        <p:strVal val="visible"/>
                                      </p:to>
                                    </p:set>
                                    <p:anim calcmode="lin" valueType="num">
                                      <p:cBhvr additive="base">
                                        <p:cTn id="103" dur="500" fill="hold"/>
                                        <p:tgtEl>
                                          <p:spTgt spid="38"/>
                                        </p:tgtEl>
                                        <p:attrNameLst>
                                          <p:attrName>ppt_x</p:attrName>
                                        </p:attrNameLst>
                                      </p:cBhvr>
                                      <p:tavLst>
                                        <p:tav tm="0">
                                          <p:val>
                                            <p:strVal val="#ppt_x"/>
                                          </p:val>
                                        </p:tav>
                                        <p:tav tm="100000">
                                          <p:val>
                                            <p:strVal val="#ppt_x"/>
                                          </p:val>
                                        </p:tav>
                                      </p:tavLst>
                                    </p:anim>
                                    <p:anim calcmode="lin" valueType="num">
                                      <p:cBhvr additive="base">
                                        <p:cTn id="104"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p:bldP spid="21" grpId="0" animBg="1"/>
      <p:bldP spid="22" grpId="0"/>
      <p:bldP spid="23" grpId="0"/>
      <p:bldP spid="24" grpId="0"/>
      <p:bldP spid="25" grpId="0"/>
      <p:bldP spid="28" grpId="0" animBg="1"/>
      <p:bldP spid="29" grpId="0" animBg="1"/>
      <p:bldP spid="30" grpId="0" animBg="1"/>
      <p:bldP spid="31" grpId="0" animBg="1"/>
      <p:bldP spid="18" grpId="0"/>
      <p:bldP spid="20" grpId="0"/>
      <p:bldP spid="34" grpId="0"/>
      <p:bldP spid="36" grpId="0"/>
      <p:bldP spid="3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p:cNvSpPr txBox="1"/>
          <p:nvPr/>
        </p:nvSpPr>
        <p:spPr>
          <a:xfrm>
            <a:off x="2409315" y="4419096"/>
            <a:ext cx="7378943" cy="584775"/>
          </a:xfrm>
          <a:prstGeom prst="rect">
            <a:avLst/>
          </a:prstGeom>
          <a:noFill/>
        </p:spPr>
        <p:txBody>
          <a:bodyPr wrap="none" rtlCol="0">
            <a:spAutoFit/>
            <a:scene3d>
              <a:camera prst="orthographicFront"/>
              <a:lightRig rig="threePt" dir="t"/>
            </a:scene3d>
            <a:sp3d contourW="12700"/>
          </a:bodyPr>
          <a:lstStyle/>
          <a:p>
            <a:pPr algn="ctr"/>
            <a:r>
              <a:rPr lang="en-US" altLang="zh-CN" sz="3200" b="1" dirty="0">
                <a:solidFill>
                  <a:schemeClr val="tx1">
                    <a:lumMod val="85000"/>
                    <a:lumOff val="15000"/>
                  </a:schemeClr>
                </a:solidFill>
              </a:rPr>
              <a:t>Read for key points and rewrite them</a:t>
            </a:r>
            <a:endParaRPr lang="zh-CN" altLang="en-US" sz="3200" b="1" dirty="0">
              <a:solidFill>
                <a:schemeClr val="tx1">
                  <a:lumMod val="85000"/>
                  <a:lumOff val="15000"/>
                </a:schemeClr>
              </a:solidFill>
            </a:endParaRPr>
          </a:p>
        </p:txBody>
      </p:sp>
      <p:cxnSp>
        <p:nvCxnSpPr>
          <p:cNvPr id="16" name="直接连接符 15"/>
          <p:cNvCxnSpPr/>
          <p:nvPr/>
        </p:nvCxnSpPr>
        <p:spPr>
          <a:xfrm>
            <a:off x="5451631" y="5125866"/>
            <a:ext cx="303921"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5781752" y="5125866"/>
            <a:ext cx="303921"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111874" y="5125866"/>
            <a:ext cx="303921" cy="0"/>
          </a:xfrm>
          <a:prstGeom prst="line">
            <a:avLst/>
          </a:prstGeom>
          <a:ln w="508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6441995" y="5125866"/>
            <a:ext cx="303921" cy="0"/>
          </a:xfrm>
          <a:prstGeom prst="line">
            <a:avLst/>
          </a:prstGeom>
          <a:ln w="50800">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23" name="组合 22"/>
          <p:cNvGrpSpPr/>
          <p:nvPr/>
        </p:nvGrpSpPr>
        <p:grpSpPr>
          <a:xfrm>
            <a:off x="3790519" y="985318"/>
            <a:ext cx="4117476" cy="3053282"/>
            <a:chOff x="3790519" y="985318"/>
            <a:chExt cx="4117476" cy="3053282"/>
          </a:xfrm>
        </p:grpSpPr>
        <p:pic>
          <p:nvPicPr>
            <p:cNvPr id="2" name="图片 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790519" y="985318"/>
              <a:ext cx="4117476" cy="3053282"/>
            </a:xfrm>
            <a:prstGeom prst="rect">
              <a:avLst/>
            </a:prstGeom>
          </p:spPr>
        </p:pic>
        <p:sp>
          <p:nvSpPr>
            <p:cNvPr id="21" name="文本框 20"/>
            <p:cNvSpPr txBox="1"/>
            <p:nvPr/>
          </p:nvSpPr>
          <p:spPr>
            <a:xfrm>
              <a:off x="4920133" y="1849671"/>
              <a:ext cx="2069797" cy="923330"/>
            </a:xfrm>
            <a:prstGeom prst="rect">
              <a:avLst/>
            </a:prstGeom>
            <a:noFill/>
          </p:spPr>
          <p:txBody>
            <a:bodyPr wrap="none" rtlCol="0">
              <a:spAutoFit/>
              <a:scene3d>
                <a:camera prst="orthographicFront"/>
                <a:lightRig rig="threePt" dir="t"/>
              </a:scene3d>
              <a:sp3d contourW="12700"/>
            </a:bodyPr>
            <a:lstStyle/>
            <a:p>
              <a:pPr algn="ctr"/>
              <a:r>
                <a:rPr lang="en-US" altLang="zh-CN" sz="5400" dirty="0">
                  <a:solidFill>
                    <a:schemeClr val="tx1">
                      <a:lumMod val="85000"/>
                      <a:lumOff val="15000"/>
                    </a:schemeClr>
                  </a:solidFill>
                  <a:latin typeface="Century Gothic" panose="020B0502020202020204" pitchFamily="34" charset="0"/>
                </a:rPr>
                <a:t>Step2</a:t>
              </a:r>
              <a:endParaRPr lang="zh-CN" altLang="en-US" sz="5400" dirty="0">
                <a:solidFill>
                  <a:schemeClr val="tx1">
                    <a:lumMod val="85000"/>
                    <a:lumOff val="15000"/>
                  </a:schemeClr>
                </a:solidFill>
                <a:latin typeface="Century Gothic" panose="020B0502020202020204" pitchFamily="34" charset="0"/>
              </a:endParaRPr>
            </a:p>
          </p:txBody>
        </p:sp>
      </p:grpSp>
    </p:spTree>
    <p:extLst>
      <p:ext uri="{BB962C8B-B14F-4D97-AF65-F5344CB8AC3E}">
        <p14:creationId xmlns:p14="http://schemas.microsoft.com/office/powerpoint/2010/main" val="251651744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500" fill="hold"/>
                                        <p:tgtEl>
                                          <p:spTgt spid="23"/>
                                        </p:tgtEl>
                                        <p:attrNameLst>
                                          <p:attrName>ppt_w</p:attrName>
                                        </p:attrNameLst>
                                      </p:cBhvr>
                                      <p:tavLst>
                                        <p:tav tm="0">
                                          <p:val>
                                            <p:fltVal val="0"/>
                                          </p:val>
                                        </p:tav>
                                        <p:tav tm="100000">
                                          <p:val>
                                            <p:strVal val="#ppt_w"/>
                                          </p:val>
                                        </p:tav>
                                      </p:tavLst>
                                    </p:anim>
                                    <p:anim calcmode="lin" valueType="num">
                                      <p:cBhvr>
                                        <p:cTn id="8" dur="500" fill="hold"/>
                                        <p:tgtEl>
                                          <p:spTgt spid="23"/>
                                        </p:tgtEl>
                                        <p:attrNameLst>
                                          <p:attrName>ppt_h</p:attrName>
                                        </p:attrNameLst>
                                      </p:cBhvr>
                                      <p:tavLst>
                                        <p:tav tm="0">
                                          <p:val>
                                            <p:fltVal val="0"/>
                                          </p:val>
                                        </p:tav>
                                        <p:tav tm="100000">
                                          <p:val>
                                            <p:strVal val="#ppt_h"/>
                                          </p:val>
                                        </p:tav>
                                      </p:tavLst>
                                    </p:anim>
                                    <p:animEffect transition="in" filter="fade">
                                      <p:cBhvr>
                                        <p:cTn id="9" dur="500"/>
                                        <p:tgtEl>
                                          <p:spTgt spid="23"/>
                                        </p:tgtEl>
                                      </p:cBhvr>
                                    </p:animEffect>
                                  </p:childTnLst>
                                </p:cTn>
                              </p:par>
                            </p:childTnLst>
                          </p:cTn>
                        </p:par>
                        <p:par>
                          <p:cTn id="10" fill="hold">
                            <p:stCondLst>
                              <p:cond delay="500"/>
                            </p:stCondLst>
                            <p:childTnLst>
                              <p:par>
                                <p:cTn id="11" presetID="42" presetClass="entr" presetSubtype="0" fill="hold" grpId="0" nodeType="after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1000"/>
                                        <p:tgtEl>
                                          <p:spTgt spid="14"/>
                                        </p:tgtEl>
                                      </p:cBhvr>
                                    </p:animEffect>
                                    <p:anim calcmode="lin" valueType="num">
                                      <p:cBhvr>
                                        <p:cTn id="14" dur="1000" fill="hold"/>
                                        <p:tgtEl>
                                          <p:spTgt spid="14"/>
                                        </p:tgtEl>
                                        <p:attrNameLst>
                                          <p:attrName>ppt_x</p:attrName>
                                        </p:attrNameLst>
                                      </p:cBhvr>
                                      <p:tavLst>
                                        <p:tav tm="0">
                                          <p:val>
                                            <p:strVal val="#ppt_x"/>
                                          </p:val>
                                        </p:tav>
                                        <p:tav tm="100000">
                                          <p:val>
                                            <p:strVal val="#ppt_x"/>
                                          </p:val>
                                        </p:tav>
                                      </p:tavLst>
                                    </p:anim>
                                    <p:anim calcmode="lin" valueType="num">
                                      <p:cBhvr>
                                        <p:cTn id="15" dur="1000" fill="hold"/>
                                        <p:tgtEl>
                                          <p:spTgt spid="14"/>
                                        </p:tgtEl>
                                        <p:attrNameLst>
                                          <p:attrName>ppt_y</p:attrName>
                                        </p:attrNameLst>
                                      </p:cBhvr>
                                      <p:tavLst>
                                        <p:tav tm="0">
                                          <p:val>
                                            <p:strVal val="#ppt_y+.1"/>
                                          </p:val>
                                        </p:tav>
                                        <p:tav tm="100000">
                                          <p:val>
                                            <p:strVal val="#ppt_y"/>
                                          </p:val>
                                        </p:tav>
                                      </p:tavLst>
                                    </p:anim>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wipe(left)">
                                      <p:cBhvr>
                                        <p:cTn id="19" dur="500"/>
                                        <p:tgtEl>
                                          <p:spTgt spid="16"/>
                                        </p:tgtEl>
                                      </p:cBhvr>
                                    </p:animEffect>
                                  </p:childTnLst>
                                </p:cTn>
                              </p:par>
                              <p:par>
                                <p:cTn id="20" presetID="22" presetClass="entr" presetSubtype="8"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left)">
                                      <p:cBhvr>
                                        <p:cTn id="22" dur="500"/>
                                        <p:tgtEl>
                                          <p:spTgt spid="17"/>
                                        </p:tgtEl>
                                      </p:cBhvr>
                                    </p:animEffect>
                                  </p:childTnLst>
                                </p:cTn>
                              </p:par>
                              <p:par>
                                <p:cTn id="23" presetID="22" presetClass="entr" presetSubtype="8"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wipe(left)">
                                      <p:cBhvr>
                                        <p:cTn id="25" dur="500"/>
                                        <p:tgtEl>
                                          <p:spTgt spid="18"/>
                                        </p:tgtEl>
                                      </p:cBhvr>
                                    </p:animEffect>
                                  </p:childTnLst>
                                </p:cTn>
                              </p:par>
                              <p:par>
                                <p:cTn id="26" presetID="22" presetClass="entr" presetSubtype="8" fill="hold" nodeType="with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wipe(left)">
                                      <p:cBhvr>
                                        <p:cTn id="2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文本框 18"/>
          <p:cNvSpPr txBox="1"/>
          <p:nvPr/>
        </p:nvSpPr>
        <p:spPr>
          <a:xfrm>
            <a:off x="1606109" y="357597"/>
            <a:ext cx="6774970" cy="523220"/>
          </a:xfrm>
          <a:prstGeom prst="rect">
            <a:avLst/>
          </a:prstGeom>
          <a:noFill/>
        </p:spPr>
        <p:txBody>
          <a:bodyPr wrap="square" rtlCol="0">
            <a:spAutoFit/>
            <a:scene3d>
              <a:camera prst="orthographicFront"/>
              <a:lightRig rig="threePt" dir="t"/>
            </a:scene3d>
            <a:sp3d contourW="12700"/>
          </a:bodyPr>
          <a:lstStyle/>
          <a:p>
            <a:r>
              <a:rPr lang="en-US" altLang="zh-CN" sz="2800" b="1" dirty="0">
                <a:solidFill>
                  <a:schemeClr val="tx1">
                    <a:lumMod val="85000"/>
                    <a:lumOff val="15000"/>
                  </a:schemeClr>
                </a:solidFill>
              </a:rPr>
              <a:t>Para.1The importance of “we-talk”</a:t>
            </a:r>
            <a:endParaRPr lang="zh-CN" altLang="en-US" sz="2800" b="1" dirty="0">
              <a:solidFill>
                <a:schemeClr val="tx1">
                  <a:lumMod val="85000"/>
                  <a:lumOff val="15000"/>
                </a:schemeClr>
              </a:solidFill>
            </a:endParaRPr>
          </a:p>
        </p:txBody>
      </p:sp>
      <p:sp>
        <p:nvSpPr>
          <p:cNvPr id="4" name="TextBox 4">
            <a:extLst>
              <a:ext uri="{FF2B5EF4-FFF2-40B4-BE49-F238E27FC236}">
                <a16:creationId xmlns:a16="http://schemas.microsoft.com/office/drawing/2014/main" id="{3350DA21-A9F7-48B3-A9AC-698E8A813ABA}"/>
              </a:ext>
            </a:extLst>
          </p:cNvPr>
          <p:cNvSpPr txBox="1"/>
          <p:nvPr/>
        </p:nvSpPr>
        <p:spPr>
          <a:xfrm>
            <a:off x="692119" y="1179294"/>
            <a:ext cx="11084243" cy="2554545"/>
          </a:xfrm>
          <a:prstGeom prst="rect">
            <a:avLst/>
          </a:prstGeom>
          <a:noFill/>
        </p:spPr>
        <p:txBody>
          <a:bodyPr wrap="square" rtlCol="0">
            <a:spAutoFit/>
          </a:bodyPr>
          <a:lstStyle/>
          <a:p>
            <a:r>
              <a:rPr lang="en-US" altLang="zh-CN" sz="3200" dirty="0">
                <a:solidFill>
                  <a:prstClr val="black"/>
                </a:solidFill>
                <a:latin typeface="Calibri"/>
                <a:ea typeface="宋体" panose="02010600030101010101" pitchFamily="2" charset="-122"/>
              </a:rPr>
              <a:t>        We all know that friends are special people who we share our lives with, and who share their lives with us in return. But seeking friends and keeping the friendship going  are never easy. According to research recently published in the Journal of Social and Personal Relationships, the key is to use “we-talk”.</a:t>
            </a:r>
            <a:endParaRPr lang="zh-CN" altLang="en-US" sz="3200" dirty="0">
              <a:solidFill>
                <a:prstClr val="black"/>
              </a:solidFill>
              <a:latin typeface="Calibri"/>
              <a:ea typeface="宋体" panose="02010600030101010101" pitchFamily="2" charset="-122"/>
            </a:endParaRPr>
          </a:p>
        </p:txBody>
      </p:sp>
      <p:sp>
        <p:nvSpPr>
          <p:cNvPr id="2" name="椭圆 1">
            <a:extLst>
              <a:ext uri="{FF2B5EF4-FFF2-40B4-BE49-F238E27FC236}">
                <a16:creationId xmlns:a16="http://schemas.microsoft.com/office/drawing/2014/main" id="{49F18EAA-145A-423C-A6FD-24EE984527A6}"/>
              </a:ext>
            </a:extLst>
          </p:cNvPr>
          <p:cNvSpPr/>
          <p:nvPr/>
        </p:nvSpPr>
        <p:spPr>
          <a:xfrm>
            <a:off x="9652000" y="1692354"/>
            <a:ext cx="629920" cy="563166"/>
          </a:xfrm>
          <a:prstGeom prst="ellipse">
            <a:avLst/>
          </a:prstGeom>
          <a:noFill/>
          <a:ln w="28575">
            <a:solidFill>
              <a:srgbClr val="F68C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TextBox 4">
            <a:extLst>
              <a:ext uri="{FF2B5EF4-FFF2-40B4-BE49-F238E27FC236}">
                <a16:creationId xmlns:a16="http://schemas.microsoft.com/office/drawing/2014/main" id="{FE1C0599-9B01-4C92-AC66-86BEAFAD0D4F}"/>
              </a:ext>
            </a:extLst>
          </p:cNvPr>
          <p:cNvSpPr txBox="1"/>
          <p:nvPr/>
        </p:nvSpPr>
        <p:spPr>
          <a:xfrm>
            <a:off x="692119" y="1177965"/>
            <a:ext cx="11235721" cy="2554545"/>
          </a:xfrm>
          <a:prstGeom prst="rect">
            <a:avLst/>
          </a:prstGeom>
          <a:solidFill>
            <a:schemeClr val="bg1"/>
          </a:solidFill>
        </p:spPr>
        <p:txBody>
          <a:bodyPr wrap="square" rtlCol="0">
            <a:spAutoFit/>
          </a:bodyPr>
          <a:lstStyle/>
          <a:p>
            <a:r>
              <a:rPr lang="en-US" altLang="zh-CN" sz="3200" dirty="0">
                <a:latin typeface="Calibri" panose="020F0502020204030204" pitchFamily="34" charset="0"/>
                <a:cs typeface="Calibri" panose="020F0502020204030204" pitchFamily="34" charset="0"/>
              </a:rPr>
              <a:t>        </a:t>
            </a:r>
            <a:r>
              <a:rPr lang="en-US" altLang="zh-CN" sz="3200" dirty="0">
                <a:solidFill>
                  <a:schemeClr val="bg1">
                    <a:lumMod val="65000"/>
                  </a:schemeClr>
                </a:solidFill>
                <a:latin typeface="Calibri" panose="020F0502020204030204" pitchFamily="34" charset="0"/>
                <a:cs typeface="Calibri" panose="020F0502020204030204" pitchFamily="34" charset="0"/>
              </a:rPr>
              <a:t>We all know that friends are special people who we share our lives with, and who share their lives with us in return. </a:t>
            </a:r>
            <a:r>
              <a:rPr lang="en-US" altLang="zh-CN" sz="3200" b="1" dirty="0">
                <a:solidFill>
                  <a:srgbClr val="ED6737"/>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But</a:t>
            </a:r>
            <a:r>
              <a:rPr lang="en-US" altLang="zh-CN" sz="3200" dirty="0">
                <a:solidFill>
                  <a:srgbClr val="C00000"/>
                </a:solidFill>
                <a:latin typeface="Calibri" panose="020F0502020204030204" pitchFamily="34" charset="0"/>
                <a:cs typeface="Calibri" panose="020F0502020204030204" pitchFamily="34" charset="0"/>
              </a:rPr>
              <a:t> </a:t>
            </a:r>
            <a:r>
              <a:rPr lang="en-US" altLang="zh-CN" sz="3200" b="1" dirty="0">
                <a:solidFill>
                  <a:srgbClr val="0070C0"/>
                </a:solidFill>
                <a:latin typeface="Calibri" panose="020F0502020204030204" pitchFamily="34" charset="0"/>
                <a:cs typeface="Calibri" panose="020F0502020204030204" pitchFamily="34" charset="0"/>
              </a:rPr>
              <a:t>seeking</a:t>
            </a:r>
            <a:r>
              <a:rPr lang="en-US" altLang="zh-CN" sz="3200" b="1" dirty="0">
                <a:latin typeface="Calibri" panose="020F0502020204030204" pitchFamily="34" charset="0"/>
                <a:cs typeface="Calibri" panose="020F0502020204030204" pitchFamily="34" charset="0"/>
              </a:rPr>
              <a:t> friends and </a:t>
            </a:r>
            <a:r>
              <a:rPr lang="en-US" altLang="zh-CN" sz="3200" b="1" dirty="0">
                <a:solidFill>
                  <a:srgbClr val="0070C0"/>
                </a:solidFill>
                <a:latin typeface="Calibri" panose="020F0502020204030204" pitchFamily="34" charset="0"/>
                <a:cs typeface="Calibri" panose="020F0502020204030204" pitchFamily="34" charset="0"/>
              </a:rPr>
              <a:t>keeping</a:t>
            </a:r>
            <a:r>
              <a:rPr lang="en-US" altLang="zh-CN" sz="3200" b="1" dirty="0">
                <a:latin typeface="Calibri" panose="020F0502020204030204" pitchFamily="34" charset="0"/>
                <a:cs typeface="Calibri" panose="020F0502020204030204" pitchFamily="34" charset="0"/>
              </a:rPr>
              <a:t> the friendship</a:t>
            </a:r>
            <a:r>
              <a:rPr lang="en-US" altLang="zh-CN" sz="3200" dirty="0">
                <a:latin typeface="Calibri" panose="020F0502020204030204" pitchFamily="34" charset="0"/>
                <a:cs typeface="Calibri" panose="020F0502020204030204" pitchFamily="34" charset="0"/>
              </a:rPr>
              <a:t> </a:t>
            </a:r>
            <a:r>
              <a:rPr lang="en-US" altLang="zh-CN" sz="3200" dirty="0">
                <a:solidFill>
                  <a:schemeClr val="bg1">
                    <a:lumMod val="65000"/>
                  </a:schemeClr>
                </a:solidFill>
                <a:latin typeface="Calibri" panose="020F0502020204030204" pitchFamily="34" charset="0"/>
                <a:cs typeface="Calibri" panose="020F0502020204030204" pitchFamily="34" charset="0"/>
              </a:rPr>
              <a:t>going  are never easy. According to research recently published in the Journal of Social and Personal Relationships, </a:t>
            </a:r>
            <a:r>
              <a:rPr lang="en-US" altLang="zh-CN" sz="3200" b="1" dirty="0">
                <a:latin typeface="Calibri" panose="020F0502020204030204" pitchFamily="34" charset="0"/>
                <a:cs typeface="Calibri" panose="020F0502020204030204" pitchFamily="34" charset="0"/>
              </a:rPr>
              <a:t>the </a:t>
            </a:r>
            <a:r>
              <a:rPr lang="en-US" altLang="zh-CN" sz="3200" b="1" dirty="0">
                <a:solidFill>
                  <a:srgbClr val="0070C0"/>
                </a:solidFill>
                <a:latin typeface="Calibri" panose="020F0502020204030204" pitchFamily="34" charset="0"/>
                <a:cs typeface="Calibri" panose="020F0502020204030204" pitchFamily="34" charset="0"/>
              </a:rPr>
              <a:t>key</a:t>
            </a:r>
            <a:r>
              <a:rPr lang="en-US" altLang="zh-CN" sz="3200" b="1" dirty="0">
                <a:latin typeface="Calibri" panose="020F0502020204030204" pitchFamily="34" charset="0"/>
                <a:cs typeface="Calibri" panose="020F0502020204030204" pitchFamily="34" charset="0"/>
              </a:rPr>
              <a:t> is to use “we-talk”</a:t>
            </a:r>
            <a:r>
              <a:rPr lang="en-US" altLang="zh-CN" sz="3200" dirty="0">
                <a:latin typeface="Calibri" panose="020F0502020204030204" pitchFamily="34" charset="0"/>
                <a:cs typeface="Calibri" panose="020F0502020204030204" pitchFamily="34" charset="0"/>
              </a:rPr>
              <a:t>.</a:t>
            </a:r>
            <a:endParaRPr lang="zh-CN" altLang="en-US" sz="3200" dirty="0">
              <a:latin typeface="Calibri" panose="020F0502020204030204" pitchFamily="34" charset="0"/>
              <a:cs typeface="Calibri" panose="020F0502020204030204" pitchFamily="34" charset="0"/>
            </a:endParaRPr>
          </a:p>
        </p:txBody>
      </p:sp>
      <p:sp>
        <p:nvSpPr>
          <p:cNvPr id="6" name="椭圆 5">
            <a:extLst>
              <a:ext uri="{FF2B5EF4-FFF2-40B4-BE49-F238E27FC236}">
                <a16:creationId xmlns:a16="http://schemas.microsoft.com/office/drawing/2014/main" id="{0D044508-4E79-4758-9BA1-6437F4457005}"/>
              </a:ext>
            </a:extLst>
          </p:cNvPr>
          <p:cNvSpPr/>
          <p:nvPr/>
        </p:nvSpPr>
        <p:spPr>
          <a:xfrm>
            <a:off x="9652000" y="1605280"/>
            <a:ext cx="701040" cy="650240"/>
          </a:xfrm>
          <a:prstGeom prst="ellipse">
            <a:avLst/>
          </a:prstGeom>
          <a:noFill/>
          <a:ln w="28575">
            <a:solidFill>
              <a:schemeClr val="accent3"/>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zh-CN" altLang="en-US"/>
          </a:p>
        </p:txBody>
      </p:sp>
      <p:sp>
        <p:nvSpPr>
          <p:cNvPr id="8" name="文本框 7">
            <a:extLst>
              <a:ext uri="{FF2B5EF4-FFF2-40B4-BE49-F238E27FC236}">
                <a16:creationId xmlns:a16="http://schemas.microsoft.com/office/drawing/2014/main" id="{15E68C41-96D3-4704-BC12-C8874D4D4765}"/>
              </a:ext>
            </a:extLst>
          </p:cNvPr>
          <p:cNvSpPr txBox="1"/>
          <p:nvPr/>
        </p:nvSpPr>
        <p:spPr>
          <a:xfrm>
            <a:off x="7894320" y="335565"/>
            <a:ext cx="4033520" cy="461665"/>
          </a:xfrm>
          <a:prstGeom prst="rect">
            <a:avLst/>
          </a:prstGeom>
          <a:solidFill>
            <a:srgbClr val="ED6737"/>
          </a:solidFill>
        </p:spPr>
        <p:txBody>
          <a:bodyPr wrap="square" rtlCol="0">
            <a:spAutoFit/>
          </a:bodyPr>
          <a:lstStyle/>
          <a:p>
            <a:r>
              <a:rPr lang="en-US" altLang="zh-CN" sz="2400" dirty="0">
                <a:solidFill>
                  <a:schemeClr val="bg1"/>
                </a:solidFill>
                <a:latin typeface="+mj-lt"/>
                <a:ea typeface="+mj-ea"/>
              </a:rPr>
              <a:t>Tip1</a:t>
            </a:r>
            <a:r>
              <a:rPr lang="en-US" altLang="zh-CN" sz="2400" dirty="0">
                <a:solidFill>
                  <a:schemeClr val="bg1"/>
                </a:solidFill>
                <a:latin typeface="+mj-ea"/>
                <a:ea typeface="+mj-ea"/>
              </a:rPr>
              <a:t> </a:t>
            </a:r>
            <a:r>
              <a:rPr lang="zh-CN" altLang="en-US" sz="2400" dirty="0">
                <a:solidFill>
                  <a:schemeClr val="bg1"/>
                </a:solidFill>
                <a:latin typeface="+mj-ea"/>
                <a:ea typeface="+mj-ea"/>
              </a:rPr>
              <a:t>抓住信号词，定位要点。</a:t>
            </a:r>
          </a:p>
        </p:txBody>
      </p:sp>
      <p:cxnSp>
        <p:nvCxnSpPr>
          <p:cNvPr id="10" name="直接箭头连接符 9">
            <a:extLst>
              <a:ext uri="{FF2B5EF4-FFF2-40B4-BE49-F238E27FC236}">
                <a16:creationId xmlns:a16="http://schemas.microsoft.com/office/drawing/2014/main" id="{935B62BE-C699-42E8-9463-785128CD6811}"/>
              </a:ext>
            </a:extLst>
          </p:cNvPr>
          <p:cNvCxnSpPr>
            <a:cxnSpLocks/>
          </p:cNvCxnSpPr>
          <p:nvPr/>
        </p:nvCxnSpPr>
        <p:spPr>
          <a:xfrm flipV="1">
            <a:off x="10078720" y="816604"/>
            <a:ext cx="0" cy="788677"/>
          </a:xfrm>
          <a:prstGeom prst="straightConnector1">
            <a:avLst/>
          </a:prstGeom>
          <a:ln w="25400">
            <a:solidFill>
              <a:schemeClr val="accent3"/>
            </a:solidFill>
            <a:tailEnd type="triangle"/>
          </a:ln>
        </p:spPr>
        <p:style>
          <a:lnRef idx="1">
            <a:schemeClr val="accent1"/>
          </a:lnRef>
          <a:fillRef idx="0">
            <a:schemeClr val="accent1"/>
          </a:fillRef>
          <a:effectRef idx="0">
            <a:schemeClr val="accent1"/>
          </a:effectRef>
          <a:fontRef idx="minor">
            <a:schemeClr val="tx1"/>
          </a:fontRef>
        </p:style>
      </p:cxnSp>
      <p:sp>
        <p:nvSpPr>
          <p:cNvPr id="14" name="文本框 13">
            <a:extLst>
              <a:ext uri="{FF2B5EF4-FFF2-40B4-BE49-F238E27FC236}">
                <a16:creationId xmlns:a16="http://schemas.microsoft.com/office/drawing/2014/main" id="{1C2ABC86-6559-40E8-91D9-05A5D4FC171E}"/>
              </a:ext>
            </a:extLst>
          </p:cNvPr>
          <p:cNvSpPr txBox="1"/>
          <p:nvPr/>
        </p:nvSpPr>
        <p:spPr>
          <a:xfrm>
            <a:off x="519399" y="4596993"/>
            <a:ext cx="4062762" cy="461665"/>
          </a:xfrm>
          <a:prstGeom prst="rect">
            <a:avLst/>
          </a:prstGeom>
          <a:solidFill>
            <a:srgbClr val="ED6737"/>
          </a:solidFill>
        </p:spPr>
        <p:txBody>
          <a:bodyPr wrap="square" rtlCol="0">
            <a:spAutoFit/>
          </a:bodyPr>
          <a:lstStyle/>
          <a:p>
            <a:r>
              <a:rPr lang="en-US" altLang="zh-CN" sz="2400" dirty="0">
                <a:solidFill>
                  <a:schemeClr val="bg1"/>
                </a:solidFill>
                <a:latin typeface="+mj-lt"/>
                <a:ea typeface="+mj-ea"/>
              </a:rPr>
              <a:t>Tip2</a:t>
            </a:r>
            <a:r>
              <a:rPr lang="en-US" altLang="zh-CN" sz="2400" dirty="0">
                <a:solidFill>
                  <a:schemeClr val="bg1"/>
                </a:solidFill>
                <a:latin typeface="+mj-ea"/>
                <a:ea typeface="+mj-ea"/>
              </a:rPr>
              <a:t> </a:t>
            </a:r>
            <a:r>
              <a:rPr lang="zh-CN" altLang="en-US" sz="2400" dirty="0">
                <a:solidFill>
                  <a:schemeClr val="bg1"/>
                </a:solidFill>
                <a:latin typeface="+mj-ea"/>
                <a:ea typeface="+mj-ea"/>
              </a:rPr>
              <a:t>抓住关键词，同义替换。</a:t>
            </a:r>
          </a:p>
        </p:txBody>
      </p:sp>
      <p:sp>
        <p:nvSpPr>
          <p:cNvPr id="12" name="文本框 11">
            <a:extLst>
              <a:ext uri="{FF2B5EF4-FFF2-40B4-BE49-F238E27FC236}">
                <a16:creationId xmlns:a16="http://schemas.microsoft.com/office/drawing/2014/main" id="{2F429C9D-1E64-45E5-A1B1-CF5507230303}"/>
              </a:ext>
            </a:extLst>
          </p:cNvPr>
          <p:cNvSpPr txBox="1"/>
          <p:nvPr/>
        </p:nvSpPr>
        <p:spPr>
          <a:xfrm>
            <a:off x="4900190" y="3871412"/>
            <a:ext cx="7027649" cy="461665"/>
          </a:xfrm>
          <a:prstGeom prst="rect">
            <a:avLst/>
          </a:prstGeom>
          <a:noFill/>
          <a:ln w="31750">
            <a:solidFill>
              <a:srgbClr val="0F5E8C"/>
            </a:solidFill>
          </a:ln>
        </p:spPr>
        <p:txBody>
          <a:bodyPr wrap="square" rtlCol="0">
            <a:spAutoFit/>
          </a:bodyPr>
          <a:lstStyle/>
          <a:p>
            <a:r>
              <a:rPr lang="en-US" altLang="zh-CN" sz="2400" dirty="0">
                <a:solidFill>
                  <a:srgbClr val="0F5E8C"/>
                </a:solidFill>
              </a:rPr>
              <a:t>seek friends:</a:t>
            </a:r>
          </a:p>
        </p:txBody>
      </p:sp>
      <p:sp>
        <p:nvSpPr>
          <p:cNvPr id="13" name="文本框 12">
            <a:extLst>
              <a:ext uri="{FF2B5EF4-FFF2-40B4-BE49-F238E27FC236}">
                <a16:creationId xmlns:a16="http://schemas.microsoft.com/office/drawing/2014/main" id="{A0EE22B0-150F-4454-927A-E882F2FED7CE}"/>
              </a:ext>
            </a:extLst>
          </p:cNvPr>
          <p:cNvSpPr txBox="1"/>
          <p:nvPr/>
        </p:nvSpPr>
        <p:spPr>
          <a:xfrm>
            <a:off x="6656922" y="3871412"/>
            <a:ext cx="5416226" cy="461665"/>
          </a:xfrm>
          <a:prstGeom prst="rect">
            <a:avLst/>
          </a:prstGeom>
          <a:noFill/>
          <a:ln w="31750">
            <a:noFill/>
          </a:ln>
        </p:spPr>
        <p:txBody>
          <a:bodyPr wrap="square" rtlCol="0">
            <a:spAutoFit/>
          </a:bodyPr>
          <a:lstStyle/>
          <a:p>
            <a:r>
              <a:rPr lang="en-US" altLang="zh-CN" sz="2400" dirty="0"/>
              <a:t>make </a:t>
            </a:r>
            <a:r>
              <a:rPr lang="en-US" altLang="zh-CN" sz="2400" dirty="0" err="1"/>
              <a:t>friends;build</a:t>
            </a:r>
            <a:r>
              <a:rPr lang="en-US" altLang="zh-CN" sz="2400" dirty="0"/>
              <a:t>\establish friendship</a:t>
            </a:r>
          </a:p>
        </p:txBody>
      </p:sp>
      <p:sp>
        <p:nvSpPr>
          <p:cNvPr id="18" name="文本框 17">
            <a:extLst>
              <a:ext uri="{FF2B5EF4-FFF2-40B4-BE49-F238E27FC236}">
                <a16:creationId xmlns:a16="http://schemas.microsoft.com/office/drawing/2014/main" id="{BB8D99C6-1210-4BFA-BD1F-A7045E7796DD}"/>
              </a:ext>
            </a:extLst>
          </p:cNvPr>
          <p:cNvSpPr txBox="1"/>
          <p:nvPr/>
        </p:nvSpPr>
        <p:spPr>
          <a:xfrm>
            <a:off x="4900190" y="4594715"/>
            <a:ext cx="4937760" cy="461665"/>
          </a:xfrm>
          <a:prstGeom prst="rect">
            <a:avLst/>
          </a:prstGeom>
          <a:noFill/>
          <a:ln w="31750">
            <a:solidFill>
              <a:srgbClr val="0F5E8C"/>
            </a:solidFill>
          </a:ln>
        </p:spPr>
        <p:txBody>
          <a:bodyPr wrap="square" rtlCol="0">
            <a:spAutoFit/>
          </a:bodyPr>
          <a:lstStyle/>
          <a:p>
            <a:r>
              <a:rPr lang="en-US" altLang="zh-CN" sz="2400" dirty="0">
                <a:solidFill>
                  <a:srgbClr val="0F5E8C"/>
                </a:solidFill>
              </a:rPr>
              <a:t>keep friendship</a:t>
            </a:r>
            <a:r>
              <a:rPr lang="en-US" altLang="zh-CN" sz="2400" dirty="0">
                <a:solidFill>
                  <a:srgbClr val="0070C0"/>
                </a:solidFill>
              </a:rPr>
              <a:t>:</a:t>
            </a:r>
          </a:p>
        </p:txBody>
      </p:sp>
      <p:sp>
        <p:nvSpPr>
          <p:cNvPr id="21" name="文本框 20">
            <a:extLst>
              <a:ext uri="{FF2B5EF4-FFF2-40B4-BE49-F238E27FC236}">
                <a16:creationId xmlns:a16="http://schemas.microsoft.com/office/drawing/2014/main" id="{5B8BB701-D6BE-44D0-BC7B-43B61CFCE2FE}"/>
              </a:ext>
            </a:extLst>
          </p:cNvPr>
          <p:cNvSpPr txBox="1"/>
          <p:nvPr/>
        </p:nvSpPr>
        <p:spPr>
          <a:xfrm>
            <a:off x="7151110" y="4581015"/>
            <a:ext cx="2805690" cy="461665"/>
          </a:xfrm>
          <a:prstGeom prst="rect">
            <a:avLst/>
          </a:prstGeom>
          <a:noFill/>
          <a:ln w="31750">
            <a:noFill/>
          </a:ln>
        </p:spPr>
        <p:txBody>
          <a:bodyPr wrap="square" rtlCol="0">
            <a:spAutoFit/>
          </a:bodyPr>
          <a:lstStyle/>
          <a:p>
            <a:r>
              <a:rPr lang="en-US" altLang="zh-CN" sz="2400" dirty="0"/>
              <a:t>maintain friendship</a:t>
            </a:r>
          </a:p>
        </p:txBody>
      </p:sp>
      <p:sp>
        <p:nvSpPr>
          <p:cNvPr id="23" name="文本框 22">
            <a:extLst>
              <a:ext uri="{FF2B5EF4-FFF2-40B4-BE49-F238E27FC236}">
                <a16:creationId xmlns:a16="http://schemas.microsoft.com/office/drawing/2014/main" id="{82B5715D-4E42-4B77-81F7-A9500DD34E41}"/>
              </a:ext>
            </a:extLst>
          </p:cNvPr>
          <p:cNvSpPr txBox="1"/>
          <p:nvPr/>
        </p:nvSpPr>
        <p:spPr>
          <a:xfrm>
            <a:off x="4917439" y="5313892"/>
            <a:ext cx="7010399" cy="830997"/>
          </a:xfrm>
          <a:prstGeom prst="rect">
            <a:avLst/>
          </a:prstGeom>
          <a:noFill/>
          <a:ln w="31750">
            <a:solidFill>
              <a:srgbClr val="0F5E8C"/>
            </a:solidFill>
          </a:ln>
        </p:spPr>
        <p:txBody>
          <a:bodyPr wrap="square" rtlCol="0">
            <a:spAutoFit/>
          </a:bodyPr>
          <a:lstStyle/>
          <a:p>
            <a:r>
              <a:rPr lang="en-US" altLang="zh-CN" sz="2400" dirty="0">
                <a:solidFill>
                  <a:srgbClr val="0F5E8C"/>
                </a:solidFill>
              </a:rPr>
              <a:t>key:</a:t>
            </a:r>
          </a:p>
          <a:p>
            <a:endParaRPr lang="en-US" altLang="zh-CN" sz="2400" dirty="0">
              <a:solidFill>
                <a:srgbClr val="0F5E8C"/>
              </a:solidFill>
            </a:endParaRPr>
          </a:p>
        </p:txBody>
      </p:sp>
      <p:sp>
        <p:nvSpPr>
          <p:cNvPr id="24" name="文本框 23">
            <a:extLst>
              <a:ext uri="{FF2B5EF4-FFF2-40B4-BE49-F238E27FC236}">
                <a16:creationId xmlns:a16="http://schemas.microsoft.com/office/drawing/2014/main" id="{EABDB66B-1980-49EE-A2ED-1B1FF166310B}"/>
              </a:ext>
            </a:extLst>
          </p:cNvPr>
          <p:cNvSpPr txBox="1"/>
          <p:nvPr/>
        </p:nvSpPr>
        <p:spPr>
          <a:xfrm>
            <a:off x="5455926" y="5300192"/>
            <a:ext cx="6546102" cy="830997"/>
          </a:xfrm>
          <a:prstGeom prst="rect">
            <a:avLst/>
          </a:prstGeom>
          <a:noFill/>
          <a:ln w="31750">
            <a:noFill/>
          </a:ln>
        </p:spPr>
        <p:txBody>
          <a:bodyPr wrap="square" rtlCol="0">
            <a:spAutoFit/>
          </a:bodyPr>
          <a:lstStyle/>
          <a:p>
            <a:r>
              <a:rPr lang="en-US" altLang="zh-CN" sz="2400" dirty="0"/>
              <a:t>sth.is important\essential\crucial\vital; </a:t>
            </a:r>
            <a:r>
              <a:rPr lang="en-US" altLang="zh-CN" sz="2400" dirty="0" err="1"/>
              <a:t>sth</a:t>
            </a:r>
            <a:r>
              <a:rPr lang="en-US" altLang="zh-CN" sz="2400" dirty="0"/>
              <a:t>. plays an important role in; </a:t>
            </a:r>
            <a:r>
              <a:rPr lang="en-US" altLang="zh-CN" sz="2400" dirty="0" err="1"/>
              <a:t>sth</a:t>
            </a:r>
            <a:r>
              <a:rPr lang="en-US" altLang="zh-CN" sz="2400" dirty="0"/>
              <a:t>. is of importance</a:t>
            </a:r>
          </a:p>
        </p:txBody>
      </p:sp>
      <p:pic>
        <p:nvPicPr>
          <p:cNvPr id="3" name="图片 2">
            <a:extLst>
              <a:ext uri="{FF2B5EF4-FFF2-40B4-BE49-F238E27FC236}">
                <a16:creationId xmlns:a16="http://schemas.microsoft.com/office/drawing/2014/main" id="{5AA34701-B2D4-4A3A-8C00-E49CC6CD42A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7980" y="270726"/>
            <a:ext cx="1036651" cy="1012593"/>
          </a:xfrm>
          <a:prstGeom prst="rect">
            <a:avLst/>
          </a:prstGeom>
        </p:spPr>
      </p:pic>
    </p:spTree>
    <p:extLst>
      <p:ext uri="{BB962C8B-B14F-4D97-AF65-F5344CB8AC3E}">
        <p14:creationId xmlns:p14="http://schemas.microsoft.com/office/powerpoint/2010/main" val="140645247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ppt_x"/>
                                          </p:val>
                                        </p:tav>
                                        <p:tav tm="100000">
                                          <p:val>
                                            <p:strVal val="#ppt_x"/>
                                          </p:val>
                                        </p:tav>
                                      </p:tavLst>
                                    </p:anim>
                                    <p:anim calcmode="lin" valueType="num">
                                      <p:cBhvr additive="base">
                                        <p:cTn id="3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additive="base">
                                        <p:cTn id="35" dur="500" fill="hold"/>
                                        <p:tgtEl>
                                          <p:spTgt spid="14"/>
                                        </p:tgtEl>
                                        <p:attrNameLst>
                                          <p:attrName>ppt_x</p:attrName>
                                        </p:attrNameLst>
                                      </p:cBhvr>
                                      <p:tavLst>
                                        <p:tav tm="0">
                                          <p:val>
                                            <p:strVal val="#ppt_x"/>
                                          </p:val>
                                        </p:tav>
                                        <p:tav tm="100000">
                                          <p:val>
                                            <p:strVal val="#ppt_x"/>
                                          </p:val>
                                        </p:tav>
                                      </p:tavLst>
                                    </p:anim>
                                    <p:anim calcmode="lin" valueType="num">
                                      <p:cBhvr additive="base">
                                        <p:cTn id="3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additive="base">
                                        <p:cTn id="41" dur="500" fill="hold"/>
                                        <p:tgtEl>
                                          <p:spTgt spid="12"/>
                                        </p:tgtEl>
                                        <p:attrNameLst>
                                          <p:attrName>ppt_x</p:attrName>
                                        </p:attrNameLst>
                                      </p:cBhvr>
                                      <p:tavLst>
                                        <p:tav tm="0">
                                          <p:val>
                                            <p:strVal val="#ppt_x"/>
                                          </p:val>
                                        </p:tav>
                                        <p:tav tm="100000">
                                          <p:val>
                                            <p:strVal val="#ppt_x"/>
                                          </p:val>
                                        </p:tav>
                                      </p:tavLst>
                                    </p:anim>
                                    <p:anim calcmode="lin" valueType="num">
                                      <p:cBhvr additive="base">
                                        <p:cTn id="4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 calcmode="lin" valueType="num">
                                      <p:cBhvr additive="base">
                                        <p:cTn id="47" dur="500" fill="hold"/>
                                        <p:tgtEl>
                                          <p:spTgt spid="13"/>
                                        </p:tgtEl>
                                        <p:attrNameLst>
                                          <p:attrName>ppt_x</p:attrName>
                                        </p:attrNameLst>
                                      </p:cBhvr>
                                      <p:tavLst>
                                        <p:tav tm="0">
                                          <p:val>
                                            <p:strVal val="#ppt_x"/>
                                          </p:val>
                                        </p:tav>
                                        <p:tav tm="100000">
                                          <p:val>
                                            <p:strVal val="#ppt_x"/>
                                          </p:val>
                                        </p:tav>
                                      </p:tavLst>
                                    </p:anim>
                                    <p:anim calcmode="lin" valueType="num">
                                      <p:cBhvr additive="base">
                                        <p:cTn id="4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anim calcmode="lin" valueType="num">
                                      <p:cBhvr additive="base">
                                        <p:cTn id="53" dur="500" fill="hold"/>
                                        <p:tgtEl>
                                          <p:spTgt spid="18"/>
                                        </p:tgtEl>
                                        <p:attrNameLst>
                                          <p:attrName>ppt_x</p:attrName>
                                        </p:attrNameLst>
                                      </p:cBhvr>
                                      <p:tavLst>
                                        <p:tav tm="0">
                                          <p:val>
                                            <p:strVal val="#ppt_x"/>
                                          </p:val>
                                        </p:tav>
                                        <p:tav tm="100000">
                                          <p:val>
                                            <p:strVal val="#ppt_x"/>
                                          </p:val>
                                        </p:tav>
                                      </p:tavLst>
                                    </p:anim>
                                    <p:anim calcmode="lin" valueType="num">
                                      <p:cBhvr additive="base">
                                        <p:cTn id="5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1"/>
                                        </p:tgtEl>
                                        <p:attrNameLst>
                                          <p:attrName>style.visibility</p:attrName>
                                        </p:attrNameLst>
                                      </p:cBhvr>
                                      <p:to>
                                        <p:strVal val="visible"/>
                                      </p:to>
                                    </p:set>
                                    <p:anim calcmode="lin" valueType="num">
                                      <p:cBhvr additive="base">
                                        <p:cTn id="59" dur="500" fill="hold"/>
                                        <p:tgtEl>
                                          <p:spTgt spid="21"/>
                                        </p:tgtEl>
                                        <p:attrNameLst>
                                          <p:attrName>ppt_x</p:attrName>
                                        </p:attrNameLst>
                                      </p:cBhvr>
                                      <p:tavLst>
                                        <p:tav tm="0">
                                          <p:val>
                                            <p:strVal val="#ppt_x"/>
                                          </p:val>
                                        </p:tav>
                                        <p:tav tm="100000">
                                          <p:val>
                                            <p:strVal val="#ppt_x"/>
                                          </p:val>
                                        </p:tav>
                                      </p:tavLst>
                                    </p:anim>
                                    <p:anim calcmode="lin" valueType="num">
                                      <p:cBhvr additive="base">
                                        <p:cTn id="6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23"/>
                                        </p:tgtEl>
                                        <p:attrNameLst>
                                          <p:attrName>style.visibility</p:attrName>
                                        </p:attrNameLst>
                                      </p:cBhvr>
                                      <p:to>
                                        <p:strVal val="visible"/>
                                      </p:to>
                                    </p:set>
                                    <p:anim calcmode="lin" valueType="num">
                                      <p:cBhvr additive="base">
                                        <p:cTn id="65" dur="500" fill="hold"/>
                                        <p:tgtEl>
                                          <p:spTgt spid="23"/>
                                        </p:tgtEl>
                                        <p:attrNameLst>
                                          <p:attrName>ppt_x</p:attrName>
                                        </p:attrNameLst>
                                      </p:cBhvr>
                                      <p:tavLst>
                                        <p:tav tm="0">
                                          <p:val>
                                            <p:strVal val="#ppt_x"/>
                                          </p:val>
                                        </p:tav>
                                        <p:tav tm="100000">
                                          <p:val>
                                            <p:strVal val="#ppt_x"/>
                                          </p:val>
                                        </p:tav>
                                      </p:tavLst>
                                    </p:anim>
                                    <p:anim calcmode="lin" valueType="num">
                                      <p:cBhvr additive="base">
                                        <p:cTn id="6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4"/>
                                        </p:tgtEl>
                                        <p:attrNameLst>
                                          <p:attrName>style.visibility</p:attrName>
                                        </p:attrNameLst>
                                      </p:cBhvr>
                                      <p:to>
                                        <p:strVal val="visible"/>
                                      </p:to>
                                    </p:set>
                                    <p:anim calcmode="lin" valueType="num">
                                      <p:cBhvr additive="base">
                                        <p:cTn id="71" dur="500" fill="hold"/>
                                        <p:tgtEl>
                                          <p:spTgt spid="24"/>
                                        </p:tgtEl>
                                        <p:attrNameLst>
                                          <p:attrName>ppt_x</p:attrName>
                                        </p:attrNameLst>
                                      </p:cBhvr>
                                      <p:tavLst>
                                        <p:tav tm="0">
                                          <p:val>
                                            <p:strVal val="#ppt_x"/>
                                          </p:val>
                                        </p:tav>
                                        <p:tav tm="100000">
                                          <p:val>
                                            <p:strVal val="#ppt_x"/>
                                          </p:val>
                                        </p:tav>
                                      </p:tavLst>
                                    </p:anim>
                                    <p:anim calcmode="lin" valueType="num">
                                      <p:cBhvr additive="base">
                                        <p:cTn id="7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8" grpId="0" animBg="1"/>
      <p:bldP spid="14" grpId="0" animBg="1"/>
      <p:bldP spid="12" grpId="0" animBg="1"/>
      <p:bldP spid="13" grpId="0"/>
      <p:bldP spid="18" grpId="0" animBg="1"/>
      <p:bldP spid="21" grpId="0"/>
      <p:bldP spid="23" grpId="0" animBg="1"/>
      <p:bldP spid="24"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自定义 100">
      <a:dk1>
        <a:sysClr val="windowText" lastClr="000000"/>
      </a:dk1>
      <a:lt1>
        <a:sysClr val="window" lastClr="FFFFFF"/>
      </a:lt1>
      <a:dk2>
        <a:srgbClr val="44546A"/>
      </a:dk2>
      <a:lt2>
        <a:srgbClr val="E7E6E6"/>
      </a:lt2>
      <a:accent1>
        <a:srgbClr val="ED4857"/>
      </a:accent1>
      <a:accent2>
        <a:srgbClr val="1FBDC8"/>
      </a:accent2>
      <a:accent3>
        <a:srgbClr val="F68C2D"/>
      </a:accent3>
      <a:accent4>
        <a:srgbClr val="0F5E8C"/>
      </a:accent4>
      <a:accent5>
        <a:srgbClr val="ED4857"/>
      </a:accent5>
      <a:accent6>
        <a:srgbClr val="1FBDC8"/>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包图主题2" id="{50CFA792-C506-47E4-B272-6A6183483AB3}" vid="{CC1AE437-2F7F-4319-9F22-408F5F8C346F}"/>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包图主题2</Template>
  <TotalTime>1208</TotalTime>
  <Words>2392</Words>
  <Application>Microsoft Office PowerPoint</Application>
  <PresentationFormat>宽屏</PresentationFormat>
  <Paragraphs>208</Paragraphs>
  <Slides>23</Slides>
  <Notes>16</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23</vt:i4>
      </vt:variant>
    </vt:vector>
  </HeadingPairs>
  <TitlesOfParts>
    <vt:vector size="34" baseType="lpstr">
      <vt:lpstr>Gill Sans</vt:lpstr>
      <vt:lpstr>HelveticaNeue</vt:lpstr>
      <vt:lpstr>等线</vt:lpstr>
      <vt:lpstr>华文新魏</vt:lpstr>
      <vt:lpstr>宋体</vt:lpstr>
      <vt:lpstr>微软雅黑</vt:lpstr>
      <vt:lpstr>Arial</vt:lpstr>
      <vt:lpstr>Calibri</vt:lpstr>
      <vt:lpstr>Century</vt:lpstr>
      <vt:lpstr>Century Gothic</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彩色气泡</dc:title>
  <dc:creator>第一PPT</dc:creator>
  <cp:keywords>www.1ppt.com</cp:keywords>
  <dc:description>www.1ppt.com</dc:description>
  <cp:lastModifiedBy>陈 顺坤</cp:lastModifiedBy>
  <cp:revision>254</cp:revision>
  <dcterms:created xsi:type="dcterms:W3CDTF">2017-08-04T06:04:02Z</dcterms:created>
  <dcterms:modified xsi:type="dcterms:W3CDTF">2020-08-10T13:33:50Z</dcterms:modified>
</cp:coreProperties>
</file>