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38"/>
  </p:handoutMasterIdLst>
  <p:sldIdLst>
    <p:sldId id="336" r:id="rId3"/>
    <p:sldId id="256" r:id="rId4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305" r:id="rId19"/>
    <p:sldId id="271" r:id="rId20"/>
    <p:sldId id="290" r:id="rId21"/>
    <p:sldId id="272" r:id="rId22"/>
    <p:sldId id="273" r:id="rId23"/>
    <p:sldId id="322" r:id="rId24"/>
    <p:sldId id="275" r:id="rId25"/>
    <p:sldId id="278" r:id="rId26"/>
    <p:sldId id="279" r:id="rId27"/>
    <p:sldId id="280" r:id="rId28"/>
    <p:sldId id="281" r:id="rId29"/>
    <p:sldId id="323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0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40" Type="http://schemas.openxmlformats.org/officeDocument/2006/relationships/viewProps" Target="viewProps.xml"/><Relationship Id="rId4" Type="http://schemas.openxmlformats.org/officeDocument/2006/relationships/slide" Target="slides/slide2.xml"/><Relationship Id="rId39" Type="http://schemas.openxmlformats.org/officeDocument/2006/relationships/presProps" Target="presProps.xml"/><Relationship Id="rId38" Type="http://schemas.openxmlformats.org/officeDocument/2006/relationships/handoutMaster" Target="handoutMasters/handoutMaster1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7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8.xml"/><Relationship Id="rId1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5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9.xml"/><Relationship Id="rId1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80.xml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83.xml"/><Relationship Id="rId1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4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0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85.xml"/><Relationship Id="rId1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8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89.xml"/><Relationship Id="rId1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5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90.xml"/><Relationship Id="rId1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1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92.xml"/><Relationship Id="rId1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3.xml"/></Relationships>
</file>

<file path=ppt/slides/_rels/slide3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9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94.xml"/><Relationship Id="rId1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9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0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25120" y="367030"/>
            <a:ext cx="1101915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we met at 2 o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clock , would that _____ you?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hot weather doesn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 ____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me.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Short sight can be fixed by the use of ________ glasses.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Soon they came to a very long room full of pictures and there they found __________(一套) armour(盔甲).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.actually [ˈæktʃʊəl] ad.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445250" y="835660"/>
            <a:ext cx="8153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suit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88535" y="1351915"/>
            <a:ext cx="8153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suit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66585" y="1831340"/>
            <a:ext cx="15379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suitable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44445" y="2837815"/>
            <a:ext cx="15601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suit of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639310" y="3714115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事实上；的确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36245" y="4306570"/>
            <a:ext cx="962977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词根词缀：act-(做)+-ual(形容词后缀)+-ly(副词后缀)：已经做出来了——事实上，实际上</a:t>
            </a:r>
            <a:endParaRPr lang="zh-CN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6245" y="5493385"/>
            <a:ext cx="93611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actually=in fact=in reality=as a matter of fact 事实上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7" grpId="0"/>
      <p:bldP spid="12" grpId="0"/>
      <p:bldP spid="13" grpId="0"/>
      <p:bldP spid="27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05435" y="424180"/>
            <a:ext cx="1102868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10.challenge [ˈtʃælɪndʒ] n.          vt.</a:t>
            </a:r>
            <a:endParaRPr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challenge   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面对/接受挑战</a:t>
            </a:r>
            <a:endParaRPr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70955" y="367030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质疑；向……挑战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19345" y="3670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挑战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9580" y="1404620"/>
            <a:ext cx="22936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face/take up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9580" y="950595"/>
            <a:ext cx="89839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音意相通：才难治   助记：这种有挑战的疾病才难治呢。</a:t>
            </a:r>
            <a:endParaRPr 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5435" y="1988185"/>
            <a:ext cx="11028680" cy="46462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智美例句：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When happy people face a challenge in life, they don’t beat themselves up and fall into a depressive state. Instead, they face up to the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challenge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and channel their energies toward finding a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creative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solution. 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在生活中遇到挑战的时候，开心的人不会自虐，然后变得很消沉。他们会直面挑战，调动全身力量寻找解决办法。</a:t>
            </a:r>
            <a:endParaRPr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Everything negative - pressure,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challenges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- is all an opportunity for me to rise.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压力、挑战，这一切消极的东西都是我能够取得成功的催化剂。(科比)</a:t>
            </a:r>
            <a:endParaRPr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challenging  a. 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一个具有挑战性的工作</a:t>
            </a:r>
            <a:endParaRPr sz="24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0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60295" y="4892040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具有挑战性的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5435" y="5215255"/>
            <a:ext cx="24009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challenging job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0" grpId="0"/>
      <p:bldP spid="6" grpId="0"/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25120" y="367030"/>
            <a:ext cx="1101915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11.title['taitl]n.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12.topic ['topik]n.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914015" y="367030"/>
            <a:ext cx="790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（书、诗歌等的）名称；标题；称呼；头衔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75685" y="859790"/>
            <a:ext cx="2891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话题;主题;论题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436880" y="1658620"/>
          <a:ext cx="10996930" cy="4297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300"/>
                <a:gridCol w="9612630"/>
              </a:tblGrid>
              <a:tr h="95567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2800" b="1">
                        <a:solidFill>
                          <a:srgbClr val="7030A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l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+mj-ea"/>
                        </a:rPr>
                        <a:t>"标题,名称",指书，绘画，剧作等创作作品的名称；还可作"头衔，称呼"讲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+mj-ea"/>
                        <a:ea typeface="+mj-ea"/>
                        <a:cs typeface="+mj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377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2800" b="1">
                        <a:solidFill>
                          <a:srgbClr val="7030A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l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+mj-ea"/>
                        </a:rPr>
                        <a:t>"话题,主题,论题",可指演讲或整篇作品的主旨,也可指某个章节,段落乃至单句包含的要点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+mj-ea"/>
                        <a:ea typeface="+mj-ea"/>
                        <a:cs typeface="+mj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04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2800" b="1">
                        <a:solidFill>
                          <a:srgbClr val="7030A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l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+mj-ea"/>
                        </a:rPr>
                        <a:t>"主题,主旋律",指文学,艺术或建筑等创作所围绕的主题,如诗的思想,乐曲的主旋律或绘画的基调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+mj-ea"/>
                        <a:ea typeface="+mj-ea"/>
                        <a:cs typeface="+mj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6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2800" b="1">
                        <a:solidFill>
                          <a:srgbClr val="7030A0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l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+mj-ea"/>
                        </a:rPr>
                        <a:t>"题目,主题,科目",在这组词中词义最广,泛指某范围内的主题,涉及面广,概括性强,一般包括若干topic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+mj-ea"/>
                        <a:ea typeface="+mj-ea"/>
                        <a:cs typeface="+mj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706755" y="1819275"/>
            <a:ext cx="859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title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06755" y="2738120"/>
            <a:ext cx="10407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topic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7685" y="3733165"/>
            <a:ext cx="12433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theme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6880" y="4921250"/>
            <a:ext cx="14243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subject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6" grpId="0"/>
      <p:bldP spid="3" grpId="0"/>
      <p:bldP spid="4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3690" y="301625"/>
            <a:ext cx="1101915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It was the book's eye-catching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that helped me make up my mind to buy it.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正是这醒目的书名才使我下决心买下这本书。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of your article is very good, but your spelling and style must be improved.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你文章的主题很好，但拼写及风格必须改进。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I cannot remember in the very long conversation what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has been touched upon 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我不记得在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漫长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的谈话中涉及到了那些话题。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 graduates wrote a number of essays whose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was man's will-power.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研究生们写了以人类的意志力为主题的一系列论文。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He chose "A Reform in Teaching Methods" as the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of his lecture.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他选择"教学方法的改革"作为讲话的题目。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435475" y="659130"/>
            <a:ext cx="859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title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61390" y="1412240"/>
            <a:ext cx="10407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topic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42405" y="3592195"/>
            <a:ext cx="12433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theme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19595" y="4291965"/>
            <a:ext cx="14243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subject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05065" y="2517775"/>
            <a:ext cx="10407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topic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9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05435" y="367030"/>
            <a:ext cx="11019155" cy="61950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13.freshman ['freshmən]n.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14.confuse [kənˈfjuːz] v. 使迷惑</a:t>
            </a:r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latin typeface="Times New Roman" panose="02020603050405020304" charset="0"/>
                <a:cs typeface="Times New Roman" panose="02020603050405020304" charset="0"/>
              </a:rPr>
              <a:t>使混乱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混淆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confusing adj.                  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(现在分词表示          内涵，意为“                      ”)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confused adj.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(过去分词表示          内涵，意为“                      ”)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confuse sth.           sth. 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把……与……弄混淆</a:t>
            </a:r>
            <a:endParaRPr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be confu</a:t>
            </a:r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se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d                   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对……感到困惑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confusion [kən'fju:ʒ(ə)n]n.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95240" y="276225"/>
            <a:ext cx="3840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高一新生；大一新生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22930" y="247459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令人困惑的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843280" y="859790"/>
            <a:ext cx="6896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fresh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新鲜的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+man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):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新人——新生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5340" y="1952625"/>
            <a:ext cx="105606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con-(共同,都)+fuse(融合,混合)：都混合在了一起——混淆，使迷惑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84525" y="29959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主动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47790" y="299593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令人……的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80360" y="357949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感到困惑的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68295" y="5372100"/>
            <a:ext cx="1628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at/about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84525" y="416306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被动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47790" y="420497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感到……的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93670" y="4788535"/>
            <a:ext cx="950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337810" y="595566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混乱;混淆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7" grpId="0"/>
      <p:bldP spid="3" grpId="0"/>
      <p:bldP spid="2" grpId="0"/>
      <p:bldP spid="6" grpId="0"/>
      <p:bldP spid="7" grpId="0"/>
      <p:bldP spid="8" grpId="0"/>
      <p:bldP spid="11" grpId="0"/>
      <p:bldP spid="12" grpId="0"/>
      <p:bldP spid="14" grpId="0"/>
      <p:bldP spid="9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 descr="fus-熔流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9310" y="152400"/>
            <a:ext cx="10278110" cy="405574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695325" y="3966210"/>
            <a:ext cx="1101915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We decided to cut short the meeting, but her unexpected arrival ___________ all our plans.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 uncertainty created by this situation must be _____________ for you.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His answers to my questions have only added to my _____________.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 driver was _____________________ the road signs.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131935" y="4208145"/>
            <a:ext cx="17183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confused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277735" y="4989830"/>
            <a:ext cx="18542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confusing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92095" y="5751195"/>
            <a:ext cx="32651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confused at/about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42530" y="5386070"/>
            <a:ext cx="18542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confusion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41415" y="1761490"/>
            <a:ext cx="15779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傻瓜，蠢货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731385" y="1761490"/>
            <a:ext cx="1325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捉弄，愚弄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8046720" y="1550035"/>
            <a:ext cx="17037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make a fool of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876165" y="382905"/>
            <a:ext cx="29432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融合；融化       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保险丝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8046720" y="2138045"/>
            <a:ext cx="9721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foolish</a:t>
            </a:r>
            <a:endParaRPr lang="en-US"/>
          </a:p>
        </p:txBody>
      </p:sp>
      <p:sp>
        <p:nvSpPr>
          <p:cNvPr id="20" name="文本框 19"/>
          <p:cNvSpPr txBox="1"/>
          <p:nvPr/>
        </p:nvSpPr>
        <p:spPr>
          <a:xfrm>
            <a:off x="4876165" y="2903220"/>
            <a:ext cx="7251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拒绝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808085" y="382905"/>
            <a:ext cx="1365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融合；融化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5177155" y="966470"/>
            <a:ext cx="22713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使混乱，使困惑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8578850" y="966470"/>
            <a:ext cx="22713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困惑，混乱，混淆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25" name="文本框 24"/>
          <p:cNvSpPr txBox="1"/>
          <p:nvPr/>
        </p:nvSpPr>
        <p:spPr>
          <a:xfrm>
            <a:off x="2247265" y="2091690"/>
            <a:ext cx="10071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熔流</a:t>
            </a:r>
            <a:endParaRPr lang="zh-CN"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149975" y="2694305"/>
            <a:ext cx="17926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refuse to do sth.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736465" y="3710940"/>
            <a:ext cx="1413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聚焦;集中</a:t>
            </a:r>
            <a:endParaRPr lang="en-US" alt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241415" y="3152775"/>
            <a:ext cx="1061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refusal</a:t>
            </a:r>
            <a:endParaRPr lang="en-US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100445" y="3710940"/>
            <a:ext cx="711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焦点</a:t>
            </a:r>
            <a:endParaRPr lang="en-US" alt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9" grpId="0"/>
      <p:bldP spid="6" grpId="0"/>
      <p:bldP spid="11" grpId="0"/>
      <p:bldP spid="8" grpId="0"/>
      <p:bldP spid="17" grpId="0"/>
      <p:bldP spid="16" grpId="0"/>
      <p:bldP spid="18" grpId="0"/>
      <p:bldP spid="20" grpId="0"/>
      <p:bldP spid="15" grpId="0"/>
      <p:bldP spid="21" grpId="0"/>
      <p:bldP spid="22" grpId="0"/>
      <p:bldP spid="25" grpId="0"/>
      <p:bldP spid="26" grpId="0"/>
      <p:bldP spid="27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flu-流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7870" y="1414145"/>
            <a:ext cx="9829800" cy="287147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5092700" y="506730"/>
            <a:ext cx="2722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流利的,流畅的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14770" y="255778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9735185" y="3279775"/>
            <a:ext cx="64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泛滥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250555" y="2451735"/>
            <a:ext cx="6400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漂浮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9196705" y="3279775"/>
            <a:ext cx="716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淹没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8250555" y="1673225"/>
            <a:ext cx="11544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流淌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流动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645525" y="3279775"/>
            <a:ext cx="716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洪水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3973195" y="2451735"/>
            <a:ext cx="9029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流利的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163695" y="1673225"/>
            <a:ext cx="6400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流感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838325" y="2451735"/>
            <a:ext cx="15741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流利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流畅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91305" y="3339465"/>
            <a:ext cx="9029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影响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37870" y="445135"/>
            <a:ext cx="5080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4000" b="1">
                <a:solidFill>
                  <a:srgbClr val="000000"/>
                </a:solidFill>
                <a:latin typeface="Times New Roman" panose="02020603050405020304" charset="0"/>
              </a:rPr>
              <a:t>15. fluent [ˈfluːənt] </a:t>
            </a:r>
            <a:endParaRPr lang="en-US" altLang="en-US" sz="40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11" grpId="0"/>
      <p:bldP spid="8" grpId="0"/>
      <p:bldP spid="12" grpId="0"/>
      <p:bldP spid="10" grpId="0"/>
      <p:bldP spid="5" grpId="0"/>
      <p:bldP spid="17" grpId="0"/>
      <p:bldP spid="16" grpId="0"/>
      <p:bldP spid="18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mend-委托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912870"/>
            <a:ext cx="12047220" cy="294449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44805" y="360680"/>
            <a:ext cx="11019155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16.graduate [ˈɡrædjʊət] vi.          n.                           adj. 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graduate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从……毕业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graduation [ɡrædjʊˈeɪʃ(ə)n] n.  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17.recommend [rekəˈmend] vt. 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recommend                      建议做某事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recommend                        建议某人做某事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recommend                                             建议（宾语从句）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33900" y="29908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毕业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720455" y="360680"/>
            <a:ext cx="27901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毕业的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研究生的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18360" y="1186180"/>
            <a:ext cx="1032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from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47690" y="330200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研究生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毕业生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90245" y="786765"/>
            <a:ext cx="68084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grad-(级别)+u+ate(做)：达到级别——毕业</a:t>
            </a:r>
            <a:endParaRPr 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10200" y="1653540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毕业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毕业典礼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61915" y="2458085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推荐;建议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18385" y="5092700"/>
            <a:ext cx="1921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委托</a:t>
            </a:r>
            <a:r>
              <a:rPr lang="en-US" alt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指派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859145" y="4229100"/>
            <a:ext cx="18211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命令; 指挥; 控制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940425" y="4926965"/>
            <a:ext cx="12306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要求; 需要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859145" y="5890260"/>
            <a:ext cx="1706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推荐;称赞;委托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347835" y="5617210"/>
            <a:ext cx="16878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推荐,介绍;委托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347835" y="4229100"/>
            <a:ext cx="16878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指挥官; 司令官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773285" y="6141085"/>
            <a:ext cx="20497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推荐; 建议; 推荐信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017395" y="2910840"/>
            <a:ext cx="1453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 sth.</a:t>
            </a:r>
            <a:endParaRPr lang="zh-CN"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017395" y="3303270"/>
            <a:ext cx="18180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en-US" alt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b.</a:t>
            </a:r>
            <a:r>
              <a:rPr 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do sth.</a:t>
            </a:r>
            <a:endParaRPr lang="zh-CN"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974215" y="3684905"/>
            <a:ext cx="3435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en-US" alt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(that) </a:t>
            </a:r>
            <a:r>
              <a:rPr lang="en-US" alt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b. </a:t>
            </a:r>
            <a:r>
              <a:rPr lang="zh-CN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(should) do sth. </a:t>
            </a:r>
            <a:endParaRPr lang="zh-CN"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6" grpId="0"/>
      <p:bldP spid="27" grpId="0"/>
      <p:bldP spid="7" grpId="0"/>
      <p:bldP spid="2" grpId="0"/>
      <p:bldP spid="5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140" y="512445"/>
            <a:ext cx="10852150" cy="591248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Can you_____________ a good hotel?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recommend he ____________(see) a lawyer.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We'd recommend you ___________</a:t>
            </a:r>
            <a:r>
              <a:rPr lang="en-US" alt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(book) your flight early.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recommended ________(read) the book before seeing the movie.	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strongly recommended that the machines ___________ ________ (check) every year.</a:t>
            </a:r>
            <a:endParaRPr lang="zh-CN"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27580" y="1109980"/>
            <a:ext cx="22288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recommend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09975" y="1693545"/>
            <a:ext cx="22263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(should) see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56430" y="2277110"/>
            <a:ext cx="32981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see/(should) see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27780" y="3429000"/>
            <a:ext cx="1507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reading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624570" y="4448175"/>
            <a:ext cx="21139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(should) be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87375" y="5031740"/>
            <a:ext cx="15824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5" grpId="0"/>
      <p:bldP spid="6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25120" y="367030"/>
            <a:ext cx="1101915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18.sign[saɪn] n.                                                    vi.          vt. 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sign up for 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traffic sign 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sign an agreement/contract/treaty etc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long tongue is a sign of a short hand.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19.advance [ədˈvɑːns; (US) ədˈvæns] vt.                   vi.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advance 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advanced [ədˈvɑːnsd; (US) ədˈvænsd]adj.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lang="zh-CN" sz="24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Confidence and ability usually ____________ side by side.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信心与能力通常是齐头并进的。</a:t>
            </a:r>
            <a:endParaRPr lang="zh-CN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person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 soul is like the torch made of hay. If taking action ,it must burn itself ______ advance.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人的心灵好比干草扎成的火把，要发生作用，它必须自身先燃烧。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who are content with their present situations will surely make no more _______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 in life. 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满足于现状者止步于当下。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336165" y="305435"/>
            <a:ext cx="3916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记号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符号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手势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迹象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指示牌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43370" y="3670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67015" y="36703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签署；示意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464175" y="1438910"/>
            <a:ext cx="3399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签署协议书/合同/条约等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44370" y="112458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交通标志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944370" y="748030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注册；报名参加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464175" y="1840865"/>
            <a:ext cx="3230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夸夸其谈，眼高手低。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66265" y="29222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提前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376795" y="25615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前进 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590540" y="2561590"/>
            <a:ext cx="15354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推进,促进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829935" y="3282950"/>
            <a:ext cx="307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高级的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高等的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先进的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537075" y="395287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advance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41350" y="5043170"/>
            <a:ext cx="5219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72770" y="5763895"/>
            <a:ext cx="17633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advances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  <p:bldP spid="12" grpId="0"/>
      <p:bldP spid="11" grpId="0"/>
      <p:bldP spid="10" grpId="0"/>
      <p:bldP spid="14" grpId="0"/>
      <p:bldP spid="18" grpId="0"/>
      <p:bldP spid="17" grpId="0"/>
      <p:bldP spid="16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69882" y="3883681"/>
            <a:ext cx="10852237" cy="899167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Unit1 Book1 </a:t>
            </a:r>
            <a:endParaRPr lang="en-US" altLang="zh-CN" b="1">
              <a:ln w="22225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6" name="标题 1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836252" y="2247921"/>
            <a:ext cx="10852237" cy="899167"/>
          </a:xfrm>
          <a:prstGeom prst="rect">
            <a:avLst/>
          </a:prstGeom>
        </p:spPr>
        <p:txBody>
          <a:bodyPr vert="horz" lIns="101600" tIns="38100" rIns="25400" bIns="38100" rtlCol="0" anchor="t" anchorCtr="0">
            <a:noAutofit/>
            <a:scene3d>
              <a:camera prst="orthographicFront"/>
              <a:lightRig rig="threePt" dir="t"/>
            </a:scene3d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5400" b="0" u="none" strike="noStrike" kern="1200" cap="none" spc="6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人教版新教材</a:t>
            </a:r>
            <a:r>
              <a:rPr lang="en-US" altLang="zh-CN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词汇导学练</a:t>
            </a:r>
            <a:endParaRPr lang="zh-CN" altLang="en-US" b="1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1" descr="liter-文字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15" y="2079625"/>
            <a:ext cx="11357610" cy="442595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16230" y="803910"/>
            <a:ext cx="1101915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20.literature [ˈlɪtərətʃə(r); (US) ˈlɪtrətʃʊər] n. 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227695" y="80391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文学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90090" y="4001135"/>
            <a:ext cx="10287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文字</a:t>
            </a:r>
            <a:endParaRPr lang="zh-CN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73380" y="1419225"/>
            <a:ext cx="1064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音意相通：离开猥琐   助记：文学是我们离开猥琐的净土。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25390" y="239268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字母；信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55845" y="3083560"/>
            <a:ext cx="10401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升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公升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652385" y="308356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乱丢杂物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63845" y="4460240"/>
            <a:ext cx="2011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识字的；会读写的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224780" y="3769360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文字的；字母的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223375" y="3769360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逐字地；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字面的</a:t>
            </a:r>
            <a:endParaRPr lang="zh-CN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327515" y="4460240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识字；读写能力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363845" y="513969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文学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364855" y="513969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文学的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53965" y="580834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图书馆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907655" y="5808345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图书管理员</a:t>
            </a:r>
            <a:endParaRPr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7" grpId="0"/>
      <p:bldP spid="6" grpId="0"/>
      <p:bldP spid="10" grpId="0"/>
      <p:bldP spid="4" grpId="0"/>
      <p:bldP spid="5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5595" y="654685"/>
            <a:ext cx="11019155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21.extra-curricular [ekstrə'kərikjələ] a.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extra ['ekstrə] adj.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curricular [kə'rɪkjəlɚ]adj.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22.obvious [ˈɔbvɪəs] a.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339330" y="1118870"/>
            <a:ext cx="3094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课外的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54600" y="2132330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课程的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00145" y="163322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额外的；附加的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241800" y="306768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显然的；明显的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8145" y="3784600"/>
            <a:ext cx="102857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ob(对面)+vi(看)+ous(形容词后缀)：站在对面就能看到——明显的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17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4" descr="vid-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805" y="73660"/>
            <a:ext cx="11737975" cy="678116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557780" y="317246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280660" y="212217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99475" y="520636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26000" y="681990"/>
            <a:ext cx="25831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看，看待      观点，景象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477375" y="313690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预习；预览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210040" y="681990"/>
            <a:ext cx="2011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回顾；复习；评论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552940" y="1050290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采访；面试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23180" y="3137535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访问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948930" y="3137535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149850" y="3676015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视觉的；视力的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149850" y="418846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094980" y="418846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931410" y="4726305"/>
            <a:ext cx="1935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洞察力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幻觉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994910" y="5742940"/>
            <a:ext cx="16878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校正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246745" y="5742940"/>
            <a:ext cx="16878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校正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280660" y="520636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323580" y="212217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252085" y="264541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859395" y="264541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5354320" y="6256020"/>
            <a:ext cx="16687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前面的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994910" y="1599565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录像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1" grpId="0"/>
      <p:bldP spid="12" grpId="0"/>
      <p:bldP spid="13" grpId="0"/>
      <p:bldP spid="14" grpId="0"/>
      <p:bldP spid="16" grpId="0"/>
      <p:bldP spid="18" grpId="0"/>
      <p:bldP spid="20" grpId="0"/>
      <p:bldP spid="21" grpId="0"/>
      <p:bldP spid="22" grpId="0"/>
      <p:bldP spid="19" grpId="0"/>
      <p:bldP spid="5" grpId="0"/>
      <p:bldP spid="23" grpId="0"/>
      <p:bldP spid="24" grpId="0"/>
      <p:bldP spid="25" grpId="0"/>
      <p:bldP spid="26" grpId="0"/>
      <p:bldP spid="28" grpId="0"/>
      <p:bldP spid="29" grpId="0"/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23.quit [kwit] vi. &amp; vt. (quit, quit)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24.responsible [rɪspɔnsɪˈbl]adj.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be responsible for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responsibility [rɪspɔnsɪˈbɪlɪtɪ] n.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have responsibility for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take responsibility for 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With great power, comes great _______________.(Spider Man)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Children must learn just a few basic roles——being safe,  being considerate to others and being _______________ to themselves.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The project is delayed. Someone must be responsible _____ this.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067425" y="367030"/>
            <a:ext cx="53073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退出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戒掉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离开(职位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学校等)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19445" y="136842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负责的；有责任的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04565" y="186372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对……负责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76725" y="2852420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对……有责任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19445" y="237299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责任，负责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97350" y="332422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承担……的责任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081270" y="4203700"/>
            <a:ext cx="25241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responsibility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08270" y="5092700"/>
            <a:ext cx="21399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responsible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451850" y="5537835"/>
            <a:ext cx="7016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  <p:bldP spid="7" grpId="0"/>
      <p:bldP spid="6" grpId="0"/>
      <p:bldP spid="8" grpId="0"/>
      <p:bldP spid="21" grpId="0"/>
      <p:bldP spid="5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25.solve [sɔlv]vt.                   vi.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solve/settle a problem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solve a puzzle/riddle/case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solution [sə'luʃən]n.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I have tried very hard to find a ________to the problem, but in vain.(2010江苏)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The committee is discussing the problem right now. It will hopefully _________ by the end of next week.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64175" y="3670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溶解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10865" y="36703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解决;解答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39640" y="1377950"/>
            <a:ext cx="28473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解谜/猜谜/破案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77335" y="885825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解决问题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52465" y="2773680"/>
            <a:ext cx="15608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solution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61845" y="4306570"/>
            <a:ext cx="17748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solved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12845" y="1864360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解决办法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溶液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8" grpId="0"/>
      <p:bldP spid="7" grpId="0"/>
      <p:bldP spid="10" grpId="0"/>
      <p:bldP spid="5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6185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26.schedule [ˈskedʒʊl] n.                                    v. 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work to a very tight schedule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____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schedule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按时; 按照预定时间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of schedule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提前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be scheduled </a:t>
            </a:r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June/Monday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被安排在六月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周一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flight/service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预定的航班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服务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lang="zh-CN" altLang="en-US" sz="32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have ____________ the meeting for Monday.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speaker is ___________ to make a speech tomorrow.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Thanks to your help, we finished the job _______of schedule.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have to prepare for the possibility that we might not finish it _____ schedule.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76195" y="2843530"/>
            <a:ext cx="7016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58665" y="367030"/>
            <a:ext cx="36709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工作计划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日程安排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81625" y="138811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工作安排非常紧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627745" y="367030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安排时间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预定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74190" y="4199255"/>
            <a:ext cx="18992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schedule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40360" y="950595"/>
            <a:ext cx="91617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音意相通：撕开就     助记：这份工作计划撕开就无效了。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1295" y="3273425"/>
            <a:ext cx="18992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scheduled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76195" y="4620260"/>
            <a:ext cx="18992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schedule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93510" y="5073650"/>
            <a:ext cx="12217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ahead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40360" y="1846580"/>
            <a:ext cx="612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40360" y="2347595"/>
            <a:ext cx="12217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ahead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083165" y="5489575"/>
            <a:ext cx="612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/>
      <p:bldP spid="13" grpId="0"/>
      <p:bldP spid="14" grpId="0"/>
      <p:bldP spid="3" grpId="0"/>
      <p:bldP spid="2" grpId="0"/>
      <p:bldP spid="5" grpId="0"/>
      <p:bldP spid="11" grpId="0"/>
      <p:bldP spid="12" grpId="0"/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2" descr="plant-平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930" y="2230120"/>
            <a:ext cx="11710035" cy="44704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01295" y="367030"/>
            <a:ext cx="1101915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27.editor [ˈedɪtə(r)] n.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edition [ɪˈdɪʃ(ə)n]n.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28.plate [pleit] n.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78225" y="266065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编者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05125" y="1646555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盘子; 碟子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72460" y="849630"/>
            <a:ext cx="35350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(发行物的)版; 版本 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695825" y="422148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 sz="2400"/>
          </a:p>
        </p:txBody>
      </p:sp>
      <p:sp>
        <p:nvSpPr>
          <p:cNvPr id="12" name="文本框 11"/>
          <p:cNvSpPr txBox="1"/>
          <p:nvPr/>
        </p:nvSpPr>
        <p:spPr>
          <a:xfrm>
            <a:off x="9718675" y="6087745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文书工作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9245600" y="5719445"/>
            <a:ext cx="982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页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页码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350645" y="2876550"/>
            <a:ext cx="1706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平台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站台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讲台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292215" y="3043555"/>
            <a:ext cx="12306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地方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位置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7407275" y="3043555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摆放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放置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2499360" y="449072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飞机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481580" y="5048885"/>
            <a:ext cx="690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行星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189355" y="5578475"/>
            <a:ext cx="29559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简单的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朴素的</a:t>
            </a:r>
            <a:r>
              <a:rPr lang="zh-CN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平原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33410" y="5845175"/>
            <a:ext cx="411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纸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532890" y="3411855"/>
            <a:ext cx="20453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高原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稳定期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托盘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56105" y="4013200"/>
            <a:ext cx="1621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盘子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金属板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245600" y="2451100"/>
            <a:ext cx="2131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就位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在适当的位置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402445" y="2821940"/>
            <a:ext cx="17297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取代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置换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转移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382125" y="3244850"/>
            <a:ext cx="2790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代替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替换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偿还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放回原处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575165" y="3705225"/>
            <a:ext cx="30206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顶替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更换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复位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替代品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994400" y="4221480"/>
            <a:ext cx="14128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计划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平面图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343140" y="4221480"/>
            <a:ext cx="1301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计划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打算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8793480" y="4221480"/>
            <a:ext cx="12579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情节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阴谋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184265" y="4680585"/>
            <a:ext cx="1338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说明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解释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8274050" y="4681855"/>
            <a:ext cx="1621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说明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解释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8690610" y="5284470"/>
            <a:ext cx="711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移植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036310" y="5719445"/>
            <a:ext cx="22377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植物 </a:t>
            </a:r>
            <a:r>
              <a:rPr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v.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种植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6" grpId="0"/>
      <p:bldP spid="11" grpId="0"/>
      <p:bldP spid="12" grpId="0"/>
      <p:bldP spid="14" grpId="0"/>
      <p:bldP spid="15" grpId="0"/>
      <p:bldP spid="16" grpId="0"/>
      <p:bldP spid="17" grpId="0"/>
      <p:bldP spid="19" grpId="0"/>
      <p:bldP spid="20" grpId="0"/>
      <p:bldP spid="22" grpId="0"/>
      <p:bldP spid="4" grpId="0"/>
      <p:bldP spid="5" grpId="0"/>
      <p:bldP spid="9" grpId="0"/>
      <p:bldP spid="10" grpId="0"/>
      <p:bldP spid="13" grpId="0"/>
      <p:bldP spid="21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5" descr="vent来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4650" y="1320165"/>
            <a:ext cx="11495405" cy="5461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72720" y="169545"/>
            <a:ext cx="1101915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29.adventure [ədˈventʃə(r)] n. 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72660" y="539115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冒险; 奇遇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234940" y="385318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来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 sz="2400"/>
          </a:p>
        </p:txBody>
      </p:sp>
      <p:sp>
        <p:nvSpPr>
          <p:cNvPr id="12" name="文本框 11"/>
          <p:cNvSpPr txBox="1"/>
          <p:nvPr/>
        </p:nvSpPr>
        <p:spPr>
          <a:xfrm>
            <a:off x="3247390" y="2675890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事件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盛事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1541780" y="2413635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多事的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重大的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616710" y="2901315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最终的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最后的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737350" y="1948180"/>
            <a:ext cx="1154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奇遇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冒险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488045" y="1948180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冒险的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大胆的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3373755" y="4528185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发明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321560" y="4337685"/>
            <a:ext cx="690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发明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194560" y="4844415"/>
            <a:ext cx="944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发明者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139440" y="5779135"/>
            <a:ext cx="1262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预防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防止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620520" y="5528945"/>
            <a:ext cx="1262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预防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防止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884680" y="6035675"/>
            <a:ext cx="944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预防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72435" y="1657350"/>
            <a:ext cx="1402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大道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林荫道</a:t>
            </a:r>
            <a:r>
              <a:rPr lang="en-US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882900" y="3635375"/>
            <a:ext cx="1621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方便的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便利的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390650" y="3635375"/>
            <a:ext cx="7258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便利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817995" y="2465705"/>
            <a:ext cx="13741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大会；惯例；公约；习俗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381490" y="2675890"/>
            <a:ext cx="2408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常规的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传统的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惯例的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618605" y="3635375"/>
            <a:ext cx="12134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前进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事先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663180" y="3635375"/>
            <a:ext cx="15589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推进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促进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8790305" y="3635375"/>
            <a:ext cx="7600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前进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9980295" y="3336925"/>
            <a:ext cx="1211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提前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预先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10049510" y="3899535"/>
            <a:ext cx="1621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先进的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高级的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868795" y="4705985"/>
            <a:ext cx="12719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优点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优势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有利条件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9381490" y="4528185"/>
            <a:ext cx="1621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利用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占便宜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9549765" y="5048885"/>
            <a:ext cx="16421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比……有优势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868795" y="5779135"/>
            <a:ext cx="22377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缺点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劣势</a:t>
            </a:r>
            <a:r>
              <a:rPr 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不利条件</a:t>
            </a:r>
            <a:endParaRPr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4" grpId="0"/>
      <p:bldP spid="15" grpId="0"/>
      <p:bldP spid="16" grpId="0"/>
      <p:bldP spid="17" grpId="0"/>
      <p:bldP spid="19" grpId="0"/>
      <p:bldP spid="20" grpId="0"/>
      <p:bldP spid="22" grpId="0"/>
      <p:bldP spid="23" grpId="0"/>
      <p:bldP spid="24" grpId="0"/>
      <p:bldP spid="25" grpId="0"/>
      <p:bldP spid="4" grpId="0"/>
      <p:bldP spid="5" grpId="0"/>
      <p:bldP spid="9" grpId="0"/>
      <p:bldP spid="10" grpId="0"/>
      <p:bldP spid="13" grpId="0"/>
      <p:bldP spid="21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65544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30.youth [juːθ] n.  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young [jʌŋ] a.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A lazy _________, a lousy(极坏的) age.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少壮不努力，老大徒伤悲。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He who will not learn when he is _______ will regret it when he is old.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少壮不努力，老大徒伤悲。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A plant may produce new flowers; man is _______but once.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花有重开日，人无再少年。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What sowed in _______, what harvested when old.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年青时种下了什么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因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，年老时就收获什么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果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Learning keeps us _______ and dreams keep us alive.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学习让我们保持年轻，梦想让我们充满活力。青年时种下了什么，老年时就收获什么。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996565" y="36703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青春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青年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96565" y="802640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年轻的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年少的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85265" y="1607820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youth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94630" y="2042795"/>
            <a:ext cx="12446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640830" y="2877820"/>
            <a:ext cx="12446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61920" y="3748405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youth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24835" y="4575175"/>
            <a:ext cx="12446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7" grpId="0"/>
      <p:bldP spid="9" grpId="0"/>
      <p:bldP spid="10" grpId="0"/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6" descr="per-体验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385" y="798195"/>
            <a:ext cx="11586210" cy="272669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01295" y="367030"/>
            <a:ext cx="110191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31.expert [ˈekspɜːt]n.                          adj.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08375" y="30543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专家，行家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30975" y="30543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专业的，内行的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49655" y="188531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体验</a:t>
            </a:r>
            <a:r>
              <a:rPr lang="en-US" alt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尝试</a:t>
            </a:r>
            <a:r>
              <a:rPr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454650" y="115824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试验</a:t>
            </a:r>
            <a:endParaRPr lang="zh-CN" sz="20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835390" y="1188720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试验的</a:t>
            </a:r>
            <a:endParaRPr lang="zh-CN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11140" y="197802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经历</a:t>
            </a:r>
            <a:r>
              <a:rPr lang="en-US" alt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经验</a:t>
            </a:r>
            <a:endParaRPr lang="zh-CN" sz="20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529955" y="1977390"/>
            <a:ext cx="1859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有经验的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熟练的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796155" y="2735580"/>
            <a:ext cx="1346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专家</a:t>
            </a:r>
            <a:r>
              <a:rPr lang="en-US" alt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行家</a:t>
            </a:r>
            <a:endParaRPr lang="zh-CN" sz="20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38545" y="2735580"/>
            <a:ext cx="2151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sz="20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专业的，内行的</a:t>
            </a:r>
            <a:endParaRPr lang="zh-CN" sz="20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45980" y="2735580"/>
            <a:ext cx="1617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专业知识</a:t>
            </a:r>
            <a:r>
              <a:rPr lang="en-US" altLang="zh-CN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技能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59385" y="3574415"/>
            <a:ext cx="118973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助记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做完实验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experiment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就有经验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experience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有了经验</a:t>
            </a:r>
            <a:r>
              <a:rPr 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就成专家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expert。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01295" y="4096385"/>
            <a:ext cx="11632565" cy="23685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</a:t>
            </a: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endParaRPr lang="en-US" sz="28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He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is expert ______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playing the piano.Success is doing the same right thing over and over again until you become ____ expert in your field.Every teacher once was a student. Every winner once was a loser. Every ____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rPr>
              <a:t>___ once was a beginner. But all of them have crossed the bridge called “Learning”. </a:t>
            </a:r>
            <a:endParaRPr lang="en-US" altLang="en-US" sz="24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892300" y="4481195"/>
            <a:ext cx="8743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at/in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0041890" y="4826000"/>
            <a:ext cx="5581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745980" y="5547995"/>
            <a:ext cx="11506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expert</a:t>
            </a:r>
            <a:endParaRPr 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  <p:bldP spid="6" grpId="0"/>
      <p:bldP spid="3" grpId="0"/>
      <p:bldP spid="8" grpId="0"/>
      <p:bldP spid="14" grpId="0"/>
      <p:bldP spid="15" grpId="0"/>
      <p:bldP spid="16" grpId="0"/>
      <p:bldP spid="17" grpId="0"/>
      <p:bldP spid="27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08355" y="675005"/>
            <a:ext cx="1057465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1. teenage [ˈtiːneɪdʒə(r)]a.teenager [ˈtiːne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ɪdʒə(r)] n.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</a:rPr>
              <a:t>2.ballet [ˈbæleɪ] n. 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</a:rPr>
              <a:t>3.volunteer [vɔlənˈtɪə(r)] n.                        vi. 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voluntary a.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6140" y="1762760"/>
            <a:ext cx="96297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teen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(十几)+age(年龄)+er(人)：十几岁的人——青少年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8845" y="4286250"/>
            <a:ext cx="851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音意互通：我能替  助记：我能替你做志愿者。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48935" y="675005"/>
            <a:ext cx="36709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十几岁的; 青少年的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89245" y="1179195"/>
            <a:ext cx="4043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青少年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十几岁的少年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117340" y="259905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芭蕾舞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25495" y="5107305"/>
            <a:ext cx="28581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自愿的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自发的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84825" y="3566160"/>
            <a:ext cx="2418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志愿者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义工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53450" y="356616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自愿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2" grpId="0"/>
      <p:bldP spid="3" grpId="0"/>
      <p:bldP spid="7" grpId="0"/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66382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32.behave [bɪˈheɪv] vi.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behave oneself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behavior[bɪ`heɪvjər ] n. 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Believe there is a great power silently working all things for good,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________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yourself and never mind the rest.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相信举头三尺有神明，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谨言慎行，豁达待人。</a:t>
            </a:r>
            <a:endParaRPr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A beautiful form is better than a beautiful face; a beautiful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than a beautiful form.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——Emerson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美丽的形体胜于漂亮的脸蛋，优雅的举止胜于美丽的形体。 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                                                                    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  爱默生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666490" y="36703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举止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82545" y="928370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举止得体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守规矩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01745" y="144399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行为，举止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0515" y="292163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behave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264650" y="3954145"/>
            <a:ext cx="17183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behavior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9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7" descr="tract-牵引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580" y="4244340"/>
            <a:ext cx="11508105" cy="257111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96850" y="179070"/>
            <a:ext cx="1101915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33.generation [dʒenəˈreɪʃ(ə)n] n. 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from generation to generation 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generation gap 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Life is for one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, a good name is forever.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生命只有一代之久, 而美名永存于世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One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generation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the trees in whose shade another generation rests.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前人栽树，后人乘凉。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34.attract [əˈtrækt] vt.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45635" y="179070"/>
            <a:ext cx="18434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世代，一代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73910" y="1995170"/>
            <a:ext cx="18027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generation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19350" y="2703830"/>
            <a:ext cx="11112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plants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60350" y="577850"/>
            <a:ext cx="10732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gene(基因)+rat(动词后缀:产生)+ion(名词后缀)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产生的下一代基因——世代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一代</a:t>
            </a:r>
            <a:endParaRPr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55190" y="1313815"/>
            <a:ext cx="974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代沟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27195" y="949325"/>
            <a:ext cx="1591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代代相传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29280" y="3783965"/>
            <a:ext cx="855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吸引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964170" y="534289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吸引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757545" y="525081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牵引</a:t>
            </a:r>
            <a:r>
              <a:rPr sz="28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3530600" y="451548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摘要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885430" y="4515485"/>
            <a:ext cx="9779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拖拉机</a:t>
            </a:r>
            <a:endParaRPr lang="zh-CN" altLang="en-US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717800" y="4515485"/>
            <a:ext cx="8128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抽象的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9865995" y="5127625"/>
            <a:ext cx="152146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吸引；景点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816215" y="6195695"/>
            <a:ext cx="17062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足迹,痕迹,行踪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865995" y="5563870"/>
            <a:ext cx="152146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有吸引力的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29280" y="6195695"/>
            <a:ext cx="17062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轨道,车辙,痕迹</a:t>
            </a:r>
            <a:endParaRPr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41270" y="5358130"/>
            <a:ext cx="11664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训练</a:t>
            </a:r>
            <a:r>
              <a:rPr 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培训</a:t>
            </a:r>
            <a:endParaRPr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29360" y="5127625"/>
            <a:ext cx="69786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教练</a:t>
            </a:r>
            <a:endParaRPr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707765" y="5374005"/>
            <a:ext cx="7010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火车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60145" y="5563870"/>
            <a:ext cx="116649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训练</a:t>
            </a:r>
            <a:r>
              <a:rPr 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培训</a:t>
            </a:r>
            <a:endParaRPr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5" grpId="0"/>
      <p:bldP spid="3" grpId="0"/>
      <p:bldP spid="11" grpId="0"/>
      <p:bldP spid="12" grpId="0"/>
      <p:bldP spid="6" grpId="0"/>
      <p:bldP spid="15" grpId="0"/>
      <p:bldP spid="10" grpId="0"/>
      <p:bldP spid="23" grpId="0"/>
      <p:bldP spid="26" grpId="0"/>
      <p:bldP spid="19" grpId="0"/>
      <p:bldP spid="20" grpId="0"/>
      <p:bldP spid="18" grpId="0"/>
      <p:bldP spid="24" grpId="0"/>
      <p:bldP spid="4" grpId="0"/>
      <p:bldP spid="7" grpId="0"/>
      <p:bldP spid="8" grpId="0"/>
      <p:bldP spid="9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019155" cy="61214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The man who _________ luck carries with him the magnet(磁铁) of preparation.(Clifton Fadiman)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吸引好运的人，总是在时刻准备着。——克利夫顿·费迪曼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Nowadays TV as well as other media have __________ the attention of many audiences.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I was entirely____________by the beautiful music while listening.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Unwilling to leave out any _____________, my cousin arranged his enjoyable journey carefully.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Rainbow Valley is a great tourist ___________, drawing many visitors every year.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40525" y="2352040"/>
            <a:ext cx="17621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attracted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15235" y="856615"/>
            <a:ext cx="15138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attracts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09870" y="4909185"/>
            <a:ext cx="18980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attraction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80865" y="3883025"/>
            <a:ext cx="20561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attractions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15235" y="3403600"/>
            <a:ext cx="17621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attracted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6" grpId="0"/>
      <p:bldP spid="5" grpId="0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682730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35.focus [ˈfəʊkəs] vi.&amp;vt.                  n.   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focused a.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focus on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 secret of change is to ___________ all of your energy, not on fighting the old, but on building the new.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(Socrates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做出改变的秘诀不是多么努力地和过去做斗争，而是全力以赴地去打造全新的自己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。 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                                                                                                 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苏格拉底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Life never stops pushing forward. Stay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________ and never slow down with regrets.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生活从来都不会停止向前，保持专注，别因为后悔而放慢脚步。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Control your _________, control your life.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掌控你的注意力，你就能掌控你的生活。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As long as I can focus _____ enjoying what I’m doing, having fun, I know I’ll play well. 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(Steffi Graf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施特菲·葛拉芙(网球明星) 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69055" y="2223770"/>
            <a:ext cx="10858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focus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47665" y="3692525"/>
            <a:ext cx="14922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focused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71065" y="4456430"/>
            <a:ext cx="10858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focus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56915" y="5170805"/>
            <a:ext cx="612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74540" y="367030"/>
            <a:ext cx="3238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聚焦;集中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38985" y="859790"/>
            <a:ext cx="3238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专注的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76730" y="1351915"/>
            <a:ext cx="3238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专注于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793865" y="367030"/>
            <a:ext cx="3238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焦点;注意力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7" grpId="0"/>
      <p:bldP spid="8" grpId="0"/>
      <p:bldP spid="11" grpId="0"/>
      <p:bldP spid="3" grpId="0"/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01295" y="367030"/>
            <a:ext cx="11682730" cy="50888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36.addicted [əˈdɪktɪd] a.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be addicted to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addict [əˈdɪkt]n.                           </a:t>
            </a:r>
            <a:r>
              <a:rPr lang="en-US" sz="3200" b="1">
                <a:latin typeface="Times New Roman" panose="02020603050405020304" charset="0"/>
                <a:cs typeface="Times New Roman" panose="02020603050405020304" charset="0"/>
              </a:rPr>
              <a:t>vt.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  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37.adult [ˈædʌlt] n.             a.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38.Chicago [ʃɪˈkɑːɡəʊ]              （美国城市）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39.Seoul[səʊl]          （韩国首都）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835910" y="140652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对…上瘾，沉溺于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69990" y="1990090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使成瘾, 使入迷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19930" y="367030"/>
            <a:ext cx="45662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上瘾的,成瘾的,入迷的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17215" y="1990090"/>
            <a:ext cx="3238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成瘾者,沉迷者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00990" y="842010"/>
            <a:ext cx="80479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ad(=to)+dict(说)+ed:</a:t>
            </a: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赞不绝口的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——上瘾的,入迷的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23945" y="284035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成年人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07840" y="3887470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芝加哥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264785" y="284035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成年的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835910" y="480695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首尔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10" grpId="0"/>
      <p:bldP spid="13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08355" y="675005"/>
            <a:ext cx="1101915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gives you a chance to change lives, including your own.(2013 北京)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Mark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ride the bus with Susan each morning and evening until she could manage it by herself. (2012 天津)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Today, over thirty companies regularly donate food and other goods to the cause and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 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help to deliver them to the homeless.(2012 山东)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41730" y="1172845"/>
            <a:ext cx="2463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olunteer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ing</a:t>
            </a:r>
            <a:endParaRPr lang="en-US" altLang="zh-CN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8040" y="2664460"/>
            <a:ext cx="22371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volunteered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59475" y="4608830"/>
            <a:ext cx="19888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volunteer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endParaRPr lang="en-US" altLang="zh-CN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 descr="prefer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1185" y="935355"/>
            <a:ext cx="11278235" cy="238252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508635" y="255905"/>
            <a:ext cx="105746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4.prefer [prɪˈfɜː(r)] vt.  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45660" y="255905"/>
            <a:ext cx="323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宁愿,偏爱,更喜欢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51100" y="1574165"/>
            <a:ext cx="16878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doing/to do sth.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775450" y="1249680"/>
            <a:ext cx="792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to B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873375" y="2257425"/>
            <a:ext cx="14084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sb. to do sth.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689090" y="1942465"/>
            <a:ext cx="2392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 sth. to doing sth.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602730" y="2625725"/>
            <a:ext cx="290258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do sth.rather than do sth.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07010" y="3126740"/>
            <a:ext cx="9858375" cy="32423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  <a:endParaRPr lang="zh-CN" altLang="en-US" sz="32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people prefer ____________________(做所有的事) over the internet.   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 prefer________________________(你早点开始).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prefer the red dress______the green one because it fits me better.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 prefer _________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_____to____________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_(读书而不是看电视).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prefer to go there by bike _____________(而不是) by car.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 fontAlgn="auto">
              <a:lnSpc>
                <a:spcPct val="120000"/>
              </a:lnSpc>
            </a:pP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020695" y="3609340"/>
            <a:ext cx="26517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do everything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794510" y="4131310"/>
            <a:ext cx="27800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start early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237865" y="4557395"/>
            <a:ext cx="478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397000" y="4928870"/>
            <a:ext cx="23196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reading books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065905" y="4928870"/>
            <a:ext cx="21412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watching TV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823335" y="5450840"/>
            <a:ext cx="1923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rather than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25120" y="367030"/>
            <a:ext cx="11019155" cy="50139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preference [ˈprefərəns] n.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give preference to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 preference to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练：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people expressed a strong ____________(对……的偏爱) the original plan. 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Preference should ___________(被给予) graduates of this university.	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20000"/>
              </a:lnSpc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chosen _______________(优先于) her sister.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94100" y="819785"/>
            <a:ext cx="353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给….以优惠或优待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88560" y="36703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偏爱，倾向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28340" y="1344930"/>
            <a:ext cx="34055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优先于，而不是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25820" y="2430145"/>
            <a:ext cx="2637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preference for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85540" y="3593465"/>
            <a:ext cx="20567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given to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265170" y="4797425"/>
            <a:ext cx="2898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preference to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6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84810" y="294640"/>
            <a:ext cx="10574655" cy="62464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5.content[kənˈtent] a.                           </a:t>
            </a:r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['kɒntent]n.</a:t>
            </a:r>
            <a:endParaRPr lang="zh-CN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who are truly content________ life are enthusiastic about what they do.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couple are very contented ________the life in the countryside, where everything goes quietly and comfortably.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Stricter controls were placed on the ______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 of video films.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20000"/>
              </a:lnSpc>
            </a:pP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8" descr="content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560" y="980440"/>
            <a:ext cx="11939905" cy="279336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204970" y="294640"/>
            <a:ext cx="2722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满足的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满意的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128760" y="294640"/>
            <a:ext cx="2553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内容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目录[pl]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24475" y="121221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使满足</a:t>
            </a:r>
            <a:endParaRPr lang="zh-CN" alt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75905" y="2193290"/>
            <a:ext cx="21450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content to do sth.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11470" y="2941955"/>
            <a:ext cx="15735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内容</a:t>
            </a:r>
            <a:r>
              <a:rPr lang="en-US" altLang="zh-CN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目录</a:t>
            </a:r>
            <a:r>
              <a:rPr lang="en-US" altLang="zh-CN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[pl]</a:t>
            </a:r>
            <a:endParaRPr lang="en-US" altLang="zh-CN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401685" y="2766695"/>
            <a:ext cx="25577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content of the article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677910" y="3134995"/>
            <a:ext cx="300418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read the contents of the book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636510" y="1770380"/>
            <a:ext cx="1681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content with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411470" y="200215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满足的</a:t>
            </a:r>
            <a:endParaRPr lang="zh-CN" alt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407910" y="1212215"/>
            <a:ext cx="191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contented with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361815" y="4226560"/>
            <a:ext cx="8540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557395" y="4683125"/>
            <a:ext cx="8540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104765" y="5534025"/>
            <a:ext cx="1308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content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6" grpId="0"/>
      <p:bldP spid="15" grpId="0"/>
      <p:bldP spid="2" grpId="0"/>
      <p:bldP spid="3" grpId="0"/>
      <p:bldP spid="8" grpId="0"/>
      <p:bldP spid="14" grpId="0"/>
      <p:bldP spid="18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10" descr="mov-移动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235" y="1024890"/>
            <a:ext cx="11793220" cy="571563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325120" y="367030"/>
            <a:ext cx="110191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6.movement ['mu:vmənt] n.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325745" y="359092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</a:t>
            </a:r>
            <a:endParaRPr lang="zh-CN" altLang="en-US" sz="32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94220" y="160337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移动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922510" y="185483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移动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83180" y="241363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电影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043430" y="4372610"/>
            <a:ext cx="1249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马达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发动机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181850" y="47993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机动的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en-US" alt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可移动的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471535" y="4922520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手机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181850" y="2493010"/>
            <a:ext cx="1097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移走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去除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481580" y="3078480"/>
            <a:ext cx="792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遥远的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622030" y="6094095"/>
            <a:ext cx="106362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驱动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激发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094220" y="609409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动机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247890" y="3147695"/>
            <a:ext cx="111442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提升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促进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9685655" y="3147695"/>
            <a:ext cx="106362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升职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促进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236210" y="367030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移动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动作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11385" y="136461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可移动的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719310" y="2493010"/>
            <a:ext cx="106362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移除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免职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81850" y="383730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感情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060815" y="3837305"/>
            <a:ext cx="1808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感人的；易激动的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8285" y="4462145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汽车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131425" y="4922520"/>
            <a:ext cx="1503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动员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调动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组织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0408285" y="5441950"/>
            <a:ext cx="14528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固定的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不动的</a:t>
            </a:r>
            <a:endParaRPr lang="en-US" alt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043430" y="1788795"/>
            <a:ext cx="1046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移动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动作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481580" y="3714115"/>
            <a:ext cx="792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使降级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626235" y="5045710"/>
            <a:ext cx="1249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座右铭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格言</a:t>
            </a:r>
            <a:endParaRPr lang="zh-CN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902335" y="5657215"/>
            <a:ext cx="14528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乌合之众</a:t>
            </a:r>
            <a:r>
              <a:rPr lang="en-US" altLang="zh-CN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暴徒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2355215" y="565721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一拥而上</a:t>
            </a:r>
            <a:endParaRPr lang="zh-CN" altLang="en-US" sz="1600" b="1">
              <a:solidFill>
                <a:schemeClr val="accent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  <p:bldP spid="16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5595" y="220345"/>
            <a:ext cx="11019155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7</a:t>
            </a:r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.greenhouse ['griːnhaʊs] n. </a:t>
            </a:r>
            <a:endParaRPr lang="zh-CN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.clean [kliːn] vt.                           a. 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clean hand wants no washing.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clean up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cleaner n.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.suit [suːt, sjuːt] vt.          n.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suit of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business suit 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follow suit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suitable [ˈsjuːtəb(ə)l] a.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suitable place for a picnic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 suitable for 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suitcase [ˈsjuːtkeɪs] n. </a:t>
            </a:r>
            <a:endParaRPr lang="zh-CN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97625" y="66611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清洁的，干净的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3910" y="728345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打扫；弄干净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01520" y="1630045"/>
            <a:ext cx="3094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打扫/清除干净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70100" y="2125345"/>
            <a:ext cx="4043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清洁工,清洁器,清洁剂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46830" y="270891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适合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04155" y="2708910"/>
            <a:ext cx="41783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一套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衣服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诉讼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恳求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48375" y="117284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身正不怕影子斜。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001520" y="31369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一套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34030" y="3606165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商务套装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408555" y="4131310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学样子;跟着做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463415" y="4639310"/>
            <a:ext cx="2722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合适的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适宜的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235575" y="5096510"/>
            <a:ext cx="3840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一个适合野餐的地方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997200" y="561276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适合于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192905" y="6071235"/>
            <a:ext cx="38061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(旅行用)小提箱,衣箱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235575" y="22034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温室，暖房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7" grpId="0"/>
      <p:bldP spid="6" grpId="0"/>
      <p:bldP spid="8" grpId="0"/>
      <p:bldP spid="2" grpId="0"/>
      <p:bldP spid="3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9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4.xml><?xml version="1.0" encoding="utf-8"?>
<p:tagLst xmlns:p="http://schemas.openxmlformats.org/presentationml/2006/main">
  <p:tag name="KSO_WM_UNIT_TABLE_BEAUTIFY" val="smartTable{d7bc5ded-c2a4-477c-8869-2b4045747606}"/>
</p:tagLst>
</file>

<file path=ppt/tags/tag7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9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9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12395</Words>
  <Application>WPS 演示</Application>
  <PresentationFormat>宽屏</PresentationFormat>
  <Paragraphs>1057</Paragraphs>
  <Slides>34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4" baseType="lpstr">
      <vt:lpstr>Arial</vt:lpstr>
      <vt:lpstr>宋体</vt:lpstr>
      <vt:lpstr>Wingdings</vt:lpstr>
      <vt:lpstr>微软雅黑</vt:lpstr>
      <vt:lpstr>Times New Roman</vt:lpstr>
      <vt:lpstr>Arial Unicode MS</vt:lpstr>
      <vt:lpstr>HelveticaNeue</vt:lpstr>
      <vt:lpstr>NumberOnly</vt:lpstr>
      <vt:lpstr>华文新魏</vt:lpstr>
      <vt:lpstr>Office 主题​​</vt:lpstr>
      <vt:lpstr>PowerPoint 演示文稿</vt:lpstr>
      <vt:lpstr>Unit1 Book1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105</cp:revision>
  <dcterms:created xsi:type="dcterms:W3CDTF">2019-06-19T02:08:00Z</dcterms:created>
  <dcterms:modified xsi:type="dcterms:W3CDTF">2020-08-12T01:36:59Z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