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5"/>
  </p:notesMasterIdLst>
  <p:handoutMasterIdLst>
    <p:handoutMasterId r:id="rId62"/>
  </p:handoutMasterIdLst>
  <p:sldIdLst>
    <p:sldId id="537" r:id="rId3"/>
    <p:sldId id="258" r:id="rId4"/>
    <p:sldId id="257" r:id="rId6"/>
    <p:sldId id="385" r:id="rId7"/>
    <p:sldId id="259" r:id="rId8"/>
    <p:sldId id="260" r:id="rId9"/>
    <p:sldId id="305" r:id="rId10"/>
    <p:sldId id="306" r:id="rId11"/>
    <p:sldId id="261" r:id="rId12"/>
    <p:sldId id="333" r:id="rId13"/>
    <p:sldId id="332" r:id="rId14"/>
    <p:sldId id="334" r:id="rId15"/>
    <p:sldId id="335" r:id="rId16"/>
    <p:sldId id="336" r:id="rId17"/>
    <p:sldId id="338" r:id="rId18"/>
    <p:sldId id="339" r:id="rId19"/>
    <p:sldId id="340" r:id="rId20"/>
    <p:sldId id="341" r:id="rId21"/>
    <p:sldId id="343" r:id="rId22"/>
    <p:sldId id="438" r:id="rId23"/>
    <p:sldId id="342" r:id="rId24"/>
    <p:sldId id="347" r:id="rId25"/>
    <p:sldId id="346" r:id="rId26"/>
    <p:sldId id="502" r:id="rId27"/>
    <p:sldId id="349" r:id="rId28"/>
    <p:sldId id="350" r:id="rId29"/>
    <p:sldId id="351" r:id="rId30"/>
    <p:sldId id="352" r:id="rId31"/>
    <p:sldId id="353" r:id="rId32"/>
    <p:sldId id="354" r:id="rId33"/>
    <p:sldId id="355" r:id="rId34"/>
    <p:sldId id="356" r:id="rId35"/>
    <p:sldId id="357" r:id="rId36"/>
    <p:sldId id="477" r:id="rId37"/>
    <p:sldId id="358" r:id="rId38"/>
    <p:sldId id="359" r:id="rId39"/>
    <p:sldId id="360" r:id="rId40"/>
    <p:sldId id="362" r:id="rId41"/>
    <p:sldId id="363" r:id="rId42"/>
    <p:sldId id="364" r:id="rId43"/>
    <p:sldId id="365" r:id="rId44"/>
    <p:sldId id="366" r:id="rId45"/>
    <p:sldId id="367" r:id="rId46"/>
    <p:sldId id="368" r:id="rId47"/>
    <p:sldId id="369" r:id="rId48"/>
    <p:sldId id="370" r:id="rId49"/>
    <p:sldId id="371" r:id="rId50"/>
    <p:sldId id="373" r:id="rId51"/>
    <p:sldId id="375" r:id="rId52"/>
    <p:sldId id="376" r:id="rId53"/>
    <p:sldId id="377" r:id="rId54"/>
    <p:sldId id="378" r:id="rId55"/>
    <p:sldId id="379" r:id="rId56"/>
    <p:sldId id="380" r:id="rId57"/>
    <p:sldId id="381" r:id="rId58"/>
    <p:sldId id="382" r:id="rId59"/>
    <p:sldId id="383" r:id="rId60"/>
    <p:sldId id="384" r:id="rId61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CDCDC"/>
    <a:srgbClr val="F0F0F0"/>
    <a:srgbClr val="E6E6E6"/>
    <a:srgbClr val="C8C8C8"/>
    <a:srgbClr val="FFFFFF"/>
    <a:srgbClr val="FAFAFA"/>
    <a:srgbClr val="BEBE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778" autoAdjust="0"/>
    <p:restoredTop sz="94660"/>
  </p:normalViewPr>
  <p:slideViewPr>
    <p:cSldViewPr snapToGrid="0">
      <p:cViewPr varScale="1">
        <p:scale>
          <a:sx n="78" d="100"/>
          <a:sy n="78" d="100"/>
        </p:scale>
        <p:origin x="654" y="54"/>
      </p:cViewPr>
      <p:guideLst>
        <p:guide orient="horz" pos="2159"/>
        <p:guide pos="3766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5" Type="http://schemas.openxmlformats.org/officeDocument/2006/relationships/tableStyles" Target="tableStyles.xml"/><Relationship Id="rId64" Type="http://schemas.openxmlformats.org/officeDocument/2006/relationships/viewProps" Target="viewProps.xml"/><Relationship Id="rId63" Type="http://schemas.openxmlformats.org/officeDocument/2006/relationships/presProps" Target="presProps.xml"/><Relationship Id="rId62" Type="http://schemas.openxmlformats.org/officeDocument/2006/relationships/handoutMaster" Target="handoutMasters/handoutMaster1.xml"/><Relationship Id="rId61" Type="http://schemas.openxmlformats.org/officeDocument/2006/relationships/slide" Target="slides/slide58.xml"/><Relationship Id="rId60" Type="http://schemas.openxmlformats.org/officeDocument/2006/relationships/slide" Target="slides/slide57.xml"/><Relationship Id="rId6" Type="http://schemas.openxmlformats.org/officeDocument/2006/relationships/slide" Target="slides/slide3.xml"/><Relationship Id="rId59" Type="http://schemas.openxmlformats.org/officeDocument/2006/relationships/slide" Target="slides/slide56.xml"/><Relationship Id="rId58" Type="http://schemas.openxmlformats.org/officeDocument/2006/relationships/slide" Target="slides/slide55.xml"/><Relationship Id="rId57" Type="http://schemas.openxmlformats.org/officeDocument/2006/relationships/slide" Target="slides/slide54.xml"/><Relationship Id="rId56" Type="http://schemas.openxmlformats.org/officeDocument/2006/relationships/slide" Target="slides/slide53.xml"/><Relationship Id="rId55" Type="http://schemas.openxmlformats.org/officeDocument/2006/relationships/slide" Target="slides/slide52.xml"/><Relationship Id="rId54" Type="http://schemas.openxmlformats.org/officeDocument/2006/relationships/slide" Target="slides/slide51.xml"/><Relationship Id="rId53" Type="http://schemas.openxmlformats.org/officeDocument/2006/relationships/slide" Target="slides/slide50.xml"/><Relationship Id="rId52" Type="http://schemas.openxmlformats.org/officeDocument/2006/relationships/slide" Target="slides/slide49.xml"/><Relationship Id="rId51" Type="http://schemas.openxmlformats.org/officeDocument/2006/relationships/slide" Target="slides/slide48.xml"/><Relationship Id="rId50" Type="http://schemas.openxmlformats.org/officeDocument/2006/relationships/slide" Target="slides/slide47.xml"/><Relationship Id="rId5" Type="http://schemas.openxmlformats.org/officeDocument/2006/relationships/notesMaster" Target="notesMasters/notesMaster1.xml"/><Relationship Id="rId49" Type="http://schemas.openxmlformats.org/officeDocument/2006/relationships/slide" Target="slides/slide46.xml"/><Relationship Id="rId48" Type="http://schemas.openxmlformats.org/officeDocument/2006/relationships/slide" Target="slides/slide45.xml"/><Relationship Id="rId47" Type="http://schemas.openxmlformats.org/officeDocument/2006/relationships/slide" Target="slides/slide44.xml"/><Relationship Id="rId46" Type="http://schemas.openxmlformats.org/officeDocument/2006/relationships/slide" Target="slides/slide43.xml"/><Relationship Id="rId45" Type="http://schemas.openxmlformats.org/officeDocument/2006/relationships/slide" Target="slides/slide42.xml"/><Relationship Id="rId44" Type="http://schemas.openxmlformats.org/officeDocument/2006/relationships/slide" Target="slides/slide41.xml"/><Relationship Id="rId43" Type="http://schemas.openxmlformats.org/officeDocument/2006/relationships/slide" Target="slides/slide40.xml"/><Relationship Id="rId42" Type="http://schemas.openxmlformats.org/officeDocument/2006/relationships/slide" Target="slides/slide39.xml"/><Relationship Id="rId41" Type="http://schemas.openxmlformats.org/officeDocument/2006/relationships/slide" Target="slides/slide38.xml"/><Relationship Id="rId40" Type="http://schemas.openxmlformats.org/officeDocument/2006/relationships/slide" Target="slides/slide37.xml"/><Relationship Id="rId4" Type="http://schemas.openxmlformats.org/officeDocument/2006/relationships/slide" Target="slides/slide2.xml"/><Relationship Id="rId39" Type="http://schemas.openxmlformats.org/officeDocument/2006/relationships/slide" Target="slides/slide36.xml"/><Relationship Id="rId38" Type="http://schemas.openxmlformats.org/officeDocument/2006/relationships/slide" Target="slides/slide35.xml"/><Relationship Id="rId37" Type="http://schemas.openxmlformats.org/officeDocument/2006/relationships/slide" Target="slides/slide34.xml"/><Relationship Id="rId36" Type="http://schemas.openxmlformats.org/officeDocument/2006/relationships/slide" Target="slides/slide33.xml"/><Relationship Id="rId35" Type="http://schemas.openxmlformats.org/officeDocument/2006/relationships/slide" Target="slides/slide32.xml"/><Relationship Id="rId34" Type="http://schemas.openxmlformats.org/officeDocument/2006/relationships/slide" Target="slides/slide31.xml"/><Relationship Id="rId33" Type="http://schemas.openxmlformats.org/officeDocument/2006/relationships/slide" Target="slides/slide30.xml"/><Relationship Id="rId32" Type="http://schemas.openxmlformats.org/officeDocument/2006/relationships/slide" Target="slides/slide29.xml"/><Relationship Id="rId31" Type="http://schemas.openxmlformats.org/officeDocument/2006/relationships/slide" Target="slides/slide28.xml"/><Relationship Id="rId30" Type="http://schemas.openxmlformats.org/officeDocument/2006/relationships/slide" Target="slides/slide27.xml"/><Relationship Id="rId3" Type="http://schemas.openxmlformats.org/officeDocument/2006/relationships/slide" Target="slides/slide1.xml"/><Relationship Id="rId29" Type="http://schemas.openxmlformats.org/officeDocument/2006/relationships/slide" Target="slides/slide26.xml"/><Relationship Id="rId28" Type="http://schemas.openxmlformats.org/officeDocument/2006/relationships/slide" Target="slides/slide25.xml"/><Relationship Id="rId27" Type="http://schemas.openxmlformats.org/officeDocument/2006/relationships/slide" Target="slides/slide24.xml"/><Relationship Id="rId26" Type="http://schemas.openxmlformats.org/officeDocument/2006/relationships/slide" Target="slides/slide23.xml"/><Relationship Id="rId25" Type="http://schemas.openxmlformats.org/officeDocument/2006/relationships/slide" Target="slides/slide22.xml"/><Relationship Id="rId24" Type="http://schemas.openxmlformats.org/officeDocument/2006/relationships/slide" Target="slides/slide21.xml"/><Relationship Id="rId23" Type="http://schemas.openxmlformats.org/officeDocument/2006/relationships/slide" Target="slides/slide20.xml"/><Relationship Id="rId22" Type="http://schemas.openxmlformats.org/officeDocument/2006/relationships/slide" Target="slides/slide19.xml"/><Relationship Id="rId21" Type="http://schemas.openxmlformats.org/officeDocument/2006/relationships/slide" Target="slides/slide18.xml"/><Relationship Id="rId20" Type="http://schemas.openxmlformats.org/officeDocument/2006/relationships/slide" Target="slides/slide17.xml"/><Relationship Id="rId2" Type="http://schemas.openxmlformats.org/officeDocument/2006/relationships/theme" Target="theme/theme1.xml"/><Relationship Id="rId19" Type="http://schemas.openxmlformats.org/officeDocument/2006/relationships/slide" Target="slides/slide16.xml"/><Relationship Id="rId18" Type="http://schemas.openxmlformats.org/officeDocument/2006/relationships/slide" Target="slides/slide15.xml"/><Relationship Id="rId17" Type="http://schemas.openxmlformats.org/officeDocument/2006/relationships/slide" Target="slides/slide14.xml"/><Relationship Id="rId16" Type="http://schemas.openxmlformats.org/officeDocument/2006/relationships/slide" Target="slides/slide13.xml"/><Relationship Id="rId15" Type="http://schemas.openxmlformats.org/officeDocument/2006/relationships/slide" Target="slides/slide12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9B84EA-7D68-4D60-9CB1-D50884785D1C}" type="datetimeFigureOut">
              <a:rPr lang="zh-CN" altLang="en-US" smtClean="0">
                <a:latin typeface="微软雅黑" panose="020B0503020204020204" charset="-122"/>
                <a:ea typeface="微软雅黑" panose="020B0503020204020204" charset="-122"/>
              </a:rPr>
            </a:fld>
            <a:endParaRPr lang="zh-CN" altLang="en-US" smtClean="0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4E0FC9-F1F8-4FAE-9988-3BA365CFD46F}" type="slidenum">
              <a:rPr lang="zh-CN" altLang="en-US" smtClean="0">
                <a:latin typeface="微软雅黑" panose="020B0503020204020204" charset="-122"/>
                <a:ea typeface="微软雅黑" panose="020B0503020204020204" charset="-122"/>
              </a:rPr>
            </a:fld>
            <a:endParaRPr lang="zh-CN" altLang="en-US" smtClean="0">
              <a:latin typeface="微软雅黑" panose="020B0503020204020204" charset="-122"/>
              <a:ea typeface="微软雅黑" panose="020B0503020204020204" charset="-122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fld id="{1AC49D05-6128-4D0D-A32A-06A5E73B386C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fld id="{5849F42C-2DAE-424C-A4B8-3140182C3E9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600" kern="1200">
        <a:solidFill>
          <a:schemeClr val="tx1"/>
        </a:solidFill>
        <a:latin typeface="微软雅黑" panose="020B0503020204020204" charset="-122"/>
        <a:ea typeface="微软雅黑" panose="020B0503020204020204" charset="-122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微软雅黑" panose="020B0503020204020204" charset="-122"/>
        <a:ea typeface="微软雅黑" panose="020B0503020204020204" charset="-122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微软雅黑" panose="020B0503020204020204" charset="-122"/>
        <a:ea typeface="微软雅黑" panose="020B0503020204020204" charset="-122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微软雅黑" panose="020B0503020204020204" charset="-122"/>
        <a:ea typeface="微软雅黑" panose="020B0503020204020204" charset="-122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微软雅黑" panose="020B0503020204020204" charset="-122"/>
        <a:ea typeface="微软雅黑" panose="020B0503020204020204" charset="-122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6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7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8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D0DACE-38E0-42D2-9336-2B707D34BC6D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D0DACE-38E0-42D2-9336-2B707D34BC6D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D0DACE-38E0-42D2-9336-2B707D34BC6D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D0DACE-38E0-42D2-9336-2B707D34BC6D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D0DACE-38E0-42D2-9336-2B707D34BC6D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D0DACE-38E0-42D2-9336-2B707D34BC6D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D0DACE-38E0-42D2-9336-2B707D34BC6D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D0DACE-38E0-42D2-9336-2B707D34BC6D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6" Type="http://schemas.openxmlformats.org/officeDocument/2006/relationships/tags" Target="../tags/tag5.xml"/><Relationship Id="rId5" Type="http://schemas.openxmlformats.org/officeDocument/2006/relationships/tags" Target="../tags/tag4.xml"/><Relationship Id="rId4" Type="http://schemas.openxmlformats.org/officeDocument/2006/relationships/tags" Target="../tags/tag3.xml"/><Relationship Id="rId3" Type="http://schemas.openxmlformats.org/officeDocument/2006/relationships/tags" Target="../tags/tag2.xml"/><Relationship Id="rId2" Type="http://schemas.openxmlformats.org/officeDocument/2006/relationships/tags" Target="../tags/tag1.xml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5" Type="http://schemas.openxmlformats.org/officeDocument/2006/relationships/tags" Target="../tags/tag51.xml"/><Relationship Id="rId4" Type="http://schemas.openxmlformats.org/officeDocument/2006/relationships/tags" Target="../tags/tag50.xml"/><Relationship Id="rId3" Type="http://schemas.openxmlformats.org/officeDocument/2006/relationships/tags" Target="../tags/tag49.xml"/><Relationship Id="rId2" Type="http://schemas.openxmlformats.org/officeDocument/2006/relationships/tags" Target="../tags/tag48.xml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5" Type="http://schemas.openxmlformats.org/officeDocument/2006/relationships/tags" Target="../tags/tag55.xml"/><Relationship Id="rId4" Type="http://schemas.openxmlformats.org/officeDocument/2006/relationships/tags" Target="../tags/tag54.xml"/><Relationship Id="rId3" Type="http://schemas.openxmlformats.org/officeDocument/2006/relationships/tags" Target="../tags/tag53.xml"/><Relationship Id="rId2" Type="http://schemas.openxmlformats.org/officeDocument/2006/relationships/tags" Target="../tags/tag52.xml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6" Type="http://schemas.openxmlformats.org/officeDocument/2006/relationships/tags" Target="../tags/tag10.xml"/><Relationship Id="rId5" Type="http://schemas.openxmlformats.org/officeDocument/2006/relationships/tags" Target="../tags/tag9.xml"/><Relationship Id="rId4" Type="http://schemas.openxmlformats.org/officeDocument/2006/relationships/tags" Target="../tags/tag8.xml"/><Relationship Id="rId3" Type="http://schemas.openxmlformats.org/officeDocument/2006/relationships/tags" Target="../tags/tag7.xml"/><Relationship Id="rId2" Type="http://schemas.openxmlformats.org/officeDocument/2006/relationships/tags" Target="../tags/tag6.xml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6" Type="http://schemas.openxmlformats.org/officeDocument/2006/relationships/tags" Target="../tags/tag15.xml"/><Relationship Id="rId5" Type="http://schemas.openxmlformats.org/officeDocument/2006/relationships/tags" Target="../tags/tag14.xml"/><Relationship Id="rId4" Type="http://schemas.openxmlformats.org/officeDocument/2006/relationships/tags" Target="../tags/tag13.xml"/><Relationship Id="rId3" Type="http://schemas.openxmlformats.org/officeDocument/2006/relationships/tags" Target="../tags/tag12.xml"/><Relationship Id="rId2" Type="http://schemas.openxmlformats.org/officeDocument/2006/relationships/tags" Target="../tags/tag11.xml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7" Type="http://schemas.openxmlformats.org/officeDocument/2006/relationships/tags" Target="../tags/tag21.xml"/><Relationship Id="rId6" Type="http://schemas.openxmlformats.org/officeDocument/2006/relationships/tags" Target="../tags/tag20.xml"/><Relationship Id="rId5" Type="http://schemas.openxmlformats.org/officeDocument/2006/relationships/tags" Target="../tags/tag19.xml"/><Relationship Id="rId4" Type="http://schemas.openxmlformats.org/officeDocument/2006/relationships/tags" Target="../tags/tag18.xml"/><Relationship Id="rId3" Type="http://schemas.openxmlformats.org/officeDocument/2006/relationships/tags" Target="../tags/tag17.xml"/><Relationship Id="rId2" Type="http://schemas.openxmlformats.org/officeDocument/2006/relationships/tags" Target="../tags/tag16.xml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9" Type="http://schemas.openxmlformats.org/officeDocument/2006/relationships/tags" Target="../tags/tag29.xml"/><Relationship Id="rId8" Type="http://schemas.openxmlformats.org/officeDocument/2006/relationships/tags" Target="../tags/tag28.xml"/><Relationship Id="rId7" Type="http://schemas.openxmlformats.org/officeDocument/2006/relationships/tags" Target="../tags/tag27.xml"/><Relationship Id="rId6" Type="http://schemas.openxmlformats.org/officeDocument/2006/relationships/tags" Target="../tags/tag26.xml"/><Relationship Id="rId5" Type="http://schemas.openxmlformats.org/officeDocument/2006/relationships/tags" Target="../tags/tag25.xml"/><Relationship Id="rId4" Type="http://schemas.openxmlformats.org/officeDocument/2006/relationships/tags" Target="../tags/tag24.xml"/><Relationship Id="rId3" Type="http://schemas.openxmlformats.org/officeDocument/2006/relationships/tags" Target="../tags/tag23.xml"/><Relationship Id="rId2" Type="http://schemas.openxmlformats.org/officeDocument/2006/relationships/tags" Target="../tags/tag22.xml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5" Type="http://schemas.openxmlformats.org/officeDocument/2006/relationships/tags" Target="../tags/tag33.xml"/><Relationship Id="rId4" Type="http://schemas.openxmlformats.org/officeDocument/2006/relationships/tags" Target="../tags/tag32.xml"/><Relationship Id="rId3" Type="http://schemas.openxmlformats.org/officeDocument/2006/relationships/tags" Target="../tags/tag31.xml"/><Relationship Id="rId2" Type="http://schemas.openxmlformats.org/officeDocument/2006/relationships/tags" Target="../tags/tag30.xml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4" Type="http://schemas.openxmlformats.org/officeDocument/2006/relationships/tags" Target="../tags/tag36.xml"/><Relationship Id="rId3" Type="http://schemas.openxmlformats.org/officeDocument/2006/relationships/tags" Target="../tags/tag35.xml"/><Relationship Id="rId2" Type="http://schemas.openxmlformats.org/officeDocument/2006/relationships/tags" Target="../tags/tag34.xml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7" Type="http://schemas.openxmlformats.org/officeDocument/2006/relationships/tags" Target="../tags/tag42.xml"/><Relationship Id="rId6" Type="http://schemas.openxmlformats.org/officeDocument/2006/relationships/tags" Target="../tags/tag41.xml"/><Relationship Id="rId5" Type="http://schemas.openxmlformats.org/officeDocument/2006/relationships/tags" Target="../tags/tag40.xml"/><Relationship Id="rId4" Type="http://schemas.openxmlformats.org/officeDocument/2006/relationships/tags" Target="../tags/tag39.xml"/><Relationship Id="rId3" Type="http://schemas.openxmlformats.org/officeDocument/2006/relationships/tags" Target="../tags/tag38.xml"/><Relationship Id="rId2" Type="http://schemas.openxmlformats.org/officeDocument/2006/relationships/tags" Target="../tags/tag37.xml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6" Type="http://schemas.openxmlformats.org/officeDocument/2006/relationships/tags" Target="../tags/tag47.xml"/><Relationship Id="rId5" Type="http://schemas.openxmlformats.org/officeDocument/2006/relationships/tags" Target="../tags/tag46.xml"/><Relationship Id="rId4" Type="http://schemas.openxmlformats.org/officeDocument/2006/relationships/tags" Target="../tags/tag45.xml"/><Relationship Id="rId3" Type="http://schemas.openxmlformats.org/officeDocument/2006/relationships/tags" Target="../tags/tag44.xml"/><Relationship Id="rId2" Type="http://schemas.openxmlformats.org/officeDocument/2006/relationships/tags" Target="../tags/tag43.xml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 hasCustomPrompt="1"/>
            <p:custDataLst>
              <p:tags r:id="rId2"/>
            </p:custDataLst>
          </p:nvPr>
        </p:nvSpPr>
        <p:spPr>
          <a:xfrm>
            <a:off x="669882" y="2588281"/>
            <a:ext cx="10852237" cy="899167"/>
          </a:xfrm>
        </p:spPr>
        <p:txBody>
          <a:bodyPr lIns="101600" tIns="38100" rIns="25400" bIns="38100" anchor="t" anchorCtr="0">
            <a:noAutofit/>
          </a:bodyPr>
          <a:lstStyle>
            <a:lvl1pPr algn="ctr">
              <a:defRPr sz="5400" b="0" spc="6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  <p:custDataLst>
              <p:tags r:id="rId3"/>
            </p:custDataLst>
          </p:nvPr>
        </p:nvSpPr>
        <p:spPr>
          <a:xfrm>
            <a:off x="669882" y="3566160"/>
            <a:ext cx="10852237" cy="950984"/>
          </a:xfrm>
        </p:spPr>
        <p:txBody>
          <a:bodyPr lIns="101600" tIns="38100" rIns="76200" bIns="38100">
            <a:noAutofit/>
          </a:bodyPr>
          <a:lstStyle>
            <a:lvl1pPr marL="0" indent="0" algn="ctr" eaLnBrk="1" fontAlgn="auto" latinLnBrk="0" hangingPunct="1">
              <a:lnSpc>
                <a:spcPct val="100000"/>
              </a:lnSpc>
              <a:buNone/>
              <a:defRPr sz="2400" u="none" strike="noStrike" kern="1200" cap="none" spc="200" normalizeH="0" baseline="0">
                <a:solidFill>
                  <a:schemeClr val="tx1"/>
                </a:solidFill>
                <a:uFillTx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单击此处编辑副标题</a:t>
            </a:r>
            <a:endParaRPr lang="zh-CN" altLang="en-US" dirty="0"/>
          </a:p>
        </p:txBody>
      </p:sp>
      <p:sp>
        <p:nvSpPr>
          <p:cNvPr id="16" name="日期占位符 15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17" name="页脚占位符 16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5"/>
            </p:custDataLst>
          </p:nvPr>
        </p:nvSpPr>
        <p:spPr>
          <a:xfrm>
            <a:off x="669930" y="952508"/>
            <a:ext cx="10852237" cy="50400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末尾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5"/>
            </p:custDataLst>
          </p:nvPr>
        </p:nvSpPr>
        <p:spPr>
          <a:xfrm>
            <a:off x="669882" y="2588281"/>
            <a:ext cx="10852237" cy="899167"/>
          </a:xfrm>
        </p:spPr>
        <p:txBody>
          <a:bodyPr vert="horz" lIns="101600" tIns="38100" rIns="25400" bIns="38100" rtlCol="0" anchor="t" anchorCtr="0">
            <a:noAutofit/>
          </a:bodyPr>
          <a:lstStyle>
            <a:lvl1pPr marL="0" marR="0" algn="ctr" defTabSz="914400" rtl="0" eaLnBrk="1" fontAlgn="auto" latinLnBrk="0" hangingPunct="1">
              <a:lnSpc>
                <a:spcPct val="100000"/>
              </a:lnSpc>
              <a:buNone/>
              <a:defRPr kumimoji="0" lang="zh-CN" altLang="en-US" sz="5400" b="0" i="0" u="none" strike="noStrike" kern="1200" cap="none" spc="600" normalizeH="0" baseline="0" noProof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单击此处编辑标题</a:t>
            </a:r>
            <a:endParaRPr>
              <a:sym typeface="+mn-ea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69882" y="432000"/>
            <a:ext cx="10852237" cy="648000"/>
          </a:xfrm>
        </p:spPr>
        <p:txBody>
          <a:bodyPr vert="horz" lIns="101600" tIns="38100" rIns="76200" bIns="38100" rtlCol="0" anchor="ctr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/>
            <a:r>
              <a:rPr dirty="0">
                <a:sym typeface="+mn-ea"/>
              </a:rPr>
              <a:t>单击此处编辑母版标题样式</a:t>
            </a:r>
            <a:endParaRPr dirty="0">
              <a:sym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>
          <a:xfrm>
            <a:off x="669882" y="1296000"/>
            <a:ext cx="10852237" cy="5041355"/>
          </a:xfrm>
        </p:spPr>
        <p:txBody>
          <a:bodyPr vert="horz" lIns="101600" tIns="0" rIns="82550" bIns="0" rtlCol="0">
            <a:no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5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  <a:p>
            <a:pPr lvl="1"/>
            <a:r>
              <a:rPr dirty="0">
                <a:sym typeface="+mn-ea"/>
              </a:rPr>
              <a:t>第二级</a:t>
            </a:r>
            <a:endParaRPr dirty="0">
              <a:sym typeface="+mn-ea"/>
            </a:endParaRPr>
          </a:p>
          <a:p>
            <a:pPr lvl="2"/>
            <a:r>
              <a:rPr dirty="0">
                <a:sym typeface="+mn-ea"/>
              </a:rPr>
              <a:t>第三级</a:t>
            </a:r>
            <a:endParaRPr dirty="0">
              <a:sym typeface="+mn-ea"/>
            </a:endParaRPr>
          </a:p>
          <a:p>
            <a:pPr lvl="3"/>
            <a:r>
              <a:rPr dirty="0">
                <a:sym typeface="+mn-ea"/>
              </a:rPr>
              <a:t>第四级</a:t>
            </a:r>
            <a:endParaRPr dirty="0">
              <a:sym typeface="+mn-ea"/>
            </a:endParaRPr>
          </a:p>
          <a:p>
            <a:pPr lvl="4"/>
            <a:r>
              <a:rPr dirty="0">
                <a:sym typeface="+mn-ea"/>
              </a:rPr>
              <a:t>第五级</a:t>
            </a:r>
            <a:endParaRPr dirty="0">
              <a:sym typeface="+mn-ea"/>
            </a:endParaRP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69930" y="3808730"/>
            <a:ext cx="10852237" cy="624845"/>
          </a:xfrm>
        </p:spPr>
        <p:txBody>
          <a:bodyPr lIns="101600" tIns="38100" rIns="63500" bIns="38100" anchor="t" anchorCtr="0">
            <a:noAutofit/>
          </a:bodyPr>
          <a:lstStyle>
            <a:lvl1pPr>
              <a:defRPr sz="3600" b="0" u="none" strike="noStrike" kern="1200" cap="none" spc="300" normalizeH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FillTx/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3"/>
            </p:custDataLst>
          </p:nvPr>
        </p:nvSpPr>
        <p:spPr>
          <a:xfrm>
            <a:off x="669925" y="4511675"/>
            <a:ext cx="10852237" cy="1077985"/>
          </a:xfrm>
        </p:spPr>
        <p:txBody>
          <a:bodyPr lIns="101600" tIns="38100" rIns="76200" bIns="38100">
            <a:noAutofit/>
          </a:bodyPr>
          <a:lstStyle>
            <a:lvl1pPr marL="0" indent="0" eaLnBrk="1" fontAlgn="auto" latinLnBrk="0" hangingPunct="1">
              <a:buNone/>
              <a:defRPr kumimoji="0" lang="zh-CN" altLang="en-US" sz="1600" b="0" i="0" u="none" strike="noStrike" kern="1200" cap="none" spc="150" normalizeH="0" baseline="0" noProof="1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69882" y="432000"/>
            <a:ext cx="10852237" cy="648000"/>
          </a:xfrm>
        </p:spPr>
        <p:txBody>
          <a:bodyPr vert="horz" lIns="101600" tIns="38100" rIns="76200" bIns="38100" rtlCol="0" anchor="ctr" anchorCtr="0">
            <a:no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/>
            <a:r>
              <a:rPr dirty="0">
                <a:sym typeface="+mn-ea"/>
              </a:rPr>
              <a:t>单击此处编辑母版标题样式</a:t>
            </a:r>
            <a:endParaRPr dirty="0">
              <a:sym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  <p:custDataLst>
              <p:tags r:id="rId3"/>
            </p:custDataLst>
          </p:nvPr>
        </p:nvSpPr>
        <p:spPr>
          <a:xfrm>
            <a:off x="669930" y="1296000"/>
            <a:ext cx="5283242" cy="5040000"/>
          </a:xfrm>
        </p:spPr>
        <p:txBody>
          <a:bodyPr vert="horz" lIns="101600" tIns="0" rIns="82550" bIns="0" rtlCol="0">
            <a:no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5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  <a:p>
            <a:pPr lvl="1"/>
            <a:r>
              <a:rPr dirty="0">
                <a:sym typeface="+mn-ea"/>
              </a:rPr>
              <a:t>第二级</a:t>
            </a:r>
            <a:endParaRPr dirty="0">
              <a:sym typeface="+mn-ea"/>
            </a:endParaRPr>
          </a:p>
          <a:p>
            <a:pPr lvl="2"/>
            <a:r>
              <a:rPr dirty="0">
                <a:sym typeface="+mn-ea"/>
              </a:rPr>
              <a:t>第三级</a:t>
            </a:r>
            <a:endParaRPr dirty="0">
              <a:sym typeface="+mn-ea"/>
            </a:endParaRPr>
          </a:p>
          <a:p>
            <a:pPr lvl="3"/>
            <a:r>
              <a:rPr dirty="0">
                <a:sym typeface="+mn-ea"/>
              </a:rPr>
              <a:t>第四级</a:t>
            </a:r>
            <a:endParaRPr dirty="0">
              <a:sym typeface="+mn-ea"/>
            </a:endParaRPr>
          </a:p>
          <a:p>
            <a:pPr lvl="4"/>
            <a:r>
              <a:rPr dirty="0">
                <a:sym typeface="+mn-ea"/>
              </a:rPr>
              <a:t>第五级</a:t>
            </a:r>
            <a:endParaRPr dirty="0">
              <a:sym typeface="+mn-ea"/>
            </a:endParaRP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238877" y="1296000"/>
            <a:ext cx="5283242" cy="5040000"/>
          </a:xfrm>
        </p:spPr>
        <p:txBody>
          <a:bodyPr>
            <a:noAutofit/>
          </a:bodyPr>
          <a:lstStyle>
            <a:lvl1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6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7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69882" y="432000"/>
            <a:ext cx="10852237" cy="648000"/>
          </a:xfrm>
        </p:spPr>
        <p:txBody>
          <a:bodyPr vert="horz" lIns="101600" tIns="38100" rIns="76200" bIns="38100" rtlCol="0" anchor="ctr" anchorCtr="0">
            <a:no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/>
            <a:r>
              <a:rPr dirty="0">
                <a:sym typeface="+mn-ea"/>
              </a:rPr>
              <a:t>单击此处编辑母版标题样式</a:t>
            </a:r>
            <a:endParaRPr dirty="0">
              <a:sym typeface="+mn-ea"/>
            </a:endParaRPr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669930" y="1296000"/>
            <a:ext cx="5283242" cy="381003"/>
          </a:xfrm>
        </p:spPr>
        <p:txBody>
          <a:bodyPr lIns="101600" tIns="38100" rIns="76200" bIns="38100" anchor="t" anchorCtr="0">
            <a:noAutofit/>
          </a:bodyPr>
          <a:lstStyle>
            <a:lvl1pPr marL="0" indent="0" eaLnBrk="1" fontAlgn="auto" latinLnBrk="0" hangingPunct="1">
              <a:lnSpc>
                <a:spcPct val="100000"/>
              </a:lnSpc>
              <a:spcAft>
                <a:spcPts val="0"/>
              </a:spcAft>
              <a:buNone/>
              <a:defRPr sz="2000" b="1" u="none" strike="noStrike" kern="1200" cap="none" spc="200" normalizeH="0" baseline="0">
                <a:solidFill>
                  <a:schemeClr val="tx1"/>
                </a:solidFill>
                <a:uFillTx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69925" y="1789043"/>
            <a:ext cx="5283200" cy="4552234"/>
          </a:xfrm>
        </p:spPr>
        <p:txBody>
          <a:bodyPr vert="horz" lIns="101600" tIns="0" rIns="82550" bIns="0" rtlCol="0">
            <a:no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5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  <a:p>
            <a:pPr lvl="1"/>
            <a:r>
              <a:rPr dirty="0">
                <a:sym typeface="+mn-ea"/>
              </a:rPr>
              <a:t>第二级</a:t>
            </a:r>
            <a:endParaRPr dirty="0">
              <a:sym typeface="+mn-ea"/>
            </a:endParaRPr>
          </a:p>
          <a:p>
            <a:pPr lvl="2"/>
            <a:r>
              <a:rPr dirty="0">
                <a:sym typeface="+mn-ea"/>
              </a:rPr>
              <a:t>第三级</a:t>
            </a:r>
            <a:endParaRPr dirty="0">
              <a:sym typeface="+mn-ea"/>
            </a:endParaRPr>
          </a:p>
          <a:p>
            <a:pPr lvl="3"/>
            <a:r>
              <a:rPr dirty="0">
                <a:sym typeface="+mn-ea"/>
              </a:rPr>
              <a:t>第四级</a:t>
            </a:r>
            <a:endParaRPr dirty="0">
              <a:sym typeface="+mn-ea"/>
            </a:endParaRPr>
          </a:p>
          <a:p>
            <a:pPr lvl="4"/>
            <a:r>
              <a:rPr dirty="0">
                <a:sym typeface="+mn-ea"/>
              </a:rPr>
              <a:t>第五级</a:t>
            </a:r>
            <a:endParaRPr dirty="0">
              <a:sym typeface="+mn-ea"/>
            </a:endParaRP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  <p:custDataLst>
              <p:tags r:id="rId5"/>
            </p:custDataLst>
          </p:nvPr>
        </p:nvSpPr>
        <p:spPr>
          <a:xfrm>
            <a:off x="6235750" y="1296000"/>
            <a:ext cx="5283242" cy="381003"/>
          </a:xfrm>
        </p:spPr>
        <p:txBody>
          <a:bodyPr vert="horz" lIns="101600" tIns="38100" rIns="76200" bIns="38100" rtlCol="0" anchor="t" anchorCtr="0">
            <a:noAutofit/>
          </a:bodyPr>
          <a:lstStyle>
            <a:lvl1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lang="zh-CN" altLang="en-US" sz="20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>
                <a:sym typeface="+mn-ea"/>
              </a:rPr>
              <a:t>单击此处编辑文本</a:t>
            </a:r>
            <a:endParaRPr>
              <a:sym typeface="+mn-ea"/>
            </a:endParaRP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  <p:custDataLst>
              <p:tags r:id="rId6"/>
            </p:custDataLst>
          </p:nvPr>
        </p:nvSpPr>
        <p:spPr>
          <a:xfrm>
            <a:off x="6235750" y="1789043"/>
            <a:ext cx="5283242" cy="4552234"/>
          </a:xfrm>
        </p:spPr>
        <p:txBody>
          <a:bodyPr vert="horz" lIns="101600" tIns="0" rIns="82550" bIns="0" rtlCol="0">
            <a:no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5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  <a:p>
            <a:pPr lvl="1"/>
            <a:r>
              <a:rPr dirty="0">
                <a:sym typeface="+mn-ea"/>
              </a:rPr>
              <a:t>第二级</a:t>
            </a:r>
            <a:endParaRPr dirty="0">
              <a:sym typeface="+mn-ea"/>
            </a:endParaRPr>
          </a:p>
          <a:p>
            <a:pPr lvl="2"/>
            <a:r>
              <a:rPr dirty="0">
                <a:sym typeface="+mn-ea"/>
              </a:rPr>
              <a:t>第三级</a:t>
            </a:r>
            <a:endParaRPr dirty="0">
              <a:sym typeface="+mn-ea"/>
            </a:endParaRPr>
          </a:p>
          <a:p>
            <a:pPr lvl="3"/>
            <a:r>
              <a:rPr dirty="0">
                <a:sym typeface="+mn-ea"/>
              </a:rPr>
              <a:t>第四级</a:t>
            </a:r>
            <a:endParaRPr dirty="0">
              <a:sym typeface="+mn-ea"/>
            </a:endParaRPr>
          </a:p>
          <a:p>
            <a:pPr lvl="4"/>
            <a:r>
              <a:rPr dirty="0">
                <a:sym typeface="+mn-ea"/>
              </a:rPr>
              <a:t>第五级</a:t>
            </a:r>
            <a:endParaRPr dirty="0">
              <a:sym typeface="+mn-ea"/>
            </a:endParaRP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  <p:custDataLst>
              <p:tags r:id="rId7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  <p:custDataLst>
              <p:tags r:id="rId8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  <p:custDataLst>
              <p:tags r:id="rId9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 vert="horz" lIns="101600" tIns="38100" rIns="76200" bIns="38100" rtlCol="0" anchor="ctr" anchorCtr="0">
            <a:no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单击此处编辑母版标题样式</a:t>
            </a:r>
            <a:endParaRPr>
              <a:sym typeface="+mn-ea"/>
            </a:endParaRP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图片占位符 2"/>
          <p:cNvSpPr>
            <a:spLocks noGrp="1"/>
          </p:cNvSpPr>
          <p:nvPr>
            <p:ph type="pic" idx="1"/>
            <p:custDataLst>
              <p:tags r:id="rId2"/>
            </p:custDataLst>
          </p:nvPr>
        </p:nvSpPr>
        <p:spPr>
          <a:xfrm>
            <a:off x="669930" y="1296000"/>
            <a:ext cx="5283242" cy="5040000"/>
          </a:xfrm>
        </p:spPr>
        <p:txBody>
          <a:bodyPr vert="horz" lIns="101600" tIns="0" rIns="82550" bIns="0" rtlCol="0">
            <a:noAutofit/>
          </a:bodyPr>
          <a:lstStyle>
            <a:lvl1pPr marL="0" marR="0" lvl="0" indent="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None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5pPr>
          </a:lstStyle>
          <a:p>
            <a:pPr lvl="0"/>
            <a:endParaRPr dirty="0">
              <a:sym typeface="+mn-ea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  <p:custDataLst>
              <p:tags r:id="rId3"/>
            </p:custDataLst>
          </p:nvPr>
        </p:nvSpPr>
        <p:spPr>
          <a:xfrm>
            <a:off x="6238925" y="1296000"/>
            <a:ext cx="5283242" cy="5040000"/>
          </a:xfrm>
        </p:spPr>
        <p:txBody>
          <a:bodyPr vert="horz" lIns="101600" tIns="0" rIns="82550" bIns="0" rtlCol="0">
            <a:norm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单击此处编辑母版文本样式</a:t>
            </a:r>
            <a:endParaRPr>
              <a:sym typeface="+mn-ea"/>
            </a:endParaRP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  <p:sp>
        <p:nvSpPr>
          <p:cNvPr id="9" name="标题 8"/>
          <p:cNvSpPr>
            <a:spLocks noGrp="1"/>
          </p:cNvSpPr>
          <p:nvPr>
            <p:ph type="title"/>
            <p:custDataLst>
              <p:tags r:id="rId7"/>
            </p:custDataLst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  <p:custDataLst>
              <p:tags r:id="rId2"/>
            </p:custDataLst>
          </p:nvPr>
        </p:nvSpPr>
        <p:spPr>
          <a:xfrm>
            <a:off x="10571135" y="952508"/>
            <a:ext cx="950984" cy="5388907"/>
          </a:xfrm>
        </p:spPr>
        <p:txBody>
          <a:bodyPr vert="eaVert" lIns="101600" tIns="38100" rIns="76200" bIns="38100" rtlCol="0" anchor="ctr" anchorCtr="0">
            <a:no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spcAft>
                <a:spcPts val="0"/>
              </a:spcAft>
              <a:buNone/>
              <a:defRPr kumimoji="0" lang="zh-CN" altLang="en-US" sz="24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单击此处编辑母版标题样式</a:t>
            </a:r>
            <a:endParaRPr>
              <a:sym typeface="+mn-ea"/>
            </a:endParaRP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  <p:custDataLst>
              <p:tags r:id="rId3"/>
            </p:custDataLst>
          </p:nvPr>
        </p:nvSpPr>
        <p:spPr>
          <a:xfrm>
            <a:off x="669925" y="952500"/>
            <a:ext cx="9828101" cy="5388907"/>
          </a:xfrm>
        </p:spPr>
        <p:txBody>
          <a:bodyPr vert="eaVert"/>
          <a:lstStyle>
            <a:lvl1pPr indent="0" eaLnBrk="1" fontAlgn="auto" latinLnBrk="0" hangingPunct="1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indent="0" eaLnBrk="1" fontAlgn="auto" latinLnBrk="0" hangingPunct="1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 indent="0" eaLnBrk="1" fontAlgn="auto" latinLnBrk="0" hangingPunct="1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 indent="0" eaLnBrk="1" fontAlgn="auto" latinLnBrk="0" hangingPunct="1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 indent="0" eaLnBrk="1" fontAlgn="auto" latinLnBrk="0" hangingPunct="1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9" Type="http://schemas.openxmlformats.org/officeDocument/2006/relationships/theme" Target="../theme/theme1.xml"/><Relationship Id="rId18" Type="http://schemas.openxmlformats.org/officeDocument/2006/relationships/image" Target="../media/image1.png"/><Relationship Id="rId17" Type="http://schemas.openxmlformats.org/officeDocument/2006/relationships/tags" Target="../tags/tag61.xml"/><Relationship Id="rId16" Type="http://schemas.openxmlformats.org/officeDocument/2006/relationships/tags" Target="../tags/tag60.xml"/><Relationship Id="rId15" Type="http://schemas.openxmlformats.org/officeDocument/2006/relationships/tags" Target="../tags/tag59.xml"/><Relationship Id="rId14" Type="http://schemas.openxmlformats.org/officeDocument/2006/relationships/tags" Target="../tags/tag58.xml"/><Relationship Id="rId13" Type="http://schemas.openxmlformats.org/officeDocument/2006/relationships/tags" Target="../tags/tag57.xml"/><Relationship Id="rId12" Type="http://schemas.openxmlformats.org/officeDocument/2006/relationships/tags" Target="../tags/tag56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  <p:custDataLst>
              <p:tags r:id="rId12"/>
            </p:custDataLst>
          </p:nvPr>
        </p:nvSpPr>
        <p:spPr>
          <a:xfrm>
            <a:off x="669882" y="432000"/>
            <a:ext cx="10852237" cy="648000"/>
          </a:xfrm>
          <a:prstGeom prst="rect">
            <a:avLst/>
          </a:prstGeom>
        </p:spPr>
        <p:txBody>
          <a:bodyPr vert="horz" lIns="101600" tIns="38100" rIns="76200" bIns="38100" rtlCol="0" anchor="ctr" anchorCtr="0">
            <a:no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13"/>
            </p:custDataLst>
          </p:nvPr>
        </p:nvSpPr>
        <p:spPr>
          <a:xfrm>
            <a:off x="669882" y="1296000"/>
            <a:ext cx="10852237" cy="5040000"/>
          </a:xfrm>
          <a:prstGeom prst="rect">
            <a:avLst/>
          </a:prstGeo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14"/>
            </p:custDataLst>
          </p:nvPr>
        </p:nvSpPr>
        <p:spPr>
          <a:xfrm>
            <a:off x="879742" y="6349833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15"/>
            </p:custDataLst>
          </p:nvPr>
        </p:nvSpPr>
        <p:spPr>
          <a:xfrm>
            <a:off x="4116000" y="6349833"/>
            <a:ext cx="396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16"/>
            </p:custDataLst>
          </p:nvPr>
        </p:nvSpPr>
        <p:spPr>
          <a:xfrm>
            <a:off x="8610600" y="6349833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7" name="KSO_TEMPLATE" hidden="1"/>
          <p:cNvSpPr/>
          <p:nvPr userDrawn="1">
            <p:custDataLst>
              <p:tags r:id="rId17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pic>
        <p:nvPicPr>
          <p:cNvPr id="8" name="图片 7" descr="水印"/>
          <p:cNvPicPr>
            <a:picLocks noChangeAspect="1"/>
          </p:cNvPicPr>
          <p:nvPr userDrawn="1"/>
        </p:nvPicPr>
        <p:blipFill>
          <a:blip r:embed="rId18"/>
          <a:stretch>
            <a:fillRect/>
          </a:stretch>
        </p:blipFill>
        <p:spPr>
          <a:xfrm>
            <a:off x="6915150" y="63500"/>
            <a:ext cx="5173345" cy="1674495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fontAlgn="auto" latinLnBrk="0" hangingPunct="1">
        <a:lnSpc>
          <a:spcPct val="100000"/>
        </a:lnSpc>
        <a:spcBef>
          <a:spcPct val="0"/>
        </a:spcBef>
        <a:buNone/>
        <a:defRPr sz="2800" b="1" u="none" strike="noStrike" kern="1200" cap="none" spc="200" normalizeH="0">
          <a:solidFill>
            <a:schemeClr val="tx1"/>
          </a:solidFill>
          <a:uFillTx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600" u="none" strike="noStrike" kern="1200" cap="none" spc="150" normalizeH="0" baseline="0">
          <a:solidFill>
            <a:schemeClr val="tx1"/>
          </a:solidFill>
          <a:uFillTx/>
          <a:latin typeface="+mn-lt"/>
          <a:ea typeface="+mn-ea"/>
          <a:cs typeface="+mn-cs"/>
        </a:defRPr>
      </a:lvl1pPr>
      <a:lvl2pPr marL="6858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tabLst>
          <a:tab pos="1609725" algn="l"/>
        </a:tabLst>
        <a:defRPr sz="1600" u="none" strike="noStrike" kern="1200" cap="none" spc="150" normalizeH="0" baseline="0">
          <a:solidFill>
            <a:schemeClr val="tx1"/>
          </a:solidFill>
          <a:uFillTx/>
          <a:latin typeface="+mn-lt"/>
          <a:ea typeface="+mn-ea"/>
          <a:cs typeface="+mn-cs"/>
        </a:defRPr>
      </a:lvl2pPr>
      <a:lvl3pPr marL="11430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600" u="none" strike="noStrike" kern="1200" cap="none" spc="150" normalizeH="0" baseline="0">
          <a:solidFill>
            <a:schemeClr val="tx1"/>
          </a:solidFill>
          <a:uFillTx/>
          <a:latin typeface="+mn-lt"/>
          <a:ea typeface="+mn-ea"/>
          <a:cs typeface="+mn-cs"/>
        </a:defRPr>
      </a:lvl3pPr>
      <a:lvl4pPr marL="16002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600" u="none" strike="noStrike" kern="1200" cap="none" spc="150" normalizeH="0" baseline="0">
          <a:solidFill>
            <a:schemeClr val="tx1"/>
          </a:solidFill>
          <a:uFillTx/>
          <a:latin typeface="+mn-lt"/>
          <a:ea typeface="+mn-ea"/>
          <a:cs typeface="+mn-cs"/>
        </a:defRPr>
      </a:lvl4pPr>
      <a:lvl5pPr marL="20574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600" u="none" strike="noStrike" kern="1200" cap="none" spc="150" normalizeH="0" baseline="0">
          <a:solidFill>
            <a:schemeClr val="tx1"/>
          </a:solidFill>
          <a:uFillTx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7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7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7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75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7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7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78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79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80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81.xml"/><Relationship Id="rId1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5" Type="http://schemas.openxmlformats.org/officeDocument/2006/relationships/notesSlide" Target="../notesSlides/notesSlide1.xml"/><Relationship Id="rId4" Type="http://schemas.openxmlformats.org/officeDocument/2006/relationships/slideLayout" Target="../slideLayouts/slideLayout1.xml"/><Relationship Id="rId3" Type="http://schemas.openxmlformats.org/officeDocument/2006/relationships/tags" Target="../tags/tag64.xml"/><Relationship Id="rId2" Type="http://schemas.openxmlformats.org/officeDocument/2006/relationships/tags" Target="../tags/tag63.xml"/><Relationship Id="rId1" Type="http://schemas.openxmlformats.org/officeDocument/2006/relationships/tags" Target="../tags/tag6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8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83.xml"/><Relationship Id="rId1" Type="http://schemas.openxmlformats.org/officeDocument/2006/relationships/image" Target="../media/image6.png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84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85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86.xml"/><Relationship Id="rId1" Type="http://schemas.openxmlformats.org/officeDocument/2006/relationships/image" Target="../media/image7.png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87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88.xml"/><Relationship Id="rId1" Type="http://schemas.openxmlformats.org/officeDocument/2006/relationships/image" Target="../media/image8.png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89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90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91.xml"/></Relationships>
</file>

<file path=ppt/slides/_rels/slide3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2.xml"/><Relationship Id="rId3" Type="http://schemas.openxmlformats.org/officeDocument/2006/relationships/slideLayout" Target="../slideLayouts/slideLayout1.xml"/><Relationship Id="rId2" Type="http://schemas.openxmlformats.org/officeDocument/2006/relationships/tags" Target="../tags/tag65.xml"/><Relationship Id="rId1" Type="http://schemas.openxmlformats.org/officeDocument/2006/relationships/image" Target="../media/image3.png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9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93.xml"/><Relationship Id="rId1" Type="http://schemas.openxmlformats.org/officeDocument/2006/relationships/image" Target="../media/image9.png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94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95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96.xml"/><Relationship Id="rId1" Type="http://schemas.openxmlformats.org/officeDocument/2006/relationships/image" Target="../media/image10.png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97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98.xml"/><Relationship Id="rId1" Type="http://schemas.openxmlformats.org/officeDocument/2006/relationships/image" Target="../media/image11.png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99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00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0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66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0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03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104.xml"/><Relationship Id="rId1" Type="http://schemas.openxmlformats.org/officeDocument/2006/relationships/image" Target="../media/image12.png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05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06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07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08.xml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109.xml"/><Relationship Id="rId1" Type="http://schemas.openxmlformats.org/officeDocument/2006/relationships/image" Target="../media/image13.png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111.xml"/><Relationship Id="rId1" Type="http://schemas.openxmlformats.org/officeDocument/2006/relationships/tags" Target="../tags/tag110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12.xml"/></Relationships>
</file>

<file path=ppt/slides/_rels/slide5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4.xml"/><Relationship Id="rId3" Type="http://schemas.openxmlformats.org/officeDocument/2006/relationships/slideLayout" Target="../slideLayouts/slideLayout1.xml"/><Relationship Id="rId2" Type="http://schemas.openxmlformats.org/officeDocument/2006/relationships/tags" Target="../tags/tag67.xml"/><Relationship Id="rId1" Type="http://schemas.openxmlformats.org/officeDocument/2006/relationships/image" Target="../media/image4.png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13.xml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114.xml"/><Relationship Id="rId1" Type="http://schemas.openxmlformats.org/officeDocument/2006/relationships/image" Target="../media/image14.png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15.xml"/></Relationships>
</file>

<file path=ppt/slides/_rels/slide5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116.xml"/><Relationship Id="rId1" Type="http://schemas.openxmlformats.org/officeDocument/2006/relationships/image" Target="../media/image15.png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17.xml"/></Relationships>
</file>

<file path=ppt/slides/_rels/slide5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118.xml"/><Relationship Id="rId1" Type="http://schemas.openxmlformats.org/officeDocument/2006/relationships/image" Target="../media/image10.png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19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20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2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68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69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70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7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矩形 1"/>
          <p:cNvSpPr>
            <a:spLocks noChangeArrowheads="1"/>
          </p:cNvSpPr>
          <p:nvPr/>
        </p:nvSpPr>
        <p:spPr bwMode="auto">
          <a:xfrm>
            <a:off x="762000" y="1246505"/>
            <a:ext cx="6538595" cy="50158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zh-CN" altLang="en-US" sz="4000" b="1">
                <a:solidFill>
                  <a:srgbClr val="FF0000"/>
                </a:solidFill>
                <a:latin typeface="HelveticaNeue" panose="02000503000000020004" pitchFamily="2" charset="0"/>
              </a:rPr>
              <a:t>感恩遇见，相互成就，本课件资料仅供您个人参考、教学使用，严禁自行在网络传播，违者依知识产权法追究法律责任。</a:t>
            </a:r>
            <a:endParaRPr lang="en-US" altLang="zh-CN" sz="4000" b="1">
              <a:solidFill>
                <a:srgbClr val="FF0000"/>
              </a:solidFill>
              <a:latin typeface="HelveticaNeue" panose="02000503000000020004" pitchFamily="2" charset="0"/>
            </a:endParaRP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endParaRPr lang="en-US" altLang="zh-CN" sz="4000" b="1">
              <a:solidFill>
                <a:srgbClr val="FF0000"/>
              </a:solidFill>
              <a:latin typeface="HelveticaNeue" panose="02000503000000020004" pitchFamily="2" charset="0"/>
            </a:endParaRP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zh-CN" altLang="en-US" sz="4000" b="1">
                <a:solidFill>
                  <a:srgbClr val="FF0000"/>
                </a:solidFill>
                <a:latin typeface="HelveticaNeue" panose="02000503000000020004" pitchFamily="2" charset="0"/>
              </a:rPr>
              <a:t>更多教学资源请关注</a:t>
            </a:r>
            <a:endParaRPr lang="en-US" altLang="zh-CN" sz="4000" b="1">
              <a:solidFill>
                <a:srgbClr val="FF0000"/>
              </a:solidFill>
              <a:latin typeface="HelveticaNeue" panose="02000503000000020004" pitchFamily="2" charset="0"/>
            </a:endParaRP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zh-CN" altLang="en-US" sz="4000" b="1">
                <a:solidFill>
                  <a:srgbClr val="FF0000"/>
                </a:solidFill>
                <a:latin typeface="HelveticaNeue" panose="02000503000000020004" pitchFamily="2" charset="0"/>
              </a:rPr>
              <a:t>公众号：溯恩高中英语</a:t>
            </a:r>
            <a:endParaRPr lang="zh-CN" altLang="en-US" sz="4000" b="1">
              <a:solidFill>
                <a:srgbClr val="FF0000"/>
              </a:solidFill>
              <a:latin typeface="HelveticaNeue" panose="02000503000000020004" pitchFamily="2" charset="0"/>
            </a:endParaRPr>
          </a:p>
        </p:txBody>
      </p:sp>
      <p:pic>
        <p:nvPicPr>
          <p:cNvPr id="14338" name="图片 2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71385" y="2273935"/>
            <a:ext cx="3359150" cy="3359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459" name="矩形 3"/>
          <p:cNvSpPr>
            <a:spLocks noChangeArrowheads="1"/>
          </p:cNvSpPr>
          <p:nvPr/>
        </p:nvSpPr>
        <p:spPr bwMode="auto">
          <a:xfrm>
            <a:off x="7311390" y="1616710"/>
            <a:ext cx="3603625" cy="7067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zh-CN" altLang="en-US" sz="4000" b="1">
                <a:latin typeface="华文新魏" panose="02010800040101010101" pitchFamily="2" charset="-122"/>
              </a:rPr>
              <a:t>知识产权声明</a:t>
            </a:r>
            <a:endParaRPr lang="zh-CN" altLang="en-US" sz="4000" b="1">
              <a:latin typeface="华文新魏" panose="02010800040101010101" pitchFamily="2" charset="-122"/>
            </a:endParaRPr>
          </a:p>
        </p:txBody>
      </p:sp>
    </p:spTree>
  </p:cSld>
  <p:clrMapOvr>
    <a:masterClrMapping/>
  </p:clrMapOvr>
  <p:transition spd="med"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299085" y="22225"/>
            <a:ext cx="11594465" cy="6440805"/>
          </a:xfrm>
        </p:spPr>
        <p:txBody>
          <a:bodyPr/>
          <a:p>
            <a:pPr marL="0" indent="0">
              <a:lnSpc>
                <a:spcPts val="2800"/>
              </a:lnSpc>
              <a:buNone/>
            </a:pPr>
            <a:r>
              <a:rPr sz="2800" b="1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6.amaze [ əˈme ɪz ]vt.</a:t>
            </a:r>
            <a:endParaRPr sz="2800" b="1" spc="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lnSpc>
                <a:spcPts val="2800"/>
              </a:lnSpc>
              <a:buNone/>
            </a:pPr>
            <a:r>
              <a:rPr sz="2800" b="1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amazing [əˈmeɪzɪŋ ] adj. </a:t>
            </a:r>
            <a:endParaRPr sz="2800" b="1" spc="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lnSpc>
                <a:spcPts val="2800"/>
              </a:lnSpc>
              <a:buNone/>
            </a:pPr>
            <a:r>
              <a:rPr sz="2800" b="1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(现在分词表示                ，意为“                    ”)</a:t>
            </a:r>
            <a:endParaRPr sz="2800" b="1" spc="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lnSpc>
                <a:spcPts val="2800"/>
              </a:lnSpc>
              <a:buNone/>
            </a:pPr>
            <a:r>
              <a:rPr sz="2800" b="1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amazed [əˈmeɪzd ] adj. </a:t>
            </a:r>
            <a:endParaRPr sz="2800" b="1" spc="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lnSpc>
                <a:spcPts val="2800"/>
              </a:lnSpc>
              <a:buNone/>
            </a:pPr>
            <a:r>
              <a:rPr sz="2800" b="1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(过去分词表示                ，意为“                    ”)</a:t>
            </a:r>
            <a:endParaRPr sz="2800" b="1" spc="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lnSpc>
                <a:spcPts val="2800"/>
              </a:lnSpc>
              <a:buNone/>
            </a:pPr>
            <a:r>
              <a:rPr lang="en-US" altLang="zh-CN" sz="2800" b="1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_____________</a:t>
            </a:r>
            <a:r>
              <a:rPr sz="2800" b="1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对</a:t>
            </a:r>
            <a:r>
              <a:rPr lang="en-US" altLang="zh-CN" sz="2800" b="1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……</a:t>
            </a:r>
            <a:r>
              <a:rPr sz="2800" b="1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感到惊奇</a:t>
            </a:r>
            <a:endParaRPr sz="2800" b="1" spc="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lnSpc>
                <a:spcPts val="2800"/>
              </a:lnSpc>
              <a:buNone/>
            </a:pPr>
            <a:r>
              <a:rPr sz="2800" b="1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an ________ discovery/success/performance 惊人的发现/成功/表演</a:t>
            </a:r>
            <a:endParaRPr sz="2800" b="1" spc="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lnSpc>
                <a:spcPts val="2800"/>
              </a:lnSpc>
              <a:buNone/>
            </a:pPr>
            <a:r>
              <a:rPr sz="2800" b="1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It was one of the most ________ films I've ever seen. </a:t>
            </a:r>
            <a:endParaRPr sz="2800" b="1" spc="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lnSpc>
                <a:spcPts val="2800"/>
              </a:lnSpc>
              <a:buNone/>
            </a:pPr>
            <a:r>
              <a:rPr sz="2800" b="1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这是我看过的最精彩的电影之一。</a:t>
            </a:r>
            <a:endParaRPr sz="2800" b="1" spc="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lnSpc>
                <a:spcPts val="2800"/>
              </a:lnSpc>
              <a:buNone/>
            </a:pPr>
            <a:r>
              <a:rPr sz="2800" b="1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I saw her _______ look. 我看到了她惊愕的神情。</a:t>
            </a:r>
            <a:endParaRPr sz="2800" b="1" spc="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lnSpc>
                <a:spcPts val="2800"/>
              </a:lnSpc>
              <a:buNone/>
            </a:pPr>
            <a:r>
              <a:rPr sz="2800" b="1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I was amazed ___ his speed of working. 他办事之麻利让我深感叹服。</a:t>
            </a:r>
            <a:endParaRPr sz="2800" b="1" spc="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lnSpc>
                <a:spcPts val="2800"/>
              </a:lnSpc>
              <a:buNone/>
            </a:pPr>
            <a:r>
              <a:rPr sz="2800" b="1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The teacher was amazed _______(find) that a lazy student had gained a mark of100 in the test.</a:t>
            </a:r>
            <a:endParaRPr sz="2800" b="1" spc="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lnSpc>
                <a:spcPts val="2800"/>
              </a:lnSpc>
              <a:buNone/>
            </a:pPr>
            <a:r>
              <a:rPr sz="2800" b="1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老师惊奇地发现一个懒惰的学生在这次考试中得了100 分。</a:t>
            </a:r>
            <a:endParaRPr sz="2800" b="1" spc="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lnSpc>
                <a:spcPct val="100000"/>
              </a:lnSpc>
              <a:buNone/>
            </a:pPr>
            <a:endParaRPr sz="2800" b="1" spc="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3940810" y="363855"/>
            <a:ext cx="385699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sz="28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令人惊奇的;令人</a:t>
            </a:r>
            <a:r>
              <a:rPr lang="zh-CN" sz="28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惊叹</a:t>
            </a:r>
            <a:r>
              <a:rPr sz="28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的</a:t>
            </a:r>
            <a:r>
              <a:rPr lang="zh-CN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endParaRPr lang="zh-CN" sz="32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2562225" y="804545"/>
            <a:ext cx="160528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sz="28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主动内涵</a:t>
            </a:r>
            <a:r>
              <a:rPr lang="zh-CN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endParaRPr lang="zh-CN" sz="32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5374640" y="804545"/>
            <a:ext cx="196088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sz="28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令人……的</a:t>
            </a:r>
            <a:r>
              <a:rPr lang="zh-CN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endParaRPr lang="zh-CN" sz="32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3752850" y="1329055"/>
            <a:ext cx="394589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sz="28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感到惊奇的; 感到</a:t>
            </a:r>
            <a:r>
              <a:rPr lang="zh-CN" sz="28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惊叹</a:t>
            </a:r>
            <a:r>
              <a:rPr sz="28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的</a:t>
            </a:r>
            <a:r>
              <a:rPr lang="zh-CN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endParaRPr lang="zh-CN" sz="32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5374640" y="1784350"/>
            <a:ext cx="196088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sz="28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感到……的</a:t>
            </a:r>
            <a:r>
              <a:rPr lang="zh-CN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endParaRPr lang="zh-CN" sz="32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26" name="文本框 25"/>
          <p:cNvSpPr txBox="1"/>
          <p:nvPr/>
        </p:nvSpPr>
        <p:spPr>
          <a:xfrm>
            <a:off x="822960" y="2830195"/>
            <a:ext cx="1513205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/>
            <a:r>
              <a:rPr lang="en-US"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amazing</a:t>
            </a:r>
            <a:endParaRPr lang="en-US" sz="28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3752850" y="3292475"/>
            <a:ext cx="152273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/>
            <a:r>
              <a:rPr lang="en-US"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amazing</a:t>
            </a:r>
            <a:endParaRPr lang="en-US" sz="28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1859280" y="4277360"/>
            <a:ext cx="1458595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/>
            <a:r>
              <a:rPr lang="en-US"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amazed</a:t>
            </a:r>
            <a:endParaRPr lang="en-US" sz="28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2562225" y="4799330"/>
            <a:ext cx="75565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/>
            <a:r>
              <a:rPr lang="en-US"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at</a:t>
            </a:r>
            <a:endParaRPr lang="en-US" sz="28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1" name="文本框 10"/>
          <p:cNvSpPr txBox="1"/>
          <p:nvPr/>
        </p:nvSpPr>
        <p:spPr>
          <a:xfrm>
            <a:off x="4167505" y="5232400"/>
            <a:ext cx="150368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/>
            <a:r>
              <a:rPr lang="en-US"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to find</a:t>
            </a:r>
            <a:endParaRPr lang="en-US" sz="28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2" name="文本框 11"/>
          <p:cNvSpPr txBox="1"/>
          <p:nvPr/>
        </p:nvSpPr>
        <p:spPr>
          <a:xfrm>
            <a:off x="2562225" y="1784350"/>
            <a:ext cx="160528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sz="28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被动内涵</a:t>
            </a:r>
            <a:r>
              <a:rPr lang="zh-CN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endParaRPr lang="zh-CN" sz="32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3" name="文本框 12"/>
          <p:cNvSpPr txBox="1"/>
          <p:nvPr/>
        </p:nvSpPr>
        <p:spPr>
          <a:xfrm>
            <a:off x="3535680" y="-78105"/>
            <a:ext cx="2672080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sz="28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使惊叹；使惊奇</a:t>
            </a:r>
            <a:endParaRPr lang="zh-CN" sz="28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4" name="文本框 13"/>
          <p:cNvSpPr txBox="1"/>
          <p:nvPr/>
        </p:nvSpPr>
        <p:spPr>
          <a:xfrm>
            <a:off x="418465" y="2367915"/>
            <a:ext cx="2460625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/>
            <a:r>
              <a:rPr lang="en-US"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be amazed at</a:t>
            </a:r>
            <a:endParaRPr lang="en-US" sz="28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/>
      <p:bldP spid="2" grpId="0"/>
      <p:bldP spid="8" grpId="0"/>
      <p:bldP spid="10" grpId="0"/>
      <p:bldP spid="11" grpId="0"/>
      <p:bldP spid="9" grpId="0"/>
      <p:bldP spid="4" grpId="0"/>
      <p:bldP spid="5" grpId="0"/>
      <p:bldP spid="6" grpId="0"/>
      <p:bldP spid="7" grpId="0"/>
      <p:bldP spid="12" grpId="0"/>
      <p:bldP spid="13" grpId="0"/>
      <p:bldP spid="1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243840" y="196850"/>
            <a:ext cx="11772265" cy="6440805"/>
          </a:xfrm>
        </p:spPr>
        <p:txBody>
          <a:bodyPr/>
          <a:p>
            <a:pPr marL="0" indent="0" algn="just">
              <a:lnSpc>
                <a:spcPct val="100000"/>
              </a:lnSpc>
              <a:buNone/>
            </a:pPr>
            <a:r>
              <a:rPr sz="3200" b="1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While there are</a:t>
            </a:r>
            <a:r>
              <a:rPr lang="en-US" altLang="zh-CN" sz="3200" b="1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_________</a:t>
            </a:r>
            <a:r>
              <a:rPr sz="3200" b="1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stories of instant transformation, for most of us the changes are gradual and require a lot of effort and work, like cleaning up a polluted river</a:t>
            </a:r>
            <a:r>
              <a:rPr lang="en-US" altLang="zh-CN" sz="3200" b="1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.</a:t>
            </a:r>
            <a:endParaRPr sz="3200" b="1" spc="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sz="3200" b="1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I'm sure the boy's rich knowledge will _______ you. </a:t>
            </a:r>
            <a:endParaRPr sz="3200" b="1" spc="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sz="3200" b="1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我相信那个男孩渊博的知识会使你们吃惊。</a:t>
            </a:r>
            <a:endParaRPr sz="3200" b="1" spc="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sz="3200" b="1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The child ________ us with his ability in art, math and other areas.</a:t>
            </a:r>
            <a:endParaRPr sz="3200" b="1" spc="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sz="3200" b="1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这个有天赋的孩子在艺术、数学和其他领域的能力使我们吃惊。</a:t>
            </a:r>
            <a:endParaRPr sz="3200" b="1" spc="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sz="3200" b="1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It amazed everyone ____ Yang Chenyu gained a mark of 730 in the 2019 Entrance Examination.</a:t>
            </a:r>
            <a:endParaRPr sz="3200" b="1" spc="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sz="3200" b="1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杨晨煜在 2019 年高考中获得 730 分的成绩使大家很惊讶。</a:t>
            </a:r>
            <a:endParaRPr sz="2800" b="1" spc="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lnSpc>
                <a:spcPct val="100000"/>
              </a:lnSpc>
              <a:buNone/>
            </a:pPr>
            <a:endParaRPr sz="2800" b="1" spc="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26" name="文本框 25"/>
          <p:cNvSpPr txBox="1"/>
          <p:nvPr/>
        </p:nvSpPr>
        <p:spPr>
          <a:xfrm>
            <a:off x="3298825" y="196850"/>
            <a:ext cx="2006600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/>
            <a:r>
              <a:rPr lang="en-US" sz="32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amazing</a:t>
            </a:r>
            <a:endParaRPr lang="en-US" sz="32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7157085" y="1721485"/>
            <a:ext cx="2006600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/>
            <a:r>
              <a:rPr lang="en-US" sz="32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amaze</a:t>
            </a:r>
            <a:endParaRPr lang="en-US" sz="32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2247900" y="2922905"/>
            <a:ext cx="1684020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/>
            <a:r>
              <a:rPr lang="en-US" sz="32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amazed</a:t>
            </a:r>
            <a:endParaRPr lang="en-US" sz="32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1" name="文本框 10"/>
          <p:cNvSpPr txBox="1"/>
          <p:nvPr/>
        </p:nvSpPr>
        <p:spPr>
          <a:xfrm>
            <a:off x="3743960" y="4196715"/>
            <a:ext cx="926465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/>
            <a:r>
              <a:rPr lang="en-US" sz="32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that</a:t>
            </a:r>
            <a:endParaRPr lang="en-US" sz="32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/>
      <p:bldP spid="8" grpId="0"/>
      <p:bldP spid="10" grpId="0"/>
      <p:bldP spid="11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13055" y="196850"/>
            <a:ext cx="11594465" cy="6440805"/>
          </a:xfrm>
        </p:spPr>
        <p:txBody>
          <a:bodyPr/>
          <a:p>
            <a:pPr marL="0" indent="0" algn="just">
              <a:lnSpc>
                <a:spcPct val="100000"/>
              </a:lnSpc>
              <a:buNone/>
            </a:pPr>
            <a:r>
              <a:rPr sz="2800" b="1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7.arrangement [əˈreɪndʒmənt]n.</a:t>
            </a:r>
            <a:endParaRPr sz="2800" b="1" spc="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marL="0" indent="0">
              <a:lnSpc>
                <a:spcPct val="100000"/>
              </a:lnSpc>
              <a:buNone/>
            </a:pPr>
            <a:endParaRPr sz="2800" b="1" spc="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lnSpc>
                <a:spcPts val="3000"/>
              </a:lnSpc>
              <a:buNone/>
            </a:pPr>
            <a:r>
              <a:rPr sz="2800" b="1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  </a:t>
            </a:r>
            <a:r>
              <a:rPr lang="en-US" altLang="zh-CN" sz="2800" b="1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                   </a:t>
            </a:r>
            <a:r>
              <a:rPr sz="2800" b="1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安排</a:t>
            </a:r>
            <a:endParaRPr sz="2800" b="1" spc="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lnSpc>
                <a:spcPts val="3000"/>
              </a:lnSpc>
              <a:buNone/>
            </a:pPr>
            <a:r>
              <a:rPr sz="2800" b="1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Actually, I</a:t>
            </a:r>
            <a:r>
              <a:rPr lang="en-US" altLang="zh-CN" sz="2800" b="1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'</a:t>
            </a:r>
            <a:r>
              <a:rPr sz="2800" b="1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ve just finished the travel ______________(arrange)! </a:t>
            </a:r>
            <a:endParaRPr sz="2800" b="1" spc="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lnSpc>
                <a:spcPts val="3000"/>
              </a:lnSpc>
              <a:buNone/>
            </a:pPr>
            <a:r>
              <a:rPr sz="2800" b="1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实际上,我刚刚完成了旅行安排！</a:t>
            </a:r>
            <a:endParaRPr sz="2800" b="1" spc="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lnSpc>
                <a:spcPts val="3000"/>
              </a:lnSpc>
              <a:buNone/>
            </a:pPr>
            <a:r>
              <a:rPr sz="2800" b="1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Please tell him the arrangements ___</a:t>
            </a:r>
            <a:r>
              <a:rPr lang="en-US" altLang="zh-CN" sz="2800" b="1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_</a:t>
            </a:r>
            <a:r>
              <a:rPr sz="2800" b="1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his trip in Italy.	</a:t>
            </a:r>
            <a:endParaRPr sz="2800" b="1" spc="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lnSpc>
                <a:spcPts val="3000"/>
              </a:lnSpc>
              <a:buNone/>
            </a:pPr>
            <a:r>
              <a:rPr sz="2800" b="1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请告诉他在意大利旅行的安排。</a:t>
            </a:r>
            <a:endParaRPr sz="2800" b="1" spc="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lnSpc>
                <a:spcPts val="3000"/>
              </a:lnSpc>
              <a:buNone/>
            </a:pPr>
            <a:r>
              <a:rPr sz="2800" b="1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I'll make arrangements for you ________(meet) at the airport. </a:t>
            </a:r>
            <a:endParaRPr sz="2800" b="1" spc="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lnSpc>
                <a:spcPts val="3000"/>
              </a:lnSpc>
              <a:buNone/>
            </a:pPr>
            <a:r>
              <a:rPr sz="2800" b="1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我会安排人到机场接你。</a:t>
            </a:r>
            <a:endParaRPr sz="2800" b="1" spc="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lnSpc>
                <a:spcPts val="3000"/>
              </a:lnSpc>
              <a:buNone/>
            </a:pPr>
            <a:r>
              <a:rPr sz="2800" b="1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Her teacher made a special arrangement __________(discuss) her progress at school once a month.</a:t>
            </a:r>
            <a:endParaRPr sz="2800" b="1" spc="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lnSpc>
                <a:spcPts val="3000"/>
              </a:lnSpc>
              <a:buNone/>
            </a:pPr>
            <a:r>
              <a:rPr sz="2800" b="1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她的老师作了特别安排，每月讨论一次她在学业上的进展情况。</a:t>
            </a:r>
            <a:endParaRPr sz="2800" b="1" spc="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lnSpc>
                <a:spcPts val="3000"/>
              </a:lnSpc>
              <a:buNone/>
            </a:pPr>
            <a:r>
              <a:rPr sz="2800" b="1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The party _______________(arrange) quickly. 聚会很快就安排好了。</a:t>
            </a:r>
            <a:endParaRPr sz="2800" b="1" spc="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lnSpc>
                <a:spcPts val="3000"/>
              </a:lnSpc>
              <a:buNone/>
            </a:pPr>
            <a:endParaRPr sz="2800" b="1" spc="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26" name="文本框 25"/>
          <p:cNvSpPr txBox="1"/>
          <p:nvPr/>
        </p:nvSpPr>
        <p:spPr>
          <a:xfrm>
            <a:off x="2020570" y="6133465"/>
            <a:ext cx="2821940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/>
            <a:r>
              <a:rPr lang="en-US" sz="32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was arranged</a:t>
            </a:r>
            <a:endParaRPr lang="en-US" sz="32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6565265" y="4731385"/>
            <a:ext cx="2006600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/>
            <a:r>
              <a:rPr lang="en-US" sz="32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to discuss</a:t>
            </a:r>
            <a:endParaRPr lang="en-US" sz="32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5964555" y="1637665"/>
            <a:ext cx="2804795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/>
            <a:r>
              <a:rPr lang="en-US" sz="32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arrangement</a:t>
            </a:r>
            <a:endParaRPr lang="en-US" sz="32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5276215" y="88900"/>
            <a:ext cx="196088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sz="28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安排；筹备</a:t>
            </a:r>
            <a:r>
              <a:rPr lang="zh-CN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endParaRPr lang="zh-CN" sz="32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513715" y="672465"/>
            <a:ext cx="10501630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词根词缀：ar(去)+range(排列)+ment(名词后缀):去排列好——安排</a:t>
            </a:r>
            <a:endParaRPr sz="28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5394960" y="2699385"/>
            <a:ext cx="932180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/>
            <a:r>
              <a:rPr lang="en-US" sz="32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for</a:t>
            </a:r>
            <a:endParaRPr lang="en-US" sz="32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5185410" y="3705225"/>
            <a:ext cx="1577340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/>
            <a:r>
              <a:rPr lang="en-US" sz="32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to meet</a:t>
            </a:r>
            <a:endParaRPr lang="en-US" sz="32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513715" y="1125220"/>
            <a:ext cx="1931035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en-US" altLang="zh-CN"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arrange for</a:t>
            </a:r>
            <a:r>
              <a:rPr lang="zh-CN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endParaRPr lang="zh-CN" sz="32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/>
      <p:bldP spid="8" grpId="0"/>
      <p:bldP spid="10" grpId="0"/>
      <p:bldP spid="2" grpId="0"/>
      <p:bldP spid="4" grpId="0"/>
      <p:bldP spid="9" grpId="0"/>
      <p:bldP spid="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298450" y="96520"/>
            <a:ext cx="11594465" cy="6440805"/>
          </a:xfrm>
        </p:spPr>
        <p:txBody>
          <a:bodyPr/>
          <a:p>
            <a:pPr marL="0" indent="0">
              <a:lnSpc>
                <a:spcPct val="100000"/>
              </a:lnSpc>
              <a:buNone/>
            </a:pPr>
            <a:r>
              <a:rPr sz="2800" b="1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They had no time _____________(arrange) their own wedding. </a:t>
            </a:r>
            <a:endParaRPr sz="2800" b="1" spc="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sz="2800" b="1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他们没有时间筹备自己的婚礼。</a:t>
            </a:r>
            <a:endParaRPr sz="2800" b="1" spc="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sz="2800" b="1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We will arrange ____ a car to pick you up.我们将安排一辆车来接你.</a:t>
            </a:r>
            <a:endParaRPr sz="2800" b="1" spc="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sz="2800" b="1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Would you like ____________(arrange) for a personal interview? 你是否想安排一次亲自会见?</a:t>
            </a:r>
            <a:endParaRPr sz="2800" b="1" spc="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sz="2800" b="1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8.extreme [ ɪkˈstri:m ] ad</a:t>
            </a:r>
            <a:r>
              <a:rPr lang="en-US" altLang="zh-CN" sz="2800" b="1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j</a:t>
            </a:r>
            <a:r>
              <a:rPr sz="2800" b="1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.</a:t>
            </a:r>
            <a:endParaRPr sz="2800" b="1" spc="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lnSpc>
                <a:spcPct val="100000"/>
              </a:lnSpc>
              <a:buNone/>
            </a:pPr>
            <a:endParaRPr sz="3200" b="1" spc="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sz="3200" b="1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extremely [ ɪkˈstri:mli ] adv.</a:t>
            </a:r>
            <a:endParaRPr sz="3200" b="1" spc="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sz="2800" b="1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The earth will experience __________ weather. 地球将会遭受极端天气。</a:t>
            </a:r>
            <a:endParaRPr sz="2800" b="1" spc="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sz="2800" b="1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She found it ___________ difficult to get a job. 她发觉找工作极其困难。</a:t>
            </a:r>
            <a:endParaRPr sz="2800" b="1" spc="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sz="2800" b="1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The suffering of the people was _________.人们遭受的痛苦极为深重。</a:t>
            </a:r>
            <a:endParaRPr sz="2800" b="1" spc="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sz="2800" b="1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Everything is going on ___________ well.一切进展得非常顺利。</a:t>
            </a:r>
            <a:endParaRPr sz="2800" b="1" spc="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lnSpc>
                <a:spcPct val="100000"/>
              </a:lnSpc>
              <a:buNone/>
            </a:pPr>
            <a:endParaRPr sz="2800" b="1" spc="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26" name="文本框 25"/>
          <p:cNvSpPr txBox="1"/>
          <p:nvPr/>
        </p:nvSpPr>
        <p:spPr>
          <a:xfrm>
            <a:off x="3223895" y="0"/>
            <a:ext cx="2006600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/>
            <a:r>
              <a:rPr lang="en-US" sz="32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to arrange</a:t>
            </a:r>
            <a:endParaRPr lang="en-US" sz="32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2811780" y="1721485"/>
            <a:ext cx="2006600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/>
            <a:r>
              <a:rPr lang="en-US" sz="32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to arrange</a:t>
            </a:r>
            <a:endParaRPr lang="en-US" sz="32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2961005" y="1137920"/>
            <a:ext cx="855345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/>
            <a:r>
              <a:rPr lang="en-US" sz="32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for</a:t>
            </a:r>
            <a:endParaRPr lang="en-US" sz="32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4424045" y="2601595"/>
            <a:ext cx="124968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sz="28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极端的</a:t>
            </a:r>
            <a:r>
              <a:rPr lang="zh-CN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endParaRPr lang="zh-CN" sz="32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313055" y="3041650"/>
            <a:ext cx="6583680" cy="95313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破拆法：extre-(extra格外的)+me(我) </a:t>
            </a:r>
            <a:endParaRPr sz="28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algn="l"/>
            <a:r>
              <a:rPr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助记：一个格外自我的人是比较极端的。</a:t>
            </a:r>
            <a:endParaRPr sz="28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4424045" y="4422140"/>
            <a:ext cx="1731010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/>
            <a:r>
              <a:rPr lang="en-US" sz="32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extreme</a:t>
            </a:r>
            <a:endParaRPr lang="en-US" sz="32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2310130" y="5005705"/>
            <a:ext cx="1929765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/>
            <a:r>
              <a:rPr lang="en-US" sz="32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extremely</a:t>
            </a:r>
            <a:endParaRPr lang="en-US" sz="32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5230495" y="5589270"/>
            <a:ext cx="1731010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/>
            <a:r>
              <a:rPr lang="en-US" sz="32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extreme</a:t>
            </a:r>
            <a:endParaRPr lang="en-US" sz="32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2" name="文本框 11"/>
          <p:cNvSpPr txBox="1"/>
          <p:nvPr/>
        </p:nvSpPr>
        <p:spPr>
          <a:xfrm>
            <a:off x="3944620" y="6102350"/>
            <a:ext cx="1929765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/>
            <a:r>
              <a:rPr lang="en-US" sz="32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extremely</a:t>
            </a:r>
            <a:endParaRPr lang="en-US" sz="32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5230495" y="3838575"/>
            <a:ext cx="221488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极其，非常 </a:t>
            </a:r>
            <a:endParaRPr lang="zh-CN" sz="32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/>
      <p:bldP spid="8" grpId="0"/>
      <p:bldP spid="2" grpId="0"/>
      <p:bldP spid="4" grpId="0"/>
      <p:bldP spid="5" grpId="0"/>
      <p:bldP spid="6" grpId="0"/>
      <p:bldP spid="12" grpId="0"/>
      <p:bldP spid="9" grpId="0"/>
      <p:bldP spid="10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13055" y="196850"/>
            <a:ext cx="11594465" cy="5541010"/>
          </a:xfrm>
        </p:spPr>
        <p:txBody>
          <a:bodyPr/>
          <a:p>
            <a:pPr marL="0" indent="0">
              <a:lnSpc>
                <a:spcPct val="100000"/>
              </a:lnSpc>
              <a:buNone/>
            </a:pPr>
            <a:r>
              <a:rPr sz="2800" b="1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My mobile phone is ____________ useful. 我的手机非常有用。</a:t>
            </a:r>
            <a:endParaRPr sz="2800" b="1" spc="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sz="2800" b="1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They sold their land at the ___________ low prices.</a:t>
            </a:r>
            <a:endParaRPr sz="2800" b="1" spc="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sz="2800" b="1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他们以极低的价格卖掉土地。</a:t>
            </a:r>
            <a:endParaRPr sz="2800" b="1" spc="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sz="2800" b="1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Jiuzhaigou is an ___________ beautiful place. </a:t>
            </a:r>
            <a:endParaRPr sz="2800" b="1" spc="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sz="2800" b="1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九寨沟是一个非常美丽的地方。</a:t>
            </a:r>
            <a:endParaRPr sz="2800" b="1" spc="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sz="2800" b="1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We are working under _________ pressure at the moment.</a:t>
            </a:r>
            <a:endParaRPr sz="2800" b="1" spc="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sz="2800" b="1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目前我们正在极大的压力下工作。</a:t>
            </a:r>
            <a:endParaRPr sz="2800" b="1" spc="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lnSpc>
                <a:spcPct val="100000"/>
              </a:lnSpc>
              <a:buNone/>
            </a:pPr>
            <a:endParaRPr sz="2800" b="1" spc="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sz="2800" b="1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9.source[sɔ:s]n.</a:t>
            </a:r>
            <a:endParaRPr sz="2800" b="1" spc="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lnSpc>
                <a:spcPct val="100000"/>
              </a:lnSpc>
              <a:buNone/>
            </a:pPr>
            <a:endParaRPr sz="2800" b="1" spc="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lnSpc>
                <a:spcPct val="100000"/>
              </a:lnSpc>
              <a:buNone/>
            </a:pPr>
            <a:endParaRPr lang="en-US" altLang="zh-CN" sz="2800" b="1" spc="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12" name="文本框 11"/>
          <p:cNvSpPr txBox="1"/>
          <p:nvPr/>
        </p:nvSpPr>
        <p:spPr>
          <a:xfrm>
            <a:off x="3607435" y="90170"/>
            <a:ext cx="1929765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/>
            <a:r>
              <a:rPr lang="en-US" sz="32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extremely</a:t>
            </a:r>
            <a:endParaRPr lang="en-US" sz="32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4517390" y="673735"/>
            <a:ext cx="1929765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/>
            <a:r>
              <a:rPr lang="en-US" sz="32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extremely</a:t>
            </a:r>
            <a:endParaRPr lang="en-US" sz="32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2970530" y="1767840"/>
            <a:ext cx="1929765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/>
            <a:r>
              <a:rPr lang="en-US" sz="32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extremely</a:t>
            </a:r>
            <a:endParaRPr lang="en-US" sz="32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3963670" y="2893060"/>
            <a:ext cx="1731010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/>
            <a:r>
              <a:rPr lang="en-US" sz="32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extreme</a:t>
            </a:r>
            <a:endParaRPr lang="en-US" sz="32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461010" y="5126990"/>
            <a:ext cx="11441430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拆破法：s(水)+our(我们的)+ce(测)   助记：</a:t>
            </a:r>
            <a:r>
              <a:rPr lang="zh-CN"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我们</a:t>
            </a:r>
            <a:r>
              <a:rPr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要测出我们河水的源头。</a:t>
            </a:r>
            <a:endParaRPr sz="28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2835275" y="4543425"/>
            <a:ext cx="255270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sz="28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来源;出处;源头</a:t>
            </a:r>
            <a:r>
              <a:rPr lang="zh-CN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endParaRPr lang="zh-CN" sz="32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4" grpId="0"/>
      <p:bldP spid="5" grpId="0"/>
      <p:bldP spid="6" grpId="0"/>
      <p:bldP spid="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13055" y="196850"/>
            <a:ext cx="11594465" cy="5601335"/>
          </a:xfrm>
        </p:spPr>
        <p:txBody>
          <a:bodyPr/>
          <a:p>
            <a:pPr marL="0" indent="0">
              <a:lnSpc>
                <a:spcPct val="100000"/>
              </a:lnSpc>
              <a:buNone/>
            </a:pPr>
            <a:r>
              <a:rPr sz="2800" b="1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What other </a:t>
            </a:r>
            <a:r>
              <a:rPr sz="2800" b="1" spc="0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sources</a:t>
            </a:r>
            <a:r>
              <a:rPr sz="2800" b="1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of information can you find about Peru?</a:t>
            </a:r>
            <a:endParaRPr sz="2800" b="1" spc="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sz="2800" b="1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关于秘鲁，你能找到其他信息来源吗？</a:t>
            </a:r>
            <a:endParaRPr sz="2800" b="1" spc="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sz="2800" b="1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The library is a useful </a:t>
            </a:r>
            <a:r>
              <a:rPr sz="2800" b="1" spc="0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source </a:t>
            </a:r>
            <a:r>
              <a:rPr sz="2800" b="1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of information.图书馆就是很好的资料来源。</a:t>
            </a:r>
            <a:endParaRPr sz="2800" b="1" spc="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sz="2800" b="1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What is their main </a:t>
            </a:r>
            <a:r>
              <a:rPr sz="2800" b="1" spc="0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source </a:t>
            </a:r>
            <a:r>
              <a:rPr sz="2800" b="1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of income?他们的主要收入来源是什么？</a:t>
            </a:r>
            <a:endParaRPr sz="2800" b="1" spc="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sz="2800" b="1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The </a:t>
            </a:r>
            <a:r>
              <a:rPr sz="2800" b="1" spc="0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source </a:t>
            </a:r>
            <a:r>
              <a:rPr sz="2800" b="1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of the Mekong is in Qinghai Province.湄公河的源头在青海省。</a:t>
            </a:r>
            <a:endParaRPr sz="2800" b="1" spc="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sz="2800" b="1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For me, music is a great </a:t>
            </a:r>
            <a:r>
              <a:rPr sz="2800" b="1" spc="0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source </a:t>
            </a:r>
            <a:r>
              <a:rPr sz="2800" b="1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of enjoyment. </a:t>
            </a:r>
            <a:endParaRPr sz="2800" b="1" spc="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sz="2800" b="1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对于我来说，音乐是我快乐的源泉。</a:t>
            </a:r>
            <a:endParaRPr sz="2800" b="1" spc="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lnSpc>
                <a:spcPct val="100000"/>
              </a:lnSpc>
              <a:buNone/>
            </a:pPr>
            <a:endParaRPr sz="2800" b="1" spc="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sz="2800" b="1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10.narrow [ˈnærəʊ]adj.                vi.&amp; vt.</a:t>
            </a:r>
            <a:endParaRPr sz="2800" b="1" spc="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lnSpc>
                <a:spcPct val="100000"/>
              </a:lnSpc>
              <a:buNone/>
            </a:pPr>
            <a:endParaRPr lang="en-US" altLang="zh-CN" sz="2800" b="1" spc="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4043680" y="4558030"/>
            <a:ext cx="124968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sz="28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狭窄的</a:t>
            </a:r>
            <a:r>
              <a:rPr lang="zh-CN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endParaRPr lang="zh-CN" sz="32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6673850" y="4558030"/>
            <a:ext cx="148590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en-US" sz="28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(</a:t>
            </a:r>
            <a:r>
              <a:rPr sz="28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使</a:t>
            </a:r>
            <a:r>
              <a:rPr lang="en-US" sz="28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)</a:t>
            </a:r>
            <a:r>
              <a:rPr sz="28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变窄</a:t>
            </a:r>
            <a:r>
              <a:rPr lang="zh-CN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endParaRPr lang="zh-CN" sz="32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446405" y="5141595"/>
            <a:ext cx="8021955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拆破法：n(门)+arrow(箭)：谁能把箭射入窄门内？</a:t>
            </a:r>
            <a:endParaRPr sz="28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2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13055" y="196850"/>
            <a:ext cx="11594465" cy="6440805"/>
          </a:xfrm>
        </p:spPr>
        <p:txBody>
          <a:bodyPr/>
          <a:p>
            <a:pPr marL="0" indent="0">
              <a:lnSpc>
                <a:spcPct val="100000"/>
              </a:lnSpc>
              <a:buNone/>
            </a:pPr>
            <a:r>
              <a:rPr sz="2800" b="1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They were climbing up a ________ mountain road</a:t>
            </a:r>
            <a:r>
              <a:rPr lang="en-US" altLang="zh-CN" sz="2800" b="1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.</a:t>
            </a:r>
            <a:endParaRPr lang="en-US" altLang="zh-CN" sz="2800" b="1" spc="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sz="2800" b="1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他们正沿一条狭窄的山路向上爬。</a:t>
            </a:r>
            <a:endParaRPr sz="2800" b="1" spc="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sz="2800" b="1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This is where the river _________. 这条河就是在这里变窄的。</a:t>
            </a:r>
            <a:endParaRPr sz="2800" b="1" spc="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sz="2800" b="1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She slowed the car and began driving through the town's _________ streets.  她放慢车速，开始穿过该镇狭窄的街道。</a:t>
            </a:r>
            <a:endParaRPr sz="2800" b="1" spc="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sz="2800" b="1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We need to ________ the gap between the rich and poor. </a:t>
            </a:r>
            <a:endParaRPr sz="2800" b="1" spc="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sz="2800" b="1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我们需要缩小贫富差距。</a:t>
            </a:r>
            <a:endParaRPr sz="2800" b="1" spc="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sz="2800" b="1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The gap between the two main parties has ___________. </a:t>
            </a:r>
            <a:endParaRPr sz="2800" b="1" spc="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sz="2800" b="1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两大主要政党之间的差距已经缩小了。</a:t>
            </a:r>
            <a:endParaRPr sz="2800" b="1" spc="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lnSpc>
                <a:spcPct val="100000"/>
              </a:lnSpc>
              <a:buNone/>
            </a:pPr>
            <a:endParaRPr sz="2800" b="1" spc="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lnSpc>
                <a:spcPct val="100000"/>
              </a:lnSpc>
              <a:buNone/>
            </a:pPr>
            <a:endParaRPr sz="2800" b="1" spc="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lnSpc>
                <a:spcPct val="100000"/>
              </a:lnSpc>
              <a:buNone/>
            </a:pPr>
            <a:endParaRPr sz="2800" b="1" spc="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4316095" y="196850"/>
            <a:ext cx="1301750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en-US"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narrow</a:t>
            </a:r>
            <a:endParaRPr lang="en-US" sz="28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3948430" y="1337310"/>
            <a:ext cx="1440180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en-US"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narrows</a:t>
            </a:r>
            <a:endParaRPr lang="en-US" sz="28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9233535" y="1859280"/>
            <a:ext cx="1301750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en-US"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narrow</a:t>
            </a:r>
            <a:endParaRPr lang="en-US" sz="28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2251075" y="2830830"/>
            <a:ext cx="1301750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en-US"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narrow</a:t>
            </a:r>
            <a:endParaRPr lang="en-US" sz="28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7011670" y="3893820"/>
            <a:ext cx="1657350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en-US"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narrowed</a:t>
            </a:r>
            <a:endParaRPr lang="en-US" sz="28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13055" y="196850"/>
            <a:ext cx="11594465" cy="6440805"/>
          </a:xfrm>
        </p:spPr>
        <p:txBody>
          <a:bodyPr/>
          <a:p>
            <a:pPr marL="0" indent="0">
              <a:lnSpc>
                <a:spcPct val="100000"/>
              </a:lnSpc>
              <a:buNone/>
            </a:pPr>
            <a:r>
              <a:rPr sz="2800" b="1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11.flat [ flæt ]adj.                                 n.</a:t>
            </a:r>
            <a:endParaRPr sz="2800" b="1" spc="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sz="2800" b="1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The driver stops the car on a </a:t>
            </a:r>
            <a:r>
              <a:rPr sz="2800" b="1" spc="0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flat</a:t>
            </a:r>
            <a:r>
              <a:rPr sz="2800" b="1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platform and gets out.</a:t>
            </a:r>
            <a:endParaRPr sz="2800" b="1" spc="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sz="2800" b="1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司机把车停在一个平坦的平台上，然后出来了。</a:t>
            </a:r>
            <a:endParaRPr sz="2800" b="1" spc="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sz="2800" b="1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People used to think the earth was </a:t>
            </a:r>
            <a:r>
              <a:rPr sz="2800" b="1" spc="0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flat</a:t>
            </a:r>
            <a:r>
              <a:rPr sz="2800" b="1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. 人们曾经认为地球是平的。</a:t>
            </a:r>
            <a:endParaRPr sz="2800" b="1" spc="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sz="2800" b="1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Do you live in a </a:t>
            </a:r>
            <a:r>
              <a:rPr sz="2800" b="1" spc="0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flat</a:t>
            </a:r>
            <a:r>
              <a:rPr sz="2800" b="1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or a house? 你住的是公寓还是独立住宅？</a:t>
            </a:r>
            <a:endParaRPr sz="2800" b="1" spc="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sz="2800" b="1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Before they got married, they had the</a:t>
            </a:r>
            <a:r>
              <a:rPr sz="2800" b="1" spc="0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 flat</a:t>
            </a:r>
            <a:r>
              <a:rPr sz="2800" b="1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decorated. </a:t>
            </a:r>
            <a:endParaRPr sz="2800" b="1" spc="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sz="2800" b="1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他们结婚前把公寓装修了一遍。</a:t>
            </a:r>
            <a:endParaRPr sz="2800" b="1" spc="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3175635" y="127635"/>
            <a:ext cx="252349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sz="28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平坦的; 扁平的</a:t>
            </a:r>
            <a:r>
              <a:rPr lang="zh-CN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endParaRPr lang="zh-CN" sz="32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6263640" y="127635"/>
            <a:ext cx="216789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sz="28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公寓; 单元房</a:t>
            </a:r>
            <a:r>
              <a:rPr lang="zh-CN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endParaRPr lang="zh-CN" sz="32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9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13055" y="196850"/>
            <a:ext cx="11594465" cy="6440805"/>
          </a:xfrm>
        </p:spPr>
        <p:txBody>
          <a:bodyPr/>
          <a:p>
            <a:pPr marL="0" indent="0">
              <a:lnSpc>
                <a:spcPts val="2400"/>
              </a:lnSpc>
              <a:buNone/>
            </a:pPr>
            <a:r>
              <a:rPr sz="2800" b="1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12.powerful [ˈpaʊəfl ]adj. </a:t>
            </a:r>
            <a:endParaRPr sz="2800" b="1" spc="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lnSpc>
                <a:spcPts val="2400"/>
              </a:lnSpc>
              <a:buNone/>
            </a:pPr>
            <a:r>
              <a:rPr sz="2800" b="1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   power[pa ʊə]n.</a:t>
            </a:r>
            <a:endParaRPr sz="2800" b="1" spc="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lnSpc>
                <a:spcPts val="2400"/>
              </a:lnSpc>
              <a:buNone/>
            </a:pPr>
            <a:r>
              <a:rPr sz="2800" b="1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   </a:t>
            </a:r>
            <a:r>
              <a:rPr lang="en-US" altLang="zh-CN" sz="2800" b="1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come to/into power</a:t>
            </a:r>
            <a:endParaRPr lang="en-US" altLang="zh-CN" sz="2800" b="1" spc="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lnSpc>
                <a:spcPts val="2400"/>
              </a:lnSpc>
              <a:buNone/>
            </a:pPr>
            <a:r>
              <a:rPr lang="en-US" altLang="zh-CN" sz="2800" b="1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   beyond one's power</a:t>
            </a:r>
            <a:endParaRPr sz="2800" b="1" spc="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lnSpc>
                <a:spcPts val="2400"/>
              </a:lnSpc>
              <a:buNone/>
            </a:pPr>
            <a:r>
              <a:rPr sz="2800" b="1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   nuclear/wind/solar power </a:t>
            </a:r>
            <a:endParaRPr sz="2800" b="1" spc="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lnSpc>
                <a:spcPts val="2400"/>
              </a:lnSpc>
              <a:buNone/>
            </a:pPr>
            <a:r>
              <a:rPr sz="2800" b="1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   power cut/failure </a:t>
            </a:r>
            <a:endParaRPr sz="2800" b="1" spc="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lnSpc>
                <a:spcPts val="2400"/>
              </a:lnSpc>
              <a:buNone/>
            </a:pPr>
            <a:r>
              <a:rPr sz="2800" b="1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His speech was a _________ attack against the enemy. </a:t>
            </a:r>
            <a:endParaRPr sz="2800" b="1" spc="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lnSpc>
                <a:spcPts val="2400"/>
              </a:lnSpc>
              <a:buNone/>
            </a:pPr>
            <a:r>
              <a:rPr sz="2800" b="1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他的演说是对敌人强有力的抨击。</a:t>
            </a:r>
            <a:endParaRPr sz="2800" b="1" spc="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lnSpc>
                <a:spcPts val="2400"/>
              </a:lnSpc>
              <a:buNone/>
            </a:pPr>
            <a:r>
              <a:rPr sz="2800" b="1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As is known to us, knowledge is _______.众所周知，知识就是力量。</a:t>
            </a:r>
            <a:endParaRPr sz="2800" b="1" spc="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lnSpc>
                <a:spcPts val="2400"/>
              </a:lnSpc>
              <a:buNone/>
            </a:pPr>
            <a:r>
              <a:rPr sz="2800" b="1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His grandfather once was a rich and __________ man. </a:t>
            </a:r>
            <a:endParaRPr sz="2800" b="1" spc="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lnSpc>
                <a:spcPts val="2400"/>
              </a:lnSpc>
              <a:buNone/>
            </a:pPr>
            <a:r>
              <a:rPr sz="2800" b="1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他的爷爷曾经是一个有钱有势的人。</a:t>
            </a:r>
            <a:endParaRPr sz="2800" b="1" spc="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lnSpc>
                <a:spcPts val="2400"/>
              </a:lnSpc>
              <a:buNone/>
            </a:pPr>
            <a:r>
              <a:rPr sz="2800" b="1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The Republican Party came ___</a:t>
            </a:r>
            <a:r>
              <a:rPr lang="en-US" altLang="zh-CN" sz="2800" b="1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____</a:t>
            </a:r>
            <a:r>
              <a:rPr sz="2800" b="1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power in 2016.</a:t>
            </a:r>
            <a:endParaRPr sz="2800" b="1" spc="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lnSpc>
                <a:spcPts val="2400"/>
              </a:lnSpc>
              <a:buNone/>
            </a:pPr>
            <a:r>
              <a:rPr sz="2800" b="1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美国共和党是在2016 年上台执政的。</a:t>
            </a:r>
            <a:endParaRPr sz="2800" b="1" spc="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lnSpc>
                <a:spcPts val="2400"/>
              </a:lnSpc>
              <a:buNone/>
            </a:pPr>
            <a:r>
              <a:rPr sz="2800" b="1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China is wealthier and more __________ than ever before.</a:t>
            </a:r>
            <a:endParaRPr sz="2800" b="1" spc="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lnSpc>
                <a:spcPts val="2400"/>
              </a:lnSpc>
              <a:buNone/>
            </a:pPr>
            <a:r>
              <a:rPr sz="2800" b="1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中国比以往任何时候都更加富有和强大。</a:t>
            </a:r>
            <a:endParaRPr sz="2400" b="1" spc="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lnSpc>
                <a:spcPts val="2400"/>
              </a:lnSpc>
              <a:buNone/>
            </a:pPr>
            <a:endParaRPr sz="2400" b="1" spc="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4431665" y="42545"/>
            <a:ext cx="551688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sz="28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强有力的；有权势的；有影响力的</a:t>
            </a:r>
            <a:r>
              <a:rPr lang="zh-CN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endParaRPr lang="zh-CN" sz="32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3085465" y="457200"/>
            <a:ext cx="5161280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sz="28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力量；能力；政权；能源；动力</a:t>
            </a:r>
            <a:r>
              <a:rPr lang="zh-CN" sz="24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endParaRPr lang="zh-CN" sz="24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3740150" y="890270"/>
            <a:ext cx="1605280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sz="28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上台执政</a:t>
            </a:r>
            <a:r>
              <a:rPr lang="zh-CN" sz="28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endParaRPr lang="zh-CN" sz="28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3552190" y="2193290"/>
            <a:ext cx="179324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sz="28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断电/ 停电</a:t>
            </a:r>
            <a:r>
              <a:rPr lang="zh-CN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endParaRPr lang="zh-CN" sz="32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3085465" y="2663825"/>
            <a:ext cx="1545590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en-US"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powerful</a:t>
            </a:r>
            <a:endParaRPr lang="en-US" sz="28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5345430" y="3536950"/>
            <a:ext cx="1130935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en-US"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power</a:t>
            </a:r>
            <a:endParaRPr lang="en-US" sz="28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6063615" y="3974465"/>
            <a:ext cx="1545590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en-US"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powerful</a:t>
            </a:r>
            <a:endParaRPr lang="en-US" sz="28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1" name="文本框 10"/>
          <p:cNvSpPr txBox="1"/>
          <p:nvPr/>
        </p:nvSpPr>
        <p:spPr>
          <a:xfrm>
            <a:off x="4753610" y="4819015"/>
            <a:ext cx="1170305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en-US"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to/into</a:t>
            </a:r>
            <a:endParaRPr lang="en-US" sz="28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2" name="文本框 11"/>
          <p:cNvSpPr txBox="1"/>
          <p:nvPr/>
        </p:nvSpPr>
        <p:spPr>
          <a:xfrm>
            <a:off x="3821430" y="1348105"/>
            <a:ext cx="2672080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sz="28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超出某人的能力</a:t>
            </a:r>
            <a:r>
              <a:rPr lang="zh-CN" sz="28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endParaRPr lang="zh-CN" sz="28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3" name="文本框 12"/>
          <p:cNvSpPr txBox="1"/>
          <p:nvPr/>
        </p:nvSpPr>
        <p:spPr>
          <a:xfrm>
            <a:off x="4753610" y="1870075"/>
            <a:ext cx="3048000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sz="28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核能/ 风能/ 太阳能</a:t>
            </a:r>
            <a:r>
              <a:rPr lang="zh-CN" sz="28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endParaRPr lang="zh-CN" sz="28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4" name="文本框 13"/>
          <p:cNvSpPr txBox="1"/>
          <p:nvPr/>
        </p:nvSpPr>
        <p:spPr>
          <a:xfrm>
            <a:off x="4893310" y="5698490"/>
            <a:ext cx="1545590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en-US"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powerful</a:t>
            </a:r>
            <a:endParaRPr lang="en-US" sz="28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9" grpId="0"/>
      <p:bldP spid="5" grpId="0"/>
      <p:bldP spid="6" grpId="0"/>
      <p:bldP spid="12" grpId="0"/>
      <p:bldP spid="13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44145" y="196850"/>
            <a:ext cx="11763375" cy="6440805"/>
          </a:xfrm>
        </p:spPr>
        <p:txBody>
          <a:bodyPr/>
          <a:p>
            <a:pPr marL="0" indent="0">
              <a:lnSpc>
                <a:spcPct val="100000"/>
              </a:lnSpc>
              <a:buNone/>
            </a:pPr>
            <a:r>
              <a:rPr sz="2800" b="1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13.empire[ˈempa ɪə(r)]n.</a:t>
            </a:r>
            <a:endParaRPr sz="2800" b="1" spc="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sz="2800" b="1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   emperor[ˈempərə(r)]n.</a:t>
            </a:r>
            <a:endParaRPr sz="2800" b="1" spc="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lnSpc>
                <a:spcPct val="100000"/>
              </a:lnSpc>
              <a:buNone/>
            </a:pPr>
            <a:endParaRPr sz="2800" b="1" spc="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lnSpc>
                <a:spcPct val="100000"/>
              </a:lnSpc>
              <a:buNone/>
            </a:pPr>
            <a:endParaRPr sz="2800" b="1" spc="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lnSpc>
                <a:spcPct val="100000"/>
              </a:lnSpc>
              <a:buNone/>
            </a:pPr>
            <a:endParaRPr sz="2800" b="1" spc="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lnSpc>
                <a:spcPct val="100000"/>
              </a:lnSpc>
              <a:buNone/>
            </a:pPr>
            <a:endParaRPr sz="2800" b="1" spc="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sz="2400" b="1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The Thirty Year's War caused the end of the </a:t>
            </a:r>
            <a:r>
              <a:rPr sz="2400" b="1" spc="0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empire</a:t>
            </a:r>
            <a:r>
              <a:rPr sz="2400" b="1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. 30 年的战争导致帝国的灭亡。</a:t>
            </a:r>
            <a:endParaRPr sz="2400" b="1" spc="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lnSpc>
                <a:spcPts val="2600"/>
              </a:lnSpc>
              <a:buNone/>
            </a:pPr>
            <a:r>
              <a:rPr sz="2400" b="1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The Inca </a:t>
            </a:r>
            <a:r>
              <a:rPr sz="2400" b="1" spc="0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emperor</a:t>
            </a:r>
            <a:r>
              <a:rPr sz="2400" b="1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lived in the now-famous site Machu Picchu. </a:t>
            </a:r>
            <a:endParaRPr sz="2400" b="1" spc="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lnSpc>
                <a:spcPts val="2600"/>
              </a:lnSpc>
              <a:buNone/>
            </a:pPr>
            <a:r>
              <a:rPr sz="2400" b="1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印加皇帝曾住在现在著名的遗址马丘比丘。</a:t>
            </a:r>
            <a:endParaRPr sz="2400" b="1" spc="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lnSpc>
                <a:spcPts val="2600"/>
              </a:lnSpc>
              <a:buNone/>
            </a:pPr>
            <a:r>
              <a:rPr sz="2400" b="1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Qinshihuang was the first </a:t>
            </a:r>
            <a:r>
              <a:rPr sz="2400" b="1" spc="0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emperor</a:t>
            </a:r>
            <a:r>
              <a:rPr sz="2400" b="1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of China in history. 秦始皇是中国历史上第一位皇帝。</a:t>
            </a:r>
            <a:endParaRPr sz="2400" b="1" spc="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lnSpc>
                <a:spcPts val="2600"/>
              </a:lnSpc>
              <a:buNone/>
            </a:pPr>
            <a:r>
              <a:rPr sz="2400" b="1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When the </a:t>
            </a:r>
            <a:r>
              <a:rPr sz="2400" b="1" spc="0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emperor</a:t>
            </a:r>
            <a:r>
              <a:rPr sz="2400" b="1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died, his three sons shared the empire. </a:t>
            </a:r>
            <a:endParaRPr sz="2400" b="1" spc="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lnSpc>
                <a:spcPts val="2600"/>
              </a:lnSpc>
              <a:buNone/>
            </a:pPr>
            <a:r>
              <a:rPr sz="2400" b="1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当皇帝去世后, 他的三个儿子共同分享帝国。</a:t>
            </a:r>
            <a:endParaRPr sz="2400" b="1" spc="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pic>
        <p:nvPicPr>
          <p:cNvPr id="4" name="图片 12" descr="emper填空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44145" y="1210945"/>
            <a:ext cx="12153900" cy="2799080"/>
          </a:xfrm>
          <a:prstGeom prst="rect">
            <a:avLst/>
          </a:prstGeom>
        </p:spPr>
      </p:pic>
      <p:sp>
        <p:nvSpPr>
          <p:cNvPr id="2" name="文本框 1"/>
          <p:cNvSpPr txBox="1"/>
          <p:nvPr/>
        </p:nvSpPr>
        <p:spPr>
          <a:xfrm>
            <a:off x="4063365" y="104775"/>
            <a:ext cx="89408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sz="28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帝国</a:t>
            </a:r>
            <a:r>
              <a:rPr lang="zh-CN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endParaRPr lang="zh-CN" sz="32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4191000" y="688340"/>
            <a:ext cx="89408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sz="28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皇帝</a:t>
            </a:r>
            <a:r>
              <a:rPr lang="zh-CN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endParaRPr lang="zh-CN" sz="32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7272655" y="2349500"/>
            <a:ext cx="894080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altLang="en-US"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统治</a:t>
            </a:r>
            <a:endParaRPr lang="zh-CN" altLang="en-US" sz="28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10567670" y="1552575"/>
            <a:ext cx="894080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altLang="en-US"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皇帝</a:t>
            </a:r>
            <a:endParaRPr lang="zh-CN" altLang="en-US" sz="28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10567670" y="2350770"/>
            <a:ext cx="894080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altLang="en-US"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女皇</a:t>
            </a:r>
            <a:endParaRPr lang="zh-CN" altLang="en-US" sz="28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10567670" y="3168015"/>
            <a:ext cx="894080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altLang="en-US"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帝国</a:t>
            </a:r>
            <a:endParaRPr lang="zh-CN" altLang="en-US" sz="28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1" name="文本框 10"/>
          <p:cNvSpPr txBox="1"/>
          <p:nvPr/>
        </p:nvSpPr>
        <p:spPr>
          <a:xfrm>
            <a:off x="2941320" y="1552575"/>
            <a:ext cx="1249680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altLang="en-US"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帝国的</a:t>
            </a:r>
            <a:endParaRPr lang="zh-CN" altLang="en-US" sz="28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2" name="文本框 11"/>
          <p:cNvSpPr txBox="1"/>
          <p:nvPr/>
        </p:nvSpPr>
        <p:spPr>
          <a:xfrm>
            <a:off x="2813685" y="2349500"/>
            <a:ext cx="1249680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altLang="en-US"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专横的</a:t>
            </a:r>
            <a:endParaRPr lang="zh-CN" altLang="en-US" sz="28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3" name="文本框 12"/>
          <p:cNvSpPr txBox="1"/>
          <p:nvPr/>
        </p:nvSpPr>
        <p:spPr>
          <a:xfrm>
            <a:off x="2191385" y="3155950"/>
            <a:ext cx="1249680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altLang="en-US"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强制的</a:t>
            </a:r>
            <a:endParaRPr lang="zh-CN" altLang="en-US" sz="28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</p:spTree>
    <p:custDataLst>
      <p:tags r:id="rId2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9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标题 1"/>
          <p:cNvSpPr>
            <a:spLocks noGrp="1"/>
          </p:cNvSpPr>
          <p:nvPr>
            <p:custDataLst>
              <p:tags r:id="rId1"/>
            </p:custDataLst>
          </p:nvPr>
        </p:nvSpPr>
        <p:spPr>
          <a:xfrm>
            <a:off x="836252" y="2247921"/>
            <a:ext cx="10852237" cy="899167"/>
          </a:xfrm>
          <a:prstGeom prst="rect">
            <a:avLst/>
          </a:prstGeom>
        </p:spPr>
        <p:txBody>
          <a:bodyPr vert="horz" lIns="101600" tIns="38100" rIns="25400" bIns="38100" rtlCol="0" anchor="t" anchorCtr="0">
            <a:noAutofit/>
            <a:scene3d>
              <a:camera prst="orthographicFront"/>
              <a:lightRig rig="threePt" dir="t"/>
            </a:scene3d>
          </a:bodyPr>
          <a:lstStyle>
            <a:lvl1pPr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sz="5400" b="0" u="none" strike="noStrike" kern="1200" cap="none" spc="600" normalizeH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FillTx/>
                <a:latin typeface="+mj-lt"/>
                <a:ea typeface="+mj-ea"/>
                <a:cs typeface="+mj-cs"/>
              </a:defRPr>
            </a:lvl1pPr>
          </a:lstStyle>
          <a:p>
            <a:r>
              <a:rPr lang="zh-CN" altLang="en-US" b="1">
                <a:ln w="22225">
                  <a:solidFill>
                    <a:schemeClr val="accent2">
                      <a:lumMod val="75000"/>
                    </a:schemeClr>
                  </a:solidFill>
                  <a:prstDash val="solid"/>
                </a:ln>
                <a:solidFill>
                  <a:schemeClr val="accent2">
                    <a:lumMod val="75000"/>
                  </a:schemeClr>
                </a:solidFill>
                <a:effectLst/>
              </a:rPr>
              <a:t>人教版新教材</a:t>
            </a:r>
            <a:r>
              <a:rPr lang="en-US" altLang="zh-CN" b="1">
                <a:ln w="22225">
                  <a:solidFill>
                    <a:schemeClr val="accent2">
                      <a:lumMod val="75000"/>
                    </a:schemeClr>
                  </a:solidFill>
                  <a:prstDash val="solid"/>
                </a:ln>
                <a:solidFill>
                  <a:schemeClr val="accent2">
                    <a:lumMod val="75000"/>
                  </a:schemeClr>
                </a:solidFill>
                <a:effectLst/>
              </a:rPr>
              <a:t> </a:t>
            </a:r>
            <a:r>
              <a:rPr lang="zh-CN" altLang="en-US" b="1">
                <a:ln w="22225">
                  <a:solidFill>
                    <a:schemeClr val="accent2">
                      <a:lumMod val="75000"/>
                    </a:schemeClr>
                  </a:solidFill>
                  <a:prstDash val="solid"/>
                </a:ln>
                <a:solidFill>
                  <a:schemeClr val="accent2">
                    <a:lumMod val="75000"/>
                  </a:schemeClr>
                </a:solidFill>
                <a:effectLst/>
              </a:rPr>
              <a:t>词汇导学练</a:t>
            </a:r>
            <a:endParaRPr lang="zh-CN" altLang="en-US" b="1">
              <a:ln w="22225">
                <a:solidFill>
                  <a:schemeClr val="accent2">
                    <a:lumMod val="75000"/>
                  </a:schemeClr>
                </a:solidFill>
                <a:prstDash val="solid"/>
              </a:ln>
              <a:solidFill>
                <a:schemeClr val="accent2">
                  <a:lumMod val="75000"/>
                </a:schemeClr>
              </a:solidFill>
              <a:effectLst/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ctrTitle"/>
            <p:custDataLst>
              <p:tags r:id="rId2"/>
            </p:custDataLst>
          </p:nvPr>
        </p:nvSpPr>
        <p:spPr>
          <a:xfrm>
            <a:off x="669882" y="3883681"/>
            <a:ext cx="10852237" cy="899167"/>
          </a:xfrm>
        </p:spPr>
        <p:txBody>
          <a:bodyPr>
            <a:scene3d>
              <a:camera prst="orthographicFront"/>
              <a:lightRig rig="threePt" dir="t"/>
            </a:scene3d>
          </a:bodyPr>
          <a:p>
            <a:r>
              <a:rPr lang="en-US" altLang="zh-CN" b="1">
                <a:ln w="22225">
                  <a:solidFill>
                    <a:srgbClr val="7030A0"/>
                  </a:solidFill>
                  <a:prstDash val="solid"/>
                </a:ln>
                <a:solidFill>
                  <a:srgbClr val="7030A0"/>
                </a:solidFill>
                <a:effectLst/>
              </a:rPr>
              <a:t>Unit2 Book1 </a:t>
            </a:r>
            <a:endParaRPr lang="en-US" altLang="zh-CN" b="1">
              <a:ln w="22225">
                <a:solidFill>
                  <a:srgbClr val="7030A0"/>
                </a:solidFill>
                <a:prstDash val="solid"/>
              </a:ln>
              <a:solidFill>
                <a:srgbClr val="7030A0"/>
              </a:solidFill>
              <a:effectLst/>
            </a:endParaRPr>
          </a:p>
        </p:txBody>
      </p:sp>
    </p:spTree>
    <p:custDataLst>
      <p:tags r:id="rId3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" name="内容占位符 4"/>
          <p:cNvSpPr>
            <a:spLocks noGrp="1"/>
          </p:cNvSpPr>
          <p:nvPr>
            <p:ph idx="1"/>
          </p:nvPr>
        </p:nvSpPr>
        <p:spPr>
          <a:xfrm>
            <a:off x="144145" y="196850"/>
            <a:ext cx="11763375" cy="6440805"/>
          </a:xfrm>
        </p:spPr>
        <p:txBody>
          <a:bodyPr/>
          <a:p>
            <a:pPr marL="0" indent="0">
              <a:lnSpc>
                <a:spcPct val="100000"/>
              </a:lnSpc>
              <a:buNone/>
            </a:pPr>
            <a:r>
              <a:rPr sz="2800" b="1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14.site [saɪt ]n.</a:t>
            </a:r>
            <a:endParaRPr sz="2800" b="1" spc="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lnSpc>
                <a:spcPts val="2600"/>
              </a:lnSpc>
              <a:buNone/>
            </a:pPr>
            <a:r>
              <a:rPr sz="2400" b="1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web </a:t>
            </a:r>
            <a:r>
              <a:rPr sz="2400" b="1" spc="0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site</a:t>
            </a:r>
            <a:r>
              <a:rPr sz="2400" b="1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网站</a:t>
            </a:r>
            <a:endParaRPr sz="2400" b="1" spc="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lnSpc>
                <a:spcPts val="2600"/>
              </a:lnSpc>
              <a:buNone/>
            </a:pPr>
            <a:r>
              <a:rPr sz="2400" b="1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A good </a:t>
            </a:r>
            <a:r>
              <a:rPr sz="2400" b="1" spc="0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site</a:t>
            </a:r>
            <a:r>
              <a:rPr sz="2400" b="1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has been chosen for the new school.</a:t>
            </a:r>
            <a:endParaRPr sz="2400" b="1" spc="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lnSpc>
                <a:spcPts val="2600"/>
              </a:lnSpc>
              <a:buNone/>
            </a:pPr>
            <a:r>
              <a:rPr sz="2400" b="1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已为新学校选好了校址。</a:t>
            </a:r>
            <a:endParaRPr sz="2400" b="1" spc="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lnSpc>
                <a:spcPts val="2600"/>
              </a:lnSpc>
              <a:buNone/>
            </a:pPr>
            <a:r>
              <a:rPr sz="2400" b="1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The bar is built on the </a:t>
            </a:r>
            <a:r>
              <a:rPr sz="2400" b="1" spc="0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site</a:t>
            </a:r>
            <a:r>
              <a:rPr sz="2400" b="1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of an ancient castle . </a:t>
            </a:r>
            <a:endParaRPr sz="2400" b="1" spc="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lnSpc>
                <a:spcPts val="2600"/>
              </a:lnSpc>
              <a:buNone/>
            </a:pPr>
            <a:r>
              <a:rPr sz="2400" b="1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这家酒吧建在一个古代城堡的遗址上。</a:t>
            </a:r>
            <a:endParaRPr sz="2400" b="1" spc="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lnSpc>
                <a:spcPts val="2600"/>
              </a:lnSpc>
              <a:buNone/>
            </a:pPr>
            <a:r>
              <a:rPr sz="2400" b="1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They put up their tent at the camping </a:t>
            </a:r>
            <a:r>
              <a:rPr sz="2400" b="1" spc="0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site</a:t>
            </a:r>
            <a:r>
              <a:rPr sz="2400" b="1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.</a:t>
            </a:r>
            <a:endParaRPr sz="2400" b="1" spc="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lnSpc>
                <a:spcPts val="2600"/>
              </a:lnSpc>
              <a:buNone/>
            </a:pPr>
            <a:r>
              <a:rPr sz="2400" b="1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他们在营地上搭起了帐篷。</a:t>
            </a:r>
            <a:endParaRPr sz="2400" b="1" spc="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lnSpc>
                <a:spcPts val="2600"/>
              </a:lnSpc>
              <a:buNone/>
            </a:pPr>
            <a:r>
              <a:rPr sz="2400" b="1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He was a worker on a building </a:t>
            </a:r>
            <a:r>
              <a:rPr sz="2400" b="1" spc="0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site</a:t>
            </a:r>
            <a:r>
              <a:rPr sz="2400" b="1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. </a:t>
            </a:r>
            <a:endParaRPr sz="2400" b="1" spc="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lnSpc>
                <a:spcPts val="2600"/>
              </a:lnSpc>
              <a:buNone/>
            </a:pPr>
            <a:r>
              <a:rPr sz="2400" b="1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他在工地</a:t>
            </a:r>
            <a:r>
              <a:rPr sz="2400" b="1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做过建筑工人。</a:t>
            </a:r>
            <a:endParaRPr sz="2400" b="1" spc="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lnSpc>
                <a:spcPts val="2600"/>
              </a:lnSpc>
              <a:buNone/>
            </a:pPr>
            <a:endParaRPr sz="2400" b="1" spc="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</p:spTree>
    <p:custDataLst>
      <p:tags r:id="rId1"/>
    </p:custData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13" name="图片 1" descr="set-坐填空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0180" y="-635"/>
            <a:ext cx="11851640" cy="6858635"/>
          </a:xfrm>
          <a:prstGeom prst="rect">
            <a:avLst/>
          </a:prstGeom>
        </p:spPr>
      </p:pic>
      <p:sp>
        <p:nvSpPr>
          <p:cNvPr id="6" name="文本框 5"/>
          <p:cNvSpPr txBox="1"/>
          <p:nvPr/>
        </p:nvSpPr>
        <p:spPr>
          <a:xfrm>
            <a:off x="6712585" y="388620"/>
            <a:ext cx="1262380" cy="39878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altLang="en-US" sz="20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马鞍</a:t>
            </a:r>
            <a:r>
              <a:rPr lang="en-US" altLang="zh-CN" sz="20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,</a:t>
            </a:r>
            <a:r>
              <a:rPr lang="zh-CN" altLang="en-US" sz="20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鞍部</a:t>
            </a:r>
            <a:endParaRPr lang="zh-CN" altLang="en-US" sz="20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5713730" y="2307590"/>
            <a:ext cx="10972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altLang="en-US"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使就坐</a:t>
            </a:r>
            <a:endParaRPr lang="zh-CN" altLang="en-US" sz="24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7974965" y="787400"/>
            <a:ext cx="690880" cy="39878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altLang="en-US" sz="20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座位</a:t>
            </a:r>
            <a:endParaRPr lang="zh-CN" altLang="en-US" sz="20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1" name="文本框 10"/>
          <p:cNvSpPr txBox="1"/>
          <p:nvPr/>
        </p:nvSpPr>
        <p:spPr>
          <a:xfrm>
            <a:off x="9480550" y="787400"/>
            <a:ext cx="1262380" cy="39878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altLang="en-US" sz="20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设置</a:t>
            </a:r>
            <a:r>
              <a:rPr lang="en-US" altLang="zh-CN" sz="20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,</a:t>
            </a:r>
            <a:r>
              <a:rPr lang="zh-CN" altLang="en-US" sz="20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设定</a:t>
            </a:r>
            <a:endParaRPr lang="zh-CN" altLang="en-US" sz="20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2" name="文本框 11"/>
          <p:cNvSpPr txBox="1"/>
          <p:nvPr/>
        </p:nvSpPr>
        <p:spPr>
          <a:xfrm>
            <a:off x="6480810" y="1285240"/>
            <a:ext cx="1262380" cy="39878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altLang="en-US" sz="20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位置</a:t>
            </a:r>
            <a:r>
              <a:rPr lang="en-US" altLang="zh-CN" sz="20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,</a:t>
            </a:r>
            <a:r>
              <a:rPr lang="zh-CN" altLang="en-US" sz="20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地点</a:t>
            </a:r>
            <a:endParaRPr lang="zh-CN" altLang="en-US" sz="20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5" name="文本框 14"/>
          <p:cNvSpPr txBox="1"/>
          <p:nvPr/>
        </p:nvSpPr>
        <p:spPr>
          <a:xfrm>
            <a:off x="7214870" y="3451860"/>
            <a:ext cx="10972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altLang="en-US"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使位于</a:t>
            </a:r>
            <a:endParaRPr lang="zh-CN" altLang="en-US" sz="24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6" name="文本框 15"/>
          <p:cNvSpPr txBox="1"/>
          <p:nvPr/>
        </p:nvSpPr>
        <p:spPr>
          <a:xfrm>
            <a:off x="9945370" y="3451860"/>
            <a:ext cx="15544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altLang="en-US"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形势</a:t>
            </a:r>
            <a:r>
              <a:rPr lang="en-US" altLang="zh-CN"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, </a:t>
            </a:r>
            <a:r>
              <a:rPr lang="zh-CN" altLang="en-US"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情况</a:t>
            </a:r>
            <a:endParaRPr lang="zh-CN" altLang="en-US" sz="24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7" name="文本框 16"/>
          <p:cNvSpPr txBox="1"/>
          <p:nvPr/>
        </p:nvSpPr>
        <p:spPr>
          <a:xfrm>
            <a:off x="4417060" y="4486910"/>
            <a:ext cx="7924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altLang="en-US"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住所</a:t>
            </a:r>
            <a:endParaRPr lang="zh-CN" altLang="en-US" sz="24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8" name="文本框 17"/>
          <p:cNvSpPr txBox="1"/>
          <p:nvPr/>
        </p:nvSpPr>
        <p:spPr>
          <a:xfrm>
            <a:off x="4236720" y="2307590"/>
            <a:ext cx="7924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altLang="en-US"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居民</a:t>
            </a:r>
            <a:endParaRPr lang="zh-CN" altLang="en-US" sz="24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9" name="文本框 18"/>
          <p:cNvSpPr txBox="1"/>
          <p:nvPr/>
        </p:nvSpPr>
        <p:spPr>
          <a:xfrm>
            <a:off x="4822190" y="3599815"/>
            <a:ext cx="15544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altLang="en-US"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总统</a:t>
            </a:r>
            <a:r>
              <a:rPr lang="en-US" altLang="zh-CN"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, </a:t>
            </a:r>
            <a:r>
              <a:rPr lang="zh-CN" altLang="en-US"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总裁</a:t>
            </a:r>
            <a:endParaRPr lang="zh-CN" altLang="en-US" sz="24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2680335" y="3136900"/>
            <a:ext cx="538480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坐</a:t>
            </a:r>
            <a:r>
              <a:rPr lang="zh-CN" sz="28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endParaRPr lang="zh-CN" sz="28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21" name="文本框 20"/>
          <p:cNvSpPr txBox="1"/>
          <p:nvPr/>
        </p:nvSpPr>
        <p:spPr>
          <a:xfrm>
            <a:off x="4319905" y="969010"/>
            <a:ext cx="4876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坐</a:t>
            </a:r>
            <a:r>
              <a:rPr lang="zh-CN" sz="24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endParaRPr lang="zh-CN" sz="24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22" name="文本框 21"/>
          <p:cNvSpPr txBox="1"/>
          <p:nvPr/>
        </p:nvSpPr>
        <p:spPr>
          <a:xfrm>
            <a:off x="4650105" y="907415"/>
            <a:ext cx="100457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en-US" altLang="zh-CN"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sat sat</a:t>
            </a:r>
            <a:r>
              <a:rPr lang="zh-CN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endParaRPr lang="zh-CN" sz="32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23" name="文本框 22"/>
          <p:cNvSpPr txBox="1"/>
          <p:nvPr/>
        </p:nvSpPr>
        <p:spPr>
          <a:xfrm>
            <a:off x="6653530" y="787400"/>
            <a:ext cx="1198880" cy="39878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sz="20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使…就坐</a:t>
            </a:r>
            <a:endParaRPr sz="20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24" name="文本框 23"/>
          <p:cNvSpPr txBox="1"/>
          <p:nvPr/>
        </p:nvSpPr>
        <p:spPr>
          <a:xfrm>
            <a:off x="10742930" y="787400"/>
            <a:ext cx="839470" cy="39878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en-US" sz="20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set set</a:t>
            </a:r>
            <a:endParaRPr lang="en-US" sz="20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</p:spTree>
    <p:custDataLst>
      <p:tags r:id="rId2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21" grpId="0"/>
      <p:bldP spid="22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13055" y="196850"/>
            <a:ext cx="11594465" cy="6440805"/>
          </a:xfrm>
        </p:spPr>
        <p:txBody>
          <a:bodyPr/>
          <a:p>
            <a:pPr marL="0" indent="0">
              <a:lnSpc>
                <a:spcPct val="100000"/>
              </a:lnSpc>
              <a:buNone/>
            </a:pPr>
            <a:r>
              <a:rPr sz="2800" b="1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15.control [kən'trəʊl]vt.</a:t>
            </a:r>
            <a:r>
              <a:rPr lang="en-US" altLang="zh-CN" sz="2800" b="1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&amp;.</a:t>
            </a:r>
            <a:r>
              <a:rPr sz="2800" b="1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 </a:t>
            </a:r>
            <a:r>
              <a:rPr lang="en-US" altLang="zh-CN" sz="2800" b="1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n. </a:t>
            </a:r>
            <a:endParaRPr lang="en-US" altLang="zh-CN" sz="2800" b="1" spc="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lnSpc>
                <a:spcPct val="100000"/>
              </a:lnSpc>
              <a:buNone/>
            </a:pPr>
            <a:endParaRPr lang="en-US" altLang="zh-CN" sz="2800" b="1" spc="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sz="2800" b="1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智美例句：</a:t>
            </a:r>
            <a:endParaRPr sz="2800" b="1" spc="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sz="2800" b="1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Instead of letting circumstances </a:t>
            </a:r>
            <a:r>
              <a:rPr sz="2800" b="1" spc="0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control</a:t>
            </a:r>
            <a:r>
              <a:rPr sz="2800" b="1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and defeat you, use them to push you into action so that you can change your present situation. </a:t>
            </a:r>
            <a:endParaRPr sz="2800" b="1" spc="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sz="2800" b="1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不要让生活控制或打败你，你要把压力变成动力去改变目前的处境</a:t>
            </a:r>
            <a:endParaRPr sz="2800" b="1" spc="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sz="2800" b="1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You can do anything you decide to do. You can act to change and </a:t>
            </a:r>
            <a:r>
              <a:rPr sz="2800" b="1" spc="0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control</a:t>
            </a:r>
            <a:r>
              <a:rPr sz="2800" b="1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your life; and the procedure, the process, is its own reward.</a:t>
            </a:r>
            <a:endParaRPr sz="2800" b="1" spc="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sz="2800" b="1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你可以做任何你决定的事，你可以采取行动改变或控制你的人生；而这程序、过程，本身就是报偿。 </a:t>
            </a:r>
            <a:endParaRPr sz="2800" b="1" spc="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sz="2800" b="1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To get a thorough understanding of oneself is to get a full </a:t>
            </a:r>
            <a:r>
              <a:rPr sz="2800" b="1" spc="0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control</a:t>
            </a:r>
            <a:r>
              <a:rPr sz="2800" b="1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of one's  life. Then one will find one's life full of color and flavor.</a:t>
            </a:r>
            <a:endParaRPr sz="2800" b="1" spc="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sz="2800" b="1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悟透了自己，才能把握住自己，你生活才会有滋有味！</a:t>
            </a:r>
            <a:endParaRPr sz="2400" b="1" spc="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lnSpc>
                <a:spcPct val="100000"/>
              </a:lnSpc>
              <a:buNone/>
            </a:pPr>
            <a:endParaRPr sz="2400" b="1" spc="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433070" y="688340"/>
            <a:ext cx="10629900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en-US"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词根词缀：contr(相反)+rol(滚轮)：从反方向使滚轮停下来——控制</a:t>
            </a:r>
            <a:endParaRPr lang="en-US" sz="28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4968875" y="104775"/>
            <a:ext cx="302768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sz="28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控制；管理；抑制</a:t>
            </a:r>
            <a:r>
              <a:rPr lang="zh-CN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endParaRPr lang="zh-CN" sz="32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13055" y="196850"/>
            <a:ext cx="11594465" cy="6440805"/>
          </a:xfrm>
        </p:spPr>
        <p:txBody>
          <a:bodyPr/>
          <a:p>
            <a:pPr marL="0" indent="0">
              <a:lnSpc>
                <a:spcPct val="100000"/>
              </a:lnSpc>
              <a:buNone/>
            </a:pPr>
            <a:r>
              <a:rPr lang="en-US" altLang="zh-CN" sz="2800" b="1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take</a:t>
            </a:r>
            <a:r>
              <a:rPr sz="2800" b="1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control of </a:t>
            </a:r>
            <a:endParaRPr sz="2800" b="1" spc="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sz="2800" b="1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Spain </a:t>
            </a:r>
            <a:r>
              <a:rPr sz="2800" b="1" spc="0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took control of</a:t>
            </a:r>
            <a:r>
              <a:rPr sz="2800" b="1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Peru in the 16th century and ruled until 1821. </a:t>
            </a:r>
            <a:endParaRPr sz="2800" b="1" spc="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sz="2800" b="1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16世纪西班牙控制了秘鲁并统治到1821年。</a:t>
            </a:r>
            <a:endParaRPr sz="2800" b="1" spc="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sz="2800" b="1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In the night, they successfully </a:t>
            </a:r>
            <a:r>
              <a:rPr sz="2800" b="1" spc="0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take control of</a:t>
            </a:r>
            <a:r>
              <a:rPr sz="2800" b="1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the city. </a:t>
            </a:r>
            <a:endParaRPr sz="2800" b="1" spc="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sz="2800" b="1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在夜里他们成功控制了那座城镇。</a:t>
            </a:r>
            <a:endParaRPr sz="2800" b="1" spc="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sz="2800" b="1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I can't </a:t>
            </a:r>
            <a:r>
              <a:rPr sz="2800" b="1" spc="0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take control of</a:t>
            </a:r>
            <a:r>
              <a:rPr sz="2800" b="1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the boat.这船我控制不了。</a:t>
            </a:r>
            <a:endParaRPr sz="2800" b="1" spc="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sz="2800" b="1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I decided to </a:t>
            </a:r>
            <a:r>
              <a:rPr sz="2800" b="1" spc="0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take control of</a:t>
            </a:r>
            <a:r>
              <a:rPr sz="2800" b="1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my life. 我决定控制自己的人生。</a:t>
            </a:r>
            <a:endParaRPr sz="2800" b="1" spc="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sz="2800" b="1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After his father died, he </a:t>
            </a:r>
            <a:r>
              <a:rPr sz="2800" b="1" spc="0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took control of</a:t>
            </a:r>
            <a:r>
              <a:rPr sz="2800" b="1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the company. </a:t>
            </a:r>
            <a:endParaRPr sz="2800" b="1" spc="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sz="2800" b="1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他父亲死后，他接管了公司。</a:t>
            </a:r>
            <a:endParaRPr sz="2800" b="1" spc="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lnSpc>
                <a:spcPct val="100000"/>
              </a:lnSpc>
              <a:buNone/>
            </a:pPr>
            <a:endParaRPr sz="2400" b="1" spc="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sz="2400" b="1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16.official [ə'fɪʃl] adj.                                                      n. </a:t>
            </a:r>
            <a:endParaRPr sz="2400" b="1" spc="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sz="2400" b="1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    officially adv. </a:t>
            </a:r>
            <a:endParaRPr sz="2400" b="1" spc="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3156585" y="5586730"/>
            <a:ext cx="394589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sz="28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官方的；正式的; 公务的</a:t>
            </a:r>
            <a:r>
              <a:rPr lang="zh-CN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endParaRPr lang="zh-CN" sz="32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7644765" y="5586730"/>
            <a:ext cx="160528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sz="28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政府官员</a:t>
            </a:r>
            <a:r>
              <a:rPr lang="zh-CN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endParaRPr lang="zh-CN" sz="32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2627630" y="6054090"/>
            <a:ext cx="267208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sz="28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官方地；正式地</a:t>
            </a:r>
            <a:r>
              <a:rPr lang="zh-CN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endParaRPr lang="zh-CN" sz="32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2776855" y="81280"/>
            <a:ext cx="181229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sz="28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控制; 接管</a:t>
            </a:r>
            <a:r>
              <a:rPr lang="zh-CN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endParaRPr lang="zh-CN" sz="32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" grpId="0"/>
      <p:bldP spid="8" grpId="0"/>
      <p:bldP spid="4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4" name="图片 3" descr="fact-做填空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415" y="-71755"/>
            <a:ext cx="12173585" cy="6929755"/>
          </a:xfrm>
          <a:prstGeom prst="rect">
            <a:avLst/>
          </a:prstGeom>
        </p:spPr>
      </p:pic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13055" y="196850"/>
            <a:ext cx="11594465" cy="6440805"/>
          </a:xfrm>
        </p:spPr>
        <p:txBody>
          <a:bodyPr/>
          <a:p>
            <a:pPr marL="0" indent="0">
              <a:lnSpc>
                <a:spcPct val="100000"/>
              </a:lnSpc>
              <a:buNone/>
            </a:pPr>
            <a:endParaRPr sz="2400" b="1" spc="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lnSpc>
                <a:spcPct val="100000"/>
              </a:lnSpc>
              <a:buNone/>
            </a:pPr>
            <a:endParaRPr sz="2400" b="1" spc="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7796530" y="238125"/>
            <a:ext cx="690880" cy="39878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altLang="en-US" sz="20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事实</a:t>
            </a:r>
            <a:endParaRPr lang="zh-CN" altLang="en-US" sz="20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9448800" y="196850"/>
            <a:ext cx="1770380" cy="39878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altLang="en-US" sz="20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实际的</a:t>
            </a:r>
            <a:r>
              <a:rPr lang="en-US" altLang="zh-CN" sz="20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,</a:t>
            </a:r>
            <a:r>
              <a:rPr lang="zh-CN" altLang="en-US" sz="20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事实的</a:t>
            </a:r>
            <a:endParaRPr lang="zh-CN" altLang="en-US" sz="20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7916545" y="916305"/>
            <a:ext cx="1262380" cy="39878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altLang="en-US" sz="20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事物</a:t>
            </a:r>
            <a:r>
              <a:rPr lang="en-US" altLang="zh-CN" sz="20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,</a:t>
            </a:r>
            <a:r>
              <a:rPr lang="zh-CN" altLang="en-US" sz="20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事情</a:t>
            </a:r>
            <a:endParaRPr lang="zh-CN" altLang="en-US" sz="20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9784080" y="1583055"/>
            <a:ext cx="894080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lvl="0" algn="l">
              <a:buClrTx/>
              <a:buSzTx/>
              <a:buFontTx/>
            </a:pPr>
            <a:r>
              <a:rPr lang="zh-CN" altLang="en-US" sz="20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因素</a:t>
            </a:r>
            <a:endParaRPr lang="zh-CN" altLang="en-US" sz="20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8005445" y="2324735"/>
            <a:ext cx="944880" cy="39878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altLang="en-US" sz="20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人造品</a:t>
            </a:r>
            <a:endParaRPr lang="zh-CN" altLang="en-US" sz="20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1" name="文本框 10"/>
          <p:cNvSpPr txBox="1"/>
          <p:nvPr/>
        </p:nvSpPr>
        <p:spPr>
          <a:xfrm>
            <a:off x="9987915" y="2324735"/>
            <a:ext cx="1249680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lvl="0" algn="l">
              <a:buClrTx/>
              <a:buSzTx/>
              <a:buFontTx/>
            </a:pPr>
            <a:r>
              <a:rPr lang="zh-CN" altLang="en-US" sz="20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人造</a:t>
            </a:r>
            <a:r>
              <a:rPr lang="zh-CN" altLang="en-US" sz="20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的</a:t>
            </a:r>
            <a:endParaRPr lang="zh-CN" altLang="en-US" sz="20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2" name="文本框 11"/>
          <p:cNvSpPr txBox="1"/>
          <p:nvPr/>
        </p:nvSpPr>
        <p:spPr>
          <a:xfrm>
            <a:off x="8119745" y="2999740"/>
            <a:ext cx="894080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lvl="0" algn="l">
              <a:buClrTx/>
              <a:buSzTx/>
              <a:buFontTx/>
            </a:pPr>
            <a:r>
              <a:rPr lang="zh-CN" altLang="en-US" sz="20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时尚</a:t>
            </a:r>
            <a:endParaRPr lang="zh-CN" altLang="en-US" sz="20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3" name="文本框 12"/>
          <p:cNvSpPr txBox="1"/>
          <p:nvPr/>
        </p:nvSpPr>
        <p:spPr>
          <a:xfrm>
            <a:off x="10657840" y="2999740"/>
            <a:ext cx="1249680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lvl="0" algn="l">
              <a:buClrTx/>
              <a:buSzTx/>
              <a:buFontTx/>
            </a:pPr>
            <a:r>
              <a:rPr lang="zh-CN" altLang="en-US" sz="20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时尚的</a:t>
            </a:r>
            <a:endParaRPr lang="zh-CN" altLang="en-US" sz="20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4" name="文本框 13"/>
          <p:cNvSpPr txBox="1"/>
          <p:nvPr/>
        </p:nvSpPr>
        <p:spPr>
          <a:xfrm>
            <a:off x="7929245" y="3973195"/>
            <a:ext cx="1249680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lvl="0" algn="l">
              <a:buClrTx/>
              <a:buSzTx/>
              <a:buFontTx/>
            </a:pPr>
            <a:r>
              <a:rPr lang="zh-CN" altLang="en-US" sz="20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办公室</a:t>
            </a:r>
            <a:endParaRPr lang="zh-CN" altLang="en-US" sz="20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5" name="文本框 14"/>
          <p:cNvSpPr txBox="1"/>
          <p:nvPr/>
        </p:nvSpPr>
        <p:spPr>
          <a:xfrm>
            <a:off x="9589770" y="3726180"/>
            <a:ext cx="1579880" cy="39878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lvl="0" algn="l">
              <a:buClrTx/>
              <a:buSzTx/>
              <a:buFontTx/>
            </a:pPr>
            <a:r>
              <a:rPr lang="zh-CN" altLang="en-US" sz="20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官方的</a:t>
            </a:r>
            <a:r>
              <a:rPr lang="zh-CN" altLang="en-US" sz="20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 </a:t>
            </a:r>
            <a:r>
              <a:rPr lang="zh-CN" altLang="en-US" sz="20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官员</a:t>
            </a:r>
            <a:endParaRPr lang="zh-CN" altLang="en-US" sz="20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6" name="文本框 15"/>
          <p:cNvSpPr txBox="1"/>
          <p:nvPr/>
        </p:nvSpPr>
        <p:spPr>
          <a:xfrm>
            <a:off x="9692640" y="4248150"/>
            <a:ext cx="1283335" cy="39878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lvl="0" algn="l">
              <a:buClrTx/>
              <a:buSzTx/>
              <a:buFontTx/>
            </a:pPr>
            <a:r>
              <a:rPr lang="zh-CN" altLang="en-US" sz="20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军官</a:t>
            </a:r>
            <a:r>
              <a:rPr lang="zh-CN" altLang="en-US" sz="20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;</a:t>
            </a:r>
            <a:r>
              <a:rPr lang="zh-CN" altLang="en-US" sz="20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警官</a:t>
            </a:r>
            <a:endParaRPr lang="zh-CN" altLang="en-US" sz="20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7" name="文本框 16"/>
          <p:cNvSpPr txBox="1"/>
          <p:nvPr/>
        </p:nvSpPr>
        <p:spPr>
          <a:xfrm>
            <a:off x="7916545" y="5196205"/>
            <a:ext cx="894080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lvl="0" algn="l">
              <a:buClrTx/>
              <a:buSzTx/>
              <a:buFontTx/>
            </a:pPr>
            <a:r>
              <a:rPr lang="zh-CN" altLang="en-US" sz="20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功绩</a:t>
            </a:r>
            <a:endParaRPr lang="zh-CN" altLang="en-US" sz="20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8" name="文本框 17"/>
          <p:cNvSpPr txBox="1"/>
          <p:nvPr/>
        </p:nvSpPr>
        <p:spPr>
          <a:xfrm>
            <a:off x="9932670" y="4862195"/>
            <a:ext cx="894080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lvl="0" algn="l">
              <a:buClrTx/>
              <a:buSzTx/>
              <a:buFontTx/>
            </a:pPr>
            <a:r>
              <a:rPr lang="zh-CN" altLang="en-US" sz="20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特征</a:t>
            </a:r>
            <a:endParaRPr lang="zh-CN" altLang="en-US" sz="20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9" name="文本框 18"/>
          <p:cNvSpPr txBox="1"/>
          <p:nvPr/>
        </p:nvSpPr>
        <p:spPr>
          <a:xfrm>
            <a:off x="9987915" y="5453380"/>
            <a:ext cx="894080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lvl="0" algn="l">
              <a:buClrTx/>
              <a:buSzTx/>
              <a:buFontTx/>
            </a:pPr>
            <a:r>
              <a:rPr lang="zh-CN" altLang="en-US" sz="20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打败</a:t>
            </a:r>
            <a:endParaRPr lang="zh-CN" altLang="en-US" sz="20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20" name="文本框 19"/>
          <p:cNvSpPr txBox="1"/>
          <p:nvPr/>
        </p:nvSpPr>
        <p:spPr>
          <a:xfrm>
            <a:off x="3578225" y="5453380"/>
            <a:ext cx="894080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lvl="0" algn="l">
              <a:buClrTx/>
              <a:buSzTx/>
              <a:buFontTx/>
            </a:pPr>
            <a:r>
              <a:rPr lang="zh-CN" altLang="en-US" sz="20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小说</a:t>
            </a:r>
            <a:endParaRPr lang="zh-CN" altLang="en-US" sz="20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21" name="文本框 20"/>
          <p:cNvSpPr txBox="1"/>
          <p:nvPr/>
        </p:nvSpPr>
        <p:spPr>
          <a:xfrm>
            <a:off x="3104515" y="498475"/>
            <a:ext cx="1723390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lvl="0" algn="l">
              <a:buClrTx/>
              <a:buSzTx/>
              <a:buFontTx/>
            </a:pPr>
            <a:r>
              <a:rPr lang="zh-CN" altLang="en-US" sz="20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影响</a:t>
            </a:r>
            <a:r>
              <a:rPr lang="zh-CN" altLang="en-US" sz="20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;</a:t>
            </a:r>
            <a:r>
              <a:rPr lang="zh-CN" altLang="en-US" sz="20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感动</a:t>
            </a:r>
            <a:endParaRPr lang="zh-CN" altLang="en-US" sz="20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22" name="文本框 21"/>
          <p:cNvSpPr txBox="1"/>
          <p:nvPr/>
        </p:nvSpPr>
        <p:spPr>
          <a:xfrm>
            <a:off x="1103630" y="238125"/>
            <a:ext cx="1367790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lvl="0" algn="l">
              <a:buClrTx/>
              <a:buSzTx/>
              <a:buFontTx/>
            </a:pPr>
            <a:r>
              <a:rPr lang="zh-CN" altLang="en-US" sz="20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情感</a:t>
            </a:r>
            <a:r>
              <a:rPr lang="zh-CN" altLang="en-US" sz="20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;</a:t>
            </a:r>
            <a:r>
              <a:rPr lang="zh-CN" altLang="en-US" sz="20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爱</a:t>
            </a:r>
            <a:endParaRPr lang="zh-CN" altLang="en-US" sz="20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23" name="文本框 22"/>
          <p:cNvSpPr txBox="1"/>
          <p:nvPr/>
        </p:nvSpPr>
        <p:spPr>
          <a:xfrm>
            <a:off x="1310640" y="760095"/>
            <a:ext cx="1249680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lvl="0" algn="l">
              <a:buClrTx/>
              <a:buSzTx/>
              <a:buFontTx/>
            </a:pPr>
            <a:r>
              <a:rPr lang="zh-CN" altLang="en-US" sz="20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感人的</a:t>
            </a:r>
            <a:endParaRPr lang="zh-CN" altLang="en-US" sz="20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24" name="文本框 23"/>
          <p:cNvSpPr txBox="1"/>
          <p:nvPr/>
        </p:nvSpPr>
        <p:spPr>
          <a:xfrm>
            <a:off x="3104515" y="1694180"/>
            <a:ext cx="1723390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lvl="0" algn="l">
              <a:buClrTx/>
              <a:buSzTx/>
              <a:buFontTx/>
            </a:pPr>
            <a:r>
              <a:rPr lang="zh-CN" altLang="en-US" sz="20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效果</a:t>
            </a:r>
            <a:r>
              <a:rPr lang="zh-CN" altLang="en-US" sz="20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;</a:t>
            </a:r>
            <a:r>
              <a:rPr lang="zh-CN" altLang="en-US" sz="20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影响</a:t>
            </a:r>
            <a:endParaRPr lang="zh-CN" altLang="en-US" sz="20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25" name="文本框 24"/>
          <p:cNvSpPr txBox="1"/>
          <p:nvPr/>
        </p:nvSpPr>
        <p:spPr>
          <a:xfrm>
            <a:off x="1413510" y="1430020"/>
            <a:ext cx="1249680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lvl="0" algn="l">
              <a:buClrTx/>
              <a:buSzTx/>
              <a:buFontTx/>
            </a:pPr>
            <a:r>
              <a:rPr lang="zh-CN" altLang="en-US" sz="20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有效的</a:t>
            </a:r>
            <a:endParaRPr lang="zh-CN" altLang="en-US" sz="20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26" name="文本框 25"/>
          <p:cNvSpPr txBox="1"/>
          <p:nvPr/>
        </p:nvSpPr>
        <p:spPr>
          <a:xfrm>
            <a:off x="1413510" y="1951990"/>
            <a:ext cx="1249680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lvl="0" algn="l">
              <a:buClrTx/>
              <a:buSzTx/>
              <a:buFontTx/>
            </a:pPr>
            <a:r>
              <a:rPr lang="zh-CN" altLang="en-US" sz="20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高效的</a:t>
            </a:r>
            <a:endParaRPr lang="zh-CN" altLang="en-US" sz="20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27" name="文本框 26"/>
          <p:cNvSpPr txBox="1"/>
          <p:nvPr/>
        </p:nvSpPr>
        <p:spPr>
          <a:xfrm>
            <a:off x="3248025" y="2578100"/>
            <a:ext cx="894080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lvl="0" algn="l">
              <a:buClrTx/>
              <a:buSzTx/>
              <a:buFontTx/>
            </a:pPr>
            <a:r>
              <a:rPr lang="zh-CN" altLang="en-US" sz="20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传染</a:t>
            </a:r>
            <a:endParaRPr lang="zh-CN" altLang="en-US" sz="20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28" name="文本框 27"/>
          <p:cNvSpPr txBox="1"/>
          <p:nvPr/>
        </p:nvSpPr>
        <p:spPr>
          <a:xfrm>
            <a:off x="1221740" y="2578100"/>
            <a:ext cx="1249680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lvl="0" algn="l">
              <a:buClrTx/>
              <a:buSzTx/>
              <a:buFontTx/>
            </a:pPr>
            <a:r>
              <a:rPr lang="zh-CN" altLang="en-US" sz="20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传染的</a:t>
            </a:r>
            <a:endParaRPr lang="zh-CN" altLang="en-US" sz="20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29" name="文本框 28"/>
          <p:cNvSpPr txBox="1"/>
          <p:nvPr/>
        </p:nvSpPr>
        <p:spPr>
          <a:xfrm>
            <a:off x="3448050" y="3330575"/>
            <a:ext cx="1249680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lvl="0" algn="l">
              <a:buClrTx/>
              <a:buSzTx/>
              <a:buFontTx/>
            </a:pPr>
            <a:r>
              <a:rPr lang="zh-CN" altLang="en-US" sz="20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完美的</a:t>
            </a:r>
            <a:endParaRPr lang="zh-CN" altLang="en-US" sz="20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30" name="文本框 29"/>
          <p:cNvSpPr txBox="1"/>
          <p:nvPr/>
        </p:nvSpPr>
        <p:spPr>
          <a:xfrm>
            <a:off x="1769110" y="3330575"/>
            <a:ext cx="894080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lvl="0" algn="l">
              <a:buClrTx/>
              <a:buSzTx/>
              <a:buFontTx/>
            </a:pPr>
            <a:r>
              <a:rPr lang="zh-CN" altLang="en-US" sz="20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完美</a:t>
            </a:r>
            <a:endParaRPr lang="zh-CN" altLang="en-US" sz="20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31" name="文本框 30"/>
          <p:cNvSpPr txBox="1"/>
          <p:nvPr/>
        </p:nvSpPr>
        <p:spPr>
          <a:xfrm>
            <a:off x="3248025" y="3973195"/>
            <a:ext cx="894080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lvl="0" algn="l">
              <a:buClrTx/>
              <a:buSzTx/>
              <a:buFontTx/>
            </a:pPr>
            <a:r>
              <a:rPr lang="zh-CN" altLang="en-US" sz="20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缺陷</a:t>
            </a:r>
            <a:endParaRPr lang="zh-CN" altLang="en-US" sz="20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32" name="文本框 31"/>
          <p:cNvSpPr txBox="1"/>
          <p:nvPr/>
        </p:nvSpPr>
        <p:spPr>
          <a:xfrm>
            <a:off x="8018145" y="6115685"/>
            <a:ext cx="894080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lvl="0" algn="l">
              <a:buClrTx/>
              <a:buSzTx/>
              <a:buFontTx/>
            </a:pPr>
            <a:r>
              <a:rPr lang="zh-CN" altLang="en-US" sz="20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利润</a:t>
            </a:r>
            <a:endParaRPr lang="zh-CN" altLang="en-US" sz="20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33" name="文本框 32"/>
          <p:cNvSpPr txBox="1"/>
          <p:nvPr/>
        </p:nvSpPr>
        <p:spPr>
          <a:xfrm>
            <a:off x="3448050" y="4674235"/>
            <a:ext cx="1249680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lvl="0" algn="l">
              <a:buClrTx/>
              <a:buSzTx/>
              <a:buFontTx/>
            </a:pPr>
            <a:r>
              <a:rPr lang="zh-CN" altLang="en-US" sz="20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困难的</a:t>
            </a:r>
            <a:endParaRPr lang="zh-CN" altLang="en-US" sz="20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8119745" y="1583055"/>
            <a:ext cx="690880" cy="39878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altLang="en-US" sz="20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工厂</a:t>
            </a:r>
            <a:endParaRPr lang="zh-CN" altLang="en-US" sz="20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34" name="文本框 33"/>
          <p:cNvSpPr txBox="1"/>
          <p:nvPr/>
        </p:nvSpPr>
        <p:spPr>
          <a:xfrm>
            <a:off x="3578225" y="6115685"/>
            <a:ext cx="690880" cy="39878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lvl="0" algn="l">
              <a:buClrTx/>
              <a:buSzTx/>
              <a:buFontTx/>
            </a:pPr>
            <a:r>
              <a:rPr lang="zh-CN" altLang="en-US" sz="20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功能</a:t>
            </a:r>
            <a:endParaRPr lang="zh-CN" altLang="en-US" sz="20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35" name="文本框 34"/>
          <p:cNvSpPr txBox="1"/>
          <p:nvPr/>
        </p:nvSpPr>
        <p:spPr>
          <a:xfrm>
            <a:off x="6268720" y="3187065"/>
            <a:ext cx="4876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altLang="en-US"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做</a:t>
            </a:r>
            <a:endParaRPr lang="zh-CN" altLang="en-US" sz="24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</p:spTree>
    <p:custDataLst>
      <p:tags r:id="rId2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5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6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1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2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3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4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9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0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5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6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1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2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7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8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>
                      <p:stCondLst>
                        <p:cond delay="indefinite"/>
                      </p:stCondLst>
                      <p:childTnLst>
                        <p:par>
                          <p:cTn id="160" fill="hold">
                            <p:stCondLst>
                              <p:cond delay="0"/>
                            </p:stCondLst>
                            <p:childTnLst>
                              <p:par>
                                <p:cTn id="16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3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4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5" fill="hold">
                      <p:stCondLst>
                        <p:cond delay="indefinite"/>
                      </p:stCondLst>
                      <p:childTnLst>
                        <p:par>
                          <p:cTn id="166" fill="hold">
                            <p:stCondLst>
                              <p:cond delay="0"/>
                            </p:stCondLst>
                            <p:childTnLst>
                              <p:par>
                                <p:cTn id="16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9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0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1" fill="hold">
                      <p:stCondLst>
                        <p:cond delay="indefinite"/>
                      </p:stCondLst>
                      <p:childTnLst>
                        <p:par>
                          <p:cTn id="172" fill="hold">
                            <p:stCondLst>
                              <p:cond delay="0"/>
                            </p:stCondLst>
                            <p:childTnLst>
                              <p:par>
                                <p:cTn id="17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5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6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7" fill="hold">
                      <p:stCondLst>
                        <p:cond delay="indefinite"/>
                      </p:stCondLst>
                      <p:childTnLst>
                        <p:par>
                          <p:cTn id="178" fill="hold">
                            <p:stCondLst>
                              <p:cond delay="0"/>
                            </p:stCondLst>
                            <p:childTnLst>
                              <p:par>
                                <p:cTn id="17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3" fill="hold">
                      <p:stCondLst>
                        <p:cond delay="indefinite"/>
                      </p:stCondLst>
                      <p:childTnLst>
                        <p:par>
                          <p:cTn id="184" fill="hold">
                            <p:stCondLst>
                              <p:cond delay="0"/>
                            </p:stCondLst>
                            <p:childTnLst>
                              <p:par>
                                <p:cTn id="18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7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8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2" grpId="0"/>
      <p:bldP spid="6" grpId="0"/>
      <p:bldP spid="8" grpId="0"/>
      <p:bldP spid="9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21" grpId="0"/>
      <p:bldP spid="22" grpId="0"/>
      <p:bldP spid="23" grpId="0"/>
      <p:bldP spid="24" grpId="0"/>
      <p:bldP spid="25" grpId="0"/>
      <p:bldP spid="26" grpId="0"/>
      <p:bldP spid="27" grpId="0"/>
      <p:bldP spid="28" grpId="0"/>
      <p:bldP spid="29" grpId="0"/>
      <p:bldP spid="30" grpId="0"/>
      <p:bldP spid="31" grpId="0"/>
      <p:bldP spid="32" grpId="0"/>
      <p:bldP spid="33" grpId="0"/>
      <p:bldP spid="5" grpId="0"/>
      <p:bldP spid="34" grpId="0"/>
      <p:bldP spid="35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13055" y="196850"/>
            <a:ext cx="11594465" cy="6440805"/>
          </a:xfrm>
        </p:spPr>
        <p:txBody>
          <a:bodyPr/>
          <a:p>
            <a:pPr marL="0" indent="0">
              <a:lnSpc>
                <a:spcPct val="100000"/>
              </a:lnSpc>
              <a:buNone/>
            </a:pPr>
            <a:endParaRPr sz="2400" b="1" spc="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lnSpc>
                <a:spcPct val="100000"/>
              </a:lnSpc>
              <a:buNone/>
            </a:pPr>
            <a:endParaRPr sz="2400" b="1" spc="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2" name="内容占位符 2"/>
          <p:cNvSpPr>
            <a:spLocks noGrp="1"/>
          </p:cNvSpPr>
          <p:nvPr/>
        </p:nvSpPr>
        <p:spPr>
          <a:xfrm>
            <a:off x="206375" y="43180"/>
            <a:ext cx="11793220" cy="6440805"/>
          </a:xfrm>
          <a:prstGeom prst="rect">
            <a:avLst/>
          </a:prstGeom>
        </p:spPr>
        <p:txBody>
          <a:bodyPr vert="horz" lIns="101600" tIns="0" rIns="82550" bIns="0" rtlCol="0">
            <a:no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buNone/>
            </a:pPr>
            <a:endParaRPr sz="2800" b="1" spc="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sz="2800" b="1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English is used as an _______ language in many countries.</a:t>
            </a:r>
            <a:endParaRPr sz="2800" b="1" spc="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sz="2800" b="1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英语是许多国家的官方语言。</a:t>
            </a:r>
            <a:endParaRPr sz="2800" b="1" spc="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sz="2800" b="1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The college is not an ________ recognized English language school.</a:t>
            </a:r>
            <a:endParaRPr sz="2800" b="1" spc="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sz="2800" b="1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那所学院不是官方认可的英语学校。</a:t>
            </a:r>
            <a:endParaRPr sz="2800" b="1" spc="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sz="2800" b="1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The President made a four-day_______ visit to Mexico.</a:t>
            </a:r>
            <a:endParaRPr sz="2800" b="1" spc="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sz="2800" b="1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总统到墨西哥进行了为期四天的正式访问。</a:t>
            </a:r>
            <a:endParaRPr sz="2800" b="1" spc="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sz="2800" b="1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The title will be ________ given to me at a ceremony in London. (2016全国卷I）在伦敦举行的一个仪式上，这个头衔将正式授予给我。</a:t>
            </a:r>
            <a:endParaRPr sz="2800" b="1" spc="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sz="2800" b="1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His grandfather is an </a:t>
            </a:r>
            <a:r>
              <a:rPr lang="en-US" altLang="zh-CN" sz="2800" b="1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______</a:t>
            </a:r>
            <a:r>
              <a:rPr sz="2800" b="1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in the army while his father is an ______</a:t>
            </a:r>
            <a:r>
              <a:rPr lang="en-US" altLang="zh-CN" sz="2800" b="1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_</a:t>
            </a:r>
            <a:r>
              <a:rPr sz="2800" b="1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in the government. 他的爷爷是部队军官，而他的爸爸是政府官员。</a:t>
            </a:r>
            <a:endParaRPr sz="2800" b="1" spc="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lnSpc>
                <a:spcPct val="100000"/>
              </a:lnSpc>
              <a:buNone/>
            </a:pPr>
            <a:endParaRPr sz="2800" b="1" spc="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3515360" y="530860"/>
            <a:ext cx="1229995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en-US"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official</a:t>
            </a:r>
            <a:endParaRPr lang="en-US" sz="28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3515360" y="1656080"/>
            <a:ext cx="1506855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en-US"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officially</a:t>
            </a:r>
            <a:endParaRPr lang="en-US" sz="28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5022215" y="2750820"/>
            <a:ext cx="1229995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en-US"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official</a:t>
            </a:r>
            <a:endParaRPr lang="en-US" sz="28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2705735" y="3863340"/>
            <a:ext cx="1506855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en-US"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officially</a:t>
            </a:r>
            <a:endParaRPr lang="en-US" sz="28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3575050" y="4864735"/>
            <a:ext cx="1170305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en-US"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officer</a:t>
            </a:r>
            <a:endParaRPr lang="en-US" sz="28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1" name="文本框 10"/>
          <p:cNvSpPr txBox="1"/>
          <p:nvPr/>
        </p:nvSpPr>
        <p:spPr>
          <a:xfrm>
            <a:off x="9817100" y="4864735"/>
            <a:ext cx="1229995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en-US"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official</a:t>
            </a:r>
            <a:endParaRPr lang="en-US" sz="28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6" grpId="0"/>
      <p:bldP spid="8" grpId="0"/>
      <p:bldP spid="9" grpId="0"/>
      <p:bldP spid="10" grpId="0"/>
      <p:bldP spid="11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4" name="图片 3" descr="gn-知填空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1280795"/>
            <a:ext cx="12192000" cy="2790825"/>
          </a:xfrm>
          <a:prstGeom prst="rect">
            <a:avLst/>
          </a:prstGeom>
        </p:spPr>
      </p:pic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13055" y="196850"/>
            <a:ext cx="11594465" cy="6440805"/>
          </a:xfrm>
        </p:spPr>
        <p:txBody>
          <a:bodyPr/>
          <a:p>
            <a:pPr marL="0" indent="0">
              <a:lnSpc>
                <a:spcPct val="100000"/>
              </a:lnSpc>
              <a:buNone/>
            </a:pPr>
            <a:r>
              <a:rPr lang="en-US" altLang="zh-CN" sz="2800" b="1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17. </a:t>
            </a:r>
            <a:r>
              <a:rPr sz="2800" b="1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recognise[ ˈrekəgnaɪz] vt. </a:t>
            </a:r>
            <a:endParaRPr sz="2800" b="1" spc="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sz="2800" b="1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     recognition[rekəgˈnɪʃn] n. </a:t>
            </a:r>
            <a:endParaRPr sz="2800" b="1" spc="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lnSpc>
                <a:spcPct val="100000"/>
              </a:lnSpc>
              <a:buNone/>
            </a:pPr>
            <a:endParaRPr sz="2800" b="1" spc="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lnSpc>
                <a:spcPct val="100000"/>
              </a:lnSpc>
              <a:buNone/>
            </a:pPr>
            <a:endParaRPr sz="2800" b="1" spc="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lnSpc>
                <a:spcPct val="100000"/>
              </a:lnSpc>
              <a:buNone/>
            </a:pPr>
            <a:endParaRPr sz="2800" b="1" spc="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lnSpc>
                <a:spcPct val="100000"/>
              </a:lnSpc>
              <a:buNone/>
            </a:pPr>
            <a:endParaRPr sz="2800" b="1" spc="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lnSpc>
                <a:spcPct val="100000"/>
              </a:lnSpc>
              <a:buNone/>
            </a:pPr>
            <a:endParaRPr sz="2800" b="1" spc="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sz="2800" b="1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recognise …</a:t>
            </a:r>
            <a:r>
              <a:rPr lang="en-US" altLang="zh-CN" sz="2800" b="1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________</a:t>
            </a:r>
            <a:r>
              <a:rPr sz="2800" b="1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把……当做；承认…… 为</a:t>
            </a:r>
            <a:endParaRPr sz="2800" b="1" spc="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sz="2800" b="1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练：</a:t>
            </a:r>
            <a:endParaRPr sz="2800" b="1" spc="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sz="2800" b="1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I___________ him as soon as he came into the room. </a:t>
            </a:r>
            <a:endParaRPr sz="2800" b="1" spc="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sz="2800" b="1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他一进屋我就认出了他。</a:t>
            </a:r>
            <a:endParaRPr sz="2800" b="1" spc="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lnSpc>
                <a:spcPct val="100000"/>
              </a:lnSpc>
              <a:buNone/>
            </a:pPr>
            <a:endParaRPr sz="2800" b="1" spc="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lnSpc>
                <a:spcPct val="100000"/>
              </a:lnSpc>
              <a:buNone/>
            </a:pPr>
            <a:endParaRPr sz="2400" b="1" spc="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4797425" y="139700"/>
            <a:ext cx="308610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sz="28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辨别出; 承认; 认可</a:t>
            </a:r>
            <a:r>
              <a:rPr lang="zh-CN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endParaRPr lang="zh-CN" sz="32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6303645" y="2395855"/>
            <a:ext cx="538480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altLang="en-US"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知</a:t>
            </a:r>
            <a:endParaRPr lang="zh-CN" altLang="en-US" sz="28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7974330" y="1626235"/>
            <a:ext cx="14782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altLang="en-US"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知道</a:t>
            </a:r>
            <a:r>
              <a:rPr lang="en-US" altLang="zh-CN"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,</a:t>
            </a:r>
            <a:r>
              <a:rPr lang="zh-CN" altLang="en-US"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认识</a:t>
            </a:r>
            <a:endParaRPr lang="zh-CN" altLang="en-US" sz="24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10389870" y="1626235"/>
            <a:ext cx="7924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altLang="en-US"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知识</a:t>
            </a:r>
            <a:endParaRPr lang="zh-CN" altLang="en-US" sz="24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8194675" y="2395855"/>
            <a:ext cx="14782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altLang="en-US"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知道</a:t>
            </a:r>
            <a:r>
              <a:rPr lang="en-US" altLang="zh-CN"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,</a:t>
            </a:r>
            <a:r>
              <a:rPr lang="zh-CN" altLang="en-US"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认识</a:t>
            </a:r>
            <a:endParaRPr lang="zh-CN" altLang="en-US" sz="24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10507980" y="2426970"/>
            <a:ext cx="14782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altLang="en-US"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知道</a:t>
            </a:r>
            <a:r>
              <a:rPr lang="en-US" altLang="zh-CN"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,</a:t>
            </a:r>
            <a:r>
              <a:rPr lang="zh-CN" altLang="en-US"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认识</a:t>
            </a:r>
            <a:endParaRPr lang="zh-CN" altLang="en-US" sz="24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1" name="文本框 10"/>
          <p:cNvSpPr txBox="1"/>
          <p:nvPr/>
        </p:nvSpPr>
        <p:spPr>
          <a:xfrm>
            <a:off x="8300085" y="3187065"/>
            <a:ext cx="15036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altLang="en-US"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认出</a:t>
            </a:r>
            <a:r>
              <a:rPr lang="en-US" altLang="zh-CN"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;</a:t>
            </a:r>
            <a:r>
              <a:rPr lang="zh-CN" altLang="en-US"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认可</a:t>
            </a:r>
            <a:endParaRPr lang="zh-CN" altLang="en-US" sz="24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3" name="文本框 12"/>
          <p:cNvSpPr txBox="1"/>
          <p:nvPr/>
        </p:nvSpPr>
        <p:spPr>
          <a:xfrm>
            <a:off x="10787380" y="3199130"/>
            <a:ext cx="15036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altLang="en-US"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承认</a:t>
            </a:r>
            <a:r>
              <a:rPr lang="en-US" altLang="zh-CN"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;</a:t>
            </a:r>
            <a:r>
              <a:rPr lang="zh-CN" altLang="en-US"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认可</a:t>
            </a:r>
            <a:endParaRPr lang="zh-CN" altLang="en-US" sz="24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4" name="文本框 13"/>
          <p:cNvSpPr txBox="1"/>
          <p:nvPr/>
        </p:nvSpPr>
        <p:spPr>
          <a:xfrm>
            <a:off x="3491865" y="1732915"/>
            <a:ext cx="7924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altLang="en-US"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诊断</a:t>
            </a:r>
            <a:endParaRPr lang="zh-CN" altLang="en-US" sz="24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5" name="文本框 14"/>
          <p:cNvSpPr txBox="1"/>
          <p:nvPr/>
        </p:nvSpPr>
        <p:spPr>
          <a:xfrm>
            <a:off x="3017520" y="2856230"/>
            <a:ext cx="151193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/>
            <a:r>
              <a:rPr lang="zh-CN" altLang="en-US"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忽视</a:t>
            </a:r>
            <a:r>
              <a:rPr lang="en-US" altLang="zh-CN"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,</a:t>
            </a:r>
            <a:r>
              <a:rPr lang="zh-CN" altLang="en-US"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忽略</a:t>
            </a:r>
            <a:endParaRPr lang="zh-CN" altLang="en-US" sz="24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6" name="文本框 15"/>
          <p:cNvSpPr txBox="1"/>
          <p:nvPr/>
        </p:nvSpPr>
        <p:spPr>
          <a:xfrm>
            <a:off x="1380490" y="2534285"/>
            <a:ext cx="7924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altLang="en-US"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无知</a:t>
            </a:r>
            <a:endParaRPr lang="zh-CN" altLang="en-US" sz="24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7" name="文本框 16"/>
          <p:cNvSpPr txBox="1"/>
          <p:nvPr/>
        </p:nvSpPr>
        <p:spPr>
          <a:xfrm>
            <a:off x="1075690" y="3187065"/>
            <a:ext cx="10972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altLang="en-US"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无知的</a:t>
            </a:r>
            <a:endParaRPr lang="zh-CN" altLang="en-US" sz="24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8" name="文本框 17"/>
          <p:cNvSpPr txBox="1"/>
          <p:nvPr/>
        </p:nvSpPr>
        <p:spPr>
          <a:xfrm>
            <a:off x="4899660" y="697230"/>
            <a:ext cx="172339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sz="28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承认;认可</a:t>
            </a:r>
            <a:r>
              <a:rPr lang="zh-CN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endParaRPr lang="zh-CN" sz="32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9" name="文本框 18"/>
          <p:cNvSpPr txBox="1"/>
          <p:nvPr/>
        </p:nvSpPr>
        <p:spPr>
          <a:xfrm>
            <a:off x="2316480" y="4032250"/>
            <a:ext cx="1338580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en-US" altLang="zh-CN"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as/to be</a:t>
            </a:r>
            <a:endParaRPr lang="en-US" altLang="zh-CN" sz="28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20" name="文本框 19"/>
          <p:cNvSpPr txBox="1"/>
          <p:nvPr/>
        </p:nvSpPr>
        <p:spPr>
          <a:xfrm>
            <a:off x="726440" y="5160010"/>
            <a:ext cx="1796415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en-US" altLang="zh-CN"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recognised</a:t>
            </a:r>
            <a:endParaRPr lang="en-US" altLang="zh-CN" sz="28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</p:spTree>
    <p:custDataLst>
      <p:tags r:id="rId2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2" grpId="0"/>
      <p:bldP spid="8" grpId="0"/>
      <p:bldP spid="9" grpId="0"/>
      <p:bldP spid="10" grpId="0"/>
      <p:bldP spid="11" grpId="0"/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13055" y="196850"/>
            <a:ext cx="11594465" cy="6440805"/>
          </a:xfrm>
        </p:spPr>
        <p:txBody>
          <a:bodyPr/>
          <a:p>
            <a:pPr marL="0" indent="0">
              <a:lnSpc>
                <a:spcPct val="100000"/>
              </a:lnSpc>
              <a:buNone/>
            </a:pPr>
            <a:r>
              <a:rPr sz="2800" b="1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She passed close by me without a sign of ____________. </a:t>
            </a:r>
            <a:endParaRPr sz="2800" b="1" spc="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sz="2800" b="1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她与我擦肩而过,却没认出我. </a:t>
            </a:r>
            <a:endParaRPr sz="2800" b="1" spc="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sz="2800" b="1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Though they hadn</a:t>
            </a:r>
            <a:r>
              <a:rPr lang="en-US" altLang="zh-CN" sz="2800" b="1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’</a:t>
            </a:r>
            <a:r>
              <a:rPr sz="2800" b="1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t met for many years, they ___________ each other at the first sight. </a:t>
            </a:r>
            <a:endParaRPr sz="2800" b="1" spc="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sz="2800" b="1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虽然他们多年没见面，他们第一眼就认出了对方。</a:t>
            </a:r>
            <a:endParaRPr sz="2800" b="1" spc="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sz="2800" b="1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The doctor tried to get his work____________ in the medical circles.</a:t>
            </a:r>
            <a:endParaRPr sz="2800" b="1" spc="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sz="2800" b="1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这个医生试图让他的工作在医学圈内得到认可。</a:t>
            </a:r>
            <a:endParaRPr sz="2800" b="1" spc="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sz="2800" b="1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At last, her father's work has received popular __________.</a:t>
            </a:r>
            <a:endParaRPr sz="2800" b="1" spc="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sz="2800" b="1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最后，她父亲的工作得到了大众的认可。</a:t>
            </a:r>
            <a:endParaRPr sz="2800" b="1" spc="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sz="2800" b="1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We recognise Xi Jinping ___</a:t>
            </a:r>
            <a:r>
              <a:rPr lang="en-US" altLang="zh-CN" sz="2800" b="1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_</a:t>
            </a:r>
            <a:r>
              <a:rPr sz="2800" b="1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____ a great leader</a:t>
            </a:r>
            <a:r>
              <a:rPr lang="en-US" altLang="zh-CN" sz="2800" b="1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.</a:t>
            </a:r>
            <a:endParaRPr lang="en-US" altLang="zh-CN" sz="2800" b="1" spc="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sz="2800" b="1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我们认为习近平是一位伟大的领袖。</a:t>
            </a:r>
            <a:endParaRPr sz="2800" b="1" spc="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lnSpc>
                <a:spcPct val="100000"/>
              </a:lnSpc>
              <a:buNone/>
            </a:pPr>
            <a:endParaRPr sz="2800" b="1" spc="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lnSpc>
                <a:spcPct val="100000"/>
              </a:lnSpc>
              <a:buNone/>
            </a:pPr>
            <a:endParaRPr sz="2400" b="1" spc="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lnSpc>
                <a:spcPct val="100000"/>
              </a:lnSpc>
              <a:buNone/>
            </a:pPr>
            <a:endParaRPr sz="2400" b="1" spc="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20" name="文本框 19"/>
          <p:cNvSpPr txBox="1"/>
          <p:nvPr/>
        </p:nvSpPr>
        <p:spPr>
          <a:xfrm>
            <a:off x="6684645" y="196850"/>
            <a:ext cx="1894840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en-US" altLang="zh-CN"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recognition</a:t>
            </a:r>
            <a:endParaRPr lang="en-US" altLang="zh-CN" sz="28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7433945" y="1238250"/>
            <a:ext cx="1816100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en-US" altLang="zh-CN"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recognized</a:t>
            </a:r>
            <a:endParaRPr lang="en-US" altLang="zh-CN" sz="28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5389245" y="2779395"/>
            <a:ext cx="1816100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en-US" altLang="zh-CN"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recognized</a:t>
            </a:r>
            <a:endParaRPr lang="en-US" altLang="zh-CN" sz="28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7499985" y="3895725"/>
            <a:ext cx="1894840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en-US" altLang="zh-CN"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recognition</a:t>
            </a:r>
            <a:endParaRPr lang="en-US" altLang="zh-CN" sz="28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4197985" y="5036820"/>
            <a:ext cx="1338580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en-US" altLang="zh-CN"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as/to be</a:t>
            </a:r>
            <a:endParaRPr lang="en-US" altLang="zh-CN" sz="28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4" grpId="0"/>
      <p:bldP spid="5" grpId="0"/>
      <p:bldP spid="6" grpId="0"/>
      <p:bldP spid="9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54940" y="196850"/>
            <a:ext cx="11919585" cy="3133090"/>
          </a:xfrm>
        </p:spPr>
        <p:txBody>
          <a:bodyPr/>
          <a:p>
            <a:pPr marL="0" indent="0">
              <a:lnSpc>
                <a:spcPts val="2560"/>
              </a:lnSpc>
              <a:buNone/>
            </a:pPr>
            <a:r>
              <a:rPr sz="2800" b="1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18. type [taɪp]n.                    vi. &amp; vt.</a:t>
            </a:r>
            <a:endParaRPr sz="2800" b="1" spc="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lnSpc>
                <a:spcPts val="2560"/>
              </a:lnSpc>
              <a:buNone/>
            </a:pPr>
            <a:r>
              <a:rPr lang="en-US" altLang="zh-CN" sz="2800" b="1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     typist</a:t>
            </a:r>
            <a:r>
              <a:rPr sz="2800" b="1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sz="2800" b="1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[taɪp</a:t>
            </a:r>
            <a:r>
              <a:rPr lang="en-US" altLang="zh-CN" sz="2800" b="1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ist</a:t>
            </a:r>
            <a:r>
              <a:rPr sz="2800" b="1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]</a:t>
            </a:r>
            <a:r>
              <a:rPr lang="en-US" altLang="zh-CN" sz="2800" b="1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n.</a:t>
            </a:r>
            <a:endParaRPr sz="2800" b="1" spc="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lnSpc>
                <a:spcPts val="2560"/>
              </a:lnSpc>
              <a:buNone/>
            </a:pPr>
            <a:r>
              <a:rPr sz="2800" b="1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How fast can you _____? 你打字有多快？</a:t>
            </a:r>
            <a:endParaRPr sz="2800" b="1" spc="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lnSpc>
                <a:spcPts val="2560"/>
              </a:lnSpc>
              <a:buNone/>
            </a:pPr>
            <a:r>
              <a:rPr sz="2800" b="1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There are various______of the disease. 该疾病有各种类型。</a:t>
            </a:r>
            <a:endParaRPr sz="2800" b="1" spc="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lnSpc>
                <a:spcPts val="2560"/>
              </a:lnSpc>
              <a:buNone/>
            </a:pPr>
            <a:r>
              <a:rPr sz="2800" b="1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Have you done this____ of work before?你以前做过这种活儿吗？</a:t>
            </a:r>
            <a:endParaRPr sz="2800" b="1" spc="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lnSpc>
                <a:spcPts val="2560"/>
              </a:lnSpc>
              <a:buNone/>
            </a:pPr>
            <a:r>
              <a:rPr sz="2800" b="1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I love these_____of books.我喜欢这些种类的书籍。</a:t>
            </a:r>
            <a:endParaRPr sz="2800" b="1" spc="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lnSpc>
                <a:spcPts val="2560"/>
              </a:lnSpc>
              <a:buNone/>
            </a:pPr>
            <a:r>
              <a:rPr sz="2800" b="1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Many women applied for the post of ______.许多妇女应征这个打字员的职位。</a:t>
            </a:r>
            <a:endParaRPr sz="2800" b="1" spc="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2589530" y="0"/>
            <a:ext cx="181229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sz="28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类型; 种类</a:t>
            </a:r>
            <a:r>
              <a:rPr lang="zh-CN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endParaRPr lang="zh-CN" sz="32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5668010" y="0"/>
            <a:ext cx="89408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sz="28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打字</a:t>
            </a:r>
            <a:r>
              <a:rPr lang="zh-CN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endParaRPr lang="zh-CN" sz="32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20" name="文本框 19"/>
          <p:cNvSpPr txBox="1"/>
          <p:nvPr/>
        </p:nvSpPr>
        <p:spPr>
          <a:xfrm>
            <a:off x="3019425" y="1026795"/>
            <a:ext cx="834390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en-US" altLang="zh-CN"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type</a:t>
            </a:r>
            <a:endParaRPr lang="en-US" altLang="zh-CN" sz="28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3078480" y="1450340"/>
            <a:ext cx="972820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en-US" altLang="zh-CN"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types</a:t>
            </a:r>
            <a:endParaRPr lang="en-US" altLang="zh-CN" sz="28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3078480" y="1972310"/>
            <a:ext cx="834390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en-US" altLang="zh-CN"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type</a:t>
            </a:r>
            <a:endParaRPr lang="en-US" altLang="zh-CN" sz="28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1908810" y="2364740"/>
            <a:ext cx="972820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en-US" altLang="zh-CN"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types</a:t>
            </a:r>
            <a:endParaRPr lang="en-US" altLang="zh-CN" sz="28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3223895" y="512445"/>
            <a:ext cx="124968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sz="28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打字员</a:t>
            </a:r>
            <a:r>
              <a:rPr lang="zh-CN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endParaRPr lang="zh-CN" sz="32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5801360" y="2807335"/>
            <a:ext cx="1031875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en-US" altLang="zh-CN"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typist </a:t>
            </a:r>
            <a:endParaRPr lang="en-US" altLang="zh-CN" sz="28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152400" y="3547110"/>
            <a:ext cx="12192000" cy="353822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marL="0" indent="0" algn="l">
              <a:buNone/>
            </a:pPr>
            <a:r>
              <a:rPr lang="zh-CN" altLang="en-US"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19.flight [flaɪt]n. </a:t>
            </a:r>
            <a:endParaRPr lang="zh-CN" altLang="en-US" sz="28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marL="0" indent="0" algn="l">
              <a:buNone/>
            </a:pPr>
            <a:r>
              <a:rPr lang="zh-CN" altLang="en-US"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The </a:t>
            </a:r>
            <a:r>
              <a:rPr lang="zh-CN" altLang="en-US"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flight</a:t>
            </a:r>
            <a:r>
              <a:rPr lang="zh-CN" altLang="en-US"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 will take four hours.这次航行要飞 4 个小时。</a:t>
            </a:r>
            <a:endParaRPr lang="zh-CN" altLang="en-US" sz="2800" b="1"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 algn="l">
              <a:buNone/>
            </a:pPr>
            <a:r>
              <a:rPr lang="zh-CN" altLang="en-US"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I arrived just in time for my </a:t>
            </a:r>
            <a:r>
              <a:rPr lang="zh-CN" altLang="en-US"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flight</a:t>
            </a:r>
            <a:r>
              <a:rPr lang="zh-CN" altLang="en-US"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 to London.我及时赶上了飞往伦敦的航班。</a:t>
            </a:r>
            <a:endParaRPr lang="zh-CN" altLang="en-US" sz="28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marL="0" indent="0" algn="l">
              <a:buNone/>
            </a:pPr>
            <a:r>
              <a:rPr lang="zh-CN" altLang="en-US"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Flight</a:t>
            </a:r>
            <a:r>
              <a:rPr lang="zh-CN" altLang="en-US"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 BA 4793 is now boarding at Gate 17. </a:t>
            </a:r>
            <a:endParaRPr lang="zh-CN" altLang="en-US" sz="28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marL="0" indent="0" algn="l">
              <a:buNone/>
            </a:pPr>
            <a:r>
              <a:rPr lang="zh-CN" altLang="en-US"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BA 4793航班现在正在17号登机口登机。</a:t>
            </a:r>
            <a:endParaRPr lang="zh-CN" altLang="en-US" sz="2800" b="1"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 algn="l">
              <a:buNone/>
            </a:pPr>
            <a:r>
              <a:rPr lang="zh-CN" altLang="en-US"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This </a:t>
            </a:r>
            <a:r>
              <a:rPr lang="zh-CN" altLang="en-US"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flight</a:t>
            </a:r>
            <a:r>
              <a:rPr lang="zh-CN" altLang="en-US"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 was more comfortable than I had expected. </a:t>
            </a:r>
            <a:endParaRPr lang="zh-CN" altLang="en-US" sz="28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marL="0" indent="0" algn="l">
              <a:buNone/>
            </a:pPr>
            <a:r>
              <a:rPr lang="zh-CN" altLang="en-US"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这次飞行比我预想的更舒服。</a:t>
            </a:r>
            <a:endParaRPr lang="zh-CN" altLang="en-US" sz="2800" b="1"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 algn="l">
              <a:buNone/>
            </a:pPr>
            <a:endParaRPr lang="zh-CN" altLang="en-US" sz="2800"/>
          </a:p>
        </p:txBody>
      </p:sp>
      <p:sp>
        <p:nvSpPr>
          <p:cNvPr id="11" name="文本框 10"/>
          <p:cNvSpPr txBox="1"/>
          <p:nvPr/>
        </p:nvSpPr>
        <p:spPr>
          <a:xfrm>
            <a:off x="2785110" y="3547110"/>
            <a:ext cx="252349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sz="28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航班;航程</a:t>
            </a:r>
            <a:r>
              <a:rPr lang="en-US" sz="28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,</a:t>
            </a:r>
            <a:r>
              <a:rPr lang="zh-CN" altLang="en-US" sz="28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航行</a:t>
            </a:r>
            <a:r>
              <a:rPr lang="zh-CN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endParaRPr lang="zh-CN" sz="32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" grpId="0"/>
      <p:bldP spid="20" grpId="0"/>
      <p:bldP spid="4" grpId="0"/>
      <p:bldP spid="5" grpId="0"/>
      <p:bldP spid="6" grpId="0"/>
      <p:bldP spid="9" grpId="0"/>
      <p:bldP spid="10" grpId="0"/>
      <p:bldP spid="11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文本框 1"/>
          <p:cNvSpPr txBox="1"/>
          <p:nvPr/>
        </p:nvSpPr>
        <p:spPr>
          <a:xfrm>
            <a:off x="149225" y="237490"/>
            <a:ext cx="11893550" cy="95313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marL="0" indent="0" algn="l">
              <a:buNone/>
            </a:pPr>
            <a:r>
              <a:rPr lang="zh-CN" altLang="en-US"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20.accommodation[əˌkɒməˈdeɪʃn]n. </a:t>
            </a:r>
            <a:endParaRPr lang="zh-CN" altLang="en-US" sz="28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marL="0" indent="0" algn="l">
              <a:buNone/>
            </a:pPr>
            <a:endParaRPr lang="zh-CN" altLang="en-US" sz="2800"/>
          </a:p>
        </p:txBody>
      </p:sp>
      <p:sp>
        <p:nvSpPr>
          <p:cNvPr id="3" name="文本框 2"/>
          <p:cNvSpPr txBox="1"/>
          <p:nvPr/>
        </p:nvSpPr>
        <p:spPr>
          <a:xfrm>
            <a:off x="5643880" y="177165"/>
            <a:ext cx="302768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sz="28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膳宿；住宿；住处</a:t>
            </a:r>
            <a:r>
              <a:rPr lang="zh-CN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endParaRPr lang="zh-CN" sz="32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149225" y="701675"/>
            <a:ext cx="11586845" cy="95313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/>
            <a:r>
              <a:rPr lang="en-US"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词根词缀：ac(去)+com(共同)+mod(模式)+ation(名词后缀)：</a:t>
            </a:r>
            <a:endParaRPr lang="en-US" sz="28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algn="l"/>
            <a:r>
              <a:rPr lang="en-US"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去用共同的模式</a:t>
            </a:r>
            <a:r>
              <a:rPr lang="zh-CN" altLang="en-US"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吃住</a:t>
            </a:r>
            <a:r>
              <a:rPr lang="en-US"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——</a:t>
            </a:r>
            <a:r>
              <a:rPr lang="zh-CN" altLang="en-US"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食宿；住处</a:t>
            </a:r>
            <a:endParaRPr lang="zh-CN" altLang="en-US" sz="28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149225" y="1753235"/>
            <a:ext cx="11721465" cy="698563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marL="0" indent="0" algn="l">
              <a:buNone/>
            </a:pPr>
            <a:r>
              <a:rPr lang="zh-CN" altLang="en-US"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From there, you</a:t>
            </a:r>
            <a:r>
              <a:rPr lang="en-US" altLang="zh-CN"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'</a:t>
            </a:r>
            <a:r>
              <a:rPr lang="zh-CN" altLang="en-US"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ll spend one day travelling by boat to your </a:t>
            </a:r>
            <a:r>
              <a:rPr lang="zh-CN" altLang="en-US"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accommodation</a:t>
            </a:r>
            <a:r>
              <a:rPr lang="zh-CN" altLang="en-US"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 in the middle of the forest. </a:t>
            </a:r>
            <a:endParaRPr lang="zh-CN" altLang="en-US" sz="28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marL="0" indent="0" algn="l">
              <a:buNone/>
            </a:pPr>
            <a:r>
              <a:rPr lang="zh-CN" altLang="en-US"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从那里，你将花一天的时间乘船前往森林中央的住处。</a:t>
            </a:r>
            <a:endParaRPr lang="zh-CN" altLang="en-US" sz="28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marL="0" indent="0" algn="l">
              <a:buNone/>
            </a:pPr>
            <a:r>
              <a:rPr lang="zh-CN" altLang="en-US"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Hotel </a:t>
            </a:r>
            <a:r>
              <a:rPr lang="zh-CN" altLang="en-US"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accommodation </a:t>
            </a:r>
            <a:r>
              <a:rPr lang="zh-CN" altLang="en-US"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is included in the price of your holiday.</a:t>
            </a:r>
            <a:endParaRPr lang="zh-CN" altLang="en-US" sz="28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marL="0" indent="0" algn="l">
              <a:buNone/>
            </a:pPr>
            <a:r>
              <a:rPr lang="zh-CN" altLang="en-US"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你度假的价款包括旅馆住宿在内。</a:t>
            </a:r>
            <a:endParaRPr lang="zh-CN" altLang="en-US" sz="28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marL="0" indent="0" algn="l">
              <a:buNone/>
            </a:pPr>
            <a:r>
              <a:rPr lang="zh-CN" altLang="en-US"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First-class </a:t>
            </a:r>
            <a:r>
              <a:rPr lang="zh-CN" altLang="en-US"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accommodation</a:t>
            </a:r>
            <a:r>
              <a:rPr lang="zh-CN" altLang="en-US"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 is available on all flights.</a:t>
            </a:r>
            <a:endParaRPr lang="zh-CN" altLang="en-US" sz="28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marL="0" indent="0" algn="l">
              <a:buNone/>
            </a:pPr>
            <a:r>
              <a:rPr lang="zh-CN" altLang="en-US"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所有班机都备有一等舱位。</a:t>
            </a:r>
            <a:endParaRPr lang="zh-CN" altLang="en-US" sz="28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marL="0" indent="0" algn="l">
              <a:buNone/>
            </a:pPr>
            <a:r>
              <a:rPr lang="zh-CN" altLang="en-US"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More and more travelers are looking for </a:t>
            </a:r>
            <a:r>
              <a:rPr lang="zh-CN" altLang="en-US"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accommodations</a:t>
            </a:r>
            <a:r>
              <a:rPr lang="zh-CN" altLang="en-US"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 in private homes.</a:t>
            </a:r>
            <a:endParaRPr lang="zh-CN" altLang="en-US" sz="28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marL="0" indent="0" algn="l">
              <a:buNone/>
            </a:pPr>
            <a:r>
              <a:rPr lang="zh-CN" altLang="en-US"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愈来愈多的旅行者在寻找由私人住户提供的膳宿服务。</a:t>
            </a:r>
            <a:endParaRPr lang="zh-CN" altLang="en-US" sz="28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marL="0" indent="0" algn="l">
              <a:buNone/>
            </a:pPr>
            <a:endParaRPr lang="zh-CN" altLang="en-US" sz="28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marL="0" indent="0" algn="l">
              <a:buNone/>
            </a:pPr>
            <a:endParaRPr lang="zh-CN" altLang="en-US" sz="28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marL="0" indent="0" algn="l">
              <a:buNone/>
            </a:pPr>
            <a:endParaRPr lang="zh-CN" altLang="en-US" sz="28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marL="0" indent="0" algn="l">
              <a:buNone/>
            </a:pPr>
            <a:endParaRPr lang="zh-CN" altLang="en-US" sz="28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marL="0" indent="0" algn="l">
              <a:buNone/>
            </a:pPr>
            <a:endParaRPr lang="zh-CN" altLang="en-US" sz="28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marL="0" indent="0" algn="l">
              <a:buNone/>
            </a:pPr>
            <a:endParaRPr lang="zh-CN" altLang="en-US" sz="28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marL="0" indent="0" algn="l">
              <a:buNone/>
            </a:pPr>
            <a:endParaRPr lang="zh-CN" altLang="en-US" sz="28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图片 6" descr="cast填空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08355" y="2542540"/>
            <a:ext cx="10957560" cy="3798570"/>
          </a:xfrm>
          <a:prstGeom prst="rect">
            <a:avLst/>
          </a:prstGeom>
        </p:spPr>
      </p:pic>
      <p:sp>
        <p:nvSpPr>
          <p:cNvPr id="100" name="文本框 99"/>
          <p:cNvSpPr txBox="1"/>
          <p:nvPr/>
        </p:nvSpPr>
        <p:spPr>
          <a:xfrm>
            <a:off x="808355" y="675005"/>
            <a:ext cx="10574655" cy="255333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0"/>
            <a:r>
              <a:rPr lang="en-US" sz="32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1. castle [ˈkɑ:sl] n.</a:t>
            </a:r>
            <a:endParaRPr lang="en-US" sz="32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endParaRPr lang="zh-CN" altLang="en-US" sz="3200"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endParaRPr lang="zh-CN" altLang="en-US" sz="3200"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endParaRPr lang="zh-CN" altLang="en-US" sz="3200" b="1"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endParaRPr lang="zh-CN" altLang="en-US" sz="3200" b="1"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918845" y="1258570"/>
            <a:ext cx="7498080" cy="107632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sz="32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破拆法：cast(抛掷)+le(了)   </a:t>
            </a:r>
            <a:endParaRPr sz="32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algn="l"/>
            <a:r>
              <a:rPr sz="32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助记：抛掷了的武器都被城堡挡了下来。</a:t>
            </a:r>
            <a:endParaRPr sz="32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4239895" y="675005"/>
            <a:ext cx="1943735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城堡;堡垒</a:t>
            </a:r>
            <a:r>
              <a:rPr lang="en-US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 </a:t>
            </a:r>
            <a:endParaRPr lang="en-US" altLang="en-US" sz="32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3" name="文本框 12"/>
          <p:cNvSpPr txBox="1"/>
          <p:nvPr/>
        </p:nvSpPr>
        <p:spPr>
          <a:xfrm>
            <a:off x="9711055" y="3588385"/>
            <a:ext cx="2054860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/>
            <a:r>
              <a:rPr lang="zh-CN" altLang="en-US" sz="32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投掷</a:t>
            </a:r>
            <a:r>
              <a:rPr lang="en-US" altLang="zh-CN" sz="32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,</a:t>
            </a:r>
            <a:r>
              <a:rPr lang="zh-CN" altLang="en-US" sz="32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抛掷</a:t>
            </a:r>
            <a:endParaRPr lang="zh-CN" altLang="en-US" sz="32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9800590" y="4733290"/>
            <a:ext cx="2054860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/>
            <a:r>
              <a:rPr lang="zh-CN" altLang="en-US" sz="32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城堡</a:t>
            </a:r>
            <a:r>
              <a:rPr lang="en-US" altLang="zh-CN" sz="32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,</a:t>
            </a:r>
            <a:r>
              <a:rPr lang="zh-CN" altLang="en-US" sz="32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堡垒</a:t>
            </a:r>
            <a:endParaRPr lang="zh-CN" altLang="en-US" sz="32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4" name="文本框 13"/>
          <p:cNvSpPr txBox="1"/>
          <p:nvPr/>
        </p:nvSpPr>
        <p:spPr>
          <a:xfrm>
            <a:off x="3785235" y="3057525"/>
            <a:ext cx="1244600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/>
            <a:r>
              <a:rPr lang="zh-CN" altLang="en-US" sz="32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广播</a:t>
            </a:r>
            <a:endParaRPr lang="zh-CN" altLang="en-US" sz="32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5" name="文本框 14"/>
          <p:cNvSpPr txBox="1"/>
          <p:nvPr/>
        </p:nvSpPr>
        <p:spPr>
          <a:xfrm>
            <a:off x="2444750" y="4171950"/>
            <a:ext cx="2510790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/>
            <a:r>
              <a:rPr lang="zh-CN" altLang="en-US" sz="32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无家可归的</a:t>
            </a:r>
            <a:endParaRPr lang="zh-CN" altLang="en-US" sz="32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6" name="文本框 15"/>
          <p:cNvSpPr txBox="1"/>
          <p:nvPr/>
        </p:nvSpPr>
        <p:spPr>
          <a:xfrm>
            <a:off x="3211195" y="5248275"/>
            <a:ext cx="2016125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/>
            <a:r>
              <a:rPr lang="zh-CN" altLang="en-US" sz="32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预测</a:t>
            </a:r>
            <a:r>
              <a:rPr lang="en-US" altLang="zh-CN" sz="32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,</a:t>
            </a:r>
            <a:r>
              <a:rPr lang="zh-CN" altLang="en-US" sz="32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预报</a:t>
            </a:r>
            <a:endParaRPr lang="zh-CN" altLang="en-US" sz="32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6828155" y="4149725"/>
            <a:ext cx="1323975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/>
            <a:r>
              <a:rPr lang="zh-CN" altLang="en-US" sz="36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投掷</a:t>
            </a:r>
            <a:endParaRPr lang="zh-CN" altLang="en-US" sz="36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</p:spTree>
    <p:custDataLst>
      <p:tags r:id="rId2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3" grpId="0"/>
      <p:bldP spid="8" grpId="0"/>
      <p:bldP spid="14" grpId="0"/>
      <p:bldP spid="15" grpId="0"/>
      <p:bldP spid="16" grpId="0"/>
      <p:bldP spid="2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文本框 3"/>
          <p:cNvSpPr txBox="1"/>
          <p:nvPr/>
        </p:nvSpPr>
        <p:spPr>
          <a:xfrm>
            <a:off x="59690" y="291465"/>
            <a:ext cx="12193270" cy="612394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marL="0" indent="0" algn="l" fontAlgn="auto">
              <a:buNone/>
            </a:pPr>
            <a:r>
              <a:rPr lang="zh-CN" altLang="en-US"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accommodate[əˈkɒmədeɪt] vt.&amp;vi</a:t>
            </a:r>
            <a:r>
              <a:rPr lang="en-US" altLang="zh-CN"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.</a:t>
            </a:r>
            <a:endParaRPr lang="zh-CN" altLang="en-US" sz="28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marL="0" indent="0" algn="l" fontAlgn="auto">
              <a:buNone/>
            </a:pPr>
            <a:r>
              <a:rPr lang="zh-CN" altLang="en-US"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The school was not big enough to </a:t>
            </a:r>
            <a:r>
              <a:rPr lang="zh-CN" altLang="en-US"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accommodate</a:t>
            </a:r>
            <a:r>
              <a:rPr lang="zh-CN" altLang="en-US"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 all the children. </a:t>
            </a:r>
            <a:endParaRPr lang="zh-CN" altLang="en-US" sz="28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marL="0" indent="0" algn="l" fontAlgn="auto">
              <a:buNone/>
            </a:pPr>
            <a:r>
              <a:rPr lang="zh-CN" altLang="en-US"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学校没有足够的地方容纳所有的学生。</a:t>
            </a:r>
            <a:endParaRPr lang="zh-CN" altLang="en-US" sz="28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marL="0" indent="0" algn="l" fontAlgn="auto">
              <a:buNone/>
            </a:pPr>
            <a:r>
              <a:rPr lang="zh-CN" altLang="en-US"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There is usually room to </a:t>
            </a:r>
            <a:r>
              <a:rPr lang="zh-CN" altLang="en-US"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accommodate</a:t>
            </a:r>
            <a:r>
              <a:rPr lang="zh-CN" altLang="en-US"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 up to 80 visitors. </a:t>
            </a:r>
            <a:endParaRPr lang="zh-CN" altLang="en-US" sz="28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marL="0" indent="0" algn="l" fontAlgn="auto">
              <a:buNone/>
            </a:pPr>
            <a:r>
              <a:rPr lang="zh-CN" altLang="en-US"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空间通常最多可以容纳80名来宾。</a:t>
            </a:r>
            <a:endParaRPr lang="zh-CN" altLang="en-US" sz="28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marL="0" indent="0" algn="l" fontAlgn="auto">
              <a:buNone/>
            </a:pPr>
            <a:r>
              <a:rPr lang="zh-CN" altLang="en-US"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accommodate (onself) to </a:t>
            </a:r>
            <a:endParaRPr lang="zh-CN" altLang="en-US" sz="28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marL="0" indent="0" algn="l" fontAlgn="auto">
              <a:buNone/>
            </a:pPr>
            <a:r>
              <a:rPr lang="zh-CN" altLang="en-US"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I needed to </a:t>
            </a:r>
            <a:r>
              <a:rPr lang="zh-CN" altLang="en-US"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accommodate to</a:t>
            </a:r>
            <a:r>
              <a:rPr lang="zh-CN" altLang="en-US"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 the new schedule. 我需要适应新的时间表。</a:t>
            </a:r>
            <a:endParaRPr lang="zh-CN" altLang="en-US" sz="28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marL="0" indent="0" algn="l" fontAlgn="auto">
              <a:buNone/>
            </a:pPr>
            <a:r>
              <a:rPr lang="zh-CN" altLang="en-US"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Some students find it hard to </a:t>
            </a:r>
            <a:r>
              <a:rPr lang="zh-CN" altLang="en-US"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accommodate themselves to </a:t>
            </a:r>
            <a:r>
              <a:rPr lang="en-US" altLang="zh-CN"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the new </a:t>
            </a:r>
            <a:r>
              <a:rPr lang="en-US" altLang="zh-CN"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environment.</a:t>
            </a:r>
            <a:endParaRPr lang="en-US" altLang="zh-CN" sz="28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marL="0" indent="0" algn="l" fontAlgn="auto">
              <a:buNone/>
            </a:pPr>
            <a:r>
              <a:rPr lang="zh-CN" altLang="en-US"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 有些学生觉得很难适应新环境。</a:t>
            </a:r>
            <a:endParaRPr lang="zh-CN" altLang="en-US" sz="28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marL="0" indent="0" algn="l">
              <a:buNone/>
            </a:pPr>
            <a:endParaRPr lang="zh-CN" altLang="en-US" sz="28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marL="0" indent="0" algn="l">
              <a:buNone/>
            </a:pPr>
            <a:endParaRPr lang="zh-CN" altLang="en-US" sz="28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marL="0" indent="0" algn="l">
              <a:buNone/>
            </a:pPr>
            <a:endParaRPr lang="zh-CN" altLang="en-US" sz="28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marL="0" indent="0" algn="l">
              <a:buNone/>
            </a:pPr>
            <a:endParaRPr lang="zh-CN" altLang="en-US" sz="28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marL="0" indent="0" algn="l">
              <a:buNone/>
            </a:pPr>
            <a:endParaRPr lang="zh-CN" altLang="en-US" sz="28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5328285" y="291465"/>
            <a:ext cx="3619500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marL="0" indent="0" algn="l">
              <a:buNone/>
            </a:pPr>
            <a:r>
              <a:rPr lang="zh-CN" altLang="en-US" sz="28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容纳；调节，(使)适应</a:t>
            </a:r>
            <a:endParaRPr lang="zh-CN" altLang="en-US" sz="28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3894455" y="2416175"/>
            <a:ext cx="894080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marL="0" indent="0" algn="l">
              <a:buNone/>
            </a:pPr>
            <a:r>
              <a:rPr lang="zh-CN" altLang="en-US" sz="28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适应</a:t>
            </a:r>
            <a:endParaRPr lang="zh-CN" altLang="en-US" sz="28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5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文本框 3"/>
          <p:cNvSpPr txBox="1"/>
          <p:nvPr/>
        </p:nvSpPr>
        <p:spPr>
          <a:xfrm>
            <a:off x="127000" y="83820"/>
            <a:ext cx="11830050" cy="686244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lvl="0" algn="l">
              <a:buClrTx/>
              <a:buSzTx/>
              <a:buFontTx/>
            </a:pPr>
            <a:r>
              <a:rPr lang="zh-CN" altLang="en-US" sz="2800" b="1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21.unique [juˈni:k]adj.</a:t>
            </a:r>
            <a:endParaRPr lang="zh-CN" altLang="en-US" sz="2800" b="1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lvl="0" algn="l">
              <a:buClrTx/>
              <a:buSzTx/>
              <a:buFontTx/>
            </a:pPr>
            <a:endParaRPr lang="zh-CN" altLang="en-US" sz="20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lvl="0" algn="l">
              <a:buClrTx/>
              <a:buSzTx/>
              <a:buFontTx/>
            </a:pPr>
            <a:endParaRPr lang="zh-CN" altLang="en-US" sz="20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lvl="0" algn="l">
              <a:buClrTx/>
              <a:buSzTx/>
              <a:buFontTx/>
            </a:pPr>
            <a:endParaRPr lang="zh-CN" altLang="en-US" sz="20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lvl="0" algn="l">
              <a:buClrTx/>
              <a:buSzTx/>
              <a:buFontTx/>
            </a:pPr>
            <a:endParaRPr lang="zh-CN" altLang="en-US" sz="20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lvl="0" algn="l">
              <a:buClrTx/>
              <a:buSzTx/>
              <a:buFontTx/>
            </a:pPr>
            <a:endParaRPr lang="zh-CN" altLang="en-US" sz="20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lvl="0" algn="l">
              <a:buClrTx/>
              <a:buSzTx/>
              <a:buFontTx/>
            </a:pPr>
            <a:endParaRPr lang="zh-CN" altLang="en-US" sz="20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lvl="0" algn="l">
              <a:buClrTx/>
              <a:buSzTx/>
              <a:buFontTx/>
            </a:pPr>
            <a:r>
              <a:rPr lang="zh-CN" altLang="en-US" sz="20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	</a:t>
            </a:r>
            <a:endParaRPr lang="zh-CN" altLang="en-US" sz="20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lvl="0" algn="l">
              <a:buClrTx/>
              <a:buSzTx/>
              <a:buFontTx/>
            </a:pPr>
            <a:endParaRPr lang="zh-CN" altLang="en-US" sz="20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lvl="0" algn="l">
              <a:buClrTx/>
              <a:buSzTx/>
              <a:buFontTx/>
            </a:pPr>
            <a:endParaRPr lang="zh-CN" altLang="en-US" sz="2800" b="1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lvl="0" algn="l">
              <a:buClrTx/>
              <a:buSzTx/>
              <a:buFontTx/>
            </a:pPr>
            <a:endParaRPr lang="zh-CN" altLang="en-US" sz="2800" b="1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lvl="0" algn="l">
              <a:buClrTx/>
              <a:buSzTx/>
              <a:buFontTx/>
            </a:pPr>
            <a:r>
              <a:rPr lang="zh-CN" altLang="en-US" sz="2800" b="1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You can then spend three days exploring the rainforest with a local guide and enjoying the plants and animals </a:t>
            </a:r>
            <a:r>
              <a:rPr lang="zh-CN" altLang="en-US"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unique</a:t>
            </a:r>
            <a:r>
              <a:rPr lang="zh-CN" altLang="en-US"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to</a:t>
            </a:r>
            <a:r>
              <a:rPr lang="zh-CN" altLang="en-US" sz="2800" b="1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the rainforest.然后,你可以花三天时间和当地导游一起探索热带雨林, 欣赏热带雨林独有的植物和动物。</a:t>
            </a:r>
            <a:endParaRPr lang="zh-CN" altLang="en-US" sz="2800" b="1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lvl="0" algn="l">
              <a:buClrTx/>
              <a:buSzTx/>
              <a:buFontTx/>
            </a:pPr>
            <a:r>
              <a:rPr lang="zh-CN" altLang="en-US"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Dollywood is one of the most </a:t>
            </a:r>
            <a:r>
              <a:rPr lang="zh-CN" altLang="en-US"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unique</a:t>
            </a:r>
            <a:r>
              <a:rPr lang="zh-CN" altLang="en-US"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 theme parks in the world.</a:t>
            </a:r>
            <a:endParaRPr lang="zh-CN" altLang="en-US" sz="2800" b="1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lvl="0" algn="l">
              <a:buClrTx/>
              <a:buSzTx/>
              <a:buFontTx/>
            </a:pPr>
            <a:r>
              <a:rPr lang="zh-CN" altLang="en-US"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多莱坞是世界上最独特的主题公园之一。</a:t>
            </a:r>
            <a:endParaRPr lang="zh-CN" altLang="en-US" sz="2800" b="1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lvl="0" algn="l">
              <a:buClrTx/>
              <a:buSzTx/>
              <a:buFontTx/>
            </a:pPr>
            <a:r>
              <a:rPr lang="zh-CN" altLang="en-US" sz="2800" b="1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Everyone's fingerprints are </a:t>
            </a:r>
            <a:r>
              <a:rPr lang="zh-CN" altLang="en-US"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unique</a:t>
            </a:r>
            <a:r>
              <a:rPr lang="zh-CN" altLang="en-US" sz="2800" b="1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. 每个人的指纹都是独一无二的。</a:t>
            </a:r>
            <a:endParaRPr lang="zh-CN" altLang="en-US" sz="2800" b="1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lvl="0" algn="l">
              <a:buClrTx/>
              <a:buSzTx/>
              <a:buFontTx/>
            </a:pPr>
            <a:endParaRPr lang="zh-CN" altLang="en-US" sz="2800" b="1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pic>
        <p:nvPicPr>
          <p:cNvPr id="2" name="图片 1" descr="uni-一填空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427990"/>
            <a:ext cx="11957050" cy="3585845"/>
          </a:xfrm>
          <a:prstGeom prst="rect">
            <a:avLst/>
          </a:prstGeom>
        </p:spPr>
      </p:pic>
      <p:sp>
        <p:nvSpPr>
          <p:cNvPr id="7" name="文本框 6"/>
          <p:cNvSpPr txBox="1"/>
          <p:nvPr/>
        </p:nvSpPr>
        <p:spPr>
          <a:xfrm>
            <a:off x="3886200" y="83820"/>
            <a:ext cx="379730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sz="28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唯一的</a:t>
            </a:r>
            <a:r>
              <a:rPr lang="en-US" sz="28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; </a:t>
            </a:r>
            <a:r>
              <a:rPr sz="28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独特的; 特有的</a:t>
            </a:r>
            <a:r>
              <a:rPr lang="zh-CN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endParaRPr lang="zh-CN" sz="32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20" name="文本框 19"/>
          <p:cNvSpPr txBox="1"/>
          <p:nvPr/>
        </p:nvSpPr>
        <p:spPr>
          <a:xfrm>
            <a:off x="4829175" y="1960245"/>
            <a:ext cx="538480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zh-CN" altLang="en-US"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一</a:t>
            </a:r>
            <a:endParaRPr lang="zh-CN" altLang="en-US" sz="28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6746875" y="667385"/>
            <a:ext cx="1875790" cy="39878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zh-CN" altLang="en-US" sz="20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单元</a:t>
            </a:r>
            <a:r>
              <a:rPr lang="en-US" altLang="zh-CN" sz="20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;</a:t>
            </a:r>
            <a:r>
              <a:rPr lang="zh-CN" altLang="en-US" sz="20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小节</a:t>
            </a:r>
            <a:r>
              <a:rPr lang="en-US" altLang="zh-CN" sz="20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;</a:t>
            </a:r>
            <a:r>
              <a:rPr lang="zh-CN" altLang="en-US" sz="20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个体</a:t>
            </a:r>
            <a:endParaRPr lang="zh-CN" altLang="en-US" sz="20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10026650" y="667385"/>
            <a:ext cx="15036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lvl="0" algn="l">
              <a:buClrTx/>
              <a:buSzTx/>
              <a:buFontTx/>
            </a:pPr>
            <a:r>
              <a:rPr lang="zh-CN" altLang="en-US" sz="20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单一</a:t>
            </a:r>
            <a:r>
              <a:rPr lang="zh-CN" altLang="en-US" sz="20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;</a:t>
            </a:r>
            <a:r>
              <a:rPr lang="zh-CN" altLang="en-US" sz="20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一致</a:t>
            </a:r>
            <a:endParaRPr lang="zh-CN" altLang="en-US" sz="20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7002780" y="1743710"/>
            <a:ext cx="15036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lvl="0" algn="l">
              <a:buClrTx/>
              <a:buSzTx/>
              <a:buFontTx/>
            </a:pPr>
            <a:r>
              <a:rPr lang="zh-CN" altLang="en-US" sz="20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联合</a:t>
            </a:r>
            <a:r>
              <a:rPr lang="zh-CN" altLang="en-US" sz="20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;</a:t>
            </a:r>
            <a:r>
              <a:rPr lang="zh-CN" altLang="en-US" sz="20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团结</a:t>
            </a:r>
            <a:endParaRPr lang="zh-CN" altLang="en-US" sz="20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10026650" y="1283335"/>
            <a:ext cx="15036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lvl="0" algn="l">
              <a:buClrTx/>
              <a:buSzTx/>
              <a:buFontTx/>
            </a:pPr>
            <a:r>
              <a:rPr lang="zh-CN" altLang="en-US" sz="20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联合</a:t>
            </a:r>
            <a:r>
              <a:rPr lang="zh-CN" altLang="en-US" sz="20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;</a:t>
            </a:r>
            <a:r>
              <a:rPr lang="zh-CN" altLang="en-US" sz="20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联盟</a:t>
            </a:r>
            <a:endParaRPr lang="zh-CN" altLang="en-US" sz="20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10141585" y="1803400"/>
            <a:ext cx="15036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lvl="0" algn="l">
              <a:buClrTx/>
              <a:buSzTx/>
              <a:buFontTx/>
            </a:pPr>
            <a:r>
              <a:rPr lang="zh-CN" altLang="en-US" sz="20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团聚</a:t>
            </a:r>
            <a:r>
              <a:rPr lang="zh-CN" altLang="en-US" sz="20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;</a:t>
            </a:r>
            <a:r>
              <a:rPr lang="zh-CN" altLang="en-US" sz="20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重聚</a:t>
            </a:r>
            <a:endParaRPr lang="zh-CN" altLang="en-US" sz="20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7288530" y="3076575"/>
            <a:ext cx="7924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zh-CN" altLang="en-US"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宇宙</a:t>
            </a:r>
            <a:endParaRPr lang="zh-CN" altLang="en-US" sz="24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1" name="文本框 10"/>
          <p:cNvSpPr txBox="1"/>
          <p:nvPr/>
        </p:nvSpPr>
        <p:spPr>
          <a:xfrm>
            <a:off x="9738995" y="2886075"/>
            <a:ext cx="1791335" cy="39878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lvl="0" algn="l">
              <a:buClrTx/>
              <a:buSzTx/>
              <a:buFontTx/>
            </a:pPr>
            <a:r>
              <a:rPr lang="zh-CN" altLang="en-US" sz="20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普遍的</a:t>
            </a:r>
            <a:r>
              <a:rPr lang="zh-CN" altLang="en-US" sz="20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;</a:t>
            </a:r>
            <a:r>
              <a:rPr lang="zh-CN" altLang="en-US" sz="20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通用的</a:t>
            </a:r>
            <a:endParaRPr lang="zh-CN" altLang="en-US" sz="20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2" name="文本框 11"/>
          <p:cNvSpPr txBox="1"/>
          <p:nvPr/>
        </p:nvSpPr>
        <p:spPr>
          <a:xfrm>
            <a:off x="9843135" y="3344545"/>
            <a:ext cx="7924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lvl="0" algn="l">
              <a:buClrTx/>
              <a:buSzTx/>
              <a:buFontTx/>
            </a:pPr>
            <a:r>
              <a:rPr lang="zh-CN" altLang="en-US" sz="20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大学</a:t>
            </a:r>
            <a:endParaRPr lang="zh-CN" altLang="en-US" sz="20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4" name="文本框 13"/>
          <p:cNvSpPr txBox="1"/>
          <p:nvPr/>
        </p:nvSpPr>
        <p:spPr>
          <a:xfrm>
            <a:off x="2647950" y="1412240"/>
            <a:ext cx="7924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lvl="0" algn="l">
              <a:buClrTx/>
              <a:buSzTx/>
              <a:buFontTx/>
            </a:pPr>
            <a:r>
              <a:rPr lang="zh-CN" altLang="en-US" sz="20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统一</a:t>
            </a:r>
            <a:endParaRPr lang="zh-CN" altLang="en-US" sz="20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5" name="文本框 14"/>
          <p:cNvSpPr txBox="1"/>
          <p:nvPr/>
        </p:nvSpPr>
        <p:spPr>
          <a:xfrm>
            <a:off x="1579880" y="2021840"/>
            <a:ext cx="895350" cy="39878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lvl="0" algn="l">
              <a:buClrTx/>
              <a:buSzTx/>
              <a:buFontTx/>
            </a:pPr>
            <a:r>
              <a:rPr lang="en-US" altLang="zh-CN" sz="20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n</a:t>
            </a:r>
            <a:r>
              <a:rPr lang="en-US" altLang="zh-CN" sz="20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.</a:t>
            </a:r>
            <a:r>
              <a:rPr lang="zh-CN" altLang="en-US" sz="20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制服</a:t>
            </a:r>
            <a:endParaRPr lang="zh-CN" altLang="en-US" sz="20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6" name="文本框 15"/>
          <p:cNvSpPr txBox="1"/>
          <p:nvPr/>
        </p:nvSpPr>
        <p:spPr>
          <a:xfrm>
            <a:off x="2406015" y="2021205"/>
            <a:ext cx="1135380" cy="39878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lvl="0" algn="l">
              <a:buClrTx/>
              <a:buSzTx/>
              <a:buFontTx/>
            </a:pPr>
            <a:r>
              <a:rPr lang="en-US" altLang="zh-CN" sz="20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a</a:t>
            </a:r>
            <a:r>
              <a:rPr lang="en-US" altLang="zh-CN" sz="20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.</a:t>
            </a:r>
            <a:r>
              <a:rPr lang="zh-CN" altLang="en-US" sz="20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一致的</a:t>
            </a:r>
            <a:endParaRPr lang="zh-CN" altLang="en-US" sz="20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7" name="文本框 16"/>
          <p:cNvSpPr txBox="1"/>
          <p:nvPr/>
        </p:nvSpPr>
        <p:spPr>
          <a:xfrm>
            <a:off x="1327150" y="2616200"/>
            <a:ext cx="21132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lvl="0" algn="l">
              <a:buClrTx/>
              <a:buSzTx/>
              <a:buFontTx/>
            </a:pPr>
            <a:r>
              <a:rPr lang="zh-CN" altLang="en-US" sz="20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唯一的</a:t>
            </a:r>
            <a:r>
              <a:rPr lang="zh-CN" altLang="en-US" sz="20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;</a:t>
            </a:r>
            <a:r>
              <a:rPr lang="zh-CN" altLang="en-US" sz="20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独特的</a:t>
            </a:r>
            <a:endParaRPr lang="zh-CN" altLang="en-US" sz="20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8" name="文本框 17"/>
          <p:cNvSpPr txBox="1"/>
          <p:nvPr/>
        </p:nvSpPr>
        <p:spPr>
          <a:xfrm>
            <a:off x="10141585" y="2263775"/>
            <a:ext cx="15036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lvl="0" algn="l">
              <a:buClrTx/>
              <a:buSzTx/>
              <a:buFontTx/>
            </a:pPr>
            <a:r>
              <a:rPr lang="zh-CN" altLang="en-US" sz="20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团聚</a:t>
            </a:r>
            <a:r>
              <a:rPr lang="zh-CN" altLang="en-US" sz="20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;</a:t>
            </a:r>
            <a:r>
              <a:rPr lang="zh-CN" altLang="en-US" sz="20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重聚</a:t>
            </a:r>
            <a:endParaRPr lang="zh-CN" altLang="en-US" sz="20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</p:spTree>
    <p:custDataLst>
      <p:tags r:id="rId2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20" grpId="0"/>
      <p:bldP spid="3" grpId="0"/>
      <p:bldP spid="5" grpId="0"/>
      <p:bldP spid="6" grpId="0"/>
      <p:bldP spid="8" grpId="0"/>
      <p:bldP spid="9" grpId="0"/>
      <p:bldP spid="10" grpId="0"/>
      <p:bldP spid="11" grpId="0"/>
      <p:bldP spid="12" grpId="0"/>
      <p:bldP spid="14" grpId="0"/>
      <p:bldP spid="15" grpId="0"/>
      <p:bldP spid="16" grpId="0"/>
      <p:bldP spid="17" grpId="0"/>
      <p:bldP spid="18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文本框 3"/>
          <p:cNvSpPr txBox="1"/>
          <p:nvPr/>
        </p:nvSpPr>
        <p:spPr>
          <a:xfrm>
            <a:off x="295275" y="475615"/>
            <a:ext cx="11793855" cy="56927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indent="0">
              <a:buNone/>
            </a:pPr>
            <a:r>
              <a:rPr lang="en-US" altLang="zh-CN"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                               </a:t>
            </a:r>
            <a:r>
              <a:rPr lang="zh-CN" altLang="en-US"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是某人/ 某地特有的</a:t>
            </a:r>
            <a:endParaRPr lang="zh-CN" altLang="en-US" sz="28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>
              <a:buNone/>
            </a:pPr>
            <a:r>
              <a:rPr lang="zh-CN" altLang="en-US"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This flower </a:t>
            </a:r>
            <a:r>
              <a:rPr lang="zh-CN" altLang="en-US"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is unique to</a:t>
            </a:r>
            <a:r>
              <a:rPr lang="zh-CN" altLang="en-US"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 the area. 这种花儿是这一地区特有的。</a:t>
            </a:r>
            <a:endParaRPr lang="zh-CN" altLang="en-US" sz="28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>
              <a:buNone/>
            </a:pPr>
            <a:r>
              <a:rPr lang="zh-CN" altLang="en-US"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The koala </a:t>
            </a:r>
            <a:r>
              <a:rPr lang="zh-CN" altLang="en-US"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is unique to</a:t>
            </a:r>
            <a:r>
              <a:rPr lang="zh-CN" altLang="en-US"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 Australia. 树袋熊是澳大利亚特有的。</a:t>
            </a:r>
            <a:endParaRPr lang="zh-CN" altLang="en-US" sz="28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>
              <a:buNone/>
            </a:pPr>
            <a:endParaRPr lang="zh-CN" altLang="en-US" sz="2800" b="1">
              <a:latin typeface="Times New Roman" panose="02020603050405020304" charset="0"/>
              <a:cs typeface="Times New Roman" panose="02020603050405020304" charset="0"/>
            </a:endParaRPr>
          </a:p>
          <a:p>
            <a:pPr indent="0">
              <a:buNone/>
            </a:pPr>
            <a:r>
              <a:rPr lang="zh-CN" altLang="en-US" sz="2800" b="1">
                <a:latin typeface="Times New Roman" panose="02020603050405020304" charset="0"/>
                <a:cs typeface="Times New Roman" panose="02020603050405020304" charset="0"/>
              </a:rPr>
              <a:t>22.path [pɑ:θ ] n.</a:t>
            </a:r>
            <a:endParaRPr lang="en-US" altLang="zh-CN" sz="2800" b="1">
              <a:latin typeface="Times New Roman" panose="02020603050405020304" charset="0"/>
              <a:cs typeface="Times New Roman" panose="02020603050405020304" charset="0"/>
            </a:endParaRPr>
          </a:p>
          <a:p>
            <a:pPr indent="0">
              <a:buNone/>
            </a:pPr>
            <a:r>
              <a:rPr lang="en-US" altLang="zh-CN" sz="2800" b="1">
                <a:latin typeface="Times New Roman" panose="02020603050405020304" charset="0"/>
                <a:cs typeface="Times New Roman" panose="02020603050405020304" charset="0"/>
              </a:rPr>
              <a:t>They followed the </a:t>
            </a:r>
            <a:r>
              <a:rPr lang="en-US" altLang="zh-CN"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path</a:t>
            </a:r>
            <a:r>
              <a:rPr lang="en-US" altLang="zh-CN" sz="2800" b="1">
                <a:latin typeface="Times New Roman" panose="02020603050405020304" charset="0"/>
                <a:cs typeface="Times New Roman" panose="02020603050405020304" charset="0"/>
              </a:rPr>
              <a:t> to the village. </a:t>
            </a:r>
            <a:endParaRPr lang="en-US" altLang="zh-CN" sz="2800" b="1">
              <a:latin typeface="Times New Roman" panose="02020603050405020304" charset="0"/>
              <a:cs typeface="Times New Roman" panose="02020603050405020304" charset="0"/>
            </a:endParaRPr>
          </a:p>
          <a:p>
            <a:pPr indent="0">
              <a:buNone/>
            </a:pPr>
            <a:r>
              <a:rPr lang="en-US" altLang="zh-CN" sz="2800" b="1">
                <a:latin typeface="Times New Roman" panose="02020603050405020304" charset="0"/>
                <a:cs typeface="Times New Roman" panose="02020603050405020304" charset="0"/>
              </a:rPr>
              <a:t>他们顺着小路来到那个村子。</a:t>
            </a:r>
            <a:endParaRPr lang="en-US" altLang="zh-CN" sz="2800" b="1">
              <a:latin typeface="Times New Roman" panose="02020603050405020304" charset="0"/>
              <a:cs typeface="Times New Roman" panose="02020603050405020304" charset="0"/>
            </a:endParaRPr>
          </a:p>
          <a:p>
            <a:pPr indent="0">
              <a:buNone/>
            </a:pPr>
            <a:r>
              <a:rPr lang="en-US" altLang="zh-CN" sz="2800" b="1">
                <a:latin typeface="Times New Roman" panose="02020603050405020304" charset="0"/>
                <a:cs typeface="Times New Roman" panose="02020603050405020304" charset="0"/>
              </a:rPr>
              <a:t>We walked along the </a:t>
            </a:r>
            <a:r>
              <a:rPr lang="en-US" altLang="zh-CN"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path</a:t>
            </a:r>
            <a:r>
              <a:rPr lang="en-US" altLang="zh-CN" sz="2800" b="1">
                <a:latin typeface="Times New Roman" panose="02020603050405020304" charset="0"/>
                <a:cs typeface="Times New Roman" panose="02020603050405020304" charset="0"/>
              </a:rPr>
              <a:t>, enjoying the natural scenery. </a:t>
            </a:r>
            <a:endParaRPr lang="en-US" altLang="zh-CN" sz="2800" b="1">
              <a:latin typeface="Times New Roman" panose="02020603050405020304" charset="0"/>
              <a:cs typeface="Times New Roman" panose="02020603050405020304" charset="0"/>
            </a:endParaRPr>
          </a:p>
          <a:p>
            <a:pPr indent="0">
              <a:buNone/>
            </a:pPr>
            <a:r>
              <a:rPr lang="en-US" altLang="zh-CN" sz="2800" b="1">
                <a:latin typeface="Times New Roman" panose="02020603050405020304" charset="0"/>
                <a:cs typeface="Times New Roman" panose="02020603050405020304" charset="0"/>
              </a:rPr>
              <a:t>我们沿着小路行走，欣赏着自然风光。</a:t>
            </a:r>
            <a:endParaRPr lang="en-US" altLang="zh-CN" sz="2800" b="1">
              <a:latin typeface="Times New Roman" panose="02020603050405020304" charset="0"/>
              <a:cs typeface="Times New Roman" panose="02020603050405020304" charset="0"/>
            </a:endParaRPr>
          </a:p>
          <a:p>
            <a:pPr indent="0">
              <a:buNone/>
            </a:pPr>
            <a:r>
              <a:rPr lang="en-US" altLang="zh-CN" sz="2800" b="1">
                <a:latin typeface="Times New Roman" panose="02020603050405020304" charset="0"/>
                <a:cs typeface="Times New Roman" panose="02020603050405020304" charset="0"/>
              </a:rPr>
              <a:t>I saw our flight</a:t>
            </a:r>
            <a:r>
              <a:rPr lang="en-US" altLang="zh-CN"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 path</a:t>
            </a:r>
            <a:r>
              <a:rPr lang="en-US" altLang="zh-CN" sz="2800" b="1">
                <a:latin typeface="Times New Roman" panose="02020603050405020304" charset="0"/>
                <a:cs typeface="Times New Roman" panose="02020603050405020304" charset="0"/>
              </a:rPr>
              <a:t> would be over this famous mountain.</a:t>
            </a:r>
            <a:endParaRPr lang="en-US" altLang="zh-CN" sz="2800" b="1">
              <a:latin typeface="Times New Roman" panose="02020603050405020304" charset="0"/>
              <a:cs typeface="Times New Roman" panose="02020603050405020304" charset="0"/>
            </a:endParaRPr>
          </a:p>
          <a:p>
            <a:pPr indent="0">
              <a:buNone/>
            </a:pPr>
            <a:r>
              <a:rPr lang="en-US" altLang="zh-CN" sz="2800" b="1">
                <a:latin typeface="Times New Roman" panose="02020603050405020304" charset="0"/>
                <a:cs typeface="Times New Roman" panose="02020603050405020304" charset="0"/>
              </a:rPr>
              <a:t>我看到我们的飞行路线要经过这座著名山峰。</a:t>
            </a:r>
            <a:endParaRPr lang="en-US" altLang="zh-CN" sz="2800" b="1">
              <a:latin typeface="Times New Roman" panose="02020603050405020304" charset="0"/>
              <a:cs typeface="Times New Roman" panose="02020603050405020304" charset="0"/>
            </a:endParaRPr>
          </a:p>
          <a:p>
            <a:pPr indent="0">
              <a:buNone/>
            </a:pPr>
            <a:r>
              <a:rPr lang="en-US" altLang="zh-CN" sz="2800" b="1">
                <a:latin typeface="Times New Roman" panose="02020603050405020304" charset="0"/>
                <a:cs typeface="Times New Roman" panose="02020603050405020304" charset="0"/>
              </a:rPr>
              <a:t>Our country is on the </a:t>
            </a:r>
            <a:r>
              <a:rPr lang="en-US" altLang="zh-CN"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path</a:t>
            </a:r>
            <a:r>
              <a:rPr lang="en-US" altLang="zh-CN" sz="2800" b="1">
                <a:latin typeface="Times New Roman" panose="02020603050405020304" charset="0"/>
                <a:cs typeface="Times New Roman" panose="02020603050405020304" charset="0"/>
              </a:rPr>
              <a:t> to economic recovery. </a:t>
            </a:r>
            <a:endParaRPr lang="en-US" altLang="zh-CN" sz="2800" b="1">
              <a:latin typeface="Times New Roman" panose="02020603050405020304" charset="0"/>
              <a:cs typeface="Times New Roman" panose="02020603050405020304" charset="0"/>
            </a:endParaRPr>
          </a:p>
          <a:p>
            <a:pPr indent="0">
              <a:buNone/>
            </a:pPr>
            <a:r>
              <a:rPr lang="en-US" altLang="zh-CN" sz="2800" b="1">
                <a:latin typeface="Times New Roman" panose="02020603050405020304" charset="0"/>
                <a:cs typeface="Times New Roman" panose="02020603050405020304" charset="0"/>
              </a:rPr>
              <a:t>我们的国家正走上经济复兴之路。</a:t>
            </a:r>
            <a:endParaRPr lang="en-US" altLang="zh-CN" sz="2800" b="1"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20" name="文本框 19"/>
          <p:cNvSpPr txBox="1"/>
          <p:nvPr/>
        </p:nvSpPr>
        <p:spPr>
          <a:xfrm>
            <a:off x="414020" y="475615"/>
            <a:ext cx="2741295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en-US" altLang="zh-CN"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unique to sb. /sp.</a:t>
            </a:r>
            <a:endParaRPr lang="en-US" altLang="zh-CN" sz="28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3036570" y="2176780"/>
            <a:ext cx="273050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sz="28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小路; 路线</a:t>
            </a:r>
            <a:r>
              <a:rPr lang="en-US" sz="28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; </a:t>
            </a:r>
            <a:r>
              <a:rPr sz="28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道路</a:t>
            </a:r>
            <a:r>
              <a:rPr lang="zh-CN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endParaRPr lang="zh-CN" sz="32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2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文本框 3"/>
          <p:cNvSpPr txBox="1"/>
          <p:nvPr/>
        </p:nvSpPr>
        <p:spPr>
          <a:xfrm>
            <a:off x="209550" y="83820"/>
            <a:ext cx="11793855" cy="612394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indent="0">
              <a:buNone/>
            </a:pPr>
            <a:r>
              <a:rPr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23.destination[destɪˈne ɪʃn] n.</a:t>
            </a:r>
            <a:endParaRPr sz="28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>
              <a:buNone/>
            </a:pPr>
            <a:endParaRPr sz="28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>
              <a:buNone/>
            </a:pPr>
            <a:endParaRPr sz="28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>
              <a:buNone/>
            </a:pPr>
            <a:endParaRPr sz="28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>
              <a:buNone/>
            </a:pPr>
            <a:r>
              <a:rPr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After reaching your </a:t>
            </a:r>
            <a:r>
              <a:rPr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destination</a:t>
            </a:r>
            <a:r>
              <a:rPr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, you will have a day to explore and be amazed by this ancient city. </a:t>
            </a:r>
            <a:endParaRPr sz="28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>
              <a:buNone/>
            </a:pPr>
            <a:r>
              <a:rPr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到达目的地后，您将有一天的时间去探索，并对这座古城感到惊叹。</a:t>
            </a:r>
            <a:endParaRPr sz="28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>
              <a:buNone/>
            </a:pPr>
            <a:r>
              <a:rPr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Spain is still our most popular holiday </a:t>
            </a:r>
            <a:r>
              <a:rPr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destination</a:t>
            </a:r>
            <a:r>
              <a:rPr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. 西班牙仍是我们最喜爱的度假去处。</a:t>
            </a:r>
            <a:endParaRPr sz="28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>
              <a:buNone/>
            </a:pPr>
            <a:r>
              <a:rPr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Life is a journey with an unknown </a:t>
            </a:r>
            <a:r>
              <a:rPr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destination</a:t>
            </a:r>
            <a:r>
              <a:rPr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. 生活是一次不知目的的旅行.</a:t>
            </a:r>
            <a:endParaRPr sz="28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>
              <a:buNone/>
            </a:pPr>
            <a:r>
              <a:rPr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You can check your baggage all the way through to its final </a:t>
            </a:r>
            <a:r>
              <a:rPr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destination</a:t>
            </a:r>
            <a:r>
              <a:rPr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.你可以把行李直接托运到终点。</a:t>
            </a:r>
            <a:endParaRPr sz="28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>
              <a:buNone/>
            </a:pPr>
            <a:r>
              <a:rPr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After many difficulties and dangers, we finally reached our </a:t>
            </a:r>
            <a:r>
              <a:rPr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destination</a:t>
            </a:r>
            <a:r>
              <a:rPr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.</a:t>
            </a:r>
            <a:endParaRPr sz="28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>
              <a:buNone/>
            </a:pPr>
            <a:r>
              <a:rPr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经过了许多艰难险阻之后, 我们终于到达了目的地.</a:t>
            </a:r>
            <a:endParaRPr sz="28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20" name="文本框 19"/>
          <p:cNvSpPr txBox="1"/>
          <p:nvPr/>
        </p:nvSpPr>
        <p:spPr>
          <a:xfrm>
            <a:off x="347345" y="518160"/>
            <a:ext cx="11059160" cy="95313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/>
            <a:r>
              <a:rPr lang="en-US" altLang="zh-CN"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词根词缀：de(下)+stin(站=stand)+ation(名词后缀):</a:t>
            </a:r>
            <a:endParaRPr lang="en-US" altLang="zh-CN" sz="28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algn="l"/>
            <a:r>
              <a:rPr lang="en-US" altLang="zh-CN"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下一个要站的地方——目的地</a:t>
            </a:r>
            <a:endParaRPr lang="en-US" altLang="zh-CN" sz="28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4794250" y="83820"/>
            <a:ext cx="231648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sz="28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目的地；终点</a:t>
            </a:r>
            <a:r>
              <a:rPr lang="zh-CN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endParaRPr lang="zh-CN" sz="32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2" grpId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2" name="图片 1" descr="stand站填空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4455" y="198120"/>
            <a:ext cx="11854180" cy="6302375"/>
          </a:xfrm>
          <a:prstGeom prst="rect">
            <a:avLst/>
          </a:prstGeom>
        </p:spPr>
      </p:pic>
      <p:sp>
        <p:nvSpPr>
          <p:cNvPr id="12" name="文本框 11"/>
          <p:cNvSpPr txBox="1"/>
          <p:nvPr/>
        </p:nvSpPr>
        <p:spPr>
          <a:xfrm>
            <a:off x="7715885" y="3057525"/>
            <a:ext cx="58928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zh-CN" altLang="en-US" sz="32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站</a:t>
            </a:r>
            <a:endParaRPr lang="zh-CN" altLang="en-US" sz="32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3" name="文本框 12"/>
          <p:cNvSpPr txBox="1"/>
          <p:nvPr/>
        </p:nvSpPr>
        <p:spPr>
          <a:xfrm>
            <a:off x="9697720" y="605790"/>
            <a:ext cx="7924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zh-CN" altLang="en-US"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雕像</a:t>
            </a:r>
            <a:endParaRPr lang="zh-CN" altLang="en-US" sz="24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5" name="文本框 14"/>
          <p:cNvSpPr txBox="1"/>
          <p:nvPr/>
        </p:nvSpPr>
        <p:spPr>
          <a:xfrm>
            <a:off x="9646920" y="3119120"/>
            <a:ext cx="22148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zh-CN" altLang="en-US"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地位</a:t>
            </a:r>
            <a:r>
              <a:rPr lang="en-US" altLang="zh-CN"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;</a:t>
            </a:r>
            <a:r>
              <a:rPr lang="zh-CN" altLang="en-US"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状态</a:t>
            </a:r>
            <a:r>
              <a:rPr lang="en-US" altLang="zh-CN"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;</a:t>
            </a:r>
            <a:r>
              <a:rPr lang="zh-CN" altLang="en-US"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情况</a:t>
            </a:r>
            <a:endParaRPr lang="zh-CN" altLang="en-US" sz="24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6" name="文本框 15"/>
          <p:cNvSpPr txBox="1"/>
          <p:nvPr/>
        </p:nvSpPr>
        <p:spPr>
          <a:xfrm>
            <a:off x="9443720" y="2284730"/>
            <a:ext cx="14020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zh-CN" altLang="en-US"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状态；州</a:t>
            </a:r>
            <a:endParaRPr lang="zh-CN" altLang="en-US" sz="24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7" name="文本框 16"/>
          <p:cNvSpPr txBox="1"/>
          <p:nvPr/>
        </p:nvSpPr>
        <p:spPr>
          <a:xfrm>
            <a:off x="3970655" y="2284730"/>
            <a:ext cx="7924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zh-CN" altLang="en-US"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环境</a:t>
            </a:r>
            <a:endParaRPr lang="zh-CN" altLang="en-US" sz="24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8" name="文本框 17"/>
          <p:cNvSpPr txBox="1"/>
          <p:nvPr/>
        </p:nvSpPr>
        <p:spPr>
          <a:xfrm>
            <a:off x="9818370" y="5608955"/>
            <a:ext cx="15036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zh-CN" altLang="en-US"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例子</a:t>
            </a:r>
            <a:r>
              <a:rPr lang="en-US" altLang="zh-CN"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;</a:t>
            </a:r>
            <a:r>
              <a:rPr lang="zh-CN" altLang="en-US"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情况</a:t>
            </a:r>
            <a:endParaRPr lang="zh-CN" altLang="en-US" sz="24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9" name="文本框 18"/>
          <p:cNvSpPr txBox="1"/>
          <p:nvPr/>
        </p:nvSpPr>
        <p:spPr>
          <a:xfrm>
            <a:off x="9697720" y="4810125"/>
            <a:ext cx="21132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zh-CN" altLang="en-US"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立即的</a:t>
            </a:r>
            <a:r>
              <a:rPr lang="en-US" altLang="zh-CN"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;</a:t>
            </a:r>
            <a:r>
              <a:rPr lang="zh-CN" altLang="en-US"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紧急的</a:t>
            </a:r>
            <a:endParaRPr lang="zh-CN" altLang="en-US" sz="24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20" name="文本框 19"/>
          <p:cNvSpPr txBox="1"/>
          <p:nvPr/>
        </p:nvSpPr>
        <p:spPr>
          <a:xfrm>
            <a:off x="9596120" y="3961765"/>
            <a:ext cx="10972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zh-CN" altLang="en-US"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稳定的</a:t>
            </a:r>
            <a:endParaRPr lang="zh-CN" altLang="en-US" sz="24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21" name="文本框 20"/>
          <p:cNvSpPr txBox="1"/>
          <p:nvPr/>
        </p:nvSpPr>
        <p:spPr>
          <a:xfrm>
            <a:off x="3970655" y="605790"/>
            <a:ext cx="7924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zh-CN" altLang="en-US"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障碍</a:t>
            </a:r>
            <a:endParaRPr lang="zh-CN" altLang="en-US" sz="24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22" name="文本框 21"/>
          <p:cNvSpPr txBox="1"/>
          <p:nvPr/>
        </p:nvSpPr>
        <p:spPr>
          <a:xfrm>
            <a:off x="3154045" y="1433195"/>
            <a:ext cx="21640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zh-CN" altLang="en-US"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不断的</a:t>
            </a:r>
            <a:r>
              <a:rPr lang="en-US" altLang="zh-CN"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, </a:t>
            </a:r>
            <a:r>
              <a:rPr lang="zh-CN" altLang="en-US"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稳定的</a:t>
            </a:r>
            <a:endParaRPr lang="zh-CN" altLang="en-US" sz="24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23" name="文本框 22"/>
          <p:cNvSpPr txBox="1"/>
          <p:nvPr/>
        </p:nvSpPr>
        <p:spPr>
          <a:xfrm>
            <a:off x="3818255" y="3119120"/>
            <a:ext cx="10972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zh-CN" altLang="en-US"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遥远的</a:t>
            </a:r>
            <a:endParaRPr lang="zh-CN" altLang="en-US" sz="24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24" name="文本框 23"/>
          <p:cNvSpPr txBox="1"/>
          <p:nvPr/>
        </p:nvSpPr>
        <p:spPr>
          <a:xfrm>
            <a:off x="3411855" y="3961765"/>
            <a:ext cx="15036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zh-CN" altLang="en-US"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物质</a:t>
            </a:r>
            <a:r>
              <a:rPr lang="en-US" altLang="zh-CN"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;</a:t>
            </a:r>
            <a:r>
              <a:rPr lang="zh-CN" altLang="en-US"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本质</a:t>
            </a:r>
            <a:endParaRPr lang="zh-CN" altLang="en-US" sz="24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1452880" y="3119120"/>
            <a:ext cx="7924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zh-CN" altLang="en-US"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距离</a:t>
            </a:r>
            <a:endParaRPr lang="zh-CN" altLang="en-US" sz="24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3458845" y="4810125"/>
            <a:ext cx="7924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zh-CN"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建立</a:t>
            </a:r>
            <a:endParaRPr lang="zh-CN" sz="24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3154045" y="5608955"/>
            <a:ext cx="10972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zh-CN"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目的地</a:t>
            </a:r>
            <a:endParaRPr lang="zh-CN" sz="24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9818370" y="1433195"/>
            <a:ext cx="10972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zh-CN" altLang="en-US"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体育馆</a:t>
            </a:r>
            <a:endParaRPr lang="zh-CN" altLang="en-US" sz="24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</p:spTree>
    <p:custDataLst>
      <p:tags r:id="rId2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  <p:bldP spid="15" grpId="0"/>
      <p:bldP spid="16" grpId="0"/>
      <p:bldP spid="17" grpId="0"/>
      <p:bldP spid="18" grpId="0"/>
      <p:bldP spid="19" grpId="0"/>
      <p:bldP spid="20" grpId="0"/>
      <p:bldP spid="21" grpId="0"/>
      <p:bldP spid="22" grpId="0"/>
      <p:bldP spid="23" grpId="0"/>
      <p:bldP spid="24" grpId="0"/>
      <p:bldP spid="5" grpId="0"/>
      <p:bldP spid="6" grpId="0"/>
      <p:bldP spid="7" grpId="0"/>
      <p:bldP spid="9" grpId="0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文本框 3"/>
          <p:cNvSpPr txBox="1"/>
          <p:nvPr/>
        </p:nvSpPr>
        <p:spPr>
          <a:xfrm>
            <a:off x="209550" y="83820"/>
            <a:ext cx="11793855" cy="56927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indent="0">
              <a:buNone/>
            </a:pPr>
            <a:r>
              <a:rPr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24.other than </a:t>
            </a:r>
            <a:endParaRPr sz="28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>
              <a:buNone/>
            </a:pPr>
            <a:r>
              <a:rPr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Inca builders cut stones to exact size so that nothing was needed to hold walls together </a:t>
            </a:r>
            <a:r>
              <a:rPr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other than</a:t>
            </a:r>
            <a:r>
              <a:rPr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 the perfect fit of the stones. </a:t>
            </a:r>
            <a:endParaRPr sz="28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>
              <a:buNone/>
            </a:pPr>
            <a:r>
              <a:rPr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印加建筑工人把石头切割成精确的尺寸，这样，除了石头的完美贴合之外，不需要任何东西来将墙壁固定在一起。</a:t>
            </a:r>
            <a:endParaRPr sz="28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>
              <a:buNone/>
            </a:pPr>
            <a:r>
              <a:rPr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There is nobody here </a:t>
            </a:r>
            <a:r>
              <a:rPr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other than</a:t>
            </a:r>
            <a:r>
              <a:rPr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 the teacher. </a:t>
            </a:r>
            <a:endParaRPr sz="28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>
              <a:buNone/>
            </a:pPr>
            <a:r>
              <a:rPr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这里除老师外再无别人。</a:t>
            </a:r>
            <a:endParaRPr sz="28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>
              <a:buNone/>
            </a:pPr>
            <a:r>
              <a:rPr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I have not studied foreign languages </a:t>
            </a:r>
            <a:r>
              <a:rPr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other than</a:t>
            </a:r>
            <a:r>
              <a:rPr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 English. </a:t>
            </a:r>
            <a:endParaRPr sz="28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>
              <a:buNone/>
            </a:pPr>
            <a:r>
              <a:rPr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除了英语外，我没学过其他外语。</a:t>
            </a:r>
            <a:endParaRPr sz="28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>
              <a:buNone/>
            </a:pPr>
            <a:r>
              <a:rPr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You can't get there </a:t>
            </a:r>
            <a:r>
              <a:rPr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other than</a:t>
            </a:r>
            <a:r>
              <a:rPr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 by boat.</a:t>
            </a:r>
            <a:endParaRPr sz="28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>
              <a:buNone/>
            </a:pPr>
            <a:r>
              <a:rPr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除了坐船,你无法去那里。</a:t>
            </a:r>
            <a:endParaRPr sz="28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>
              <a:buNone/>
            </a:pPr>
            <a:r>
              <a:rPr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I cannot do anything </a:t>
            </a:r>
            <a:r>
              <a:rPr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other than</a:t>
            </a:r>
            <a:r>
              <a:rPr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 say sorry to you.</a:t>
            </a:r>
            <a:endParaRPr sz="28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>
              <a:buNone/>
            </a:pPr>
            <a:r>
              <a:rPr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我除了向你说声对不起，已经不知道该做些什么了。</a:t>
            </a:r>
            <a:endParaRPr sz="28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2437130" y="83820"/>
            <a:ext cx="160528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sz="28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除…以外</a:t>
            </a:r>
            <a:r>
              <a:rPr lang="zh-CN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endParaRPr lang="zh-CN" sz="32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文本框 3"/>
          <p:cNvSpPr txBox="1"/>
          <p:nvPr/>
        </p:nvSpPr>
        <p:spPr>
          <a:xfrm>
            <a:off x="209550" y="83820"/>
            <a:ext cx="11793855" cy="698563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indent="0">
              <a:buNone/>
            </a:pPr>
            <a:r>
              <a:rPr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25.admire [ədˈmaɪə(r)]vt.</a:t>
            </a:r>
            <a:endParaRPr sz="28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>
              <a:buNone/>
            </a:pPr>
            <a:endParaRPr sz="28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>
              <a:buNone/>
            </a:pPr>
            <a:endParaRPr sz="28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>
              <a:buNone/>
            </a:pPr>
            <a:endParaRPr sz="28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>
              <a:buNone/>
            </a:pPr>
            <a:endParaRPr sz="28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>
              <a:buNone/>
            </a:pPr>
            <a:endParaRPr sz="28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>
              <a:buNone/>
            </a:pPr>
            <a:endParaRPr sz="28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>
              <a:buNone/>
            </a:pPr>
            <a:endParaRPr sz="28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>
              <a:buNone/>
            </a:pPr>
            <a:endParaRPr sz="28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>
              <a:buNone/>
            </a:pPr>
            <a:endParaRPr sz="28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>
              <a:buNone/>
            </a:pPr>
            <a:endParaRPr sz="28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>
              <a:buNone/>
            </a:pPr>
            <a:endParaRPr sz="28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>
              <a:buNone/>
            </a:pPr>
            <a:r>
              <a:rPr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admiring [əd'ma ɪərɪŋ] adj.</a:t>
            </a:r>
            <a:endParaRPr sz="28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>
              <a:buNone/>
            </a:pPr>
            <a:r>
              <a:rPr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admirable[ ˈædmərəbl] adj.</a:t>
            </a:r>
            <a:endParaRPr sz="28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>
              <a:buNone/>
            </a:pPr>
            <a:r>
              <a:rPr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admiration [ˌædməˈreɪʃ n</a:t>
            </a:r>
            <a:r>
              <a:rPr lang="en-US"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]n.</a:t>
            </a:r>
            <a:endParaRPr sz="28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>
              <a:buNone/>
            </a:pPr>
            <a:r>
              <a:rPr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endParaRPr sz="28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pic>
        <p:nvPicPr>
          <p:cNvPr id="19" name="图片 18" descr="mir-惊叹填空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40970" y="1036955"/>
            <a:ext cx="12051665" cy="4057015"/>
          </a:xfrm>
          <a:prstGeom prst="rect">
            <a:avLst/>
          </a:prstGeom>
        </p:spPr>
      </p:pic>
      <p:sp>
        <p:nvSpPr>
          <p:cNvPr id="2" name="文本框 1"/>
          <p:cNvSpPr txBox="1"/>
          <p:nvPr/>
        </p:nvSpPr>
        <p:spPr>
          <a:xfrm>
            <a:off x="4166235" y="83820"/>
            <a:ext cx="302768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sz="28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欣赏；赞赏；钦佩</a:t>
            </a:r>
            <a:r>
              <a:rPr lang="zh-CN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endParaRPr lang="zh-CN" sz="32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20" name="文本框 19"/>
          <p:cNvSpPr txBox="1"/>
          <p:nvPr/>
        </p:nvSpPr>
        <p:spPr>
          <a:xfrm>
            <a:off x="304800" y="514985"/>
            <a:ext cx="1105916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/>
            <a:r>
              <a:rPr lang="en-US" altLang="zh-CN"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音意互通：我的妈呀     助记：我的妈呀，你做的事太令人钦佩了。</a:t>
            </a:r>
            <a:endParaRPr lang="en-US" altLang="zh-CN" sz="28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4239260" y="2495550"/>
            <a:ext cx="22148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zh-CN" altLang="en-US"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钦佩</a:t>
            </a:r>
            <a:r>
              <a:rPr lang="en-US" altLang="zh-CN"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;</a:t>
            </a:r>
            <a:r>
              <a:rPr lang="zh-CN" altLang="en-US"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欣赏</a:t>
            </a:r>
            <a:r>
              <a:rPr lang="en-US" altLang="zh-CN"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;</a:t>
            </a:r>
            <a:r>
              <a:rPr lang="zh-CN" altLang="en-US"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赞赏</a:t>
            </a:r>
            <a:endParaRPr lang="zh-CN" altLang="en-US" sz="24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8792845" y="2495550"/>
            <a:ext cx="15036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zh-CN" altLang="en-US"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钦佩</a:t>
            </a:r>
            <a:r>
              <a:rPr lang="en-US" altLang="zh-CN"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;</a:t>
            </a:r>
            <a:r>
              <a:rPr lang="zh-CN" altLang="en-US"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欣赏</a:t>
            </a:r>
            <a:endParaRPr lang="zh-CN" altLang="en-US" sz="24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8924925" y="3038475"/>
            <a:ext cx="17068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zh-CN" altLang="en-US"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令人钦佩</a:t>
            </a:r>
            <a:r>
              <a:rPr lang="zh-CN" altLang="en-US"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的</a:t>
            </a:r>
            <a:endParaRPr lang="zh-CN" altLang="en-US" sz="24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8488045" y="1975485"/>
            <a:ext cx="21132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zh-CN" altLang="en-US"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爱慕者</a:t>
            </a:r>
            <a:r>
              <a:rPr lang="en-US" altLang="zh-CN"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;</a:t>
            </a:r>
            <a:r>
              <a:rPr lang="zh-CN" altLang="en-US"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崇拜者</a:t>
            </a:r>
            <a:endParaRPr lang="zh-CN" altLang="en-US" sz="24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4328795" y="1314450"/>
            <a:ext cx="7924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zh-CN" altLang="en-US"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镜子</a:t>
            </a:r>
            <a:endParaRPr lang="zh-CN" altLang="en-US" sz="24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1" name="文本框 10"/>
          <p:cNvSpPr txBox="1"/>
          <p:nvPr/>
        </p:nvSpPr>
        <p:spPr>
          <a:xfrm>
            <a:off x="4328795" y="3658870"/>
            <a:ext cx="7924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zh-CN" altLang="en-US"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奇迹</a:t>
            </a:r>
            <a:endParaRPr lang="zh-CN" altLang="en-US" sz="24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2" name="文本框 11"/>
          <p:cNvSpPr txBox="1"/>
          <p:nvPr/>
        </p:nvSpPr>
        <p:spPr>
          <a:xfrm>
            <a:off x="7701915" y="3658870"/>
            <a:ext cx="14020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zh-CN" altLang="en-US"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奇迹般的</a:t>
            </a:r>
            <a:endParaRPr lang="zh-CN" altLang="en-US" sz="24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3" name="文本框 12"/>
          <p:cNvSpPr txBox="1"/>
          <p:nvPr/>
        </p:nvSpPr>
        <p:spPr>
          <a:xfrm>
            <a:off x="4328795" y="4336415"/>
            <a:ext cx="7924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zh-CN" altLang="en-US"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奇迹</a:t>
            </a:r>
            <a:endParaRPr lang="zh-CN" altLang="en-US" sz="24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6" name="文本框 15"/>
          <p:cNvSpPr txBox="1"/>
          <p:nvPr/>
        </p:nvSpPr>
        <p:spPr>
          <a:xfrm>
            <a:off x="4419600" y="5235575"/>
            <a:ext cx="267208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sz="28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赞赏的；钦佩的</a:t>
            </a:r>
            <a:r>
              <a:rPr lang="zh-CN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endParaRPr lang="zh-CN" sz="32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7" name="文本框 16"/>
          <p:cNvSpPr txBox="1"/>
          <p:nvPr/>
        </p:nvSpPr>
        <p:spPr>
          <a:xfrm>
            <a:off x="4498340" y="5644515"/>
            <a:ext cx="394589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sz="28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令人钦佩的; 值得赞扬的</a:t>
            </a:r>
            <a:r>
              <a:rPr lang="zh-CN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endParaRPr lang="zh-CN" sz="32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8" name="文本框 17"/>
          <p:cNvSpPr txBox="1"/>
          <p:nvPr/>
        </p:nvSpPr>
        <p:spPr>
          <a:xfrm>
            <a:off x="4592955" y="6078855"/>
            <a:ext cx="302768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sz="28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欣赏；赞赏；钦佩</a:t>
            </a:r>
            <a:r>
              <a:rPr lang="zh-CN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endParaRPr lang="zh-CN" sz="32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21" name="文本框 20"/>
          <p:cNvSpPr txBox="1"/>
          <p:nvPr/>
        </p:nvSpPr>
        <p:spPr>
          <a:xfrm>
            <a:off x="5283835" y="4336415"/>
            <a:ext cx="7924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zh-CN" altLang="en-US"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惊异</a:t>
            </a:r>
            <a:endParaRPr lang="zh-CN" altLang="en-US" sz="24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22" name="文本框 21"/>
          <p:cNvSpPr txBox="1"/>
          <p:nvPr/>
        </p:nvSpPr>
        <p:spPr>
          <a:xfrm>
            <a:off x="8742680" y="4336415"/>
            <a:ext cx="26212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zh-CN" altLang="en-US"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了不起的，非凡的</a:t>
            </a:r>
            <a:endParaRPr lang="zh-CN" altLang="en-US" sz="24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</p:spTree>
    <p:custDataLst>
      <p:tags r:id="rId2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0" grpId="0"/>
      <p:bldP spid="5" grpId="0"/>
      <p:bldP spid="6" grpId="0"/>
      <p:bldP spid="8" grpId="0"/>
      <p:bldP spid="9" grpId="0"/>
      <p:bldP spid="10" grpId="0"/>
      <p:bldP spid="11" grpId="0"/>
      <p:bldP spid="12" grpId="0"/>
      <p:bldP spid="13" grpId="0"/>
      <p:bldP spid="16" grpId="0"/>
      <p:bldP spid="17" grpId="0"/>
      <p:bldP spid="18" grpId="0"/>
      <p:bldP spid="21" grpId="0"/>
      <p:bldP spid="22" grpId="0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文本框 3"/>
          <p:cNvSpPr txBox="1"/>
          <p:nvPr/>
        </p:nvSpPr>
        <p:spPr>
          <a:xfrm>
            <a:off x="74295" y="83820"/>
            <a:ext cx="12085320" cy="65544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indent="0">
              <a:buNone/>
            </a:pPr>
            <a:r>
              <a:rPr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China and Japan have mid-autumn festivals, when people ________ the moon and in China, enjoy mooncakes. </a:t>
            </a:r>
            <a:endParaRPr sz="28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>
              <a:buNone/>
            </a:pPr>
            <a:r>
              <a:rPr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中国和日本都有中秋节，这时，人们会赏月。在中国，人们还品尝月饼。</a:t>
            </a:r>
            <a:endParaRPr sz="28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>
              <a:buNone/>
            </a:pPr>
            <a:r>
              <a:rPr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He walked along the river, __________ the beautiful scenery. </a:t>
            </a:r>
            <a:endParaRPr sz="28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>
              <a:buNone/>
            </a:pPr>
            <a:r>
              <a:rPr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他沿河边走欣赏美丽的景色。</a:t>
            </a:r>
            <a:endParaRPr sz="28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>
              <a:buNone/>
            </a:pPr>
            <a:r>
              <a:rPr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Honesty is a quality that everyone ________. 诚实是人人都赞赏的品德。</a:t>
            </a:r>
            <a:endParaRPr sz="28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>
              <a:buNone/>
            </a:pPr>
            <a:r>
              <a:rPr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All those who knew him admired him ____ his work. </a:t>
            </a:r>
            <a:endParaRPr sz="28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>
              <a:buNone/>
            </a:pPr>
            <a:r>
              <a:rPr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所有认识他的人都敬佩他所做的工作。</a:t>
            </a:r>
            <a:endParaRPr sz="28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>
              <a:buNone/>
            </a:pPr>
            <a:r>
              <a:rPr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The school is widely ________ for its excellent teaching. </a:t>
            </a:r>
            <a:endParaRPr sz="28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>
              <a:buNone/>
            </a:pPr>
            <a:r>
              <a:rPr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这所学校教学优秀，远近称誉。</a:t>
            </a:r>
            <a:endParaRPr sz="28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>
              <a:buNone/>
            </a:pPr>
            <a:r>
              <a:rPr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He gave her an _________ glance. 他向她投以钦慕的目光。</a:t>
            </a:r>
            <a:endParaRPr sz="28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>
              <a:buNone/>
            </a:pPr>
            <a:r>
              <a:rPr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He was an __________ chairman</a:t>
            </a:r>
            <a:r>
              <a:rPr lang="en-US"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. </a:t>
            </a:r>
            <a:r>
              <a:rPr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他是一位令人钦佩的主席。</a:t>
            </a:r>
            <a:endParaRPr sz="28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>
              <a:buNone/>
            </a:pPr>
            <a:r>
              <a:rPr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Her devotion to her work was __________. 她对工作的奉献精神可钦可佩。</a:t>
            </a:r>
            <a:endParaRPr sz="28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>
              <a:buNone/>
            </a:pPr>
            <a:r>
              <a:rPr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I have great ___________ for her as a writer. 我十分钦佩她这位作家。</a:t>
            </a:r>
            <a:endParaRPr sz="28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>
              <a:buNone/>
            </a:pPr>
            <a:endParaRPr sz="28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20" name="文本框 19"/>
          <p:cNvSpPr txBox="1"/>
          <p:nvPr/>
        </p:nvSpPr>
        <p:spPr>
          <a:xfrm>
            <a:off x="9157970" y="83820"/>
            <a:ext cx="1262380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en-US" altLang="zh-CN"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admire</a:t>
            </a:r>
            <a:endParaRPr lang="en-US" altLang="zh-CN" sz="28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4327525" y="1397000"/>
            <a:ext cx="1585595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en-US" altLang="zh-CN"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admiring</a:t>
            </a:r>
            <a:endParaRPr lang="en-US" altLang="zh-CN" sz="28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5395595" y="2235835"/>
            <a:ext cx="1400810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en-US" altLang="zh-CN"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admires</a:t>
            </a:r>
            <a:endParaRPr lang="en-US" altLang="zh-CN" sz="28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5913120" y="2688590"/>
            <a:ext cx="636905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en-US" altLang="zh-CN"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for</a:t>
            </a:r>
            <a:endParaRPr lang="en-US" altLang="zh-CN" sz="28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3279775" y="3465195"/>
            <a:ext cx="1459865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en-US" altLang="zh-CN"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admired</a:t>
            </a:r>
            <a:endParaRPr lang="en-US" altLang="zh-CN" sz="28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2534920" y="4377690"/>
            <a:ext cx="1585595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en-US" altLang="zh-CN"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admiring</a:t>
            </a:r>
            <a:endParaRPr lang="en-US" altLang="zh-CN" sz="28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1804670" y="4789805"/>
            <a:ext cx="1743710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en-US" altLang="zh-CN"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admirable</a:t>
            </a:r>
            <a:endParaRPr lang="en-US" altLang="zh-CN" sz="28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4806315" y="5202555"/>
            <a:ext cx="1743710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en-US" altLang="zh-CN"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admirable</a:t>
            </a:r>
            <a:endParaRPr lang="en-US" altLang="zh-CN" sz="28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1" name="文本框 10"/>
          <p:cNvSpPr txBox="1"/>
          <p:nvPr/>
        </p:nvSpPr>
        <p:spPr>
          <a:xfrm>
            <a:off x="2075815" y="5629910"/>
            <a:ext cx="1881505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en-US" altLang="zh-CN"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admiration</a:t>
            </a:r>
            <a:endParaRPr lang="en-US" altLang="zh-CN" sz="28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3" grpId="0"/>
      <p:bldP spid="5" grpId="0"/>
      <p:bldP spid="6" grpId="0"/>
      <p:bldP spid="7" grpId="0"/>
      <p:bldP spid="8" grpId="0"/>
      <p:bldP spid="9" grpId="0"/>
      <p:bldP spid="10" grpId="0"/>
      <p:bldP spid="11" grpId="0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文本框 3"/>
          <p:cNvSpPr txBox="1"/>
          <p:nvPr/>
        </p:nvSpPr>
        <p:spPr>
          <a:xfrm>
            <a:off x="209550" y="83820"/>
            <a:ext cx="11793855" cy="65544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indent="0">
              <a:buNone/>
            </a:pPr>
            <a:r>
              <a:rPr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26.architect [ˈɑ:kɪtekt ] n.</a:t>
            </a:r>
            <a:endParaRPr sz="28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>
              <a:buNone/>
            </a:pPr>
            <a:endParaRPr sz="28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>
              <a:buNone/>
            </a:pPr>
            <a:endParaRPr sz="28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>
              <a:buNone/>
            </a:pPr>
            <a:r>
              <a:rPr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Lin Huiyin was not only a professor of Qinghua University but also a famous </a:t>
            </a:r>
            <a:r>
              <a:rPr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architect</a:t>
            </a:r>
            <a:r>
              <a:rPr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.</a:t>
            </a:r>
            <a:endParaRPr sz="28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>
              <a:buNone/>
            </a:pPr>
            <a:r>
              <a:rPr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林徽因不但是清华大学的教授，而且还是一位著名的建筑设计师。</a:t>
            </a:r>
            <a:endParaRPr sz="28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>
              <a:buNone/>
            </a:pPr>
            <a:r>
              <a:rPr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The new building was built from the design of a famous </a:t>
            </a:r>
            <a:r>
              <a:rPr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architect</a:t>
            </a:r>
            <a:r>
              <a:rPr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.</a:t>
            </a:r>
            <a:endParaRPr sz="28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>
              <a:buNone/>
            </a:pPr>
            <a:r>
              <a:rPr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这座新楼是根据一位著名建筑师的设计建成的。</a:t>
            </a:r>
            <a:endParaRPr sz="28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>
              <a:buNone/>
            </a:pPr>
            <a:endParaRPr sz="28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>
              <a:buNone/>
            </a:pPr>
            <a:r>
              <a:rPr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architecture [ˈɑ:kɪtekt ʃə(r) ]n. </a:t>
            </a:r>
            <a:endParaRPr sz="28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>
              <a:buNone/>
            </a:pPr>
            <a:r>
              <a:rPr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The house is a textbook example of modern </a:t>
            </a:r>
            <a:r>
              <a:rPr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architecture</a:t>
            </a:r>
            <a:r>
              <a:rPr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. </a:t>
            </a:r>
            <a:endParaRPr sz="28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>
              <a:buNone/>
            </a:pPr>
            <a:r>
              <a:rPr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这所房子是现代建筑设计典范。</a:t>
            </a:r>
            <a:endParaRPr sz="28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>
              <a:buNone/>
            </a:pPr>
            <a:r>
              <a:rPr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I'm interested in Roman </a:t>
            </a:r>
            <a:r>
              <a:rPr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architecture</a:t>
            </a:r>
            <a:r>
              <a:rPr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. 我对古罗马建筑风格感兴趣。</a:t>
            </a:r>
            <a:endParaRPr sz="28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>
              <a:buNone/>
            </a:pPr>
            <a:r>
              <a:rPr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At first he studied </a:t>
            </a:r>
            <a:r>
              <a:rPr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architecture</a:t>
            </a:r>
            <a:r>
              <a:rPr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 in college. 起先，他在大学里学习建筑学。</a:t>
            </a:r>
            <a:endParaRPr sz="28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>
              <a:buNone/>
            </a:pPr>
            <a:endParaRPr sz="28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4208145" y="83820"/>
            <a:ext cx="338328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sz="28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建筑师，建筑设计师</a:t>
            </a:r>
            <a:r>
              <a:rPr lang="zh-CN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endParaRPr lang="zh-CN" sz="32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20" name="文本框 19"/>
          <p:cNvSpPr txBox="1"/>
          <p:nvPr/>
        </p:nvSpPr>
        <p:spPr>
          <a:xfrm>
            <a:off x="477520" y="553085"/>
            <a:ext cx="1105916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/>
            <a:r>
              <a:rPr lang="en-US" altLang="zh-CN"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词根词缀：archi(大师)+tect(铸造; 织造)：建筑的大师——建筑师</a:t>
            </a:r>
            <a:endParaRPr lang="en-US" altLang="zh-CN" sz="28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5006340" y="3839845"/>
            <a:ext cx="302768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sz="28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建筑设计；建筑学</a:t>
            </a:r>
            <a:r>
              <a:rPr lang="zh-CN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endParaRPr lang="zh-CN" sz="32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0" grpId="0"/>
      <p:bldP spid="3" grpId="0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文本框 3"/>
          <p:cNvSpPr txBox="1"/>
          <p:nvPr/>
        </p:nvSpPr>
        <p:spPr>
          <a:xfrm>
            <a:off x="209550" y="83820"/>
            <a:ext cx="11793855" cy="56927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indent="0">
              <a:buNone/>
            </a:pPr>
            <a:r>
              <a:rPr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27.brochure [ˈbrəʊʃə(r)] n. </a:t>
            </a:r>
            <a:endParaRPr sz="28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>
              <a:buNone/>
            </a:pPr>
            <a:endParaRPr sz="28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>
              <a:buNone/>
            </a:pPr>
            <a:r>
              <a:rPr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a travel </a:t>
            </a:r>
            <a:r>
              <a:rPr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brochure</a:t>
            </a:r>
            <a:r>
              <a:rPr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 旅游手册</a:t>
            </a:r>
            <a:endParaRPr sz="28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>
              <a:buNone/>
            </a:pPr>
            <a:r>
              <a:rPr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For more </a:t>
            </a:r>
            <a:r>
              <a:rPr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brochures</a:t>
            </a:r>
            <a:r>
              <a:rPr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 about other package tours around Peru, contact us at tourinfo@travelperu.org. 想获得关于秘鲁其他包价旅游的更多资料手册，请与我们联系：tourinfo@travelperu.org。 </a:t>
            </a:r>
            <a:endParaRPr sz="28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>
              <a:buNone/>
            </a:pPr>
            <a:r>
              <a:rPr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Do you have a sightseeing </a:t>
            </a:r>
            <a:r>
              <a:rPr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brochure</a:t>
            </a:r>
            <a:r>
              <a:rPr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 for this town? </a:t>
            </a:r>
            <a:endParaRPr sz="28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>
              <a:buNone/>
            </a:pPr>
            <a:r>
              <a:rPr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在这个镇上有观光手册吗 ?</a:t>
            </a:r>
            <a:endParaRPr sz="28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>
              <a:buNone/>
            </a:pPr>
            <a:r>
              <a:rPr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This hotel looked wonderful from the </a:t>
            </a:r>
            <a:r>
              <a:rPr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brochure</a:t>
            </a:r>
            <a:r>
              <a:rPr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. </a:t>
            </a:r>
            <a:endParaRPr sz="28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>
              <a:buNone/>
            </a:pPr>
            <a:r>
              <a:rPr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这家旅馆从广告手册上看很棒。</a:t>
            </a:r>
            <a:endParaRPr sz="28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>
              <a:buNone/>
            </a:pPr>
            <a:r>
              <a:rPr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Our company culture is introduced in the </a:t>
            </a:r>
            <a:r>
              <a:rPr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brochure</a:t>
            </a:r>
            <a:r>
              <a:rPr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. </a:t>
            </a:r>
            <a:endParaRPr sz="28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>
              <a:buNone/>
            </a:pPr>
            <a:r>
              <a:rPr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在这个宣传册介绍了我们的公司文化。</a:t>
            </a:r>
            <a:endParaRPr sz="28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>
              <a:buNone/>
            </a:pPr>
            <a:endParaRPr sz="28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4451350" y="83820"/>
            <a:ext cx="160528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sz="28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资料手册</a:t>
            </a:r>
            <a:r>
              <a:rPr lang="zh-CN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endParaRPr lang="zh-CN" sz="32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20" name="文本框 19"/>
          <p:cNvSpPr txBox="1"/>
          <p:nvPr/>
        </p:nvSpPr>
        <p:spPr>
          <a:xfrm>
            <a:off x="209550" y="481330"/>
            <a:ext cx="1105916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/>
            <a:r>
              <a:rPr lang="en-US" altLang="zh-CN"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音意相通：布鲁塞尔      助记：在布鲁塞尔旅游，你需要一本旅行手册</a:t>
            </a:r>
            <a:r>
              <a:rPr lang="zh-CN" altLang="en-US"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。</a:t>
            </a:r>
            <a:endParaRPr lang="zh-CN" altLang="en-US" sz="28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文本框 99"/>
          <p:cNvSpPr txBox="1"/>
          <p:nvPr/>
        </p:nvSpPr>
        <p:spPr>
          <a:xfrm>
            <a:off x="499745" y="203200"/>
            <a:ext cx="11269345" cy="550799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0"/>
            <a:endParaRPr lang="zh-CN" sz="3200" b="1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r>
              <a:rPr lang="zh-CN" sz="3200" b="1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Visitors to the </a:t>
            </a:r>
            <a:r>
              <a:rPr lang="zh-CN" sz="32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castle</a:t>
            </a:r>
            <a:r>
              <a:rPr lang="zh-CN" sz="3200" b="1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are asked not to take photographs.</a:t>
            </a:r>
            <a:endParaRPr lang="zh-CN" sz="3200" b="1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r>
              <a:rPr lang="zh-CN" sz="3200" b="1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来城堡参观者不得拍照。</a:t>
            </a:r>
            <a:endParaRPr lang="zh-CN" sz="3200" b="1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r>
              <a:rPr lang="zh-CN" sz="3200" b="1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Most </a:t>
            </a:r>
            <a:r>
              <a:rPr lang="zh-CN" sz="32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castles</a:t>
            </a:r>
            <a:r>
              <a:rPr lang="zh-CN" sz="3200" b="1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were built on hilltops. </a:t>
            </a:r>
            <a:endParaRPr lang="zh-CN" sz="3200" b="1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r>
              <a:rPr lang="zh-CN" sz="3200" b="1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多数城堡建在山顶上。</a:t>
            </a:r>
            <a:endParaRPr lang="zh-CN" sz="3200" b="1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r>
              <a:rPr lang="zh-CN" sz="3200" b="1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Every year a large number of tourists come to visit Windsor </a:t>
            </a:r>
            <a:r>
              <a:rPr lang="zh-CN" sz="32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Castle</a:t>
            </a:r>
            <a:r>
              <a:rPr lang="zh-CN" sz="3200" b="1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, which is beautiful.</a:t>
            </a:r>
            <a:endParaRPr lang="zh-CN" sz="3200" b="1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r>
              <a:rPr lang="zh-CN" sz="3200" b="1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每年都有大量的游客来参观美丽的温莎城堡。</a:t>
            </a:r>
            <a:endParaRPr lang="zh-CN" sz="3200" b="1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r>
              <a:rPr lang="zh-CN" sz="3200" b="1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My hut is my </a:t>
            </a:r>
            <a:r>
              <a:rPr lang="zh-CN" sz="32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castle</a:t>
            </a:r>
            <a:r>
              <a:rPr lang="zh-CN" sz="3200" b="1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. Wind comes in, rain comes in, kings don't come in.</a:t>
            </a:r>
            <a:endParaRPr lang="zh-CN" sz="3200" b="1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r>
              <a:rPr lang="zh-CN" sz="3200" b="1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我的茅屋就是我的城堡，风能进，雨能进，国王不能进。</a:t>
            </a:r>
            <a:endParaRPr lang="zh-CN" sz="3200" b="1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文本框 3"/>
          <p:cNvSpPr txBox="1"/>
          <p:nvPr/>
        </p:nvSpPr>
        <p:spPr>
          <a:xfrm>
            <a:off x="209550" y="83820"/>
            <a:ext cx="11793855" cy="1086358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indent="0">
              <a:buNone/>
            </a:pPr>
            <a:r>
              <a:rPr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28.package[ˈpækɪdʒ]n.                       vt.</a:t>
            </a:r>
            <a:endParaRPr sz="28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>
              <a:buNone/>
            </a:pPr>
            <a:endParaRPr sz="28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>
              <a:buNone/>
            </a:pPr>
            <a:r>
              <a:rPr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                          一包/ 盒/ 袋</a:t>
            </a:r>
            <a:endParaRPr sz="28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>
              <a:buNone/>
            </a:pPr>
            <a:endParaRPr sz="28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>
              <a:buNone/>
            </a:pPr>
            <a:r>
              <a:rPr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Fast-food robots will probably cook and________ food. </a:t>
            </a:r>
            <a:endParaRPr sz="28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>
              <a:buNone/>
            </a:pPr>
            <a:r>
              <a:rPr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快餐机器人很可能会烹煮和包装食物。</a:t>
            </a:r>
            <a:endParaRPr sz="28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>
              <a:buNone/>
            </a:pPr>
            <a:r>
              <a:rPr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Foods were already __________ and ready to be sent.</a:t>
            </a:r>
            <a:endParaRPr sz="28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>
              <a:buNone/>
            </a:pPr>
            <a:r>
              <a:rPr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 食物已包装好待运。</a:t>
            </a:r>
            <a:endParaRPr sz="28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>
              <a:buNone/>
            </a:pPr>
            <a:r>
              <a:rPr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He sat with the __________ on his knees </a:t>
            </a:r>
            <a:endParaRPr sz="28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>
              <a:buNone/>
            </a:pPr>
            <a:r>
              <a:rPr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他坐着，将包裹放在腿上。</a:t>
            </a:r>
            <a:endParaRPr sz="28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>
              <a:buNone/>
            </a:pPr>
            <a:r>
              <a:rPr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This kind of _________ is very green.</a:t>
            </a:r>
            <a:endParaRPr sz="28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>
              <a:buNone/>
            </a:pPr>
            <a:r>
              <a:rPr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这种包装盒很环保。</a:t>
            </a:r>
            <a:endParaRPr sz="28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>
              <a:buNone/>
            </a:pPr>
            <a:r>
              <a:rPr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We're planning to go ___ a package tour to Japan.  </a:t>
            </a:r>
            <a:endParaRPr sz="28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>
              <a:buNone/>
            </a:pPr>
            <a:r>
              <a:rPr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我们计划参加包价旅游去日本。</a:t>
            </a:r>
            <a:endParaRPr sz="28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>
              <a:buNone/>
            </a:pPr>
            <a:endParaRPr sz="28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>
              <a:buNone/>
            </a:pPr>
            <a:endParaRPr sz="28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>
              <a:buNone/>
            </a:pPr>
            <a:endParaRPr sz="28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>
              <a:buNone/>
            </a:pPr>
            <a:endParaRPr sz="28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>
              <a:buNone/>
            </a:pPr>
            <a:endParaRPr sz="28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>
              <a:buNone/>
            </a:pPr>
            <a:endParaRPr sz="28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>
              <a:buNone/>
            </a:pPr>
            <a:endParaRPr sz="28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>
              <a:buNone/>
            </a:pPr>
            <a:endParaRPr sz="28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>
              <a:buNone/>
            </a:pPr>
            <a:endParaRPr sz="28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>
              <a:buNone/>
            </a:pPr>
            <a:endParaRPr sz="28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>
              <a:buNone/>
            </a:pPr>
            <a:endParaRPr sz="28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3693795" y="83820"/>
            <a:ext cx="207899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sz="28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包裹;包装盒</a:t>
            </a:r>
            <a:r>
              <a:rPr lang="zh-CN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endParaRPr lang="zh-CN" sz="32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20" name="文本框 19"/>
          <p:cNvSpPr txBox="1"/>
          <p:nvPr/>
        </p:nvSpPr>
        <p:spPr>
          <a:xfrm>
            <a:off x="315595" y="523875"/>
            <a:ext cx="1105916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/>
            <a:r>
              <a:rPr lang="en-US" altLang="zh-CN"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词根词缀：pack(包装)+age(名词后缀)：包裹，包装盒</a:t>
            </a:r>
            <a:r>
              <a:rPr lang="zh-CN" altLang="en-US"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。</a:t>
            </a:r>
            <a:endParaRPr lang="zh-CN" altLang="en-US" sz="28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6158230" y="83820"/>
            <a:ext cx="196088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sz="28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将…包装好</a:t>
            </a:r>
            <a:r>
              <a:rPr lang="zh-CN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endParaRPr lang="zh-CN" sz="32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426720" y="911225"/>
            <a:ext cx="207899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sz="28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a package of</a:t>
            </a:r>
            <a:r>
              <a:rPr lang="zh-CN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endParaRPr lang="zh-CN" sz="32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6424930" y="1739900"/>
            <a:ext cx="142748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package</a:t>
            </a:r>
            <a:r>
              <a:rPr lang="zh-CN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endParaRPr lang="zh-CN" sz="32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3451225" y="2595245"/>
            <a:ext cx="1624965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package</a:t>
            </a:r>
            <a:r>
              <a:rPr lang="en-US"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d</a:t>
            </a:r>
            <a:r>
              <a:rPr lang="zh-CN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endParaRPr lang="zh-CN" sz="32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2820670" y="3451225"/>
            <a:ext cx="142748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package</a:t>
            </a:r>
            <a:r>
              <a:rPr lang="zh-CN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endParaRPr lang="zh-CN" sz="32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2266315" y="4306570"/>
            <a:ext cx="142748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package</a:t>
            </a:r>
            <a:r>
              <a:rPr lang="zh-CN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endParaRPr lang="zh-CN" sz="32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3590290" y="5223510"/>
            <a:ext cx="558165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en-US"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on</a:t>
            </a:r>
            <a:r>
              <a:rPr lang="zh-CN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endParaRPr lang="zh-CN" sz="32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0" grpId="0"/>
      <p:bldP spid="3" grpId="0"/>
      <p:bldP spid="5" grpId="0"/>
      <p:bldP spid="6" grpId="0"/>
      <p:bldP spid="7" grpId="0"/>
      <p:bldP spid="8" grpId="0"/>
      <p:bldP spid="9" grpId="0"/>
      <p:bldP spid="10" grpId="0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文本框 3"/>
          <p:cNvSpPr txBox="1"/>
          <p:nvPr/>
        </p:nvSpPr>
        <p:spPr>
          <a:xfrm>
            <a:off x="66675" y="-30480"/>
            <a:ext cx="11793855" cy="827849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indent="0">
              <a:buNone/>
            </a:pPr>
            <a:r>
              <a:rPr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29.contact [ˈkɒntæ kt ]vt.                        </a:t>
            </a:r>
            <a:r>
              <a:rPr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n.</a:t>
            </a:r>
            <a:endParaRPr sz="28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>
              <a:buNone/>
            </a:pPr>
            <a:endParaRPr sz="28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>
              <a:buNone/>
            </a:pPr>
            <a:r>
              <a:rPr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For more brochures about other package tours around Peru, _______ us at tourinfo@travelperu.org. 想获得关于秘鲁其他包价旅游的更多资料手册，请与我们联系：tourinfo@travelperu.org。 </a:t>
            </a:r>
            <a:endParaRPr sz="28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>
              <a:buNone/>
            </a:pPr>
            <a:r>
              <a:rPr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For more information , please _______ John Smith. </a:t>
            </a:r>
            <a:endParaRPr sz="28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>
              <a:buNone/>
            </a:pPr>
            <a:r>
              <a:rPr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了解更多信息，请与约翰史密斯联系。</a:t>
            </a:r>
            <a:endParaRPr sz="28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>
              <a:buNone/>
            </a:pPr>
            <a:r>
              <a:rPr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He never _________ his children after he went to Australia.</a:t>
            </a:r>
            <a:endParaRPr sz="28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>
              <a:buNone/>
            </a:pPr>
            <a:r>
              <a:rPr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他去了澳大利亚以后没联系他的孩子。</a:t>
            </a:r>
            <a:endParaRPr sz="28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>
              <a:buNone/>
            </a:pPr>
            <a:r>
              <a:rPr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I don't have much contact _____ my uncle.  我和叔叔很少联系。</a:t>
            </a:r>
            <a:endParaRPr sz="28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>
              <a:buNone/>
            </a:pPr>
            <a:r>
              <a:rPr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There is little contact ________ the two organizations. </a:t>
            </a:r>
            <a:endParaRPr sz="28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>
              <a:buNone/>
            </a:pPr>
            <a:r>
              <a:rPr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这两个机构相互之间没有什么联系。</a:t>
            </a:r>
            <a:endParaRPr sz="28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>
              <a:buNone/>
            </a:pPr>
            <a:r>
              <a:rPr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Have you kept ___ contact with your friends from college</a:t>
            </a:r>
            <a:r>
              <a:rPr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?</a:t>
            </a:r>
            <a:r>
              <a:rPr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endParaRPr sz="28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>
              <a:buNone/>
            </a:pPr>
            <a:r>
              <a:rPr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你和你大学里的朋友还保持联系吗？ </a:t>
            </a:r>
            <a:endParaRPr sz="28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>
              <a:buNone/>
            </a:pPr>
            <a:r>
              <a:rPr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She's _____ contact with her son. 她和儿子失去了联系。</a:t>
            </a:r>
            <a:endParaRPr sz="28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>
              <a:buNone/>
            </a:pPr>
            <a:r>
              <a:rPr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I finally _______ contact with her in Paris. 我最终在巴黎与她取得了联系。</a:t>
            </a:r>
            <a:endParaRPr sz="28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>
              <a:buNone/>
            </a:pPr>
            <a:endParaRPr sz="28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>
              <a:buNone/>
            </a:pPr>
            <a:endParaRPr sz="28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>
              <a:buNone/>
            </a:pPr>
            <a:r>
              <a:rPr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                       </a:t>
            </a:r>
            <a:endParaRPr sz="28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4065270" y="-30480"/>
            <a:ext cx="196088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sz="28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联络；联系</a:t>
            </a:r>
            <a:r>
              <a:rPr lang="zh-CN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endParaRPr lang="zh-CN" sz="32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20" name="文本框 19"/>
          <p:cNvSpPr txBox="1"/>
          <p:nvPr/>
        </p:nvSpPr>
        <p:spPr>
          <a:xfrm>
            <a:off x="434340" y="429260"/>
            <a:ext cx="1105916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/>
            <a:r>
              <a:rPr lang="en-US" altLang="zh-CN"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词根词缀：con(一起)+tact(接触)：接触到一起——联系。</a:t>
            </a:r>
            <a:endParaRPr lang="en-US" altLang="zh-CN" sz="28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6491605" y="-30480"/>
            <a:ext cx="196088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sz="28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联系；接触</a:t>
            </a:r>
            <a:r>
              <a:rPr lang="zh-CN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endParaRPr lang="zh-CN" sz="32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9410700" y="796925"/>
            <a:ext cx="1288415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en-US"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contact</a:t>
            </a:r>
            <a:r>
              <a:rPr lang="zh-CN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endParaRPr lang="zh-CN" sz="32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4737735" y="2109470"/>
            <a:ext cx="1288415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en-US"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contact</a:t>
            </a:r>
            <a:r>
              <a:rPr lang="zh-CN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endParaRPr lang="zh-CN" sz="32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1593215" y="2908300"/>
            <a:ext cx="1644015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en-US"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contacted</a:t>
            </a:r>
            <a:r>
              <a:rPr lang="zh-CN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endParaRPr lang="zh-CN" sz="32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4164965" y="3816985"/>
            <a:ext cx="854075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en-US"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with</a:t>
            </a:r>
            <a:r>
              <a:rPr lang="zh-CN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endParaRPr lang="zh-CN" sz="32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3449320" y="4215130"/>
            <a:ext cx="1426845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en-US"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between </a:t>
            </a:r>
            <a:endParaRPr lang="en-US" sz="28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1" name="文本框 10"/>
          <p:cNvSpPr txBox="1"/>
          <p:nvPr/>
        </p:nvSpPr>
        <p:spPr>
          <a:xfrm>
            <a:off x="2461895" y="5042535"/>
            <a:ext cx="479425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en-US"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in</a:t>
            </a:r>
            <a:r>
              <a:rPr lang="zh-CN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endParaRPr lang="zh-CN" sz="32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2" name="文本框 11"/>
          <p:cNvSpPr txBox="1"/>
          <p:nvPr/>
        </p:nvSpPr>
        <p:spPr>
          <a:xfrm>
            <a:off x="1174750" y="5955030"/>
            <a:ext cx="716280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en-US"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lost</a:t>
            </a:r>
            <a:endParaRPr lang="en-US" sz="32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3" name="文本框 12"/>
          <p:cNvSpPr txBox="1"/>
          <p:nvPr/>
        </p:nvSpPr>
        <p:spPr>
          <a:xfrm>
            <a:off x="1449705" y="6381750"/>
            <a:ext cx="1012190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en-US"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made</a:t>
            </a:r>
            <a:endParaRPr lang="en-US" sz="32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0" grpId="0"/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19" name="图片 18" descr="port运载填空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5410" y="508000"/>
            <a:ext cx="12087225" cy="4597400"/>
          </a:xfrm>
          <a:prstGeom prst="rect">
            <a:avLst/>
          </a:prstGeom>
        </p:spPr>
      </p:pic>
      <p:sp>
        <p:nvSpPr>
          <p:cNvPr id="4" name="文本框 3"/>
          <p:cNvSpPr txBox="1"/>
          <p:nvPr/>
        </p:nvSpPr>
        <p:spPr>
          <a:xfrm>
            <a:off x="209550" y="83820"/>
            <a:ext cx="11793855" cy="65544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indent="0">
              <a:buNone/>
            </a:pPr>
            <a:r>
              <a:rPr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30.transport [ˈtræ nspɔ:t]n.                        vt. [trænˈspɔ :t]</a:t>
            </a:r>
            <a:endParaRPr sz="28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>
              <a:buNone/>
            </a:pPr>
            <a:endParaRPr sz="28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>
              <a:buNone/>
            </a:pPr>
            <a:endParaRPr sz="28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>
              <a:buNone/>
            </a:pPr>
            <a:endParaRPr sz="28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>
              <a:buNone/>
            </a:pPr>
            <a:endParaRPr sz="28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>
              <a:buNone/>
            </a:pPr>
            <a:endParaRPr sz="28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>
              <a:buNone/>
            </a:pPr>
            <a:endParaRPr sz="28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>
              <a:buNone/>
            </a:pPr>
            <a:endParaRPr sz="28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>
              <a:buNone/>
            </a:pPr>
            <a:endParaRPr sz="28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>
              <a:buNone/>
            </a:pPr>
            <a:endParaRPr sz="28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>
              <a:buNone/>
            </a:pPr>
            <a:endParaRPr sz="28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>
              <a:buNone/>
            </a:pPr>
            <a:endParaRPr sz="28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>
              <a:buNone/>
            </a:pPr>
            <a:r>
              <a:rPr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air/road transport </a:t>
            </a:r>
            <a:endParaRPr sz="28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>
              <a:buNone/>
            </a:pPr>
            <a:r>
              <a:rPr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public transport </a:t>
            </a:r>
            <a:endParaRPr sz="28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>
              <a:buNone/>
            </a:pPr>
            <a:r>
              <a:rPr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transport goods/passengers </a:t>
            </a:r>
            <a:endParaRPr sz="28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4549775" y="83820"/>
            <a:ext cx="196088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sz="28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交通；运输</a:t>
            </a:r>
            <a:r>
              <a:rPr lang="zh-CN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endParaRPr lang="zh-CN" sz="32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9068435" y="83820"/>
            <a:ext cx="196088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sz="28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运输；运送</a:t>
            </a:r>
            <a:r>
              <a:rPr lang="zh-CN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endParaRPr lang="zh-CN" sz="32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5855335" y="2545080"/>
            <a:ext cx="894080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zh-CN" altLang="en-US"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搬运</a:t>
            </a:r>
            <a:endParaRPr lang="zh-CN" altLang="en-US" sz="28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3046095" y="777875"/>
            <a:ext cx="14782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zh-CN" altLang="en-US"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港口</a:t>
            </a:r>
            <a:r>
              <a:rPr lang="en-US" altLang="zh-CN"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,</a:t>
            </a:r>
            <a:r>
              <a:rPr lang="zh-CN" altLang="en-US"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口岸</a:t>
            </a:r>
            <a:endParaRPr lang="zh-CN" altLang="en-US" sz="24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8555990" y="899795"/>
            <a:ext cx="7924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zh-CN" altLang="en-US"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出口</a:t>
            </a:r>
            <a:endParaRPr lang="zh-CN" altLang="en-US" sz="24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8555990" y="1891665"/>
            <a:ext cx="7924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zh-CN" altLang="en-US"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进口</a:t>
            </a:r>
            <a:endParaRPr lang="zh-CN" altLang="en-US" sz="24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10678795" y="1607185"/>
            <a:ext cx="10972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zh-CN" altLang="en-US"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重要的</a:t>
            </a:r>
            <a:endParaRPr lang="zh-CN" altLang="en-US" sz="24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10776585" y="2115820"/>
            <a:ext cx="10972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zh-CN" altLang="en-US"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重要性</a:t>
            </a:r>
            <a:endParaRPr lang="zh-CN" altLang="en-US" sz="24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2" name="文本框 11"/>
          <p:cNvSpPr txBox="1"/>
          <p:nvPr/>
        </p:nvSpPr>
        <p:spPr>
          <a:xfrm>
            <a:off x="3642360" y="2952115"/>
            <a:ext cx="7924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zh-CN" altLang="en-US"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护照</a:t>
            </a:r>
            <a:endParaRPr lang="zh-CN" altLang="en-US" sz="24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3" name="文本框 12"/>
          <p:cNvSpPr txBox="1"/>
          <p:nvPr/>
        </p:nvSpPr>
        <p:spPr>
          <a:xfrm>
            <a:off x="8467090" y="4246880"/>
            <a:ext cx="7924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zh-CN" altLang="en-US"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报告</a:t>
            </a:r>
            <a:endParaRPr lang="zh-CN" altLang="en-US" sz="24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4" name="文本框 13"/>
          <p:cNvSpPr txBox="1"/>
          <p:nvPr/>
        </p:nvSpPr>
        <p:spPr>
          <a:xfrm>
            <a:off x="8772525" y="2830195"/>
            <a:ext cx="7924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zh-CN" altLang="en-US"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支持</a:t>
            </a:r>
            <a:endParaRPr lang="zh-CN" altLang="en-US" sz="24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5" name="文本框 14"/>
          <p:cNvSpPr txBox="1"/>
          <p:nvPr/>
        </p:nvSpPr>
        <p:spPr>
          <a:xfrm>
            <a:off x="3579495" y="3622040"/>
            <a:ext cx="7924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zh-CN" altLang="en-US"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运输</a:t>
            </a:r>
            <a:endParaRPr lang="zh-CN" altLang="en-US" sz="24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6" name="文本框 15"/>
          <p:cNvSpPr txBox="1"/>
          <p:nvPr/>
        </p:nvSpPr>
        <p:spPr>
          <a:xfrm>
            <a:off x="2744470" y="2200275"/>
            <a:ext cx="10972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zh-CN" altLang="en-US"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便携的</a:t>
            </a:r>
            <a:endParaRPr lang="zh-CN" altLang="en-US" sz="24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7" name="文本框 16"/>
          <p:cNvSpPr txBox="1"/>
          <p:nvPr/>
        </p:nvSpPr>
        <p:spPr>
          <a:xfrm>
            <a:off x="8275955" y="3534410"/>
            <a:ext cx="7924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zh-CN" altLang="en-US"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驱逐</a:t>
            </a:r>
            <a:endParaRPr lang="zh-CN" altLang="en-US" sz="24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8" name="文本框 17"/>
          <p:cNvSpPr txBox="1"/>
          <p:nvPr/>
        </p:nvSpPr>
        <p:spPr>
          <a:xfrm>
            <a:off x="3427095" y="1529715"/>
            <a:ext cx="10972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zh-CN" altLang="en-US"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搬运工</a:t>
            </a:r>
            <a:endParaRPr lang="zh-CN" altLang="en-US" sz="24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21" name="文本框 20"/>
          <p:cNvSpPr txBox="1"/>
          <p:nvPr/>
        </p:nvSpPr>
        <p:spPr>
          <a:xfrm>
            <a:off x="2870835" y="5567045"/>
            <a:ext cx="338328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sz="28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公共交通；公交车辆</a:t>
            </a:r>
            <a:r>
              <a:rPr lang="zh-CN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endParaRPr lang="zh-CN" sz="32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22" name="文本框 21"/>
          <p:cNvSpPr txBox="1"/>
          <p:nvPr/>
        </p:nvSpPr>
        <p:spPr>
          <a:xfrm>
            <a:off x="3141980" y="5126355"/>
            <a:ext cx="179324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sz="28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空运/ 路运</a:t>
            </a:r>
            <a:r>
              <a:rPr lang="zh-CN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endParaRPr lang="zh-CN" sz="32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23" name="文本框 22"/>
          <p:cNvSpPr txBox="1"/>
          <p:nvPr/>
        </p:nvSpPr>
        <p:spPr>
          <a:xfrm>
            <a:off x="4549775" y="6054725"/>
            <a:ext cx="241554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sz="28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运送货物/旅客</a:t>
            </a:r>
            <a:r>
              <a:rPr lang="zh-CN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endParaRPr lang="zh-CN" sz="32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20" name="文本框 19"/>
          <p:cNvSpPr txBox="1"/>
          <p:nvPr/>
        </p:nvSpPr>
        <p:spPr>
          <a:xfrm>
            <a:off x="1951990" y="4332605"/>
            <a:ext cx="21894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zh-CN" altLang="en-US"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运输</a:t>
            </a:r>
            <a:r>
              <a:rPr lang="en-US" altLang="zh-CN"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; </a:t>
            </a:r>
            <a:r>
              <a:rPr lang="zh-CN" altLang="en-US"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交通系统</a:t>
            </a:r>
            <a:endParaRPr lang="en-US" altLang="zh-CN" sz="24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</p:spTree>
    <p:custDataLst>
      <p:tags r:id="rId2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5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6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5" grpId="0"/>
      <p:bldP spid="6" grpId="0"/>
      <p:bldP spid="7" grpId="0"/>
      <p:bldP spid="8" grpId="0"/>
      <p:bldP spid="9" grpId="0"/>
      <p:bldP spid="10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21" grpId="0"/>
      <p:bldP spid="22" grpId="0"/>
      <p:bldP spid="23" grpId="0"/>
      <p:bldP spid="20" grpId="0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文本框 3"/>
          <p:cNvSpPr txBox="1"/>
          <p:nvPr/>
        </p:nvSpPr>
        <p:spPr>
          <a:xfrm>
            <a:off x="199390" y="360680"/>
            <a:ext cx="11793855" cy="526224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indent="0">
              <a:buNone/>
            </a:pPr>
            <a:endParaRPr sz="28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>
              <a:buNone/>
            </a:pPr>
            <a:r>
              <a:rPr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Most of us use public </a:t>
            </a:r>
            <a:r>
              <a:rPr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transport</a:t>
            </a:r>
            <a:r>
              <a:rPr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 to go to work. </a:t>
            </a:r>
            <a:endParaRPr sz="28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>
              <a:buNone/>
            </a:pPr>
            <a:r>
              <a:rPr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我们大多数人都乘公交车辆上班。</a:t>
            </a:r>
            <a:endParaRPr sz="28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>
              <a:buNone/>
            </a:pPr>
            <a:r>
              <a:rPr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The extra money could be spent on improving public </a:t>
            </a:r>
            <a:r>
              <a:rPr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transport</a:t>
            </a:r>
            <a:r>
              <a:rPr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 system.</a:t>
            </a:r>
            <a:endParaRPr sz="28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>
              <a:buNone/>
            </a:pPr>
            <a:r>
              <a:rPr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多余的资金可以用于改善公共交通系统。</a:t>
            </a:r>
            <a:endParaRPr sz="28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>
              <a:buNone/>
            </a:pPr>
            <a:r>
              <a:rPr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Mr Black was made </a:t>
            </a:r>
            <a:r>
              <a:rPr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transport</a:t>
            </a:r>
            <a:r>
              <a:rPr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 minister.	</a:t>
            </a:r>
            <a:endParaRPr sz="28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>
              <a:buNone/>
            </a:pPr>
            <a:r>
              <a:rPr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布莱克先生被任命为交通部长。</a:t>
            </a:r>
            <a:endParaRPr sz="28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>
              <a:buNone/>
            </a:pPr>
            <a:r>
              <a:rPr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They </a:t>
            </a:r>
            <a:r>
              <a:rPr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transport</a:t>
            </a:r>
            <a:r>
              <a:rPr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 oil to other countries.  </a:t>
            </a:r>
            <a:endParaRPr sz="28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>
              <a:buNone/>
            </a:pPr>
            <a:r>
              <a:rPr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他们把石油运到别的国家。</a:t>
            </a:r>
            <a:endParaRPr sz="28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>
              <a:buNone/>
            </a:pPr>
            <a:r>
              <a:rPr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Blood </a:t>
            </a:r>
            <a:r>
              <a:rPr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transports </a:t>
            </a:r>
            <a:r>
              <a:rPr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oxygen around the body. </a:t>
            </a:r>
            <a:endParaRPr sz="28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>
              <a:buNone/>
            </a:pPr>
            <a:r>
              <a:rPr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血把氧气输送到全身。</a:t>
            </a:r>
            <a:endParaRPr sz="28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>
              <a:buNone/>
            </a:pPr>
            <a:endParaRPr sz="28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文本框 3"/>
          <p:cNvSpPr txBox="1"/>
          <p:nvPr/>
        </p:nvSpPr>
        <p:spPr>
          <a:xfrm>
            <a:off x="209550" y="83820"/>
            <a:ext cx="11793855" cy="618553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indent="0">
              <a:buNone/>
            </a:pPr>
            <a:r>
              <a:rPr lang="en-US"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31. hike [haɪk ]vi.                 vt.                      n.</a:t>
            </a:r>
            <a:endParaRPr lang="en-US" sz="28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>
              <a:buNone/>
            </a:pPr>
            <a:r>
              <a:rPr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       go               远足；徒步旅行</a:t>
            </a:r>
            <a:endParaRPr sz="28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>
              <a:buNone/>
            </a:pPr>
            <a:r>
              <a:rPr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       hiker [ˈhaɪkə(r) ] n.</a:t>
            </a:r>
            <a:endParaRPr sz="28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>
              <a:buNone/>
            </a:pPr>
            <a:endParaRPr lang="en-US" sz="24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>
              <a:buNone/>
            </a:pPr>
            <a:r>
              <a:rPr lang="en-US" sz="24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They ate a quick lunch, drank some water, and began to </a:t>
            </a:r>
            <a:r>
              <a:rPr lang="en-US"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hike</a:t>
            </a:r>
            <a:r>
              <a:rPr lang="en-US" sz="24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.</a:t>
            </a:r>
            <a:endParaRPr lang="en-US" sz="24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>
              <a:buNone/>
            </a:pPr>
            <a:r>
              <a:rPr lang="en-US" sz="24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他们匆匆地吃过午饭，喝了点水，然后就开始徒步旅行。</a:t>
            </a:r>
            <a:endParaRPr lang="en-US" sz="24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>
              <a:buNone/>
            </a:pPr>
            <a:r>
              <a:rPr lang="en-US" sz="24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They are going to </a:t>
            </a:r>
            <a:r>
              <a:rPr lang="en-US"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hike</a:t>
            </a:r>
            <a:r>
              <a:rPr lang="en-US" sz="24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 to the top of a mountain. </a:t>
            </a:r>
            <a:endParaRPr lang="en-US" sz="24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>
              <a:buNone/>
            </a:pPr>
            <a:r>
              <a:rPr lang="en-US" sz="24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他们打算徒步旅行到一座大山的顶端。</a:t>
            </a:r>
            <a:endParaRPr lang="en-US" sz="24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>
              <a:buNone/>
            </a:pPr>
            <a:r>
              <a:rPr lang="en-US" sz="24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The students planned to </a:t>
            </a:r>
            <a:r>
              <a:rPr lang="en-US"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hike</a:t>
            </a:r>
            <a:r>
              <a:rPr lang="en-US" sz="24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 the Rockies. 学生们计划去落基山脉远足。</a:t>
            </a:r>
            <a:endParaRPr lang="en-US" sz="24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>
              <a:buNone/>
            </a:pPr>
            <a:r>
              <a:rPr lang="en-US" sz="24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They went on a ten-mile </a:t>
            </a:r>
            <a:r>
              <a:rPr lang="en-US"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hike</a:t>
            </a:r>
            <a:r>
              <a:rPr lang="en-US" sz="24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 through the forest. </a:t>
            </a:r>
            <a:endParaRPr lang="en-US" sz="24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>
              <a:buNone/>
            </a:pPr>
            <a:r>
              <a:rPr lang="en-US" sz="24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他们做了一次穿越森林的十英里徒步旅行。</a:t>
            </a:r>
            <a:endParaRPr lang="en-US" sz="24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>
              <a:buNone/>
            </a:pPr>
            <a:r>
              <a:rPr lang="en-US" sz="24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We'll go on a </a:t>
            </a:r>
            <a:r>
              <a:rPr lang="en-US"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hike</a:t>
            </a:r>
            <a:r>
              <a:rPr lang="en-US" sz="24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 next week. 我们下个星期会出去徒步旅行。</a:t>
            </a:r>
            <a:endParaRPr lang="en-US" sz="24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>
              <a:buNone/>
            </a:pPr>
            <a:r>
              <a:rPr lang="en-US" sz="24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If the weather's fine, we'll </a:t>
            </a:r>
            <a:r>
              <a:rPr lang="en-US"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go hiking</a:t>
            </a:r>
            <a:r>
              <a:rPr lang="en-US" sz="24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 this weekend. </a:t>
            </a:r>
            <a:endParaRPr lang="en-US" sz="24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>
              <a:buNone/>
            </a:pPr>
            <a:r>
              <a:rPr lang="en-US" sz="24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如果天气好，我们这个周末就去远足。</a:t>
            </a:r>
            <a:endParaRPr lang="en-US" sz="24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>
              <a:buNone/>
            </a:pPr>
            <a:r>
              <a:rPr lang="en-US" sz="24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Early in the morning, </a:t>
            </a:r>
            <a:r>
              <a:rPr lang="en-US"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hikers</a:t>
            </a:r>
            <a:r>
              <a:rPr lang="en-US" sz="24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 pack everything that they will need for the day's hike.</a:t>
            </a:r>
            <a:endParaRPr lang="en-US" sz="24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>
              <a:buNone/>
            </a:pPr>
            <a:r>
              <a:rPr lang="en-US" sz="24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一大早，徒步旅行者们</a:t>
            </a:r>
            <a:r>
              <a:rPr lang="zh-CN" altLang="en-US" sz="24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就</a:t>
            </a:r>
            <a:r>
              <a:rPr lang="en-US" sz="24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把当天旅行所需的一切都装进</a:t>
            </a:r>
            <a:r>
              <a:rPr lang="zh-CN" altLang="en-US" sz="24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了</a:t>
            </a:r>
            <a:r>
              <a:rPr lang="en-US" sz="24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包里。</a:t>
            </a:r>
            <a:endParaRPr lang="en-US" sz="24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2842895" y="83820"/>
            <a:ext cx="160528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sz="28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徒步旅行</a:t>
            </a:r>
            <a:r>
              <a:rPr lang="zh-CN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endParaRPr lang="zh-CN" sz="32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4732020" y="83820"/>
            <a:ext cx="196088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sz="28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去……远足</a:t>
            </a:r>
            <a:r>
              <a:rPr lang="zh-CN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endParaRPr lang="zh-CN" sz="32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7021195" y="83820"/>
            <a:ext cx="243459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sz="28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远足;徒步旅行</a:t>
            </a:r>
            <a:r>
              <a:rPr lang="zh-CN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endParaRPr lang="zh-CN" sz="32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3902075" y="913130"/>
            <a:ext cx="338328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sz="28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远足者；徒步旅行者</a:t>
            </a:r>
            <a:r>
              <a:rPr lang="zh-CN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endParaRPr lang="zh-CN" sz="32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4" name="文本框 13"/>
          <p:cNvSpPr txBox="1"/>
          <p:nvPr/>
        </p:nvSpPr>
        <p:spPr>
          <a:xfrm>
            <a:off x="1341120" y="530225"/>
            <a:ext cx="1151255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altLang="en-US"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hiking</a:t>
            </a:r>
            <a:endParaRPr lang="zh-CN" altLang="en-US" sz="28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5" grpId="0"/>
      <p:bldP spid="6" grpId="0"/>
      <p:bldP spid="14" grpId="0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文本框 3"/>
          <p:cNvSpPr txBox="1"/>
          <p:nvPr/>
        </p:nvSpPr>
        <p:spPr>
          <a:xfrm>
            <a:off x="209550" y="83820"/>
            <a:ext cx="11793855" cy="65544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indent="0">
              <a:buNone/>
            </a:pPr>
            <a:r>
              <a:rPr lang="en-US"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32. make up</a:t>
            </a:r>
            <a:endParaRPr lang="en-US" sz="28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>
              <a:buNone/>
            </a:pPr>
            <a:r>
              <a:rPr lang="en-US"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      be made up of</a:t>
            </a:r>
            <a:endParaRPr lang="en-US" sz="28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>
              <a:buNone/>
            </a:pPr>
            <a:r>
              <a:rPr lang="en-US"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      make up for	</a:t>
            </a:r>
            <a:endParaRPr lang="en-US" sz="28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>
              <a:buNone/>
            </a:pPr>
            <a:r>
              <a:rPr lang="en-US"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Eleven players make up a football team. 11 个队员_______一个足球队。</a:t>
            </a:r>
            <a:endParaRPr lang="en-US" sz="28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>
              <a:buNone/>
            </a:pPr>
            <a:r>
              <a:rPr lang="en-US"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Women make up 30 percent of the teachers of our school. </a:t>
            </a:r>
            <a:endParaRPr lang="en-US" sz="28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>
              <a:buNone/>
            </a:pPr>
            <a:r>
              <a:rPr lang="en-US"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我们学校女教师____30%。</a:t>
            </a:r>
            <a:endParaRPr lang="en-US" sz="28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>
              <a:buNone/>
            </a:pPr>
            <a:r>
              <a:rPr lang="en-US"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He isn’t telling the truth. He is just making the story.</a:t>
            </a:r>
            <a:endParaRPr lang="en-US" sz="28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>
              <a:buNone/>
            </a:pPr>
            <a:r>
              <a:rPr lang="en-US"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他没说实话，他只是在____故事。</a:t>
            </a:r>
            <a:endParaRPr lang="en-US" sz="28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>
              <a:buNone/>
            </a:pPr>
            <a:r>
              <a:rPr lang="en-US"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She spent too much time making herself up. 她在______上花去了太多时间。</a:t>
            </a:r>
            <a:endParaRPr lang="en-US" sz="28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>
              <a:buNone/>
            </a:pPr>
            <a:r>
              <a:rPr lang="en-US"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She came back and they made up. 她回来了，他们______了。</a:t>
            </a:r>
            <a:endParaRPr lang="en-US" sz="28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>
              <a:buNone/>
            </a:pPr>
            <a:r>
              <a:rPr lang="en-US"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A football team is made up of eleven players. </a:t>
            </a:r>
            <a:endParaRPr lang="en-US" sz="28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>
              <a:buNone/>
            </a:pPr>
            <a:r>
              <a:rPr lang="en-US"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一个足球队____ 11 个成员______。</a:t>
            </a:r>
            <a:endParaRPr lang="en-US" sz="28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>
              <a:buNone/>
            </a:pPr>
            <a:r>
              <a:rPr lang="en-US"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We should work harder to make up for the lost time. </a:t>
            </a:r>
            <a:endParaRPr lang="en-US" sz="28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>
              <a:buNone/>
            </a:pPr>
            <a:r>
              <a:rPr lang="en-US"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我们应当更加努力工作，以______损失的的时间。</a:t>
            </a:r>
            <a:endParaRPr lang="en-US" sz="28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>
              <a:buNone/>
            </a:pPr>
            <a:endParaRPr lang="en-US" sz="28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2142490" y="83820"/>
            <a:ext cx="516128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sz="28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组成；</a:t>
            </a:r>
            <a:r>
              <a:rPr lang="zh-CN" sz="28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编造；</a:t>
            </a:r>
            <a:r>
              <a:rPr lang="zh-CN" sz="28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占比</a:t>
            </a:r>
            <a:r>
              <a:rPr sz="28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；化妆；和好</a:t>
            </a:r>
            <a:r>
              <a:rPr lang="zh-CN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endParaRPr lang="zh-CN" sz="32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4" name="文本框 13"/>
          <p:cNvSpPr txBox="1"/>
          <p:nvPr/>
        </p:nvSpPr>
        <p:spPr>
          <a:xfrm>
            <a:off x="8061960" y="1355725"/>
            <a:ext cx="894080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altLang="en-US"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组成</a:t>
            </a:r>
            <a:endParaRPr lang="zh-CN" altLang="en-US" sz="28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3094355" y="509905"/>
            <a:ext cx="196088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sz="28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由</a:t>
            </a:r>
            <a:r>
              <a:rPr lang="en-US" altLang="zh-CN" sz="28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……</a:t>
            </a:r>
            <a:r>
              <a:rPr lang="zh-CN" altLang="en-US" sz="28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组成</a:t>
            </a:r>
            <a:r>
              <a:rPr lang="zh-CN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endParaRPr lang="zh-CN" sz="32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2709545" y="1010920"/>
            <a:ext cx="894080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altLang="en-US" sz="28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弥补</a:t>
            </a:r>
            <a:endParaRPr lang="zh-CN" altLang="en-US" sz="28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2887345" y="2171065"/>
            <a:ext cx="538480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altLang="en-US"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占</a:t>
            </a:r>
            <a:endParaRPr lang="zh-CN" altLang="en-US" sz="28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4597400" y="5638800"/>
            <a:ext cx="894080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altLang="en-US"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弥补</a:t>
            </a:r>
            <a:endParaRPr lang="zh-CN" altLang="en-US" sz="28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1" name="文本框 10"/>
          <p:cNvSpPr txBox="1"/>
          <p:nvPr/>
        </p:nvSpPr>
        <p:spPr>
          <a:xfrm>
            <a:off x="7823835" y="3472180"/>
            <a:ext cx="894080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altLang="en-US"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化妆</a:t>
            </a:r>
            <a:endParaRPr lang="zh-CN" altLang="en-US" sz="28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2" name="文本框 11"/>
          <p:cNvSpPr txBox="1"/>
          <p:nvPr/>
        </p:nvSpPr>
        <p:spPr>
          <a:xfrm>
            <a:off x="8061960" y="3911600"/>
            <a:ext cx="894080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altLang="en-US"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和好</a:t>
            </a:r>
            <a:endParaRPr lang="zh-CN" altLang="en-US" sz="28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3" name="文本框 12"/>
          <p:cNvSpPr txBox="1"/>
          <p:nvPr/>
        </p:nvSpPr>
        <p:spPr>
          <a:xfrm>
            <a:off x="2142490" y="4813935"/>
            <a:ext cx="538480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altLang="en-US"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由</a:t>
            </a:r>
            <a:endParaRPr lang="zh-CN" altLang="en-US" sz="28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5" name="文本框 14"/>
          <p:cNvSpPr txBox="1"/>
          <p:nvPr/>
        </p:nvSpPr>
        <p:spPr>
          <a:xfrm>
            <a:off x="4467860" y="4813935"/>
            <a:ext cx="894080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altLang="en-US"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组成</a:t>
            </a:r>
            <a:endParaRPr lang="zh-CN" altLang="en-US" sz="28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6" name="文本框 15"/>
          <p:cNvSpPr txBox="1"/>
          <p:nvPr/>
        </p:nvSpPr>
        <p:spPr>
          <a:xfrm>
            <a:off x="3929380" y="3071495"/>
            <a:ext cx="538480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altLang="en-US"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编</a:t>
            </a:r>
            <a:endParaRPr lang="zh-CN" altLang="en-US" sz="28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4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5" grpId="0"/>
      <p:bldP spid="16" grpId="0"/>
    </p:bld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文本框 3"/>
          <p:cNvSpPr txBox="1"/>
          <p:nvPr/>
        </p:nvSpPr>
        <p:spPr>
          <a:xfrm>
            <a:off x="209550" y="83820"/>
            <a:ext cx="11793855" cy="526224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indent="0">
              <a:buNone/>
            </a:pPr>
            <a:r>
              <a:rPr lang="en-US"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33. soldier /ˈsəʊldʒə (r)/ n.</a:t>
            </a:r>
            <a:endParaRPr lang="en-US" sz="28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>
              <a:buNone/>
            </a:pPr>
            <a:endParaRPr lang="en-US" sz="28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>
              <a:buNone/>
            </a:pPr>
            <a:r>
              <a:rPr lang="en-US"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My brother is a brave </a:t>
            </a:r>
            <a:r>
              <a:rPr lang="en-US"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soldier</a:t>
            </a:r>
            <a:r>
              <a:rPr lang="en-US"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. 我的哥哥是一名勇敢的士兵。</a:t>
            </a:r>
            <a:endParaRPr lang="en-US" sz="28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>
              <a:buNone/>
            </a:pPr>
            <a:r>
              <a:rPr lang="en-US"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Difficult only exists before the weak, but can not prevent the experienced </a:t>
            </a:r>
            <a:r>
              <a:rPr lang="en-US"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soldier</a:t>
            </a:r>
            <a:r>
              <a:rPr lang="en-US"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.  困难只存在于弱者面前，挡不住久经考验的士兵。</a:t>
            </a:r>
            <a:endParaRPr lang="en-US" sz="28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>
              <a:buNone/>
            </a:pPr>
            <a:endParaRPr sz="28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>
              <a:buNone/>
            </a:pPr>
            <a:r>
              <a:rPr lang="en-US"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34. </a:t>
            </a:r>
            <a:r>
              <a:rPr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economy[ ɪˈkɒnəmi] n.</a:t>
            </a:r>
            <a:endParaRPr sz="28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>
              <a:buNone/>
            </a:pPr>
            <a:endParaRPr sz="28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>
              <a:buNone/>
            </a:pPr>
            <a:r>
              <a:rPr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a market economy </a:t>
            </a:r>
            <a:endParaRPr sz="28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>
              <a:buNone/>
            </a:pPr>
            <a:r>
              <a:rPr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economy class </a:t>
            </a:r>
            <a:endParaRPr sz="28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>
              <a:buNone/>
            </a:pPr>
            <a:r>
              <a:rPr lang="zh-CN" altLang="en-US"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economic growth/cooperation/development/reform </a:t>
            </a:r>
            <a:endParaRPr lang="zh-CN" altLang="en-US" sz="28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>
              <a:buNone/>
            </a:pPr>
            <a:endParaRPr sz="28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4277995" y="83820"/>
            <a:ext cx="181229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sz="28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士兵; 军人</a:t>
            </a:r>
            <a:r>
              <a:rPr lang="zh-CN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endParaRPr lang="zh-CN" sz="32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20" name="文本框 19"/>
          <p:cNvSpPr txBox="1"/>
          <p:nvPr/>
        </p:nvSpPr>
        <p:spPr>
          <a:xfrm>
            <a:off x="209550" y="497840"/>
            <a:ext cx="1105916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/>
            <a:r>
              <a:rPr lang="en-US" altLang="zh-CN"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破拆法：sold(sold)+i(我)+er(人)   助记：士兵就是把自己卖给国家的人</a:t>
            </a:r>
            <a:endParaRPr lang="en-US" altLang="zh-CN" sz="28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4277995" y="2701925"/>
            <a:ext cx="181229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sz="28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经济; 节约</a:t>
            </a:r>
            <a:r>
              <a:rPr lang="zh-CN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endParaRPr lang="zh-CN" sz="32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209550" y="3108960"/>
            <a:ext cx="1105916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/>
            <a:r>
              <a:rPr lang="en-US" altLang="zh-CN"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词根词缀：eco(家)+nom(管理)+y(名词后缀)：对家的管理——经济</a:t>
            </a:r>
            <a:endParaRPr lang="en-US" altLang="zh-CN" sz="28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2233295" y="3892550"/>
            <a:ext cx="2711450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/>
            <a:r>
              <a:rPr sz="28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（客机）经济舱</a:t>
            </a:r>
            <a:r>
              <a:rPr lang="zh-CN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endParaRPr lang="zh-CN" sz="32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3125470" y="3462655"/>
            <a:ext cx="160528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sz="28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市场经济</a:t>
            </a:r>
            <a:r>
              <a:rPr lang="zh-CN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endParaRPr lang="zh-CN" sz="32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7967345" y="4277995"/>
            <a:ext cx="403606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sz="28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经济增长/合作/发展/改革</a:t>
            </a:r>
            <a:r>
              <a:rPr lang="zh-CN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endParaRPr lang="zh-CN" sz="32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0" grpId="0"/>
      <p:bldP spid="3" grpId="0"/>
      <p:bldP spid="5" grpId="0"/>
      <p:bldP spid="6" grpId="0"/>
      <p:bldP spid="7" grpId="0"/>
      <p:bldP spid="8" grpId="0"/>
    </p:bld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4" name="图片 3" descr="eco-填空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-8255" y="64770"/>
            <a:ext cx="12199620" cy="3801745"/>
          </a:xfrm>
          <a:prstGeom prst="rect">
            <a:avLst/>
          </a:prstGeom>
        </p:spPr>
      </p:pic>
      <p:sp>
        <p:nvSpPr>
          <p:cNvPr id="14" name="文本框 13"/>
          <p:cNvSpPr txBox="1"/>
          <p:nvPr/>
        </p:nvSpPr>
        <p:spPr>
          <a:xfrm>
            <a:off x="1379855" y="1704975"/>
            <a:ext cx="894080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家园</a:t>
            </a:r>
            <a:endParaRPr lang="zh-CN" sz="28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4638040" y="577215"/>
            <a:ext cx="1249680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altLang="en-US"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生态学</a:t>
            </a:r>
            <a:endParaRPr lang="zh-CN" altLang="en-US" sz="28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7719060" y="306705"/>
            <a:ext cx="1605280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altLang="en-US"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生态学家</a:t>
            </a:r>
            <a:endParaRPr lang="zh-CN" altLang="en-US" sz="28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8016875" y="828675"/>
            <a:ext cx="1605280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altLang="en-US"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生态学</a:t>
            </a:r>
            <a:r>
              <a:rPr lang="zh-CN" altLang="en-US"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的</a:t>
            </a:r>
            <a:endParaRPr lang="zh-CN" altLang="en-US" sz="28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4898390" y="2226945"/>
            <a:ext cx="1960880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altLang="en-US"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经济；节约</a:t>
            </a:r>
            <a:endParaRPr lang="zh-CN" altLang="en-US" sz="28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9245600" y="1548130"/>
            <a:ext cx="1605280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altLang="en-US"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经济上的</a:t>
            </a:r>
            <a:endParaRPr lang="zh-CN" altLang="en-US" sz="28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9245600" y="2070100"/>
            <a:ext cx="2434590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altLang="en-US"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节约的</a:t>
            </a:r>
            <a:r>
              <a:rPr lang="en-US" altLang="zh-CN"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;</a:t>
            </a:r>
            <a:r>
              <a:rPr lang="zh-CN" altLang="en-US"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经济的</a:t>
            </a:r>
            <a:endParaRPr lang="zh-CN" altLang="en-US" sz="28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9245600" y="2522855"/>
            <a:ext cx="1249680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altLang="en-US"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经济学</a:t>
            </a:r>
            <a:endParaRPr lang="zh-CN" altLang="en-US" sz="28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9245600" y="3044825"/>
            <a:ext cx="1605280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altLang="en-US"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经济学家</a:t>
            </a:r>
            <a:endParaRPr lang="zh-CN" altLang="en-US" sz="28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1" name="文本框 10"/>
          <p:cNvSpPr txBox="1"/>
          <p:nvPr/>
        </p:nvSpPr>
        <p:spPr>
          <a:xfrm>
            <a:off x="-8890" y="4001135"/>
            <a:ext cx="12237720" cy="156845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zh-CN" altLang="en-US" sz="2400" b="1">
                <a:latin typeface="Times New Roman" panose="02020603050405020304" charset="0"/>
                <a:cs typeface="Times New Roman" panose="02020603050405020304" charset="0"/>
              </a:rPr>
              <a:t>The Chinese </a:t>
            </a:r>
            <a:r>
              <a:rPr lang="zh-CN" altLang="en-US"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economy</a:t>
            </a:r>
            <a:r>
              <a:rPr lang="zh-CN" altLang="en-US" sz="2400" b="1">
                <a:latin typeface="Times New Roman" panose="02020603050405020304" charset="0"/>
                <a:cs typeface="Times New Roman" panose="02020603050405020304" charset="0"/>
              </a:rPr>
              <a:t> grows at a rate of 10 percent every year. 中国经济每年增长10%。</a:t>
            </a:r>
            <a:endParaRPr lang="zh-CN" altLang="en-US" sz="2400" b="1"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zh-CN" altLang="en-US" sz="2400" b="1">
                <a:latin typeface="Times New Roman" panose="02020603050405020304" charset="0"/>
                <a:cs typeface="Times New Roman" panose="02020603050405020304" charset="0"/>
              </a:rPr>
              <a:t>It was a small </a:t>
            </a:r>
            <a:r>
              <a:rPr lang="zh-CN" altLang="en-US"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economy</a:t>
            </a:r>
            <a:r>
              <a:rPr lang="zh-CN" altLang="en-US" sz="2400" b="1">
                <a:latin typeface="Times New Roman" panose="02020603050405020304" charset="0"/>
                <a:cs typeface="Times New Roman" panose="02020603050405020304" charset="0"/>
              </a:rPr>
              <a:t> to walk to work every day每天步行上班是一种小节约。</a:t>
            </a:r>
            <a:endParaRPr lang="zh-CN" altLang="en-US" sz="2400" b="1"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zh-CN" altLang="en-US" sz="2400" b="1">
                <a:latin typeface="Times New Roman" panose="02020603050405020304" charset="0"/>
                <a:cs typeface="Times New Roman" panose="02020603050405020304" charset="0"/>
              </a:rPr>
              <a:t>Coffee is the </a:t>
            </a:r>
            <a:r>
              <a:rPr lang="zh-CN" altLang="en-US"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economic</a:t>
            </a:r>
            <a:r>
              <a:rPr lang="zh-CN" altLang="en-US" sz="2400" b="1">
                <a:latin typeface="Times New Roman" panose="02020603050405020304" charset="0"/>
                <a:cs typeface="Times New Roman" panose="02020603050405020304" charset="0"/>
              </a:rPr>
              <a:t> plants of this country. 咖啡是这个国家的经济作物。</a:t>
            </a:r>
            <a:endParaRPr lang="zh-CN" altLang="en-US" sz="2400" b="1"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zh-CN" altLang="en-US" sz="2400" b="1">
                <a:latin typeface="Times New Roman" panose="02020603050405020304" charset="0"/>
                <a:cs typeface="Times New Roman" panose="02020603050405020304" charset="0"/>
              </a:rPr>
              <a:t>The signs of the </a:t>
            </a:r>
            <a:r>
              <a:rPr lang="zh-CN" altLang="en-US"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economic </a:t>
            </a:r>
            <a:r>
              <a:rPr lang="zh-CN" altLang="en-US" sz="2400" b="1">
                <a:latin typeface="Times New Roman" panose="02020603050405020304" charset="0"/>
                <a:cs typeface="Times New Roman" panose="02020603050405020304" charset="0"/>
              </a:rPr>
              <a:t>recovery are only just beginning. 经济复苏的迹象刚刚开始显现。</a:t>
            </a:r>
            <a:endParaRPr lang="zh-CN" altLang="en-US" sz="2400" b="1">
              <a:latin typeface="Times New Roman" panose="02020603050405020304" charset="0"/>
              <a:cs typeface="Times New Roman" panose="02020603050405020304" charset="0"/>
            </a:endParaRPr>
          </a:p>
        </p:txBody>
      </p:sp>
    </p:spTree>
    <p:custDataLst>
      <p:tags r:id="rId2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2" grpId="0"/>
      <p:bldP spid="3" grpId="0"/>
      <p:bldP spid="5" grpId="0"/>
      <p:bldP spid="6" grpId="0"/>
      <p:bldP spid="7" grpId="0"/>
      <p:bldP spid="8" grpId="0"/>
      <p:bldP spid="9" grpId="0"/>
      <p:bldP spid="10" grpId="0"/>
    </p:bld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文本框 3"/>
          <p:cNvSpPr txBox="1"/>
          <p:nvPr/>
        </p:nvSpPr>
        <p:spPr>
          <a:xfrm>
            <a:off x="71755" y="83820"/>
            <a:ext cx="12027535" cy="643128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indent="0">
              <a:buNone/>
            </a:pPr>
            <a:r>
              <a:rPr lang="en-US"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35. credit [ˈkredɪt] n.</a:t>
            </a:r>
            <a:endParaRPr lang="en-US" sz="28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>
              <a:buNone/>
            </a:pPr>
            <a:endParaRPr lang="en-US" sz="28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>
              <a:buNone/>
            </a:pPr>
            <a:endParaRPr lang="en-US" sz="28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>
              <a:buNone/>
            </a:pPr>
            <a:r>
              <a:rPr lang="en-US"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to one’s credit </a:t>
            </a:r>
            <a:endParaRPr lang="en-US" sz="28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>
              <a:buNone/>
            </a:pPr>
            <a:r>
              <a:rPr lang="en-US"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credit card </a:t>
            </a:r>
            <a:endParaRPr lang="en-US" sz="28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>
              <a:buNone/>
            </a:pPr>
            <a:r>
              <a:rPr lang="en-US"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by credit card </a:t>
            </a:r>
            <a:endParaRPr lang="en-US" sz="28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>
              <a:buNone/>
            </a:pPr>
            <a:endParaRPr lang="en-US" sz="28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>
              <a:buNone/>
            </a:pPr>
            <a:r>
              <a:rPr lang="en-US" sz="24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This factory keeps up its good credit, so its products sell very well.</a:t>
            </a:r>
            <a:endParaRPr lang="en-US" sz="24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>
              <a:buNone/>
            </a:pPr>
            <a:r>
              <a:rPr lang="en-US" sz="24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这家工厂保持着良好的______，所以产品销售很好。</a:t>
            </a:r>
            <a:endParaRPr lang="en-US" sz="24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>
              <a:buNone/>
            </a:pPr>
            <a:r>
              <a:rPr lang="en-US" sz="24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Small companies can't get the credit they need. 小公司不能获得他们想要的_____了。</a:t>
            </a:r>
            <a:endParaRPr lang="en-US" sz="24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>
              <a:buNone/>
            </a:pPr>
            <a:r>
              <a:rPr lang="en-US" sz="24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The family was forced to live on credit from local merchants.</a:t>
            </a:r>
            <a:endParaRPr lang="en-US" sz="24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>
              <a:buNone/>
            </a:pPr>
            <a:r>
              <a:rPr lang="en-US" sz="24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这家人不得不靠向当地商人______生活。</a:t>
            </a:r>
            <a:endParaRPr lang="en-US" sz="24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>
              <a:buNone/>
            </a:pPr>
            <a:r>
              <a:rPr lang="en-US" sz="24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We did the work well and got all the credit. 我们工作做得很好，得到了_____。</a:t>
            </a:r>
            <a:endParaRPr lang="en-US" sz="24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>
              <a:buNone/>
            </a:pPr>
            <a:r>
              <a:rPr lang="en-US" sz="24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Students attend "short terms" in May and June to earn the credits required for graduation.学生在 5月和 6月参加“短期”课程，以获得毕业所需的______。</a:t>
            </a:r>
            <a:endParaRPr lang="en-US" sz="24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>
              <a:buNone/>
            </a:pPr>
            <a:r>
              <a:rPr lang="en-US" sz="24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It is very convenient to pay ____ credit card. 用信用卡付款非常方便</a:t>
            </a:r>
            <a:endParaRPr lang="en-US" sz="24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3492500" y="83820"/>
            <a:ext cx="364871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sz="28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信用; </a:t>
            </a:r>
            <a:r>
              <a:rPr lang="zh-CN" sz="28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贷款</a:t>
            </a:r>
            <a:r>
              <a:rPr sz="28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; 称赞; 学分</a:t>
            </a:r>
            <a:r>
              <a:rPr lang="zh-CN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endParaRPr lang="zh-CN" sz="32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20" name="文本框 19"/>
          <p:cNvSpPr txBox="1"/>
          <p:nvPr/>
        </p:nvSpPr>
        <p:spPr>
          <a:xfrm>
            <a:off x="209550" y="497840"/>
            <a:ext cx="1105916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/>
            <a:r>
              <a:rPr lang="en-US" altLang="zh-CN"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词根词缀：cred(相信)+it(去)：去信任——信用</a:t>
            </a:r>
            <a:endParaRPr lang="en-US" altLang="zh-CN" sz="28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209550" y="923290"/>
            <a:ext cx="1105916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/>
            <a:r>
              <a:rPr lang="en-US" altLang="zh-CN"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有了</a:t>
            </a:r>
            <a:r>
              <a:rPr lang="en-US" altLang="zh-CN" sz="28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信用</a:t>
            </a:r>
            <a:r>
              <a:rPr lang="en-US" altLang="zh-CN"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才能</a:t>
            </a:r>
            <a:r>
              <a:rPr lang="zh-CN" altLang="en-US"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贷款</a:t>
            </a:r>
            <a:r>
              <a:rPr lang="en-US" altLang="zh-CN"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上学，要获得老师的</a:t>
            </a:r>
            <a:r>
              <a:rPr lang="en-US" altLang="zh-CN" sz="28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称赞</a:t>
            </a:r>
            <a:r>
              <a:rPr lang="en-US" altLang="zh-CN"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就要拿到</a:t>
            </a:r>
            <a:r>
              <a:rPr lang="en-US" altLang="zh-CN" sz="28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学分</a:t>
            </a:r>
            <a:r>
              <a:rPr lang="en-US" altLang="zh-CN"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。</a:t>
            </a:r>
            <a:endParaRPr lang="en-US" altLang="zh-CN" sz="28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2359660" y="1318260"/>
            <a:ext cx="231648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sz="28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值得</a:t>
            </a:r>
            <a:r>
              <a:rPr lang="zh-CN" sz="28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称赞的是</a:t>
            </a:r>
            <a:r>
              <a:rPr lang="zh-CN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endParaRPr lang="zh-CN" sz="32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1873250" y="1699260"/>
            <a:ext cx="124968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sz="28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信用卡</a:t>
            </a:r>
            <a:r>
              <a:rPr lang="zh-CN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endParaRPr lang="zh-CN" sz="32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2475865" y="2200275"/>
            <a:ext cx="231648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sz="28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用信用卡支付</a:t>
            </a:r>
            <a:r>
              <a:rPr lang="zh-CN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endParaRPr lang="zh-CN" sz="32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3883660" y="4445000"/>
            <a:ext cx="79248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sz="24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赊账</a:t>
            </a:r>
            <a:r>
              <a:rPr lang="zh-CN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endParaRPr lang="zh-CN" sz="32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9966325" y="3717290"/>
            <a:ext cx="79248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sz="24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贷款</a:t>
            </a:r>
            <a:r>
              <a:rPr lang="zh-CN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endParaRPr lang="zh-CN" sz="32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4" name="Title 6"/>
          <p:cNvSpPr txBox="1"/>
          <p:nvPr>
            <p:custDataLst>
              <p:tags r:id="rId1"/>
            </p:custDataLst>
          </p:nvPr>
        </p:nvSpPr>
        <p:spPr>
          <a:xfrm>
            <a:off x="3237865" y="3293745"/>
            <a:ext cx="1247140" cy="591820"/>
          </a:xfrm>
          <a:prstGeom prst="rect">
            <a:avLst/>
          </a:prstGeom>
          <a:noFill/>
          <a:ln w="3175">
            <a:noFill/>
            <a:prstDash val="dash"/>
          </a:ln>
          <a:extLst>
            <a:ext uri="{909E8E84-426E-40DD-AFC4-6F175D3DCCD1}">
              <a14:hiddenFill xmlns:a14="http://schemas.microsoft.com/office/drawing/2010/main">
                <a:solidFill>
                  <a:schemeClr val="bg2"/>
                </a:solidFill>
              </a14:hiddenFill>
            </a:ext>
          </a:extLst>
        </p:spPr>
        <p:txBody>
          <a:bodyPr wrap="square" lIns="72000" tIns="36195" rIns="72000" bIns="36195" anchor="t" anchorCtr="0">
            <a:spAutoFit/>
          </a:bodyPr>
          <a:lstStyle>
            <a:lvl1pPr algn="l" defTabSz="913765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745" b="0" kern="1200" cap="none" spc="-49" baseline="0" dirty="0" smtClean="0">
                <a:ln w="3175">
                  <a:noFill/>
                </a:ln>
                <a:solidFill>
                  <a:schemeClr val="tx1"/>
                </a:solidFill>
                <a:effectLst/>
                <a:latin typeface="+mj-lt"/>
                <a:ea typeface="+mn-ea"/>
                <a:cs typeface="Segoe UI" panose="020B0502040204020203" pitchFamily="34" charset="0"/>
              </a:defRPr>
            </a:lvl1pPr>
          </a:lstStyle>
          <a:p>
            <a:pPr marL="0" lvl="0" indent="0" algn="l" fontAlgn="auto">
              <a:lnSpc>
                <a:spcPct val="130000"/>
              </a:lnSpc>
              <a:spcBef>
                <a:spcPts val="800"/>
              </a:spcBef>
              <a:spcAft>
                <a:spcPts val="0"/>
              </a:spcAft>
              <a:buSzPct val="100000"/>
              <a:buNone/>
            </a:pPr>
            <a:r>
              <a:rPr lang="zh-CN" altLang="en-US" sz="2600" b="1" spc="220">
                <a:ln w="3175">
                  <a:noFill/>
                  <a:prstDash val="dash"/>
                </a:ln>
                <a:solidFill>
                  <a:srgbClr val="7030A0"/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信用</a:t>
            </a:r>
            <a:r>
              <a:rPr lang="zh-CN" altLang="en-US" sz="2600" spc="220">
                <a:ln w="3175">
                  <a:noFill/>
                  <a:prstDash val="dash"/>
                </a:ln>
                <a:solidFill>
                  <a:srgbClr val="7030A0"/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 </a:t>
            </a:r>
            <a:endParaRPr lang="zh-CN" altLang="en-US" sz="2600" spc="220">
              <a:ln w="3175">
                <a:noFill/>
                <a:prstDash val="dash"/>
              </a:ln>
              <a:solidFill>
                <a:srgbClr val="7030A0"/>
              </a:solidFill>
              <a:uFillTx/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</p:txBody>
      </p:sp>
      <p:sp>
        <p:nvSpPr>
          <p:cNvPr id="11" name="文本框 10"/>
          <p:cNvSpPr txBox="1"/>
          <p:nvPr/>
        </p:nvSpPr>
        <p:spPr>
          <a:xfrm>
            <a:off x="9488805" y="4798060"/>
            <a:ext cx="79248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sz="24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称赞</a:t>
            </a:r>
            <a:r>
              <a:rPr lang="zh-CN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endParaRPr lang="zh-CN" sz="32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2" name="文本框 11"/>
          <p:cNvSpPr txBox="1"/>
          <p:nvPr/>
        </p:nvSpPr>
        <p:spPr>
          <a:xfrm>
            <a:off x="7411720" y="5558155"/>
            <a:ext cx="79248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sz="24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学分</a:t>
            </a:r>
            <a:r>
              <a:rPr lang="zh-CN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endParaRPr lang="zh-CN" sz="32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5" name="文本框 14"/>
          <p:cNvSpPr txBox="1"/>
          <p:nvPr/>
        </p:nvSpPr>
        <p:spPr>
          <a:xfrm>
            <a:off x="3778885" y="5993130"/>
            <a:ext cx="558165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en-US" altLang="zh-CN" sz="2800" b="1">
                <a:solidFill>
                  <a:schemeClr val="accent2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by</a:t>
            </a:r>
            <a:r>
              <a:rPr lang="zh-CN" sz="2800" b="1">
                <a:solidFill>
                  <a:schemeClr val="accent2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endParaRPr lang="zh-CN" sz="2800" b="1">
              <a:solidFill>
                <a:schemeClr val="accent2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</p:spTree>
    <p:custDataLst>
      <p:tags r:id="rId2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0" grpId="0"/>
      <p:bldP spid="3" grpId="0"/>
      <p:bldP spid="5" grpId="0"/>
      <p:bldP spid="6" grpId="0"/>
      <p:bldP spid="7" grpId="0"/>
      <p:bldP spid="8" grpId="0"/>
      <p:bldP spid="9" grpId="0"/>
      <p:bldP spid="11" grpId="0"/>
      <p:bldP spid="12" grpId="0"/>
      <p:bldP spid="15" grpId="0"/>
      <p:bldP spid="14" grpId="0"/>
    </p:bld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文本框 3"/>
          <p:cNvSpPr txBox="1"/>
          <p:nvPr/>
        </p:nvSpPr>
        <p:spPr>
          <a:xfrm>
            <a:off x="209550" y="83820"/>
            <a:ext cx="11793855" cy="65544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indent="0">
              <a:buNone/>
            </a:pPr>
            <a:r>
              <a:rPr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36.detail /ˈdi:te ɪl / n.                                           vt.</a:t>
            </a:r>
            <a:endParaRPr sz="28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>
              <a:buNone/>
            </a:pPr>
            <a:endParaRPr sz="28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>
              <a:buNone/>
            </a:pPr>
            <a:r>
              <a:rPr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      detail  </a:t>
            </a:r>
            <a:r>
              <a:rPr sz="28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详细地</a:t>
            </a:r>
            <a:endParaRPr sz="28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>
              <a:buNone/>
            </a:pPr>
            <a:endParaRPr sz="28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>
              <a:buNone/>
            </a:pPr>
            <a:r>
              <a:rPr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Contact the Tourist Information Bureau for more </a:t>
            </a:r>
            <a:r>
              <a:rPr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details</a:t>
            </a:r>
            <a:r>
              <a:rPr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. </a:t>
            </a:r>
            <a:endParaRPr sz="28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>
              <a:buNone/>
            </a:pPr>
            <a:r>
              <a:rPr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了解详情请联系旅游信息处。</a:t>
            </a:r>
            <a:endParaRPr sz="28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>
              <a:buNone/>
            </a:pPr>
            <a:r>
              <a:rPr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Don’t ignore small </a:t>
            </a:r>
            <a:r>
              <a:rPr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details</a:t>
            </a:r>
            <a:r>
              <a:rPr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 while reading. 阅读过程中不要忽视了小的细节。</a:t>
            </a:r>
            <a:endParaRPr sz="28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>
              <a:buNone/>
            </a:pPr>
            <a:r>
              <a:rPr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Please mark the main ideas and important </a:t>
            </a:r>
            <a:r>
              <a:rPr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details</a:t>
            </a:r>
            <a:r>
              <a:rPr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 with a pen.</a:t>
            </a:r>
            <a:endParaRPr sz="28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>
              <a:buNone/>
            </a:pPr>
            <a:r>
              <a:rPr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请用钢笔标出要点和重要细节。</a:t>
            </a:r>
            <a:endParaRPr sz="28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>
              <a:buNone/>
            </a:pPr>
            <a:r>
              <a:rPr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The man </a:t>
            </a:r>
            <a:r>
              <a:rPr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detailed</a:t>
            </a:r>
            <a:r>
              <a:rPr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 to us all the wonders he had seen in his travels.</a:t>
            </a:r>
            <a:endParaRPr sz="28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>
              <a:buNone/>
            </a:pPr>
            <a:r>
              <a:rPr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那人向我们详述了他旅途所见之奇事。</a:t>
            </a:r>
            <a:endParaRPr sz="28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>
              <a:buNone/>
            </a:pPr>
            <a:r>
              <a:rPr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Happiness hides in life’s small </a:t>
            </a:r>
            <a:r>
              <a:rPr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details</a:t>
            </a:r>
            <a:r>
              <a:rPr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. If you are not looking, it becomes in</a:t>
            </a:r>
            <a:r>
              <a:rPr lang="en-US"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-</a:t>
            </a:r>
            <a:r>
              <a:rPr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 visible.   </a:t>
            </a:r>
            <a:endParaRPr sz="28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>
              <a:buNone/>
            </a:pPr>
            <a:r>
              <a:rPr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快乐隐藏在生活的细节里，不留意就难以察觉。</a:t>
            </a:r>
            <a:endParaRPr sz="28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>
              <a:buNone/>
            </a:pPr>
            <a:r>
              <a:rPr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She described the accident </a:t>
            </a:r>
            <a:r>
              <a:rPr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in detail</a:t>
            </a:r>
            <a:r>
              <a:rPr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. 她详细地叙述了那次事故。</a:t>
            </a:r>
            <a:endParaRPr sz="28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3487420" y="83820"/>
            <a:ext cx="373888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sz="28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细节；详情；细微之处</a:t>
            </a:r>
            <a:r>
              <a:rPr lang="zh-CN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endParaRPr lang="zh-CN" sz="32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20" name="文本框 19"/>
          <p:cNvSpPr txBox="1"/>
          <p:nvPr/>
        </p:nvSpPr>
        <p:spPr>
          <a:xfrm>
            <a:off x="209550" y="516255"/>
            <a:ext cx="1105916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破拆法：de(得)+tail(尾巴)：得到秋毫之末——细节</a:t>
            </a:r>
            <a:r>
              <a:rPr lang="zh-CN" altLang="en-US"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。</a:t>
            </a:r>
            <a:endParaRPr lang="zh-CN" altLang="en-US" sz="28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7705090" y="83820"/>
            <a:ext cx="89408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sz="28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详述</a:t>
            </a:r>
            <a:r>
              <a:rPr lang="zh-CN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endParaRPr lang="zh-CN" sz="32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209550" y="914400"/>
            <a:ext cx="662940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sz="32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in</a:t>
            </a:r>
            <a:endParaRPr sz="32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0" grpId="0"/>
      <p:bldP spid="3" grpId="0"/>
      <p:bldP spid="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图片 7" descr="ply填空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8635" y="839470"/>
            <a:ext cx="11438890" cy="4563745"/>
          </a:xfrm>
          <a:prstGeom prst="rect">
            <a:avLst/>
          </a:prstGeom>
        </p:spPr>
      </p:pic>
      <p:sp>
        <p:nvSpPr>
          <p:cNvPr id="100" name="文本框 99"/>
          <p:cNvSpPr txBox="1"/>
          <p:nvPr/>
        </p:nvSpPr>
        <p:spPr>
          <a:xfrm>
            <a:off x="508635" y="255905"/>
            <a:ext cx="10574655" cy="58356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0"/>
            <a:r>
              <a:rPr sz="32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2. apply [əˈplaɪ] vi.            vt. </a:t>
            </a:r>
            <a:endParaRPr sz="32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5746750" y="255905"/>
            <a:ext cx="1943735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zh-CN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应用;涂抹 </a:t>
            </a:r>
            <a:endParaRPr lang="zh-CN" sz="32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3" name="文本框 12"/>
          <p:cNvSpPr txBox="1"/>
          <p:nvPr/>
        </p:nvSpPr>
        <p:spPr>
          <a:xfrm>
            <a:off x="5136515" y="2860675"/>
            <a:ext cx="894080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zh-CN" altLang="en-US"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应用</a:t>
            </a:r>
            <a:endParaRPr lang="zh-CN" altLang="en-US" sz="28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4" name="文本框 13"/>
          <p:cNvSpPr txBox="1"/>
          <p:nvPr/>
        </p:nvSpPr>
        <p:spPr>
          <a:xfrm>
            <a:off x="7839075" y="1536065"/>
            <a:ext cx="18338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>
              <a:buClrTx/>
              <a:buSzTx/>
              <a:buFontTx/>
            </a:pPr>
            <a:r>
              <a:rPr lang="en-US" altLang="zh-CN"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vt.</a:t>
            </a:r>
            <a:r>
              <a:rPr lang="zh-CN" altLang="en-US"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应用</a:t>
            </a:r>
            <a:r>
              <a:rPr lang="en-US" altLang="zh-CN"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;</a:t>
            </a:r>
            <a:r>
              <a:rPr lang="zh-CN" altLang="en-US"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涂抹</a:t>
            </a:r>
            <a:endParaRPr lang="zh-CN" altLang="en-US" sz="24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5" name="文本框 14"/>
          <p:cNvSpPr txBox="1"/>
          <p:nvPr/>
        </p:nvSpPr>
        <p:spPr>
          <a:xfrm>
            <a:off x="6901180" y="1536065"/>
            <a:ext cx="1105535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en-US" altLang="zh-CN"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vi.</a:t>
            </a:r>
            <a:r>
              <a:rPr lang="zh-CN" altLang="en-US"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申请</a:t>
            </a:r>
            <a:endParaRPr lang="zh-CN" altLang="en-US" sz="24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6" name="文本框 15"/>
          <p:cNvSpPr txBox="1"/>
          <p:nvPr/>
        </p:nvSpPr>
        <p:spPr>
          <a:xfrm>
            <a:off x="10401300" y="1996440"/>
            <a:ext cx="15036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zh-CN" altLang="en-US"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用具</a:t>
            </a:r>
            <a:r>
              <a:rPr lang="en-US" altLang="zh-CN"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;</a:t>
            </a:r>
            <a:r>
              <a:rPr lang="zh-CN" altLang="en-US"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器皿</a:t>
            </a:r>
            <a:endParaRPr lang="zh-CN" altLang="en-US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3962400" y="255905"/>
            <a:ext cx="99568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zh-CN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申请</a:t>
            </a:r>
            <a:endParaRPr lang="zh-CN" sz="32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10470515" y="1075690"/>
            <a:ext cx="15036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zh-CN" altLang="en-US"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申请</a:t>
            </a:r>
            <a:r>
              <a:rPr lang="en-US" altLang="zh-CN"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;</a:t>
            </a:r>
            <a:r>
              <a:rPr lang="zh-CN" altLang="en-US"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应用</a:t>
            </a:r>
            <a:endParaRPr lang="zh-CN" altLang="en-US" sz="24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10401300" y="1536065"/>
            <a:ext cx="10972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zh-CN" altLang="en-US"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申请人</a:t>
            </a:r>
            <a:endParaRPr lang="zh-CN" altLang="en-US" sz="24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7275195" y="3382645"/>
            <a:ext cx="15036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zh-CN" altLang="en-US"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雇用</a:t>
            </a:r>
            <a:r>
              <a:rPr lang="en-US" altLang="zh-CN"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;</a:t>
            </a:r>
            <a:r>
              <a:rPr lang="zh-CN" altLang="en-US"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利用</a:t>
            </a:r>
            <a:endParaRPr lang="zh-CN" altLang="en-US" sz="24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9994900" y="2634615"/>
            <a:ext cx="15036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zh-CN" altLang="en-US"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雇用</a:t>
            </a:r>
            <a:r>
              <a:rPr lang="en-US" altLang="zh-CN"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;</a:t>
            </a:r>
            <a:r>
              <a:rPr lang="zh-CN" altLang="en-US"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就业</a:t>
            </a:r>
            <a:endParaRPr lang="zh-CN" altLang="en-US" sz="24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10184130" y="3094990"/>
            <a:ext cx="7924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zh-CN" altLang="en-US"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失业</a:t>
            </a:r>
            <a:endParaRPr lang="zh-CN" altLang="en-US" sz="24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1" name="文本框 10"/>
          <p:cNvSpPr txBox="1"/>
          <p:nvPr/>
        </p:nvSpPr>
        <p:spPr>
          <a:xfrm>
            <a:off x="9814560" y="3614420"/>
            <a:ext cx="7924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zh-CN" altLang="en-US"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雇主</a:t>
            </a:r>
            <a:endParaRPr lang="zh-CN" altLang="en-US" sz="24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2" name="文本框 11"/>
          <p:cNvSpPr txBox="1"/>
          <p:nvPr/>
        </p:nvSpPr>
        <p:spPr>
          <a:xfrm>
            <a:off x="9814560" y="4074795"/>
            <a:ext cx="7924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zh-CN" altLang="en-US"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雇员</a:t>
            </a:r>
            <a:endParaRPr lang="zh-CN" altLang="en-US" sz="24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25" name="文本框 24"/>
          <p:cNvSpPr txBox="1"/>
          <p:nvPr/>
        </p:nvSpPr>
        <p:spPr>
          <a:xfrm>
            <a:off x="1590675" y="1605280"/>
            <a:ext cx="15036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zh-CN" altLang="en-US"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供应</a:t>
            </a:r>
            <a:r>
              <a:rPr lang="en-US" altLang="zh-CN"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;</a:t>
            </a:r>
            <a:r>
              <a:rPr lang="zh-CN" altLang="en-US"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提供</a:t>
            </a:r>
            <a:endParaRPr lang="zh-CN" altLang="en-US" sz="24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26" name="文本框 25"/>
          <p:cNvSpPr txBox="1"/>
          <p:nvPr/>
        </p:nvSpPr>
        <p:spPr>
          <a:xfrm>
            <a:off x="1960245" y="2250440"/>
            <a:ext cx="15036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zh-CN" altLang="en-US"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回答</a:t>
            </a:r>
            <a:r>
              <a:rPr lang="en-US" altLang="zh-CN"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;</a:t>
            </a:r>
            <a:r>
              <a:rPr lang="zh-CN" altLang="en-US"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回复</a:t>
            </a:r>
            <a:endParaRPr lang="zh-CN" altLang="en-US" sz="24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27" name="文本框 26"/>
          <p:cNvSpPr txBox="1"/>
          <p:nvPr/>
        </p:nvSpPr>
        <p:spPr>
          <a:xfrm>
            <a:off x="1845945" y="2860675"/>
            <a:ext cx="14782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zh-CN" altLang="en-US"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暗示</a:t>
            </a:r>
            <a:r>
              <a:rPr lang="en-US" altLang="zh-CN"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,</a:t>
            </a:r>
            <a:r>
              <a:rPr lang="zh-CN" altLang="en-US"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表明</a:t>
            </a:r>
            <a:endParaRPr lang="zh-CN" altLang="en-US" sz="24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28" name="文本框 27"/>
          <p:cNvSpPr txBox="1"/>
          <p:nvPr/>
        </p:nvSpPr>
        <p:spPr>
          <a:xfrm>
            <a:off x="1820545" y="3555365"/>
            <a:ext cx="15036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zh-CN" altLang="en-US"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增加</a:t>
            </a:r>
            <a:r>
              <a:rPr lang="en-US" altLang="zh-CN"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;</a:t>
            </a:r>
            <a:r>
              <a:rPr lang="zh-CN" altLang="en-US"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繁殖</a:t>
            </a:r>
            <a:endParaRPr lang="zh-CN" altLang="en-US" sz="24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29" name="文本框 28"/>
          <p:cNvSpPr txBox="1"/>
          <p:nvPr/>
        </p:nvSpPr>
        <p:spPr>
          <a:xfrm>
            <a:off x="1845945" y="4201795"/>
            <a:ext cx="10972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zh-CN" altLang="en-US"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简单的</a:t>
            </a:r>
            <a:endParaRPr lang="zh-CN" altLang="en-US" sz="24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30" name="文本框 29"/>
          <p:cNvSpPr txBox="1"/>
          <p:nvPr/>
        </p:nvSpPr>
        <p:spPr>
          <a:xfrm>
            <a:off x="443865" y="5403215"/>
            <a:ext cx="11123930" cy="107632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0"/>
            <a:r>
              <a:rPr sz="32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apply to sb. for sth. </a:t>
            </a:r>
            <a:endParaRPr sz="32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r>
              <a:rPr sz="32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apply sth to sth </a:t>
            </a:r>
            <a:endParaRPr sz="32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31" name="文本框 30"/>
          <p:cNvSpPr txBox="1"/>
          <p:nvPr/>
        </p:nvSpPr>
        <p:spPr>
          <a:xfrm>
            <a:off x="3873500" y="5344160"/>
            <a:ext cx="302768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向某人申请某物 </a:t>
            </a:r>
            <a:endParaRPr lang="zh-CN" sz="32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32" name="文本框 31"/>
          <p:cNvSpPr txBox="1"/>
          <p:nvPr/>
        </p:nvSpPr>
        <p:spPr>
          <a:xfrm>
            <a:off x="3251200" y="5895975"/>
            <a:ext cx="466471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把某物应用于/涂抹在...上 </a:t>
            </a:r>
            <a:endParaRPr lang="zh-CN" sz="32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7" name="文本框 16"/>
          <p:cNvSpPr txBox="1"/>
          <p:nvPr/>
        </p:nvSpPr>
        <p:spPr>
          <a:xfrm>
            <a:off x="7166610" y="4751070"/>
            <a:ext cx="1875790" cy="39878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zh-CN" altLang="en-US" sz="20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探索</a:t>
            </a:r>
            <a:r>
              <a:rPr lang="en-US" altLang="zh-CN" sz="20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;</a:t>
            </a:r>
            <a:r>
              <a:rPr lang="zh-CN" altLang="en-US" sz="20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探测</a:t>
            </a:r>
            <a:r>
              <a:rPr lang="en-US" altLang="zh-CN" sz="20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;</a:t>
            </a:r>
            <a:r>
              <a:rPr lang="zh-CN" altLang="en-US" sz="20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探险</a:t>
            </a:r>
            <a:endParaRPr lang="zh-CN" altLang="en-US" sz="20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8" name="文本框 17"/>
          <p:cNvSpPr txBox="1"/>
          <p:nvPr/>
        </p:nvSpPr>
        <p:spPr>
          <a:xfrm>
            <a:off x="10104755" y="4751070"/>
            <a:ext cx="1283335" cy="39878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zh-CN" altLang="en-US" sz="20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探索</a:t>
            </a:r>
            <a:r>
              <a:rPr lang="en-US" altLang="zh-CN" sz="20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;</a:t>
            </a:r>
            <a:r>
              <a:rPr lang="zh-CN" altLang="en-US" sz="20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探险</a:t>
            </a:r>
            <a:endParaRPr lang="zh-CN" altLang="en-US" sz="20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</p:spTree>
    <p:custDataLst>
      <p:tags r:id="rId2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5" dur="500" fill="hold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1" dur="500" fill="hold"/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2" dur="500" fill="hold"/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7" dur="500" fill="hold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8" dur="500" fill="hold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3" dur="500" fill="hold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4" dur="500" fill="hold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9" dur="500" fill="hold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0" dur="500" fill="hold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5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0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0" grpId="0"/>
      <p:bldP spid="31" grpId="0"/>
      <p:bldP spid="32" grpId="0"/>
    </p:bld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文本框 3"/>
          <p:cNvSpPr txBox="1"/>
          <p:nvPr/>
        </p:nvSpPr>
        <p:spPr>
          <a:xfrm>
            <a:off x="209550" y="83820"/>
            <a:ext cx="11793855" cy="64928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indent="0">
              <a:buNone/>
            </a:pPr>
            <a:r>
              <a:rPr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37.check in	</a:t>
            </a:r>
            <a:endParaRPr sz="28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>
              <a:buNone/>
            </a:pPr>
            <a:r>
              <a:rPr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     check out </a:t>
            </a:r>
            <a:endParaRPr sz="28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>
              <a:buNone/>
            </a:pPr>
            <a:endParaRPr sz="24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>
              <a:buNone/>
            </a:pPr>
            <a:r>
              <a:rPr sz="24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I'll ring the hotel. I'll tell them we'll </a:t>
            </a:r>
            <a:r>
              <a:rPr sz="2400" b="1">
                <a:solidFill>
                  <a:schemeClr val="accent2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check in</a:t>
            </a:r>
            <a:r>
              <a:rPr sz="24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 tomorrow.</a:t>
            </a:r>
            <a:endParaRPr sz="24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>
              <a:buNone/>
            </a:pPr>
            <a:r>
              <a:rPr sz="24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我来给旅馆打电话，通知他们我们明天入住。</a:t>
            </a:r>
            <a:endParaRPr sz="24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>
              <a:buNone/>
            </a:pPr>
            <a:r>
              <a:rPr sz="24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If you want to stay at a hotel, you have to </a:t>
            </a:r>
            <a:r>
              <a:rPr sz="2400" b="1">
                <a:solidFill>
                  <a:schemeClr val="accent2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check in</a:t>
            </a:r>
            <a:r>
              <a:rPr sz="24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. </a:t>
            </a:r>
            <a:endParaRPr sz="24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>
              <a:buNone/>
            </a:pPr>
            <a:r>
              <a:rPr sz="24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你想住旅馆，就得办理登记手续。</a:t>
            </a:r>
            <a:endParaRPr sz="24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>
              <a:buNone/>
            </a:pPr>
            <a:r>
              <a:rPr sz="24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Passengers must </a:t>
            </a:r>
            <a:r>
              <a:rPr sz="2400" b="1">
                <a:solidFill>
                  <a:schemeClr val="accent2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check in</a:t>
            </a:r>
            <a:r>
              <a:rPr sz="24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 at the airport an hour before the plane leaves.</a:t>
            </a:r>
            <a:endParaRPr sz="24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>
              <a:buNone/>
            </a:pPr>
            <a:r>
              <a:rPr sz="24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旅客们必须在飞机起飞前一小时到机场办理登机手续.</a:t>
            </a:r>
            <a:endParaRPr sz="24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>
              <a:buNone/>
            </a:pPr>
            <a:r>
              <a:rPr sz="24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He </a:t>
            </a:r>
            <a:r>
              <a:rPr sz="2400" b="1">
                <a:solidFill>
                  <a:schemeClr val="accent2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checked in</a:t>
            </a:r>
            <a:r>
              <a:rPr sz="24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 at the Capital International Airport for a flight to America.</a:t>
            </a:r>
            <a:endParaRPr sz="24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>
              <a:buNone/>
            </a:pPr>
            <a:r>
              <a:rPr sz="24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他在首都国际机场办好了登机手续，准备飞往美国。</a:t>
            </a:r>
            <a:endParaRPr sz="24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>
              <a:buNone/>
            </a:pPr>
            <a:r>
              <a:rPr sz="24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When I got to the hotel, he had just </a:t>
            </a:r>
            <a:r>
              <a:rPr sz="2400" b="1">
                <a:solidFill>
                  <a:schemeClr val="accent2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checked out</a:t>
            </a:r>
            <a:r>
              <a:rPr sz="24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. </a:t>
            </a:r>
            <a:endParaRPr sz="24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>
              <a:buNone/>
            </a:pPr>
            <a:r>
              <a:rPr sz="24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当我到达旅馆时，他刚退房走了。</a:t>
            </a:r>
            <a:endParaRPr sz="24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>
              <a:buNone/>
            </a:pPr>
            <a:r>
              <a:rPr sz="24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They packed and </a:t>
            </a:r>
            <a:r>
              <a:rPr sz="2400" b="1">
                <a:solidFill>
                  <a:schemeClr val="accent2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checked out </a:t>
            </a:r>
            <a:r>
              <a:rPr sz="24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of the hotel. </a:t>
            </a:r>
            <a:endParaRPr sz="24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>
              <a:buNone/>
            </a:pPr>
            <a:r>
              <a:rPr sz="24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他们收拾好东西，办理了退房手续。</a:t>
            </a:r>
            <a:endParaRPr sz="24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>
              <a:buNone/>
            </a:pPr>
            <a:r>
              <a:rPr sz="24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Guests must </a:t>
            </a:r>
            <a:r>
              <a:rPr sz="2400" b="1">
                <a:solidFill>
                  <a:schemeClr val="accent2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check out</a:t>
            </a:r>
            <a:r>
              <a:rPr sz="24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 before noon, or they will be charged for the day.</a:t>
            </a:r>
            <a:endParaRPr sz="24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>
              <a:buNone/>
            </a:pPr>
            <a:r>
              <a:rPr sz="24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旅客必须于中午前办清手续离开, 否则将收取全日费用</a:t>
            </a:r>
            <a:endParaRPr sz="24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2138045" y="83820"/>
            <a:ext cx="370840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sz="28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(在旅馆、机场等) 登记</a:t>
            </a:r>
            <a:r>
              <a:rPr lang="zh-CN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endParaRPr lang="zh-CN" sz="32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2300605" y="497840"/>
            <a:ext cx="338328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sz="28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结账离开（旅馆等）</a:t>
            </a:r>
            <a:r>
              <a:rPr lang="zh-CN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endParaRPr lang="zh-CN" sz="32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文本框 3"/>
          <p:cNvSpPr txBox="1"/>
          <p:nvPr/>
        </p:nvSpPr>
        <p:spPr>
          <a:xfrm>
            <a:off x="209550" y="83820"/>
            <a:ext cx="11793855" cy="680085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indent="0">
              <a:buNone/>
            </a:pPr>
            <a:r>
              <a:rPr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38.request[rɪ'kwest]n.&amp;vt.</a:t>
            </a:r>
            <a:endParaRPr sz="28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>
              <a:buNone/>
            </a:pPr>
            <a:endParaRPr sz="24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>
              <a:buNone/>
            </a:pPr>
            <a:endParaRPr sz="24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>
              <a:buNone/>
            </a:pPr>
            <a:endParaRPr sz="24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>
              <a:buNone/>
            </a:pPr>
            <a:endParaRPr sz="24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>
              <a:buNone/>
            </a:pPr>
            <a:endParaRPr sz="24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>
              <a:buNone/>
            </a:pPr>
            <a:endParaRPr sz="24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>
              <a:buNone/>
            </a:pPr>
            <a:endParaRPr sz="24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>
              <a:buNone/>
            </a:pPr>
            <a:endParaRPr sz="24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>
              <a:buNone/>
            </a:pPr>
            <a:endParaRPr sz="24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>
              <a:buNone/>
            </a:pPr>
            <a:endParaRPr sz="24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>
              <a:buNone/>
            </a:pPr>
            <a:endParaRPr sz="24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>
              <a:buNone/>
            </a:pPr>
            <a:endParaRPr lang="zh-CN" sz="24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>
              <a:buNone/>
            </a:pPr>
            <a:r>
              <a:rPr sz="24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If you have any special __________ about your room, please contact the reception.</a:t>
            </a:r>
            <a:endParaRPr sz="24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>
              <a:buNone/>
            </a:pPr>
            <a:r>
              <a:rPr sz="24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如果您对您的房间有特殊的要求，清联系接待处</a:t>
            </a:r>
            <a:r>
              <a:rPr lang="zh-CN" sz="24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。</a:t>
            </a:r>
            <a:endParaRPr sz="24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>
              <a:buNone/>
            </a:pPr>
            <a:r>
              <a:rPr sz="24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Finally they had to make a ________ for help. 最后他们只好请求帮助。</a:t>
            </a:r>
            <a:endParaRPr sz="24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>
              <a:buNone/>
            </a:pPr>
            <a:r>
              <a:rPr sz="24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He went there _____ their request. 他应邀前往。</a:t>
            </a:r>
            <a:endParaRPr sz="24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>
              <a:buNone/>
            </a:pPr>
            <a:endParaRPr sz="24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pic>
        <p:nvPicPr>
          <p:cNvPr id="3" name="图片 2" descr="quest-寻求填空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750" y="490855"/>
            <a:ext cx="11717655" cy="4401185"/>
          </a:xfrm>
          <a:prstGeom prst="rect">
            <a:avLst/>
          </a:prstGeom>
        </p:spPr>
      </p:pic>
      <p:sp>
        <p:nvSpPr>
          <p:cNvPr id="2" name="文本框 1"/>
          <p:cNvSpPr txBox="1"/>
          <p:nvPr/>
        </p:nvSpPr>
        <p:spPr>
          <a:xfrm>
            <a:off x="4410075" y="83820"/>
            <a:ext cx="441960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sz="28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(正式或礼貌的) 要求；请求</a:t>
            </a:r>
            <a:r>
              <a:rPr lang="zh-CN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endParaRPr lang="zh-CN" sz="32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5075555" y="727075"/>
            <a:ext cx="15544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en-US" altLang="zh-CN"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寻求, 探求</a:t>
            </a:r>
            <a:endParaRPr lang="en-US" altLang="zh-CN" sz="24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5075555" y="1289685"/>
            <a:ext cx="15544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en-US" altLang="zh-CN"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问题, 疑问</a:t>
            </a:r>
            <a:endParaRPr lang="en-US" altLang="zh-CN" sz="24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9841230" y="1289685"/>
            <a:ext cx="18592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en-US" altLang="zh-CN"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问卷, 调查表</a:t>
            </a:r>
            <a:endParaRPr lang="en-US" altLang="zh-CN" sz="24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4986020" y="1866900"/>
            <a:ext cx="23418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en-US" altLang="zh-CN"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获得, 取得; 学到</a:t>
            </a:r>
            <a:endParaRPr lang="en-US" altLang="zh-CN" sz="24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5316220" y="4204970"/>
            <a:ext cx="15798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en-US" altLang="zh-CN"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要求; 请求</a:t>
            </a:r>
            <a:endParaRPr lang="en-US" altLang="zh-CN" sz="24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1" name="文本框 10"/>
          <p:cNvSpPr txBox="1"/>
          <p:nvPr/>
        </p:nvSpPr>
        <p:spPr>
          <a:xfrm>
            <a:off x="3212465" y="4891405"/>
            <a:ext cx="1676400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en-US" altLang="zh-CN"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request(s) </a:t>
            </a:r>
            <a:endParaRPr lang="en-US" altLang="zh-CN" sz="28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2" name="文本框 11"/>
          <p:cNvSpPr txBox="1"/>
          <p:nvPr/>
        </p:nvSpPr>
        <p:spPr>
          <a:xfrm>
            <a:off x="3773805" y="5627370"/>
            <a:ext cx="1301750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en-US" altLang="zh-CN"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request </a:t>
            </a:r>
            <a:endParaRPr lang="en-US" altLang="zh-CN" sz="28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3" name="文本框 12"/>
          <p:cNvSpPr txBox="1"/>
          <p:nvPr/>
        </p:nvSpPr>
        <p:spPr>
          <a:xfrm>
            <a:off x="2276475" y="5960745"/>
            <a:ext cx="478790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en-US" altLang="zh-CN"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at </a:t>
            </a:r>
            <a:endParaRPr lang="en-US" altLang="zh-CN" sz="28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2419985" y="2461260"/>
            <a:ext cx="7924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altLang="en-US"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寻求</a:t>
            </a:r>
            <a:endParaRPr lang="zh-CN" altLang="en-US" sz="24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4" name="文本框 13"/>
          <p:cNvSpPr txBox="1"/>
          <p:nvPr/>
        </p:nvSpPr>
        <p:spPr>
          <a:xfrm>
            <a:off x="6843395" y="1289685"/>
            <a:ext cx="7924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en-US" altLang="zh-CN"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询问</a:t>
            </a:r>
            <a:endParaRPr lang="en-US" altLang="zh-CN" sz="24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5" name="文本框 14"/>
          <p:cNvSpPr txBox="1"/>
          <p:nvPr/>
        </p:nvSpPr>
        <p:spPr>
          <a:xfrm>
            <a:off x="8583295" y="1866900"/>
            <a:ext cx="24942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en-US" altLang="zh-CN"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获得物,获得;收购</a:t>
            </a:r>
            <a:endParaRPr lang="en-US" altLang="zh-CN" sz="24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7" name="文本框 16"/>
          <p:cNvSpPr txBox="1"/>
          <p:nvPr/>
        </p:nvSpPr>
        <p:spPr>
          <a:xfrm>
            <a:off x="4986020" y="2461260"/>
            <a:ext cx="23672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en-US" altLang="zh-CN"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战胜; 征服; 攻克</a:t>
            </a:r>
            <a:endParaRPr lang="en-US" altLang="zh-CN" sz="24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8" name="文本框 17"/>
          <p:cNvSpPr txBox="1"/>
          <p:nvPr/>
        </p:nvSpPr>
        <p:spPr>
          <a:xfrm>
            <a:off x="8804275" y="2461260"/>
            <a:ext cx="25704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en-US" altLang="zh-CN"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征服, 战胜;战利品</a:t>
            </a:r>
            <a:endParaRPr lang="en-US" altLang="zh-CN" sz="24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9" name="文本框 18"/>
          <p:cNvSpPr txBox="1"/>
          <p:nvPr/>
        </p:nvSpPr>
        <p:spPr>
          <a:xfrm>
            <a:off x="5663565" y="3026410"/>
            <a:ext cx="15036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en-US" altLang="zh-CN"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询问;探究</a:t>
            </a:r>
            <a:endParaRPr lang="en-US" altLang="zh-CN" sz="24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20" name="文本框 19"/>
          <p:cNvSpPr txBox="1"/>
          <p:nvPr/>
        </p:nvSpPr>
        <p:spPr>
          <a:xfrm>
            <a:off x="9046210" y="3026410"/>
            <a:ext cx="15036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en-US" altLang="zh-CN"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询问;探究</a:t>
            </a:r>
            <a:endParaRPr lang="en-US" altLang="zh-CN" sz="24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21" name="文本框 20"/>
          <p:cNvSpPr txBox="1"/>
          <p:nvPr/>
        </p:nvSpPr>
        <p:spPr>
          <a:xfrm>
            <a:off x="4986020" y="3648075"/>
            <a:ext cx="15798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en-US" altLang="zh-CN"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需要; 要求</a:t>
            </a:r>
            <a:endParaRPr lang="en-US" altLang="zh-CN" sz="24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22" name="文本框 21"/>
          <p:cNvSpPr txBox="1"/>
          <p:nvPr/>
        </p:nvSpPr>
        <p:spPr>
          <a:xfrm>
            <a:off x="8158480" y="3648075"/>
            <a:ext cx="21894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en-US" altLang="zh-CN"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要求; 必要条件</a:t>
            </a:r>
            <a:endParaRPr lang="en-US" altLang="zh-CN" sz="24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</p:spTree>
    <p:custDataLst>
      <p:tags r:id="rId2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  <p:bldP spid="6" grpId="0"/>
      <p:bldP spid="7" grpId="0"/>
      <p:bldP spid="8" grpId="0"/>
      <p:bldP spid="10" grpId="0"/>
      <p:bldP spid="11" grpId="0"/>
      <p:bldP spid="12" grpId="0"/>
      <p:bldP spid="13" grpId="0"/>
      <p:bldP spid="9" grpId="0"/>
      <p:bldP spid="14" grpId="0"/>
      <p:bldP spid="15" grpId="0"/>
      <p:bldP spid="17" grpId="0"/>
      <p:bldP spid="18" grpId="0"/>
      <p:bldP spid="19" grpId="0"/>
      <p:bldP spid="20" grpId="0"/>
      <p:bldP spid="21" grpId="0"/>
      <p:bldP spid="22" grpId="0"/>
    </p:bld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文本框 3"/>
          <p:cNvSpPr txBox="1"/>
          <p:nvPr/>
        </p:nvSpPr>
        <p:spPr>
          <a:xfrm>
            <a:off x="209550" y="83820"/>
            <a:ext cx="11793855" cy="673925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indent="0">
              <a:buNone/>
            </a:pPr>
            <a:r>
              <a:rPr sz="24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The woman came to the party _____ her friend's request.</a:t>
            </a:r>
            <a:endParaRPr sz="24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>
              <a:buNone/>
            </a:pPr>
            <a:r>
              <a:rPr sz="24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应朋友的请求，这个妇女参加了聚会。</a:t>
            </a:r>
            <a:endParaRPr sz="24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>
              <a:buNone/>
            </a:pPr>
            <a:r>
              <a:rPr sz="24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They requested him ___________. 他们要求他离开。</a:t>
            </a:r>
            <a:endParaRPr sz="24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>
              <a:buNone/>
            </a:pPr>
            <a:r>
              <a:rPr sz="24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Visitors are requested not ___________ here. 参观者请勿在此吸烟。</a:t>
            </a:r>
            <a:endParaRPr sz="24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>
              <a:buNone/>
            </a:pPr>
            <a:r>
              <a:rPr sz="24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They requested that help _________________</a:t>
            </a:r>
            <a:r>
              <a:rPr lang="en-US" sz="24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(send)</a:t>
            </a:r>
            <a:r>
              <a:rPr sz="24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 at once. 他们请求立即施以援助。</a:t>
            </a:r>
            <a:endParaRPr sz="24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>
              <a:buNone/>
            </a:pPr>
            <a:endParaRPr sz="24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>
              <a:buNone/>
            </a:pPr>
            <a:r>
              <a:rPr sz="24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39. view [vju:]n.                               vt.</a:t>
            </a:r>
            <a:endParaRPr sz="24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>
              <a:buNone/>
            </a:pPr>
            <a:r>
              <a:rPr sz="24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in one's view  </a:t>
            </a:r>
            <a:endParaRPr sz="24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>
              <a:buNone/>
            </a:pPr>
            <a:r>
              <a:rPr sz="24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a sea/ mountain view </a:t>
            </a:r>
            <a:endParaRPr sz="24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>
              <a:buNone/>
            </a:pPr>
            <a:endParaRPr sz="24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>
              <a:buNone/>
            </a:pPr>
            <a:r>
              <a:rPr sz="24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I'd like a room with a </a:t>
            </a:r>
            <a:r>
              <a:rPr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view</a:t>
            </a:r>
            <a:r>
              <a:rPr sz="24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. 我想要一个可以观看风景的房间。</a:t>
            </a:r>
            <a:endParaRPr sz="24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>
              <a:buNone/>
            </a:pPr>
            <a:r>
              <a:rPr sz="24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The </a:t>
            </a:r>
            <a:r>
              <a:rPr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view</a:t>
            </a:r>
            <a:r>
              <a:rPr sz="24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 from the top of the hill was more beautiful. 从山顶远眺景色更美丽。</a:t>
            </a:r>
            <a:endParaRPr sz="24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>
              <a:buNone/>
            </a:pPr>
            <a:r>
              <a:rPr sz="24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The lake soon came into </a:t>
            </a:r>
            <a:r>
              <a:rPr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view</a:t>
            </a:r>
            <a:r>
              <a:rPr sz="24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 . 那湖很快映入眼帘。</a:t>
            </a:r>
            <a:endParaRPr sz="24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>
              <a:buNone/>
            </a:pPr>
            <a:r>
              <a:rPr sz="24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The sun disappeared from </a:t>
            </a:r>
            <a:r>
              <a:rPr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view</a:t>
            </a:r>
            <a:r>
              <a:rPr sz="24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 . 太阳看不见了。</a:t>
            </a:r>
            <a:endParaRPr sz="24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>
              <a:buNone/>
            </a:pPr>
            <a:r>
              <a:rPr sz="24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You should make your </a:t>
            </a:r>
            <a:r>
              <a:rPr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views</a:t>
            </a:r>
            <a:r>
              <a:rPr sz="24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 known to your friend.你应该让你的朋友了解你的观点。</a:t>
            </a:r>
            <a:endParaRPr sz="24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>
              <a:buNone/>
            </a:pPr>
            <a:r>
              <a:rPr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In my view</a:t>
            </a:r>
            <a:r>
              <a:rPr lang="en-US" sz="2400" b="1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,</a:t>
            </a:r>
            <a:r>
              <a:rPr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sz="24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it was a waste of time. 依我看, 这是浪费时间。</a:t>
            </a:r>
            <a:endParaRPr sz="24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>
              <a:buNone/>
            </a:pPr>
            <a:r>
              <a:rPr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In my view</a:t>
            </a:r>
            <a:r>
              <a:rPr sz="24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, the greatest happiness lies in one's satisfaction with one's life.</a:t>
            </a:r>
            <a:endParaRPr sz="24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>
              <a:buNone/>
            </a:pPr>
            <a:r>
              <a:rPr sz="24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在我看来, 最大的幸福在于人们对生活的满意程度。</a:t>
            </a:r>
            <a:endParaRPr sz="24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4" name="文本框 13"/>
          <p:cNvSpPr txBox="1"/>
          <p:nvPr/>
        </p:nvSpPr>
        <p:spPr>
          <a:xfrm>
            <a:off x="4354830" y="83820"/>
            <a:ext cx="478790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en-US" altLang="zh-CN"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at </a:t>
            </a:r>
            <a:endParaRPr lang="en-US" altLang="zh-CN" sz="28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3016250" y="791845"/>
            <a:ext cx="1338580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en-US" altLang="zh-CN"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to leave </a:t>
            </a:r>
            <a:endParaRPr lang="en-US" altLang="zh-CN" sz="28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3826510" y="1167130"/>
            <a:ext cx="1535430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en-US" altLang="zh-CN"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to smoke </a:t>
            </a:r>
            <a:endParaRPr lang="en-US" altLang="zh-CN" sz="28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3636645" y="1501775"/>
            <a:ext cx="2572385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en-US" altLang="zh-CN"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(should) be sent </a:t>
            </a:r>
            <a:endParaRPr lang="en-US" altLang="zh-CN" sz="28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2409190" y="2177415"/>
            <a:ext cx="221488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sz="24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视野</a:t>
            </a:r>
            <a:r>
              <a:rPr lang="en-US" sz="24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;</a:t>
            </a:r>
            <a:r>
              <a:rPr sz="24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景色</a:t>
            </a:r>
            <a:r>
              <a:rPr lang="en-US" sz="24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;</a:t>
            </a:r>
            <a:r>
              <a:rPr sz="24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看法</a:t>
            </a:r>
            <a:r>
              <a:rPr lang="zh-CN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endParaRPr lang="zh-CN" sz="32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5010150" y="2177415"/>
            <a:ext cx="119888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sz="24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看;看待</a:t>
            </a:r>
            <a:r>
              <a:rPr lang="zh-CN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endParaRPr lang="zh-CN" sz="32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2026920" y="2565400"/>
            <a:ext cx="170688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sz="24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在某人看来</a:t>
            </a:r>
            <a:r>
              <a:rPr lang="zh-CN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endParaRPr lang="zh-CN" sz="32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1" name="文本框 10"/>
          <p:cNvSpPr txBox="1"/>
          <p:nvPr/>
        </p:nvSpPr>
        <p:spPr>
          <a:xfrm>
            <a:off x="3094990" y="2915285"/>
            <a:ext cx="1181735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sz="24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海/山景</a:t>
            </a:r>
            <a:r>
              <a:rPr lang="zh-CN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endParaRPr lang="zh-CN" sz="32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5" grpId="0"/>
      <p:bldP spid="6" grpId="0"/>
      <p:bldP spid="7" grpId="0"/>
      <p:bldP spid="8" grpId="0"/>
      <p:bldP spid="9" grpId="0"/>
      <p:bldP spid="10" grpId="0"/>
      <p:bldP spid="11" grpId="0"/>
    </p:bld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2" name="图片 1" descr="vid-看填空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6520" y="635"/>
            <a:ext cx="11956415" cy="6857365"/>
          </a:xfrm>
          <a:prstGeom prst="rect">
            <a:avLst/>
          </a:prstGeom>
        </p:spPr>
      </p:pic>
      <p:sp>
        <p:nvSpPr>
          <p:cNvPr id="5" name="文本框 4"/>
          <p:cNvSpPr txBox="1"/>
          <p:nvPr/>
        </p:nvSpPr>
        <p:spPr>
          <a:xfrm>
            <a:off x="2539365" y="3137535"/>
            <a:ext cx="58928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altLang="en-US" sz="32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看</a:t>
            </a:r>
            <a:endParaRPr lang="zh-CN" altLang="en-US" sz="32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4799330" y="516890"/>
            <a:ext cx="11734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altLang="en-US"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看</a:t>
            </a:r>
            <a:r>
              <a:rPr lang="en-US" altLang="zh-CN"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,</a:t>
            </a:r>
            <a:r>
              <a:rPr lang="zh-CN" altLang="en-US"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看待</a:t>
            </a:r>
            <a:endParaRPr lang="zh-CN" altLang="en-US" sz="24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6209030" y="516890"/>
            <a:ext cx="7924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altLang="en-US"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景象</a:t>
            </a:r>
            <a:endParaRPr lang="zh-CN" altLang="en-US" sz="24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9483090" y="140970"/>
            <a:ext cx="7924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altLang="en-US"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预习</a:t>
            </a:r>
            <a:endParaRPr lang="zh-CN" altLang="en-US" sz="24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9304655" y="516890"/>
            <a:ext cx="15036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altLang="en-US"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复习</a:t>
            </a:r>
            <a:r>
              <a:rPr lang="en-US" altLang="zh-CN"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;</a:t>
            </a:r>
            <a:r>
              <a:rPr lang="zh-CN" altLang="en-US"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评论</a:t>
            </a:r>
            <a:endParaRPr lang="zh-CN" altLang="en-US" sz="24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9584690" y="977265"/>
            <a:ext cx="15036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altLang="en-US"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采访</a:t>
            </a:r>
            <a:r>
              <a:rPr lang="en-US" altLang="zh-CN"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;</a:t>
            </a:r>
            <a:r>
              <a:rPr lang="zh-CN" altLang="en-US"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面试</a:t>
            </a:r>
            <a:endParaRPr lang="zh-CN" altLang="en-US" sz="24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2" name="文本框 11"/>
          <p:cNvSpPr txBox="1"/>
          <p:nvPr/>
        </p:nvSpPr>
        <p:spPr>
          <a:xfrm>
            <a:off x="7934960" y="3089910"/>
            <a:ext cx="15036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altLang="en-US"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游客</a:t>
            </a:r>
            <a:r>
              <a:rPr lang="en-US" altLang="zh-CN"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;</a:t>
            </a:r>
            <a:r>
              <a:rPr lang="zh-CN" altLang="en-US"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访客</a:t>
            </a:r>
            <a:endParaRPr lang="zh-CN" altLang="en-US" sz="24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3" name="文本框 12"/>
          <p:cNvSpPr txBox="1"/>
          <p:nvPr/>
        </p:nvSpPr>
        <p:spPr>
          <a:xfrm>
            <a:off x="5121275" y="3550285"/>
            <a:ext cx="21132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altLang="en-US"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视觉的</a:t>
            </a:r>
            <a:r>
              <a:rPr lang="en-US" altLang="zh-CN"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;</a:t>
            </a:r>
            <a:r>
              <a:rPr lang="zh-CN" altLang="en-US"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可见的</a:t>
            </a:r>
            <a:endParaRPr lang="zh-CN" altLang="en-US" sz="24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4" name="文本框 13"/>
          <p:cNvSpPr txBox="1"/>
          <p:nvPr/>
        </p:nvSpPr>
        <p:spPr>
          <a:xfrm>
            <a:off x="5111750" y="4089400"/>
            <a:ext cx="10972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altLang="en-US"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可见的</a:t>
            </a:r>
            <a:endParaRPr lang="zh-CN" altLang="en-US" sz="24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5" name="文本框 14"/>
          <p:cNvSpPr txBox="1"/>
          <p:nvPr/>
        </p:nvSpPr>
        <p:spPr>
          <a:xfrm>
            <a:off x="8081010" y="4089400"/>
            <a:ext cx="14020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altLang="en-US"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看不见的</a:t>
            </a:r>
            <a:endParaRPr lang="zh-CN" altLang="en-US" sz="24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6" name="文本框 15"/>
          <p:cNvSpPr txBox="1"/>
          <p:nvPr/>
        </p:nvSpPr>
        <p:spPr>
          <a:xfrm>
            <a:off x="5041265" y="4611370"/>
            <a:ext cx="15798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altLang="en-US"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视力</a:t>
            </a:r>
            <a:r>
              <a:rPr lang="en-US" altLang="zh-CN"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; </a:t>
            </a:r>
            <a:r>
              <a:rPr lang="zh-CN" altLang="en-US"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幻像</a:t>
            </a:r>
            <a:endParaRPr lang="zh-CN" altLang="en-US" sz="24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8" name="文本框 17"/>
          <p:cNvSpPr txBox="1"/>
          <p:nvPr/>
        </p:nvSpPr>
        <p:spPr>
          <a:xfrm>
            <a:off x="5244465" y="1967230"/>
            <a:ext cx="10972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altLang="en-US"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明显的</a:t>
            </a:r>
            <a:endParaRPr lang="zh-CN" altLang="en-US" sz="24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9" name="文本框 18"/>
          <p:cNvSpPr txBox="1"/>
          <p:nvPr/>
        </p:nvSpPr>
        <p:spPr>
          <a:xfrm>
            <a:off x="8571230" y="5132705"/>
            <a:ext cx="10972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altLang="en-US"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明显地</a:t>
            </a:r>
            <a:endParaRPr lang="zh-CN" altLang="en-US" sz="24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20" name="文本框 19"/>
          <p:cNvSpPr txBox="1"/>
          <p:nvPr/>
        </p:nvSpPr>
        <p:spPr>
          <a:xfrm>
            <a:off x="8368030" y="5593080"/>
            <a:ext cx="15798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altLang="en-US"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修订</a:t>
            </a:r>
            <a:r>
              <a:rPr lang="en-US" altLang="zh-CN"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; </a:t>
            </a:r>
            <a:r>
              <a:rPr lang="zh-CN" altLang="en-US"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复习</a:t>
            </a:r>
            <a:endParaRPr lang="zh-CN" altLang="en-US" sz="24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21" name="文本框 20"/>
          <p:cNvSpPr txBox="1"/>
          <p:nvPr/>
        </p:nvSpPr>
        <p:spPr>
          <a:xfrm>
            <a:off x="5041265" y="5701030"/>
            <a:ext cx="15798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altLang="en-US"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修订</a:t>
            </a:r>
            <a:r>
              <a:rPr lang="en-US" altLang="zh-CN"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; </a:t>
            </a:r>
            <a:r>
              <a:rPr lang="zh-CN" altLang="en-US"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复习</a:t>
            </a:r>
            <a:endParaRPr lang="zh-CN" altLang="en-US" sz="24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22" name="文本框 21"/>
          <p:cNvSpPr txBox="1"/>
          <p:nvPr/>
        </p:nvSpPr>
        <p:spPr>
          <a:xfrm>
            <a:off x="5340350" y="5132705"/>
            <a:ext cx="10972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altLang="en-US"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明显的</a:t>
            </a:r>
            <a:endParaRPr lang="zh-CN" altLang="en-US" sz="24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23" name="文本框 22"/>
          <p:cNvSpPr txBox="1"/>
          <p:nvPr/>
        </p:nvSpPr>
        <p:spPr>
          <a:xfrm>
            <a:off x="8290560" y="1967230"/>
            <a:ext cx="7924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altLang="en-US"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证据</a:t>
            </a:r>
            <a:endParaRPr lang="zh-CN" altLang="en-US" sz="24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24" name="文本框 23"/>
          <p:cNvSpPr txBox="1"/>
          <p:nvPr/>
        </p:nvSpPr>
        <p:spPr>
          <a:xfrm>
            <a:off x="5121275" y="2507615"/>
            <a:ext cx="7924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altLang="en-US"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提供</a:t>
            </a:r>
            <a:endParaRPr lang="zh-CN" altLang="en-US" sz="24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25" name="文本框 24"/>
          <p:cNvSpPr txBox="1"/>
          <p:nvPr/>
        </p:nvSpPr>
        <p:spPr>
          <a:xfrm>
            <a:off x="7912735" y="2507615"/>
            <a:ext cx="7924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altLang="en-US"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供应</a:t>
            </a:r>
            <a:endParaRPr lang="zh-CN" altLang="en-US" sz="24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26" name="文本框 25"/>
          <p:cNvSpPr txBox="1"/>
          <p:nvPr/>
        </p:nvSpPr>
        <p:spPr>
          <a:xfrm>
            <a:off x="5367655" y="6161405"/>
            <a:ext cx="20878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altLang="en-US"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先前的</a:t>
            </a:r>
            <a:r>
              <a:rPr lang="en-US" altLang="zh-CN"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,</a:t>
            </a:r>
            <a:r>
              <a:rPr lang="zh-CN" altLang="en-US"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前面的</a:t>
            </a:r>
            <a:endParaRPr lang="zh-CN" altLang="en-US" sz="24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27" name="文本框 26"/>
          <p:cNvSpPr txBox="1"/>
          <p:nvPr/>
        </p:nvSpPr>
        <p:spPr>
          <a:xfrm>
            <a:off x="4926965" y="1506855"/>
            <a:ext cx="15544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altLang="en-US"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视频</a:t>
            </a:r>
            <a:r>
              <a:rPr lang="en-US" altLang="zh-CN"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, </a:t>
            </a:r>
            <a:r>
              <a:rPr lang="zh-CN" altLang="en-US"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录像</a:t>
            </a:r>
            <a:endParaRPr lang="zh-CN" altLang="en-US" sz="24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5111750" y="3089910"/>
            <a:ext cx="15544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altLang="en-US"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参观</a:t>
            </a:r>
            <a:r>
              <a:rPr lang="en-US" altLang="zh-CN"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, </a:t>
            </a:r>
            <a:r>
              <a:rPr lang="zh-CN" altLang="en-US"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拜访</a:t>
            </a:r>
            <a:endParaRPr lang="zh-CN" altLang="en-US" sz="24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</p:spTree>
    <p:custDataLst>
      <p:tags r:id="rId2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0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3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4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  <p:bldP spid="10" grpId="0"/>
      <p:bldP spid="12" grpId="0"/>
      <p:bldP spid="13" grpId="0"/>
      <p:bldP spid="14" grpId="0"/>
      <p:bldP spid="15" grpId="0"/>
      <p:bldP spid="16" grpId="0"/>
      <p:bldP spid="18" grpId="0"/>
      <p:bldP spid="19" grpId="0"/>
      <p:bldP spid="20" grpId="0"/>
      <p:bldP spid="21" grpId="0"/>
      <p:bldP spid="22" grpId="0"/>
      <p:bldP spid="23" grpId="0"/>
      <p:bldP spid="24" grpId="0"/>
      <p:bldP spid="25" grpId="0"/>
      <p:bldP spid="26" grpId="0"/>
      <p:bldP spid="27" grpId="0"/>
      <p:bldP spid="3" grpId="0"/>
    </p:bld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文本框 3"/>
          <p:cNvSpPr txBox="1"/>
          <p:nvPr/>
        </p:nvSpPr>
        <p:spPr>
          <a:xfrm>
            <a:off x="209550" y="83820"/>
            <a:ext cx="11793855" cy="526224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indent="0">
              <a:buNone/>
            </a:pPr>
            <a:r>
              <a:rPr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40.sight </a:t>
            </a:r>
            <a:r>
              <a:rPr lang="en-US"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[</a:t>
            </a:r>
            <a:r>
              <a:rPr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saɪt</a:t>
            </a:r>
            <a:r>
              <a:rPr lang="en-US"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]</a:t>
            </a:r>
            <a:r>
              <a:rPr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 n.</a:t>
            </a:r>
            <a:endParaRPr sz="28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>
              <a:buNone/>
            </a:pPr>
            <a:r>
              <a:rPr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The sunset was a very beautiful ________. 那次落日真是一幅美景。</a:t>
            </a:r>
            <a:endParaRPr sz="28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>
              <a:buNone/>
            </a:pPr>
            <a:r>
              <a:rPr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The Great Wall is one of the most amazing ______</a:t>
            </a:r>
            <a:r>
              <a:rPr lang="en-US"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_</a:t>
            </a:r>
            <a:r>
              <a:rPr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 in the world. </a:t>
            </a:r>
            <a:endParaRPr sz="28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>
              <a:buNone/>
            </a:pPr>
            <a:r>
              <a:rPr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长城是世界上最惊奇的景象之一。</a:t>
            </a:r>
            <a:endParaRPr sz="28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>
              <a:buNone/>
            </a:pPr>
            <a:r>
              <a:rPr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She went out to see the _______ of Paris. 她去巴黎观光了。</a:t>
            </a:r>
            <a:endParaRPr sz="28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>
              <a:buNone/>
            </a:pPr>
            <a:r>
              <a:rPr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A bicycle came ______ sight on the road. 路上出现了一辆自行车。</a:t>
            </a:r>
            <a:endParaRPr sz="28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>
              <a:buNone/>
            </a:pPr>
            <a:r>
              <a:rPr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We waved until the car was _____ of sight.</a:t>
            </a:r>
            <a:endParaRPr sz="28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>
              <a:buNone/>
            </a:pPr>
            <a:r>
              <a:rPr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 我们一直挥着手，直到汽车驶出了我们的视野。</a:t>
            </a:r>
            <a:endParaRPr sz="28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>
              <a:buNone/>
            </a:pPr>
            <a:r>
              <a:rPr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He has very little sight ____ his right eye. 他右眼视力极弱。</a:t>
            </a:r>
            <a:endParaRPr sz="28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>
              <a:buNone/>
            </a:pPr>
            <a:r>
              <a:rPr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My sight is ________(fail), and I can't read any more. </a:t>
            </a:r>
            <a:endParaRPr sz="28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>
              <a:buNone/>
            </a:pPr>
            <a:r>
              <a:rPr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我的视力在下降，看不了书了。</a:t>
            </a:r>
            <a:endParaRPr sz="28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>
              <a:buNone/>
            </a:pPr>
            <a:endParaRPr sz="28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2755265" y="83820"/>
            <a:ext cx="273050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sz="28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景象; 视野; 视力</a:t>
            </a:r>
            <a:r>
              <a:rPr lang="zh-CN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endParaRPr lang="zh-CN" sz="32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5367655" y="509905"/>
            <a:ext cx="101854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en-US" sz="32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sight</a:t>
            </a:r>
            <a:endParaRPr lang="en-US" sz="32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6871335" y="927100"/>
            <a:ext cx="1176655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en-US" sz="32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sights</a:t>
            </a:r>
            <a:endParaRPr lang="en-US" sz="32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3886200" y="1769745"/>
            <a:ext cx="1176655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en-US" sz="32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sights</a:t>
            </a:r>
            <a:endParaRPr lang="en-US" sz="32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2709545" y="2185670"/>
            <a:ext cx="860425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en-US" sz="32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into</a:t>
            </a:r>
            <a:endParaRPr lang="en-US" sz="32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4625340" y="2616200"/>
            <a:ext cx="747395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en-US" sz="32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out</a:t>
            </a:r>
            <a:endParaRPr lang="en-US" sz="32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3859530" y="3474085"/>
            <a:ext cx="52197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en-US" sz="32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in</a:t>
            </a:r>
            <a:endParaRPr lang="en-US" sz="32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1" name="文本框 10"/>
          <p:cNvSpPr txBox="1"/>
          <p:nvPr/>
        </p:nvSpPr>
        <p:spPr>
          <a:xfrm>
            <a:off x="2118995" y="3903980"/>
            <a:ext cx="1289685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en-US" sz="32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failing</a:t>
            </a:r>
            <a:endParaRPr lang="en-US" sz="32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/>
      <p:bldP spid="5" grpId="0"/>
      <p:bldP spid="7" grpId="0"/>
      <p:bldP spid="8" grpId="0"/>
      <p:bldP spid="9" grpId="0"/>
      <p:bldP spid="10" grpId="0"/>
      <p:bldP spid="11" grpId="0"/>
    </p:bld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2" name="图片 1" descr="stand站填空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4455" y="544195"/>
            <a:ext cx="11854180" cy="4284980"/>
          </a:xfrm>
          <a:prstGeom prst="rect">
            <a:avLst/>
          </a:prstGeom>
        </p:spPr>
      </p:pic>
      <p:sp>
        <p:nvSpPr>
          <p:cNvPr id="4" name="文本框 3"/>
          <p:cNvSpPr txBox="1"/>
          <p:nvPr/>
        </p:nvSpPr>
        <p:spPr>
          <a:xfrm>
            <a:off x="209550" y="83820"/>
            <a:ext cx="1179385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indent="0">
              <a:buNone/>
            </a:pPr>
            <a:r>
              <a:rPr sz="24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41.statue [ ˈstæ tʃu:] n.</a:t>
            </a:r>
            <a:endParaRPr sz="24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3303270" y="22225"/>
            <a:ext cx="170688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sz="24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雕塑；雕像</a:t>
            </a:r>
            <a:r>
              <a:rPr lang="zh-CN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endParaRPr lang="zh-CN" sz="32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2" name="文本框 11"/>
          <p:cNvSpPr txBox="1"/>
          <p:nvPr/>
        </p:nvSpPr>
        <p:spPr>
          <a:xfrm>
            <a:off x="7646670" y="2353945"/>
            <a:ext cx="58928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zh-CN" altLang="en-US" sz="32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站</a:t>
            </a:r>
            <a:endParaRPr lang="zh-CN" altLang="en-US" sz="32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3" name="文本框 12"/>
          <p:cNvSpPr txBox="1"/>
          <p:nvPr/>
        </p:nvSpPr>
        <p:spPr>
          <a:xfrm>
            <a:off x="9697720" y="754380"/>
            <a:ext cx="7924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zh-CN" altLang="en-US"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雕像</a:t>
            </a:r>
            <a:endParaRPr lang="zh-CN" altLang="en-US" sz="24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5" name="文本框 14"/>
          <p:cNvSpPr txBox="1"/>
          <p:nvPr/>
        </p:nvSpPr>
        <p:spPr>
          <a:xfrm>
            <a:off x="9596120" y="2415540"/>
            <a:ext cx="22148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zh-CN" altLang="en-US"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地位</a:t>
            </a:r>
            <a:r>
              <a:rPr lang="en-US" altLang="zh-CN"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;</a:t>
            </a:r>
            <a:r>
              <a:rPr lang="zh-CN" altLang="en-US"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状态</a:t>
            </a:r>
            <a:r>
              <a:rPr lang="en-US" altLang="zh-CN"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;</a:t>
            </a:r>
            <a:r>
              <a:rPr lang="zh-CN" altLang="en-US"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情况</a:t>
            </a:r>
            <a:endParaRPr lang="zh-CN" altLang="en-US" sz="24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6" name="文本框 15"/>
          <p:cNvSpPr txBox="1"/>
          <p:nvPr/>
        </p:nvSpPr>
        <p:spPr>
          <a:xfrm>
            <a:off x="9596120" y="1893570"/>
            <a:ext cx="14020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zh-CN" altLang="en-US"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状态；州</a:t>
            </a:r>
            <a:endParaRPr lang="zh-CN" altLang="en-US" sz="24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7" name="文本框 16"/>
          <p:cNvSpPr txBox="1"/>
          <p:nvPr/>
        </p:nvSpPr>
        <p:spPr>
          <a:xfrm>
            <a:off x="3970655" y="1893570"/>
            <a:ext cx="7924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zh-CN" altLang="en-US"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环境</a:t>
            </a:r>
            <a:endParaRPr lang="zh-CN" altLang="en-US" sz="24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8" name="文本框 17"/>
          <p:cNvSpPr txBox="1"/>
          <p:nvPr/>
        </p:nvSpPr>
        <p:spPr>
          <a:xfrm>
            <a:off x="9808210" y="4155440"/>
            <a:ext cx="15036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zh-CN" altLang="en-US"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例子</a:t>
            </a:r>
            <a:r>
              <a:rPr lang="en-US" altLang="zh-CN"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;</a:t>
            </a:r>
            <a:r>
              <a:rPr lang="zh-CN" altLang="en-US"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情况</a:t>
            </a:r>
            <a:endParaRPr lang="zh-CN" altLang="en-US" sz="24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9" name="文本框 18"/>
          <p:cNvSpPr txBox="1"/>
          <p:nvPr/>
        </p:nvSpPr>
        <p:spPr>
          <a:xfrm>
            <a:off x="9596120" y="3594100"/>
            <a:ext cx="21132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zh-CN" altLang="en-US"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立即的</a:t>
            </a:r>
            <a:r>
              <a:rPr lang="en-US" altLang="zh-CN"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;</a:t>
            </a:r>
            <a:r>
              <a:rPr lang="zh-CN" altLang="en-US"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紧急的</a:t>
            </a:r>
            <a:endParaRPr lang="zh-CN" altLang="en-US" sz="24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20" name="文本框 19"/>
          <p:cNvSpPr txBox="1"/>
          <p:nvPr/>
        </p:nvSpPr>
        <p:spPr>
          <a:xfrm>
            <a:off x="9596120" y="3032760"/>
            <a:ext cx="10972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zh-CN" altLang="en-US"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稳定的</a:t>
            </a:r>
            <a:endParaRPr lang="zh-CN" altLang="en-US" sz="24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21" name="文本框 20"/>
          <p:cNvSpPr txBox="1"/>
          <p:nvPr/>
        </p:nvSpPr>
        <p:spPr>
          <a:xfrm>
            <a:off x="3970655" y="754380"/>
            <a:ext cx="7924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zh-CN" altLang="en-US"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障碍</a:t>
            </a:r>
            <a:endParaRPr lang="zh-CN" altLang="en-US" sz="24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22" name="文本框 21"/>
          <p:cNvSpPr txBox="1"/>
          <p:nvPr/>
        </p:nvSpPr>
        <p:spPr>
          <a:xfrm>
            <a:off x="3154045" y="1323975"/>
            <a:ext cx="21640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zh-CN" altLang="en-US"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不断的</a:t>
            </a:r>
            <a:r>
              <a:rPr lang="en-US" altLang="zh-CN"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, </a:t>
            </a:r>
            <a:r>
              <a:rPr lang="zh-CN" altLang="en-US"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稳定的</a:t>
            </a:r>
            <a:endParaRPr lang="zh-CN" altLang="en-US" sz="24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23" name="文本框 22"/>
          <p:cNvSpPr txBox="1"/>
          <p:nvPr/>
        </p:nvSpPr>
        <p:spPr>
          <a:xfrm>
            <a:off x="3818255" y="2415540"/>
            <a:ext cx="10972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zh-CN" altLang="en-US"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遥远的</a:t>
            </a:r>
            <a:endParaRPr lang="zh-CN" altLang="en-US" sz="24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24" name="文本框 23"/>
          <p:cNvSpPr txBox="1"/>
          <p:nvPr/>
        </p:nvSpPr>
        <p:spPr>
          <a:xfrm>
            <a:off x="3404870" y="3032760"/>
            <a:ext cx="15036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zh-CN" altLang="en-US"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物质</a:t>
            </a:r>
            <a:r>
              <a:rPr lang="en-US" altLang="zh-CN"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;</a:t>
            </a:r>
            <a:r>
              <a:rPr lang="zh-CN" altLang="en-US"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本质</a:t>
            </a:r>
            <a:endParaRPr lang="zh-CN" altLang="en-US" sz="24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00" name="文本框 99"/>
          <p:cNvSpPr txBox="1"/>
          <p:nvPr/>
        </p:nvSpPr>
        <p:spPr>
          <a:xfrm>
            <a:off x="83820" y="4829175"/>
            <a:ext cx="12261850" cy="193802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0"/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Each </a:t>
            </a:r>
            <a:r>
              <a:rPr lang="en-US"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statue</a:t>
            </a:r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 has a different face, leading researchers to believe that each one is a copy of a real soldier. </a:t>
            </a:r>
            <a:endParaRPr lang="en-US" sz="24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r>
              <a:rPr lang="zh-CN" sz="2400" b="1">
                <a:solidFill>
                  <a:srgbClr val="000000"/>
                </a:solidFill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每尊雕像都有一张不同的面孔，使得研究人员认为每尊雕像都是一个真实的士兵的复制品。</a:t>
            </a:r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They set up a </a:t>
            </a:r>
            <a:r>
              <a:rPr lang="en-US"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statue</a:t>
            </a:r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 in memory of him. </a:t>
            </a:r>
            <a:r>
              <a:rPr lang="zh-CN" sz="2400" b="1">
                <a:solidFill>
                  <a:srgbClr val="000000"/>
                </a:solidFill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他们立了一座雕塑纪念他。</a:t>
            </a:r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There is a bronze </a:t>
            </a:r>
            <a:r>
              <a:rPr lang="en-US"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statue</a:t>
            </a:r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 in the central park. </a:t>
            </a:r>
            <a:r>
              <a:rPr lang="zh-CN" sz="2400" b="1">
                <a:solidFill>
                  <a:srgbClr val="000000"/>
                </a:solidFill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在中心花园有一座青铜像。</a:t>
            </a:r>
            <a:endParaRPr lang="zh-CN" altLang="en-US" sz="2400" b="1"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1433195" y="2415540"/>
            <a:ext cx="7924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zh-CN" altLang="en-US"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距离</a:t>
            </a:r>
            <a:endParaRPr lang="zh-CN" altLang="en-US" sz="24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3404870" y="3594100"/>
            <a:ext cx="7924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zh-CN"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建立</a:t>
            </a:r>
            <a:endParaRPr lang="zh-CN" sz="24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3154045" y="4155440"/>
            <a:ext cx="10972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zh-CN"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目的地</a:t>
            </a:r>
            <a:endParaRPr lang="zh-CN" sz="24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9748520" y="1323975"/>
            <a:ext cx="10972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zh-CN" altLang="en-US"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体育馆</a:t>
            </a:r>
            <a:endParaRPr lang="zh-CN" altLang="en-US" sz="24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</p:spTree>
    <p:custDataLst>
      <p:tags r:id="rId2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2" grpId="0"/>
      <p:bldP spid="13" grpId="0"/>
      <p:bldP spid="15" grpId="0"/>
      <p:bldP spid="16" grpId="0"/>
      <p:bldP spid="17" grpId="0"/>
      <p:bldP spid="18" grpId="0"/>
      <p:bldP spid="19" grpId="0"/>
      <p:bldP spid="20" grpId="0"/>
      <p:bldP spid="21" grpId="0"/>
      <p:bldP spid="22" grpId="0"/>
      <p:bldP spid="23" grpId="0"/>
      <p:bldP spid="24" grpId="0"/>
      <p:bldP spid="5" grpId="0"/>
      <p:bldP spid="6" grpId="0"/>
      <p:bldP spid="7" grpId="0"/>
      <p:bldP spid="9" grpId="0"/>
    </p:bld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文本框 3"/>
          <p:cNvSpPr txBox="1"/>
          <p:nvPr/>
        </p:nvSpPr>
        <p:spPr>
          <a:xfrm>
            <a:off x="198755" y="4445"/>
            <a:ext cx="11793855" cy="627761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indent="0">
              <a:buNone/>
            </a:pPr>
            <a:r>
              <a:rPr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42.tomb [tu:m ] n.</a:t>
            </a:r>
            <a:endParaRPr sz="28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>
              <a:buNone/>
            </a:pPr>
            <a:endParaRPr sz="28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>
              <a:buNone/>
            </a:pPr>
            <a:r>
              <a:rPr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More than 700,000 people worked for nearly 40 years to build this </a:t>
            </a:r>
            <a:r>
              <a:rPr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tomb</a:t>
            </a:r>
            <a:r>
              <a:rPr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.</a:t>
            </a:r>
            <a:endParaRPr sz="28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>
              <a:buNone/>
            </a:pPr>
            <a:r>
              <a:rPr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超过七十万人为建造这座坟墓工作了将近40年。</a:t>
            </a:r>
            <a:endParaRPr sz="28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>
              <a:buNone/>
            </a:pPr>
            <a:r>
              <a:rPr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There are more than 8,000 terracotta statues in the </a:t>
            </a:r>
            <a:r>
              <a:rPr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tomb</a:t>
            </a:r>
            <a:r>
              <a:rPr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 of the Chinese Emperor Qinshihuang. 在中国皇帝秦始皇的陵墓里有8000 多个陶俑。</a:t>
            </a:r>
            <a:endParaRPr sz="28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>
              <a:buNone/>
            </a:pPr>
            <a:r>
              <a:rPr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A group of students placed a wreath at the </a:t>
            </a:r>
            <a:r>
              <a:rPr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tomb</a:t>
            </a:r>
            <a:r>
              <a:rPr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 of the national hero.</a:t>
            </a:r>
            <a:endParaRPr sz="28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>
              <a:buNone/>
            </a:pPr>
            <a:r>
              <a:rPr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一群学生在那位民族英雄墓前献上花圈。</a:t>
            </a:r>
            <a:endParaRPr sz="28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>
              <a:buNone/>
            </a:pPr>
            <a:endParaRPr sz="28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ts val="3000"/>
              </a:lnSpc>
              <a:buNone/>
            </a:pPr>
            <a:r>
              <a:rPr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43.unearth [ʌnˈɜ:θ] vt.	</a:t>
            </a:r>
            <a:endParaRPr sz="28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ts val="3000"/>
              </a:lnSpc>
              <a:buNone/>
            </a:pPr>
            <a:endParaRPr sz="28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ts val="3000"/>
              </a:lnSpc>
              <a:buNone/>
            </a:pPr>
            <a:endParaRPr lang="en-US" sz="28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ts val="3000"/>
              </a:lnSpc>
              <a:buNone/>
            </a:pPr>
            <a:r>
              <a:rPr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The statues fill only one part of the emperor's huge tomb, which still has not been completely unearthed.	</a:t>
            </a:r>
            <a:endParaRPr sz="28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ts val="3000"/>
              </a:lnSpc>
              <a:buNone/>
            </a:pPr>
            <a:r>
              <a:rPr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这些雕像只占巨大的秦始皇坟墓的一部分，坟墓还没有完全被挖掘出来</a:t>
            </a:r>
            <a:endParaRPr sz="28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3039110" y="4445"/>
            <a:ext cx="89408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sz="28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坟墓</a:t>
            </a:r>
            <a:r>
              <a:rPr lang="zh-CN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endParaRPr lang="zh-CN" sz="32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20" name="文本框 19"/>
          <p:cNvSpPr txBox="1"/>
          <p:nvPr/>
        </p:nvSpPr>
        <p:spPr>
          <a:xfrm>
            <a:off x="198755" y="396875"/>
            <a:ext cx="2762885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/>
            <a:r>
              <a:rPr lang="en-US" altLang="zh-CN"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音意相通：土墓    </a:t>
            </a:r>
            <a:endParaRPr lang="en-US" altLang="zh-CN" sz="28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3674745" y="3822065"/>
            <a:ext cx="196088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sz="28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挖掘；发掘</a:t>
            </a:r>
            <a:r>
              <a:rPr lang="zh-CN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endParaRPr lang="zh-CN" sz="32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327025" y="4326255"/>
            <a:ext cx="1105916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/>
            <a:r>
              <a:rPr lang="en-US" altLang="zh-CN"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词根词缀：un(不)+earth(土壤)：不留在土壤中——挖掘。</a:t>
            </a:r>
            <a:endParaRPr lang="en-US" altLang="zh-CN" sz="28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0" grpId="0"/>
      <p:bldP spid="5" grpId="0"/>
      <p:bldP spid="6" grpId="0"/>
    </p:bld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文本框 3"/>
          <p:cNvSpPr txBox="1"/>
          <p:nvPr/>
        </p:nvSpPr>
        <p:spPr>
          <a:xfrm>
            <a:off x="198755" y="83820"/>
            <a:ext cx="11793855" cy="698563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indent="0">
              <a:buNone/>
            </a:pPr>
            <a:r>
              <a:rPr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They have </a:t>
            </a:r>
            <a:r>
              <a:rPr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unearthed</a:t>
            </a:r>
            <a:r>
              <a:rPr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 the bones of an elephant which was 500,000 years old.</a:t>
            </a:r>
            <a:endParaRPr sz="28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>
              <a:buNone/>
            </a:pPr>
            <a:r>
              <a:rPr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他们发掘出了一具大象骨骼，距今已有50 万年。</a:t>
            </a:r>
            <a:endParaRPr sz="28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>
              <a:buNone/>
            </a:pPr>
            <a:r>
              <a:rPr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Red diamonds have been </a:t>
            </a:r>
            <a:r>
              <a:rPr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unearthed</a:t>
            </a:r>
            <a:r>
              <a:rPr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 here. 在这儿发掘了红钻石。</a:t>
            </a:r>
            <a:endParaRPr sz="28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>
              <a:buNone/>
            </a:pPr>
            <a:endParaRPr sz="28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>
              <a:buNone/>
            </a:pPr>
            <a:r>
              <a:rPr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44.comment / ˈkɒ ment /n.                    vi.&amp; vt.</a:t>
            </a:r>
            <a:endParaRPr sz="28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>
              <a:buNone/>
            </a:pPr>
            <a:endParaRPr sz="28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>
              <a:buNone/>
            </a:pPr>
            <a:r>
              <a:rPr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     no comment </a:t>
            </a:r>
            <a:endParaRPr sz="28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>
              <a:buNone/>
            </a:pPr>
            <a:r>
              <a:rPr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    comment/make comments on/upon sth.</a:t>
            </a:r>
            <a:endParaRPr sz="28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>
              <a:buNone/>
            </a:pPr>
            <a:endParaRPr sz="28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>
              <a:buNone/>
            </a:pPr>
            <a:r>
              <a:rPr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Revise your draft according to your partner's </a:t>
            </a:r>
            <a:r>
              <a:rPr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comments</a:t>
            </a:r>
            <a:r>
              <a:rPr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.</a:t>
            </a:r>
            <a:endParaRPr sz="28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>
              <a:buNone/>
            </a:pPr>
            <a:r>
              <a:rPr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根据同伴的评论修改你的草稿。</a:t>
            </a:r>
            <a:endParaRPr sz="28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>
              <a:buNone/>
            </a:pPr>
            <a:r>
              <a:rPr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Swap summaries with your partner and give each other </a:t>
            </a:r>
            <a:r>
              <a:rPr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comments</a:t>
            </a:r>
            <a:r>
              <a:rPr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.</a:t>
            </a:r>
            <a:endParaRPr sz="28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>
              <a:buNone/>
            </a:pPr>
            <a:r>
              <a:rPr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与同伴交换一下概述，并且互相作出评论。</a:t>
            </a:r>
            <a:endParaRPr sz="28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>
              <a:buNone/>
            </a:pPr>
            <a:r>
              <a:rPr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She </a:t>
            </a:r>
            <a:r>
              <a:rPr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made</a:t>
            </a:r>
            <a:r>
              <a:rPr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 helpful </a:t>
            </a:r>
            <a:r>
              <a:rPr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comments</a:t>
            </a:r>
            <a:r>
              <a:rPr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on</a:t>
            </a:r>
            <a:r>
              <a:rPr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 my work. 她对我的工作提出了有益的意见。</a:t>
            </a:r>
            <a:endParaRPr sz="28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>
              <a:buNone/>
            </a:pPr>
            <a:r>
              <a:rPr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He </a:t>
            </a:r>
            <a:r>
              <a:rPr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made comments on</a:t>
            </a:r>
            <a:r>
              <a:rPr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 the economic reform.他对经济改革作出了评论。</a:t>
            </a:r>
            <a:endParaRPr sz="28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>
              <a:buNone/>
            </a:pPr>
            <a:endParaRPr sz="28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4262120" y="1788795"/>
            <a:ext cx="172339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sz="28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议论</a:t>
            </a:r>
            <a:r>
              <a:rPr lang="en-US" sz="28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;</a:t>
            </a:r>
            <a:r>
              <a:rPr sz="28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评论</a:t>
            </a:r>
            <a:r>
              <a:rPr lang="zh-CN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endParaRPr lang="zh-CN" sz="32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20" name="文本框 19"/>
          <p:cNvSpPr txBox="1"/>
          <p:nvPr/>
        </p:nvSpPr>
        <p:spPr>
          <a:xfrm>
            <a:off x="566420" y="2225040"/>
            <a:ext cx="1105916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词根词缀：com(一起)+ment(mind)：把想法拿到一起——评论</a:t>
            </a:r>
            <a:endParaRPr lang="en-US" altLang="zh-CN" sz="28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7249160" y="1788795"/>
            <a:ext cx="267208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sz="28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发表意见；评论</a:t>
            </a:r>
            <a:r>
              <a:rPr lang="zh-CN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endParaRPr lang="zh-CN" sz="32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2656840" y="2650490"/>
            <a:ext cx="160528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sz="28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无可奉告</a:t>
            </a:r>
            <a:r>
              <a:rPr lang="zh-CN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endParaRPr lang="zh-CN" sz="32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6681470" y="3018155"/>
            <a:ext cx="419354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sz="28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对……发表意见/作出评论</a:t>
            </a:r>
            <a:r>
              <a:rPr lang="zh-CN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endParaRPr lang="zh-CN" sz="32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0" grpId="0"/>
      <p:bldP spid="5" grpId="0"/>
      <p:bldP spid="3" grpId="0"/>
      <p:bldP spid="6" grpId="0"/>
    </p:bld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文本框 3"/>
          <p:cNvSpPr txBox="1"/>
          <p:nvPr/>
        </p:nvSpPr>
        <p:spPr>
          <a:xfrm>
            <a:off x="199390" y="370840"/>
            <a:ext cx="11793855" cy="483108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indent="0">
              <a:buNone/>
            </a:pPr>
            <a:r>
              <a:rPr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No comment</a:t>
            </a:r>
            <a:r>
              <a:rPr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. I don't know anything.无可奉告。我什么都不知道。</a:t>
            </a:r>
            <a:endParaRPr sz="28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>
              <a:buNone/>
            </a:pPr>
            <a:r>
              <a:rPr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You really can't </a:t>
            </a:r>
            <a:r>
              <a:rPr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comment</a:t>
            </a:r>
            <a:r>
              <a:rPr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 till you know the facts. </a:t>
            </a:r>
            <a:endParaRPr sz="28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>
              <a:buNone/>
            </a:pPr>
            <a:r>
              <a:rPr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知道真相之前，不要发表任何意见。</a:t>
            </a:r>
            <a:endParaRPr sz="28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>
              <a:buNone/>
            </a:pPr>
            <a:r>
              <a:rPr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How does the author </a:t>
            </a:r>
            <a:r>
              <a:rPr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comment on</a:t>
            </a:r>
            <a:r>
              <a:rPr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 Peter Smith's new book? </a:t>
            </a:r>
            <a:endParaRPr sz="28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>
              <a:buNone/>
            </a:pPr>
            <a:r>
              <a:rPr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作者对皮特史密斯的新书有何评论？</a:t>
            </a:r>
            <a:endParaRPr sz="28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>
              <a:buNone/>
            </a:pPr>
            <a:r>
              <a:rPr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So far, he has not made </a:t>
            </a:r>
            <a:r>
              <a:rPr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comments</a:t>
            </a:r>
            <a:r>
              <a:rPr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 on these reports.	</a:t>
            </a:r>
            <a:endParaRPr sz="28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>
              <a:buNone/>
            </a:pPr>
            <a:r>
              <a:rPr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到目前为止，他仍未就这些报道发表评论。</a:t>
            </a:r>
            <a:endParaRPr sz="28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>
              <a:buNone/>
            </a:pPr>
            <a:r>
              <a:rPr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I don't really know so I can hardly </a:t>
            </a:r>
            <a:r>
              <a:rPr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comment on</a:t>
            </a:r>
            <a:r>
              <a:rPr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 it</a:t>
            </a:r>
            <a:r>
              <a:rPr lang="en-US"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.</a:t>
            </a:r>
            <a:endParaRPr lang="en-US" sz="28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>
              <a:buNone/>
            </a:pPr>
            <a:r>
              <a:rPr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我不了解实情，所以我不能就此发表意见。</a:t>
            </a:r>
            <a:endParaRPr sz="28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>
              <a:buNone/>
            </a:pPr>
            <a:endParaRPr sz="28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>
              <a:buNone/>
            </a:pPr>
            <a:endParaRPr sz="28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文本框 99"/>
          <p:cNvSpPr txBox="1"/>
          <p:nvPr/>
        </p:nvSpPr>
        <p:spPr>
          <a:xfrm>
            <a:off x="150495" y="71755"/>
            <a:ext cx="11891645" cy="64928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0"/>
            <a:endParaRPr lang="zh-CN" sz="3200" b="1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r>
              <a:rPr lang="zh-CN" sz="3200" b="1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You should ______ in person. 你应该当面申请。</a:t>
            </a:r>
            <a:endParaRPr lang="zh-CN" sz="3200" b="1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r>
              <a:rPr lang="zh-CN" sz="3200" b="1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They may apply ______(join) the organization.</a:t>
            </a:r>
            <a:endParaRPr lang="zh-CN" sz="3200" b="1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r>
              <a:rPr lang="zh-CN" sz="3200" b="1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他们可以申请加入该组织。</a:t>
            </a:r>
            <a:endParaRPr lang="zh-CN" sz="3200" b="1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r>
              <a:rPr lang="zh-CN" sz="3200" b="1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To study abroad, you should _________ a visa first.</a:t>
            </a:r>
            <a:endParaRPr lang="zh-CN" sz="3200" b="1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r>
              <a:rPr lang="zh-CN" sz="3200" b="1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要出国留学，你应该先申请签证。</a:t>
            </a:r>
            <a:endParaRPr lang="zh-CN" sz="3200" b="1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r>
              <a:rPr lang="zh-CN" sz="3200" b="1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She only __________ one university and was accepted. </a:t>
            </a:r>
            <a:endParaRPr lang="zh-CN" sz="3200" b="1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r>
              <a:rPr lang="zh-CN" sz="3200" b="1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她只向一所大学提出申请并被录取了。</a:t>
            </a:r>
            <a:endParaRPr lang="zh-CN" sz="3200" b="1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r>
              <a:rPr lang="zh-CN" sz="3200" b="1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Don't forget ________(apply) sun cream. 不要忘记涂上防晒霜。</a:t>
            </a:r>
            <a:endParaRPr lang="zh-CN" sz="3200" b="1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r>
              <a:rPr lang="zh-CN" sz="3200" b="1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You can apply theory ___ practice. 你可以把理论用于实践。</a:t>
            </a:r>
            <a:endParaRPr lang="zh-CN" sz="3200" b="1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r>
              <a:rPr lang="zh-CN" sz="3200" b="1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The new technology ________</a:t>
            </a:r>
            <a:r>
              <a:rPr lang="en-US" altLang="zh-CN" sz="3200" b="1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_______</a:t>
            </a:r>
            <a:r>
              <a:rPr lang="zh-CN" sz="3200" b="1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__</a:t>
            </a:r>
            <a:r>
              <a:rPr lang="en-US" altLang="zh-CN" sz="3200" b="1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______</a:t>
            </a:r>
            <a:r>
              <a:rPr lang="zh-CN" sz="3200" b="1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____(apply) to farming.  这项新技术已应用于农业。</a:t>
            </a:r>
            <a:endParaRPr lang="zh-CN" sz="3200" b="1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endParaRPr lang="zh-CN" sz="3200" b="1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25" name="文本框 24"/>
          <p:cNvSpPr txBox="1"/>
          <p:nvPr/>
        </p:nvSpPr>
        <p:spPr>
          <a:xfrm>
            <a:off x="2324100" y="527685"/>
            <a:ext cx="1449070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/>
            <a:r>
              <a:rPr sz="32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apply</a:t>
            </a:r>
            <a:endParaRPr sz="32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3094990" y="1111250"/>
            <a:ext cx="1449070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/>
            <a:r>
              <a:rPr sz="32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to join</a:t>
            </a:r>
            <a:endParaRPr sz="32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5244465" y="2020570"/>
            <a:ext cx="2289810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/>
            <a:r>
              <a:rPr sz="32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apply for</a:t>
            </a:r>
            <a:endParaRPr sz="32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1903730" y="2967355"/>
            <a:ext cx="2289810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/>
            <a:r>
              <a:rPr sz="32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applied to</a:t>
            </a:r>
            <a:endParaRPr sz="32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2458720" y="3998595"/>
            <a:ext cx="2289810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/>
            <a:r>
              <a:rPr sz="32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to apply</a:t>
            </a:r>
            <a:endParaRPr sz="32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2" name="文本框 11"/>
          <p:cNvSpPr txBox="1"/>
          <p:nvPr/>
        </p:nvSpPr>
        <p:spPr>
          <a:xfrm>
            <a:off x="4193540" y="4452620"/>
            <a:ext cx="800100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/>
            <a:r>
              <a:rPr sz="32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to </a:t>
            </a:r>
            <a:endParaRPr sz="32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3" name="文本框 12"/>
          <p:cNvSpPr txBox="1"/>
          <p:nvPr/>
        </p:nvSpPr>
        <p:spPr>
          <a:xfrm>
            <a:off x="3980180" y="4932680"/>
            <a:ext cx="5828665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/>
            <a:r>
              <a:rPr sz="32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was applied/has been applied</a:t>
            </a:r>
            <a:endParaRPr sz="32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文本框 99"/>
          <p:cNvSpPr txBox="1"/>
          <p:nvPr/>
        </p:nvSpPr>
        <p:spPr>
          <a:xfrm>
            <a:off x="499745" y="203200"/>
            <a:ext cx="11269345" cy="624713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0"/>
            <a:r>
              <a:rPr lang="zh-CN" sz="32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She applied the cream____ her face and neck.</a:t>
            </a:r>
            <a:endParaRPr lang="zh-CN" sz="32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/>
            <a:r>
              <a:rPr lang="zh-CN"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她把乳霜抹在脸和脖子上。</a:t>
            </a:r>
            <a:endParaRPr lang="zh-CN" sz="2800" b="1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r>
              <a:rPr lang="zh-CN" sz="32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If you don</a:t>
            </a:r>
            <a:r>
              <a:rPr lang="en-US" altLang="zh-CN" sz="32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'</a:t>
            </a:r>
            <a:r>
              <a:rPr lang="zh-CN" sz="32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t take charge of shaping your own destiny, others will apply their agenda(计划,日程表) ___you.</a:t>
            </a:r>
            <a:endParaRPr lang="zh-CN" sz="3200" b="1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r>
              <a:rPr lang="zh-CN"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你若不主动建构自己的命运，别人将会把他们的计划加诸在你身上。 </a:t>
            </a:r>
            <a:endParaRPr lang="zh-CN" sz="3200" b="1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r>
              <a:rPr lang="zh-CN" sz="32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Send a full CV with your job ___________. </a:t>
            </a:r>
            <a:endParaRPr lang="zh-CN" sz="32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/>
            <a:r>
              <a:rPr lang="zh-CN"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寄上求职申请书和详尽的个人履历。</a:t>
            </a:r>
            <a:endParaRPr lang="zh-CN" sz="2800" b="1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r>
              <a:rPr lang="zh-CN" sz="32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Since the 1970s many new ____________ have been found for me.   </a:t>
            </a:r>
            <a:r>
              <a:rPr lang="zh-CN"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从二十世纪七十年代起，我又被开发出了很多新的用途。</a:t>
            </a:r>
            <a:endParaRPr lang="zh-CN" sz="3200" b="1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r>
              <a:rPr lang="zh-CN" sz="32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We have learned the ___________ of new technology to teaching.   </a:t>
            </a:r>
            <a:r>
              <a:rPr lang="zh-CN"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我们学会了将新技术应用于教学上。</a:t>
            </a:r>
            <a:endParaRPr lang="zh-CN" sz="3200" b="1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r>
              <a:rPr lang="zh-CN" sz="32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There were over 500 __________ for the job. </a:t>
            </a:r>
            <a:endParaRPr lang="zh-CN" sz="32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/>
            <a:r>
              <a:rPr lang="zh-CN"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对这份工作有超过500名申请人。</a:t>
            </a:r>
            <a:endParaRPr lang="zh-CN" sz="2800" b="1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12" name="文本框 11"/>
          <p:cNvSpPr txBox="1"/>
          <p:nvPr/>
        </p:nvSpPr>
        <p:spPr>
          <a:xfrm>
            <a:off x="4608830" y="203200"/>
            <a:ext cx="800100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/>
            <a:r>
              <a:rPr sz="32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to </a:t>
            </a:r>
            <a:endParaRPr sz="32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7124700" y="1618615"/>
            <a:ext cx="800100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/>
            <a:r>
              <a:rPr sz="32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to </a:t>
            </a:r>
            <a:endParaRPr sz="32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5689600" y="2561590"/>
            <a:ext cx="2477135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/>
            <a:r>
              <a:rPr sz="32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application</a:t>
            </a:r>
            <a:endParaRPr sz="32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5202555" y="3500120"/>
            <a:ext cx="2477135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/>
            <a:r>
              <a:rPr sz="32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application</a:t>
            </a:r>
            <a:r>
              <a:rPr lang="en-US" sz="32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s</a:t>
            </a:r>
            <a:endParaRPr lang="en-US" sz="32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4307840" y="4455160"/>
            <a:ext cx="2477135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/>
            <a:r>
              <a:rPr sz="32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application</a:t>
            </a:r>
            <a:endParaRPr lang="en-US" sz="32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4200525" y="5380355"/>
            <a:ext cx="2477135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/>
            <a:r>
              <a:rPr sz="32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applicants</a:t>
            </a:r>
            <a:endParaRPr sz="32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文本框 99"/>
          <p:cNvSpPr txBox="1"/>
          <p:nvPr/>
        </p:nvSpPr>
        <p:spPr>
          <a:xfrm>
            <a:off x="381635" y="203200"/>
            <a:ext cx="11387455" cy="64928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0"/>
            <a:r>
              <a:rPr lang="zh-CN"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3.visa [ˈvi:zə] n.</a:t>
            </a:r>
            <a:endParaRPr lang="zh-CN" sz="28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/>
            <a:endParaRPr lang="zh-CN" sz="28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/>
            <a:r>
              <a:rPr lang="zh-CN"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                   a visa 申请签证</a:t>
            </a:r>
            <a:endParaRPr lang="zh-CN" sz="28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/>
            <a:r>
              <a:rPr lang="zh-CN"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tourist/entry/exit visa </a:t>
            </a:r>
            <a:endParaRPr lang="zh-CN" sz="28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/>
            <a:r>
              <a:rPr lang="zh-CN"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To travel abroad, you 'll have to get a passport, and you'll also need a </a:t>
            </a:r>
            <a:r>
              <a:rPr lang="zh-CN"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visa</a:t>
            </a:r>
            <a:r>
              <a:rPr lang="zh-CN"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.  要出国旅游,你必须申办护照, 同时还需要有</a:t>
            </a:r>
            <a:r>
              <a:rPr lang="zh-CN" sz="28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签证</a:t>
            </a:r>
            <a:r>
              <a:rPr lang="zh-CN"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。</a:t>
            </a:r>
            <a:endParaRPr lang="zh-CN" sz="28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/>
            <a:endParaRPr lang="zh-CN" sz="28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/>
            <a:r>
              <a:rPr lang="zh-CN"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4.rent [ rent] vt.                    vi.           n.</a:t>
            </a:r>
            <a:endParaRPr lang="zh-CN" sz="28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/>
            <a:r>
              <a:rPr lang="zh-CN" sz="24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She ________(rent) a house with three other girls. 她和其她三个女孩合租一套房子。</a:t>
            </a:r>
            <a:endParaRPr lang="zh-CN" sz="24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/>
            <a:r>
              <a:rPr lang="zh-CN" sz="24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We ________(rent) a car for the week and explored the area. </a:t>
            </a:r>
            <a:endParaRPr lang="zh-CN" sz="24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/>
            <a:r>
              <a:rPr lang="zh-CN" sz="24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我们租了一个星期的车游历这个地区。</a:t>
            </a:r>
            <a:endParaRPr lang="zh-CN" sz="24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/>
            <a:r>
              <a:rPr lang="zh-CN" sz="24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She rented rooms ______ university students.她把房间租给了大学生。</a:t>
            </a:r>
            <a:endParaRPr lang="zh-CN" sz="24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/>
            <a:r>
              <a:rPr lang="zh-CN" sz="24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The apartment rents ______ $500 a month. 这套房间每月租金为500 元。</a:t>
            </a:r>
            <a:endParaRPr lang="zh-CN" sz="24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/>
            <a:r>
              <a:rPr lang="zh-CN" sz="24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She worked to pay the _______ while I went to college. </a:t>
            </a:r>
            <a:endParaRPr lang="zh-CN" sz="24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/>
            <a:r>
              <a:rPr lang="zh-CN" sz="24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在我读大学期间，她打工挣钱来付租金。</a:t>
            </a:r>
            <a:endParaRPr lang="zh-CN" sz="24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/>
            <a:endParaRPr lang="zh-CN" sz="24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3063875" y="203200"/>
            <a:ext cx="89408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sz="28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签证</a:t>
            </a:r>
            <a:r>
              <a:rPr lang="en-US" sz="28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endParaRPr lang="en-US" altLang="en-US" sz="32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499745" y="626110"/>
            <a:ext cx="8562975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词根词缀：vis(看)+a(去)：去给别人看的东西——签证</a:t>
            </a:r>
            <a:endParaRPr sz="28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499745" y="1011555"/>
            <a:ext cx="1774825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apply for</a:t>
            </a:r>
            <a:r>
              <a:rPr lang="en-US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 </a:t>
            </a:r>
            <a:endParaRPr lang="en-US" altLang="en-US" sz="32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3869055" y="1456055"/>
            <a:ext cx="322580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sz="28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旅游/入境/出境签证</a:t>
            </a:r>
            <a:r>
              <a:rPr lang="en-US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 </a:t>
            </a:r>
            <a:endParaRPr lang="en-US" altLang="en-US" sz="32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2899410" y="3157855"/>
            <a:ext cx="172339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sz="28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租用;出租</a:t>
            </a:r>
            <a:r>
              <a:rPr lang="en-US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 </a:t>
            </a:r>
            <a:endParaRPr lang="en-US" altLang="en-US" sz="32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5034915" y="3136900"/>
            <a:ext cx="89408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sz="28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出租</a:t>
            </a:r>
            <a:r>
              <a:rPr lang="en-US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 </a:t>
            </a:r>
            <a:endParaRPr lang="en-US" altLang="en-US" sz="32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6200775" y="3136900"/>
            <a:ext cx="89408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sz="28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租金</a:t>
            </a:r>
            <a:r>
              <a:rPr lang="en-US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 </a:t>
            </a:r>
            <a:endParaRPr lang="en-US" altLang="en-US" sz="32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2" name="文本框 11"/>
          <p:cNvSpPr txBox="1"/>
          <p:nvPr/>
        </p:nvSpPr>
        <p:spPr>
          <a:xfrm>
            <a:off x="1052830" y="3586480"/>
            <a:ext cx="1188720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/>
            <a:r>
              <a:rPr sz="32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rent</a:t>
            </a:r>
            <a:r>
              <a:rPr lang="en-US" sz="32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s</a:t>
            </a:r>
            <a:r>
              <a:rPr sz="32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endParaRPr sz="32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943610" y="3961130"/>
            <a:ext cx="1330960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/>
            <a:r>
              <a:rPr sz="32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rent</a:t>
            </a:r>
            <a:r>
              <a:rPr lang="en-US" sz="32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ed</a:t>
            </a:r>
            <a:r>
              <a:rPr sz="32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endParaRPr sz="32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2899410" y="4690110"/>
            <a:ext cx="716280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/>
            <a:r>
              <a:rPr lang="en-US" sz="32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to</a:t>
            </a:r>
            <a:r>
              <a:rPr sz="32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endParaRPr sz="32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1" name="文本框 10"/>
          <p:cNvSpPr txBox="1"/>
          <p:nvPr/>
        </p:nvSpPr>
        <p:spPr>
          <a:xfrm>
            <a:off x="3307715" y="5057775"/>
            <a:ext cx="716280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/>
            <a:r>
              <a:rPr lang="en-US" sz="32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for</a:t>
            </a:r>
            <a:endParaRPr lang="en-US" sz="32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3" name="文本框 12"/>
          <p:cNvSpPr txBox="1"/>
          <p:nvPr/>
        </p:nvSpPr>
        <p:spPr>
          <a:xfrm>
            <a:off x="3496945" y="5394325"/>
            <a:ext cx="1080135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/>
            <a:r>
              <a:rPr lang="en-US" sz="32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rent</a:t>
            </a:r>
            <a:endParaRPr lang="en-US" sz="32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8" grpId="0"/>
      <p:bldP spid="10" grpId="0"/>
      <p:bldP spid="2" grpId="0"/>
      <p:bldP spid="3" grpId="0"/>
      <p:bldP spid="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文本框 99"/>
          <p:cNvSpPr txBox="1"/>
          <p:nvPr/>
        </p:nvSpPr>
        <p:spPr>
          <a:xfrm>
            <a:off x="266065" y="294640"/>
            <a:ext cx="11659870" cy="624713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0"/>
            <a:r>
              <a:rPr sz="2800" b="1">
                <a:latin typeface="Times New Roman" panose="02020603050405020304" charset="0"/>
                <a:cs typeface="Times New Roman" panose="02020603050405020304" charset="0"/>
              </a:rPr>
              <a:t>5.pack [pæk]vt. </a:t>
            </a:r>
            <a:r>
              <a:rPr lang="en-US" sz="2800" b="1">
                <a:latin typeface="Times New Roman" panose="02020603050405020304" charset="0"/>
                <a:cs typeface="Times New Roman" panose="02020603050405020304" charset="0"/>
              </a:rPr>
              <a:t>&amp;vi.</a:t>
            </a:r>
            <a:r>
              <a:rPr sz="2800" b="1">
                <a:latin typeface="Times New Roman" panose="02020603050405020304" charset="0"/>
                <a:cs typeface="Times New Roman" panose="02020603050405020304" charset="0"/>
              </a:rPr>
              <a:t>                  </a:t>
            </a:r>
            <a:r>
              <a:rPr lang="en-US" sz="2800" b="1">
                <a:latin typeface="Times New Roman" panose="02020603050405020304" charset="0"/>
                <a:cs typeface="Times New Roman" panose="02020603050405020304" charset="0"/>
              </a:rPr>
              <a:t>(</a:t>
            </a:r>
            <a:r>
              <a:rPr sz="2800" b="1">
                <a:latin typeface="Times New Roman" panose="02020603050405020304" charset="0"/>
                <a:cs typeface="Times New Roman" panose="02020603050405020304" charset="0"/>
              </a:rPr>
              <a:t>行李</a:t>
            </a:r>
            <a:r>
              <a:rPr lang="en-US" sz="2800" b="1">
                <a:latin typeface="Times New Roman" panose="02020603050405020304" charset="0"/>
                <a:cs typeface="Times New Roman" panose="02020603050405020304" charset="0"/>
              </a:rPr>
              <a:t>)</a:t>
            </a:r>
            <a:r>
              <a:rPr sz="2800" b="1">
                <a:latin typeface="Times New Roman" panose="02020603050405020304" charset="0"/>
                <a:cs typeface="Times New Roman" panose="02020603050405020304" charset="0"/>
              </a:rPr>
              <a:t> n.</a:t>
            </a:r>
            <a:endParaRPr sz="2800" b="1"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r>
              <a:rPr sz="2800" b="1">
                <a:latin typeface="Times New Roman" panose="02020603050405020304" charset="0"/>
                <a:cs typeface="Times New Roman" panose="02020603050405020304" charset="0"/>
              </a:rPr>
              <a:t>                       一包；一盒；一群；一堆</a:t>
            </a:r>
            <a:endParaRPr sz="2800" b="1"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r>
              <a:rPr sz="2800" b="1">
                <a:latin typeface="Times New Roman" panose="02020603050405020304" charset="0"/>
                <a:cs typeface="Times New Roman" panose="02020603050405020304" charset="0"/>
              </a:rPr>
              <a:t>pack (sth.)         将(东西)打包</a:t>
            </a:r>
            <a:r>
              <a:rPr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装箱</a:t>
            </a:r>
            <a:endParaRPr sz="28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/>
            <a:r>
              <a:rPr lang="zh-CN" altLang="en-US" sz="2800" b="1">
                <a:latin typeface="Times New Roman" panose="02020603050405020304" charset="0"/>
                <a:cs typeface="Times New Roman" panose="02020603050405020304" charset="0"/>
              </a:rPr>
              <a:t>练：</a:t>
            </a:r>
            <a:endParaRPr lang="zh-CN" altLang="en-US" sz="2800" b="1"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r>
              <a:rPr lang="zh-CN" altLang="en-US" sz="2400" b="1">
                <a:latin typeface="Times New Roman" panose="02020603050405020304" charset="0"/>
                <a:cs typeface="Times New Roman" panose="02020603050405020304" charset="0"/>
              </a:rPr>
              <a:t>When I was 17, I _________ my bags and left home. 17岁时, 我背起行囊离开了家。</a:t>
            </a:r>
            <a:endParaRPr lang="zh-CN" altLang="en-US" sz="2400" b="1"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r>
              <a:rPr lang="zh-CN" altLang="en-US" sz="2400" b="1">
                <a:latin typeface="Times New Roman" panose="02020603050405020304" charset="0"/>
                <a:cs typeface="Times New Roman" panose="02020603050405020304" charset="0"/>
              </a:rPr>
              <a:t>I should _______ for the trip. 我该打包上路了。</a:t>
            </a:r>
            <a:endParaRPr lang="zh-CN" altLang="en-US" sz="2400" b="1"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r>
              <a:rPr lang="zh-CN" altLang="en-US" sz="2400" b="1">
                <a:latin typeface="Times New Roman" panose="02020603050405020304" charset="0"/>
                <a:cs typeface="Times New Roman" panose="02020603050405020304" charset="0"/>
              </a:rPr>
              <a:t>You either pack ____ and go home, or keep fighting!</a:t>
            </a:r>
            <a:endParaRPr lang="zh-CN" altLang="en-US" sz="2400" b="1"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r>
              <a:rPr lang="zh-CN" altLang="en-US" sz="2400" b="1">
                <a:latin typeface="Times New Roman" panose="02020603050405020304" charset="0"/>
                <a:cs typeface="Times New Roman" panose="02020603050405020304" charset="0"/>
              </a:rPr>
              <a:t>要不你就打包回家，要不就继续奋斗！</a:t>
            </a:r>
            <a:endParaRPr lang="zh-CN" altLang="en-US" sz="2400" b="1"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r>
              <a:rPr lang="zh-CN" altLang="en-US" sz="2400" b="1">
                <a:latin typeface="Times New Roman" panose="02020603050405020304" charset="0"/>
                <a:cs typeface="Times New Roman" panose="02020603050405020304" charset="0"/>
              </a:rPr>
              <a:t>I need to ________</a:t>
            </a:r>
            <a:r>
              <a:rPr lang="en-US" altLang="zh-CN" sz="2400" b="1">
                <a:latin typeface="Times New Roman" panose="02020603050405020304" charset="0"/>
                <a:cs typeface="Times New Roman" panose="02020603050405020304" charset="0"/>
              </a:rPr>
              <a:t>___</a:t>
            </a:r>
            <a:r>
              <a:rPr lang="zh-CN" altLang="en-US" sz="2400" b="1">
                <a:latin typeface="Times New Roman" panose="02020603050405020304" charset="0"/>
                <a:cs typeface="Times New Roman" panose="02020603050405020304" charset="0"/>
              </a:rPr>
              <a:t>____ my things into the suitcase very quickly.</a:t>
            </a:r>
            <a:endParaRPr lang="zh-CN" altLang="en-US" sz="2400" b="1"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r>
              <a:rPr lang="zh-CN" altLang="en-US" sz="2400" b="1">
                <a:latin typeface="Times New Roman" panose="02020603050405020304" charset="0"/>
                <a:cs typeface="Times New Roman" panose="02020603050405020304" charset="0"/>
              </a:rPr>
              <a:t>我需要快速把这些东西放到手提箱里。</a:t>
            </a:r>
            <a:endParaRPr lang="zh-CN" altLang="en-US" sz="2400" b="1"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r>
              <a:rPr lang="zh-CN" altLang="en-US" sz="2400" b="1">
                <a:latin typeface="Times New Roman" panose="02020603050405020304" charset="0"/>
                <a:cs typeface="Times New Roman" panose="02020603050405020304" charset="0"/>
              </a:rPr>
              <a:t>The tea ______________ and sent to many different countries. </a:t>
            </a:r>
            <a:endParaRPr lang="zh-CN" altLang="en-US" sz="2400" b="1"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r>
              <a:rPr lang="zh-CN" altLang="en-US" sz="2400" b="1">
                <a:latin typeface="Times New Roman" panose="02020603050405020304" charset="0"/>
                <a:cs typeface="Times New Roman" panose="02020603050405020304" charset="0"/>
              </a:rPr>
              <a:t>茶叶被打包运往不同的国家。</a:t>
            </a:r>
            <a:endParaRPr lang="zh-CN" altLang="en-US" sz="2400" b="1"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r>
              <a:rPr lang="zh-CN" altLang="en-US" sz="2400" b="1">
                <a:latin typeface="Times New Roman" panose="02020603050405020304" charset="0"/>
                <a:cs typeface="Times New Roman" panose="02020603050405020304" charset="0"/>
              </a:rPr>
              <a:t>He put too many things into his _______. 他放太多的东西在他的包里。</a:t>
            </a:r>
            <a:endParaRPr lang="zh-CN" altLang="en-US" sz="2400" b="1"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r>
              <a:rPr lang="zh-CN" altLang="en-US" sz="2400" b="1">
                <a:latin typeface="Times New Roman" panose="02020603050405020304" charset="0"/>
                <a:cs typeface="Times New Roman" panose="02020603050405020304" charset="0"/>
              </a:rPr>
              <a:t>He told you____________ lies. 他对你说了一堆谎言。</a:t>
            </a:r>
            <a:endParaRPr lang="zh-CN" altLang="en-US" sz="2400" b="1"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r>
              <a:rPr lang="zh-CN" altLang="en-US" sz="2400" b="1">
                <a:latin typeface="Times New Roman" panose="02020603050405020304" charset="0"/>
                <a:cs typeface="Times New Roman" panose="02020603050405020304" charset="0"/>
              </a:rPr>
              <a:t>We were first greeted with the barking by ___________ dogs, seven to be exact.</a:t>
            </a:r>
            <a:endParaRPr lang="zh-CN" altLang="en-US" sz="2400" b="1"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endParaRPr lang="zh-CN" altLang="en-US" sz="2400" b="1"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3437255" y="235585"/>
            <a:ext cx="172339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altLang="en-US" sz="28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打包</a:t>
            </a:r>
            <a:r>
              <a:rPr lang="en-US" sz="28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;</a:t>
            </a:r>
            <a:r>
              <a:rPr sz="28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收拾</a:t>
            </a:r>
            <a:r>
              <a:rPr lang="zh-CN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endParaRPr lang="zh-CN" sz="32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25" name="文本框 24"/>
          <p:cNvSpPr txBox="1"/>
          <p:nvPr/>
        </p:nvSpPr>
        <p:spPr>
          <a:xfrm>
            <a:off x="1927860" y="1131570"/>
            <a:ext cx="777875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/>
            <a:r>
              <a:rPr lang="en-US"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up</a:t>
            </a:r>
            <a:endParaRPr lang="en-US" sz="28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6266180" y="235585"/>
            <a:ext cx="89408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sz="28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包裹</a:t>
            </a:r>
            <a:r>
              <a:rPr lang="zh-CN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endParaRPr lang="zh-CN" sz="32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2705735" y="1992630"/>
            <a:ext cx="1462405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/>
            <a:r>
              <a:rPr lang="en-US"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packed</a:t>
            </a:r>
            <a:endParaRPr lang="en-US" sz="28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1486535" y="2362200"/>
            <a:ext cx="1462405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/>
            <a:r>
              <a:rPr lang="en-US"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pack</a:t>
            </a:r>
            <a:endParaRPr lang="en-US" sz="28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2513330" y="2703830"/>
            <a:ext cx="762635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/>
            <a:r>
              <a:rPr lang="en-US"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up</a:t>
            </a:r>
            <a:endParaRPr lang="en-US" sz="28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1" name="文本框 10"/>
          <p:cNvSpPr txBox="1"/>
          <p:nvPr/>
        </p:nvSpPr>
        <p:spPr>
          <a:xfrm>
            <a:off x="1611630" y="3458845"/>
            <a:ext cx="2262505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/>
            <a:r>
              <a:rPr lang="en-US"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pack/pack up</a:t>
            </a:r>
            <a:endParaRPr lang="en-US" sz="28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2" name="文本框 11"/>
          <p:cNvSpPr txBox="1"/>
          <p:nvPr/>
        </p:nvSpPr>
        <p:spPr>
          <a:xfrm>
            <a:off x="1486535" y="4157345"/>
            <a:ext cx="2262505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/>
            <a:r>
              <a:rPr lang="en-US"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was packed</a:t>
            </a:r>
            <a:endParaRPr lang="en-US" sz="28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9" name="文本框 18"/>
          <p:cNvSpPr txBox="1"/>
          <p:nvPr/>
        </p:nvSpPr>
        <p:spPr>
          <a:xfrm>
            <a:off x="4543425" y="4871720"/>
            <a:ext cx="1133475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/>
            <a:r>
              <a:rPr lang="en-US"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pack</a:t>
            </a:r>
            <a:endParaRPr lang="en-US" sz="28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20" name="文本框 19"/>
          <p:cNvSpPr txBox="1"/>
          <p:nvPr/>
        </p:nvSpPr>
        <p:spPr>
          <a:xfrm>
            <a:off x="2027555" y="5235575"/>
            <a:ext cx="1962785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/>
            <a:r>
              <a:rPr lang="en-US"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a pack of</a:t>
            </a:r>
            <a:endParaRPr lang="en-US" sz="28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23" name="文本框 22"/>
          <p:cNvSpPr txBox="1"/>
          <p:nvPr/>
        </p:nvSpPr>
        <p:spPr>
          <a:xfrm>
            <a:off x="5940425" y="5572125"/>
            <a:ext cx="1962785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/>
            <a:r>
              <a:rPr lang="en-US"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a pack of</a:t>
            </a:r>
            <a:endParaRPr lang="en-US" sz="28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26" name="文本框 25"/>
          <p:cNvSpPr txBox="1"/>
          <p:nvPr/>
        </p:nvSpPr>
        <p:spPr>
          <a:xfrm>
            <a:off x="366395" y="758190"/>
            <a:ext cx="200660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/>
            <a:r>
              <a:rPr lang="en-US"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a pack of </a:t>
            </a:r>
            <a:endParaRPr lang="en-US" sz="28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  <p:bldP spid="5" grpId="0"/>
      <p:bldP spid="6" grpId="0"/>
      <p:bldP spid="7" grpId="0"/>
      <p:bldP spid="11" grpId="0"/>
      <p:bldP spid="12" grpId="0"/>
      <p:bldP spid="19" grpId="0"/>
      <p:bldP spid="20" grpId="0"/>
      <p:bldP spid="23" grpId="0"/>
      <p:bldP spid="26" grpId="0"/>
      <p:bldP spid="9" grpId="0"/>
      <p:bldP spid="4" grpId="0"/>
    </p:bldLst>
  </p:timing>
</p:sld>
</file>

<file path=ppt/tags/tag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00.xml><?xml version="1.0" encoding="utf-8"?>
<p:tagLst xmlns:p="http://schemas.openxmlformats.org/presentationml/2006/main">
  <p:tag name="KSO_WM_BEAUTIFY_FLAG" val="#wm#"/>
  <p:tag name="KSO_WM_TEMPLATE_CATEGORY" val="custom"/>
  <p:tag name="KSO_WM_TEMPLATE_INDEX" val="20187308"/>
</p:tagLst>
</file>

<file path=ppt/tags/tag101.xml><?xml version="1.0" encoding="utf-8"?>
<p:tagLst xmlns:p="http://schemas.openxmlformats.org/presentationml/2006/main">
  <p:tag name="KSO_WM_BEAUTIFY_FLAG" val="#wm#"/>
  <p:tag name="KSO_WM_TEMPLATE_CATEGORY" val="custom"/>
  <p:tag name="KSO_WM_TEMPLATE_INDEX" val="20187308"/>
</p:tagLst>
</file>

<file path=ppt/tags/tag102.xml><?xml version="1.0" encoding="utf-8"?>
<p:tagLst xmlns:p="http://schemas.openxmlformats.org/presentationml/2006/main">
  <p:tag name="KSO_WM_BEAUTIFY_FLAG" val="#wm#"/>
  <p:tag name="KSO_WM_TEMPLATE_CATEGORY" val="custom"/>
  <p:tag name="KSO_WM_TEMPLATE_INDEX" val="20187308"/>
</p:tagLst>
</file>

<file path=ppt/tags/tag103.xml><?xml version="1.0" encoding="utf-8"?>
<p:tagLst xmlns:p="http://schemas.openxmlformats.org/presentationml/2006/main">
  <p:tag name="KSO_WM_BEAUTIFY_FLAG" val="#wm#"/>
  <p:tag name="KSO_WM_TEMPLATE_CATEGORY" val="custom"/>
  <p:tag name="KSO_WM_TEMPLATE_INDEX" val="20187308"/>
</p:tagLst>
</file>

<file path=ppt/tags/tag104.xml><?xml version="1.0" encoding="utf-8"?>
<p:tagLst xmlns:p="http://schemas.openxmlformats.org/presentationml/2006/main">
  <p:tag name="KSO_WM_BEAUTIFY_FLAG" val="#wm#"/>
  <p:tag name="KSO_WM_TEMPLATE_CATEGORY" val="custom"/>
  <p:tag name="KSO_WM_TEMPLATE_INDEX" val="20187308"/>
</p:tagLst>
</file>

<file path=ppt/tags/tag105.xml><?xml version="1.0" encoding="utf-8"?>
<p:tagLst xmlns:p="http://schemas.openxmlformats.org/presentationml/2006/main">
  <p:tag name="KSO_WM_BEAUTIFY_FLAG" val="#wm#"/>
  <p:tag name="KSO_WM_TEMPLATE_CATEGORY" val="custom"/>
  <p:tag name="KSO_WM_TEMPLATE_INDEX" val="20187308"/>
</p:tagLst>
</file>

<file path=ppt/tags/tag106.xml><?xml version="1.0" encoding="utf-8"?>
<p:tagLst xmlns:p="http://schemas.openxmlformats.org/presentationml/2006/main">
  <p:tag name="KSO_WM_BEAUTIFY_FLAG" val="#wm#"/>
  <p:tag name="KSO_WM_TEMPLATE_CATEGORY" val="custom"/>
  <p:tag name="KSO_WM_TEMPLATE_INDEX" val="20187308"/>
</p:tagLst>
</file>

<file path=ppt/tags/tag107.xml><?xml version="1.0" encoding="utf-8"?>
<p:tagLst xmlns:p="http://schemas.openxmlformats.org/presentationml/2006/main">
  <p:tag name="KSO_WM_BEAUTIFY_FLAG" val="#wm#"/>
  <p:tag name="KSO_WM_TEMPLATE_CATEGORY" val="custom"/>
  <p:tag name="KSO_WM_TEMPLATE_INDEX" val="20187308"/>
</p:tagLst>
</file>

<file path=ppt/tags/tag108.xml><?xml version="1.0" encoding="utf-8"?>
<p:tagLst xmlns:p="http://schemas.openxmlformats.org/presentationml/2006/main">
  <p:tag name="KSO_WM_BEAUTIFY_FLAG" val="#wm#"/>
  <p:tag name="KSO_WM_TEMPLATE_CATEGORY" val="custom"/>
  <p:tag name="KSO_WM_TEMPLATE_INDEX" val="20187308"/>
</p:tagLst>
</file>

<file path=ppt/tags/tag109.xml><?xml version="1.0" encoding="utf-8"?>
<p:tagLst xmlns:p="http://schemas.openxmlformats.org/presentationml/2006/main">
  <p:tag name="KSO_WM_BEAUTIFY_FLAG" val="#wm#"/>
  <p:tag name="KSO_WM_TEMPLATE_CATEGORY" val="custom"/>
  <p:tag name="KSO_WM_TEMPLATE_INDEX" val="20187308"/>
</p:tagLst>
</file>

<file path=ppt/tags/tag1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10.xml><?xml version="1.0" encoding="utf-8"?>
<p:tagLst xmlns:p="http://schemas.openxmlformats.org/presentationml/2006/main">
  <p:tag name="KSO_WM_UNIT_PRESET_TEXT_INDEX" val="0"/>
  <p:tag name="KSO_WM_UNIT_PRESET_TEXT_LEN" val="0"/>
  <p:tag name="KSO_WM_UNIT_NOCLEAR" val="0"/>
  <p:tag name="KSO_WM_UNIT_VALUE" val="43"/>
  <p:tag name="KSO_WM_UNIT_HIGHLIGHT" val="0"/>
  <p:tag name="KSO_WM_UNIT_COMPATIBLE" val="0"/>
  <p:tag name="KSO_WM_UNIT_DIAGRAM_ISNUMVISUAL" val="0"/>
  <p:tag name="KSO_WM_UNIT_DIAGRAM_ISREFERUNIT" val="0"/>
  <p:tag name="KSO_WM_UNIT_TYPE" val="f"/>
  <p:tag name="KSO_WM_UNIT_INDEX" val="1"/>
  <p:tag name="KSO_WM_UNIT_ID" val="OneParaText2_8*f*1"/>
  <p:tag name="KSO_WM_TEMPLATE_CATEGORY" val="OneParaText"/>
  <p:tag name="KSO_WM_TEMPLATE_INDEX" val="2"/>
  <p:tag name="KSO_WM_UNIT_LAYERLEVEL" val="1"/>
  <p:tag name="KSO_WM_TAG_VERSION" val="1.0"/>
  <p:tag name="KSO_WM_BEAUTIFY_FLAG" val="#wm#"/>
  <p:tag name="KSO_WM_UNIT_TEXTBOXSTYLE_GUID" val="{c00233ae-9d7e-42e4-91b7-234d2647cf6b}"/>
  <p:tag name="KSO_WM_UNIT_TEXTBOXSTYLE_INDEX" val="8"/>
  <p:tag name="KSO_WM_UNIT_TEXTBOXSTYLE_TYPE" val="OneParaTitle"/>
</p:tagLst>
</file>

<file path=ppt/tags/tag111.xml><?xml version="1.0" encoding="utf-8"?>
<p:tagLst xmlns:p="http://schemas.openxmlformats.org/presentationml/2006/main">
  <p:tag name="KSO_WM_BEAUTIFY_FLAG" val="#wm#"/>
  <p:tag name="KSO_WM_TEMPLATE_CATEGORY" val="custom"/>
  <p:tag name="KSO_WM_TEMPLATE_INDEX" val="20187308"/>
</p:tagLst>
</file>

<file path=ppt/tags/tag112.xml><?xml version="1.0" encoding="utf-8"?>
<p:tagLst xmlns:p="http://schemas.openxmlformats.org/presentationml/2006/main">
  <p:tag name="KSO_WM_BEAUTIFY_FLAG" val="#wm#"/>
  <p:tag name="KSO_WM_TEMPLATE_CATEGORY" val="custom"/>
  <p:tag name="KSO_WM_TEMPLATE_INDEX" val="20187308"/>
</p:tagLst>
</file>

<file path=ppt/tags/tag113.xml><?xml version="1.0" encoding="utf-8"?>
<p:tagLst xmlns:p="http://schemas.openxmlformats.org/presentationml/2006/main">
  <p:tag name="KSO_WM_BEAUTIFY_FLAG" val="#wm#"/>
  <p:tag name="KSO_WM_TEMPLATE_CATEGORY" val="custom"/>
  <p:tag name="KSO_WM_TEMPLATE_INDEX" val="20187308"/>
</p:tagLst>
</file>

<file path=ppt/tags/tag114.xml><?xml version="1.0" encoding="utf-8"?>
<p:tagLst xmlns:p="http://schemas.openxmlformats.org/presentationml/2006/main">
  <p:tag name="KSO_WM_BEAUTIFY_FLAG" val="#wm#"/>
  <p:tag name="KSO_WM_TEMPLATE_CATEGORY" val="custom"/>
  <p:tag name="KSO_WM_TEMPLATE_INDEX" val="20187308"/>
</p:tagLst>
</file>

<file path=ppt/tags/tag115.xml><?xml version="1.0" encoding="utf-8"?>
<p:tagLst xmlns:p="http://schemas.openxmlformats.org/presentationml/2006/main">
  <p:tag name="KSO_WM_BEAUTIFY_FLAG" val="#wm#"/>
  <p:tag name="KSO_WM_TEMPLATE_CATEGORY" val="custom"/>
  <p:tag name="KSO_WM_TEMPLATE_INDEX" val="20187308"/>
</p:tagLst>
</file>

<file path=ppt/tags/tag116.xml><?xml version="1.0" encoding="utf-8"?>
<p:tagLst xmlns:p="http://schemas.openxmlformats.org/presentationml/2006/main">
  <p:tag name="KSO_WM_BEAUTIFY_FLAG" val="#wm#"/>
  <p:tag name="KSO_WM_TEMPLATE_CATEGORY" val="custom"/>
  <p:tag name="KSO_WM_TEMPLATE_INDEX" val="20187308"/>
</p:tagLst>
</file>

<file path=ppt/tags/tag117.xml><?xml version="1.0" encoding="utf-8"?>
<p:tagLst xmlns:p="http://schemas.openxmlformats.org/presentationml/2006/main">
  <p:tag name="KSO_WM_BEAUTIFY_FLAG" val="#wm#"/>
  <p:tag name="KSO_WM_TEMPLATE_CATEGORY" val="custom"/>
  <p:tag name="KSO_WM_TEMPLATE_INDEX" val="20187308"/>
</p:tagLst>
</file>

<file path=ppt/tags/tag118.xml><?xml version="1.0" encoding="utf-8"?>
<p:tagLst xmlns:p="http://schemas.openxmlformats.org/presentationml/2006/main">
  <p:tag name="KSO_WM_BEAUTIFY_FLAG" val="#wm#"/>
  <p:tag name="KSO_WM_TEMPLATE_CATEGORY" val="custom"/>
  <p:tag name="KSO_WM_TEMPLATE_INDEX" val="20187308"/>
</p:tagLst>
</file>

<file path=ppt/tags/tag119.xml><?xml version="1.0" encoding="utf-8"?>
<p:tagLst xmlns:p="http://schemas.openxmlformats.org/presentationml/2006/main">
  <p:tag name="KSO_WM_BEAUTIFY_FLAG" val="#wm#"/>
  <p:tag name="KSO_WM_TEMPLATE_CATEGORY" val="custom"/>
  <p:tag name="KSO_WM_TEMPLATE_INDEX" val="20187308"/>
</p:tagLst>
</file>

<file path=ppt/tags/tag1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20.xml><?xml version="1.0" encoding="utf-8"?>
<p:tagLst xmlns:p="http://schemas.openxmlformats.org/presentationml/2006/main">
  <p:tag name="KSO_WM_BEAUTIFY_FLAG" val="#wm#"/>
  <p:tag name="KSO_WM_TEMPLATE_CATEGORY" val="custom"/>
  <p:tag name="KSO_WM_TEMPLATE_INDEX" val="20187308"/>
</p:tagLst>
</file>

<file path=ppt/tags/tag121.xml><?xml version="1.0" encoding="utf-8"?>
<p:tagLst xmlns:p="http://schemas.openxmlformats.org/presentationml/2006/main">
  <p:tag name="KSO_WM_BEAUTIFY_FLAG" val="#wm#"/>
  <p:tag name="KSO_WM_TEMPLATE_CATEGORY" val="custom"/>
  <p:tag name="KSO_WM_TEMPLATE_INDEX" val="20187308"/>
</p:tagLst>
</file>

<file path=ppt/tags/tag1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2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3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4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4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5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187308"/>
</p:tagLst>
</file>

<file path=ppt/tags/tag5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187308"/>
</p:tagLst>
</file>

<file path=ppt/tags/tag5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5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6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1.xml><?xml version="1.0" encoding="utf-8"?>
<p:tagLst xmlns:p="http://schemas.openxmlformats.org/presentationml/2006/main">
  <p:tag name="KSO_WM_TEMPLATE_THUMBS_INDEX" val="1"/>
  <p:tag name="KSO_WM_TEMPLATE_SUBCATEGORY" val="0"/>
  <p:tag name="KSO_WM_TAG_VERSION" val="1.0"/>
  <p:tag name="KSO_WM_BEAUTIFY_FLAG" val="#wm#"/>
  <p:tag name="KSO_WM_TEMPLATE_CATEGORY" val="custom"/>
  <p:tag name="KSO_WM_TEMPLATE_INDEX" val="20187308"/>
</p:tagLst>
</file>

<file path=ppt/tags/tag62.xml><?xml version="1.0" encoding="utf-8"?>
<p:tagLst xmlns:p="http://schemas.openxmlformats.org/presentationml/2006/main">
  <p:tag name="KSO_WM_UNIT_ISCONTENTSTITLE" val="0"/>
  <p:tag name="KSO_WM_UNIT_PRESET_TEXT" val="空白演示"/>
  <p:tag name="KSO_WM_UNIT_NOCLEAR" val="0"/>
  <p:tag name="KSO_WM_UNIT_VALUE" val="13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custom20187308_1*a*1"/>
  <p:tag name="KSO_WM_TEMPLATE_CATEGORY" val="custom"/>
  <p:tag name="KSO_WM_TEMPLATE_INDEX" val="20187308"/>
  <p:tag name="KSO_WM_UNIT_LAYERLEVEL" val="1"/>
  <p:tag name="KSO_WM_TAG_VERSION" val="1.0"/>
  <p:tag name="KSO_WM_BEAUTIFY_FLAG" val="#wm#"/>
</p:tagLst>
</file>

<file path=ppt/tags/tag63.xml><?xml version="1.0" encoding="utf-8"?>
<p:tagLst xmlns:p="http://schemas.openxmlformats.org/presentationml/2006/main">
  <p:tag name="KSO_WM_UNIT_ISCONTENTSTITLE" val="0"/>
  <p:tag name="KSO_WM_UNIT_PRESET_TEXT" val="空白演示"/>
  <p:tag name="KSO_WM_UNIT_NOCLEAR" val="0"/>
  <p:tag name="KSO_WM_UNIT_VALUE" val="13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custom20187308_1*a*1"/>
  <p:tag name="KSO_WM_TEMPLATE_CATEGORY" val="custom"/>
  <p:tag name="KSO_WM_TEMPLATE_INDEX" val="20187308"/>
  <p:tag name="KSO_WM_UNIT_LAYERLEVEL" val="1"/>
  <p:tag name="KSO_WM_TAG_VERSION" val="1.0"/>
  <p:tag name="KSO_WM_BEAUTIFY_FLAG" val="#wm#"/>
</p:tagLst>
</file>

<file path=ppt/tags/tag64.xml><?xml version="1.0" encoding="utf-8"?>
<p:tagLst xmlns:p="http://schemas.openxmlformats.org/presentationml/2006/main">
  <p:tag name="KSO_WM_TEMPLATE_THUMBS_INDEX" val="1"/>
  <p:tag name="KSO_WM_SLIDE_ID" val="custom20187308_1"/>
  <p:tag name="KSO_WM_TEMPLATE_SUBCATEGORY" val="0"/>
  <p:tag name="KSO_WM_SLIDE_TYPE" val="title"/>
  <p:tag name="KSO_WM_SLIDE_SUBTYPE" val="defaultBlank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187308"/>
  <p:tag name="KSO_WM_SLIDE_LAYOUT" val="a_b"/>
  <p:tag name="KSO_WM_SLIDE_LAYOUT_CNT" val="1_1"/>
</p:tagLst>
</file>

<file path=ppt/tags/tag65.xml><?xml version="1.0" encoding="utf-8"?>
<p:tagLst xmlns:p="http://schemas.openxmlformats.org/presentationml/2006/main">
  <p:tag name="KSO_WM_TEMPLATE_THUMBS_INDEX" val="1"/>
  <p:tag name="KSO_WM_SLIDE_ID" val="custom20187308_1"/>
  <p:tag name="KSO_WM_TEMPLATE_SUBCATEGORY" val="0"/>
  <p:tag name="KSO_WM_SLIDE_TYPE" val="title"/>
  <p:tag name="KSO_WM_SLIDE_SUBTYPE" val="defaultBlank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187308"/>
  <p:tag name="KSO_WM_SLIDE_LAYOUT" val="a_b"/>
  <p:tag name="KSO_WM_SLIDE_LAYOUT_CNT" val="1_1"/>
</p:tagLst>
</file>

<file path=ppt/tags/tag66.xml><?xml version="1.0" encoding="utf-8"?>
<p:tagLst xmlns:p="http://schemas.openxmlformats.org/presentationml/2006/main">
  <p:tag name="KSO_WM_TEMPLATE_THUMBS_INDEX" val="1"/>
  <p:tag name="KSO_WM_SLIDE_ID" val="custom20187308_1"/>
  <p:tag name="KSO_WM_TEMPLATE_SUBCATEGORY" val="0"/>
  <p:tag name="KSO_WM_SLIDE_TYPE" val="title"/>
  <p:tag name="KSO_WM_SLIDE_SUBTYPE" val="defaultBlank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187308"/>
  <p:tag name="KSO_WM_SLIDE_LAYOUT" val="a_b"/>
  <p:tag name="KSO_WM_SLIDE_LAYOUT_CNT" val="1_1"/>
</p:tagLst>
</file>

<file path=ppt/tags/tag67.xml><?xml version="1.0" encoding="utf-8"?>
<p:tagLst xmlns:p="http://schemas.openxmlformats.org/presentationml/2006/main">
  <p:tag name="KSO_WM_TEMPLATE_THUMBS_INDEX" val="1"/>
  <p:tag name="KSO_WM_SLIDE_ID" val="custom20187308_1"/>
  <p:tag name="KSO_WM_TEMPLATE_SUBCATEGORY" val="0"/>
  <p:tag name="KSO_WM_SLIDE_TYPE" val="title"/>
  <p:tag name="KSO_WM_SLIDE_SUBTYPE" val="defaultBlank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187308"/>
  <p:tag name="KSO_WM_SLIDE_LAYOUT" val="a_b"/>
  <p:tag name="KSO_WM_SLIDE_LAYOUT_CNT" val="1_1"/>
</p:tagLst>
</file>

<file path=ppt/tags/tag68.xml><?xml version="1.0" encoding="utf-8"?>
<p:tagLst xmlns:p="http://schemas.openxmlformats.org/presentationml/2006/main">
  <p:tag name="KSO_WM_TEMPLATE_THUMBS_INDEX" val="1"/>
  <p:tag name="KSO_WM_SLIDE_ID" val="custom20187308_1"/>
  <p:tag name="KSO_WM_TEMPLATE_SUBCATEGORY" val="0"/>
  <p:tag name="KSO_WM_SLIDE_TYPE" val="title"/>
  <p:tag name="KSO_WM_SLIDE_SUBTYPE" val="defaultBlank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187308"/>
  <p:tag name="KSO_WM_SLIDE_LAYOUT" val="a_b"/>
  <p:tag name="KSO_WM_SLIDE_LAYOUT_CNT" val="1_1"/>
</p:tagLst>
</file>

<file path=ppt/tags/tag69.xml><?xml version="1.0" encoding="utf-8"?>
<p:tagLst xmlns:p="http://schemas.openxmlformats.org/presentationml/2006/main">
  <p:tag name="KSO_WM_TEMPLATE_THUMBS_INDEX" val="1"/>
  <p:tag name="KSO_WM_SLIDE_ID" val="custom20187308_1"/>
  <p:tag name="KSO_WM_TEMPLATE_SUBCATEGORY" val="0"/>
  <p:tag name="KSO_WM_SLIDE_TYPE" val="title"/>
  <p:tag name="KSO_WM_SLIDE_SUBTYPE" val="defaultBlank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187308"/>
  <p:tag name="KSO_WM_SLIDE_LAYOUT" val="a_b"/>
  <p:tag name="KSO_WM_SLIDE_LAYOUT_CNT" val="1_1"/>
</p:tagLst>
</file>

<file path=ppt/tags/tag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70.xml><?xml version="1.0" encoding="utf-8"?>
<p:tagLst xmlns:p="http://schemas.openxmlformats.org/presentationml/2006/main">
  <p:tag name="KSO_WM_TEMPLATE_THUMBS_INDEX" val="1"/>
  <p:tag name="KSO_WM_SLIDE_ID" val="custom20187308_1"/>
  <p:tag name="KSO_WM_TEMPLATE_SUBCATEGORY" val="0"/>
  <p:tag name="KSO_WM_SLIDE_TYPE" val="title"/>
  <p:tag name="KSO_WM_SLIDE_SUBTYPE" val="defaultBlank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187308"/>
  <p:tag name="KSO_WM_SLIDE_LAYOUT" val="a_b"/>
  <p:tag name="KSO_WM_SLIDE_LAYOUT_CNT" val="1_1"/>
</p:tagLst>
</file>

<file path=ppt/tags/tag71.xml><?xml version="1.0" encoding="utf-8"?>
<p:tagLst xmlns:p="http://schemas.openxmlformats.org/presentationml/2006/main">
  <p:tag name="KSO_WM_TEMPLATE_THUMBS_INDEX" val="1"/>
  <p:tag name="KSO_WM_SLIDE_ID" val="custom20187308_1"/>
  <p:tag name="KSO_WM_TEMPLATE_SUBCATEGORY" val="0"/>
  <p:tag name="KSO_WM_SLIDE_TYPE" val="title"/>
  <p:tag name="KSO_WM_SLIDE_SUBTYPE" val="defaultBlank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187308"/>
  <p:tag name="KSO_WM_SLIDE_LAYOUT" val="a_b"/>
  <p:tag name="KSO_WM_SLIDE_LAYOUT_CNT" val="1_1"/>
</p:tagLst>
</file>

<file path=ppt/tags/tag72.xml><?xml version="1.0" encoding="utf-8"?>
<p:tagLst xmlns:p="http://schemas.openxmlformats.org/presentationml/2006/main">
  <p:tag name="KSO_WM_BEAUTIFY_FLAG" val="#wm#"/>
  <p:tag name="KSO_WM_TEMPLATE_CATEGORY" val="custom"/>
  <p:tag name="KSO_WM_TEMPLATE_INDEX" val="20187308"/>
</p:tagLst>
</file>

<file path=ppt/tags/tag73.xml><?xml version="1.0" encoding="utf-8"?>
<p:tagLst xmlns:p="http://schemas.openxmlformats.org/presentationml/2006/main">
  <p:tag name="KSO_WM_BEAUTIFY_FLAG" val="#wm#"/>
  <p:tag name="KSO_WM_TEMPLATE_CATEGORY" val="custom"/>
  <p:tag name="KSO_WM_TEMPLATE_INDEX" val="20187308"/>
</p:tagLst>
</file>

<file path=ppt/tags/tag74.xml><?xml version="1.0" encoding="utf-8"?>
<p:tagLst xmlns:p="http://schemas.openxmlformats.org/presentationml/2006/main">
  <p:tag name="KSO_WM_BEAUTIFY_FLAG" val="#wm#"/>
  <p:tag name="KSO_WM_TEMPLATE_CATEGORY" val="custom"/>
  <p:tag name="KSO_WM_TEMPLATE_INDEX" val="20187308"/>
</p:tagLst>
</file>

<file path=ppt/tags/tag75.xml><?xml version="1.0" encoding="utf-8"?>
<p:tagLst xmlns:p="http://schemas.openxmlformats.org/presentationml/2006/main">
  <p:tag name="KSO_WM_BEAUTIFY_FLAG" val="#wm#"/>
  <p:tag name="KSO_WM_TEMPLATE_CATEGORY" val="custom"/>
  <p:tag name="KSO_WM_TEMPLATE_INDEX" val="20187308"/>
</p:tagLst>
</file>

<file path=ppt/tags/tag76.xml><?xml version="1.0" encoding="utf-8"?>
<p:tagLst xmlns:p="http://schemas.openxmlformats.org/presentationml/2006/main">
  <p:tag name="KSO_WM_BEAUTIFY_FLAG" val="#wm#"/>
  <p:tag name="KSO_WM_TEMPLATE_CATEGORY" val="custom"/>
  <p:tag name="KSO_WM_TEMPLATE_INDEX" val="20187308"/>
</p:tagLst>
</file>

<file path=ppt/tags/tag77.xml><?xml version="1.0" encoding="utf-8"?>
<p:tagLst xmlns:p="http://schemas.openxmlformats.org/presentationml/2006/main">
  <p:tag name="KSO_WM_BEAUTIFY_FLAG" val="#wm#"/>
  <p:tag name="KSO_WM_TEMPLATE_CATEGORY" val="custom"/>
  <p:tag name="KSO_WM_TEMPLATE_INDEX" val="20187308"/>
</p:tagLst>
</file>

<file path=ppt/tags/tag78.xml><?xml version="1.0" encoding="utf-8"?>
<p:tagLst xmlns:p="http://schemas.openxmlformats.org/presentationml/2006/main">
  <p:tag name="KSO_WM_BEAUTIFY_FLAG" val="#wm#"/>
  <p:tag name="KSO_WM_TEMPLATE_CATEGORY" val="custom"/>
  <p:tag name="KSO_WM_TEMPLATE_INDEX" val="20187308"/>
</p:tagLst>
</file>

<file path=ppt/tags/tag79.xml><?xml version="1.0" encoding="utf-8"?>
<p:tagLst xmlns:p="http://schemas.openxmlformats.org/presentationml/2006/main">
  <p:tag name="KSO_WM_BEAUTIFY_FLAG" val="#wm#"/>
  <p:tag name="KSO_WM_TEMPLATE_CATEGORY" val="custom"/>
  <p:tag name="KSO_WM_TEMPLATE_INDEX" val="20187308"/>
</p:tagLst>
</file>

<file path=ppt/tags/tag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80.xml><?xml version="1.0" encoding="utf-8"?>
<p:tagLst xmlns:p="http://schemas.openxmlformats.org/presentationml/2006/main">
  <p:tag name="KSO_WM_BEAUTIFY_FLAG" val="#wm#"/>
  <p:tag name="KSO_WM_TEMPLATE_CATEGORY" val="custom"/>
  <p:tag name="KSO_WM_TEMPLATE_INDEX" val="20187308"/>
</p:tagLst>
</file>

<file path=ppt/tags/tag81.xml><?xml version="1.0" encoding="utf-8"?>
<p:tagLst xmlns:p="http://schemas.openxmlformats.org/presentationml/2006/main">
  <p:tag name="KSO_WM_BEAUTIFY_FLAG" val="#wm#"/>
  <p:tag name="KSO_WM_TEMPLATE_CATEGORY" val="custom"/>
  <p:tag name="KSO_WM_TEMPLATE_INDEX" val="20187308"/>
</p:tagLst>
</file>

<file path=ppt/tags/tag82.xml><?xml version="1.0" encoding="utf-8"?>
<p:tagLst xmlns:p="http://schemas.openxmlformats.org/presentationml/2006/main">
  <p:tag name="KSO_WM_BEAUTIFY_FLAG" val="#wm#"/>
  <p:tag name="KSO_WM_TEMPLATE_CATEGORY" val="custom"/>
  <p:tag name="KSO_WM_TEMPLATE_INDEX" val="20187308"/>
</p:tagLst>
</file>

<file path=ppt/tags/tag83.xml><?xml version="1.0" encoding="utf-8"?>
<p:tagLst xmlns:p="http://schemas.openxmlformats.org/presentationml/2006/main">
  <p:tag name="KSO_WM_BEAUTIFY_FLAG" val="#wm#"/>
  <p:tag name="KSO_WM_TEMPLATE_CATEGORY" val="custom"/>
  <p:tag name="KSO_WM_TEMPLATE_INDEX" val="20187308"/>
</p:tagLst>
</file>

<file path=ppt/tags/tag84.xml><?xml version="1.0" encoding="utf-8"?>
<p:tagLst xmlns:p="http://schemas.openxmlformats.org/presentationml/2006/main">
  <p:tag name="KSO_WM_BEAUTIFY_FLAG" val="#wm#"/>
  <p:tag name="KSO_WM_TEMPLATE_CATEGORY" val="custom"/>
  <p:tag name="KSO_WM_TEMPLATE_INDEX" val="20187308"/>
</p:tagLst>
</file>

<file path=ppt/tags/tag85.xml><?xml version="1.0" encoding="utf-8"?>
<p:tagLst xmlns:p="http://schemas.openxmlformats.org/presentationml/2006/main">
  <p:tag name="KSO_WM_BEAUTIFY_FLAG" val="#wm#"/>
  <p:tag name="KSO_WM_TEMPLATE_CATEGORY" val="custom"/>
  <p:tag name="KSO_WM_TEMPLATE_INDEX" val="20187308"/>
</p:tagLst>
</file>

<file path=ppt/tags/tag86.xml><?xml version="1.0" encoding="utf-8"?>
<p:tagLst xmlns:p="http://schemas.openxmlformats.org/presentationml/2006/main">
  <p:tag name="KSO_WM_BEAUTIFY_FLAG" val="#wm#"/>
  <p:tag name="KSO_WM_TEMPLATE_CATEGORY" val="custom"/>
  <p:tag name="KSO_WM_TEMPLATE_INDEX" val="20187308"/>
</p:tagLst>
</file>

<file path=ppt/tags/tag87.xml><?xml version="1.0" encoding="utf-8"?>
<p:tagLst xmlns:p="http://schemas.openxmlformats.org/presentationml/2006/main">
  <p:tag name="KSO_WM_BEAUTIFY_FLAG" val="#wm#"/>
  <p:tag name="KSO_WM_TEMPLATE_CATEGORY" val="custom"/>
  <p:tag name="KSO_WM_TEMPLATE_INDEX" val="20187308"/>
</p:tagLst>
</file>

<file path=ppt/tags/tag88.xml><?xml version="1.0" encoding="utf-8"?>
<p:tagLst xmlns:p="http://schemas.openxmlformats.org/presentationml/2006/main">
  <p:tag name="KSO_WM_BEAUTIFY_FLAG" val="#wm#"/>
  <p:tag name="KSO_WM_TEMPLATE_CATEGORY" val="custom"/>
  <p:tag name="KSO_WM_TEMPLATE_INDEX" val="20187308"/>
</p:tagLst>
</file>

<file path=ppt/tags/tag89.xml><?xml version="1.0" encoding="utf-8"?>
<p:tagLst xmlns:p="http://schemas.openxmlformats.org/presentationml/2006/main">
  <p:tag name="KSO_WM_BEAUTIFY_FLAG" val="#wm#"/>
  <p:tag name="KSO_WM_TEMPLATE_CATEGORY" val="custom"/>
  <p:tag name="KSO_WM_TEMPLATE_INDEX" val="20187308"/>
</p:tagLst>
</file>

<file path=ppt/tags/tag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90.xml><?xml version="1.0" encoding="utf-8"?>
<p:tagLst xmlns:p="http://schemas.openxmlformats.org/presentationml/2006/main">
  <p:tag name="KSO_WM_BEAUTIFY_FLAG" val="#wm#"/>
  <p:tag name="KSO_WM_TEMPLATE_CATEGORY" val="custom"/>
  <p:tag name="KSO_WM_TEMPLATE_INDEX" val="20187308"/>
</p:tagLst>
</file>

<file path=ppt/tags/tag91.xml><?xml version="1.0" encoding="utf-8"?>
<p:tagLst xmlns:p="http://schemas.openxmlformats.org/presentationml/2006/main">
  <p:tag name="KSO_WM_BEAUTIFY_FLAG" val="#wm#"/>
  <p:tag name="KSO_WM_TEMPLATE_CATEGORY" val="custom"/>
  <p:tag name="KSO_WM_TEMPLATE_INDEX" val="20187308"/>
</p:tagLst>
</file>

<file path=ppt/tags/tag92.xml><?xml version="1.0" encoding="utf-8"?>
<p:tagLst xmlns:p="http://schemas.openxmlformats.org/presentationml/2006/main">
  <p:tag name="KSO_WM_BEAUTIFY_FLAG" val="#wm#"/>
  <p:tag name="KSO_WM_TEMPLATE_CATEGORY" val="custom"/>
  <p:tag name="KSO_WM_TEMPLATE_INDEX" val="20187308"/>
</p:tagLst>
</file>

<file path=ppt/tags/tag93.xml><?xml version="1.0" encoding="utf-8"?>
<p:tagLst xmlns:p="http://schemas.openxmlformats.org/presentationml/2006/main">
  <p:tag name="KSO_WM_BEAUTIFY_FLAG" val="#wm#"/>
  <p:tag name="KSO_WM_TEMPLATE_CATEGORY" val="custom"/>
  <p:tag name="KSO_WM_TEMPLATE_INDEX" val="20187308"/>
</p:tagLst>
</file>

<file path=ppt/tags/tag94.xml><?xml version="1.0" encoding="utf-8"?>
<p:tagLst xmlns:p="http://schemas.openxmlformats.org/presentationml/2006/main">
  <p:tag name="KSO_WM_BEAUTIFY_FLAG" val="#wm#"/>
  <p:tag name="KSO_WM_TEMPLATE_CATEGORY" val="custom"/>
  <p:tag name="KSO_WM_TEMPLATE_INDEX" val="20187308"/>
</p:tagLst>
</file>

<file path=ppt/tags/tag95.xml><?xml version="1.0" encoding="utf-8"?>
<p:tagLst xmlns:p="http://schemas.openxmlformats.org/presentationml/2006/main">
  <p:tag name="KSO_WM_BEAUTIFY_FLAG" val="#wm#"/>
  <p:tag name="KSO_WM_TEMPLATE_CATEGORY" val="custom"/>
  <p:tag name="KSO_WM_TEMPLATE_INDEX" val="20187308"/>
</p:tagLst>
</file>

<file path=ppt/tags/tag96.xml><?xml version="1.0" encoding="utf-8"?>
<p:tagLst xmlns:p="http://schemas.openxmlformats.org/presentationml/2006/main">
  <p:tag name="KSO_WM_BEAUTIFY_FLAG" val="#wm#"/>
  <p:tag name="KSO_WM_TEMPLATE_CATEGORY" val="custom"/>
  <p:tag name="KSO_WM_TEMPLATE_INDEX" val="20187308"/>
</p:tagLst>
</file>

<file path=ppt/tags/tag97.xml><?xml version="1.0" encoding="utf-8"?>
<p:tagLst xmlns:p="http://schemas.openxmlformats.org/presentationml/2006/main">
  <p:tag name="KSO_WM_BEAUTIFY_FLAG" val="#wm#"/>
  <p:tag name="KSO_WM_TEMPLATE_CATEGORY" val="custom"/>
  <p:tag name="KSO_WM_TEMPLATE_INDEX" val="20187308"/>
</p:tagLst>
</file>

<file path=ppt/tags/tag98.xml><?xml version="1.0" encoding="utf-8"?>
<p:tagLst xmlns:p="http://schemas.openxmlformats.org/presentationml/2006/main">
  <p:tag name="KSO_WM_BEAUTIFY_FLAG" val="#wm#"/>
  <p:tag name="KSO_WM_TEMPLATE_CATEGORY" val="custom"/>
  <p:tag name="KSO_WM_TEMPLATE_INDEX" val="20187308"/>
</p:tagLst>
</file>

<file path=ppt/tags/tag99.xml><?xml version="1.0" encoding="utf-8"?>
<p:tagLst xmlns:p="http://schemas.openxmlformats.org/presentationml/2006/main">
  <p:tag name="KSO_WM_BEAUTIFY_FLAG" val="#wm#"/>
  <p:tag name="KSO_WM_TEMPLATE_CATEGORY" val="custom"/>
  <p:tag name="KSO_WM_TEMPLATE_INDEX" val="20187308"/>
</p:tagLst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自定义 9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24445</Words>
  <Application>WPS 演示</Application>
  <PresentationFormat>宽屏</PresentationFormat>
  <Paragraphs>1660</Paragraphs>
  <Slides>58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10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58</vt:i4>
      </vt:variant>
    </vt:vector>
  </HeadingPairs>
  <TitlesOfParts>
    <vt:vector size="69" baseType="lpstr">
      <vt:lpstr>Arial</vt:lpstr>
      <vt:lpstr>宋体</vt:lpstr>
      <vt:lpstr>Wingdings</vt:lpstr>
      <vt:lpstr>微软雅黑</vt:lpstr>
      <vt:lpstr>Times New Roman</vt:lpstr>
      <vt:lpstr>Arial Unicode MS</vt:lpstr>
      <vt:lpstr>Segoe UI</vt:lpstr>
      <vt:lpstr>HelveticaNeue</vt:lpstr>
      <vt:lpstr>NumberOnly</vt:lpstr>
      <vt:lpstr>华文新魏</vt:lpstr>
      <vt:lpstr>Office 主题​​</vt:lpstr>
      <vt:lpstr>PowerPoint 演示文稿</vt:lpstr>
      <vt:lpstr>Unit2 Book1 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曹小等</cp:lastModifiedBy>
  <cp:revision>157</cp:revision>
  <dcterms:created xsi:type="dcterms:W3CDTF">2019-06-19T02:08:00Z</dcterms:created>
  <dcterms:modified xsi:type="dcterms:W3CDTF">2020-08-12T01:57:59Z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2052-11.1.0.9828</vt:lpwstr>
  </property>
</Properties>
</file>