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6"/>
  </p:notesMasterIdLst>
  <p:handoutMasterIdLst>
    <p:handoutMasterId r:id="rId28"/>
  </p:handoutMasterIdLst>
  <p:sldIdLst>
    <p:sldId id="380" r:id="rId4"/>
    <p:sldId id="256" r:id="rId5"/>
    <p:sldId id="324" r:id="rId7"/>
    <p:sldId id="258" r:id="rId8"/>
    <p:sldId id="333" r:id="rId9"/>
    <p:sldId id="334" r:id="rId10"/>
    <p:sldId id="336" r:id="rId11"/>
    <p:sldId id="329" r:id="rId12"/>
    <p:sldId id="325" r:id="rId13"/>
    <p:sldId id="366" r:id="rId14"/>
    <p:sldId id="367" r:id="rId15"/>
    <p:sldId id="368" r:id="rId16"/>
    <p:sldId id="365" r:id="rId17"/>
    <p:sldId id="340" r:id="rId18"/>
    <p:sldId id="338" r:id="rId19"/>
    <p:sldId id="341" r:id="rId20"/>
    <p:sldId id="339" r:id="rId21"/>
    <p:sldId id="370" r:id="rId22"/>
    <p:sldId id="331" r:id="rId23"/>
    <p:sldId id="326" r:id="rId24"/>
    <p:sldId id="302" r:id="rId25"/>
    <p:sldId id="303" r:id="rId26"/>
    <p:sldId id="371"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3624"/>
    <a:srgbClr val="CDD8AA"/>
    <a:srgbClr val="B1C38C"/>
    <a:srgbClr val="A2B37E"/>
    <a:srgbClr val="A2B06C"/>
    <a:srgbClr val="758D55"/>
    <a:srgbClr val="556740"/>
    <a:srgbClr val="AFBB79"/>
    <a:srgbClr val="B2B2B2"/>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showGuides="1">
      <p:cViewPr varScale="1">
        <p:scale>
          <a:sx n="66" d="100"/>
          <a:sy n="66" d="100"/>
        </p:scale>
        <p:origin x="-108" y="-162"/>
      </p:cViewPr>
      <p:guideLst>
        <p:guide orient="horz" pos="2264"/>
        <p:guide pos="3814"/>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0227D4-4B8E-4316-8E22-FFFABE776F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228928A-603C-45DC-A6B6-545A9A461B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C6AB19-263C-49F7-A1CB-2A657C30F87F}"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4"/>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8928A-603C-45DC-A6B6-545A9A461BA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AB19-263C-49F7-A1CB-2A657C30F87F}" type="slidenum">
              <a:rPr lang="zh-CN" altLang="en-US" smtClean="0"/>
            </a:fld>
            <a:endParaRPr lang="zh-CN" altLang="en-US"/>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xml"/><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xml"/><Relationship Id="rId4" Type="http://schemas.openxmlformats.org/officeDocument/2006/relationships/image" Target="../media/image13.png"/><Relationship Id="rId3" Type="http://schemas.openxmlformats.org/officeDocument/2006/relationships/tags" Target="../tags/tag17.xml"/><Relationship Id="rId2" Type="http://schemas.openxmlformats.org/officeDocument/2006/relationships/image" Target="../media/image8.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xml"/><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xml"/><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xml"/><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xml"/><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xml"/><Relationship Id="rId2" Type="http://schemas.openxmlformats.org/officeDocument/2006/relationships/image" Target="../media/image8.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tags" Target="../tags/tag29.xml"/><Relationship Id="rId5" Type="http://schemas.microsoft.com/office/2007/relationships/hdphoto" Target="../media/image19.wdp"/><Relationship Id="rId4" Type="http://schemas.openxmlformats.org/officeDocument/2006/relationships/image" Target="../media/image18.png"/><Relationship Id="rId3" Type="http://schemas.openxmlformats.org/officeDocument/2006/relationships/image" Target="../media/image3.png"/><Relationship Id="rId2" Type="http://schemas.openxmlformats.org/officeDocument/2006/relationships/tags" Target="../tags/tag28.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6.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4.png"/><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4.png"/><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7.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5985" y="347980"/>
            <a:ext cx="7435215"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Character (角色代入)</a:t>
            </a:r>
            <a:r>
              <a:rPr lang="zh-CN" altLang="en-US" sz="2400" b="1" dirty="0">
                <a:solidFill>
                  <a:schemeClr val="accent5">
                    <a:lumMod val="50000"/>
                  </a:schemeClr>
                </a:solidFill>
                <a:latin typeface="Times New Roman" panose="02020603050405020304" pitchFamily="18" charset="0"/>
                <a:sym typeface="+mn-ea"/>
              </a:rPr>
              <a:t>-the status of identification</a:t>
            </a:r>
            <a:endParaRPr lang="zh-CN" altLang="en-US" sz="2400" b="1" dirty="0">
              <a:solidFill>
                <a:schemeClr val="accent5">
                  <a:lumMod val="50000"/>
                </a:schemeClr>
              </a:solidFill>
              <a:latin typeface="Times New Roman" panose="02020603050405020304" pitchFamily="18" charset="0"/>
              <a:sym typeface="+mn-ea"/>
            </a:endParaRPr>
          </a:p>
        </p:txBody>
      </p: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9070340" y="0"/>
            <a:ext cx="3121660" cy="1063625"/>
          </a:xfrm>
          <a:prstGeom prst="rect">
            <a:avLst/>
          </a:prstGeom>
        </p:spPr>
      </p:pic>
      <p:pic>
        <p:nvPicPr>
          <p:cNvPr id="15" name="图片 14"/>
          <p:cNvPicPr>
            <a:picLocks noChangeAspect="1"/>
          </p:cNvPicPr>
          <p:nvPr/>
        </p:nvPicPr>
        <p:blipFill>
          <a:blip r:embed="rId3"/>
          <a:stretch>
            <a:fillRect/>
          </a:stretch>
        </p:blipFill>
        <p:spPr>
          <a:xfrm>
            <a:off x="341630" y="1724025"/>
            <a:ext cx="5927725" cy="4807585"/>
          </a:xfrm>
          <a:prstGeom prst="rect">
            <a:avLst/>
          </a:prstGeom>
          <a:effectLst>
            <a:innerShdw blurRad="63500" dist="114300" dir="2700000">
              <a:prstClr val="black">
                <a:alpha val="50000"/>
              </a:prstClr>
            </a:innerShdw>
          </a:effectLst>
        </p:spPr>
      </p:pic>
      <p:sp>
        <p:nvSpPr>
          <p:cNvPr id="17" name="文本框 16"/>
          <p:cNvSpPr txBox="1"/>
          <p:nvPr/>
        </p:nvSpPr>
        <p:spPr>
          <a:xfrm>
            <a:off x="497840" y="1063625"/>
            <a:ext cx="11209020" cy="460375"/>
          </a:xfrm>
          <a:prstGeom prst="rect">
            <a:avLst/>
          </a:prstGeom>
          <a:noFill/>
        </p:spPr>
        <p:txBody>
          <a:bodyPr wrap="square" rtlCol="0" anchor="t">
            <a:spAutoFit/>
          </a:bodyPr>
          <a:p>
            <a:pPr marL="342900" indent="-342900" algn="l">
              <a:buFont typeface="Wingdings" panose="05000000000000000000" charset="0"/>
              <a:buChar char="Ø"/>
            </a:pPr>
            <a:r>
              <a:rPr lang="en-US" altLang="zh-CN" sz="2400" b="1">
                <a:solidFill>
                  <a:srgbClr val="153624"/>
                </a:solidFill>
                <a:sym typeface="+mn-ea"/>
              </a:rPr>
              <a:t>As a reporter, do you know what is the Cross-Country Running Race?</a:t>
            </a:r>
            <a:endParaRPr lang="en-US" altLang="zh-CN" sz="2400" b="1">
              <a:solidFill>
                <a:srgbClr val="153624"/>
              </a:solidFill>
              <a:sym typeface="+mn-ea"/>
            </a:endParaRPr>
          </a:p>
        </p:txBody>
      </p:sp>
      <p:sp>
        <p:nvSpPr>
          <p:cNvPr id="8" name="文本框 7"/>
          <p:cNvSpPr txBox="1"/>
          <p:nvPr/>
        </p:nvSpPr>
        <p:spPr>
          <a:xfrm>
            <a:off x="6476365" y="1681480"/>
            <a:ext cx="5230495" cy="4892675"/>
          </a:xfrm>
          <a:prstGeom prst="rect">
            <a:avLst/>
          </a:prstGeom>
          <a:noFill/>
        </p:spPr>
        <p:txBody>
          <a:bodyPr wrap="square" rtlCol="0" anchor="t">
            <a:spAutoFit/>
          </a:bodyPr>
          <a:p>
            <a:r>
              <a:rPr lang="en-US" altLang="zh-CN" sz="2400" b="1"/>
              <a:t>   </a:t>
            </a:r>
            <a:r>
              <a:rPr lang="zh-CN" altLang="en-US" sz="2400" b="1"/>
              <a:t>Cross country running is a sport in which teams and individuals run a race on open-air courses, which may include surfaces of grass, and earth, passing through woodlands, open country, hills, flat ground and sometimes gravel road. Cross country running is a natural long-distance track and road running.</a:t>
            </a:r>
            <a:endParaRPr lang="zh-CN" altLang="en-US" sz="2400" b="1"/>
          </a:p>
          <a:p>
            <a:r>
              <a:rPr lang="zh-CN" altLang="en-US" b="1"/>
              <a:t>    越野跑是一项团队和个人在露天球场上进行比赛的运动，其中可能包括草地和泥土表面，通过林地，开阔的乡村，小山，平坦的地面，有时还有砾石路。越野跑是一种天然的长距离田径和公路跑步。</a:t>
            </a:r>
            <a:endParaRPr lang="zh-CN" altLang="en-US" b="1"/>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5985" y="347980"/>
            <a:ext cx="7435215"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Character (角色代入)</a:t>
            </a:r>
            <a:r>
              <a:rPr lang="zh-CN" altLang="en-US" sz="2400" b="1" dirty="0">
                <a:solidFill>
                  <a:schemeClr val="accent5">
                    <a:lumMod val="50000"/>
                  </a:schemeClr>
                </a:solidFill>
                <a:latin typeface="Times New Roman" panose="02020603050405020304" pitchFamily="18" charset="0"/>
                <a:sym typeface="+mn-ea"/>
              </a:rPr>
              <a:t>-the status of identification</a:t>
            </a:r>
            <a:endParaRPr lang="zh-CN" altLang="en-US" sz="2400" b="1" dirty="0">
              <a:solidFill>
                <a:schemeClr val="accent5">
                  <a:lumMod val="50000"/>
                </a:schemeClr>
              </a:solidFill>
              <a:latin typeface="Times New Roman" panose="02020603050405020304" pitchFamily="18" charset="0"/>
              <a:sym typeface="+mn-ea"/>
            </a:endParaRPr>
          </a:p>
        </p:txBody>
      </p: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9070340" y="0"/>
            <a:ext cx="3121660" cy="1063625"/>
          </a:xfrm>
          <a:prstGeom prst="rect">
            <a:avLst/>
          </a:prstGeom>
        </p:spPr>
      </p:pic>
      <p:sp>
        <p:nvSpPr>
          <p:cNvPr id="17" name="文本框 16"/>
          <p:cNvSpPr txBox="1"/>
          <p:nvPr/>
        </p:nvSpPr>
        <p:spPr>
          <a:xfrm>
            <a:off x="497840" y="1063625"/>
            <a:ext cx="11209020" cy="829945"/>
          </a:xfrm>
          <a:prstGeom prst="rect">
            <a:avLst/>
          </a:prstGeom>
          <a:noFill/>
        </p:spPr>
        <p:txBody>
          <a:bodyPr wrap="square" rtlCol="0" anchor="t">
            <a:spAutoFit/>
          </a:bodyPr>
          <a:p>
            <a:pPr marL="342900" indent="-342900" algn="l">
              <a:buFont typeface="Wingdings" panose="05000000000000000000" charset="0"/>
              <a:buChar char="Ø"/>
            </a:pPr>
            <a:r>
              <a:rPr lang="en-US" altLang="zh-CN" sz="2400" b="1">
                <a:solidFill>
                  <a:srgbClr val="153624"/>
                </a:solidFill>
                <a:sym typeface="+mn-ea"/>
              </a:rPr>
              <a:t>As a reporter, do you know </a:t>
            </a:r>
            <a:r>
              <a:rPr lang="en-US" altLang="zh-CN" sz="2400" b="1">
                <a:sym typeface="+mn-ea"/>
              </a:rPr>
              <a:t> w</a:t>
            </a:r>
            <a:r>
              <a:rPr lang="zh-CN" altLang="en-US" sz="2400" b="1">
                <a:sym typeface="+mn-ea"/>
              </a:rPr>
              <a:t>hy cross country running is getting more and more popular</a:t>
            </a:r>
            <a:r>
              <a:rPr lang="en-US" altLang="zh-CN" sz="2400" b="1">
                <a:solidFill>
                  <a:srgbClr val="153624"/>
                </a:solidFill>
                <a:sym typeface="+mn-ea"/>
              </a:rPr>
              <a:t>?</a:t>
            </a:r>
            <a:endParaRPr lang="en-US" altLang="zh-CN" sz="2400" b="1">
              <a:solidFill>
                <a:srgbClr val="153624"/>
              </a:solidFill>
              <a:sym typeface="+mn-ea"/>
            </a:endParaRPr>
          </a:p>
        </p:txBody>
      </p:sp>
      <p:sp>
        <p:nvSpPr>
          <p:cNvPr id="8" name="文本框 7"/>
          <p:cNvSpPr txBox="1"/>
          <p:nvPr/>
        </p:nvSpPr>
        <p:spPr>
          <a:xfrm>
            <a:off x="6416040" y="2021205"/>
            <a:ext cx="5417820" cy="4246245"/>
          </a:xfrm>
          <a:prstGeom prst="rect">
            <a:avLst/>
          </a:prstGeom>
          <a:noFill/>
        </p:spPr>
        <p:txBody>
          <a:bodyPr wrap="square" rtlCol="0" anchor="t">
            <a:spAutoFit/>
          </a:bodyPr>
          <a:p>
            <a:r>
              <a:rPr lang="en-US" altLang="zh-CN" sz="2400" b="1"/>
              <a:t>  </a:t>
            </a:r>
            <a:r>
              <a:rPr lang="zh-CN" altLang="en-US" sz="2400" b="1"/>
              <a:t>That is because it shows the true spirit of athletics—It's not important to get the first prize or beat others. Instead, it is to overcome yourself, your own body, your limitations and horrors. And the victory is to go beyond yourself and get your dreams come true.</a:t>
            </a:r>
            <a:endParaRPr lang="zh-CN" altLang="en-US" sz="2400" b="1"/>
          </a:p>
          <a:p>
            <a:r>
              <a:rPr lang="zh-CN" altLang="en-US" sz="2400" b="1"/>
              <a:t>   </a:t>
            </a:r>
            <a:r>
              <a:rPr lang="zh-CN" altLang="en-US" b="1"/>
              <a:t>这是因为它展示了真正的体育精神——获得第一名或击败别人并不重要。相反，它是要克服你自己，你自己的身体，你的局限和恐惧。胜利就是超越自己，实现梦想。</a:t>
            </a:r>
            <a:endParaRPr lang="zh-CN" altLang="en-US" b="1"/>
          </a:p>
        </p:txBody>
      </p:sp>
      <p:pic>
        <p:nvPicPr>
          <p:cNvPr id="14" name="图片 13"/>
          <p:cNvPicPr>
            <a:picLocks noChangeAspect="1"/>
          </p:cNvPicPr>
          <p:nvPr/>
        </p:nvPicPr>
        <p:blipFill>
          <a:blip r:embed="rId3"/>
          <a:stretch>
            <a:fillRect/>
          </a:stretch>
        </p:blipFill>
        <p:spPr>
          <a:xfrm>
            <a:off x="680720" y="2021205"/>
            <a:ext cx="5608320" cy="4245610"/>
          </a:xfrm>
          <a:prstGeom prst="rect">
            <a:avLst/>
          </a:prstGeom>
          <a:effectLst>
            <a:innerShdw blurRad="63500" dist="114300" dir="2700000">
              <a:prstClr val="black">
                <a:alpha val="50000"/>
              </a:prstClr>
            </a:innerShdw>
          </a:effec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5985" y="347980"/>
            <a:ext cx="7435215"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Character (角色代入)</a:t>
            </a:r>
            <a:r>
              <a:rPr lang="zh-CN" altLang="en-US" sz="2400" b="1" dirty="0">
                <a:solidFill>
                  <a:schemeClr val="accent5">
                    <a:lumMod val="50000"/>
                  </a:schemeClr>
                </a:solidFill>
                <a:latin typeface="Times New Roman" panose="02020603050405020304" pitchFamily="18" charset="0"/>
                <a:sym typeface="+mn-ea"/>
              </a:rPr>
              <a:t>-the status of identification</a:t>
            </a:r>
            <a:endParaRPr lang="zh-CN" altLang="en-US" sz="2400" b="1" dirty="0">
              <a:solidFill>
                <a:schemeClr val="accent5">
                  <a:lumMod val="50000"/>
                </a:schemeClr>
              </a:solidFill>
              <a:latin typeface="Times New Roman" panose="02020603050405020304" pitchFamily="18" charset="0"/>
              <a:sym typeface="+mn-ea"/>
            </a:endParaRPr>
          </a:p>
        </p:txBody>
      </p: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9507855" y="0"/>
            <a:ext cx="2684145" cy="1063625"/>
          </a:xfrm>
          <a:prstGeom prst="rect">
            <a:avLst/>
          </a:prstGeom>
        </p:spPr>
      </p:pic>
      <p:sp>
        <p:nvSpPr>
          <p:cNvPr id="17" name="文本框 16"/>
          <p:cNvSpPr txBox="1"/>
          <p:nvPr/>
        </p:nvSpPr>
        <p:spPr>
          <a:xfrm>
            <a:off x="497840" y="1063625"/>
            <a:ext cx="11209020" cy="829945"/>
          </a:xfrm>
          <a:prstGeom prst="rect">
            <a:avLst/>
          </a:prstGeom>
          <a:noFill/>
        </p:spPr>
        <p:txBody>
          <a:bodyPr wrap="square" rtlCol="0" anchor="t">
            <a:spAutoFit/>
          </a:bodyPr>
          <a:p>
            <a:pPr marL="342900" indent="-342900" algn="l">
              <a:buFont typeface="Wingdings" panose="05000000000000000000" charset="0"/>
              <a:buChar char="Ø"/>
            </a:pPr>
            <a:r>
              <a:rPr lang="en-US" altLang="zh-CN" sz="2400" b="1">
                <a:solidFill>
                  <a:srgbClr val="153624"/>
                </a:solidFill>
                <a:sym typeface="+mn-ea"/>
              </a:rPr>
              <a:t>As a reporter, do you know </a:t>
            </a:r>
            <a:r>
              <a:rPr lang="en-US" altLang="zh-CN" sz="2400" b="1">
                <a:sym typeface="+mn-ea"/>
              </a:rPr>
              <a:t> w</a:t>
            </a:r>
            <a:r>
              <a:rPr lang="zh-CN" altLang="en-US" sz="2400" b="1">
                <a:sym typeface="+mn-ea"/>
              </a:rPr>
              <a:t>h</a:t>
            </a:r>
            <a:r>
              <a:rPr lang="en-US" altLang="zh-CN" sz="2400" b="1">
                <a:sym typeface="+mn-ea"/>
              </a:rPr>
              <a:t>at</a:t>
            </a:r>
            <a:r>
              <a:rPr lang="zh-CN" altLang="en-US" sz="2400" b="1">
                <a:sym typeface="+mn-ea"/>
              </a:rPr>
              <a:t> </a:t>
            </a:r>
            <a:r>
              <a:rPr lang="en-US" altLang="zh-CN" sz="2400" b="1">
                <a:sym typeface="+mn-ea"/>
              </a:rPr>
              <a:t>e</a:t>
            </a:r>
            <a:r>
              <a:rPr lang="zh-CN" altLang="en-US" sz="2400" b="1">
                <a:sym typeface="+mn-ea"/>
              </a:rPr>
              <a:t>quipment </a:t>
            </a:r>
            <a:r>
              <a:rPr lang="en-US" altLang="zh-CN" sz="2400" b="1">
                <a:sym typeface="+mn-ea"/>
              </a:rPr>
              <a:t>is needed </a:t>
            </a:r>
            <a:r>
              <a:rPr lang="zh-CN" altLang="en-US" sz="2400" b="1">
                <a:sym typeface="+mn-ea"/>
              </a:rPr>
              <a:t>for the cross country running</a:t>
            </a:r>
            <a:r>
              <a:rPr lang="en-US" altLang="zh-CN" sz="2400" b="1">
                <a:solidFill>
                  <a:srgbClr val="153624"/>
                </a:solidFill>
                <a:sym typeface="+mn-ea"/>
              </a:rPr>
              <a:t>?</a:t>
            </a:r>
            <a:endParaRPr lang="en-US" altLang="zh-CN" sz="2400" b="1">
              <a:solidFill>
                <a:srgbClr val="153624"/>
              </a:solidFill>
              <a:sym typeface="+mn-ea"/>
            </a:endParaRPr>
          </a:p>
        </p:txBody>
      </p:sp>
      <p:sp>
        <p:nvSpPr>
          <p:cNvPr id="8" name="文本框 7"/>
          <p:cNvSpPr txBox="1"/>
          <p:nvPr/>
        </p:nvSpPr>
        <p:spPr>
          <a:xfrm>
            <a:off x="6289040" y="1748155"/>
            <a:ext cx="5417820" cy="4984750"/>
          </a:xfrm>
          <a:prstGeom prst="rect">
            <a:avLst/>
          </a:prstGeom>
          <a:noFill/>
        </p:spPr>
        <p:txBody>
          <a:bodyPr wrap="square" rtlCol="0" anchor="t">
            <a:spAutoFit/>
          </a:bodyPr>
          <a:p>
            <a:r>
              <a:rPr lang="en-US" altLang="zh-CN" sz="2400" b="1"/>
              <a:t>  </a:t>
            </a:r>
            <a:r>
              <a:rPr lang="zh-CN" altLang="en-US" sz="2400" b="1"/>
              <a:t>Cross- country shoes, comfortable socks, backpacks, raincoats or jackets, lighting equipment, maps and a compass, timekeeping equipment, carry the mobile phone with yourself, energy gels and water, emergency equipments, a kettle bag and the route map, a scarf, a hat, and gloves. They all depend on the weather and personal hobbies.      </a:t>
            </a:r>
            <a:endParaRPr lang="zh-CN" altLang="en-US" sz="2400" b="1"/>
          </a:p>
          <a:p>
            <a:r>
              <a:rPr lang="zh-CN" altLang="en-US" sz="2400" b="1"/>
              <a:t>    </a:t>
            </a:r>
            <a:r>
              <a:rPr lang="zh-CN" altLang="en-US" b="1"/>
              <a:t>越野鞋、舒适的袜子、背包、雨衣或夹克、照明设备、地图和指南针、计时设备、随身携带手机、能量凝胶和水、应急设备、水壶袋和路线图、围巾、帽子和手套。它们都取决于天气和个人爱好。</a:t>
            </a:r>
            <a:endParaRPr lang="zh-CN" altLang="en-US" b="1"/>
          </a:p>
        </p:txBody>
      </p:sp>
      <p:pic>
        <p:nvPicPr>
          <p:cNvPr id="16" name="图片 15"/>
          <p:cNvPicPr>
            <a:picLocks noChangeAspect="1"/>
          </p:cNvPicPr>
          <p:nvPr/>
        </p:nvPicPr>
        <p:blipFill>
          <a:blip r:embed="rId3"/>
          <a:stretch>
            <a:fillRect/>
          </a:stretch>
        </p:blipFill>
        <p:spPr>
          <a:xfrm>
            <a:off x="628650" y="1893570"/>
            <a:ext cx="5520690" cy="4657725"/>
          </a:xfrm>
          <a:prstGeom prst="rect">
            <a:avLst/>
          </a:prstGeom>
          <a:effectLst>
            <a:innerShdw blurRad="63500" dist="114300" dir="2700000">
              <a:prstClr val="black">
                <a:alpha val="50000"/>
              </a:prstClr>
            </a:innerShdw>
          </a:effec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10108565" y="0"/>
            <a:ext cx="2083435" cy="1063625"/>
          </a:xfrm>
          <a:prstGeom prst="rect">
            <a:avLst/>
          </a:prstGeom>
        </p:spPr>
      </p:pic>
      <p:sp>
        <p:nvSpPr>
          <p:cNvPr id="21" name="TextBox 6"/>
          <p:cNvSpPr txBox="1"/>
          <p:nvPr/>
        </p:nvSpPr>
        <p:spPr>
          <a:xfrm>
            <a:off x="5410200" y="1203960"/>
            <a:ext cx="3830955"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参加人员</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3" name="Oval 10"/>
          <p:cNvSpPr>
            <a:spLocks noChangeArrowheads="1"/>
          </p:cNvSpPr>
          <p:nvPr/>
        </p:nvSpPr>
        <p:spPr bwMode="auto">
          <a:xfrm>
            <a:off x="4761973" y="1203722"/>
            <a:ext cx="463458"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1</a:t>
            </a:r>
            <a:endParaRPr lang="zh-CN" altLang="en-US" dirty="0">
              <a:solidFill>
                <a:srgbClr val="F8F8F8"/>
              </a:solidFill>
              <a:latin typeface="Lifeline JL" panose="00000400000000000000" pitchFamily="2" charset="0"/>
              <a:ea typeface="微软雅黑" panose="020B0503020204020204" charset="-122"/>
            </a:endParaRPr>
          </a:p>
        </p:txBody>
      </p:sp>
      <p:sp>
        <p:nvSpPr>
          <p:cNvPr id="32" name="Freeform 5"/>
          <p:cNvSpPr>
            <a:spLocks noEditPoints="1"/>
          </p:cNvSpPr>
          <p:nvPr/>
        </p:nvSpPr>
        <p:spPr bwMode="auto">
          <a:xfrm rot="925172">
            <a:off x="-198120" y="1448435"/>
            <a:ext cx="4809490" cy="478028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文本框 7"/>
          <p:cNvSpPr txBox="1"/>
          <p:nvPr/>
        </p:nvSpPr>
        <p:spPr>
          <a:xfrm>
            <a:off x="4227830" y="4770755"/>
            <a:ext cx="7329805"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Finishers receive</a:t>
            </a:r>
            <a:r>
              <a:rPr lang="en-US" altLang="zh-CN" sz="2400" b="1"/>
              <a:t>d</a:t>
            </a:r>
            <a:r>
              <a:rPr lang="zh-CN" altLang="en-US" sz="2400" b="1"/>
              <a:t> a medal and certificate </a:t>
            </a:r>
            <a:r>
              <a:rPr lang="en-US" altLang="zh-CN" sz="2400" b="1"/>
              <a:t>which was</a:t>
            </a:r>
            <a:r>
              <a:rPr lang="zh-CN" altLang="en-US" sz="2400" b="1"/>
              <a:t> an online version </a:t>
            </a:r>
            <a:r>
              <a:rPr lang="en-US" altLang="zh-CN" sz="2400" b="1"/>
              <a:t>in order to </a:t>
            </a:r>
            <a:r>
              <a:rPr lang="zh-CN" altLang="en-US" sz="2400" b="1"/>
              <a:t>save paper </a:t>
            </a:r>
            <a:r>
              <a:rPr lang="en-US" altLang="zh-CN" sz="2400" b="1"/>
              <a:t>and </a:t>
            </a:r>
            <a:r>
              <a:rPr lang="zh-CN" altLang="en-US" sz="2400" b="1"/>
              <a:t>be more environmentally friendly. </a:t>
            </a:r>
            <a:endParaRPr lang="zh-CN" altLang="en-US" sz="2400" b="1"/>
          </a:p>
        </p:txBody>
      </p:sp>
      <p:sp>
        <p:nvSpPr>
          <p:cNvPr id="9" name="文本框 8"/>
          <p:cNvSpPr txBox="1"/>
          <p:nvPr/>
        </p:nvSpPr>
        <p:spPr>
          <a:xfrm>
            <a:off x="4761865" y="2012950"/>
            <a:ext cx="6547485" cy="82994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 Approximately </a:t>
            </a:r>
            <a:r>
              <a:rPr lang="en-US" altLang="zh-CN" sz="2400" b="1"/>
              <a:t>300 </a:t>
            </a:r>
            <a:r>
              <a:rPr lang="zh-CN" altLang="en-US" sz="2400" b="1"/>
              <a:t>participants </a:t>
            </a:r>
            <a:r>
              <a:rPr lang="en-US" altLang="zh-CN" sz="2400" b="1"/>
              <a:t>from our </a:t>
            </a:r>
            <a:endParaRPr lang="en-US" altLang="zh-CN" sz="2400" b="1"/>
          </a:p>
          <a:p>
            <a:pPr indent="0">
              <a:buFont typeface="Arial" panose="020B0604020202020204" pitchFamily="34" charset="0"/>
              <a:buNone/>
            </a:pPr>
            <a:r>
              <a:rPr lang="zh-CN" altLang="en-US" sz="2400" b="1"/>
              <a:t>school compet</a:t>
            </a:r>
            <a:r>
              <a:rPr lang="en-US" altLang="zh-CN" sz="2400" b="1"/>
              <a:t>ed</a:t>
            </a:r>
            <a:r>
              <a:rPr lang="zh-CN" altLang="en-US" sz="2400" b="1"/>
              <a:t> in this running event.</a:t>
            </a:r>
            <a:endParaRPr lang="zh-CN" altLang="en-US" sz="2400" b="1"/>
          </a:p>
        </p:txBody>
      </p:sp>
      <p:pic>
        <p:nvPicPr>
          <p:cNvPr id="11" name="图片 10"/>
          <p:cNvPicPr>
            <a:picLocks noChangeAspect="1"/>
          </p:cNvPicPr>
          <p:nvPr/>
        </p:nvPicPr>
        <p:blipFill>
          <a:blip r:embed="rId3"/>
          <a:srcRect r="29304"/>
          <a:stretch>
            <a:fillRect/>
          </a:stretch>
        </p:blipFill>
        <p:spPr>
          <a:xfrm>
            <a:off x="1332230" y="1754505"/>
            <a:ext cx="3330575" cy="3291840"/>
          </a:xfrm>
          <a:prstGeom prst="ellipse">
            <a:avLst/>
          </a:prstGeom>
        </p:spPr>
      </p:pic>
      <p:sp>
        <p:nvSpPr>
          <p:cNvPr id="12" name="文本框 11"/>
          <p:cNvSpPr txBox="1"/>
          <p:nvPr/>
        </p:nvSpPr>
        <p:spPr>
          <a:xfrm>
            <a:off x="5020945" y="3239770"/>
            <a:ext cx="6843395"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This annual </a:t>
            </a:r>
            <a:r>
              <a:rPr lang="en-US" altLang="zh-CN" sz="2400" b="1"/>
              <a:t>event with the theme of “B</a:t>
            </a:r>
            <a:r>
              <a:rPr lang="zh-CN" altLang="en-US" sz="2400" b="1"/>
              <a:t>race </a:t>
            </a:r>
            <a:endParaRPr lang="zh-CN" altLang="en-US" sz="2400" b="1"/>
          </a:p>
          <a:p>
            <a:pPr indent="0">
              <a:buFont typeface="Arial" panose="020B0604020202020204" pitchFamily="34" charset="0"/>
              <a:buNone/>
            </a:pPr>
            <a:r>
              <a:rPr lang="zh-CN" altLang="en-US" sz="2400" b="1"/>
              <a:t>yourself</a:t>
            </a:r>
            <a:r>
              <a:rPr lang="en-US" altLang="zh-CN" sz="2400" b="1"/>
              <a:t>, Embrace nature” attracted about 500 faculty and students to compete in</a:t>
            </a:r>
            <a:r>
              <a:rPr lang="zh-CN" altLang="en-US" sz="2400" b="1"/>
              <a:t>.</a:t>
            </a:r>
            <a:endParaRPr lang="zh-CN" altLang="en-US" sz="2400" b="1"/>
          </a:p>
        </p:txBody>
      </p:sp>
      <p:sp>
        <p:nvSpPr>
          <p:cNvPr id="7" name="文本框 6"/>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10018395" y="0"/>
            <a:ext cx="2173605" cy="1063625"/>
          </a:xfrm>
          <a:prstGeom prst="rect">
            <a:avLst/>
          </a:prstGeom>
        </p:spPr>
      </p:pic>
      <p:sp>
        <p:nvSpPr>
          <p:cNvPr id="21" name="TextBox 6"/>
          <p:cNvSpPr txBox="1"/>
          <p:nvPr/>
        </p:nvSpPr>
        <p:spPr>
          <a:xfrm>
            <a:off x="5410200" y="1203960"/>
            <a:ext cx="3830955"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参加人员</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3" name="Oval 10"/>
          <p:cNvSpPr>
            <a:spLocks noChangeArrowheads="1"/>
          </p:cNvSpPr>
          <p:nvPr/>
        </p:nvSpPr>
        <p:spPr bwMode="auto">
          <a:xfrm>
            <a:off x="4761973" y="1203722"/>
            <a:ext cx="463458"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1</a:t>
            </a:r>
            <a:endParaRPr lang="zh-CN" altLang="en-US" dirty="0">
              <a:solidFill>
                <a:srgbClr val="F8F8F8"/>
              </a:solidFill>
              <a:latin typeface="Lifeline JL" panose="00000400000000000000" pitchFamily="2" charset="0"/>
              <a:ea typeface="微软雅黑" panose="020B0503020204020204" charset="-122"/>
            </a:endParaRPr>
          </a:p>
        </p:txBody>
      </p:sp>
      <p:sp>
        <p:nvSpPr>
          <p:cNvPr id="32" name="Freeform 5"/>
          <p:cNvSpPr>
            <a:spLocks noEditPoints="1"/>
          </p:cNvSpPr>
          <p:nvPr/>
        </p:nvSpPr>
        <p:spPr bwMode="auto">
          <a:xfrm rot="925172">
            <a:off x="-198120" y="1448435"/>
            <a:ext cx="4809490" cy="478028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0" name="图片 9"/>
          <p:cNvPicPr>
            <a:picLocks noChangeAspect="1"/>
          </p:cNvPicPr>
          <p:nvPr>
            <p:custDataLst>
              <p:tags r:id="rId3"/>
            </p:custDataLst>
          </p:nvPr>
        </p:nvPicPr>
        <p:blipFill>
          <a:blip r:embed="rId4"/>
          <a:stretch>
            <a:fillRect/>
          </a:stretch>
        </p:blipFill>
        <p:spPr>
          <a:xfrm>
            <a:off x="1384935" y="1768475"/>
            <a:ext cx="3263900" cy="3241675"/>
          </a:xfrm>
          <a:prstGeom prst="ellipse">
            <a:avLst/>
          </a:prstGeom>
        </p:spPr>
      </p:pic>
      <p:sp>
        <p:nvSpPr>
          <p:cNvPr id="9" name="文本框 8"/>
          <p:cNvSpPr txBox="1"/>
          <p:nvPr/>
        </p:nvSpPr>
        <p:spPr>
          <a:xfrm>
            <a:off x="4541520" y="1873250"/>
            <a:ext cx="7412990" cy="82994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 The race consisted of two groups: student and school staff.</a:t>
            </a:r>
            <a:endParaRPr lang="zh-CN" altLang="en-US" sz="2400" b="1">
              <a:solidFill>
                <a:srgbClr val="153624"/>
              </a:solidFill>
            </a:endParaRPr>
          </a:p>
        </p:txBody>
      </p:sp>
      <p:sp>
        <p:nvSpPr>
          <p:cNvPr id="12" name="文本框 11"/>
          <p:cNvSpPr txBox="1"/>
          <p:nvPr/>
        </p:nvSpPr>
        <p:spPr>
          <a:xfrm>
            <a:off x="4826000" y="2908300"/>
            <a:ext cx="6844030"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 Ninety students from twenty classes participated in the race, among whom thirty were girls. </a:t>
            </a:r>
            <a:endParaRPr lang="zh-CN" altLang="en-US" sz="2400" b="1">
              <a:solidFill>
                <a:srgbClr val="153624"/>
              </a:solidFill>
            </a:endParaRPr>
          </a:p>
        </p:txBody>
      </p:sp>
      <p:sp>
        <p:nvSpPr>
          <p:cNvPr id="14" name="文本框 13"/>
          <p:cNvSpPr txBox="1"/>
          <p:nvPr/>
        </p:nvSpPr>
        <p:spPr>
          <a:xfrm>
            <a:off x="4434205" y="4263390"/>
            <a:ext cx="7627620" cy="230695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At 8:30 am, the referee announced the rules of the race and the teacher gave us some instructions on how to protect ourselves from injury during the race. Then, the race began at 9:00 am and it lasted about an hour. Most of the racers finished the whole course.</a:t>
            </a:r>
            <a:endParaRPr lang="zh-CN" altLang="en-US" sz="2400" b="1">
              <a:solidFill>
                <a:srgbClr val="153624"/>
              </a:solidFill>
            </a:endParaRPr>
          </a:p>
        </p:txBody>
      </p:sp>
      <p:sp>
        <p:nvSpPr>
          <p:cNvPr id="15" name="文本框 14"/>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10108565" y="0"/>
            <a:ext cx="2083435" cy="1063625"/>
          </a:xfrm>
          <a:prstGeom prst="rect">
            <a:avLst/>
          </a:prstGeom>
        </p:spPr>
      </p:pic>
      <p:sp>
        <p:nvSpPr>
          <p:cNvPr id="22" name="TextBox 7"/>
          <p:cNvSpPr txBox="1"/>
          <p:nvPr/>
        </p:nvSpPr>
        <p:spPr>
          <a:xfrm>
            <a:off x="5370195" y="1125220"/>
            <a:ext cx="3806825"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跑步路线: 从校门口到南山脚下</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4" name="Oval 13"/>
          <p:cNvSpPr>
            <a:spLocks noChangeArrowheads="1"/>
          </p:cNvSpPr>
          <p:nvPr/>
        </p:nvSpPr>
        <p:spPr bwMode="auto">
          <a:xfrm>
            <a:off x="4706186" y="1092913"/>
            <a:ext cx="464716"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2</a:t>
            </a:r>
            <a:endParaRPr lang="zh-CN" altLang="en-US" dirty="0">
              <a:solidFill>
                <a:srgbClr val="F8F8F8"/>
              </a:solidFill>
              <a:latin typeface="Lifeline JL" panose="00000400000000000000" pitchFamily="2" charset="0"/>
              <a:ea typeface="微软雅黑" panose="020B0503020204020204" charset="-122"/>
            </a:endParaRPr>
          </a:p>
        </p:txBody>
      </p:sp>
      <p:sp>
        <p:nvSpPr>
          <p:cNvPr id="32" name="Freeform 5"/>
          <p:cNvSpPr>
            <a:spLocks noEditPoints="1"/>
          </p:cNvSpPr>
          <p:nvPr/>
        </p:nvSpPr>
        <p:spPr bwMode="auto">
          <a:xfrm rot="925172">
            <a:off x="-198120" y="1448435"/>
            <a:ext cx="4809490" cy="478028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8" name="图片 7"/>
          <p:cNvPicPr>
            <a:picLocks noChangeAspect="1"/>
          </p:cNvPicPr>
          <p:nvPr/>
        </p:nvPicPr>
        <p:blipFill>
          <a:blip r:embed="rId3"/>
          <a:srcRect l="2050" r="2050" b="3104"/>
          <a:stretch>
            <a:fillRect/>
          </a:stretch>
        </p:blipFill>
        <p:spPr>
          <a:xfrm>
            <a:off x="1346835" y="1769110"/>
            <a:ext cx="3286760" cy="3208655"/>
          </a:xfrm>
          <a:prstGeom prst="ellipse">
            <a:avLst/>
          </a:prstGeom>
        </p:spPr>
      </p:pic>
      <p:sp>
        <p:nvSpPr>
          <p:cNvPr id="9" name="文本框 8"/>
          <p:cNvSpPr txBox="1"/>
          <p:nvPr/>
        </p:nvSpPr>
        <p:spPr>
          <a:xfrm>
            <a:off x="4530090" y="1769110"/>
            <a:ext cx="7265670" cy="82994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This cross country race span</a:t>
            </a:r>
            <a:r>
              <a:rPr lang="en-US" altLang="zh-CN" sz="2400" b="1"/>
              <a:t>ned</a:t>
            </a:r>
            <a:r>
              <a:rPr lang="zh-CN" altLang="en-US" sz="2400" b="1"/>
              <a:t> from the </a:t>
            </a:r>
            <a:endParaRPr lang="zh-CN" altLang="en-US" sz="2400" b="1"/>
          </a:p>
          <a:p>
            <a:pPr indent="0">
              <a:buFont typeface="Arial" panose="020B0604020202020204" pitchFamily="34" charset="0"/>
              <a:buNone/>
            </a:pPr>
            <a:r>
              <a:rPr lang="zh-CN" altLang="en-US" sz="2400" b="1"/>
              <a:t>school gate to the foot of the South Mountain.</a:t>
            </a:r>
            <a:endParaRPr lang="zh-CN" altLang="en-US" sz="2400" b="1"/>
          </a:p>
        </p:txBody>
      </p:sp>
      <p:sp>
        <p:nvSpPr>
          <p:cNvPr id="10" name="文本框 9"/>
          <p:cNvSpPr txBox="1"/>
          <p:nvPr/>
        </p:nvSpPr>
        <p:spPr>
          <a:xfrm>
            <a:off x="4882515" y="2670810"/>
            <a:ext cx="6825615"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Most of the participants managed to finish </a:t>
            </a:r>
            <a:endParaRPr lang="zh-CN" altLang="en-US" sz="2400" b="1"/>
          </a:p>
          <a:p>
            <a:pPr indent="0">
              <a:buFont typeface="Arial" panose="020B0604020202020204" pitchFamily="34" charset="0"/>
              <a:buNone/>
            </a:pPr>
            <a:r>
              <a:rPr lang="zh-CN" altLang="en-US" sz="2400" b="1"/>
              <a:t>the running route from the school gate to the foot of the South Mountain.</a:t>
            </a:r>
            <a:endParaRPr lang="zh-CN" altLang="en-US" sz="2400" b="1"/>
          </a:p>
        </p:txBody>
      </p:sp>
      <p:sp>
        <p:nvSpPr>
          <p:cNvPr id="11" name="文本框 10"/>
          <p:cNvSpPr txBox="1"/>
          <p:nvPr/>
        </p:nvSpPr>
        <p:spPr>
          <a:xfrm>
            <a:off x="579755" y="5213985"/>
            <a:ext cx="11128375" cy="156845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The route went from our school gate to the foot of the South Mountain. </a:t>
            </a:r>
            <a:endParaRPr lang="zh-CN" altLang="en-US" sz="2400" b="1"/>
          </a:p>
          <a:p>
            <a:pPr indent="0">
              <a:buFont typeface="Arial" panose="020B0604020202020204" pitchFamily="34" charset="0"/>
              <a:buNone/>
            </a:pPr>
            <a:r>
              <a:rPr lang="zh-CN" altLang="en-US" sz="2400" b="1"/>
              <a:t>The whole course was extremely difficult, especially the part near the mountain, narrow and rough. However difficult it was, no participants gave up halfway. All the racers held on to the finish line.</a:t>
            </a:r>
            <a:endParaRPr lang="zh-CN" altLang="en-US" sz="2400" b="1"/>
          </a:p>
        </p:txBody>
      </p:sp>
      <p:sp>
        <p:nvSpPr>
          <p:cNvPr id="14" name="文本框 13"/>
          <p:cNvSpPr txBox="1"/>
          <p:nvPr/>
        </p:nvSpPr>
        <p:spPr>
          <a:xfrm>
            <a:off x="4705985" y="4015105"/>
            <a:ext cx="6913880"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Participants set out at 9am from the gate of </a:t>
            </a:r>
            <a:endParaRPr lang="zh-CN" altLang="en-US" sz="2400" b="1"/>
          </a:p>
          <a:p>
            <a:pPr indent="0">
              <a:buFont typeface="Arial" panose="020B0604020202020204" pitchFamily="34" charset="0"/>
              <a:buNone/>
            </a:pPr>
            <a:r>
              <a:rPr lang="zh-CN" altLang="en-US" sz="2400" b="1"/>
              <a:t>the school, through the Renmin Park, and finally arrived at the foot of Nanshan Mountain.</a:t>
            </a:r>
            <a:endParaRPr lang="zh-CN" altLang="en-US" sz="2400" b="1"/>
          </a:p>
        </p:txBody>
      </p:sp>
      <p:sp>
        <p:nvSpPr>
          <p:cNvPr id="12" name="文本框 11"/>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10229850" y="0"/>
            <a:ext cx="1962150" cy="1063625"/>
          </a:xfrm>
          <a:prstGeom prst="rect">
            <a:avLst/>
          </a:prstGeom>
        </p:spPr>
      </p:pic>
      <p:sp>
        <p:nvSpPr>
          <p:cNvPr id="32" name="Freeform 5"/>
          <p:cNvSpPr>
            <a:spLocks noEditPoints="1"/>
          </p:cNvSpPr>
          <p:nvPr/>
        </p:nvSpPr>
        <p:spPr bwMode="auto">
          <a:xfrm rot="925172">
            <a:off x="-198120" y="1448435"/>
            <a:ext cx="4809490" cy="478028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9" name="图片 8"/>
          <p:cNvPicPr>
            <a:picLocks noChangeAspect="1"/>
          </p:cNvPicPr>
          <p:nvPr/>
        </p:nvPicPr>
        <p:blipFill>
          <a:blip r:embed="rId3"/>
          <a:srcRect l="9947" t="12365" r="11393" b="4749"/>
          <a:stretch>
            <a:fillRect/>
          </a:stretch>
        </p:blipFill>
        <p:spPr>
          <a:xfrm>
            <a:off x="1414780" y="1865630"/>
            <a:ext cx="3102610" cy="3142615"/>
          </a:xfrm>
          <a:prstGeom prst="ellipse">
            <a:avLst/>
          </a:prstGeom>
        </p:spPr>
      </p:pic>
      <p:sp>
        <p:nvSpPr>
          <p:cNvPr id="8" name="TextBox 10"/>
          <p:cNvSpPr txBox="1"/>
          <p:nvPr/>
        </p:nvSpPr>
        <p:spPr>
          <a:xfrm>
            <a:off x="5231130" y="1167765"/>
            <a:ext cx="3752850"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活动反响</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10" name="Oval 13"/>
          <p:cNvSpPr>
            <a:spLocks noChangeArrowheads="1"/>
          </p:cNvSpPr>
          <p:nvPr/>
        </p:nvSpPr>
        <p:spPr bwMode="auto">
          <a:xfrm>
            <a:off x="4582996" y="1168039"/>
            <a:ext cx="464716"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3</a:t>
            </a:r>
            <a:endParaRPr lang="zh-CN" altLang="en-US" dirty="0">
              <a:solidFill>
                <a:srgbClr val="F8F8F8"/>
              </a:solidFill>
              <a:latin typeface="Lifeline JL" panose="00000400000000000000" pitchFamily="2" charset="0"/>
              <a:ea typeface="微软雅黑" panose="020B0503020204020204" charset="-122"/>
            </a:endParaRPr>
          </a:p>
        </p:txBody>
      </p:sp>
      <p:sp>
        <p:nvSpPr>
          <p:cNvPr id="12" name="文本框 11"/>
          <p:cNvSpPr txBox="1"/>
          <p:nvPr/>
        </p:nvSpPr>
        <p:spPr>
          <a:xfrm>
            <a:off x="4700905" y="2003425"/>
            <a:ext cx="6531610" cy="1568450"/>
          </a:xfrm>
          <a:prstGeom prst="rect">
            <a:avLst/>
          </a:prstGeom>
          <a:noFill/>
        </p:spPr>
        <p:txBody>
          <a:bodyPr wrap="square" rtlCol="0">
            <a:spAutoFit/>
          </a:bodyPr>
          <a:p>
            <a:pPr marL="342900" indent="-342900">
              <a:buFont typeface="Arial" panose="020B0604020202020204" pitchFamily="34" charset="0"/>
              <a:buChar char="•"/>
            </a:pPr>
            <a:r>
              <a:rPr lang="en-US" altLang="zh-CN" sz="2400" b="1"/>
              <a:t>The magnificient scenes along the route erased our agitation for the approaching College Entrance Examination and brought us enormous gaiety.</a:t>
            </a:r>
            <a:endParaRPr lang="en-US" altLang="zh-CN" sz="2400" b="1"/>
          </a:p>
        </p:txBody>
      </p:sp>
      <p:sp>
        <p:nvSpPr>
          <p:cNvPr id="14" name="文本框 13"/>
          <p:cNvSpPr txBox="1"/>
          <p:nvPr/>
        </p:nvSpPr>
        <p:spPr>
          <a:xfrm>
            <a:off x="4813935" y="3809365"/>
            <a:ext cx="6935470" cy="1198880"/>
          </a:xfrm>
          <a:prstGeom prst="rect">
            <a:avLst/>
          </a:prstGeom>
          <a:noFill/>
        </p:spPr>
        <p:txBody>
          <a:bodyPr wrap="square" rtlCol="0">
            <a:spAutoFit/>
          </a:bodyPr>
          <a:p>
            <a:pPr marL="342900" indent="-342900">
              <a:buFont typeface="Arial" panose="020B0604020202020204" pitchFamily="34" charset="0"/>
              <a:buChar char="•"/>
            </a:pPr>
            <a:r>
              <a:rPr lang="en-US" altLang="zh-CN" sz="2400" b="1"/>
              <a:t>We exposed and explored ourselves to splendid nature, which erased our fatigue and pressure caused by heavy study.</a:t>
            </a:r>
            <a:endParaRPr lang="en-US" altLang="zh-CN" sz="2400" b="1"/>
          </a:p>
        </p:txBody>
      </p:sp>
      <p:sp>
        <p:nvSpPr>
          <p:cNvPr id="15" name="文本框 14"/>
          <p:cNvSpPr txBox="1"/>
          <p:nvPr/>
        </p:nvSpPr>
        <p:spPr>
          <a:xfrm>
            <a:off x="1247140" y="5356860"/>
            <a:ext cx="10367010" cy="82994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Challenging as the activity was, everyone enjoyed it and all the participants benefited a lot from it.</a:t>
            </a:r>
            <a:endParaRPr lang="zh-CN" altLang="en-US" sz="2400" b="1"/>
          </a:p>
        </p:txBody>
      </p:sp>
      <p:sp>
        <p:nvSpPr>
          <p:cNvPr id="16" name="文本框 15"/>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9805670" y="0"/>
            <a:ext cx="2386330" cy="1063625"/>
          </a:xfrm>
          <a:prstGeom prst="rect">
            <a:avLst/>
          </a:prstGeom>
        </p:spPr>
      </p:pic>
      <p:sp>
        <p:nvSpPr>
          <p:cNvPr id="26" name="TextBox 10"/>
          <p:cNvSpPr txBox="1"/>
          <p:nvPr/>
        </p:nvSpPr>
        <p:spPr>
          <a:xfrm>
            <a:off x="5231130" y="1167765"/>
            <a:ext cx="3752850"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活动反响</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7" name="Oval 13"/>
          <p:cNvSpPr>
            <a:spLocks noChangeArrowheads="1"/>
          </p:cNvSpPr>
          <p:nvPr/>
        </p:nvSpPr>
        <p:spPr bwMode="auto">
          <a:xfrm>
            <a:off x="4582996" y="1168039"/>
            <a:ext cx="464716"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3</a:t>
            </a:r>
            <a:endParaRPr lang="zh-CN" altLang="en-US" dirty="0">
              <a:solidFill>
                <a:srgbClr val="F8F8F8"/>
              </a:solidFill>
              <a:latin typeface="Lifeline JL" panose="00000400000000000000" pitchFamily="2" charset="0"/>
              <a:ea typeface="微软雅黑" panose="020B0503020204020204" charset="-122"/>
            </a:endParaRPr>
          </a:p>
        </p:txBody>
      </p:sp>
      <p:sp>
        <p:nvSpPr>
          <p:cNvPr id="32" name="Freeform 5"/>
          <p:cNvSpPr>
            <a:spLocks noEditPoints="1"/>
          </p:cNvSpPr>
          <p:nvPr/>
        </p:nvSpPr>
        <p:spPr bwMode="auto">
          <a:xfrm rot="925172">
            <a:off x="-451485" y="1209040"/>
            <a:ext cx="5086350" cy="517017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3"/>
          <a:srcRect l="22643" t="-1256" r="2866" b="1256"/>
          <a:stretch>
            <a:fillRect/>
          </a:stretch>
        </p:blipFill>
        <p:spPr>
          <a:xfrm>
            <a:off x="1121410" y="1456055"/>
            <a:ext cx="3543300" cy="3639820"/>
          </a:xfrm>
          <a:prstGeom prst="ellipse">
            <a:avLst/>
          </a:prstGeom>
        </p:spPr>
      </p:pic>
      <p:sp>
        <p:nvSpPr>
          <p:cNvPr id="8" name="文本框 7"/>
          <p:cNvSpPr txBox="1"/>
          <p:nvPr/>
        </p:nvSpPr>
        <p:spPr>
          <a:xfrm>
            <a:off x="469265" y="5095875"/>
            <a:ext cx="10943590" cy="1568450"/>
          </a:xfrm>
          <a:prstGeom prst="rect">
            <a:avLst/>
          </a:prstGeom>
          <a:noFill/>
        </p:spPr>
        <p:txBody>
          <a:bodyPr wrap="square" rtlCol="0" anchor="t">
            <a:spAutoFit/>
          </a:bodyPr>
          <a:p>
            <a:pPr marL="342900" indent="-342900">
              <a:buFont typeface="Arial" panose="020B0604020202020204" pitchFamily="34" charset="0"/>
              <a:buChar char="•"/>
            </a:pPr>
            <a:r>
              <a:rPr lang="en-US" altLang="zh-CN" sz="2400" b="1">
                <a:solidFill>
                  <a:srgbClr val="153624"/>
                </a:solidFill>
              </a:rPr>
              <a:t>Aimed to</a:t>
            </a:r>
            <a:r>
              <a:rPr lang="zh-CN" altLang="en-US" sz="2400" b="1">
                <a:solidFill>
                  <a:srgbClr val="153624"/>
                </a:solidFill>
              </a:rPr>
              <a:t> fight against pollution whil</a:t>
            </a:r>
            <a:r>
              <a:rPr lang="en-US" altLang="zh-CN" sz="2400" b="1">
                <a:solidFill>
                  <a:srgbClr val="153624"/>
                </a:solidFill>
              </a:rPr>
              <a:t>e </a:t>
            </a:r>
            <a:r>
              <a:rPr lang="zh-CN" altLang="en-US" sz="2400" b="1">
                <a:solidFill>
                  <a:srgbClr val="153624"/>
                </a:solidFill>
              </a:rPr>
              <a:t>enjoying the great outdoors</a:t>
            </a:r>
            <a:r>
              <a:rPr lang="en-US" altLang="zh-CN" sz="2400" b="1">
                <a:solidFill>
                  <a:srgbClr val="153624"/>
                </a:solidFill>
              </a:rPr>
              <a:t>,t</a:t>
            </a:r>
            <a:r>
              <a:rPr lang="en-US" altLang="zh-CN" sz="2400" b="1">
                <a:solidFill>
                  <a:srgbClr val="153624"/>
                </a:solidFill>
                <a:sym typeface="+mn-ea"/>
              </a:rPr>
              <a:t>he </a:t>
            </a:r>
            <a:endParaRPr lang="en-US" altLang="zh-CN" sz="2400" b="1">
              <a:solidFill>
                <a:srgbClr val="153624"/>
              </a:solidFill>
              <a:sym typeface="+mn-ea"/>
            </a:endParaRPr>
          </a:p>
          <a:p>
            <a:pPr indent="0">
              <a:buFont typeface="Arial" panose="020B0604020202020204" pitchFamily="34" charset="0"/>
              <a:buNone/>
            </a:pPr>
            <a:r>
              <a:rPr lang="zh-CN" altLang="en-US" sz="2400" b="1">
                <a:solidFill>
                  <a:srgbClr val="153624"/>
                </a:solidFill>
                <a:sym typeface="+mn-ea"/>
              </a:rPr>
              <a:t>Cross-Country Eco-Race </a:t>
            </a:r>
            <a:r>
              <a:rPr lang="zh-CN" altLang="en-US" sz="2400" b="1">
                <a:solidFill>
                  <a:srgbClr val="153624"/>
                </a:solidFill>
              </a:rPr>
              <a:t>Carry </a:t>
            </a:r>
            <a:r>
              <a:rPr lang="en-US" altLang="zh-CN" sz="2400" b="1">
                <a:solidFill>
                  <a:srgbClr val="153624"/>
                </a:solidFill>
              </a:rPr>
              <a:t>is designed to</a:t>
            </a:r>
            <a:r>
              <a:rPr lang="zh-CN" altLang="en-US" sz="2400" b="1">
                <a:solidFill>
                  <a:srgbClr val="153624"/>
                </a:solidFill>
              </a:rPr>
              <a:t>  pick up food packaging and other such trash </a:t>
            </a:r>
            <a:r>
              <a:rPr lang="zh-CN" altLang="en-US" sz="2400" b="1">
                <a:solidFill>
                  <a:srgbClr val="153624"/>
                </a:solidFill>
                <a:sym typeface="+mn-ea"/>
              </a:rPr>
              <a:t>whil</a:t>
            </a:r>
            <a:r>
              <a:rPr lang="en-US" altLang="zh-CN" sz="2400" b="1">
                <a:solidFill>
                  <a:srgbClr val="153624"/>
                </a:solidFill>
                <a:sym typeface="+mn-ea"/>
              </a:rPr>
              <a:t>e</a:t>
            </a:r>
            <a:r>
              <a:rPr lang="zh-CN" altLang="en-US" sz="2400" b="1">
                <a:solidFill>
                  <a:srgbClr val="153624"/>
                </a:solidFill>
                <a:sym typeface="+mn-ea"/>
              </a:rPr>
              <a:t> running, </a:t>
            </a:r>
            <a:r>
              <a:rPr lang="zh-CN" altLang="en-US" sz="2400" b="1">
                <a:solidFill>
                  <a:srgbClr val="153624"/>
                </a:solidFill>
              </a:rPr>
              <a:t>and contribute to environmental protection along the route! </a:t>
            </a:r>
            <a:endParaRPr lang="zh-CN" altLang="en-US" sz="2400" b="1">
              <a:solidFill>
                <a:srgbClr val="153624"/>
              </a:solidFill>
            </a:endParaRPr>
          </a:p>
        </p:txBody>
      </p:sp>
      <p:sp>
        <p:nvSpPr>
          <p:cNvPr id="9" name="文本框 8"/>
          <p:cNvSpPr txBox="1"/>
          <p:nvPr/>
        </p:nvSpPr>
        <p:spPr>
          <a:xfrm>
            <a:off x="4582795" y="1878965"/>
            <a:ext cx="7356475" cy="1198880"/>
          </a:xfrm>
          <a:prstGeom prst="rect">
            <a:avLst/>
          </a:prstGeom>
          <a:noFill/>
        </p:spPr>
        <p:txBody>
          <a:bodyPr wrap="square" rtlCol="0" anchor="t">
            <a:spAutoFit/>
          </a:bodyPr>
          <a:p>
            <a:pPr marL="342900" indent="-342900" algn="l">
              <a:buClrTx/>
              <a:buSzTx/>
              <a:buFont typeface="Arial" panose="020B0604020202020204" pitchFamily="34" charset="0"/>
              <a:buChar char="•"/>
            </a:pPr>
            <a:r>
              <a:rPr lang="zh-CN" altLang="en-US" sz="2400" b="1">
                <a:solidFill>
                  <a:srgbClr val="153624"/>
                </a:solidFill>
              </a:rPr>
              <a:t>By joining the event, we had the opportunity to meet friends and live unforgettable adventures in a safe and trustworthy environment.</a:t>
            </a:r>
            <a:endParaRPr lang="zh-CN" altLang="en-US" sz="2400" b="1">
              <a:solidFill>
                <a:srgbClr val="153624"/>
              </a:solidFill>
            </a:endParaRPr>
          </a:p>
        </p:txBody>
      </p:sp>
      <p:sp>
        <p:nvSpPr>
          <p:cNvPr id="12" name="文本框 11"/>
          <p:cNvSpPr txBox="1"/>
          <p:nvPr/>
        </p:nvSpPr>
        <p:spPr>
          <a:xfrm>
            <a:off x="4733925" y="3302635"/>
            <a:ext cx="7054850" cy="156845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The race was of great benefit to the</a:t>
            </a:r>
            <a:endParaRPr lang="zh-CN" altLang="en-US" sz="2400" b="1">
              <a:solidFill>
                <a:srgbClr val="153624"/>
              </a:solidFill>
            </a:endParaRPr>
          </a:p>
          <a:p>
            <a:pPr indent="0">
              <a:buFont typeface="Arial" panose="020B0604020202020204" pitchFamily="34" charset="0"/>
              <a:buNone/>
            </a:pPr>
            <a:r>
              <a:rPr lang="zh-CN" altLang="en-US" sz="2400" b="1">
                <a:solidFill>
                  <a:srgbClr val="153624"/>
                </a:solidFill>
              </a:rPr>
              <a:t>participants, physically and mentally. Therefore, we all think highly of it, and expect more activities like this in the future.</a:t>
            </a:r>
            <a:endParaRPr lang="zh-CN" altLang="en-US" sz="2400" b="1">
              <a:solidFill>
                <a:srgbClr val="153624"/>
              </a:solidFill>
            </a:endParaRPr>
          </a:p>
        </p:txBody>
      </p:sp>
      <p:sp>
        <p:nvSpPr>
          <p:cNvPr id="14" name="文本框 13"/>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9862820" y="0"/>
            <a:ext cx="2329180" cy="1063625"/>
          </a:xfrm>
          <a:prstGeom prst="rect">
            <a:avLst/>
          </a:prstGeom>
        </p:spPr>
      </p:pic>
      <p:sp>
        <p:nvSpPr>
          <p:cNvPr id="26" name="TextBox 10"/>
          <p:cNvSpPr txBox="1"/>
          <p:nvPr/>
        </p:nvSpPr>
        <p:spPr>
          <a:xfrm>
            <a:off x="5231130" y="1167765"/>
            <a:ext cx="3752850" cy="398780"/>
          </a:xfrm>
          <a:prstGeom prst="rect">
            <a:avLst/>
          </a:prstGeom>
          <a:solidFill>
            <a:schemeClr val="accent5">
              <a:lumMod val="50000"/>
            </a:schemeClr>
          </a:solidFill>
          <a:ln>
            <a:solidFill>
              <a:schemeClr val="accent5">
                <a:lumMod val="50000"/>
              </a:schemeClr>
            </a:solidFill>
          </a:ln>
        </p:spPr>
        <p:txBody>
          <a:bodyPr wrap="square" rtlCol="0">
            <a:spAutoFit/>
          </a:bodyPr>
          <a:lstStyle>
            <a:defPPr>
              <a:defRPr lang="zh-CN"/>
            </a:defPPr>
            <a:lvl1pPr algn="just">
              <a:defRPr sz="2000">
                <a:solidFill>
                  <a:srgbClr val="595959"/>
                </a:solidFill>
                <a:latin typeface="微软雅黑" panose="020B0503020204020204" charset="-122"/>
                <a:ea typeface="微软雅黑" panose="020B0503020204020204" charset="-122"/>
              </a:defRPr>
            </a:lvl1pPr>
          </a:lstStyle>
          <a:p>
            <a:pPr algn="ctr"/>
            <a:r>
              <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活动反响</a:t>
            </a:r>
            <a:endParaRPr lang="en-US" b="1">
              <a:solidFill>
                <a:schemeClr val="bg1"/>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27" name="Oval 13"/>
          <p:cNvSpPr>
            <a:spLocks noChangeArrowheads="1"/>
          </p:cNvSpPr>
          <p:nvPr/>
        </p:nvSpPr>
        <p:spPr bwMode="auto">
          <a:xfrm>
            <a:off x="4582996" y="1168039"/>
            <a:ext cx="464716" cy="463458"/>
          </a:xfrm>
          <a:prstGeom prst="ellipse">
            <a:avLst/>
          </a:prstGeom>
          <a:solidFill>
            <a:schemeClr val="accent5">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charset="-122"/>
              </a:rPr>
              <a:t>3</a:t>
            </a:r>
            <a:endParaRPr lang="zh-CN" altLang="en-US" dirty="0">
              <a:solidFill>
                <a:srgbClr val="F8F8F8"/>
              </a:solidFill>
              <a:latin typeface="Lifeline JL" panose="00000400000000000000" pitchFamily="2" charset="0"/>
              <a:ea typeface="微软雅黑" panose="020B0503020204020204" charset="-122"/>
            </a:endParaRPr>
          </a:p>
        </p:txBody>
      </p:sp>
      <p:sp>
        <p:nvSpPr>
          <p:cNvPr id="32" name="Freeform 5"/>
          <p:cNvSpPr>
            <a:spLocks noEditPoints="1"/>
          </p:cNvSpPr>
          <p:nvPr/>
        </p:nvSpPr>
        <p:spPr bwMode="auto">
          <a:xfrm rot="925172">
            <a:off x="-451485" y="1209040"/>
            <a:ext cx="5086350" cy="5170170"/>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5">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 name="文本框 13"/>
          <p:cNvSpPr txBox="1"/>
          <p:nvPr/>
        </p:nvSpPr>
        <p:spPr>
          <a:xfrm>
            <a:off x="645795" y="5095875"/>
            <a:ext cx="11202035" cy="156845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After the race, we felt that not only did the event improve our physical and psychological quality, but it also helped us build a positive attitude towards life. We do hope that the school will carry out more similar activities in the future.</a:t>
            </a:r>
            <a:endParaRPr lang="zh-CN" altLang="en-US" sz="2400" b="1">
              <a:solidFill>
                <a:srgbClr val="153624"/>
              </a:solidFill>
            </a:endParaRPr>
          </a:p>
        </p:txBody>
      </p:sp>
      <p:sp>
        <p:nvSpPr>
          <p:cNvPr id="15" name="文本框 14"/>
          <p:cNvSpPr txBox="1"/>
          <p:nvPr/>
        </p:nvSpPr>
        <p:spPr>
          <a:xfrm>
            <a:off x="5047615" y="1906270"/>
            <a:ext cx="6616700" cy="3046095"/>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solidFill>
                  <a:srgbClr val="153624"/>
                </a:solidFill>
              </a:rPr>
              <a:t> Considered as a beginning of the comprehensive education, this activity emphasized students’ overall development, especially in physical health and mental endurance. It also boosted morale of the teaching staff, awaking them to the importance of regular workout. </a:t>
            </a:r>
            <a:endParaRPr lang="zh-CN" altLang="en-US" sz="2400" b="1">
              <a:solidFill>
                <a:srgbClr val="153624"/>
              </a:solidFill>
            </a:endParaRPr>
          </a:p>
        </p:txBody>
      </p:sp>
      <p:sp>
        <p:nvSpPr>
          <p:cNvPr id="16" name="文本框 15"/>
          <p:cNvSpPr txBox="1"/>
          <p:nvPr/>
        </p:nvSpPr>
        <p:spPr>
          <a:xfrm>
            <a:off x="2002155" y="322580"/>
            <a:ext cx="810641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Completeness（要点齐全）</a:t>
            </a:r>
            <a:r>
              <a:rPr lang="zh-CN" altLang="en-US" sz="2400" b="1" dirty="0">
                <a:solidFill>
                  <a:schemeClr val="accent5">
                    <a:lumMod val="50000"/>
                  </a:schemeClr>
                </a:solidFill>
                <a:latin typeface="Times New Roman" panose="02020603050405020304" pitchFamily="18" charset="0"/>
                <a:sym typeface="+mn-ea"/>
              </a:rPr>
              <a:t>-cover all the key points</a:t>
            </a:r>
            <a:endParaRPr lang="zh-CN" altLang="en-US" sz="2400" b="1" dirty="0">
              <a:solidFill>
                <a:schemeClr val="accent5">
                  <a:lumMod val="50000"/>
                </a:schemeClr>
              </a:solidFill>
              <a:latin typeface="Times New Roman" panose="02020603050405020304" pitchFamily="18" charset="0"/>
              <a:sym typeface="+mn-ea"/>
            </a:endParaRPr>
          </a:p>
        </p:txBody>
      </p:sp>
      <p:pic>
        <p:nvPicPr>
          <p:cNvPr id="17" name="图片 16"/>
          <p:cNvPicPr>
            <a:picLocks noChangeAspect="1"/>
          </p:cNvPicPr>
          <p:nvPr/>
        </p:nvPicPr>
        <p:blipFill>
          <a:blip r:embed="rId3"/>
          <a:srcRect l="11171" r="25111" b="26"/>
          <a:stretch>
            <a:fillRect/>
          </a:stretch>
        </p:blipFill>
        <p:spPr>
          <a:xfrm>
            <a:off x="1218565" y="1566545"/>
            <a:ext cx="3448685" cy="3529965"/>
          </a:xfrm>
          <a:prstGeom prst="ellipse">
            <a:avLst/>
          </a:prstGeom>
          <a:effectLst>
            <a:outerShdw blurRad="50800" dist="50800" dir="5400000" algn="ctr" rotWithShape="0">
              <a:srgbClr val="000000">
                <a:alpha val="35000"/>
              </a:srgbClr>
            </a:outerShdw>
          </a:effec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0">
          <a:gsLst>
            <a:gs pos="0">
              <a:schemeClr val="bg1">
                <a:lumMod val="95000"/>
                <a:alpha val="16000"/>
              </a:schemeClr>
            </a:gs>
            <a:gs pos="100000">
              <a:schemeClr val="tx2"/>
            </a:gs>
          </a:gsLst>
          <a:lin ang="5400000" scaled="0"/>
        </a:gradFill>
        <a:effectLst/>
      </p:bgPr>
    </p:bg>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10" name="组合 9"/>
          <p:cNvGrpSpPr/>
          <p:nvPr/>
        </p:nvGrpSpPr>
        <p:grpSpPr>
          <a:xfrm flipH="1">
            <a:off x="1121410" y="584200"/>
            <a:ext cx="1044575" cy="107950"/>
            <a:chOff x="3179" y="4943"/>
            <a:chExt cx="1818" cy="170"/>
          </a:xfrm>
        </p:grpSpPr>
        <p:cxnSp>
          <p:nvCxnSpPr>
            <p:cNvPr id="11" name="直接连接符 10"/>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8" name="直接连接符 17"/>
          <p:cNvCxnSpPr/>
          <p:nvPr/>
        </p:nvCxnSpPr>
        <p:spPr>
          <a:xfrm>
            <a:off x="4919345" y="929640"/>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885315" y="346075"/>
            <a:ext cx="9270365" cy="583565"/>
          </a:xfrm>
          <a:prstGeom prst="rect">
            <a:avLst/>
          </a:prstGeom>
          <a:noFill/>
        </p:spPr>
        <p:txBody>
          <a:bodyPr wrap="square" rtlCol="0" anchor="t">
            <a:spAutoFit/>
          </a:bodyPr>
          <a:p>
            <a:pPr algn="l"/>
            <a:r>
              <a:rPr lang="zh-CN" altLang="en-US" sz="3200" b="1" dirty="0">
                <a:solidFill>
                  <a:schemeClr val="accent5">
                    <a:lumMod val="50000"/>
                  </a:schemeClr>
                </a:solidFill>
                <a:latin typeface="Times New Roman" panose="02020603050405020304" pitchFamily="18" charset="0"/>
                <a:sym typeface="+mn-ea"/>
              </a:rPr>
              <a:t> Coherence（行文连贯）</a:t>
            </a:r>
            <a:r>
              <a:rPr lang="en-US" altLang="zh-CN" sz="3200" b="1" dirty="0">
                <a:solidFill>
                  <a:schemeClr val="accent5">
                    <a:lumMod val="50000"/>
                  </a:schemeClr>
                </a:solidFill>
                <a:latin typeface="Times New Roman" panose="02020603050405020304" pitchFamily="18" charset="0"/>
                <a:sym typeface="+mn-ea"/>
              </a:rPr>
              <a:t>-</a:t>
            </a:r>
            <a:r>
              <a:rPr lang="zh-CN" altLang="en-US" sz="2400" b="1" dirty="0">
                <a:solidFill>
                  <a:schemeClr val="accent5">
                    <a:lumMod val="50000"/>
                  </a:schemeClr>
                </a:solidFill>
                <a:latin typeface="Times New Roman" panose="02020603050405020304" pitchFamily="18" charset="0"/>
                <a:sym typeface="+mn-ea"/>
              </a:rPr>
              <a:t>article is well organized </a:t>
            </a:r>
            <a:r>
              <a:rPr lang="en-US" altLang="zh-CN" sz="2400" b="1" dirty="0">
                <a:solidFill>
                  <a:schemeClr val="accent5">
                    <a:lumMod val="50000"/>
                  </a:schemeClr>
                </a:solidFill>
                <a:latin typeface="Times New Roman" panose="02020603050405020304" pitchFamily="18" charset="0"/>
                <a:sym typeface="+mn-ea"/>
              </a:rPr>
              <a:t>and clear</a:t>
            </a:r>
            <a:r>
              <a:rPr lang="en-US" altLang="zh-CN" sz="3200" b="1" dirty="0">
                <a:solidFill>
                  <a:schemeClr val="accent5">
                    <a:lumMod val="50000"/>
                  </a:schemeClr>
                </a:solidFill>
                <a:latin typeface="Times New Roman" panose="02020603050405020304" pitchFamily="18" charset="0"/>
                <a:sym typeface="+mn-ea"/>
              </a:rPr>
              <a:t>  </a:t>
            </a:r>
            <a:endParaRPr lang="en-US" altLang="zh-CN" sz="3200" b="1" dirty="0">
              <a:solidFill>
                <a:schemeClr val="accent5">
                  <a:lumMod val="50000"/>
                </a:schemeClr>
              </a:solidFill>
              <a:latin typeface="Times New Roman" panose="02020603050405020304" pitchFamily="18" charset="0"/>
              <a:sym typeface="+mn-ea"/>
            </a:endParaRPr>
          </a:p>
        </p:txBody>
      </p:sp>
      <p:sp>
        <p:nvSpPr>
          <p:cNvPr id="4" name="文本框 3"/>
          <p:cNvSpPr txBox="1"/>
          <p:nvPr/>
        </p:nvSpPr>
        <p:spPr>
          <a:xfrm>
            <a:off x="340360" y="1087120"/>
            <a:ext cx="9072245" cy="5393055"/>
          </a:xfrm>
          <a:prstGeom prst="rect">
            <a:avLst/>
          </a:prstGeom>
          <a:noFill/>
          <a:ln>
            <a:solidFill>
              <a:schemeClr val="accent5">
                <a:lumMod val="50000"/>
              </a:schemeClr>
            </a:solidFill>
          </a:ln>
        </p:spPr>
        <p:txBody>
          <a:bodyPr wrap="square" rtlCol="0" anchor="t">
            <a:spAutoFit/>
          </a:bodyPr>
          <a:p>
            <a:pPr algn="ctr" fontAlgn="auto">
              <a:lnSpc>
                <a:spcPts val="3180"/>
              </a:lnSpc>
            </a:pPr>
            <a:r>
              <a:rPr lang="en-US" altLang="zh-CN" sz="2400"/>
              <a:t>     </a:t>
            </a:r>
            <a:r>
              <a:rPr lang="zh-CN" altLang="en-US" sz="2400"/>
              <a:t>A Cross-Country Running Race</a:t>
            </a:r>
            <a:endParaRPr lang="zh-CN" altLang="en-US" sz="2400"/>
          </a:p>
          <a:p>
            <a:pPr fontAlgn="auto">
              <a:lnSpc>
                <a:spcPts val="3180"/>
              </a:lnSpc>
            </a:pPr>
            <a:r>
              <a:rPr lang="zh-CN" altLang="en-US" sz="2400"/>
              <a:t>     </a:t>
            </a:r>
            <a:r>
              <a:rPr lang="en-US" altLang="zh-CN" sz="2400"/>
              <a:t>O</a:t>
            </a:r>
            <a:r>
              <a:rPr lang="zh-CN" altLang="en-US" sz="2400"/>
              <a:t>n Sunday </a:t>
            </a:r>
            <a:r>
              <a:rPr lang="en-US" altLang="zh-CN" sz="2400"/>
              <a:t>June</a:t>
            </a:r>
            <a:r>
              <a:rPr lang="zh-CN" altLang="en-US" sz="2400"/>
              <a:t> 11</a:t>
            </a:r>
            <a:r>
              <a:rPr lang="zh-CN" altLang="en-US" sz="2400" baseline="30000"/>
              <a:t>th</a:t>
            </a:r>
            <a:r>
              <a:rPr lang="zh-CN" altLang="en-US" sz="2400"/>
              <a:t> our school held a</a:t>
            </a:r>
            <a:r>
              <a:rPr lang="en-US" altLang="zh-CN" sz="2400"/>
              <a:t>n</a:t>
            </a:r>
            <a:r>
              <a:rPr lang="zh-CN" altLang="en-US" sz="2400"/>
              <a:t> annual</a:t>
            </a:r>
            <a:r>
              <a:rPr lang="en-US" altLang="zh-CN" sz="2400"/>
              <a:t> </a:t>
            </a:r>
            <a:r>
              <a:rPr lang="zh-CN" altLang="en-US" sz="2400"/>
              <a:t>cross-country running race, which turned out to be a huge success.</a:t>
            </a:r>
            <a:endParaRPr lang="zh-CN" altLang="en-US" sz="2400"/>
          </a:p>
          <a:p>
            <a:pPr fontAlgn="auto">
              <a:lnSpc>
                <a:spcPts val="3180"/>
              </a:lnSpc>
            </a:pPr>
            <a:r>
              <a:rPr lang="zh-CN" altLang="en-US" sz="2400"/>
              <a:t>    Participating in this activity were energetic and dynamic participants from every class </a:t>
            </a:r>
            <a:r>
              <a:rPr lang="en-US" altLang="zh-CN" sz="2400"/>
              <a:t>who </a:t>
            </a:r>
            <a:r>
              <a:rPr lang="zh-CN" altLang="en-US" sz="2400"/>
              <a:t>started from the school gate and ran all the way to the foot of Nanshan Mountain, covering 5 kilometers altogether. Challenging as the race was, all the runners gave full play to their willpower</a:t>
            </a:r>
            <a:r>
              <a:rPr lang="en-US" altLang="zh-CN" sz="2400"/>
              <a:t>, most of whom </a:t>
            </a:r>
            <a:r>
              <a:rPr lang="zh-CN" altLang="en-US" sz="2400"/>
              <a:t>strove to cross the finish</a:t>
            </a:r>
            <a:r>
              <a:rPr lang="en-US" altLang="zh-CN" sz="2400"/>
              <a:t>ing</a:t>
            </a:r>
            <a:r>
              <a:rPr lang="zh-CN" altLang="en-US" sz="2400"/>
              <a:t> line, enjoying the enthusiastic cheers and applause from the audience.</a:t>
            </a:r>
            <a:endParaRPr lang="zh-CN" altLang="en-US" sz="2400"/>
          </a:p>
          <a:p>
            <a:pPr fontAlgn="auto">
              <a:lnSpc>
                <a:spcPts val="3180"/>
              </a:lnSpc>
            </a:pPr>
            <a:r>
              <a:rPr lang="zh-CN" altLang="en-US" sz="2400"/>
              <a:t>     </a:t>
            </a:r>
            <a:r>
              <a:rPr sz="2400"/>
              <a:t>After the race, we felt that not only did the event improve our physical and psychological quality, but it also erased our fatigue and pressure caused by heavy study.</a:t>
            </a:r>
            <a:endParaRPr sz="2400"/>
          </a:p>
        </p:txBody>
      </p:sp>
      <p:pic>
        <p:nvPicPr>
          <p:cNvPr id="6" name="图片 5"/>
          <p:cNvPicPr>
            <a:picLocks noChangeAspect="1"/>
          </p:cNvPicPr>
          <p:nvPr/>
        </p:nvPicPr>
        <p:blipFill>
          <a:blip r:embed="rId2">
            <a:clrChange>
              <a:clrFrom>
                <a:srgbClr val="FFFFFF">
                  <a:alpha val="100000"/>
                </a:srgbClr>
              </a:clrFrom>
              <a:clrTo>
                <a:srgbClr val="FFFFFF">
                  <a:alpha val="100000"/>
                  <a:alpha val="0"/>
                </a:srgbClr>
              </a:clrTo>
            </a:clrChange>
          </a:blip>
          <a:srcRect t="19052" b="19052"/>
          <a:stretch>
            <a:fillRect/>
          </a:stretch>
        </p:blipFill>
        <p:spPr>
          <a:xfrm>
            <a:off x="10826115" y="0"/>
            <a:ext cx="1365885" cy="1063625"/>
          </a:xfrm>
          <a:prstGeom prst="rect">
            <a:avLst/>
          </a:prstGeom>
        </p:spPr>
      </p:pic>
      <p:sp>
        <p:nvSpPr>
          <p:cNvPr id="2" name="文本框 1"/>
          <p:cNvSpPr txBox="1"/>
          <p:nvPr/>
        </p:nvSpPr>
        <p:spPr>
          <a:xfrm>
            <a:off x="9525635" y="1087120"/>
            <a:ext cx="2339975" cy="5631180"/>
          </a:xfrm>
          <a:prstGeom prst="rect">
            <a:avLst/>
          </a:prstGeom>
          <a:noFill/>
        </p:spPr>
        <p:txBody>
          <a:bodyPr wrap="square" rtlCol="0" anchor="t">
            <a:spAutoFit/>
          </a:bodyPr>
          <a:p>
            <a:r>
              <a:rPr lang="en-US" alt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rPr>
              <a:t>  </a:t>
            </a:r>
            <a:r>
              <a:rPr 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rPr>
              <a:t>这篇习作格式正确，覆盖所有内容要点，条理清晰，语言优美，行文连贯，结构紧凑，简明扼要，而且应用较多的复杂结构或较高级词汇词组，表现出很强的语言运用能力和严密的逻辑思维能力。</a:t>
            </a:r>
            <a:endParaRPr 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endParaRPr>
          </a:p>
          <a:p>
            <a:r>
              <a:rPr 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rPr>
              <a:t>  尤其是对参赛者状态，活动的场面，越野赛的意义，</a:t>
            </a:r>
            <a:r>
              <a:rPr 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rPr>
              <a:t>描写生动有趣，报道真实可信，是一篇不可多得的优秀作品。</a:t>
            </a:r>
            <a:endParaRPr lang="zh-CN" sz="2000" dirty="0">
              <a:solidFill>
                <a:srgbClr val="002060"/>
              </a:solidFill>
              <a:latin typeface="Arial" panose="020B0604020202020204" pitchFamily="34" charset="0"/>
              <a:ea typeface="微软雅黑" panose="020B0503020204020204" charset="-122"/>
              <a:cs typeface="+mn-ea"/>
              <a:sym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0130065" y="4128032"/>
            <a:ext cx="2340430" cy="2340430"/>
          </a:xfrm>
          <a:prstGeom prst="rect">
            <a:avLst/>
          </a:prstGeom>
          <a:effectLst>
            <a:outerShdw blurRad="152400" dist="38100" dir="2700000" sx="101000" sy="101000" algn="tl" rotWithShape="0">
              <a:prstClr val="black">
                <a:alpha val="43000"/>
              </a:prstClr>
            </a:outerShdw>
          </a:effectLst>
        </p:spPr>
      </p:pic>
      <p:sp>
        <p:nvSpPr>
          <p:cNvPr id="8" name="矩形 7"/>
          <p:cNvSpPr/>
          <p:nvPr/>
        </p:nvSpPr>
        <p:spPr>
          <a:xfrm>
            <a:off x="7771130" y="5516245"/>
            <a:ext cx="3540760" cy="952500"/>
          </a:xfrm>
          <a:prstGeom prst="rect">
            <a:avLst/>
          </a:prstGeom>
          <a:solidFill>
            <a:schemeClr val="accent5">
              <a:lumMod val="50000"/>
            </a:scheme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p>
            <a:pPr algn="ctr"/>
            <a:endParaRPr lang="zh-CN" altLang="en-US"/>
          </a:p>
        </p:txBody>
      </p:sp>
      <p:pic>
        <p:nvPicPr>
          <p:cNvPr id="3" name="图片 2" descr="0172d0dc26b25d2e622eceade12082b0b4877cadcac02-NCB2wE_fw658"/>
          <p:cNvPicPr>
            <a:picLocks noChangeAspect="1"/>
          </p:cNvPicPr>
          <p:nvPr/>
        </p:nvPicPr>
        <p:blipFill>
          <a:blip r:embed="rId2"/>
          <a:stretch>
            <a:fillRect/>
          </a:stretch>
        </p:blipFill>
        <p:spPr>
          <a:xfrm>
            <a:off x="4018915" y="2291715"/>
            <a:ext cx="3939540" cy="4850765"/>
          </a:xfrm>
          <a:prstGeom prst="rect">
            <a:avLst/>
          </a:prstGeom>
        </p:spPr>
      </p:pic>
      <p:sp>
        <p:nvSpPr>
          <p:cNvPr id="6" name="椭圆 5"/>
          <p:cNvSpPr/>
          <p:nvPr/>
        </p:nvSpPr>
        <p:spPr>
          <a:xfrm>
            <a:off x="2905125" y="0"/>
            <a:ext cx="5365750" cy="51365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89580" y="2603500"/>
            <a:ext cx="5445760" cy="1198880"/>
          </a:xfrm>
          <a:prstGeom prst="rect">
            <a:avLst/>
          </a:prstGeom>
          <a:noFill/>
        </p:spPr>
        <p:txBody>
          <a:bodyPr vert="horz" wrap="square" rtlCol="0">
            <a:spAutoFit/>
          </a:bodyPr>
          <a:lstStyle/>
          <a:p>
            <a:r>
              <a:rPr lang="zh-CN" altLang="en-US" sz="3600" b="1"/>
              <a:t>应用文讲评</a:t>
            </a:r>
            <a:r>
              <a:rPr lang="en-US" altLang="zh-CN" sz="3600" b="1"/>
              <a:t>——</a:t>
            </a:r>
            <a:r>
              <a:rPr lang="zh-CN" altLang="en-US" sz="3600" b="1"/>
              <a:t>新闻报道</a:t>
            </a:r>
            <a:endParaRPr lang="zh-CN" altLang="en-US" sz="3600" b="1"/>
          </a:p>
          <a:p>
            <a:pPr algn="ctr"/>
            <a:endParaRPr lang="zh-CN" altLang="en-US" sz="3600" b="1"/>
          </a:p>
        </p:txBody>
      </p:sp>
      <p:sp>
        <p:nvSpPr>
          <p:cNvPr id="4" name="文本框 3"/>
          <p:cNvSpPr txBox="1"/>
          <p:nvPr/>
        </p:nvSpPr>
        <p:spPr>
          <a:xfrm>
            <a:off x="7771130" y="5762625"/>
            <a:ext cx="3784600" cy="460375"/>
          </a:xfrm>
          <a:prstGeom prst="rect">
            <a:avLst/>
          </a:prstGeom>
          <a:noFill/>
        </p:spPr>
        <p:txBody>
          <a:bodyPr wrap="square" rtlCol="0" anchor="t">
            <a:spAutoFit/>
          </a:bodyPr>
          <a:p>
            <a:r>
              <a:rPr lang="zh-CN" altLang="en-US" sz="2400" b="1">
                <a:solidFill>
                  <a:schemeClr val="bg1"/>
                </a:solidFill>
              </a:rPr>
              <a:t>浙江省 常山一中  吴俊峰</a:t>
            </a:r>
            <a:endParaRPr lang="zh-CN" altLang="en-US" sz="2400" b="1">
              <a:solidFill>
                <a:schemeClr val="bg1"/>
              </a:solidFill>
            </a:endParaRPr>
          </a:p>
        </p:txBody>
      </p:sp>
      <p:pic>
        <p:nvPicPr>
          <p:cNvPr id="7" name="图片 6"/>
          <p:cNvPicPr>
            <a:picLocks noChangeAspect="1"/>
          </p:cNvPicPr>
          <p:nvPr/>
        </p:nvPicPr>
        <p:blipFill>
          <a:blip r:embed="rId3"/>
          <a:stretch>
            <a:fillRect/>
          </a:stretch>
        </p:blipFill>
        <p:spPr>
          <a:xfrm>
            <a:off x="386885" y="3802582"/>
            <a:ext cx="1946497" cy="3226905"/>
          </a:xfrm>
          <a:prstGeom prst="rect">
            <a:avLst/>
          </a:prstGeom>
          <a:effectLst>
            <a:outerShdw blurRad="101600" dist="25400" dir="2700000" sx="103000" sy="103000" algn="tl" rotWithShape="0">
              <a:prstClr val="black">
                <a:alpha val="36000"/>
              </a:prstClr>
            </a:outerShdw>
          </a:effectLst>
        </p:spPr>
      </p:pic>
      <p:sp>
        <p:nvSpPr>
          <p:cNvPr id="10" name="标题 9"/>
          <p:cNvSpPr/>
          <p:nvPr>
            <p:ph type="ctrTitle"/>
          </p:nvPr>
        </p:nvSpPr>
        <p:spPr>
          <a:xfrm>
            <a:off x="3160395" y="672465"/>
            <a:ext cx="4855845" cy="1186180"/>
          </a:xfrm>
        </p:spPr>
        <p:txBody>
          <a:bodyPr/>
          <a:p>
            <a:r>
              <a:rPr lang="zh-CN" altLang="en-US" sz="2800"/>
              <a:t>2020年</a:t>
            </a:r>
            <a:r>
              <a:rPr lang="en-US" altLang="zh-CN" sz="2800"/>
              <a:t>7</a:t>
            </a:r>
            <a:r>
              <a:rPr lang="zh-CN" altLang="en-US" sz="2800"/>
              <a:t>月新高考全国卷Ⅰ</a:t>
            </a:r>
            <a:br>
              <a:rPr lang="zh-CN" altLang="en-US" sz="2800"/>
            </a:br>
            <a:r>
              <a:rPr lang="zh-CN" altLang="en-US" sz="2800"/>
              <a:t>（山东卷）</a:t>
            </a:r>
            <a:endParaRPr lang="zh-CN" altLang="en-US" sz="2800"/>
          </a:p>
        </p:txBody>
      </p:sp>
    </p:spTree>
    <p:custDataLst>
      <p:tags r:id="rId4"/>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331845" y="2513965"/>
            <a:ext cx="1383665" cy="13296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72720" y="3138805"/>
            <a:ext cx="3345815" cy="107950"/>
            <a:chOff x="-272" y="4943"/>
            <a:chExt cx="5269" cy="170"/>
          </a:xfrm>
        </p:grpSpPr>
        <p:cxnSp>
          <p:nvCxnSpPr>
            <p:cNvPr id="5" name="直接连接符 4"/>
            <p:cNvCxnSpPr/>
            <p:nvPr/>
          </p:nvCxnSpPr>
          <p:spPr>
            <a:xfrm>
              <a:off x="-272" y="4986"/>
              <a:ext cx="5247" cy="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0172d0dc26b25d2e622eceade12082b0b4877cadcac02-NCB2wE_fw658"/>
          <p:cNvPicPr>
            <a:picLocks noChangeAspect="1"/>
          </p:cNvPicPr>
          <p:nvPr/>
        </p:nvPicPr>
        <p:blipFill>
          <a:blip r:embed="rId1"/>
          <a:stretch>
            <a:fillRect/>
          </a:stretch>
        </p:blipFill>
        <p:spPr>
          <a:xfrm>
            <a:off x="3494405" y="2513330"/>
            <a:ext cx="1203325" cy="1482725"/>
          </a:xfrm>
          <a:prstGeom prst="rect">
            <a:avLst/>
          </a:prstGeom>
        </p:spPr>
      </p:pic>
      <p:grpSp>
        <p:nvGrpSpPr>
          <p:cNvPr id="10" name="组合 9"/>
          <p:cNvGrpSpPr/>
          <p:nvPr/>
        </p:nvGrpSpPr>
        <p:grpSpPr>
          <a:xfrm flipH="1">
            <a:off x="4821555" y="3148965"/>
            <a:ext cx="1154430" cy="107950"/>
            <a:chOff x="3179" y="4943"/>
            <a:chExt cx="1818" cy="170"/>
          </a:xfrm>
        </p:grpSpPr>
        <p:cxnSp>
          <p:nvCxnSpPr>
            <p:cNvPr id="11" name="直接连接符 10"/>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789295" y="2655570"/>
            <a:ext cx="6196330" cy="1076325"/>
          </a:xfrm>
          <a:prstGeom prst="rect">
            <a:avLst/>
          </a:prstGeom>
          <a:noFill/>
        </p:spPr>
        <p:txBody>
          <a:bodyPr wrap="square" rtlCol="0">
            <a:spAutoFit/>
          </a:bodyPr>
          <a:lstStyle/>
          <a:p>
            <a:pPr algn="l"/>
            <a:r>
              <a:rPr lang="zh-CN" altLang="en-US" sz="3200" b="1">
                <a:latin typeface="Times New Roman" panose="02020603050405020304" pitchFamily="18" charset="0"/>
                <a:ea typeface="逐浪粗宋简体" panose="02010601030101010101" charset="-122"/>
                <a:cs typeface="Times New Roman" panose="02020603050405020304" pitchFamily="18" charset="0"/>
              </a:rPr>
              <a:t>Comparison </a:t>
            </a:r>
            <a:endParaRPr lang="zh-CN" altLang="en-US" sz="3200" b="1">
              <a:latin typeface="Times New Roman" panose="02020603050405020304" pitchFamily="18" charset="0"/>
              <a:ea typeface="逐浪粗宋简体" panose="02010601030101010101" charset="-122"/>
              <a:cs typeface="Times New Roman" panose="02020603050405020304" pitchFamily="18" charset="0"/>
            </a:endParaRPr>
          </a:p>
          <a:p>
            <a:pPr algn="l"/>
            <a:r>
              <a:rPr lang="en-US" altLang="zh-CN" sz="3200" b="1">
                <a:latin typeface="Times New Roman" panose="02020603050405020304" pitchFamily="18" charset="0"/>
                <a:ea typeface="逐浪粗宋简体" panose="02010601030101010101" charset="-122"/>
                <a:cs typeface="Times New Roman" panose="02020603050405020304" pitchFamily="18" charset="0"/>
              </a:rPr>
              <a:t>between Shandong and Zhejiang</a:t>
            </a:r>
            <a:endParaRPr lang="en-US" altLang="zh-CN" sz="3200" b="1">
              <a:latin typeface="Times New Roman" panose="02020603050405020304" pitchFamily="18" charset="0"/>
              <a:ea typeface="逐浪粗宋简体" panose="02010601030101010101" charset="-122"/>
              <a:cs typeface="Times New Roman" panose="02020603050405020304" pitchFamily="18" charset="0"/>
            </a:endParaRPr>
          </a:p>
        </p:txBody>
      </p:sp>
      <p:sp>
        <p:nvSpPr>
          <p:cNvPr id="16" name="文本框 15"/>
          <p:cNvSpPr txBox="1"/>
          <p:nvPr/>
        </p:nvSpPr>
        <p:spPr>
          <a:xfrm>
            <a:off x="3538220" y="2764155"/>
            <a:ext cx="1094740" cy="829945"/>
          </a:xfrm>
          <a:prstGeom prst="rect">
            <a:avLst/>
          </a:prstGeom>
          <a:noFill/>
        </p:spPr>
        <p:txBody>
          <a:bodyPr wrap="square" rtlCol="0">
            <a:spAutoFit/>
          </a:bodyPr>
          <a:lstStyle/>
          <a:p>
            <a:r>
              <a:rPr lang="en-US" altLang="zh-CN" sz="4800">
                <a:latin typeface="+mj-ea"/>
                <a:ea typeface="+mj-ea"/>
              </a:rPr>
              <a:t>03</a:t>
            </a:r>
            <a:endParaRPr lang="en-US" altLang="zh-CN" sz="4800">
              <a:latin typeface="+mj-ea"/>
              <a:ea typeface="+mj-ea"/>
            </a:endParaRPr>
          </a:p>
        </p:txBody>
      </p:sp>
      <p:cxnSp>
        <p:nvCxnSpPr>
          <p:cNvPr id="18" name="直接连接符 17"/>
          <p:cNvCxnSpPr/>
          <p:nvPr/>
        </p:nvCxnSpPr>
        <p:spPr>
          <a:xfrm>
            <a:off x="8860155" y="370649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2"/>
          <p:cNvSpPr/>
          <p:nvPr/>
        </p:nvSpPr>
        <p:spPr bwMode="auto">
          <a:xfrm>
            <a:off x="1299845" y="1097280"/>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8" name="组合 7"/>
          <p:cNvGrpSpPr/>
          <p:nvPr/>
        </p:nvGrpSpPr>
        <p:grpSpPr>
          <a:xfrm>
            <a:off x="1557655" y="1166495"/>
            <a:ext cx="1151255" cy="883920"/>
            <a:chOff x="1283891" y="1695061"/>
            <a:chExt cx="857250" cy="571500"/>
          </a:xfrm>
        </p:grpSpPr>
        <p:sp>
          <p:nvSpPr>
            <p:cNvPr id="9"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2" name="组合 1"/>
            <p:cNvGrpSpPr/>
            <p:nvPr/>
          </p:nvGrpSpPr>
          <p:grpSpPr>
            <a:xfrm>
              <a:off x="1349247" y="1695061"/>
              <a:ext cx="791894" cy="493125"/>
              <a:chOff x="1349247" y="1695061"/>
              <a:chExt cx="791894" cy="493125"/>
            </a:xfrm>
          </p:grpSpPr>
          <p:sp>
            <p:nvSpPr>
              <p:cNvPr id="11"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4" name="Freeform 17"/>
              <p:cNvSpPr/>
              <p:nvPr/>
            </p:nvSpPr>
            <p:spPr bwMode="auto">
              <a:xfrm>
                <a:off x="1349247" y="208460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5"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6"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cxnSp>
        <p:nvCxnSpPr>
          <p:cNvPr id="17" name="直接连接符 16"/>
          <p:cNvCxnSpPr/>
          <p:nvPr/>
        </p:nvCxnSpPr>
        <p:spPr>
          <a:xfrm>
            <a:off x="1930400" y="2425065"/>
            <a:ext cx="203327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8" name="矩形 17"/>
          <p:cNvSpPr/>
          <p:nvPr/>
        </p:nvSpPr>
        <p:spPr>
          <a:xfrm>
            <a:off x="2282825" y="1974850"/>
            <a:ext cx="1487805" cy="3683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山东</a:t>
            </a:r>
            <a:r>
              <a:rPr kumimoji="0" lang="zh-CN"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卷</a:t>
            </a:r>
            <a:endParaRPr kumimoji="0" lang="zh-CN"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9" name="Freeform 12"/>
          <p:cNvSpPr/>
          <p:nvPr/>
        </p:nvSpPr>
        <p:spPr bwMode="auto">
          <a:xfrm>
            <a:off x="5132705" y="1096645"/>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20" name="组合 19"/>
          <p:cNvGrpSpPr/>
          <p:nvPr/>
        </p:nvGrpSpPr>
        <p:grpSpPr>
          <a:xfrm>
            <a:off x="5360670" y="1166495"/>
            <a:ext cx="1148715" cy="883920"/>
            <a:chOff x="3069828" y="1695061"/>
            <a:chExt cx="855664" cy="571500"/>
          </a:xfrm>
        </p:grpSpPr>
        <p:sp>
          <p:nvSpPr>
            <p:cNvPr id="21" name="Freeform 13"/>
            <p:cNvSpPr/>
            <p:nvPr/>
          </p:nvSpPr>
          <p:spPr bwMode="auto">
            <a:xfrm>
              <a:off x="3069828"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2" name="Freeform 14"/>
            <p:cNvSpPr/>
            <p:nvPr/>
          </p:nvSpPr>
          <p:spPr bwMode="auto">
            <a:xfrm>
              <a:off x="3695304" y="1695061"/>
              <a:ext cx="119063"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3" name="Freeform 15"/>
            <p:cNvSpPr/>
            <p:nvPr/>
          </p:nvSpPr>
          <p:spPr bwMode="auto">
            <a:xfrm>
              <a:off x="3423842" y="1715302"/>
              <a:ext cx="141287"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w="0">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4" name="Freeform 16"/>
            <p:cNvSpPr/>
            <p:nvPr/>
          </p:nvSpPr>
          <p:spPr bwMode="auto">
            <a:xfrm>
              <a:off x="3176191" y="1798645"/>
              <a:ext cx="188912"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5" name="Freeform 17"/>
            <p:cNvSpPr/>
            <p:nvPr/>
          </p:nvSpPr>
          <p:spPr bwMode="auto">
            <a:xfrm>
              <a:off x="3104753"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18"/>
            <p:cNvSpPr/>
            <p:nvPr/>
          </p:nvSpPr>
          <p:spPr bwMode="auto">
            <a:xfrm>
              <a:off x="329842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7" name="Freeform 19"/>
            <p:cNvSpPr/>
            <p:nvPr/>
          </p:nvSpPr>
          <p:spPr bwMode="auto">
            <a:xfrm>
              <a:off x="3609579" y="1815314"/>
              <a:ext cx="315913"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28" name="直接连接符 27"/>
          <p:cNvCxnSpPr/>
          <p:nvPr/>
        </p:nvCxnSpPr>
        <p:spPr>
          <a:xfrm>
            <a:off x="5870575" y="2425065"/>
            <a:ext cx="203581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9" name="矩形 28"/>
          <p:cNvSpPr/>
          <p:nvPr/>
        </p:nvSpPr>
        <p:spPr>
          <a:xfrm>
            <a:off x="6200140" y="1975485"/>
            <a:ext cx="1487805" cy="3683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共同点</a:t>
            </a: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1" name="Freeform 12"/>
          <p:cNvSpPr/>
          <p:nvPr/>
        </p:nvSpPr>
        <p:spPr bwMode="auto">
          <a:xfrm>
            <a:off x="9121775" y="1097280"/>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42" name="组合 41"/>
          <p:cNvGrpSpPr/>
          <p:nvPr/>
        </p:nvGrpSpPr>
        <p:grpSpPr>
          <a:xfrm>
            <a:off x="9347835" y="1167130"/>
            <a:ext cx="1151255" cy="883920"/>
            <a:chOff x="6640116" y="1695061"/>
            <a:chExt cx="857250" cy="571500"/>
          </a:xfrm>
        </p:grpSpPr>
        <p:sp>
          <p:nvSpPr>
            <p:cNvPr id="43" name="Freeform 13"/>
            <p:cNvSpPr/>
            <p:nvPr/>
          </p:nvSpPr>
          <p:spPr bwMode="auto">
            <a:xfrm>
              <a:off x="6640116"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4" name="Freeform 14"/>
            <p:cNvSpPr/>
            <p:nvPr/>
          </p:nvSpPr>
          <p:spPr bwMode="auto">
            <a:xfrm>
              <a:off x="7267179"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5" name="Freeform 15"/>
            <p:cNvSpPr/>
            <p:nvPr/>
          </p:nvSpPr>
          <p:spPr bwMode="auto">
            <a:xfrm>
              <a:off x="6994129"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16"/>
            <p:cNvSpPr/>
            <p:nvPr/>
          </p:nvSpPr>
          <p:spPr bwMode="auto">
            <a:xfrm>
              <a:off x="6746479" y="1798645"/>
              <a:ext cx="188913"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7" name="Freeform 17"/>
            <p:cNvSpPr/>
            <p:nvPr/>
          </p:nvSpPr>
          <p:spPr bwMode="auto">
            <a:xfrm>
              <a:off x="6675041"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18"/>
            <p:cNvSpPr/>
            <p:nvPr/>
          </p:nvSpPr>
          <p:spPr bwMode="auto">
            <a:xfrm>
              <a:off x="6868716"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9" name="Freeform 19"/>
            <p:cNvSpPr/>
            <p:nvPr/>
          </p:nvSpPr>
          <p:spPr bwMode="auto">
            <a:xfrm>
              <a:off x="7179866"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50" name="直接连接符 49"/>
          <p:cNvCxnSpPr/>
          <p:nvPr/>
        </p:nvCxnSpPr>
        <p:spPr>
          <a:xfrm>
            <a:off x="9121775" y="2425065"/>
            <a:ext cx="203327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1" name="矩形 50"/>
          <p:cNvSpPr/>
          <p:nvPr/>
        </p:nvSpPr>
        <p:spPr>
          <a:xfrm>
            <a:off x="10189845" y="1975485"/>
            <a:ext cx="1487805" cy="368300"/>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浙江卷</a:t>
            </a: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2" name="文本框 51"/>
          <p:cNvSpPr txBox="1"/>
          <p:nvPr/>
        </p:nvSpPr>
        <p:spPr>
          <a:xfrm>
            <a:off x="337185" y="2425065"/>
            <a:ext cx="3774440" cy="3688080"/>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假定你是李华, 上周日你校举办了5公里越野赛跑活动。请你为校英文报写一篇报道, 内容包括:</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 参加人员；</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2. 跑步路线:从校门口到南山脚下；</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3. 活动反响。</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注意:</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 写作词数应为80左右；</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2. 请按如下格式在答题卡的相应位置作答。</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3" name="文本框 52"/>
          <p:cNvSpPr txBox="1"/>
          <p:nvPr/>
        </p:nvSpPr>
        <p:spPr>
          <a:xfrm>
            <a:off x="4410075" y="2425065"/>
            <a:ext cx="3542665" cy="404812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a:t>
            </a:r>
            <a:r>
              <a:rPr kumimoji="0" lang="zh-CN" altLang="en-US"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中学生李华</a:t>
            </a:r>
            <a:endParaRPr kumimoji="0" lang="zh-CN" altLang="en-US"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3.三个要点提示</a:t>
            </a:r>
            <a:endPar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3.词数80左右</a:t>
            </a:r>
            <a:endPar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lang="en-US" altLang="zh-CN" b="1" kern="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4.</a:t>
            </a:r>
            <a:r>
              <a:rPr lang="zh-CN" altLang="en-US" b="1" kern="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语篇和任务情境贴近学生的校园生活实际。如：关注体育运动，倡导健康生活理念；外教生病，表达慰问感恩、鼓励祝愿之情。</a:t>
            </a:r>
            <a:endPar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5.  话题</a:t>
            </a:r>
            <a:r>
              <a:rPr kumimoji="0" lang="zh-CN" altLang="en-US"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均</a:t>
            </a:r>
            <a:r>
              <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紧扣《普通高中英语课程标准(2017年版)》的理念要求“发展英语学科核心素养，落实立德树人根本任务。”</a:t>
            </a:r>
            <a:endParaRPr kumimoji="0" lang="en-US" altLang="zh-CN" b="1" i="0" u="none" strike="noStrike" kern="0" cap="none" spc="0" normalizeH="0" baseline="0" noProof="0" dirty="0">
              <a:ln>
                <a:noFill/>
              </a:ln>
              <a:solidFill>
                <a:schemeClr val="accent5">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5" name="文本框 54"/>
          <p:cNvSpPr txBox="1"/>
          <p:nvPr/>
        </p:nvSpPr>
        <p:spPr>
          <a:xfrm>
            <a:off x="8251190" y="2425065"/>
            <a:ext cx="3732530" cy="3328670"/>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假定你是李华，你校来自爱尔兰的外教Peter因病回国休假。请给他写一封电子邮件，内容包括：</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1.询问近况；</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2.分享班级最新消息；  </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3.表达祝愿。</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注意：</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1.词数80左右；</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2.可适当增加细节，以使行文连贯。</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7" name="TextBox 28"/>
          <p:cNvSpPr txBox="1"/>
          <p:nvPr/>
        </p:nvSpPr>
        <p:spPr>
          <a:xfrm>
            <a:off x="1169670" y="291465"/>
            <a:ext cx="7681595" cy="501650"/>
          </a:xfrm>
          <a:prstGeom prst="rect">
            <a:avLst/>
          </a:prstGeom>
          <a:solidFill>
            <a:srgbClr val="556740"/>
          </a:solidFill>
        </p:spPr>
        <p:txBody>
          <a:bodyPr wrap="square" rtlCol="0">
            <a:spAutoFit/>
          </a:bodyPr>
          <a:lstStyle/>
          <a:p>
            <a:pPr algn="ctr"/>
            <a:r>
              <a:rPr lang="en-US" altLang="zh-CN" sz="2665" b="1" dirty="0" smtClean="0">
                <a:solidFill>
                  <a:schemeClr val="bg1"/>
                </a:solidFill>
                <a:latin typeface="Mangal" panose="02040503050203030202" pitchFamily="18" charset="0"/>
                <a:cs typeface="Mangal" panose="02040503050203030202" pitchFamily="18" charset="0"/>
              </a:rPr>
              <a:t>2020</a:t>
            </a:r>
            <a:r>
              <a:rPr lang="zh-CN" altLang="en-US" sz="2665" b="1" dirty="0" smtClean="0">
                <a:solidFill>
                  <a:schemeClr val="bg1"/>
                </a:solidFill>
                <a:latin typeface="Mangal" panose="02040503050203030202" pitchFamily="18" charset="0"/>
                <a:cs typeface="Mangal" panose="02040503050203030202" pitchFamily="18" charset="0"/>
              </a:rPr>
              <a:t>年</a:t>
            </a:r>
            <a:r>
              <a:rPr lang="en-US" altLang="zh-CN" sz="2665" b="1" dirty="0" smtClean="0">
                <a:solidFill>
                  <a:schemeClr val="bg1"/>
                </a:solidFill>
                <a:latin typeface="Mangal" panose="02040503050203030202" pitchFamily="18" charset="0"/>
                <a:cs typeface="Mangal" panose="02040503050203030202" pitchFamily="18" charset="0"/>
              </a:rPr>
              <a:t>7</a:t>
            </a:r>
            <a:r>
              <a:rPr lang="zh-CN" altLang="en-US" sz="2665" b="1" dirty="0" smtClean="0">
                <a:solidFill>
                  <a:schemeClr val="bg1"/>
                </a:solidFill>
                <a:latin typeface="Mangal" panose="02040503050203030202" pitchFamily="18" charset="0"/>
                <a:cs typeface="Mangal" panose="02040503050203030202" pitchFamily="18" charset="0"/>
              </a:rPr>
              <a:t>月</a:t>
            </a:r>
            <a:r>
              <a:rPr lang="zh-CN" altLang="en-US" sz="2665" b="1" dirty="0" smtClean="0">
                <a:solidFill>
                  <a:schemeClr val="bg1"/>
                </a:solidFill>
                <a:latin typeface="Mangal" panose="02040503050203030202" pitchFamily="18" charset="0"/>
                <a:cs typeface="Mangal" panose="02040503050203030202" pitchFamily="18" charset="0"/>
              </a:rPr>
              <a:t>山东与浙江新高考对比 </a:t>
            </a:r>
            <a:r>
              <a:rPr lang="en-US" altLang="zh-CN" sz="2665" b="1" dirty="0" smtClean="0">
                <a:solidFill>
                  <a:schemeClr val="bg1"/>
                </a:solidFill>
                <a:latin typeface="Mangal" panose="02040503050203030202" pitchFamily="18" charset="0"/>
                <a:cs typeface="Mangal" panose="02040503050203030202" pitchFamily="18" charset="0"/>
              </a:rPr>
              <a:t>—— </a:t>
            </a:r>
            <a:r>
              <a:rPr lang="zh-CN" altLang="en-US" sz="2665" b="1" dirty="0" smtClean="0">
                <a:solidFill>
                  <a:schemeClr val="bg1"/>
                </a:solidFill>
                <a:latin typeface="Mangal" panose="02040503050203030202" pitchFamily="18" charset="0"/>
                <a:cs typeface="Mangal" panose="02040503050203030202" pitchFamily="18" charset="0"/>
              </a:rPr>
              <a:t>共同点</a:t>
            </a:r>
            <a:endParaRPr lang="zh-CN" altLang="en-US" sz="2665" b="1" dirty="0" smtClean="0">
              <a:solidFill>
                <a:schemeClr val="bg1"/>
              </a:solidFill>
              <a:latin typeface="Mangal" panose="02040503050203030202" pitchFamily="18" charset="0"/>
              <a:cs typeface="Mangal" panose="02040503050203030202" pitchFamily="18" charset="0"/>
            </a:endParaRPr>
          </a:p>
        </p:txBody>
      </p:sp>
      <p:pic>
        <p:nvPicPr>
          <p:cNvPr id="3" name="图片 2" descr="0172d0dc26b25d2e622eceade12082b0b4877cadcac02-NCB2wE_fw658"/>
          <p:cNvPicPr>
            <a:picLocks noChangeAspect="1"/>
          </p:cNvPicPr>
          <p:nvPr/>
        </p:nvPicPr>
        <p:blipFill>
          <a:blip r:embed="rId1"/>
          <a:stretch>
            <a:fillRect/>
          </a:stretch>
        </p:blipFill>
        <p:spPr>
          <a:xfrm>
            <a:off x="-290195" y="-53340"/>
            <a:ext cx="1847850" cy="227584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blinds(horizontal)">
                                      <p:cBhvr>
                                        <p:cTn id="12" dur="500"/>
                                        <p:tgtEl>
                                          <p:spTgt spid="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blinds(horizontal)">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3">
                                            <p:txEl>
                                              <p:pRg st="0" end="0"/>
                                            </p:txEl>
                                          </p:spTgt>
                                        </p:tgtEl>
                                        <p:attrNameLst>
                                          <p:attrName>style.visibility</p:attrName>
                                        </p:attrNameLst>
                                      </p:cBhvr>
                                      <p:to>
                                        <p:strVal val="visible"/>
                                      </p:to>
                                    </p:set>
                                    <p:animEffect transition="in" filter="blinds(horizontal)">
                                      <p:cBhvr>
                                        <p:cTn id="22" dur="500"/>
                                        <p:tgtEl>
                                          <p:spTgt spid="5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
                                            <p:txEl>
                                              <p:pRg st="1" end="1"/>
                                            </p:txEl>
                                          </p:spTgt>
                                        </p:tgtEl>
                                        <p:attrNameLst>
                                          <p:attrName>style.visibility</p:attrName>
                                        </p:attrNameLst>
                                      </p:cBhvr>
                                      <p:to>
                                        <p:strVal val="visible"/>
                                      </p:to>
                                    </p:set>
                                    <p:animEffect transition="in" filter="blinds(horizontal)">
                                      <p:cBhvr>
                                        <p:cTn id="27" dur="500"/>
                                        <p:tgtEl>
                                          <p:spTgt spid="5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3">
                                            <p:txEl>
                                              <p:pRg st="2" end="2"/>
                                            </p:txEl>
                                          </p:spTgt>
                                        </p:tgtEl>
                                        <p:attrNameLst>
                                          <p:attrName>style.visibility</p:attrName>
                                        </p:attrNameLst>
                                      </p:cBhvr>
                                      <p:to>
                                        <p:strVal val="visible"/>
                                      </p:to>
                                    </p:set>
                                    <p:animEffect transition="in" filter="blinds(horizontal)">
                                      <p:cBhvr>
                                        <p:cTn id="32" dur="500"/>
                                        <p:tgtEl>
                                          <p:spTgt spid="5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3">
                                            <p:txEl>
                                              <p:pRg st="3" end="3"/>
                                            </p:txEl>
                                          </p:spTgt>
                                        </p:tgtEl>
                                        <p:attrNameLst>
                                          <p:attrName>style.visibility</p:attrName>
                                        </p:attrNameLst>
                                      </p:cBhvr>
                                      <p:to>
                                        <p:strVal val="visible"/>
                                      </p:to>
                                    </p:set>
                                    <p:animEffect transition="in" filter="blinds(horizontal)">
                                      <p:cBhvr>
                                        <p:cTn id="37" dur="500"/>
                                        <p:tgtEl>
                                          <p:spTgt spid="5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3">
                                            <p:txEl>
                                              <p:pRg st="4" end="4"/>
                                            </p:txEl>
                                          </p:spTgt>
                                        </p:tgtEl>
                                        <p:attrNameLst>
                                          <p:attrName>style.visibility</p:attrName>
                                        </p:attrNameLst>
                                      </p:cBhvr>
                                      <p:to>
                                        <p:strVal val="visible"/>
                                      </p:to>
                                    </p:set>
                                    <p:animEffect transition="in" filter="blinds(horizontal)">
                                      <p:cBhvr>
                                        <p:cTn id="42" dur="500"/>
                                        <p:tgtEl>
                                          <p:spTgt spid="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2"/>
          <p:cNvSpPr/>
          <p:nvPr/>
        </p:nvSpPr>
        <p:spPr bwMode="auto">
          <a:xfrm>
            <a:off x="1299845" y="1097280"/>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8" name="组合 7"/>
          <p:cNvGrpSpPr/>
          <p:nvPr/>
        </p:nvGrpSpPr>
        <p:grpSpPr>
          <a:xfrm>
            <a:off x="1557655" y="1166495"/>
            <a:ext cx="1151255" cy="883920"/>
            <a:chOff x="1283891" y="1695061"/>
            <a:chExt cx="857250" cy="571500"/>
          </a:xfrm>
        </p:grpSpPr>
        <p:sp>
          <p:nvSpPr>
            <p:cNvPr id="9"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2" name="组合 1"/>
            <p:cNvGrpSpPr/>
            <p:nvPr/>
          </p:nvGrpSpPr>
          <p:grpSpPr>
            <a:xfrm>
              <a:off x="1349247" y="1695061"/>
              <a:ext cx="791894" cy="493125"/>
              <a:chOff x="1349247" y="1695061"/>
              <a:chExt cx="791894" cy="493125"/>
            </a:xfrm>
          </p:grpSpPr>
          <p:sp>
            <p:nvSpPr>
              <p:cNvPr id="11"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4" name="Freeform 17"/>
              <p:cNvSpPr/>
              <p:nvPr/>
            </p:nvSpPr>
            <p:spPr bwMode="auto">
              <a:xfrm>
                <a:off x="1349247" y="208460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5"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6"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w="3175">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cxnSp>
        <p:nvCxnSpPr>
          <p:cNvPr id="17" name="直接连接符 16"/>
          <p:cNvCxnSpPr/>
          <p:nvPr/>
        </p:nvCxnSpPr>
        <p:spPr>
          <a:xfrm>
            <a:off x="1930400" y="2425065"/>
            <a:ext cx="203327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8" name="矩形 17"/>
          <p:cNvSpPr/>
          <p:nvPr/>
        </p:nvSpPr>
        <p:spPr>
          <a:xfrm>
            <a:off x="2282825" y="1974850"/>
            <a:ext cx="1487805" cy="3683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山东</a:t>
            </a:r>
            <a:r>
              <a:rPr kumimoji="0" lang="zh-CN"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卷</a:t>
            </a:r>
            <a:endParaRPr kumimoji="0" lang="zh-CN"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9" name="Freeform 12"/>
          <p:cNvSpPr/>
          <p:nvPr/>
        </p:nvSpPr>
        <p:spPr bwMode="auto">
          <a:xfrm>
            <a:off x="5132705" y="1096645"/>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20" name="组合 19"/>
          <p:cNvGrpSpPr/>
          <p:nvPr/>
        </p:nvGrpSpPr>
        <p:grpSpPr>
          <a:xfrm>
            <a:off x="5360670" y="1166495"/>
            <a:ext cx="1148715" cy="883920"/>
            <a:chOff x="3069828" y="1695061"/>
            <a:chExt cx="855664" cy="571500"/>
          </a:xfrm>
        </p:grpSpPr>
        <p:sp>
          <p:nvSpPr>
            <p:cNvPr id="21" name="Freeform 13"/>
            <p:cNvSpPr/>
            <p:nvPr/>
          </p:nvSpPr>
          <p:spPr bwMode="auto">
            <a:xfrm>
              <a:off x="3069828"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2" name="Freeform 14"/>
            <p:cNvSpPr/>
            <p:nvPr/>
          </p:nvSpPr>
          <p:spPr bwMode="auto">
            <a:xfrm>
              <a:off x="3695304" y="1695061"/>
              <a:ext cx="119063"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3" name="Freeform 15"/>
            <p:cNvSpPr/>
            <p:nvPr/>
          </p:nvSpPr>
          <p:spPr bwMode="auto">
            <a:xfrm>
              <a:off x="3423842" y="1715302"/>
              <a:ext cx="141287"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w="0">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4" name="Freeform 16"/>
            <p:cNvSpPr/>
            <p:nvPr/>
          </p:nvSpPr>
          <p:spPr bwMode="auto">
            <a:xfrm>
              <a:off x="3176191" y="1798645"/>
              <a:ext cx="188912"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5" name="Freeform 17"/>
            <p:cNvSpPr/>
            <p:nvPr/>
          </p:nvSpPr>
          <p:spPr bwMode="auto">
            <a:xfrm>
              <a:off x="3104753"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18"/>
            <p:cNvSpPr/>
            <p:nvPr/>
          </p:nvSpPr>
          <p:spPr bwMode="auto">
            <a:xfrm>
              <a:off x="329842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7" name="Freeform 19"/>
            <p:cNvSpPr/>
            <p:nvPr/>
          </p:nvSpPr>
          <p:spPr bwMode="auto">
            <a:xfrm>
              <a:off x="3609579" y="1815314"/>
              <a:ext cx="315913"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28" name="直接连接符 27"/>
          <p:cNvCxnSpPr/>
          <p:nvPr/>
        </p:nvCxnSpPr>
        <p:spPr>
          <a:xfrm>
            <a:off x="5870575" y="2425065"/>
            <a:ext cx="203581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9" name="矩形 28"/>
          <p:cNvSpPr/>
          <p:nvPr/>
        </p:nvSpPr>
        <p:spPr>
          <a:xfrm>
            <a:off x="6200140" y="1975485"/>
            <a:ext cx="1487805" cy="3683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不同点</a:t>
            </a: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1" name="Freeform 12"/>
          <p:cNvSpPr/>
          <p:nvPr/>
        </p:nvSpPr>
        <p:spPr bwMode="auto">
          <a:xfrm>
            <a:off x="9121775" y="1097280"/>
            <a:ext cx="1492250" cy="132778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42" name="组合 41"/>
          <p:cNvGrpSpPr/>
          <p:nvPr/>
        </p:nvGrpSpPr>
        <p:grpSpPr>
          <a:xfrm>
            <a:off x="9347835" y="1167130"/>
            <a:ext cx="1151255" cy="883920"/>
            <a:chOff x="6640116" y="1695061"/>
            <a:chExt cx="857250" cy="571500"/>
          </a:xfrm>
        </p:grpSpPr>
        <p:sp>
          <p:nvSpPr>
            <p:cNvPr id="43" name="Freeform 13"/>
            <p:cNvSpPr/>
            <p:nvPr/>
          </p:nvSpPr>
          <p:spPr bwMode="auto">
            <a:xfrm>
              <a:off x="6640116"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4" name="Freeform 14"/>
            <p:cNvSpPr/>
            <p:nvPr/>
          </p:nvSpPr>
          <p:spPr bwMode="auto">
            <a:xfrm>
              <a:off x="7267179"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5" name="Freeform 15"/>
            <p:cNvSpPr/>
            <p:nvPr/>
          </p:nvSpPr>
          <p:spPr bwMode="auto">
            <a:xfrm>
              <a:off x="6994129"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16"/>
            <p:cNvSpPr/>
            <p:nvPr/>
          </p:nvSpPr>
          <p:spPr bwMode="auto">
            <a:xfrm>
              <a:off x="6746479" y="1798645"/>
              <a:ext cx="188913"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7" name="Freeform 17"/>
            <p:cNvSpPr/>
            <p:nvPr/>
          </p:nvSpPr>
          <p:spPr bwMode="auto">
            <a:xfrm>
              <a:off x="6675041"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18"/>
            <p:cNvSpPr/>
            <p:nvPr/>
          </p:nvSpPr>
          <p:spPr bwMode="auto">
            <a:xfrm>
              <a:off x="6868716"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9" name="Freeform 19"/>
            <p:cNvSpPr/>
            <p:nvPr/>
          </p:nvSpPr>
          <p:spPr bwMode="auto">
            <a:xfrm>
              <a:off x="7179866"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a:solidFill>
                <a:srgbClr val="556740"/>
              </a:solidFill>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50" name="直接连接符 49"/>
          <p:cNvCxnSpPr/>
          <p:nvPr/>
        </p:nvCxnSpPr>
        <p:spPr>
          <a:xfrm>
            <a:off x="9121775" y="2425065"/>
            <a:ext cx="2033270"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1" name="矩形 50"/>
          <p:cNvSpPr/>
          <p:nvPr/>
        </p:nvSpPr>
        <p:spPr>
          <a:xfrm>
            <a:off x="10189845" y="1975485"/>
            <a:ext cx="1487805" cy="368300"/>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浙江卷</a:t>
            </a: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2" name="文本框 51"/>
          <p:cNvSpPr txBox="1"/>
          <p:nvPr/>
        </p:nvSpPr>
        <p:spPr>
          <a:xfrm>
            <a:off x="337185" y="2425065"/>
            <a:ext cx="3432810" cy="404812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假定你是李华, 上周日你校举办了5公里越野赛跑活动。请你为校英文报写一篇报道, 内容包括:</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 参加人员；</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2. 跑步路线:从校门口到南山脚下；</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3. 活动反响。</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注意:</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 写作词数应为80左右；</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2. 请按如下格式在答题卡的相应位置作答。</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3" name="文本框 52"/>
          <p:cNvSpPr txBox="1"/>
          <p:nvPr/>
        </p:nvSpPr>
        <p:spPr>
          <a:xfrm>
            <a:off x="3870325" y="2524760"/>
            <a:ext cx="2214880" cy="152971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1.</a:t>
            </a: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新闻报道</a:t>
            </a:r>
            <a:endPar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2.</a:t>
            </a: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面向全校和全社会的交际</a:t>
            </a:r>
            <a:r>
              <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活动</a:t>
            </a:r>
            <a:endPar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3.</a:t>
            </a:r>
            <a:r>
              <a:rPr kumimoji="0" lang="zh-CN" altLang="en-US"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给出英语标题</a:t>
            </a:r>
            <a:endParaRPr kumimoji="0" lang="en-US" altLang="zh-CN"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5" name="文本框 54"/>
          <p:cNvSpPr txBox="1"/>
          <p:nvPr/>
        </p:nvSpPr>
        <p:spPr>
          <a:xfrm>
            <a:off x="8677910" y="2425065"/>
            <a:ext cx="3305810" cy="404812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假定你是李华，你校来自爱尔兰的外教Peter因病回国休假。请给他写一封电子邮件，内容包括：</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1.询问近况；</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2.分享班级最新消息；  </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3.表达祝愿。</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注意：</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1.词数80左右；</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2.可适当增加细节，以使行文连贯。</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57" name="TextBox 28"/>
          <p:cNvSpPr txBox="1"/>
          <p:nvPr/>
        </p:nvSpPr>
        <p:spPr>
          <a:xfrm>
            <a:off x="1169670" y="291465"/>
            <a:ext cx="7681595" cy="501650"/>
          </a:xfrm>
          <a:prstGeom prst="rect">
            <a:avLst/>
          </a:prstGeom>
          <a:solidFill>
            <a:srgbClr val="556740"/>
          </a:solidFill>
        </p:spPr>
        <p:txBody>
          <a:bodyPr wrap="square" rtlCol="0">
            <a:spAutoFit/>
          </a:bodyPr>
          <a:lstStyle/>
          <a:p>
            <a:pPr algn="ctr"/>
            <a:r>
              <a:rPr lang="en-US" altLang="zh-CN" sz="2665" b="1" dirty="0" smtClean="0">
                <a:solidFill>
                  <a:schemeClr val="bg1"/>
                </a:solidFill>
                <a:latin typeface="Mangal" panose="02040503050203030202" pitchFamily="18" charset="0"/>
                <a:cs typeface="Mangal" panose="02040503050203030202" pitchFamily="18" charset="0"/>
              </a:rPr>
              <a:t>2020</a:t>
            </a:r>
            <a:r>
              <a:rPr lang="zh-CN" altLang="en-US" sz="2665" b="1" dirty="0" smtClean="0">
                <a:solidFill>
                  <a:schemeClr val="bg1"/>
                </a:solidFill>
                <a:latin typeface="Mangal" panose="02040503050203030202" pitchFamily="18" charset="0"/>
                <a:cs typeface="Mangal" panose="02040503050203030202" pitchFamily="18" charset="0"/>
              </a:rPr>
              <a:t>年</a:t>
            </a:r>
            <a:r>
              <a:rPr lang="en-US" altLang="zh-CN" sz="2665" b="1" dirty="0" smtClean="0">
                <a:solidFill>
                  <a:schemeClr val="bg1"/>
                </a:solidFill>
                <a:latin typeface="Mangal" panose="02040503050203030202" pitchFamily="18" charset="0"/>
                <a:cs typeface="Mangal" panose="02040503050203030202" pitchFamily="18" charset="0"/>
              </a:rPr>
              <a:t>7</a:t>
            </a:r>
            <a:r>
              <a:rPr lang="zh-CN" altLang="en-US" sz="2665" b="1" dirty="0" smtClean="0">
                <a:solidFill>
                  <a:schemeClr val="bg1"/>
                </a:solidFill>
                <a:latin typeface="Mangal" panose="02040503050203030202" pitchFamily="18" charset="0"/>
                <a:cs typeface="Mangal" panose="02040503050203030202" pitchFamily="18" charset="0"/>
              </a:rPr>
              <a:t>月山东与浙江新高考对比 </a:t>
            </a:r>
            <a:r>
              <a:rPr lang="en-US" altLang="zh-CN" sz="2665" b="1" dirty="0" smtClean="0">
                <a:solidFill>
                  <a:schemeClr val="bg1"/>
                </a:solidFill>
                <a:latin typeface="Mangal" panose="02040503050203030202" pitchFamily="18" charset="0"/>
                <a:cs typeface="Mangal" panose="02040503050203030202" pitchFamily="18" charset="0"/>
              </a:rPr>
              <a:t>—— </a:t>
            </a:r>
            <a:r>
              <a:rPr lang="zh-CN" altLang="en-US" sz="2665" b="1" dirty="0" smtClean="0">
                <a:solidFill>
                  <a:schemeClr val="bg1"/>
                </a:solidFill>
                <a:latin typeface="Mangal" panose="02040503050203030202" pitchFamily="18" charset="0"/>
                <a:cs typeface="Mangal" panose="02040503050203030202" pitchFamily="18" charset="0"/>
              </a:rPr>
              <a:t>不</a:t>
            </a:r>
            <a:r>
              <a:rPr lang="zh-CN" altLang="en-US" sz="2665" b="1" dirty="0" smtClean="0">
                <a:solidFill>
                  <a:schemeClr val="bg1"/>
                </a:solidFill>
                <a:latin typeface="Mangal" panose="02040503050203030202" pitchFamily="18" charset="0"/>
                <a:cs typeface="Mangal" panose="02040503050203030202" pitchFamily="18" charset="0"/>
              </a:rPr>
              <a:t>同点</a:t>
            </a:r>
            <a:endParaRPr lang="zh-CN" altLang="en-US" sz="2665" b="1" dirty="0" smtClean="0">
              <a:solidFill>
                <a:schemeClr val="bg1"/>
              </a:solidFill>
              <a:latin typeface="Mangal" panose="02040503050203030202" pitchFamily="18" charset="0"/>
              <a:cs typeface="Mangal" panose="02040503050203030202" pitchFamily="18" charset="0"/>
            </a:endParaRPr>
          </a:p>
        </p:txBody>
      </p:sp>
      <p:pic>
        <p:nvPicPr>
          <p:cNvPr id="3" name="图片 2" descr="0172d0dc26b25d2e622eceade12082b0b4877cadcac02-NCB2wE_fw658"/>
          <p:cNvPicPr>
            <a:picLocks noChangeAspect="1"/>
          </p:cNvPicPr>
          <p:nvPr/>
        </p:nvPicPr>
        <p:blipFill>
          <a:blip r:embed="rId1"/>
          <a:stretch>
            <a:fillRect/>
          </a:stretch>
        </p:blipFill>
        <p:spPr>
          <a:xfrm>
            <a:off x="-290195" y="-53340"/>
            <a:ext cx="1847850" cy="2275840"/>
          </a:xfrm>
          <a:prstGeom prst="rect">
            <a:avLst/>
          </a:prstGeom>
        </p:spPr>
      </p:pic>
      <p:sp>
        <p:nvSpPr>
          <p:cNvPr id="6" name="文本框 5"/>
          <p:cNvSpPr txBox="1"/>
          <p:nvPr/>
        </p:nvSpPr>
        <p:spPr>
          <a:xfrm>
            <a:off x="6360160" y="2524760"/>
            <a:ext cx="2214880" cy="2968625"/>
          </a:xfrm>
          <a:prstGeom prst="rec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wrap="square">
            <a:spAutoFit/>
          </a:bodyPr>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1.</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书信邮件：慰问并告知（浙江新高考</a:t>
            </a: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8</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次都是此形式）</a:t>
            </a:r>
            <a:endPar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2.</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与外国友人的交际</a:t>
            </a: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活动（浙江新高考8次都是</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与</a:t>
            </a: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跨文化交际或交流活动</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相关</a:t>
            </a: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a:t>
            </a:r>
            <a:endPar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3. </a:t>
            </a:r>
            <a:r>
              <a:rPr kumimoji="0" lang="zh-CN" altLang="en-US"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rPr>
              <a:t>无英语提示</a:t>
            </a:r>
            <a:endParaRPr kumimoji="0" lang="en-US" altLang="zh-CN" b="1" i="0" u="none" strike="noStrike" kern="0" cap="none" spc="0" normalizeH="0" baseline="0" noProof="0" dirty="0">
              <a:ln>
                <a:noFill/>
              </a:ln>
              <a:solidFill>
                <a:srgbClr val="002060"/>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blinds(horizontal)">
                                      <p:cBhvr>
                                        <p:cTn id="12" dur="500"/>
                                        <p:tgtEl>
                                          <p:spTgt spid="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blinds(horizontal)">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3">
                                            <p:txEl>
                                              <p:pRg st="0" end="0"/>
                                            </p:txEl>
                                          </p:spTgt>
                                        </p:tgtEl>
                                        <p:attrNameLst>
                                          <p:attrName>style.visibility</p:attrName>
                                        </p:attrNameLst>
                                      </p:cBhvr>
                                      <p:to>
                                        <p:strVal val="visible"/>
                                      </p:to>
                                    </p:set>
                                    <p:animEffect transition="in" filter="blinds(horizontal)">
                                      <p:cBhvr>
                                        <p:cTn id="22" dur="500"/>
                                        <p:tgtEl>
                                          <p:spTgt spid="5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
                                            <p:txEl>
                                              <p:pRg st="1" end="1"/>
                                            </p:txEl>
                                          </p:spTgt>
                                        </p:tgtEl>
                                        <p:attrNameLst>
                                          <p:attrName>style.visibility</p:attrName>
                                        </p:attrNameLst>
                                      </p:cBhvr>
                                      <p:to>
                                        <p:strVal val="visible"/>
                                      </p:to>
                                    </p:set>
                                    <p:animEffect transition="in" filter="blinds(horizontal)">
                                      <p:cBhvr>
                                        <p:cTn id="27" dur="500"/>
                                        <p:tgtEl>
                                          <p:spTgt spid="5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3">
                                            <p:txEl>
                                              <p:pRg st="2" end="2"/>
                                            </p:txEl>
                                          </p:spTgt>
                                        </p:tgtEl>
                                        <p:attrNameLst>
                                          <p:attrName>style.visibility</p:attrName>
                                        </p:attrNameLst>
                                      </p:cBhvr>
                                      <p:to>
                                        <p:strVal val="visible"/>
                                      </p:to>
                                    </p:set>
                                    <p:animEffect transition="in" filter="blinds(horizontal)">
                                      <p:cBhvr>
                                        <p:cTn id="32" dur="500"/>
                                        <p:tgtEl>
                                          <p:spTgt spid="5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linds(horizont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linds(horizontal)">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blinds(horizontal)">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903980" y="1557020"/>
            <a:ext cx="3964305" cy="38080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custDataLst>
              <p:tags r:id="rId1"/>
            </p:custDataLst>
          </p:nvPr>
        </p:nvSpPr>
        <p:spPr>
          <a:xfrm>
            <a:off x="3938905" y="2972435"/>
            <a:ext cx="3893820" cy="1180465"/>
          </a:xfrm>
          <a:solidFill>
            <a:srgbClr val="556740"/>
          </a:solidFill>
        </p:spPr>
        <p:txBody>
          <a:bodyPr vert="horz">
            <a:noAutofit/>
          </a:bodyPr>
          <a:lstStyle/>
          <a:p>
            <a:pPr>
              <a:lnSpc>
                <a:spcPct val="100000"/>
              </a:lnSpc>
            </a:pPr>
            <a:r>
              <a:rPr lang="en-US" altLang="zh-CN" sz="6600" dirty="0">
                <a:solidFill>
                  <a:schemeClr val="bg1"/>
                </a:solidFill>
                <a:latin typeface="+mj-ea"/>
                <a:cs typeface="+mj-ea"/>
              </a:rPr>
              <a:t>THANKS</a:t>
            </a:r>
            <a:endParaRPr lang="en-US" altLang="zh-CN" sz="6600" dirty="0">
              <a:solidFill>
                <a:schemeClr val="bg1"/>
              </a:solidFill>
              <a:latin typeface="+mj-ea"/>
              <a:cs typeface="+mj-ea"/>
            </a:endParaRPr>
          </a:p>
        </p:txBody>
      </p:sp>
      <p:pic>
        <p:nvPicPr>
          <p:cNvPr id="47" name="图片 46"/>
          <p:cNvPicPr>
            <a:picLocks noChangeAspect="1"/>
          </p:cNvPicPr>
          <p:nvPr>
            <p:custDataLst>
              <p:tags r:id="rId2"/>
            </p:custDataLst>
          </p:nvPr>
        </p:nvPicPr>
        <p:blipFill>
          <a:blip r:embed="rId3"/>
          <a:stretch>
            <a:fillRect/>
          </a:stretch>
        </p:blipFill>
        <p:spPr>
          <a:xfrm>
            <a:off x="-243784" y="4382474"/>
            <a:ext cx="2340430" cy="2340430"/>
          </a:xfrm>
          <a:prstGeom prst="rect">
            <a:avLst/>
          </a:prstGeom>
          <a:effectLst>
            <a:outerShdw blurRad="152400" dist="38100" dir="2700000" sx="101000" sy="101000" algn="tl" rotWithShape="0">
              <a:prstClr val="black">
                <a:alpha val="43000"/>
              </a:prstClr>
            </a:outerShdw>
          </a:effectLst>
        </p:spPr>
      </p:pic>
      <p:pic>
        <p:nvPicPr>
          <p:cNvPr id="10" name="图片 9"/>
          <p:cNvPicPr>
            <a:picLocks noChangeAspect="1"/>
          </p:cNvPicPr>
          <p:nvPr/>
        </p:nvPicPr>
        <p:blipFill>
          <a:blip r:embed="rId4">
            <a:extLst>
              <a:ext uri="{BEBA8EAE-BF5A-486C-A8C5-ECC9F3942E4B}">
                <a14:imgProps xmlns:a14="http://schemas.microsoft.com/office/drawing/2010/main">
                  <a14:imgLayer r:embed="rId5">
                    <a14:imgEffect>
                      <a14:saturation sat="80000"/>
                    </a14:imgEffect>
                  </a14:imgLayer>
                </a14:imgProps>
              </a:ext>
            </a:extLst>
          </a:blip>
          <a:stretch>
            <a:fillRect/>
          </a:stretch>
        </p:blipFill>
        <p:spPr>
          <a:xfrm>
            <a:off x="8271540" y="-292742"/>
            <a:ext cx="3920512" cy="6858000"/>
          </a:xfrm>
          <a:prstGeom prst="rect">
            <a:avLst/>
          </a:prstGeom>
          <a:effectLst>
            <a:outerShdw blurRad="101600" dist="38100" dir="8100000" sx="103000" sy="103000" algn="tr" rotWithShape="0">
              <a:prstClr val="black">
                <a:alpha val="34000"/>
              </a:prstClr>
            </a:outerShdw>
          </a:effectLst>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602015" y="2725952"/>
            <a:ext cx="2340430" cy="2340430"/>
          </a:xfrm>
          <a:prstGeom prst="rect">
            <a:avLst/>
          </a:prstGeom>
          <a:effectLst>
            <a:outerShdw blurRad="152400" dist="38100" dir="2700000" sx="101000" sy="101000" algn="tl" rotWithShape="0">
              <a:prstClr val="black">
                <a:alpha val="43000"/>
              </a:prstClr>
            </a:outerShdw>
          </a:effectLst>
        </p:spPr>
      </p:pic>
      <p:sp>
        <p:nvSpPr>
          <p:cNvPr id="2" name="矩形 1"/>
          <p:cNvSpPr/>
          <p:nvPr/>
        </p:nvSpPr>
        <p:spPr>
          <a:xfrm>
            <a:off x="1306287" y="1738086"/>
            <a:ext cx="1465943" cy="338182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10360" y="1737995"/>
            <a:ext cx="859790" cy="3382010"/>
          </a:xfrm>
          <a:prstGeom prst="rect">
            <a:avLst/>
          </a:prstGeom>
          <a:noFill/>
        </p:spPr>
        <p:txBody>
          <a:bodyPr vert="eaVert" wrap="square" rtlCol="0">
            <a:spAutoFit/>
          </a:bodyPr>
          <a:lstStyle/>
          <a:p>
            <a:pPr algn="ctr"/>
            <a:r>
              <a:rPr lang="en-US" altLang="zh-CN" sz="4400" b="1">
                <a:solidFill>
                  <a:schemeClr val="bg1"/>
                </a:solidFill>
              </a:rPr>
              <a:t>CONTENTS</a:t>
            </a:r>
            <a:endParaRPr lang="en-US" altLang="zh-CN" sz="4400" b="1">
              <a:solidFill>
                <a:schemeClr val="bg1"/>
              </a:solidFill>
            </a:endParaRPr>
          </a:p>
        </p:txBody>
      </p:sp>
      <p:sp>
        <p:nvSpPr>
          <p:cNvPr id="21" name="文本框 20"/>
          <p:cNvSpPr txBox="1"/>
          <p:nvPr/>
        </p:nvSpPr>
        <p:spPr>
          <a:xfrm>
            <a:off x="4942840" y="749935"/>
            <a:ext cx="6550660" cy="860425"/>
          </a:xfrm>
          <a:prstGeom prst="rect">
            <a:avLst/>
          </a:prstGeom>
          <a:noFill/>
        </p:spPr>
        <p:txBody>
          <a:bodyPr wrap="square" rtlCol="0">
            <a:spAutoFit/>
          </a:bodyPr>
          <a:lstStyle/>
          <a:p>
            <a:r>
              <a:rPr lang="en-US" altLang="zh-CN" sz="3200" b="1">
                <a:solidFill>
                  <a:srgbClr val="153624"/>
                </a:solidFill>
                <a:latin typeface="微软雅黑" panose="020B0503020204020204" charset="-122"/>
                <a:ea typeface="微软雅黑" panose="020B0503020204020204" charset="-122"/>
                <a:sym typeface="+mn-ea"/>
              </a:rPr>
              <a:t>H</a:t>
            </a:r>
            <a:r>
              <a:rPr lang="zh-CN" altLang="en-US" sz="3200" b="1">
                <a:solidFill>
                  <a:srgbClr val="153624"/>
                </a:solidFill>
                <a:latin typeface="微软雅黑" panose="020B0503020204020204" charset="-122"/>
                <a:ea typeface="微软雅黑" panose="020B0503020204020204" charset="-122"/>
                <a:sym typeface="+mn-ea"/>
              </a:rPr>
              <a:t>ow to write a news report</a:t>
            </a:r>
            <a:endParaRPr lang="zh-CN" altLang="en-US" sz="3200" b="1">
              <a:solidFill>
                <a:srgbClr val="153624"/>
              </a:solidFill>
              <a:latin typeface="微软雅黑" panose="020B0503020204020204" charset="-122"/>
              <a:ea typeface="微软雅黑" panose="020B0503020204020204" charset="-122"/>
              <a:sym typeface="+mn-ea"/>
            </a:endParaRPr>
          </a:p>
          <a:p>
            <a:endParaRPr lang="zh-CN" altLang="en-US" b="1">
              <a:solidFill>
                <a:srgbClr val="153624"/>
              </a:solidFill>
              <a:latin typeface="微软雅黑" panose="020B0503020204020204" charset="-122"/>
              <a:ea typeface="微软雅黑" panose="020B0503020204020204" charset="-122"/>
              <a:sym typeface="+mn-ea"/>
            </a:endParaRPr>
          </a:p>
        </p:txBody>
      </p:sp>
      <p:sp>
        <p:nvSpPr>
          <p:cNvPr id="34" name="文本框 33"/>
          <p:cNvSpPr txBox="1"/>
          <p:nvPr/>
        </p:nvSpPr>
        <p:spPr>
          <a:xfrm>
            <a:off x="4942840" y="2322195"/>
            <a:ext cx="6550025" cy="583565"/>
          </a:xfrm>
          <a:prstGeom prst="rect">
            <a:avLst/>
          </a:prstGeom>
          <a:noFill/>
        </p:spPr>
        <p:txBody>
          <a:bodyPr wrap="square" rtlCol="0">
            <a:spAutoFit/>
          </a:bodyPr>
          <a:lstStyle/>
          <a:p>
            <a:r>
              <a:rPr lang="en-US" altLang="zh-CN" sz="3200" b="1">
                <a:solidFill>
                  <a:srgbClr val="153624"/>
                </a:solidFill>
                <a:latin typeface="微软雅黑" panose="020B0503020204020204" charset="-122"/>
                <a:ea typeface="微软雅黑" panose="020B0503020204020204" charset="-122"/>
              </a:rPr>
              <a:t>Three</a:t>
            </a:r>
            <a:r>
              <a:rPr lang="zh-CN" altLang="en-US" sz="3200" b="1">
                <a:solidFill>
                  <a:srgbClr val="153624"/>
                </a:solidFill>
                <a:latin typeface="微软雅黑" panose="020B0503020204020204" charset="-122"/>
                <a:ea typeface="微软雅黑" panose="020B0503020204020204" charset="-122"/>
              </a:rPr>
              <a:t> principles </a:t>
            </a:r>
            <a:r>
              <a:rPr lang="en-US" altLang="zh-CN" sz="3200" b="1">
                <a:solidFill>
                  <a:srgbClr val="153624"/>
                </a:solidFill>
                <a:latin typeface="微软雅黑" panose="020B0503020204020204" charset="-122"/>
                <a:ea typeface="微软雅黑" panose="020B0503020204020204" charset="-122"/>
              </a:rPr>
              <a:t>of writing</a:t>
            </a:r>
            <a:endParaRPr lang="en-US" altLang="zh-CN" sz="3200" b="1">
              <a:solidFill>
                <a:srgbClr val="153624"/>
              </a:solidFill>
              <a:latin typeface="微软雅黑" panose="020B0503020204020204" charset="-122"/>
              <a:ea typeface="微软雅黑" panose="020B0503020204020204" charset="-122"/>
            </a:endParaRPr>
          </a:p>
        </p:txBody>
      </p:sp>
      <p:sp>
        <p:nvSpPr>
          <p:cNvPr id="45" name="椭圆 44"/>
          <p:cNvSpPr/>
          <p:nvPr/>
        </p:nvSpPr>
        <p:spPr>
          <a:xfrm>
            <a:off x="4083485" y="2322183"/>
            <a:ext cx="760777" cy="74445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t>2</a:t>
            </a:r>
            <a:endParaRPr lang="zh-CN" altLang="en-US" sz="3600"/>
          </a:p>
        </p:txBody>
      </p:sp>
      <p:sp>
        <p:nvSpPr>
          <p:cNvPr id="17" name="椭圆 16"/>
          <p:cNvSpPr/>
          <p:nvPr/>
        </p:nvSpPr>
        <p:spPr>
          <a:xfrm>
            <a:off x="4083484" y="669989"/>
            <a:ext cx="760777" cy="74445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t>1</a:t>
            </a:r>
            <a:endParaRPr lang="zh-CN" altLang="en-US" sz="3600"/>
          </a:p>
        </p:txBody>
      </p:sp>
      <p:sp>
        <p:nvSpPr>
          <p:cNvPr id="5" name="椭圆 4"/>
          <p:cNvSpPr/>
          <p:nvPr/>
        </p:nvSpPr>
        <p:spPr>
          <a:xfrm>
            <a:off x="4083485" y="3863963"/>
            <a:ext cx="760777" cy="74445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t>3</a:t>
            </a:r>
            <a:endParaRPr lang="en-US" altLang="zh-CN" sz="3600"/>
          </a:p>
        </p:txBody>
      </p:sp>
      <p:sp>
        <p:nvSpPr>
          <p:cNvPr id="6" name="文本框 5"/>
          <p:cNvSpPr txBox="1"/>
          <p:nvPr/>
        </p:nvSpPr>
        <p:spPr>
          <a:xfrm>
            <a:off x="4942840" y="3698240"/>
            <a:ext cx="7058025" cy="1076325"/>
          </a:xfrm>
          <a:prstGeom prst="rect">
            <a:avLst/>
          </a:prstGeom>
          <a:noFill/>
        </p:spPr>
        <p:txBody>
          <a:bodyPr wrap="square" rtlCol="0">
            <a:spAutoFit/>
          </a:bodyPr>
          <a:p>
            <a:r>
              <a:rPr lang="en-US" altLang="zh-CN" sz="3200" b="1">
                <a:solidFill>
                  <a:srgbClr val="153624"/>
                </a:solidFill>
                <a:latin typeface="微软雅黑" panose="020B0503020204020204" charset="-122"/>
                <a:ea typeface="微软雅黑" panose="020B0503020204020204" charset="-122"/>
              </a:rPr>
              <a:t>Comparison </a:t>
            </a:r>
            <a:endParaRPr lang="en-US" altLang="zh-CN" sz="3200" b="1">
              <a:solidFill>
                <a:srgbClr val="153624"/>
              </a:solidFill>
              <a:latin typeface="微软雅黑" panose="020B0503020204020204" charset="-122"/>
              <a:ea typeface="微软雅黑" panose="020B0503020204020204" charset="-122"/>
            </a:endParaRPr>
          </a:p>
          <a:p>
            <a:r>
              <a:rPr lang="en-US" altLang="zh-CN" sz="3200" b="1">
                <a:solidFill>
                  <a:srgbClr val="153624"/>
                </a:solidFill>
                <a:latin typeface="微软雅黑" panose="020B0503020204020204" charset="-122"/>
                <a:ea typeface="微软雅黑" panose="020B0503020204020204" charset="-122"/>
              </a:rPr>
              <a:t>between Shandong and Zhejiang</a:t>
            </a:r>
            <a:endParaRPr lang="en-US" altLang="zh-CN" sz="3200" b="1">
              <a:solidFill>
                <a:srgbClr val="153624"/>
              </a:solidFill>
              <a:latin typeface="微软雅黑" panose="020B0503020204020204" charset="-122"/>
              <a:ea typeface="微软雅黑" panose="020B050302020402020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402330" y="1836420"/>
            <a:ext cx="1383665" cy="13296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2235" y="2461260"/>
            <a:ext cx="3345815" cy="107950"/>
            <a:chOff x="-272" y="4943"/>
            <a:chExt cx="5269" cy="170"/>
          </a:xfrm>
        </p:grpSpPr>
        <p:cxnSp>
          <p:nvCxnSpPr>
            <p:cNvPr id="5" name="直接连接符 4"/>
            <p:cNvCxnSpPr/>
            <p:nvPr/>
          </p:nvCxnSpPr>
          <p:spPr>
            <a:xfrm>
              <a:off x="-272" y="4986"/>
              <a:ext cx="5247" cy="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0172d0dc26b25d2e622eceade12082b0b4877cadcac02-NCB2wE_fw658"/>
          <p:cNvPicPr>
            <a:picLocks noChangeAspect="1"/>
          </p:cNvPicPr>
          <p:nvPr/>
        </p:nvPicPr>
        <p:blipFill>
          <a:blip r:embed="rId1"/>
          <a:stretch>
            <a:fillRect/>
          </a:stretch>
        </p:blipFill>
        <p:spPr>
          <a:xfrm>
            <a:off x="3564890" y="1835785"/>
            <a:ext cx="1203325" cy="1482725"/>
          </a:xfrm>
          <a:prstGeom prst="rect">
            <a:avLst/>
          </a:prstGeom>
        </p:spPr>
      </p:pic>
      <p:grpSp>
        <p:nvGrpSpPr>
          <p:cNvPr id="10" name="组合 9"/>
          <p:cNvGrpSpPr/>
          <p:nvPr/>
        </p:nvGrpSpPr>
        <p:grpSpPr>
          <a:xfrm flipH="1">
            <a:off x="4892040" y="2471420"/>
            <a:ext cx="1154430" cy="107950"/>
            <a:chOff x="3179" y="4943"/>
            <a:chExt cx="1818" cy="170"/>
          </a:xfrm>
        </p:grpSpPr>
        <p:cxnSp>
          <p:nvCxnSpPr>
            <p:cNvPr id="11" name="直接连接符 10"/>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930265" y="2233295"/>
            <a:ext cx="5970905" cy="583565"/>
          </a:xfrm>
          <a:prstGeom prst="rect">
            <a:avLst/>
          </a:prstGeom>
          <a:noFill/>
        </p:spPr>
        <p:txBody>
          <a:bodyPr wrap="square" rtlCol="0">
            <a:spAutoFit/>
          </a:bodyPr>
          <a:lstStyle/>
          <a:p>
            <a:pPr algn="ctr"/>
            <a:r>
              <a:rPr lang="en-US" altLang="zh-CN" sz="3200" b="1">
                <a:solidFill>
                  <a:srgbClr val="153624"/>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H</a:t>
            </a:r>
            <a:r>
              <a:rPr lang="zh-CN" altLang="en-US" sz="3200" b="1">
                <a:solidFill>
                  <a:srgbClr val="153624"/>
                </a:solidFill>
                <a:latin typeface="微软雅黑" panose="020B0503020204020204" charset="-122"/>
                <a:ea typeface="微软雅黑" panose="020B0503020204020204" charset="-122"/>
                <a:cs typeface="Arial" panose="020B0604020202020204" pitchFamily="34" charset="0"/>
                <a:sym typeface="等线" panose="02010600030101010101" charset="-122"/>
              </a:rPr>
              <a:t>ow to write a news report</a:t>
            </a:r>
            <a:endParaRPr lang="zh-CN" altLang="en-US" sz="3600" b="1">
              <a:latin typeface="逐浪粗宋简体" panose="02010601030101010101" charset="-122"/>
              <a:ea typeface="逐浪粗宋简体" panose="02010601030101010101" charset="-122"/>
            </a:endParaRPr>
          </a:p>
        </p:txBody>
      </p:sp>
      <p:sp>
        <p:nvSpPr>
          <p:cNvPr id="16" name="文本框 15"/>
          <p:cNvSpPr txBox="1"/>
          <p:nvPr/>
        </p:nvSpPr>
        <p:spPr>
          <a:xfrm>
            <a:off x="3608705" y="2086610"/>
            <a:ext cx="1094740" cy="829945"/>
          </a:xfrm>
          <a:prstGeom prst="rect">
            <a:avLst/>
          </a:prstGeom>
          <a:noFill/>
        </p:spPr>
        <p:txBody>
          <a:bodyPr wrap="square" rtlCol="0">
            <a:spAutoFit/>
          </a:bodyPr>
          <a:lstStyle/>
          <a:p>
            <a:r>
              <a:rPr lang="en-US" altLang="zh-CN" sz="4800">
                <a:latin typeface="+mj-ea"/>
                <a:ea typeface="+mj-ea"/>
              </a:rPr>
              <a:t>01</a:t>
            </a:r>
            <a:endParaRPr lang="en-US" altLang="zh-CN" sz="4800">
              <a:latin typeface="+mj-ea"/>
              <a:ea typeface="+mj-ea"/>
            </a:endParaRPr>
          </a:p>
        </p:txBody>
      </p:sp>
      <p:cxnSp>
        <p:nvCxnSpPr>
          <p:cNvPr id="18" name="直接连接符 17"/>
          <p:cNvCxnSpPr/>
          <p:nvPr/>
        </p:nvCxnSpPr>
        <p:spPr>
          <a:xfrm>
            <a:off x="9039225" y="291655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38150" y="3490595"/>
            <a:ext cx="11315065" cy="2861310"/>
          </a:xfrm>
          <a:prstGeom prst="rect">
            <a:avLst/>
          </a:prstGeom>
          <a:noFill/>
        </p:spPr>
        <p:txBody>
          <a:bodyPr wrap="square" rtlCol="0" anchor="t">
            <a:spAutoFit/>
          </a:bodyPr>
          <a:p>
            <a:pPr marL="285750" indent="-285750">
              <a:buFont typeface="Wingdings" panose="05000000000000000000" charset="0"/>
              <a:buChar char="Ø"/>
            </a:pPr>
            <a:r>
              <a:rPr lang="zh-CN" altLang="en-US" b="1"/>
              <a:t>Ask around for story ideas, especially government officials and public relations representatives.</a:t>
            </a:r>
            <a:endParaRPr lang="zh-CN" altLang="en-US" b="1"/>
          </a:p>
          <a:p>
            <a:pPr marL="285750" indent="-285750">
              <a:buFont typeface="Wingdings" panose="05000000000000000000" charset="0"/>
              <a:buChar char="Ø"/>
            </a:pPr>
            <a:r>
              <a:rPr lang="zh-CN" altLang="en-US" b="1"/>
              <a:t> Write down everything you see and everything that takes place. Record and take notes of any speeches that occur at events. Make sure to get the names of the speakers.</a:t>
            </a:r>
            <a:endParaRPr lang="zh-CN" altLang="en-US" b="1"/>
          </a:p>
          <a:p>
            <a:pPr marL="285750" indent="-285750">
              <a:buFont typeface="Wingdings" panose="05000000000000000000" charset="0"/>
              <a:buChar char="Ø"/>
            </a:pPr>
            <a:r>
              <a:rPr lang="zh-CN" altLang="en-US" b="1"/>
              <a:t>Make sure to get the full names (spelled correctly) of anyone you interviewed.</a:t>
            </a:r>
            <a:endParaRPr lang="zh-CN" altLang="en-US" b="1"/>
          </a:p>
          <a:p>
            <a:pPr marL="285750" indent="-285750">
              <a:buFont typeface="Wingdings" panose="05000000000000000000" charset="0"/>
              <a:buChar char="Ø"/>
            </a:pPr>
            <a:r>
              <a:rPr lang="zh-CN" altLang="en-US" b="1"/>
              <a:t>Make sure you review your transcriptions to make sure they're accurate. You don't want to misquote someone.</a:t>
            </a:r>
            <a:endParaRPr lang="zh-CN" altLang="en-US" b="1"/>
          </a:p>
          <a:p>
            <a:pPr marL="285750" indent="-285750">
              <a:buFont typeface="Wingdings" panose="05000000000000000000" charset="0"/>
              <a:buChar char="Ø"/>
            </a:pPr>
            <a:r>
              <a:rPr lang="en-US" altLang="zh-CN" b="1"/>
              <a:t>I</a:t>
            </a:r>
            <a:r>
              <a:rPr lang="zh-CN" altLang="en-US" b="1"/>
              <a:t>t is good to do basic research on the subject. Research any companies, people, or programs that you are reporting on to make sure you have your facts straight. </a:t>
            </a:r>
            <a:endParaRPr lang="zh-CN" altLang="en-US" b="1"/>
          </a:p>
          <a:p>
            <a:pPr marL="285750" indent="-285750">
              <a:buFont typeface="Wingdings" panose="05000000000000000000" charset="0"/>
              <a:buChar char="Ø"/>
            </a:pPr>
            <a:r>
              <a:rPr lang="zh-CN" altLang="en-US" b="1"/>
              <a:t>Double check spelling of names, dates, and any information you have gathered to make sure it is correct.</a:t>
            </a:r>
            <a:endParaRPr lang="zh-CN" altLang="en-US"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grpSp>
        <p:nvGrpSpPr>
          <p:cNvPr id="2" name="组合 1"/>
          <p:cNvGrpSpPr/>
          <p:nvPr/>
        </p:nvGrpSpPr>
        <p:grpSpPr>
          <a:xfrm flipH="1">
            <a:off x="1121410" y="584200"/>
            <a:ext cx="1044575" cy="107950"/>
            <a:chOff x="3179" y="4943"/>
            <a:chExt cx="1818" cy="170"/>
          </a:xfrm>
        </p:grpSpPr>
        <p:cxnSp>
          <p:nvCxnSpPr>
            <p:cNvPr id="4" name="直接连接符 3"/>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a:off x="6776720" y="905510"/>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5985" y="347980"/>
            <a:ext cx="490347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How to write a news report</a:t>
            </a:r>
            <a:endParaRPr lang="zh-CN" altLang="en-US" sz="3200" b="1" dirty="0">
              <a:solidFill>
                <a:schemeClr val="accent5">
                  <a:lumMod val="50000"/>
                </a:schemeClr>
              </a:solidFill>
              <a:latin typeface="Times New Roman" panose="02020603050405020304" pitchFamily="18" charset="0"/>
              <a:sym typeface="+mn-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1128" t="10496" r="1532"/>
          <a:stretch>
            <a:fillRect/>
          </a:stretch>
        </p:blipFill>
        <p:spPr bwMode="auto">
          <a:xfrm>
            <a:off x="5398135" y="4036695"/>
            <a:ext cx="6116320" cy="2675255"/>
          </a:xfrm>
          <a:prstGeom prst="rect">
            <a:avLst/>
          </a:prstGeom>
          <a:noFill/>
          <a:ln w="9525">
            <a:solidFill>
              <a:schemeClr val="accent1"/>
            </a:solidFill>
            <a:miter lim="800000"/>
            <a:headEnd/>
            <a:tailEnd/>
          </a:ln>
          <a:effectLst>
            <a:innerShdw blurRad="63500" dist="50800" dir="2700000">
              <a:prstClr val="black">
                <a:alpha val="50000"/>
              </a:prstClr>
            </a:innerShdw>
          </a:effectLst>
          <a:extLst>
            <a:ext uri="{909E8E84-426E-40DD-AFC4-6F175D3DCCD1}">
              <a14:hiddenFill xmlns:a14="http://schemas.microsoft.com/office/drawing/2010/main">
                <a:solidFill>
                  <a:srgbClr val="4F81BD"/>
                </a:solidFill>
              </a14:hiddenFill>
            </a:ext>
          </a:extLst>
        </p:spPr>
      </p:pic>
      <p:sp>
        <p:nvSpPr>
          <p:cNvPr id="8" name="文本框 7"/>
          <p:cNvSpPr txBox="1"/>
          <p:nvPr/>
        </p:nvSpPr>
        <p:spPr>
          <a:xfrm>
            <a:off x="5384800" y="1214755"/>
            <a:ext cx="6115685" cy="1198880"/>
          </a:xfrm>
          <a:prstGeom prst="rect">
            <a:avLst/>
          </a:prstGeom>
          <a:noFill/>
          <a:ln>
            <a:solidFill>
              <a:srgbClr val="C00000"/>
            </a:solidFill>
          </a:ln>
        </p:spPr>
        <p:txBody>
          <a:bodyPr wrap="square" rtlCol="0" anchor="t">
            <a:spAutoFit/>
          </a:bodyPr>
          <a:p>
            <a:pPr fontAlgn="auto">
              <a:lnSpc>
                <a:spcPts val="2880"/>
              </a:lnSpc>
            </a:pPr>
            <a:r>
              <a:rPr lang="en-US" altLang="zh-CN" sz="2000" b="1">
                <a:solidFill>
                  <a:schemeClr val="tx1"/>
                </a:solidFill>
              </a:rPr>
              <a:t>    </a:t>
            </a:r>
            <a:r>
              <a:rPr lang="zh-CN" altLang="en-US" sz="2000" b="1">
                <a:solidFill>
                  <a:schemeClr val="tx1"/>
                </a:solidFill>
              </a:rPr>
              <a:t>A news report is similar to a news article. It is the basic facts of a story that is currently happening or that just happened. </a:t>
            </a:r>
            <a:endParaRPr lang="zh-CN" altLang="en-US" sz="2000" b="1">
              <a:solidFill>
                <a:schemeClr val="tx1"/>
              </a:solidFill>
            </a:endParaRPr>
          </a:p>
        </p:txBody>
      </p:sp>
      <p:grpSp>
        <p:nvGrpSpPr>
          <p:cNvPr id="10" name="组合 9"/>
          <p:cNvGrpSpPr/>
          <p:nvPr/>
        </p:nvGrpSpPr>
        <p:grpSpPr>
          <a:xfrm>
            <a:off x="476250" y="930910"/>
            <a:ext cx="4596765" cy="5389245"/>
            <a:chOff x="1524001" y="1844824"/>
            <a:chExt cx="3463997" cy="3973854"/>
          </a:xfrm>
        </p:grpSpPr>
        <p:sp>
          <p:nvSpPr>
            <p:cNvPr id="363523" name="Rectangle 3"/>
            <p:cNvSpPr>
              <a:spLocks noChangeArrowheads="1"/>
            </p:cNvSpPr>
            <p:nvPr/>
          </p:nvSpPr>
          <p:spPr bwMode="auto">
            <a:xfrm>
              <a:off x="1524001" y="1955157"/>
              <a:ext cx="184731" cy="461665"/>
            </a:xfrm>
            <a:prstGeom prst="rect">
              <a:avLst/>
            </a:prstGeom>
            <a:noFill/>
            <a:ln w="12700" cap="sq">
              <a:noFill/>
              <a:miter lim="800000"/>
              <a:headEnd type="none" w="sm" len="sm"/>
              <a:tailEnd type="none" w="sm" len="sm"/>
            </a:ln>
            <a:effectLst/>
          </p:spPr>
          <p:txBody>
            <a:bodyPr wrap="square" anchor="ctr">
              <a:spAutoFit/>
            </a:bodyPr>
            <a:lstStyle/>
            <a:p>
              <a:endParaRPr kumimoji="1" lang="zh-CN" altLang="zh-CN" sz="2400">
                <a:latin typeface="Times New Roman" panose="02020603050405020304" pitchFamily="18" charset="0"/>
              </a:endParaRPr>
            </a:p>
          </p:txBody>
        </p:sp>
        <p:sp>
          <p:nvSpPr>
            <p:cNvPr id="44" name="Pentagon 21"/>
            <p:cNvSpPr/>
            <p:nvPr/>
          </p:nvSpPr>
          <p:spPr>
            <a:xfrm rot="5400000">
              <a:off x="1548269" y="5395286"/>
              <a:ext cx="624236" cy="222547"/>
            </a:xfrm>
            <a:prstGeom prst="homePlate">
              <a:avLst>
                <a:gd name="adj" fmla="val 281623"/>
              </a:avLst>
            </a:prstGeom>
            <a:gradFill flip="none" rotWithShape="1">
              <a:gsLst>
                <a:gs pos="100000">
                  <a:srgbClr val="B88954"/>
                </a:gs>
                <a:gs pos="0">
                  <a:srgbClr val="E1C9AF"/>
                </a:gs>
              </a:gsLst>
              <a:lin ang="540000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5" name="Rectangle 5"/>
            <p:cNvSpPr/>
            <p:nvPr/>
          </p:nvSpPr>
          <p:spPr>
            <a:xfrm>
              <a:off x="1749115" y="2453065"/>
              <a:ext cx="223379" cy="2893300"/>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585656"/>
                </a:gs>
                <a:gs pos="82000">
                  <a:srgbClr val="585656"/>
                </a:gs>
                <a:gs pos="34000">
                  <a:srgbClr val="585656">
                    <a:lumMod val="75000"/>
                  </a:srgbClr>
                </a:gs>
                <a:gs pos="0">
                  <a:srgbClr val="585656"/>
                </a:gs>
                <a:gs pos="38000">
                  <a:srgbClr val="585656"/>
                </a:gs>
                <a:gs pos="100000">
                  <a:srgbClr val="585656"/>
                </a:gs>
              </a:gsLst>
              <a:lin ang="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6" name="Rectangle 23"/>
            <p:cNvSpPr/>
            <p:nvPr/>
          </p:nvSpPr>
          <p:spPr>
            <a:xfrm>
              <a:off x="1749115" y="2000670"/>
              <a:ext cx="222547" cy="452397"/>
            </a:xfrm>
            <a:prstGeom prst="rect">
              <a:avLst/>
            </a:prstGeom>
            <a:gradFill flip="none" rotWithShape="1">
              <a:gsLst>
                <a:gs pos="0">
                  <a:sysClr val="window" lastClr="FFFFFF">
                    <a:lumMod val="75000"/>
                  </a:sysClr>
                </a:gs>
                <a:gs pos="27000">
                  <a:srgbClr val="F2F2F2">
                    <a:lumMod val="0"/>
                    <a:lumOff val="100000"/>
                  </a:srgbClr>
                </a:gs>
                <a:gs pos="100000">
                  <a:sysClr val="window" lastClr="FFFFFF">
                    <a:lumMod val="50000"/>
                  </a:sysClr>
                </a:gs>
              </a:gsLst>
              <a:lin ang="10800000" scaled="1"/>
              <a:tileRect/>
            </a:gra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7" name="Rectangle 24"/>
            <p:cNvSpPr/>
            <p:nvPr/>
          </p:nvSpPr>
          <p:spPr>
            <a:xfrm>
              <a:off x="1773534" y="1844824"/>
              <a:ext cx="173709" cy="155846"/>
            </a:xfrm>
            <a:prstGeom prst="rect">
              <a:avLst/>
            </a:prstGeom>
            <a:solidFill>
              <a:srgbClr val="585656"/>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25"/>
            <p:cNvSpPr/>
            <p:nvPr/>
          </p:nvSpPr>
          <p:spPr>
            <a:xfrm rot="5400000">
              <a:off x="1772826" y="5701282"/>
              <a:ext cx="175121" cy="59671"/>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cxnSp>
          <p:nvCxnSpPr>
            <p:cNvPr id="49" name="Straight Connector 26"/>
            <p:cNvCxnSpPr/>
            <p:nvPr/>
          </p:nvCxnSpPr>
          <p:spPr>
            <a:xfrm>
              <a:off x="1749115" y="2053934"/>
              <a:ext cx="223766" cy="0"/>
            </a:xfrm>
            <a:prstGeom prst="line">
              <a:avLst/>
            </a:prstGeom>
            <a:noFill/>
            <a:ln w="9525" cap="flat" cmpd="sng" algn="ctr">
              <a:solidFill>
                <a:sysClr val="window" lastClr="FFFFFF">
                  <a:lumMod val="65000"/>
                </a:sysClr>
              </a:solidFill>
              <a:prstDash val="solid"/>
            </a:ln>
            <a:effectLst/>
          </p:spPr>
        </p:cxnSp>
        <p:cxnSp>
          <p:nvCxnSpPr>
            <p:cNvPr id="50" name="Straight Connector 27"/>
            <p:cNvCxnSpPr/>
            <p:nvPr/>
          </p:nvCxnSpPr>
          <p:spPr>
            <a:xfrm>
              <a:off x="1749115" y="2111984"/>
              <a:ext cx="223766" cy="0"/>
            </a:xfrm>
            <a:prstGeom prst="line">
              <a:avLst/>
            </a:prstGeom>
            <a:noFill/>
            <a:ln w="9525" cap="flat" cmpd="sng" algn="ctr">
              <a:solidFill>
                <a:sysClr val="window" lastClr="FFFFFF">
                  <a:lumMod val="65000"/>
                </a:sysClr>
              </a:solidFill>
              <a:prstDash val="solid"/>
            </a:ln>
            <a:effectLst/>
          </p:spPr>
        </p:cxnSp>
        <p:cxnSp>
          <p:nvCxnSpPr>
            <p:cNvPr id="51" name="Straight Connector 28"/>
            <p:cNvCxnSpPr/>
            <p:nvPr/>
          </p:nvCxnSpPr>
          <p:spPr>
            <a:xfrm>
              <a:off x="1749115" y="2170033"/>
              <a:ext cx="223766" cy="0"/>
            </a:xfrm>
            <a:prstGeom prst="line">
              <a:avLst/>
            </a:prstGeom>
            <a:noFill/>
            <a:ln w="9525" cap="flat" cmpd="sng" algn="ctr">
              <a:solidFill>
                <a:sysClr val="window" lastClr="FFFFFF">
                  <a:lumMod val="65000"/>
                </a:sysClr>
              </a:solidFill>
              <a:prstDash val="solid"/>
            </a:ln>
            <a:effectLst/>
          </p:spPr>
        </p:cxnSp>
        <p:cxnSp>
          <p:nvCxnSpPr>
            <p:cNvPr id="52" name="Straight Connector 29"/>
            <p:cNvCxnSpPr/>
            <p:nvPr/>
          </p:nvCxnSpPr>
          <p:spPr>
            <a:xfrm>
              <a:off x="1749115" y="2228083"/>
              <a:ext cx="223766" cy="0"/>
            </a:xfrm>
            <a:prstGeom prst="line">
              <a:avLst/>
            </a:prstGeom>
            <a:noFill/>
            <a:ln w="9525" cap="flat" cmpd="sng" algn="ctr">
              <a:solidFill>
                <a:sysClr val="window" lastClr="FFFFFF">
                  <a:lumMod val="65000"/>
                </a:sysClr>
              </a:solidFill>
              <a:prstDash val="solid"/>
            </a:ln>
            <a:effectLst/>
          </p:spPr>
        </p:cxnSp>
        <p:cxnSp>
          <p:nvCxnSpPr>
            <p:cNvPr id="53" name="Straight Connector 30"/>
            <p:cNvCxnSpPr/>
            <p:nvPr/>
          </p:nvCxnSpPr>
          <p:spPr>
            <a:xfrm>
              <a:off x="1749115" y="2286133"/>
              <a:ext cx="223766" cy="0"/>
            </a:xfrm>
            <a:prstGeom prst="line">
              <a:avLst/>
            </a:prstGeom>
            <a:noFill/>
            <a:ln w="9525" cap="flat" cmpd="sng" algn="ctr">
              <a:solidFill>
                <a:sysClr val="window" lastClr="FFFFFF">
                  <a:lumMod val="65000"/>
                </a:sysClr>
              </a:solidFill>
              <a:prstDash val="solid"/>
            </a:ln>
            <a:effectLst/>
          </p:spPr>
        </p:cxnSp>
        <p:cxnSp>
          <p:nvCxnSpPr>
            <p:cNvPr id="54" name="Straight Connector 31"/>
            <p:cNvCxnSpPr/>
            <p:nvPr/>
          </p:nvCxnSpPr>
          <p:spPr>
            <a:xfrm>
              <a:off x="1749115" y="2344182"/>
              <a:ext cx="223766" cy="0"/>
            </a:xfrm>
            <a:prstGeom prst="line">
              <a:avLst/>
            </a:prstGeom>
            <a:noFill/>
            <a:ln w="9525" cap="flat" cmpd="sng" algn="ctr">
              <a:solidFill>
                <a:sysClr val="window" lastClr="FFFFFF">
                  <a:lumMod val="65000"/>
                </a:sysClr>
              </a:solidFill>
              <a:prstDash val="solid"/>
            </a:ln>
            <a:effectLst/>
          </p:spPr>
        </p:cxnSp>
        <p:cxnSp>
          <p:nvCxnSpPr>
            <p:cNvPr id="55" name="Straight Connector 32"/>
            <p:cNvCxnSpPr/>
            <p:nvPr/>
          </p:nvCxnSpPr>
          <p:spPr>
            <a:xfrm>
              <a:off x="1749115" y="2402231"/>
              <a:ext cx="223766" cy="0"/>
            </a:xfrm>
            <a:prstGeom prst="line">
              <a:avLst/>
            </a:prstGeom>
            <a:noFill/>
            <a:ln w="9525" cap="flat" cmpd="sng" algn="ctr">
              <a:solidFill>
                <a:sysClr val="window" lastClr="FFFFFF">
                  <a:lumMod val="65000"/>
                </a:sysClr>
              </a:solidFill>
              <a:prstDash val="solid"/>
            </a:ln>
            <a:effectLst/>
          </p:spPr>
        </p:cxnSp>
        <p:sp>
          <p:nvSpPr>
            <p:cNvPr id="24" name="Trapezoid 6"/>
            <p:cNvSpPr/>
            <p:nvPr/>
          </p:nvSpPr>
          <p:spPr>
            <a:xfrm rot="16200000">
              <a:off x="1459984" y="4613556"/>
              <a:ext cx="532661" cy="45603"/>
            </a:xfrm>
            <a:prstGeom prst="trapezoid">
              <a:avLst>
                <a:gd name="adj" fmla="val 69837"/>
              </a:avLst>
            </a:prstGeom>
            <a:solidFill>
              <a:srgbClr val="FFFFFF">
                <a:lumMod val="50000"/>
              </a:srgbClr>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5" name="Trapezoid 7"/>
            <p:cNvSpPr/>
            <p:nvPr/>
          </p:nvSpPr>
          <p:spPr>
            <a:xfrm rot="16200000">
              <a:off x="1436775" y="3604858"/>
              <a:ext cx="532661" cy="45603"/>
            </a:xfrm>
            <a:prstGeom prst="trapezoid">
              <a:avLst>
                <a:gd name="adj" fmla="val 69837"/>
              </a:avLst>
            </a:prstGeom>
            <a:solidFill>
              <a:srgbClr val="F0CA67">
                <a:lumMod val="50000"/>
              </a:srgbClr>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6" name="Trapezoid 8"/>
            <p:cNvSpPr/>
            <p:nvPr/>
          </p:nvSpPr>
          <p:spPr>
            <a:xfrm rot="16200000">
              <a:off x="1459984" y="2745846"/>
              <a:ext cx="532661" cy="45603"/>
            </a:xfrm>
            <a:prstGeom prst="trapezoid">
              <a:avLst>
                <a:gd name="adj" fmla="val 69837"/>
              </a:avLst>
            </a:prstGeom>
            <a:solidFill>
              <a:srgbClr val="5486CB">
                <a:lumMod val="50000"/>
              </a:srgbClr>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1" name="Pentagon 9"/>
            <p:cNvSpPr/>
            <p:nvPr/>
          </p:nvSpPr>
          <p:spPr>
            <a:xfrm>
              <a:off x="1726125" y="2502069"/>
              <a:ext cx="3194757" cy="550659"/>
            </a:xfrm>
            <a:prstGeom prst="homePlate">
              <a:avLst>
                <a:gd name="adj" fmla="val 36274"/>
              </a:avLst>
            </a:prstGeom>
            <a:solidFill>
              <a:srgbClr val="DA4E51"/>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2" name="Rectangle 33"/>
            <p:cNvSpPr/>
            <p:nvPr/>
          </p:nvSpPr>
          <p:spPr>
            <a:xfrm>
              <a:off x="1981378" y="2581645"/>
              <a:ext cx="2607207" cy="339466"/>
            </a:xfrm>
            <a:prstGeom prst="rect">
              <a:avLst/>
            </a:prstGeom>
          </p:spPr>
          <p:txBody>
            <a:bodyPr wrap="square">
              <a:spAutoFit/>
            </a:bodyPr>
            <a:lstStyle/>
            <a:p>
              <a:pPr lvl="0" algn="ctr">
                <a:lnSpc>
                  <a:spcPct val="120000"/>
                </a:lnSpc>
                <a:defRPr/>
              </a:pPr>
              <a:r>
                <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rPr>
                <a:t>current</a:t>
              </a:r>
              <a:endPar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43" name="TextBox 38"/>
            <p:cNvSpPr txBox="1"/>
            <p:nvPr/>
          </p:nvSpPr>
          <p:spPr>
            <a:xfrm>
              <a:off x="1680741" y="2555535"/>
              <a:ext cx="327334" cy="339466"/>
            </a:xfrm>
            <a:prstGeom prst="rect">
              <a:avLst/>
            </a:prstGeom>
            <a:noFill/>
            <a:effectLst/>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rPr>
                <a:t>1.</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8" name="Pentagon 10"/>
            <p:cNvSpPr/>
            <p:nvPr/>
          </p:nvSpPr>
          <p:spPr>
            <a:xfrm>
              <a:off x="1708272" y="3343343"/>
              <a:ext cx="3194757" cy="550659"/>
            </a:xfrm>
            <a:prstGeom prst="homePlate">
              <a:avLst>
                <a:gd name="adj" fmla="val 36274"/>
              </a:avLst>
            </a:prstGeom>
            <a:solidFill>
              <a:srgbClr val="8CC1A3"/>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9" name="TextBox 191"/>
            <p:cNvSpPr txBox="1"/>
            <p:nvPr/>
          </p:nvSpPr>
          <p:spPr>
            <a:xfrm>
              <a:off x="1696809" y="3425041"/>
              <a:ext cx="327334" cy="339466"/>
            </a:xfrm>
            <a:prstGeom prst="rect">
              <a:avLst/>
            </a:prstGeom>
            <a:noFill/>
            <a:effectLst/>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rPr>
                <a:t>2.</a:t>
              </a:r>
              <a:endParaRPr kumimoji="0" lang="en-US" sz="2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40" name="Rectangle 38"/>
            <p:cNvSpPr/>
            <p:nvPr/>
          </p:nvSpPr>
          <p:spPr>
            <a:xfrm>
              <a:off x="2036319" y="3425095"/>
              <a:ext cx="2666681" cy="339466"/>
            </a:xfrm>
            <a:prstGeom prst="rect">
              <a:avLst/>
            </a:prstGeom>
          </p:spPr>
          <p:txBody>
            <a:bodyPr wrap="square">
              <a:spAutoFit/>
            </a:bodyPr>
            <a:lstStyle/>
            <a:p>
              <a:pPr lvl="0" algn="ctr">
                <a:lnSpc>
                  <a:spcPct val="120000"/>
                </a:lnSpc>
                <a:defRPr/>
              </a:pPr>
              <a:r>
                <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rPr>
                <a:t>clear, concise, and active</a:t>
              </a:r>
              <a:endPar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35" name="Pentagon 11"/>
            <p:cNvSpPr/>
            <p:nvPr/>
          </p:nvSpPr>
          <p:spPr>
            <a:xfrm>
              <a:off x="1748739" y="4351880"/>
              <a:ext cx="3194757" cy="550659"/>
            </a:xfrm>
            <a:prstGeom prst="homePlate">
              <a:avLst>
                <a:gd name="adj" fmla="val 36274"/>
              </a:avLst>
            </a:prstGeom>
            <a:solidFill>
              <a:srgbClr val="5486CB"/>
            </a:solidFill>
            <a:ln w="3175" cap="flat" cmpd="sng" algn="ctr">
              <a:noFill/>
              <a:prstDash val="solid"/>
            </a:ln>
            <a:effectLst/>
          </p:spPr>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charset="0"/>
                  <a:ea typeface="+mn-ea"/>
                  <a:cs typeface="+mn-ea"/>
                </a:defRPr>
              </a:lvl1pPr>
              <a:lvl2pPr marL="457200" algn="l" defTabSz="914400" rtl="0" eaLnBrk="1" latinLnBrk="0" hangingPunct="1">
                <a:defRPr sz="1800" kern="1200">
                  <a:solidFill>
                    <a:sysClr val="window" lastClr="FFFFFF"/>
                  </a:solidFill>
                  <a:latin typeface="Calibri" panose="020F0502020204030204" charset="0"/>
                  <a:ea typeface="+mn-ea"/>
                  <a:cs typeface="+mn-ea"/>
                </a:defRPr>
              </a:lvl2pPr>
              <a:lvl3pPr marL="914400" algn="l" defTabSz="914400" rtl="0" eaLnBrk="1" latinLnBrk="0" hangingPunct="1">
                <a:defRPr sz="1800" kern="1200">
                  <a:solidFill>
                    <a:sysClr val="window" lastClr="FFFFFF"/>
                  </a:solidFill>
                  <a:latin typeface="Calibri" panose="020F0502020204030204" charset="0"/>
                  <a:ea typeface="+mn-ea"/>
                  <a:cs typeface="+mn-ea"/>
                </a:defRPr>
              </a:lvl3pPr>
              <a:lvl4pPr marL="1371600" algn="l" defTabSz="914400" rtl="0" eaLnBrk="1" latinLnBrk="0" hangingPunct="1">
                <a:defRPr sz="1800" kern="1200">
                  <a:solidFill>
                    <a:sysClr val="window" lastClr="FFFFFF"/>
                  </a:solidFill>
                  <a:latin typeface="Calibri" panose="020F0502020204030204" charset="0"/>
                  <a:ea typeface="+mn-ea"/>
                  <a:cs typeface="+mn-ea"/>
                </a:defRPr>
              </a:lvl4pPr>
              <a:lvl5pPr marL="1828800" algn="l" defTabSz="914400" rtl="0" eaLnBrk="1" latinLnBrk="0" hangingPunct="1">
                <a:defRPr sz="1800" kern="1200">
                  <a:solidFill>
                    <a:sysClr val="window" lastClr="FFFFFF"/>
                  </a:solidFill>
                  <a:latin typeface="Calibri" panose="020F0502020204030204" charset="0"/>
                  <a:ea typeface="+mn-ea"/>
                  <a:cs typeface="+mn-ea"/>
                </a:defRPr>
              </a:lvl5pPr>
              <a:lvl6pPr marL="2286000" algn="l" defTabSz="914400" rtl="0" eaLnBrk="1" latinLnBrk="0" hangingPunct="1">
                <a:defRPr sz="1800" kern="1200">
                  <a:solidFill>
                    <a:sysClr val="window" lastClr="FFFFFF"/>
                  </a:solidFill>
                  <a:latin typeface="Calibri" panose="020F0502020204030204" charset="0"/>
                  <a:ea typeface="+mn-ea"/>
                  <a:cs typeface="+mn-ea"/>
                </a:defRPr>
              </a:lvl6pPr>
              <a:lvl7pPr marL="2743200" algn="l" defTabSz="914400" rtl="0" eaLnBrk="1" latinLnBrk="0" hangingPunct="1">
                <a:defRPr sz="1800" kern="1200">
                  <a:solidFill>
                    <a:sysClr val="window" lastClr="FFFFFF"/>
                  </a:solidFill>
                  <a:latin typeface="Calibri" panose="020F0502020204030204" charset="0"/>
                  <a:ea typeface="+mn-ea"/>
                  <a:cs typeface="+mn-ea"/>
                </a:defRPr>
              </a:lvl7pPr>
              <a:lvl8pPr marL="3200400" algn="l" defTabSz="914400" rtl="0" eaLnBrk="1" latinLnBrk="0" hangingPunct="1">
                <a:defRPr sz="1800" kern="1200">
                  <a:solidFill>
                    <a:sysClr val="window" lastClr="FFFFFF"/>
                  </a:solidFill>
                  <a:latin typeface="Calibri" panose="020F0502020204030204" charset="0"/>
                  <a:ea typeface="+mn-ea"/>
                  <a:cs typeface="+mn-ea"/>
                </a:defRPr>
              </a:lvl8pPr>
              <a:lvl9pPr marL="3657600" algn="l" defTabSz="914400" rtl="0" eaLnBrk="1" latinLnBrk="0" hangingPunct="1">
                <a:defRPr sz="1800" kern="1200">
                  <a:solidFill>
                    <a:sysClr val="window" lastClr="FFFFFF"/>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6" name="TextBox 192"/>
            <p:cNvSpPr txBox="1"/>
            <p:nvPr/>
          </p:nvSpPr>
          <p:spPr>
            <a:xfrm>
              <a:off x="1708711" y="4417065"/>
              <a:ext cx="327334" cy="339466"/>
            </a:xfrm>
            <a:prstGeom prst="rect">
              <a:avLst/>
            </a:prstGeom>
            <a:noFill/>
            <a:effectLst/>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rPr>
                <a:t>3.</a:t>
              </a:r>
              <a:endParaRPr kumimoji="0" lang="en-US" sz="2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7" name="Rectangle 39"/>
            <p:cNvSpPr/>
            <p:nvPr/>
          </p:nvSpPr>
          <p:spPr>
            <a:xfrm>
              <a:off x="1947011" y="4466903"/>
              <a:ext cx="3040987" cy="339466"/>
            </a:xfrm>
            <a:prstGeom prst="rect">
              <a:avLst/>
            </a:prstGeom>
          </p:spPr>
          <p:txBody>
            <a:bodyPr wrap="square">
              <a:spAutoFit/>
            </a:bodyPr>
            <a:lstStyle/>
            <a:p>
              <a:pPr lvl="0" algn="ctr">
                <a:lnSpc>
                  <a:spcPct val="120000"/>
                </a:lnSpc>
                <a:defRPr/>
              </a:pPr>
              <a:r>
                <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rPr>
                <a:t>Information's Inverted Pyramid</a:t>
              </a:r>
              <a:endParaRPr lang="zh-CN" altLang="en-US" sz="2000" b="1" kern="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grpSp>
      <p:sp>
        <p:nvSpPr>
          <p:cNvPr id="12" name="文本框 11"/>
          <p:cNvSpPr txBox="1"/>
          <p:nvPr/>
        </p:nvSpPr>
        <p:spPr>
          <a:xfrm>
            <a:off x="5393690" y="2569210"/>
            <a:ext cx="6120765" cy="1322070"/>
          </a:xfrm>
          <a:prstGeom prst="rect">
            <a:avLst/>
          </a:prstGeom>
          <a:noFill/>
          <a:ln>
            <a:solidFill>
              <a:schemeClr val="accent5">
                <a:lumMod val="60000"/>
                <a:lumOff val="40000"/>
              </a:schemeClr>
            </a:solidFill>
          </a:ln>
        </p:spPr>
        <p:txBody>
          <a:bodyPr wrap="square" rtlCol="0" anchor="t">
            <a:spAutoFit/>
          </a:bodyPr>
          <a:p>
            <a:r>
              <a:rPr lang="zh-CN" altLang="en-US" sz="2000" b="1"/>
              <a:t>   </a:t>
            </a:r>
            <a:r>
              <a:rPr lang="en-US" altLang="zh-CN" sz="2000" b="1"/>
              <a:t>R</a:t>
            </a:r>
            <a:r>
              <a:rPr lang="zh-CN" altLang="en-US" sz="2000" b="1"/>
              <a:t>eport on the subject clearly, conduct good interviews, and write in a style that is clear, concise, and active. </a:t>
            </a:r>
            <a:r>
              <a:rPr lang="en-US" altLang="zh-CN" sz="2000" b="1"/>
              <a:t>D</a:t>
            </a:r>
            <a:r>
              <a:rPr lang="zh-CN" altLang="en-US" sz="2000" b="1"/>
              <a:t>on't  use overly descriptive language. </a:t>
            </a:r>
            <a:r>
              <a:rPr lang="en-US" altLang="zh-CN" sz="2000" b="1"/>
              <a:t>And </a:t>
            </a:r>
            <a:r>
              <a:rPr lang="zh-CN" altLang="en-US" sz="2000" b="1"/>
              <a:t>peak in past tense</a:t>
            </a:r>
            <a:r>
              <a:rPr lang="en-US" altLang="zh-CN" sz="2000" b="1"/>
              <a:t>.</a:t>
            </a:r>
            <a:endParaRPr lang="en-US" altLang="zh-CN" sz="2000" b="1"/>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1000" fill="hold"/>
                                        <p:tgtEl>
                                          <p:spTgt spid="2050"/>
                                        </p:tgtEl>
                                        <p:attrNameLst>
                                          <p:attrName>ppt_x</p:attrName>
                                        </p:attrNameLst>
                                      </p:cBhvr>
                                      <p:tavLst>
                                        <p:tav tm="0">
                                          <p:val>
                                            <p:strVal val="#ppt_x-.2"/>
                                          </p:val>
                                        </p:tav>
                                        <p:tav tm="100000">
                                          <p:val>
                                            <p:strVal val="#ppt_x"/>
                                          </p:val>
                                        </p:tav>
                                      </p:tavLst>
                                    </p:anim>
                                    <p:anim calcmode="lin" valueType="num">
                                      <p:cBhvr>
                                        <p:cTn id="29"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2" grpId="0" bldLvl="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1"/>
            </p:custDataLst>
          </p:nvPr>
        </p:nvGraphicFramePr>
        <p:xfrm>
          <a:off x="417830" y="1022985"/>
          <a:ext cx="11183620" cy="4908550"/>
        </p:xfrm>
        <a:graphic>
          <a:graphicData uri="http://schemas.openxmlformats.org/drawingml/2006/table">
            <a:tbl>
              <a:tblPr firstRow="1" bandRow="1">
                <a:effectLst/>
                <a:tableStyleId>{5940675A-B579-460E-94D1-54222C63F5DA}</a:tableStyleId>
              </a:tblPr>
              <a:tblGrid>
                <a:gridCol w="878840"/>
                <a:gridCol w="1273810"/>
                <a:gridCol w="9030970"/>
              </a:tblGrid>
              <a:tr h="1340485">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Part1</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60000"/>
                        <a:lumOff val="40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标题 </a:t>
                      </a:r>
                      <a:r>
                        <a:rPr lang="en-US" altLang="zh-CN" sz="2400" b="1" dirty="0" smtClean="0">
                          <a:solidFill>
                            <a:schemeClr val="tx1"/>
                          </a:solidFill>
                          <a:latin typeface="Arial Narrow" panose="020B0606020202030204" pitchFamily="34" charset="0"/>
                          <a:ea typeface="宋体" panose="02010600030101010101" pitchFamily="2" charset="-122"/>
                        </a:rPr>
                        <a:t>headline</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000" b="1" dirty="0" smtClean="0">
                          <a:solidFill>
                            <a:schemeClr val="tx1"/>
                          </a:solidFill>
                          <a:latin typeface="Calibri" panose="020F0502020204030204" charset="0"/>
                          <a:ea typeface="宋体" panose="02010600030101010101" pitchFamily="2" charset="-122"/>
                        </a:rPr>
                        <a:t>The</a:t>
                      </a:r>
                      <a:r>
                        <a:rPr lang="zh-CN" altLang="en-US" sz="2000" b="1" dirty="0" smtClean="0">
                          <a:solidFill>
                            <a:schemeClr val="tx1"/>
                          </a:solidFill>
                          <a:latin typeface="Calibri" panose="020F0502020204030204" charset="0"/>
                          <a:ea typeface="宋体" panose="02010600030101010101" pitchFamily="2" charset="-122"/>
                        </a:rPr>
                        <a:t> headline should be accurate, clear, and easy to understand. </a:t>
                      </a:r>
                      <a:endParaRPr lang="zh-CN" altLang="en-US" sz="2000" b="1" dirty="0" smtClean="0">
                        <a:solidFill>
                          <a:schemeClr val="tx1"/>
                        </a:solidFill>
                        <a:latin typeface="Calibri" panose="020F0502020204030204" charset="0"/>
                        <a:ea typeface="宋体" panose="02010600030101010101" pitchFamily="2" charset="-122"/>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smtClean="0">
                          <a:solidFill>
                            <a:schemeClr val="tx1"/>
                          </a:solidFill>
                          <a:latin typeface="Calibri" panose="020F0502020204030204" charset="0"/>
                          <a:ea typeface="宋体" panose="02010600030101010101" pitchFamily="2" charset="-122"/>
                        </a:rPr>
                        <a:t>Use key words from the story and keep it straight and plain.</a:t>
                      </a:r>
                      <a:endParaRPr lang="zh-CN" altLang="en-US" sz="2000" b="1" dirty="0" smtClean="0">
                        <a:solidFill>
                          <a:schemeClr val="tx1"/>
                        </a:solidFill>
                        <a:latin typeface="Calibri" panose="020F0502020204030204" charset="0"/>
                        <a:ea typeface="宋体" panose="02010600030101010101" pitchFamily="2" charset="-122"/>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smtClean="0">
                          <a:solidFill>
                            <a:schemeClr val="tx1"/>
                          </a:solidFill>
                          <a:latin typeface="Calibri" panose="020F0502020204030204" charset="0"/>
                          <a:ea typeface="宋体" panose="02010600030101010101" pitchFamily="2" charset="-122"/>
                        </a:rPr>
                        <a:t>Use active and short action verbs in your headline. </a:t>
                      </a:r>
                      <a:endParaRPr lang="zh-CN" altLang="en-US" sz="2000" b="1" dirty="0" smtClean="0">
                        <a:solidFill>
                          <a:schemeClr val="tx1"/>
                        </a:solidFill>
                        <a:latin typeface="Calibri" panose="020F0502020204030204" charset="0"/>
                        <a:ea typeface="宋体" panose="02010600030101010101" pitchFamily="2" charset="-122"/>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smtClean="0">
                          <a:solidFill>
                            <a:schemeClr val="tx1"/>
                          </a:solidFill>
                          <a:latin typeface="Calibri" panose="020F0502020204030204" charset="0"/>
                          <a:ea typeface="宋体" panose="02010600030101010101" pitchFamily="2" charset="-122"/>
                        </a:rPr>
                        <a:t>The headline should be attention grabbing, but not exaggerate or mislead.</a:t>
                      </a:r>
                      <a:endParaRPr lang="zh-CN" altLang="en-US" sz="2000" b="1" dirty="0" smtClean="0">
                        <a:solidFill>
                          <a:schemeClr val="tx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20000"/>
                        <a:lumOff val="80000"/>
                      </a:schemeClr>
                    </a:solidFill>
                  </a:tcPr>
                </a:tc>
              </a:tr>
              <a:tr h="1943100">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Part2</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60000"/>
                        <a:lumOff val="40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导语 </a:t>
                      </a:r>
                      <a:endParaRPr lang="zh-CN" altLang="en-US" sz="2400" b="1" dirty="0" smtClean="0">
                        <a:solidFill>
                          <a:schemeClr val="tx1"/>
                        </a:solidFill>
                        <a:latin typeface="Calibri" panose="020F0502020204030204" charset="0"/>
                        <a:ea typeface="宋体" panose="02010600030101010101" pitchFamily="2" charset="-122"/>
                      </a:endParaRPr>
                    </a:p>
                    <a:p>
                      <a:r>
                        <a:rPr lang="en-US" altLang="zh-CN" sz="2400" b="1" dirty="0" smtClean="0">
                          <a:solidFill>
                            <a:schemeClr val="tx1"/>
                          </a:solidFill>
                          <a:latin typeface="Arial Narrow" panose="020B0606020202030204" pitchFamily="34" charset="0"/>
                          <a:ea typeface="宋体" panose="02010600030101010101" pitchFamily="2" charset="-122"/>
                        </a:rPr>
                        <a:t>lead</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marL="342900" indent="-342900">
                        <a:buFont typeface="Arial" panose="020B0604020202020204" pitchFamily="34" charset="0"/>
                        <a:buChar char="•"/>
                      </a:pPr>
                      <a:r>
                        <a:rPr lang="zh-CN" altLang="en-US" sz="2000" b="1" dirty="0" smtClean="0">
                          <a:solidFill>
                            <a:schemeClr val="tx1"/>
                          </a:solidFill>
                          <a:latin typeface="Calibri" panose="020F0502020204030204" charset="0"/>
                          <a:ea typeface="宋体" panose="02010600030101010101" pitchFamily="2" charset="-122"/>
                        </a:rPr>
                        <a:t>A news lead (or </a:t>
                      </a:r>
                      <a:r>
                        <a:rPr lang="en-US" altLang="zh-CN" sz="2000" b="1" dirty="0" smtClean="0">
                          <a:solidFill>
                            <a:schemeClr val="tx1"/>
                          </a:solidFill>
                          <a:latin typeface="Calibri" panose="020F0502020204030204" charset="0"/>
                          <a:ea typeface="宋体" panose="02010600030101010101" pitchFamily="2" charset="-122"/>
                        </a:rPr>
                        <a:t>introduction</a:t>
                      </a:r>
                      <a:r>
                        <a:rPr lang="zh-CN" altLang="en-US" sz="2000" b="1" dirty="0" smtClean="0">
                          <a:solidFill>
                            <a:schemeClr val="tx1"/>
                          </a:solidFill>
                          <a:latin typeface="Calibri" panose="020F0502020204030204" charset="0"/>
                          <a:ea typeface="宋体" panose="02010600030101010101" pitchFamily="2" charset="-122"/>
                        </a:rPr>
                        <a:t>) is the opening paragraph of a report and is often considered the most important part.</a:t>
                      </a: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r>
                        <a:rPr lang="zh-CN" altLang="en-US" sz="2000" b="1" dirty="0" smtClean="0">
                          <a:solidFill>
                            <a:schemeClr val="tx1"/>
                          </a:solidFill>
                          <a:latin typeface="Calibri" panose="020F0502020204030204" charset="0"/>
                          <a:ea typeface="宋体" panose="02010600030101010101" pitchFamily="2" charset="-122"/>
                        </a:rPr>
                        <a:t>A news report is not the time for a verbose and artful lead. </a:t>
                      </a: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r>
                        <a:rPr lang="zh-CN" altLang="en-US" sz="2000" b="1" dirty="0" smtClean="0">
                          <a:solidFill>
                            <a:schemeClr val="tx1"/>
                          </a:solidFill>
                          <a:latin typeface="Calibri" panose="020F0502020204030204" charset="0"/>
                          <a:ea typeface="宋体" panose="02010600030101010101" pitchFamily="2" charset="-122"/>
                        </a:rPr>
                        <a:t>Keep your lead to the point. A lead is only one or maybe two sentences and summarizes the news story</a:t>
                      </a:r>
                      <a:r>
                        <a:rPr lang="en-US" altLang="zh-CN" sz="2000" b="1" dirty="0" smtClean="0">
                          <a:solidFill>
                            <a:schemeClr val="tx1"/>
                          </a:solidFill>
                          <a:latin typeface="Calibri" panose="020F0502020204030204" charset="0"/>
                          <a:ea typeface="宋体" panose="02010600030101010101" pitchFamily="2" charset="-122"/>
                        </a:rPr>
                        <a:t>:</a:t>
                      </a:r>
                      <a:r>
                        <a:rPr lang="zh-CN" altLang="en-US" sz="2000" b="1" dirty="0" smtClean="0">
                          <a:solidFill>
                            <a:schemeClr val="tx1"/>
                          </a:solidFill>
                          <a:latin typeface="Calibri" panose="020F0502020204030204" charset="0"/>
                          <a:ea typeface="宋体" panose="02010600030101010101" pitchFamily="2" charset="-122"/>
                        </a:rPr>
                        <a:t> the who, what, when, where, why, and how of you story should be emphasized in the lead.</a:t>
                      </a:r>
                      <a:endParaRPr lang="zh-CN" altLang="en-US" sz="2000" b="1" dirty="0" smtClean="0">
                        <a:solidFill>
                          <a:schemeClr val="tx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20000"/>
                        <a:lumOff val="80000"/>
                      </a:schemeClr>
                    </a:solidFill>
                  </a:tcPr>
                </a:tc>
              </a:tr>
              <a:tr h="985520">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Part3</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60000"/>
                        <a:lumOff val="40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主体 </a:t>
                      </a:r>
                      <a:endParaRPr lang="zh-CN" altLang="en-US" sz="2400" b="1" dirty="0" smtClean="0">
                        <a:solidFill>
                          <a:schemeClr val="tx1"/>
                        </a:solidFill>
                        <a:latin typeface="Calibri" panose="020F0502020204030204" charset="0"/>
                        <a:ea typeface="宋体" panose="02010600030101010101" pitchFamily="2" charset="-122"/>
                      </a:endParaRPr>
                    </a:p>
                    <a:p>
                      <a:r>
                        <a:rPr lang="en-US" altLang="zh-CN" sz="2400" b="1" dirty="0" smtClean="0">
                          <a:solidFill>
                            <a:schemeClr val="tx1"/>
                          </a:solidFill>
                          <a:latin typeface="Arial Narrow" panose="020B0606020202030204" pitchFamily="34" charset="0"/>
                          <a:ea typeface="宋体" panose="02010600030101010101" pitchFamily="2" charset="-122"/>
                        </a:rPr>
                        <a:t>body</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marL="342900" indent="-342900">
                        <a:buFont typeface="Arial" panose="020B0604020202020204" pitchFamily="34" charset="0"/>
                        <a:buChar char="•"/>
                      </a:pPr>
                      <a:r>
                        <a:rPr lang="en-US" altLang="zh-CN" sz="2000" b="1" dirty="0" smtClean="0">
                          <a:solidFill>
                            <a:schemeClr val="tx1"/>
                          </a:solidFill>
                          <a:latin typeface="Calibri" panose="020F0502020204030204" charset="0"/>
                          <a:ea typeface="宋体" panose="02010600030101010101" pitchFamily="2" charset="-122"/>
                        </a:rPr>
                        <a:t>The body</a:t>
                      </a:r>
                      <a:r>
                        <a:rPr lang="zh-CN" altLang="en-US" sz="2000" b="1" dirty="0" smtClean="0">
                          <a:solidFill>
                            <a:schemeClr val="tx1"/>
                          </a:solidFill>
                          <a:latin typeface="Calibri" panose="020F0502020204030204" charset="0"/>
                          <a:ea typeface="宋体" panose="02010600030101010101" pitchFamily="2" charset="-122"/>
                        </a:rPr>
                        <a:t> consist</a:t>
                      </a:r>
                      <a:r>
                        <a:rPr lang="en-US" altLang="zh-CN" sz="2000" b="1" dirty="0" smtClean="0">
                          <a:solidFill>
                            <a:schemeClr val="tx1"/>
                          </a:solidFill>
                          <a:latin typeface="Calibri" panose="020F0502020204030204" charset="0"/>
                          <a:ea typeface="宋体" panose="02010600030101010101" pitchFamily="2" charset="-122"/>
                        </a:rPr>
                        <a:t>s</a:t>
                      </a:r>
                      <a:r>
                        <a:rPr lang="zh-CN" altLang="en-US" sz="2000" b="1" dirty="0" smtClean="0">
                          <a:solidFill>
                            <a:schemeClr val="tx1"/>
                          </a:solidFill>
                          <a:latin typeface="Calibri" panose="020F0502020204030204" charset="0"/>
                          <a:ea typeface="宋体" panose="02010600030101010101" pitchFamily="2" charset="-122"/>
                        </a:rPr>
                        <a:t> of the facts, but more detailed and specific than in your lead. Use the information you collected and gathered at the scene and in interviews. </a:t>
                      </a: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r>
                        <a:rPr lang="zh-CN" altLang="en-US" sz="2000" b="1" dirty="0" smtClean="0">
                          <a:solidFill>
                            <a:schemeClr val="tx1"/>
                          </a:solidFill>
                          <a:latin typeface="Calibri" panose="020F0502020204030204" charset="0"/>
                          <a:ea typeface="宋体" panose="02010600030101010101" pitchFamily="2" charset="-122"/>
                        </a:rPr>
                        <a:t>Write your report in third person and from a neutral perspective. </a:t>
                      </a: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r>
                        <a:rPr lang="zh-CN" altLang="en-US" sz="2000" b="1" dirty="0" smtClean="0">
                          <a:solidFill>
                            <a:schemeClr val="tx1"/>
                          </a:solidFill>
                          <a:latin typeface="Calibri" panose="020F0502020204030204" charset="0"/>
                          <a:ea typeface="宋体" panose="02010600030101010101" pitchFamily="2" charset="-122"/>
                        </a:rPr>
                        <a:t>Make sure your story conveys information and not an opinion.</a:t>
                      </a:r>
                      <a:endParaRPr lang="zh-CN" altLang="en-US" sz="2000" b="1" dirty="0" smtClean="0">
                        <a:solidFill>
                          <a:schemeClr val="tx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20000"/>
                        <a:lumOff val="80000"/>
                      </a:schemeClr>
                    </a:solidFill>
                  </a:tcPr>
                </a:tc>
              </a:tr>
              <a:tr h="639445">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Part4</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60000"/>
                        <a:lumOff val="40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结语 </a:t>
                      </a:r>
                      <a:endParaRPr lang="zh-CN" altLang="en-US" sz="2400" b="1" dirty="0" smtClean="0">
                        <a:solidFill>
                          <a:schemeClr val="tx1"/>
                        </a:solidFill>
                        <a:latin typeface="Calibri" panose="020F0502020204030204" charset="0"/>
                        <a:ea typeface="宋体" panose="02010600030101010101" pitchFamily="2" charset="-122"/>
                      </a:endParaRPr>
                    </a:p>
                    <a:p>
                      <a:r>
                        <a:rPr lang="en-US" altLang="zh-CN" sz="2400" b="1" dirty="0" smtClean="0">
                          <a:solidFill>
                            <a:schemeClr val="tx1"/>
                          </a:solidFill>
                          <a:latin typeface="Arial Narrow" panose="020B0606020202030204" pitchFamily="34" charset="0"/>
                          <a:ea typeface="宋体" panose="02010600030101010101" pitchFamily="2" charset="-122"/>
                        </a:rPr>
                        <a:t>end</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marL="342900" indent="-342900" algn="l">
                        <a:buClrTx/>
                        <a:buSzTx/>
                        <a:buFont typeface="Arial" panose="020B0604020202020204" pitchFamily="34" charset="0"/>
                        <a:buChar char="•"/>
                      </a:pPr>
                      <a:r>
                        <a:rPr lang="zh-CN" altLang="en-US" sz="2000" b="1" dirty="0" smtClean="0">
                          <a:latin typeface="Calibri" panose="020F0502020204030204" charset="0"/>
                          <a:ea typeface="宋体" panose="02010600030101010101" pitchFamily="2" charset="-122"/>
                        </a:rPr>
                        <a:t>Response, summary, prediction, or thematic significance </a:t>
                      </a:r>
                      <a:r>
                        <a:rPr lang="en-US" altLang="zh-CN" sz="2000" b="1" dirty="0" smtClean="0">
                          <a:latin typeface="Calibri" panose="020F0502020204030204" charset="0"/>
                          <a:ea typeface="宋体" panose="02010600030101010101" pitchFamily="2" charset="-122"/>
                        </a:rPr>
                        <a:t>of the events.</a:t>
                      </a:r>
                      <a:endParaRPr lang="en-US" altLang="zh-CN" sz="2000" b="1" dirty="0" smtClean="0">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20000"/>
                        <a:lumOff val="80000"/>
                      </a:schemeClr>
                    </a:solidFill>
                  </a:tcPr>
                </a:tc>
              </a:tr>
            </a:tbl>
          </a:graphicData>
        </a:graphic>
      </p:graphicFrame>
      <p:pic>
        <p:nvPicPr>
          <p:cNvPr id="3" name="图片 2" descr="0172d0dc26b25d2e622eceade12082b0b4877cadcac02-NCB2wE_fw658"/>
          <p:cNvPicPr>
            <a:picLocks noChangeAspect="1"/>
          </p:cNvPicPr>
          <p:nvPr/>
        </p:nvPicPr>
        <p:blipFill>
          <a:blip r:embed="rId2"/>
          <a:stretch>
            <a:fillRect/>
          </a:stretch>
        </p:blipFill>
        <p:spPr>
          <a:xfrm>
            <a:off x="237490" y="0"/>
            <a:ext cx="883920" cy="1278890"/>
          </a:xfrm>
          <a:prstGeom prst="rect">
            <a:avLst/>
          </a:prstGeom>
        </p:spPr>
      </p:pic>
      <p:grpSp>
        <p:nvGrpSpPr>
          <p:cNvPr id="9" name="组合 8"/>
          <p:cNvGrpSpPr/>
          <p:nvPr/>
        </p:nvGrpSpPr>
        <p:grpSpPr>
          <a:xfrm flipH="1">
            <a:off x="1121410" y="584200"/>
            <a:ext cx="1044575" cy="107950"/>
            <a:chOff x="3179" y="4943"/>
            <a:chExt cx="1818" cy="170"/>
          </a:xfrm>
        </p:grpSpPr>
        <p:cxnSp>
          <p:nvCxnSpPr>
            <p:cNvPr id="10" name="直接连接符 9"/>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2" name="直接连接符 11"/>
          <p:cNvCxnSpPr/>
          <p:nvPr/>
        </p:nvCxnSpPr>
        <p:spPr>
          <a:xfrm>
            <a:off x="6776720" y="905510"/>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165985" y="347980"/>
            <a:ext cx="6819265"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How to write a news report</a:t>
            </a:r>
            <a:r>
              <a:rPr lang="en-US" altLang="zh-CN" sz="3200" b="1" dirty="0">
                <a:solidFill>
                  <a:schemeClr val="accent5">
                    <a:lumMod val="50000"/>
                  </a:schemeClr>
                </a:solidFill>
                <a:latin typeface="Times New Roman" panose="02020603050405020304" pitchFamily="18" charset="0"/>
                <a:sym typeface="+mn-ea"/>
              </a:rPr>
              <a:t>- </a:t>
            </a:r>
            <a:r>
              <a:rPr lang="en-US" altLang="zh-CN" sz="2400" b="1" dirty="0">
                <a:solidFill>
                  <a:schemeClr val="accent5">
                    <a:lumMod val="50000"/>
                  </a:schemeClr>
                </a:solidFill>
                <a:latin typeface="Times New Roman" panose="02020603050405020304" pitchFamily="18" charset="0"/>
                <a:sym typeface="+mn-ea"/>
              </a:rPr>
              <a:t>the structure</a:t>
            </a:r>
            <a:endParaRPr lang="en-US" altLang="zh-CN" sz="2400" b="1" dirty="0">
              <a:solidFill>
                <a:schemeClr val="accent5">
                  <a:lumMod val="50000"/>
                </a:schemeClr>
              </a:solidFill>
              <a:latin typeface="Times New Roman" panose="02020603050405020304" pitchFamily="18" charset="0"/>
              <a:sym typeface="+mn-ea"/>
            </a:endParaRPr>
          </a:p>
        </p:txBody>
      </p:sp>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custDataLst>
              <p:tags r:id="rId1"/>
            </p:custDataLst>
          </p:nvPr>
        </p:nvGraphicFramePr>
        <p:xfrm>
          <a:off x="417830" y="1022985"/>
          <a:ext cx="11374120" cy="5629275"/>
        </p:xfrm>
        <a:graphic>
          <a:graphicData uri="http://schemas.openxmlformats.org/drawingml/2006/table">
            <a:tbl>
              <a:tblPr firstRow="1" bandRow="1">
                <a:effectLst/>
                <a:tableStyleId>{5940675A-B579-460E-94D1-54222C63F5DA}</a:tableStyleId>
              </a:tblPr>
              <a:tblGrid>
                <a:gridCol w="894080"/>
                <a:gridCol w="1295400"/>
                <a:gridCol w="9184640"/>
              </a:tblGrid>
              <a:tr h="822960">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Part1</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75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标题 </a:t>
                      </a:r>
                      <a:r>
                        <a:rPr lang="en-US" altLang="zh-CN" sz="2400" b="1" dirty="0" smtClean="0">
                          <a:solidFill>
                            <a:schemeClr val="tx1"/>
                          </a:solidFill>
                          <a:latin typeface="Arial Narrow" panose="020B0606020202030204" pitchFamily="34" charset="0"/>
                          <a:ea typeface="宋体" panose="02010600030101010101" pitchFamily="2" charset="-122"/>
                        </a:rPr>
                        <a:t>headline</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sz="2400" b="1" dirty="0" smtClean="0">
                        <a:solidFill>
                          <a:srgbClr val="002060"/>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r h="4806315">
                <a:tc>
                  <a:txBody>
                    <a:bodyPr/>
                    <a:p>
                      <a:pPr algn="l">
                        <a:buClrTx/>
                        <a:buSzTx/>
                        <a:buNone/>
                      </a:pPr>
                      <a:r>
                        <a:rPr lang="zh-CN" altLang="en-US" sz="2400" b="1" dirty="0" smtClean="0">
                          <a:solidFill>
                            <a:schemeClr val="bg1"/>
                          </a:solidFill>
                          <a:latin typeface="Calibri" panose="020F0502020204030204" charset="0"/>
                          <a:ea typeface="宋体" panose="02010600030101010101" pitchFamily="2" charset="-122"/>
                        </a:rPr>
                        <a:t>Part2</a:t>
                      </a:r>
                      <a:endParaRPr lang="zh-CN" altLang="en-US" sz="2400" b="1" dirty="0" smtClean="0">
                        <a:solidFill>
                          <a:schemeClr val="bg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75000"/>
                      </a:schemeClr>
                    </a:solidFill>
                  </a:tcPr>
                </a:tc>
                <a:tc>
                  <a:txBody>
                    <a:bodyPr/>
                    <a:p>
                      <a:r>
                        <a:rPr lang="zh-CN" altLang="en-US" sz="2400" b="1" dirty="0" smtClean="0">
                          <a:solidFill>
                            <a:schemeClr val="tx1"/>
                          </a:solidFill>
                          <a:latin typeface="Calibri" panose="020F0502020204030204" charset="0"/>
                          <a:ea typeface="宋体" panose="02010600030101010101" pitchFamily="2" charset="-122"/>
                        </a:rPr>
                        <a:t>导语 </a:t>
                      </a:r>
                      <a:endParaRPr lang="zh-CN" altLang="en-US" sz="2400" b="1" dirty="0" smtClean="0">
                        <a:solidFill>
                          <a:schemeClr val="tx1"/>
                        </a:solidFill>
                        <a:latin typeface="Calibri" panose="020F0502020204030204" charset="0"/>
                        <a:ea typeface="宋体" panose="02010600030101010101" pitchFamily="2" charset="-122"/>
                      </a:endParaRPr>
                    </a:p>
                    <a:p>
                      <a:r>
                        <a:rPr lang="en-US" altLang="zh-CN" sz="2400" b="1" dirty="0" smtClean="0">
                          <a:solidFill>
                            <a:schemeClr val="tx1"/>
                          </a:solidFill>
                          <a:latin typeface="Arial Narrow" panose="020B0606020202030204" pitchFamily="34" charset="0"/>
                          <a:ea typeface="宋体" panose="02010600030101010101" pitchFamily="2" charset="-122"/>
                        </a:rPr>
                        <a:t>lead</a:t>
                      </a:r>
                      <a:endParaRPr lang="en-US" altLang="zh-CN" sz="2400" b="1" dirty="0" smtClean="0">
                        <a:solidFill>
                          <a:schemeClr val="tx1"/>
                        </a:solidFill>
                        <a:latin typeface="Arial Narrow" panose="020B0606020202030204" pitchFamily="3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chemeClr val="accent5">
                        <a:lumMod val="40000"/>
                        <a:lumOff val="60000"/>
                      </a:schemeClr>
                    </a:solidFill>
                  </a:tcPr>
                </a:tc>
                <a:tc>
                  <a:txBody>
                    <a:bodyPr/>
                    <a:p>
                      <a:pPr indent="0">
                        <a:buFont typeface="Arial" panose="020B0604020202020204" pitchFamily="34" charset="0"/>
                        <a:buNone/>
                      </a:pPr>
                      <a:r>
                        <a:rPr lang="en-US" sz="2000" b="1" dirty="0" smtClean="0">
                          <a:solidFill>
                            <a:schemeClr val="tx1"/>
                          </a:solidFill>
                          <a:latin typeface="Calibri" panose="020F0502020204030204" charset="0"/>
                          <a:ea typeface="宋体" panose="02010600030101010101" pitchFamily="2" charset="-122"/>
                        </a:rPr>
                        <a:t>    </a:t>
                      </a:r>
                      <a:r>
                        <a:rPr sz="2000" b="1" dirty="0" smtClean="0">
                          <a:solidFill>
                            <a:schemeClr val="tx1"/>
                          </a:solidFill>
                          <a:latin typeface="Calibri" panose="020F0502020204030204" charset="0"/>
                          <a:ea typeface="宋体" panose="02010600030101010101" pitchFamily="2" charset="-122"/>
                        </a:rPr>
                        <a:t>假定你是李华, 上周日你校举办了5公里越野赛跑活动。请你为校英文报写一篇报道, 内容包括: 1. 参加人员；2. 跑步路线:从校门口到南山脚下；3. 活动反响。</a:t>
                      </a:r>
                      <a:endParaRPr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p>
                      <a:pPr marL="342900" indent="-342900">
                        <a:buFont typeface="Arial" panose="020B0604020202020204" pitchFamily="34" charset="0"/>
                        <a:buChar char="•"/>
                      </a:pPr>
                      <a:endParaRPr lang="zh-CN" altLang="en-US" sz="2000" b="1" dirty="0" smtClean="0">
                        <a:solidFill>
                          <a:schemeClr val="tx1"/>
                        </a:solidFill>
                        <a:latin typeface="Calibri" panose="020F0502020204030204" charset="0"/>
                        <a:ea typeface="宋体" panose="02010600030101010101" pitchFamily="2" charset="-122"/>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bl>
          </a:graphicData>
        </a:graphic>
      </p:graphicFrame>
      <p:pic>
        <p:nvPicPr>
          <p:cNvPr id="3" name="图片 2" descr="0172d0dc26b25d2e622eceade12082b0b4877cadcac02-NCB2wE_fw658"/>
          <p:cNvPicPr>
            <a:picLocks noChangeAspect="1"/>
          </p:cNvPicPr>
          <p:nvPr/>
        </p:nvPicPr>
        <p:blipFill>
          <a:blip r:embed="rId2"/>
          <a:stretch>
            <a:fillRect/>
          </a:stretch>
        </p:blipFill>
        <p:spPr>
          <a:xfrm>
            <a:off x="237490" y="0"/>
            <a:ext cx="883920" cy="1278890"/>
          </a:xfrm>
          <a:prstGeom prst="rect">
            <a:avLst/>
          </a:prstGeom>
        </p:spPr>
      </p:pic>
      <p:grpSp>
        <p:nvGrpSpPr>
          <p:cNvPr id="9" name="组合 8"/>
          <p:cNvGrpSpPr/>
          <p:nvPr/>
        </p:nvGrpSpPr>
        <p:grpSpPr>
          <a:xfrm flipH="1">
            <a:off x="1121410" y="584200"/>
            <a:ext cx="1044575" cy="107950"/>
            <a:chOff x="3179" y="4943"/>
            <a:chExt cx="1818" cy="170"/>
          </a:xfrm>
        </p:grpSpPr>
        <p:cxnSp>
          <p:nvCxnSpPr>
            <p:cNvPr id="10" name="直接连接符 9"/>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2" name="直接连接符 11"/>
          <p:cNvCxnSpPr/>
          <p:nvPr/>
        </p:nvCxnSpPr>
        <p:spPr>
          <a:xfrm>
            <a:off x="6776720" y="905510"/>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165985" y="347980"/>
            <a:ext cx="6164580" cy="583565"/>
          </a:xfrm>
          <a:prstGeom prst="rect">
            <a:avLst/>
          </a:prstGeom>
          <a:noFill/>
        </p:spPr>
        <p:txBody>
          <a:bodyPr wrap="none" rtlCol="0" anchor="t">
            <a:spAutoFit/>
          </a:bodyPr>
          <a:p>
            <a:pPr algn="l"/>
            <a:r>
              <a:rPr lang="zh-CN" altLang="en-US" sz="3200" b="1" dirty="0">
                <a:solidFill>
                  <a:schemeClr val="accent5">
                    <a:lumMod val="50000"/>
                  </a:schemeClr>
                </a:solidFill>
                <a:latin typeface="Times New Roman" panose="02020603050405020304" pitchFamily="18" charset="0"/>
                <a:sym typeface="+mn-ea"/>
              </a:rPr>
              <a:t>How to write a news report</a:t>
            </a:r>
            <a:r>
              <a:rPr lang="en-US" altLang="zh-CN" sz="3200" b="1" dirty="0">
                <a:solidFill>
                  <a:schemeClr val="accent5">
                    <a:lumMod val="50000"/>
                  </a:schemeClr>
                </a:solidFill>
                <a:latin typeface="Times New Roman" panose="02020603050405020304" pitchFamily="18" charset="0"/>
                <a:sym typeface="+mn-ea"/>
              </a:rPr>
              <a:t>- </a:t>
            </a:r>
            <a:r>
              <a:rPr lang="en-US" altLang="zh-CN" sz="2400" b="1" dirty="0">
                <a:solidFill>
                  <a:schemeClr val="accent5">
                    <a:lumMod val="50000"/>
                  </a:schemeClr>
                </a:solidFill>
                <a:latin typeface="Times New Roman" panose="02020603050405020304" pitchFamily="18" charset="0"/>
                <a:sym typeface="+mn-ea"/>
              </a:rPr>
              <a:t>the lead</a:t>
            </a:r>
            <a:endParaRPr lang="zh-CN" altLang="en-US" sz="3200" b="1" dirty="0">
              <a:solidFill>
                <a:schemeClr val="accent5">
                  <a:lumMod val="50000"/>
                </a:schemeClr>
              </a:solidFill>
              <a:latin typeface="Times New Roman" panose="02020603050405020304" pitchFamily="18" charset="0"/>
              <a:sym typeface="+mn-ea"/>
            </a:endParaRPr>
          </a:p>
        </p:txBody>
      </p:sp>
      <p:sp>
        <p:nvSpPr>
          <p:cNvPr id="2" name="文本框 1"/>
          <p:cNvSpPr txBox="1"/>
          <p:nvPr/>
        </p:nvSpPr>
        <p:spPr>
          <a:xfrm>
            <a:off x="2776855" y="1145540"/>
            <a:ext cx="3999865" cy="460375"/>
          </a:xfrm>
          <a:prstGeom prst="rect">
            <a:avLst/>
          </a:prstGeom>
          <a:noFill/>
        </p:spPr>
        <p:txBody>
          <a:bodyPr wrap="none" rtlCol="0" anchor="t">
            <a:spAutoFit/>
          </a:bodyPr>
          <a:p>
            <a:pPr algn="l">
              <a:spcBef>
                <a:spcPts val="0"/>
              </a:spcBef>
              <a:spcAft>
                <a:spcPts val="0"/>
              </a:spcAft>
              <a:buClrTx/>
              <a:buSzTx/>
              <a:buFont typeface="Arial" panose="020B0604020202020204" pitchFamily="34" charset="0"/>
              <a:defRPr/>
            </a:pPr>
            <a:r>
              <a:rPr lang="zh-CN" altLang="en-US" sz="2400" b="1" dirty="0" smtClean="0">
                <a:solidFill>
                  <a:srgbClr val="002060"/>
                </a:solidFill>
                <a:latin typeface="Calibri" panose="020F0502020204030204" charset="0"/>
                <a:ea typeface="宋体" panose="02010600030101010101" pitchFamily="2" charset="-122"/>
                <a:sym typeface="+mn-ea"/>
              </a:rPr>
              <a:t>A Cross-Country Running Race</a:t>
            </a:r>
            <a:endParaRPr lang="zh-CN" altLang="en-US"/>
          </a:p>
        </p:txBody>
      </p:sp>
      <p:sp>
        <p:nvSpPr>
          <p:cNvPr id="4" name="文本框 3"/>
          <p:cNvSpPr txBox="1"/>
          <p:nvPr/>
        </p:nvSpPr>
        <p:spPr>
          <a:xfrm>
            <a:off x="2475865" y="2552065"/>
            <a:ext cx="9316085" cy="4100195"/>
          </a:xfrm>
          <a:prstGeom prst="rect">
            <a:avLst/>
          </a:prstGeom>
          <a:noFill/>
        </p:spPr>
        <p:txBody>
          <a:bodyPr wrap="square" rtlCol="0" anchor="t">
            <a:spAutoFit/>
          </a:bodyPr>
          <a:p>
            <a:pPr marL="342900" indent="-342900">
              <a:buFont typeface="Wingdings" panose="05000000000000000000" charset="0"/>
              <a:buChar char="Ø"/>
            </a:pPr>
            <a:r>
              <a:rPr lang="zh-CN" altLang="en-US" sz="2400" b="1" dirty="0" smtClean="0">
                <a:solidFill>
                  <a:srgbClr val="002060"/>
                </a:solidFill>
                <a:latin typeface="Calibri" panose="020F0502020204030204" charset="0"/>
                <a:ea typeface="宋体" panose="02010600030101010101" pitchFamily="2" charset="-122"/>
              </a:rPr>
              <a:t>To encourage sports on campus, a 5-km cross-country running race was held by our school last Sunday. </a:t>
            </a:r>
            <a:endParaRPr lang="zh-CN" altLang="en-US" sz="2400" b="1" dirty="0" smtClean="0">
              <a:solidFill>
                <a:srgbClr val="002060"/>
              </a:solidFill>
              <a:latin typeface="Calibri" panose="020F0502020204030204" charset="0"/>
              <a:ea typeface="宋体" panose="02010600030101010101" pitchFamily="2" charset="-122"/>
            </a:endParaRPr>
          </a:p>
          <a:p>
            <a:pPr marL="342900" indent="-342900" fontAlgn="auto">
              <a:lnSpc>
                <a:spcPts val="1780"/>
              </a:lnSpc>
              <a:buFont typeface="Wingdings" panose="05000000000000000000" charset="0"/>
              <a:buChar char="Ø"/>
            </a:pPr>
            <a:endParaRPr lang="zh-CN" altLang="en-US" sz="2400" b="1" dirty="0" smtClean="0">
              <a:solidFill>
                <a:srgbClr val="002060"/>
              </a:solidFill>
              <a:latin typeface="Calibri" panose="020F0502020204030204" charset="0"/>
              <a:ea typeface="宋体" panose="02010600030101010101" pitchFamily="2" charset="-122"/>
            </a:endParaRPr>
          </a:p>
          <a:p>
            <a:pPr marL="342900" indent="-342900">
              <a:buFont typeface="Wingdings" panose="05000000000000000000" charset="0"/>
              <a:buChar char="Ø"/>
            </a:pPr>
            <a:r>
              <a:rPr lang="zh-CN" altLang="en-US" sz="2400" b="1" dirty="0" smtClean="0">
                <a:solidFill>
                  <a:srgbClr val="002060"/>
                </a:solidFill>
                <a:latin typeface="Calibri" panose="020F0502020204030204" charset="0"/>
                <a:ea typeface="宋体" panose="02010600030101010101" pitchFamily="2" charset="-122"/>
              </a:rPr>
              <a:t>In order to enrich our campus life,our school organized a 5km cross-country running race last Sunday.</a:t>
            </a:r>
            <a:endParaRPr lang="zh-CN" altLang="en-US" sz="2400" b="1" dirty="0" smtClean="0">
              <a:solidFill>
                <a:srgbClr val="002060"/>
              </a:solidFill>
              <a:latin typeface="Calibri" panose="020F0502020204030204" charset="0"/>
              <a:ea typeface="宋体" panose="02010600030101010101" pitchFamily="2" charset="-122"/>
            </a:endParaRPr>
          </a:p>
          <a:p>
            <a:pPr marL="342900" indent="-342900" fontAlgn="auto">
              <a:lnSpc>
                <a:spcPts val="1780"/>
              </a:lnSpc>
              <a:buFont typeface="Wingdings" panose="05000000000000000000" charset="0"/>
              <a:buChar char="Ø"/>
            </a:pPr>
            <a:endParaRPr lang="zh-CN" altLang="en-US" sz="2400" b="1" dirty="0" smtClean="0">
              <a:solidFill>
                <a:srgbClr val="002060"/>
              </a:solidFill>
              <a:latin typeface="Calibri" panose="020F0502020204030204" charset="0"/>
              <a:ea typeface="宋体" panose="02010600030101010101" pitchFamily="2" charset="-122"/>
            </a:endParaRPr>
          </a:p>
          <a:p>
            <a:pPr marL="342900" indent="-342900">
              <a:buFont typeface="Wingdings" panose="05000000000000000000" charset="0"/>
              <a:buChar char="Ø"/>
            </a:pPr>
            <a:r>
              <a:rPr lang="zh-CN" altLang="en-US" sz="2400" b="1" dirty="0" smtClean="0">
                <a:solidFill>
                  <a:srgbClr val="002060"/>
                </a:solidFill>
                <a:latin typeface="Calibri" panose="020F0502020204030204" charset="0"/>
                <a:ea typeface="宋体" panose="02010600030101010101" pitchFamily="2" charset="-122"/>
              </a:rPr>
              <a:t> Last Sunday, our school held a 5km cross-country race, the route of which started from our school gate to the South Mountain. </a:t>
            </a:r>
            <a:endParaRPr lang="zh-CN" altLang="en-US" sz="2400" b="1" dirty="0" smtClean="0">
              <a:solidFill>
                <a:srgbClr val="002060"/>
              </a:solidFill>
              <a:latin typeface="Calibri" panose="020F0502020204030204" charset="0"/>
              <a:ea typeface="宋体" panose="02010600030101010101" pitchFamily="2" charset="-122"/>
            </a:endParaRPr>
          </a:p>
          <a:p>
            <a:pPr marL="342900" indent="-342900" fontAlgn="auto">
              <a:lnSpc>
                <a:spcPts val="1780"/>
              </a:lnSpc>
              <a:buFont typeface="Wingdings" panose="05000000000000000000" charset="0"/>
              <a:buChar char="Ø"/>
            </a:pPr>
            <a:endParaRPr lang="zh-CN" altLang="en-US" sz="2400" b="1" dirty="0" smtClean="0">
              <a:solidFill>
                <a:srgbClr val="002060"/>
              </a:solidFill>
              <a:latin typeface="Calibri" panose="020F0502020204030204" charset="0"/>
              <a:ea typeface="宋体" panose="02010600030101010101" pitchFamily="2" charset="-122"/>
            </a:endParaRPr>
          </a:p>
          <a:p>
            <a:pPr marL="342900" indent="-342900">
              <a:buFont typeface="Wingdings" panose="05000000000000000000" charset="0"/>
              <a:buChar char="Ø"/>
            </a:pPr>
            <a:r>
              <a:rPr lang="zh-CN" altLang="en-US" sz="2400" b="1" dirty="0" smtClean="0">
                <a:solidFill>
                  <a:srgbClr val="002060"/>
                </a:solidFill>
                <a:latin typeface="Calibri" panose="020F0502020204030204" charset="0"/>
                <a:ea typeface="宋体" panose="02010600030101010101" pitchFamily="2" charset="-122"/>
              </a:rPr>
              <a:t>Last Sunday, our school held a 5km cross-country running race, which attracted many enthusiastic participants, including both students and teachers.</a:t>
            </a:r>
            <a:endParaRPr lang="zh-CN" altLang="en-US" sz="2400" b="1" dirty="0" smtClean="0">
              <a:solidFill>
                <a:srgbClr val="002060"/>
              </a:solidFill>
              <a:latin typeface="Calibri" panose="020F0502020204030204" charset="0"/>
              <a:ea typeface="宋体" panose="02010600030101010101" pitchFamily="2" charset="-122"/>
            </a:endParaRPr>
          </a:p>
        </p:txBody>
      </p:sp>
      <p:sp>
        <p:nvSpPr>
          <p:cNvPr id="16" name="圆角矩形 15"/>
          <p:cNvSpPr/>
          <p:nvPr/>
        </p:nvSpPr>
        <p:spPr>
          <a:xfrm>
            <a:off x="6617335" y="1880870"/>
            <a:ext cx="2138680" cy="345440"/>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6965950" y="2672715"/>
            <a:ext cx="4307840" cy="266700"/>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9812020" y="3521710"/>
            <a:ext cx="1854200" cy="392430"/>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2776855" y="3914140"/>
            <a:ext cx="2755265" cy="345440"/>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6617335" y="4525645"/>
            <a:ext cx="3194685" cy="330200"/>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6459220" y="5459095"/>
            <a:ext cx="4323715" cy="376555"/>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601980" y="2939415"/>
            <a:ext cx="1774190" cy="582295"/>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what</a:t>
            </a:r>
            <a:endParaRPr lang="en-US" altLang="zh-CN" sz="2800" b="1">
              <a:solidFill>
                <a:schemeClr val="tx1"/>
              </a:solidFill>
            </a:endParaRPr>
          </a:p>
        </p:txBody>
      </p:sp>
      <p:sp>
        <p:nvSpPr>
          <p:cNvPr id="18" name="圆角矩形 17"/>
          <p:cNvSpPr/>
          <p:nvPr/>
        </p:nvSpPr>
        <p:spPr>
          <a:xfrm>
            <a:off x="4701540" y="2185670"/>
            <a:ext cx="1045210"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5414645" y="1819910"/>
            <a:ext cx="1044575"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4368800" y="2939415"/>
            <a:ext cx="1377950"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7164070" y="3548380"/>
            <a:ext cx="1456055"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4575175" y="4525645"/>
            <a:ext cx="1392555"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角矩形 22"/>
          <p:cNvSpPr/>
          <p:nvPr/>
        </p:nvSpPr>
        <p:spPr>
          <a:xfrm>
            <a:off x="4575175" y="5469890"/>
            <a:ext cx="1392555"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nvSpPr>
        <p:spPr>
          <a:xfrm>
            <a:off x="6459855" y="5835650"/>
            <a:ext cx="5207000"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nvSpPr>
        <p:spPr>
          <a:xfrm>
            <a:off x="2776855" y="6201410"/>
            <a:ext cx="1322705" cy="365760"/>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圆角矩形 25"/>
          <p:cNvSpPr/>
          <p:nvPr/>
        </p:nvSpPr>
        <p:spPr>
          <a:xfrm>
            <a:off x="647700" y="3785235"/>
            <a:ext cx="1727835" cy="584835"/>
          </a:xfrm>
          <a:prstGeom prst="round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who</a:t>
            </a:r>
            <a:endParaRPr lang="en-US" altLang="zh-CN" sz="2800" b="1">
              <a:solidFill>
                <a:schemeClr val="tx1"/>
              </a:solidFill>
            </a:endParaRPr>
          </a:p>
        </p:txBody>
      </p:sp>
      <p:sp>
        <p:nvSpPr>
          <p:cNvPr id="27" name="圆角矩形 26"/>
          <p:cNvSpPr/>
          <p:nvPr/>
        </p:nvSpPr>
        <p:spPr>
          <a:xfrm>
            <a:off x="4575175" y="1819910"/>
            <a:ext cx="839470" cy="364490"/>
          </a:xfrm>
          <a:prstGeom prst="roundRect">
            <a:avLst/>
          </a:pr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27"/>
          <p:cNvSpPr/>
          <p:nvPr/>
        </p:nvSpPr>
        <p:spPr>
          <a:xfrm>
            <a:off x="5746750" y="2980690"/>
            <a:ext cx="1520825" cy="324485"/>
          </a:xfrm>
          <a:prstGeom prst="roundRect">
            <a:avLst/>
          </a:pr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圆角矩形 28"/>
          <p:cNvSpPr/>
          <p:nvPr/>
        </p:nvSpPr>
        <p:spPr>
          <a:xfrm>
            <a:off x="5532120" y="3935095"/>
            <a:ext cx="1631315" cy="324485"/>
          </a:xfrm>
          <a:prstGeom prst="roundRect">
            <a:avLst/>
          </a:pr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圆角矩形 29"/>
          <p:cNvSpPr/>
          <p:nvPr/>
        </p:nvSpPr>
        <p:spPr>
          <a:xfrm>
            <a:off x="2933065" y="4546600"/>
            <a:ext cx="1551305" cy="324485"/>
          </a:xfrm>
          <a:prstGeom prst="roundRect">
            <a:avLst/>
          </a:pr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圆角矩形 30"/>
          <p:cNvSpPr/>
          <p:nvPr/>
        </p:nvSpPr>
        <p:spPr>
          <a:xfrm>
            <a:off x="2933065" y="5469890"/>
            <a:ext cx="1642110" cy="365760"/>
          </a:xfrm>
          <a:prstGeom prst="roundRect">
            <a:avLst/>
          </a:prstGeom>
          <a:solidFill>
            <a:schemeClr val="accent5">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圆角矩形 31"/>
          <p:cNvSpPr/>
          <p:nvPr/>
        </p:nvSpPr>
        <p:spPr>
          <a:xfrm>
            <a:off x="647065" y="4566920"/>
            <a:ext cx="1728470" cy="520700"/>
          </a:xfrm>
          <a:prstGeom prst="roundRect">
            <a:avLst/>
          </a:prstGeom>
          <a:solidFill>
            <a:schemeClr val="accent5">
              <a:lumMod val="60000"/>
              <a:lumOff val="4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when</a:t>
            </a:r>
            <a:endParaRPr lang="en-US" altLang="zh-CN" sz="2800" b="1">
              <a:solidFill>
                <a:schemeClr val="tx1"/>
              </a:solidFill>
            </a:endParaRPr>
          </a:p>
        </p:txBody>
      </p:sp>
      <p:sp>
        <p:nvSpPr>
          <p:cNvPr id="33" name="圆角矩形 32"/>
          <p:cNvSpPr/>
          <p:nvPr/>
        </p:nvSpPr>
        <p:spPr>
          <a:xfrm>
            <a:off x="7369175" y="2226310"/>
            <a:ext cx="2153920" cy="324485"/>
          </a:xfrm>
          <a:prstGeom prst="round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圆角矩形 33"/>
          <p:cNvSpPr/>
          <p:nvPr/>
        </p:nvSpPr>
        <p:spPr>
          <a:xfrm>
            <a:off x="4701540" y="4891405"/>
            <a:ext cx="5589270" cy="313690"/>
          </a:xfrm>
          <a:prstGeom prst="round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圆角矩形 34"/>
          <p:cNvSpPr/>
          <p:nvPr/>
        </p:nvSpPr>
        <p:spPr>
          <a:xfrm>
            <a:off x="648335" y="5364480"/>
            <a:ext cx="1727835" cy="471170"/>
          </a:xfrm>
          <a:prstGeom prst="round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where</a:t>
            </a:r>
            <a:endParaRPr lang="en-US" altLang="zh-CN" sz="2800" b="1">
              <a:solidFill>
                <a:schemeClr val="tx1"/>
              </a:solidFill>
            </a:endParaRPr>
          </a:p>
        </p:txBody>
      </p:sp>
      <p:sp>
        <p:nvSpPr>
          <p:cNvPr id="36" name="圆角矩形 35"/>
          <p:cNvSpPr/>
          <p:nvPr/>
        </p:nvSpPr>
        <p:spPr>
          <a:xfrm>
            <a:off x="2776855" y="2614930"/>
            <a:ext cx="4189095" cy="324485"/>
          </a:xfrm>
          <a:prstGeom prst="roundRect">
            <a:avLst/>
          </a:prstGeom>
          <a:solidFill>
            <a:srgbClr val="7030A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圆角矩形 36"/>
          <p:cNvSpPr/>
          <p:nvPr/>
        </p:nvSpPr>
        <p:spPr>
          <a:xfrm>
            <a:off x="2880360" y="3521710"/>
            <a:ext cx="4189095" cy="324485"/>
          </a:xfrm>
          <a:prstGeom prst="roundRect">
            <a:avLst/>
          </a:prstGeom>
          <a:solidFill>
            <a:srgbClr val="7030A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圆角矩形 37"/>
          <p:cNvSpPr/>
          <p:nvPr/>
        </p:nvSpPr>
        <p:spPr>
          <a:xfrm>
            <a:off x="601980" y="6082665"/>
            <a:ext cx="1772920" cy="483870"/>
          </a:xfrm>
          <a:prstGeom prst="roundRect">
            <a:avLst/>
          </a:prstGeom>
          <a:solidFill>
            <a:srgbClr val="7030A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why</a:t>
            </a:r>
            <a:endParaRPr lang="en-US" altLang="zh-CN" sz="2800" b="1">
              <a:solidFill>
                <a:schemeClr val="tx1"/>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ppt_x</p:attrName>
                                        </p:attrNameLst>
                                      </p:cBhvr>
                                      <p:tavLst>
                                        <p:tav tm="0">
                                          <p:val>
                                            <p:strVal val="#ppt_x-.2"/>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6"/>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ppt_x</p:attrName>
                                        </p:attrNameLst>
                                      </p:cBhvr>
                                      <p:tavLst>
                                        <p:tav tm="0">
                                          <p:val>
                                            <p:strVal val="#ppt_x-.2"/>
                                          </p:val>
                                        </p:tav>
                                        <p:tav tm="100000">
                                          <p:val>
                                            <p:strVal val="#ppt_x"/>
                                          </p:val>
                                        </p:tav>
                                      </p:tavLst>
                                    </p:anim>
                                    <p:anim calcmode="lin" valueType="num">
                                      <p:cBhvr>
                                        <p:cTn id="3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ppt_x</p:attrName>
                                        </p:attrNameLst>
                                      </p:cBhvr>
                                      <p:tavLst>
                                        <p:tav tm="0">
                                          <p:val>
                                            <p:strVal val="#ppt_x-.2"/>
                                          </p:val>
                                        </p:tav>
                                        <p:tav tm="100000">
                                          <p:val>
                                            <p:strVal val="#ppt_x"/>
                                          </p:val>
                                        </p:tav>
                                      </p:tavLst>
                                    </p:anim>
                                    <p:anim calcmode="lin" valueType="num">
                                      <p:cBhvr>
                                        <p:cTn id="3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ppt_x</p:attrName>
                                        </p:attrNameLst>
                                      </p:cBhvr>
                                      <p:tavLst>
                                        <p:tav tm="0">
                                          <p:val>
                                            <p:strVal val="#ppt_x-.2"/>
                                          </p:val>
                                        </p:tav>
                                        <p:tav tm="100000">
                                          <p:val>
                                            <p:strVal val="#ppt_x"/>
                                          </p:val>
                                        </p:tav>
                                      </p:tavLst>
                                    </p:anim>
                                    <p:anim calcmode="lin" valueType="num">
                                      <p:cBhvr>
                                        <p:cTn id="4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ppt_x</p:attrName>
                                        </p:attrNameLst>
                                      </p:cBhvr>
                                      <p:tavLst>
                                        <p:tav tm="0">
                                          <p:val>
                                            <p:strVal val="#ppt_x-.2"/>
                                          </p:val>
                                        </p:tav>
                                        <p:tav tm="100000">
                                          <p:val>
                                            <p:strVal val="#ppt_x"/>
                                          </p:val>
                                        </p:tav>
                                      </p:tavLst>
                                    </p:anim>
                                    <p:anim calcmode="lin" valueType="num">
                                      <p:cBhvr>
                                        <p:cTn id="4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4"/>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ppt_x</p:attrName>
                                        </p:attrNameLst>
                                      </p:cBhvr>
                                      <p:tavLst>
                                        <p:tav tm="0">
                                          <p:val>
                                            <p:strVal val="#ppt_x-.2"/>
                                          </p:val>
                                        </p:tav>
                                        <p:tav tm="100000">
                                          <p:val>
                                            <p:strVal val="#ppt_x"/>
                                          </p:val>
                                        </p:tav>
                                      </p:tavLst>
                                    </p:anim>
                                    <p:anim calcmode="lin" valueType="num">
                                      <p:cBhvr>
                                        <p:cTn id="5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ppt_x</p:attrName>
                                        </p:attrNameLst>
                                      </p:cBhvr>
                                      <p:tavLst>
                                        <p:tav tm="0">
                                          <p:val>
                                            <p:strVal val="#ppt_x-.2"/>
                                          </p:val>
                                        </p:tav>
                                        <p:tav tm="100000">
                                          <p:val>
                                            <p:strVal val="#ppt_x"/>
                                          </p:val>
                                        </p:tav>
                                      </p:tavLst>
                                    </p:anim>
                                    <p:anim calcmode="lin" valueType="num">
                                      <p:cBhvr>
                                        <p:cTn id="6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1000" fill="hold"/>
                                        <p:tgtEl>
                                          <p:spTgt spid="18"/>
                                        </p:tgtEl>
                                        <p:attrNameLst>
                                          <p:attrName>ppt_x</p:attrName>
                                        </p:attrNameLst>
                                      </p:cBhvr>
                                      <p:tavLst>
                                        <p:tav tm="0">
                                          <p:val>
                                            <p:strVal val="#ppt_x-.2"/>
                                          </p:val>
                                        </p:tav>
                                        <p:tav tm="100000">
                                          <p:val>
                                            <p:strVal val="#ppt_x"/>
                                          </p:val>
                                        </p:tav>
                                      </p:tavLst>
                                    </p:anim>
                                    <p:anim calcmode="lin" valueType="num">
                                      <p:cBhvr>
                                        <p:cTn id="6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8"/>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1000" fill="hold"/>
                                        <p:tgtEl>
                                          <p:spTgt spid="19"/>
                                        </p:tgtEl>
                                        <p:attrNameLst>
                                          <p:attrName>ppt_x</p:attrName>
                                        </p:attrNameLst>
                                      </p:cBhvr>
                                      <p:tavLst>
                                        <p:tav tm="0">
                                          <p:val>
                                            <p:strVal val="#ppt_x-.2"/>
                                          </p:val>
                                        </p:tav>
                                        <p:tav tm="100000">
                                          <p:val>
                                            <p:strVal val="#ppt_x"/>
                                          </p:val>
                                        </p:tav>
                                      </p:tavLst>
                                    </p:anim>
                                    <p:anim calcmode="lin" valueType="num">
                                      <p:cBhvr>
                                        <p:cTn id="7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9"/>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1000" fill="hold"/>
                                        <p:tgtEl>
                                          <p:spTgt spid="20"/>
                                        </p:tgtEl>
                                        <p:attrNameLst>
                                          <p:attrName>ppt_x</p:attrName>
                                        </p:attrNameLst>
                                      </p:cBhvr>
                                      <p:tavLst>
                                        <p:tav tm="0">
                                          <p:val>
                                            <p:strVal val="#ppt_x-.2"/>
                                          </p:val>
                                        </p:tav>
                                        <p:tav tm="100000">
                                          <p:val>
                                            <p:strVal val="#ppt_x"/>
                                          </p:val>
                                        </p:tav>
                                      </p:tavLst>
                                    </p:anim>
                                    <p:anim calcmode="lin" valueType="num">
                                      <p:cBhvr>
                                        <p:cTn id="77"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0"/>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ppt_x</p:attrName>
                                        </p:attrNameLst>
                                      </p:cBhvr>
                                      <p:tavLst>
                                        <p:tav tm="0">
                                          <p:val>
                                            <p:strVal val="#ppt_x-.2"/>
                                          </p:val>
                                        </p:tav>
                                        <p:tav tm="100000">
                                          <p:val>
                                            <p:strVal val="#ppt_x"/>
                                          </p:val>
                                        </p:tav>
                                      </p:tavLst>
                                    </p:anim>
                                    <p:anim calcmode="lin" valueType="num">
                                      <p:cBhvr>
                                        <p:cTn id="8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1"/>
                                        </p:tgtEl>
                                      </p:cBhvr>
                                    </p:animEffect>
                                  </p:childTnLst>
                                </p:cTn>
                              </p:par>
                              <p:par>
                                <p:cTn id="84" presetID="29"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000" fill="hold"/>
                                        <p:tgtEl>
                                          <p:spTgt spid="22"/>
                                        </p:tgtEl>
                                        <p:attrNameLst>
                                          <p:attrName>ppt_x</p:attrName>
                                        </p:attrNameLst>
                                      </p:cBhvr>
                                      <p:tavLst>
                                        <p:tav tm="0">
                                          <p:val>
                                            <p:strVal val="#ppt_x-.2"/>
                                          </p:val>
                                        </p:tav>
                                        <p:tav tm="100000">
                                          <p:val>
                                            <p:strVal val="#ppt_x"/>
                                          </p:val>
                                        </p:tav>
                                      </p:tavLst>
                                    </p:anim>
                                    <p:anim calcmode="lin" valueType="num">
                                      <p:cBhvr>
                                        <p:cTn id="87"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2"/>
                                        </p:tgtEl>
                                      </p:cBhvr>
                                    </p:animEffect>
                                  </p:childTnLst>
                                </p:cTn>
                              </p:par>
                              <p:par>
                                <p:cTn id="89" presetID="29"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1000" fill="hold"/>
                                        <p:tgtEl>
                                          <p:spTgt spid="23"/>
                                        </p:tgtEl>
                                        <p:attrNameLst>
                                          <p:attrName>ppt_x</p:attrName>
                                        </p:attrNameLst>
                                      </p:cBhvr>
                                      <p:tavLst>
                                        <p:tav tm="0">
                                          <p:val>
                                            <p:strVal val="#ppt_x-.2"/>
                                          </p:val>
                                        </p:tav>
                                        <p:tav tm="100000">
                                          <p:val>
                                            <p:strVal val="#ppt_x"/>
                                          </p:val>
                                        </p:tav>
                                      </p:tavLst>
                                    </p:anim>
                                    <p:anim calcmode="lin" valueType="num">
                                      <p:cBhvr>
                                        <p:cTn id="92"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3" dur="1000"/>
                                        <p:tgtEl>
                                          <p:spTgt spid="23"/>
                                        </p:tgtEl>
                                      </p:cBhvr>
                                    </p:animEffect>
                                  </p:childTnLst>
                                </p:cTn>
                              </p:par>
                              <p:par>
                                <p:cTn id="94" presetID="29"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ppt_x</p:attrName>
                                        </p:attrNameLst>
                                      </p:cBhvr>
                                      <p:tavLst>
                                        <p:tav tm="0">
                                          <p:val>
                                            <p:strVal val="#ppt_x-.2"/>
                                          </p:val>
                                        </p:tav>
                                        <p:tav tm="100000">
                                          <p:val>
                                            <p:strVal val="#ppt_x"/>
                                          </p:val>
                                        </p:tav>
                                      </p:tavLst>
                                    </p:anim>
                                    <p:anim calcmode="lin" valueType="num">
                                      <p:cBhvr>
                                        <p:cTn id="97"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8" dur="1000"/>
                                        <p:tgtEl>
                                          <p:spTgt spid="24"/>
                                        </p:tgtEl>
                                      </p:cBhvr>
                                    </p:animEffect>
                                  </p:childTnLst>
                                </p:cTn>
                              </p:par>
                              <p:par>
                                <p:cTn id="99" presetID="29"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1000" fill="hold"/>
                                        <p:tgtEl>
                                          <p:spTgt spid="25"/>
                                        </p:tgtEl>
                                        <p:attrNameLst>
                                          <p:attrName>ppt_x</p:attrName>
                                        </p:attrNameLst>
                                      </p:cBhvr>
                                      <p:tavLst>
                                        <p:tav tm="0">
                                          <p:val>
                                            <p:strVal val="#ppt_x-.2"/>
                                          </p:val>
                                        </p:tav>
                                        <p:tav tm="100000">
                                          <p:val>
                                            <p:strVal val="#ppt_x"/>
                                          </p:val>
                                        </p:tav>
                                      </p:tavLst>
                                    </p:anim>
                                    <p:anim calcmode="lin" valueType="num">
                                      <p:cBhvr>
                                        <p:cTn id="102"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1000" fill="hold"/>
                                        <p:tgtEl>
                                          <p:spTgt spid="26"/>
                                        </p:tgtEl>
                                        <p:attrNameLst>
                                          <p:attrName>ppt_x</p:attrName>
                                        </p:attrNameLst>
                                      </p:cBhvr>
                                      <p:tavLst>
                                        <p:tav tm="0">
                                          <p:val>
                                            <p:strVal val="#ppt_x-.2"/>
                                          </p:val>
                                        </p:tav>
                                        <p:tav tm="100000">
                                          <p:val>
                                            <p:strVal val="#ppt_x"/>
                                          </p:val>
                                        </p:tav>
                                      </p:tavLst>
                                    </p:anim>
                                    <p:anim calcmode="lin" valueType="num">
                                      <p:cBhvr>
                                        <p:cTn id="10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29"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1000" fill="hold"/>
                                        <p:tgtEl>
                                          <p:spTgt spid="27"/>
                                        </p:tgtEl>
                                        <p:attrNameLst>
                                          <p:attrName>ppt_x</p:attrName>
                                        </p:attrNameLst>
                                      </p:cBhvr>
                                      <p:tavLst>
                                        <p:tav tm="0">
                                          <p:val>
                                            <p:strVal val="#ppt_x-.2"/>
                                          </p:val>
                                        </p:tav>
                                        <p:tav tm="100000">
                                          <p:val>
                                            <p:strVal val="#ppt_x"/>
                                          </p:val>
                                        </p:tav>
                                      </p:tavLst>
                                    </p:anim>
                                    <p:anim calcmode="lin" valueType="num">
                                      <p:cBhvr>
                                        <p:cTn id="11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27"/>
                                        </p:tgtEl>
                                      </p:cBhvr>
                                    </p:animEffect>
                                  </p:childTnLst>
                                </p:cTn>
                              </p:par>
                              <p:par>
                                <p:cTn id="118" presetID="29"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1000" fill="hold"/>
                                        <p:tgtEl>
                                          <p:spTgt spid="28"/>
                                        </p:tgtEl>
                                        <p:attrNameLst>
                                          <p:attrName>ppt_x</p:attrName>
                                        </p:attrNameLst>
                                      </p:cBhvr>
                                      <p:tavLst>
                                        <p:tav tm="0">
                                          <p:val>
                                            <p:strVal val="#ppt_x-.2"/>
                                          </p:val>
                                        </p:tav>
                                        <p:tav tm="100000">
                                          <p:val>
                                            <p:strVal val="#ppt_x"/>
                                          </p:val>
                                        </p:tav>
                                      </p:tavLst>
                                    </p:anim>
                                    <p:anim calcmode="lin" valueType="num">
                                      <p:cBhvr>
                                        <p:cTn id="121"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28"/>
                                        </p:tgtEl>
                                      </p:cBhvr>
                                    </p:animEffect>
                                  </p:childTnLst>
                                </p:cTn>
                              </p:par>
                              <p:par>
                                <p:cTn id="123" presetID="29" presetClass="entr" presetSubtype="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1000" fill="hold"/>
                                        <p:tgtEl>
                                          <p:spTgt spid="29"/>
                                        </p:tgtEl>
                                        <p:attrNameLst>
                                          <p:attrName>ppt_x</p:attrName>
                                        </p:attrNameLst>
                                      </p:cBhvr>
                                      <p:tavLst>
                                        <p:tav tm="0">
                                          <p:val>
                                            <p:strVal val="#ppt_x-.2"/>
                                          </p:val>
                                        </p:tav>
                                        <p:tav tm="100000">
                                          <p:val>
                                            <p:strVal val="#ppt_x"/>
                                          </p:val>
                                        </p:tav>
                                      </p:tavLst>
                                    </p:anim>
                                    <p:anim calcmode="lin" valueType="num">
                                      <p:cBhvr>
                                        <p:cTn id="126"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29"/>
                                        </p:tgtEl>
                                      </p:cBhvr>
                                    </p:animEffect>
                                  </p:childTnLst>
                                </p:cTn>
                              </p:par>
                              <p:par>
                                <p:cTn id="128" presetID="29"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 calcmode="lin" valueType="num">
                                      <p:cBhvr>
                                        <p:cTn id="130" dur="1000" fill="hold"/>
                                        <p:tgtEl>
                                          <p:spTgt spid="30"/>
                                        </p:tgtEl>
                                        <p:attrNameLst>
                                          <p:attrName>ppt_x</p:attrName>
                                        </p:attrNameLst>
                                      </p:cBhvr>
                                      <p:tavLst>
                                        <p:tav tm="0">
                                          <p:val>
                                            <p:strVal val="#ppt_x-.2"/>
                                          </p:val>
                                        </p:tav>
                                        <p:tav tm="100000">
                                          <p:val>
                                            <p:strVal val="#ppt_x"/>
                                          </p:val>
                                        </p:tav>
                                      </p:tavLst>
                                    </p:anim>
                                    <p:anim calcmode="lin" valueType="num">
                                      <p:cBhvr>
                                        <p:cTn id="131"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30"/>
                                        </p:tgtEl>
                                      </p:cBhvr>
                                    </p:animEffect>
                                  </p:childTnLst>
                                </p:cTn>
                              </p:par>
                              <p:par>
                                <p:cTn id="133" presetID="29" presetClass="entr" presetSubtype="0" fill="hold" grpId="0" nodeType="with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1000" fill="hold"/>
                                        <p:tgtEl>
                                          <p:spTgt spid="31"/>
                                        </p:tgtEl>
                                        <p:attrNameLst>
                                          <p:attrName>ppt_x</p:attrName>
                                        </p:attrNameLst>
                                      </p:cBhvr>
                                      <p:tavLst>
                                        <p:tav tm="0">
                                          <p:val>
                                            <p:strVal val="#ppt_x-.2"/>
                                          </p:val>
                                        </p:tav>
                                        <p:tav tm="100000">
                                          <p:val>
                                            <p:strVal val="#ppt_x"/>
                                          </p:val>
                                        </p:tav>
                                      </p:tavLst>
                                    </p:anim>
                                    <p:anim calcmode="lin" valueType="num">
                                      <p:cBhvr>
                                        <p:cTn id="13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7" dur="10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29" presetClass="entr" presetSubtype="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 calcmode="lin" valueType="num">
                                      <p:cBhvr>
                                        <p:cTn id="142" dur="1000" fill="hold"/>
                                        <p:tgtEl>
                                          <p:spTgt spid="32"/>
                                        </p:tgtEl>
                                        <p:attrNameLst>
                                          <p:attrName>ppt_x</p:attrName>
                                        </p:attrNameLst>
                                      </p:cBhvr>
                                      <p:tavLst>
                                        <p:tav tm="0">
                                          <p:val>
                                            <p:strVal val="#ppt_x-.2"/>
                                          </p:val>
                                        </p:tav>
                                        <p:tav tm="100000">
                                          <p:val>
                                            <p:strVal val="#ppt_x"/>
                                          </p:val>
                                        </p:tav>
                                      </p:tavLst>
                                    </p:anim>
                                    <p:anim calcmode="lin" valueType="num">
                                      <p:cBhvr>
                                        <p:cTn id="143"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32"/>
                                        </p:tgtEl>
                                      </p:cBhvr>
                                    </p:animEffect>
                                  </p:childTnLst>
                                </p:cTn>
                              </p:par>
                            </p:childTnLst>
                          </p:cTn>
                        </p:par>
                      </p:childTnLst>
                    </p:cTn>
                  </p:par>
                  <p:par>
                    <p:cTn id="145" fill="hold">
                      <p:stCondLst>
                        <p:cond delay="indefinite"/>
                      </p:stCondLst>
                      <p:childTnLst>
                        <p:par>
                          <p:cTn id="146" fill="hold">
                            <p:stCondLst>
                              <p:cond delay="0"/>
                            </p:stCondLst>
                            <p:childTnLst>
                              <p:par>
                                <p:cTn id="147" presetID="29" presetClass="entr" presetSubtype="0" fill="hold" grpId="0" nodeType="clickEffect">
                                  <p:stCondLst>
                                    <p:cond delay="0"/>
                                  </p:stCondLst>
                                  <p:childTnLst>
                                    <p:set>
                                      <p:cBhvr>
                                        <p:cTn id="148" dur="1" fill="hold">
                                          <p:stCondLst>
                                            <p:cond delay="0"/>
                                          </p:stCondLst>
                                        </p:cTn>
                                        <p:tgtEl>
                                          <p:spTgt spid="33"/>
                                        </p:tgtEl>
                                        <p:attrNameLst>
                                          <p:attrName>style.visibility</p:attrName>
                                        </p:attrNameLst>
                                      </p:cBhvr>
                                      <p:to>
                                        <p:strVal val="visible"/>
                                      </p:to>
                                    </p:set>
                                    <p:anim calcmode="lin" valueType="num">
                                      <p:cBhvr>
                                        <p:cTn id="149" dur="1000" fill="hold"/>
                                        <p:tgtEl>
                                          <p:spTgt spid="33"/>
                                        </p:tgtEl>
                                        <p:attrNameLst>
                                          <p:attrName>ppt_x</p:attrName>
                                        </p:attrNameLst>
                                      </p:cBhvr>
                                      <p:tavLst>
                                        <p:tav tm="0">
                                          <p:val>
                                            <p:strVal val="#ppt_x-.2"/>
                                          </p:val>
                                        </p:tav>
                                        <p:tav tm="100000">
                                          <p:val>
                                            <p:strVal val="#ppt_x"/>
                                          </p:val>
                                        </p:tav>
                                      </p:tavLst>
                                    </p:anim>
                                    <p:anim calcmode="lin" valueType="num">
                                      <p:cBhvr>
                                        <p:cTn id="150"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33"/>
                                        </p:tgtEl>
                                      </p:cBhvr>
                                    </p:animEffect>
                                  </p:childTnLst>
                                </p:cTn>
                              </p:par>
                              <p:par>
                                <p:cTn id="152" presetID="29" presetClass="entr" presetSubtype="0" fill="hold" grpId="0" nodeType="withEffect">
                                  <p:stCondLst>
                                    <p:cond delay="0"/>
                                  </p:stCondLst>
                                  <p:childTnLst>
                                    <p:set>
                                      <p:cBhvr>
                                        <p:cTn id="153" dur="1" fill="hold">
                                          <p:stCondLst>
                                            <p:cond delay="0"/>
                                          </p:stCondLst>
                                        </p:cTn>
                                        <p:tgtEl>
                                          <p:spTgt spid="34"/>
                                        </p:tgtEl>
                                        <p:attrNameLst>
                                          <p:attrName>style.visibility</p:attrName>
                                        </p:attrNameLst>
                                      </p:cBhvr>
                                      <p:to>
                                        <p:strVal val="visible"/>
                                      </p:to>
                                    </p:set>
                                    <p:anim calcmode="lin" valueType="num">
                                      <p:cBhvr>
                                        <p:cTn id="154" dur="1000" fill="hold"/>
                                        <p:tgtEl>
                                          <p:spTgt spid="34"/>
                                        </p:tgtEl>
                                        <p:attrNameLst>
                                          <p:attrName>ppt_x</p:attrName>
                                        </p:attrNameLst>
                                      </p:cBhvr>
                                      <p:tavLst>
                                        <p:tav tm="0">
                                          <p:val>
                                            <p:strVal val="#ppt_x-.2"/>
                                          </p:val>
                                        </p:tav>
                                        <p:tav tm="100000">
                                          <p:val>
                                            <p:strVal val="#ppt_x"/>
                                          </p:val>
                                        </p:tav>
                                      </p:tavLst>
                                    </p:anim>
                                    <p:anim calcmode="lin" valueType="num">
                                      <p:cBhvr>
                                        <p:cTn id="155"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34"/>
                                        </p:tgtEl>
                                      </p:cBhvr>
                                    </p:animEffect>
                                  </p:childTnLst>
                                </p:cTn>
                              </p:par>
                            </p:childTnLst>
                          </p:cTn>
                        </p:par>
                      </p:childTnLst>
                    </p:cTn>
                  </p:par>
                  <p:par>
                    <p:cTn id="157" fill="hold">
                      <p:stCondLst>
                        <p:cond delay="indefinite"/>
                      </p:stCondLst>
                      <p:childTnLst>
                        <p:par>
                          <p:cTn id="158" fill="hold">
                            <p:stCondLst>
                              <p:cond delay="0"/>
                            </p:stCondLst>
                            <p:childTnLst>
                              <p:par>
                                <p:cTn id="159" presetID="29" presetClass="entr" presetSubtype="0" fill="hold" grpId="0" nodeType="clickEffect">
                                  <p:stCondLst>
                                    <p:cond delay="0"/>
                                  </p:stCondLst>
                                  <p:childTnLst>
                                    <p:set>
                                      <p:cBhvr>
                                        <p:cTn id="160" dur="1" fill="hold">
                                          <p:stCondLst>
                                            <p:cond delay="0"/>
                                          </p:stCondLst>
                                        </p:cTn>
                                        <p:tgtEl>
                                          <p:spTgt spid="35"/>
                                        </p:tgtEl>
                                        <p:attrNameLst>
                                          <p:attrName>style.visibility</p:attrName>
                                        </p:attrNameLst>
                                      </p:cBhvr>
                                      <p:to>
                                        <p:strVal val="visible"/>
                                      </p:to>
                                    </p:set>
                                    <p:anim calcmode="lin" valueType="num">
                                      <p:cBhvr>
                                        <p:cTn id="161" dur="1000" fill="hold"/>
                                        <p:tgtEl>
                                          <p:spTgt spid="35"/>
                                        </p:tgtEl>
                                        <p:attrNameLst>
                                          <p:attrName>ppt_x</p:attrName>
                                        </p:attrNameLst>
                                      </p:cBhvr>
                                      <p:tavLst>
                                        <p:tav tm="0">
                                          <p:val>
                                            <p:strVal val="#ppt_x-.2"/>
                                          </p:val>
                                        </p:tav>
                                        <p:tav tm="100000">
                                          <p:val>
                                            <p:strVal val="#ppt_x"/>
                                          </p:val>
                                        </p:tav>
                                      </p:tavLst>
                                    </p:anim>
                                    <p:anim calcmode="lin" valueType="num">
                                      <p:cBhvr>
                                        <p:cTn id="162"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35"/>
                                        </p:tgtEl>
                                      </p:cBhvr>
                                    </p:animEffect>
                                  </p:childTnLst>
                                </p:cTn>
                              </p:par>
                            </p:childTnLst>
                          </p:cTn>
                        </p:par>
                      </p:childTnLst>
                    </p:cTn>
                  </p:par>
                  <p:par>
                    <p:cTn id="164" fill="hold">
                      <p:stCondLst>
                        <p:cond delay="indefinite"/>
                      </p:stCondLst>
                      <p:childTnLst>
                        <p:par>
                          <p:cTn id="165" fill="hold">
                            <p:stCondLst>
                              <p:cond delay="0"/>
                            </p:stCondLst>
                            <p:childTnLst>
                              <p:par>
                                <p:cTn id="166" presetID="29" presetClass="entr" presetSubtype="0" fill="hold" grpId="0" nodeType="clickEffect">
                                  <p:stCondLst>
                                    <p:cond delay="0"/>
                                  </p:stCondLst>
                                  <p:childTnLst>
                                    <p:set>
                                      <p:cBhvr>
                                        <p:cTn id="167" dur="1" fill="hold">
                                          <p:stCondLst>
                                            <p:cond delay="0"/>
                                          </p:stCondLst>
                                        </p:cTn>
                                        <p:tgtEl>
                                          <p:spTgt spid="36"/>
                                        </p:tgtEl>
                                        <p:attrNameLst>
                                          <p:attrName>style.visibility</p:attrName>
                                        </p:attrNameLst>
                                      </p:cBhvr>
                                      <p:to>
                                        <p:strVal val="visible"/>
                                      </p:to>
                                    </p:set>
                                    <p:anim calcmode="lin" valueType="num">
                                      <p:cBhvr>
                                        <p:cTn id="168" dur="1000" fill="hold"/>
                                        <p:tgtEl>
                                          <p:spTgt spid="36"/>
                                        </p:tgtEl>
                                        <p:attrNameLst>
                                          <p:attrName>ppt_x</p:attrName>
                                        </p:attrNameLst>
                                      </p:cBhvr>
                                      <p:tavLst>
                                        <p:tav tm="0">
                                          <p:val>
                                            <p:strVal val="#ppt_x-.2"/>
                                          </p:val>
                                        </p:tav>
                                        <p:tav tm="100000">
                                          <p:val>
                                            <p:strVal val="#ppt_x"/>
                                          </p:val>
                                        </p:tav>
                                      </p:tavLst>
                                    </p:anim>
                                    <p:anim calcmode="lin" valueType="num">
                                      <p:cBhvr>
                                        <p:cTn id="169"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70" dur="1000"/>
                                        <p:tgtEl>
                                          <p:spTgt spid="36"/>
                                        </p:tgtEl>
                                      </p:cBhvr>
                                    </p:animEffect>
                                  </p:childTnLst>
                                </p:cTn>
                              </p:par>
                              <p:par>
                                <p:cTn id="171" presetID="29" presetClass="entr" presetSubtype="0" fill="hold" grpId="0" nodeType="with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1000" fill="hold"/>
                                        <p:tgtEl>
                                          <p:spTgt spid="37"/>
                                        </p:tgtEl>
                                        <p:attrNameLst>
                                          <p:attrName>ppt_x</p:attrName>
                                        </p:attrNameLst>
                                      </p:cBhvr>
                                      <p:tavLst>
                                        <p:tav tm="0">
                                          <p:val>
                                            <p:strVal val="#ppt_x-.2"/>
                                          </p:val>
                                        </p:tav>
                                        <p:tav tm="100000">
                                          <p:val>
                                            <p:strVal val="#ppt_x"/>
                                          </p:val>
                                        </p:tav>
                                      </p:tavLst>
                                    </p:anim>
                                    <p:anim calcmode="lin" valueType="num">
                                      <p:cBhvr>
                                        <p:cTn id="174"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75" dur="1000"/>
                                        <p:tgtEl>
                                          <p:spTgt spid="37"/>
                                        </p:tgtEl>
                                      </p:cBhvr>
                                    </p:animEffect>
                                  </p:childTnLst>
                                </p:cTn>
                              </p:par>
                            </p:childTnLst>
                          </p:cTn>
                        </p:par>
                      </p:childTnLst>
                    </p:cTn>
                  </p:par>
                  <p:par>
                    <p:cTn id="176" fill="hold">
                      <p:stCondLst>
                        <p:cond delay="indefinite"/>
                      </p:stCondLst>
                      <p:childTnLst>
                        <p:par>
                          <p:cTn id="177" fill="hold">
                            <p:stCondLst>
                              <p:cond delay="0"/>
                            </p:stCondLst>
                            <p:childTnLst>
                              <p:par>
                                <p:cTn id="178" presetID="29" presetClass="entr" presetSubtype="0" fill="hold" grpId="0" nodeType="click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1000" fill="hold"/>
                                        <p:tgtEl>
                                          <p:spTgt spid="38"/>
                                        </p:tgtEl>
                                        <p:attrNameLst>
                                          <p:attrName>ppt_x</p:attrName>
                                        </p:attrNameLst>
                                      </p:cBhvr>
                                      <p:tavLst>
                                        <p:tav tm="0">
                                          <p:val>
                                            <p:strVal val="#ppt_x-.2"/>
                                          </p:val>
                                        </p:tav>
                                        <p:tav tm="100000">
                                          <p:val>
                                            <p:strVal val="#ppt_x"/>
                                          </p:val>
                                        </p:tav>
                                      </p:tavLst>
                                    </p:anim>
                                    <p:anim calcmode="lin" valueType="num">
                                      <p:cBhvr>
                                        <p:cTn id="181"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82"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5" grpId="0" bldLvl="0" animBg="1"/>
      <p:bldP spid="5" grpId="1" animBg="1"/>
      <p:bldP spid="6" grpId="0" bldLvl="0" animBg="1"/>
      <p:bldP spid="6" grpId="1" animBg="1"/>
      <p:bldP spid="7" grpId="0" bldLvl="0" animBg="1"/>
      <p:bldP spid="7" grpId="1" animBg="1"/>
      <p:bldP spid="14" grpId="0" bldLvl="0" animBg="1"/>
      <p:bldP spid="14" grpId="1" animBg="1"/>
      <p:bldP spid="15" grpId="0" bldLvl="0" animBg="1"/>
      <p:bldP spid="15" grpId="1" animBg="1"/>
      <p:bldP spid="17" grpId="0" bldLvl="0" animBg="1"/>
      <p:bldP spid="17"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P spid="34" grpId="0" bldLvl="0" animBg="1"/>
      <p:bldP spid="34" grpId="1" animBg="1"/>
      <p:bldP spid="35" grpId="0" bldLvl="0" animBg="1"/>
      <p:bldP spid="35" grpId="1" animBg="1"/>
      <p:bldP spid="36" grpId="0" bldLvl="0" animBg="1"/>
      <p:bldP spid="36" grpId="1" animBg="1"/>
      <p:bldP spid="37" grpId="0" bldLvl="0" animBg="1"/>
      <p:bldP spid="37" grpId="1" animBg="1"/>
      <p:bldP spid="38" grpId="0" bldLvl="0" animBg="1"/>
      <p:bldP spid="3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331845" y="1992630"/>
            <a:ext cx="1383665" cy="13296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2628900"/>
            <a:ext cx="3345815" cy="107950"/>
            <a:chOff x="-272" y="4943"/>
            <a:chExt cx="5269" cy="170"/>
          </a:xfrm>
        </p:grpSpPr>
        <p:cxnSp>
          <p:nvCxnSpPr>
            <p:cNvPr id="5" name="直接连接符 4"/>
            <p:cNvCxnSpPr/>
            <p:nvPr/>
          </p:nvCxnSpPr>
          <p:spPr>
            <a:xfrm>
              <a:off x="-272" y="4986"/>
              <a:ext cx="5247" cy="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0172d0dc26b25d2e622eceade12082b0b4877cadcac02-NCB2wE_fw658"/>
          <p:cNvPicPr>
            <a:picLocks noChangeAspect="1"/>
          </p:cNvPicPr>
          <p:nvPr/>
        </p:nvPicPr>
        <p:blipFill>
          <a:blip r:embed="rId1"/>
          <a:stretch>
            <a:fillRect/>
          </a:stretch>
        </p:blipFill>
        <p:spPr>
          <a:xfrm>
            <a:off x="3494405" y="1991995"/>
            <a:ext cx="1203325" cy="1482725"/>
          </a:xfrm>
          <a:prstGeom prst="rect">
            <a:avLst/>
          </a:prstGeom>
        </p:spPr>
      </p:pic>
      <p:grpSp>
        <p:nvGrpSpPr>
          <p:cNvPr id="10" name="组合 9"/>
          <p:cNvGrpSpPr/>
          <p:nvPr/>
        </p:nvGrpSpPr>
        <p:grpSpPr>
          <a:xfrm flipH="1">
            <a:off x="4821555" y="2627630"/>
            <a:ext cx="1154430" cy="107950"/>
            <a:chOff x="3179" y="4943"/>
            <a:chExt cx="1818" cy="170"/>
          </a:xfrm>
        </p:grpSpPr>
        <p:cxnSp>
          <p:nvCxnSpPr>
            <p:cNvPr id="11" name="直接连接符 10"/>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5975985" y="2365375"/>
            <a:ext cx="6393815" cy="583565"/>
          </a:xfrm>
          <a:prstGeom prst="rect">
            <a:avLst/>
          </a:prstGeom>
          <a:noFill/>
        </p:spPr>
        <p:txBody>
          <a:bodyPr wrap="square" rtlCol="0">
            <a:spAutoFit/>
          </a:bodyPr>
          <a:lstStyle/>
          <a:p>
            <a:pPr algn="l"/>
            <a:r>
              <a:rPr lang="zh-CN" altLang="en-US" sz="3200" b="1">
                <a:latin typeface="微软雅黑" panose="020B0503020204020204" charset="-122"/>
                <a:ea typeface="微软雅黑" panose="020B0503020204020204" charset="-122"/>
              </a:rPr>
              <a:t>Three principles of writing</a:t>
            </a:r>
            <a:endParaRPr lang="zh-CN" altLang="en-US" sz="3200" b="1">
              <a:latin typeface="微软雅黑" panose="020B0503020204020204" charset="-122"/>
              <a:ea typeface="微软雅黑" panose="020B0503020204020204" charset="-122"/>
            </a:endParaRPr>
          </a:p>
        </p:txBody>
      </p:sp>
      <p:sp>
        <p:nvSpPr>
          <p:cNvPr id="16" name="文本框 15"/>
          <p:cNvSpPr txBox="1"/>
          <p:nvPr/>
        </p:nvSpPr>
        <p:spPr>
          <a:xfrm>
            <a:off x="3538220" y="2242820"/>
            <a:ext cx="1094740" cy="829945"/>
          </a:xfrm>
          <a:prstGeom prst="rect">
            <a:avLst/>
          </a:prstGeom>
          <a:noFill/>
        </p:spPr>
        <p:txBody>
          <a:bodyPr wrap="square" rtlCol="0">
            <a:spAutoFit/>
          </a:bodyPr>
          <a:lstStyle/>
          <a:p>
            <a:r>
              <a:rPr lang="en-US" altLang="zh-CN" sz="4800">
                <a:latin typeface="+mj-ea"/>
                <a:ea typeface="+mj-ea"/>
              </a:rPr>
              <a:t>02</a:t>
            </a:r>
            <a:endParaRPr lang="en-US" altLang="zh-CN" sz="4800">
              <a:latin typeface="+mj-ea"/>
              <a:ea typeface="+mj-ea"/>
            </a:endParaRPr>
          </a:p>
        </p:txBody>
      </p:sp>
      <p:cxnSp>
        <p:nvCxnSpPr>
          <p:cNvPr id="18" name="直接连接符 17"/>
          <p:cNvCxnSpPr/>
          <p:nvPr/>
        </p:nvCxnSpPr>
        <p:spPr>
          <a:xfrm>
            <a:off x="8860155" y="2948940"/>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665605" y="3645535"/>
            <a:ext cx="9693275" cy="1938020"/>
          </a:xfrm>
          <a:prstGeom prst="rect">
            <a:avLst/>
          </a:prstGeom>
          <a:noFill/>
        </p:spPr>
        <p:txBody>
          <a:bodyPr wrap="square" rtlCol="0" anchor="t">
            <a:spAutoFit/>
          </a:bodyPr>
          <a:p>
            <a:pPr marL="342900" indent="-342900">
              <a:buFont typeface="Arial" panose="020B0604020202020204" pitchFamily="34" charset="0"/>
              <a:buChar char="•"/>
            </a:pPr>
            <a:r>
              <a:rPr lang="zh-CN" altLang="en-US" sz="2400" b="1"/>
              <a:t>Character (角色代入)-the status of identification</a:t>
            </a:r>
            <a:endParaRPr lang="zh-CN" altLang="en-US" sz="2400" b="1"/>
          </a:p>
          <a:p>
            <a:pPr marL="342900" indent="-342900">
              <a:buFont typeface="Arial" panose="020B0604020202020204" pitchFamily="34" charset="0"/>
              <a:buChar char="•"/>
            </a:pPr>
            <a:endParaRPr lang="zh-CN" altLang="en-US" sz="2400" b="1"/>
          </a:p>
          <a:p>
            <a:pPr marL="342900" indent="-342900">
              <a:buFont typeface="Arial" panose="020B0604020202020204" pitchFamily="34" charset="0"/>
              <a:buChar char="•"/>
            </a:pPr>
            <a:r>
              <a:rPr lang="zh-CN" altLang="en-US" sz="2400" b="1"/>
              <a:t>Completeness（要点齐全）-cover all the key points</a:t>
            </a:r>
            <a:endParaRPr lang="zh-CN" altLang="en-US" sz="2400" b="1"/>
          </a:p>
          <a:p>
            <a:pPr marL="342900" indent="-342900">
              <a:buFont typeface="Arial" panose="020B0604020202020204" pitchFamily="34" charset="0"/>
              <a:buChar char="•"/>
            </a:pPr>
            <a:endParaRPr lang="zh-CN" altLang="en-US" sz="2400" b="1"/>
          </a:p>
          <a:p>
            <a:pPr marL="342900" indent="-342900">
              <a:buFont typeface="Arial" panose="020B0604020202020204" pitchFamily="34" charset="0"/>
              <a:buChar char="•"/>
            </a:pPr>
            <a:r>
              <a:rPr lang="zh-CN" altLang="en-US" sz="2400" b="1"/>
              <a:t>Coherence（行文连贯）-article is well organized and clear </a:t>
            </a:r>
            <a:endParaRPr lang="zh-CN" altLang="en-US" sz="24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172d0dc26b25d2e622eceade12082b0b4877cadcac02-NCB2wE_fw658"/>
          <p:cNvPicPr>
            <a:picLocks noChangeAspect="1"/>
          </p:cNvPicPr>
          <p:nvPr/>
        </p:nvPicPr>
        <p:blipFill>
          <a:blip r:embed="rId1"/>
          <a:stretch>
            <a:fillRect/>
          </a:stretch>
        </p:blipFill>
        <p:spPr>
          <a:xfrm>
            <a:off x="237490" y="0"/>
            <a:ext cx="883920" cy="1278890"/>
          </a:xfrm>
          <a:prstGeom prst="rect">
            <a:avLst/>
          </a:prstGeom>
        </p:spPr>
      </p:pic>
      <p:sp>
        <p:nvSpPr>
          <p:cNvPr id="4" name="文本框 3"/>
          <p:cNvSpPr txBox="1"/>
          <p:nvPr/>
        </p:nvSpPr>
        <p:spPr>
          <a:xfrm>
            <a:off x="766445" y="1091565"/>
            <a:ext cx="10881360" cy="5467350"/>
          </a:xfrm>
          <a:prstGeom prst="rect">
            <a:avLst/>
          </a:prstGeom>
          <a:noFill/>
        </p:spPr>
        <p:txBody>
          <a:bodyPr wrap="square" rtlCol="0" anchor="t">
            <a:spAutoFit/>
          </a:bodyPr>
          <a:p>
            <a:pPr fontAlgn="auto">
              <a:lnSpc>
                <a:spcPts val="3080"/>
              </a:lnSpc>
            </a:pPr>
            <a:r>
              <a:rPr lang="en-US" altLang="zh-CN" sz="2400" b="1"/>
              <a:t>      </a:t>
            </a:r>
            <a:r>
              <a:rPr lang="zh-CN" altLang="en-US" sz="2400" b="1"/>
              <a:t>假定你是李华, 上周日你校举办了5公里越野赛跑活动。请你为校英文报写一篇报道, 内容包括:</a:t>
            </a:r>
            <a:endParaRPr lang="zh-CN" altLang="en-US" sz="2400" b="1"/>
          </a:p>
          <a:p>
            <a:pPr fontAlgn="auto">
              <a:lnSpc>
                <a:spcPts val="3080"/>
              </a:lnSpc>
            </a:pPr>
            <a:r>
              <a:rPr lang="zh-CN" altLang="en-US" sz="2400" b="1"/>
              <a:t>1. 参加人员；</a:t>
            </a:r>
            <a:endParaRPr lang="zh-CN" altLang="en-US" sz="2400" b="1"/>
          </a:p>
          <a:p>
            <a:pPr fontAlgn="auto">
              <a:lnSpc>
                <a:spcPts val="3080"/>
              </a:lnSpc>
            </a:pPr>
            <a:r>
              <a:rPr lang="zh-CN" altLang="en-US" sz="2400" b="1"/>
              <a:t>2. 跑步路线:从校门口到南山脚下；</a:t>
            </a:r>
            <a:endParaRPr lang="zh-CN" altLang="en-US" sz="2400" b="1"/>
          </a:p>
          <a:p>
            <a:pPr fontAlgn="auto">
              <a:lnSpc>
                <a:spcPts val="3080"/>
              </a:lnSpc>
            </a:pPr>
            <a:r>
              <a:rPr lang="zh-CN" altLang="en-US" sz="2400" b="1"/>
              <a:t>3. 活动反响。</a:t>
            </a:r>
            <a:endParaRPr lang="zh-CN" altLang="en-US" sz="2400" b="1"/>
          </a:p>
          <a:p>
            <a:pPr fontAlgn="auto">
              <a:lnSpc>
                <a:spcPts val="3080"/>
              </a:lnSpc>
            </a:pPr>
            <a:r>
              <a:rPr lang="zh-CN" altLang="en-US" sz="2400" b="1"/>
              <a:t>注意:</a:t>
            </a:r>
            <a:endParaRPr lang="zh-CN" altLang="en-US" sz="2400" b="1"/>
          </a:p>
          <a:p>
            <a:pPr fontAlgn="auto">
              <a:lnSpc>
                <a:spcPts val="3080"/>
              </a:lnSpc>
            </a:pPr>
            <a:r>
              <a:rPr lang="zh-CN" altLang="en-US" sz="2400" b="1"/>
              <a:t>1. 写作词数应为80左右；</a:t>
            </a:r>
            <a:endParaRPr lang="zh-CN" altLang="en-US" sz="2400" b="1"/>
          </a:p>
          <a:p>
            <a:pPr fontAlgn="auto">
              <a:lnSpc>
                <a:spcPts val="3080"/>
              </a:lnSpc>
            </a:pPr>
            <a:r>
              <a:rPr lang="zh-CN" altLang="en-US" sz="2400" b="1"/>
              <a:t>2. 请按如下格式在答题卡的相应位置作答。</a:t>
            </a:r>
            <a:endParaRPr lang="zh-CN" altLang="en-US" sz="2400" b="1"/>
          </a:p>
          <a:p>
            <a:endParaRPr lang="zh-CN" altLang="en-US" sz="2400" b="1"/>
          </a:p>
          <a:p>
            <a:r>
              <a:rPr lang="zh-CN" altLang="en-US" sz="2400" b="1"/>
              <a:t>                             A Cross-Country Running Race</a:t>
            </a:r>
            <a:endParaRPr lang="zh-CN" altLang="en-US" sz="2400" b="1"/>
          </a:p>
          <a:p>
            <a:r>
              <a:rPr lang="zh-CN" altLang="en-US" sz="2400" b="1"/>
              <a:t>____________________________________________________________________________________________________________________________________________________________________________________________________________________________________________________________</a:t>
            </a:r>
            <a:endParaRPr lang="zh-CN" altLang="en-US" sz="2400" b="1"/>
          </a:p>
        </p:txBody>
      </p:sp>
      <p:grpSp>
        <p:nvGrpSpPr>
          <p:cNvPr id="10" name="组合 9"/>
          <p:cNvGrpSpPr/>
          <p:nvPr/>
        </p:nvGrpSpPr>
        <p:grpSpPr>
          <a:xfrm flipH="1">
            <a:off x="1121410" y="584200"/>
            <a:ext cx="1044575" cy="107950"/>
            <a:chOff x="3179" y="4943"/>
            <a:chExt cx="1818" cy="170"/>
          </a:xfrm>
        </p:grpSpPr>
        <p:cxnSp>
          <p:nvCxnSpPr>
            <p:cNvPr id="11" name="直接连接符 10"/>
            <p:cNvCxnSpPr/>
            <p:nvPr/>
          </p:nvCxnSpPr>
          <p:spPr>
            <a:xfrm>
              <a:off x="3179" y="5028"/>
              <a:ext cx="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27" y="4943"/>
              <a:ext cx="170" cy="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8" name="直接连接符 17"/>
          <p:cNvCxnSpPr/>
          <p:nvPr/>
        </p:nvCxnSpPr>
        <p:spPr>
          <a:xfrm>
            <a:off x="6776720" y="906145"/>
            <a:ext cx="333184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165985" y="322580"/>
            <a:ext cx="7527925" cy="583565"/>
          </a:xfrm>
          <a:prstGeom prst="rect">
            <a:avLst/>
          </a:prstGeom>
          <a:noFill/>
        </p:spPr>
        <p:txBody>
          <a:bodyPr wrap="square" rtlCol="0" anchor="t">
            <a:spAutoFit/>
          </a:bodyPr>
          <a:p>
            <a:pPr algn="l"/>
            <a:r>
              <a:rPr lang="zh-CN" altLang="en-US" sz="3200" b="1" dirty="0">
                <a:solidFill>
                  <a:schemeClr val="accent5">
                    <a:lumMod val="50000"/>
                  </a:schemeClr>
                </a:solidFill>
                <a:latin typeface="Times New Roman" panose="02020603050405020304" pitchFamily="18" charset="0"/>
                <a:sym typeface="+mn-ea"/>
              </a:rPr>
              <a:t>Character (角色代入)</a:t>
            </a:r>
            <a:r>
              <a:rPr lang="zh-CN" altLang="en-US" sz="2400" b="1" dirty="0">
                <a:solidFill>
                  <a:schemeClr val="accent5">
                    <a:lumMod val="50000"/>
                  </a:schemeClr>
                </a:solidFill>
                <a:latin typeface="Times New Roman" panose="02020603050405020304" pitchFamily="18" charset="0"/>
                <a:sym typeface="+mn-ea"/>
              </a:rPr>
              <a:t>-the status of identification</a:t>
            </a:r>
            <a:endParaRPr lang="zh-CN" altLang="en-US" sz="2400" b="1" dirty="0">
              <a:solidFill>
                <a:schemeClr val="accent5">
                  <a:lumMod val="50000"/>
                </a:schemeClr>
              </a:solidFill>
              <a:latin typeface="Times New Roman" panose="02020603050405020304" pitchFamily="18" charset="0"/>
              <a:sym typeface="+mn-ea"/>
            </a:endParaRPr>
          </a:p>
        </p:txBody>
      </p:sp>
      <p:sp>
        <p:nvSpPr>
          <p:cNvPr id="7" name="文本框 6"/>
          <p:cNvSpPr txBox="1"/>
          <p:nvPr/>
        </p:nvSpPr>
        <p:spPr>
          <a:xfrm>
            <a:off x="5292725" y="1764665"/>
            <a:ext cx="6534785" cy="2676525"/>
          </a:xfrm>
          <a:prstGeom prst="rect">
            <a:avLst/>
          </a:prstGeom>
          <a:solidFill>
            <a:schemeClr val="accent5">
              <a:lumMod val="20000"/>
              <a:lumOff val="80000"/>
            </a:schemeClr>
          </a:solidFill>
        </p:spPr>
        <p:txBody>
          <a:bodyPr wrap="square" rtlCol="0">
            <a:spAutoFit/>
          </a:bodyPr>
          <a:p>
            <a:pPr marL="342900" indent="-342900">
              <a:buFont typeface="Wingdings" panose="05000000000000000000" charset="0"/>
              <a:buChar char="Ø"/>
            </a:pPr>
            <a:r>
              <a:rPr lang="en-US" altLang="zh-CN" sz="2400" b="1">
                <a:solidFill>
                  <a:schemeClr val="tx1"/>
                </a:solidFill>
              </a:rPr>
              <a:t>Who are you?</a:t>
            </a:r>
            <a:endParaRPr lang="en-US" altLang="zh-CN" sz="2400" b="1">
              <a:solidFill>
                <a:schemeClr val="tx1"/>
              </a:solidFill>
            </a:endParaRPr>
          </a:p>
          <a:p>
            <a:pPr marL="342900" indent="-342900">
              <a:buFont typeface="Wingdings" panose="05000000000000000000" charset="0"/>
              <a:buChar char="Ø"/>
            </a:pPr>
            <a:endParaRPr lang="en-US" altLang="zh-CN" sz="2400" b="1">
              <a:solidFill>
                <a:schemeClr val="tx1"/>
              </a:solidFill>
            </a:endParaRPr>
          </a:p>
          <a:p>
            <a:pPr marL="342900" indent="-342900">
              <a:buFont typeface="Wingdings" panose="05000000000000000000" charset="0"/>
              <a:buChar char="Ø"/>
            </a:pPr>
            <a:endParaRPr lang="en-US" altLang="zh-CN" sz="2400" b="1">
              <a:solidFill>
                <a:schemeClr val="tx1"/>
              </a:solidFill>
            </a:endParaRPr>
          </a:p>
          <a:p>
            <a:pPr indent="0">
              <a:buFont typeface="Wingdings" panose="05000000000000000000" charset="0"/>
              <a:buNone/>
            </a:pPr>
            <a:endParaRPr lang="en-US" altLang="zh-CN" sz="2400" b="1">
              <a:solidFill>
                <a:schemeClr val="tx1"/>
              </a:solidFill>
            </a:endParaRPr>
          </a:p>
          <a:p>
            <a:pPr indent="0">
              <a:buFont typeface="Wingdings" panose="05000000000000000000" charset="0"/>
              <a:buNone/>
            </a:pPr>
            <a:r>
              <a:rPr lang="en-US" altLang="zh-CN" sz="2400" b="1">
                <a:solidFill>
                  <a:schemeClr val="tx1"/>
                </a:solidFill>
              </a:rPr>
              <a:t>   </a:t>
            </a:r>
            <a:r>
              <a:rPr lang="en-US" altLang="zh-CN" sz="2400" b="1">
                <a:solidFill>
                  <a:srgbClr val="002060"/>
                </a:solidFill>
              </a:rPr>
              <a:t>  </a:t>
            </a:r>
            <a:endParaRPr lang="en-US" altLang="zh-CN" sz="2400" b="1">
              <a:solidFill>
                <a:srgbClr val="002060"/>
              </a:solidFill>
            </a:endParaRPr>
          </a:p>
          <a:p>
            <a:pPr marL="342900" indent="-342900">
              <a:buFont typeface="Wingdings" panose="05000000000000000000" charset="0"/>
              <a:buChar char="Ø"/>
            </a:pPr>
            <a:r>
              <a:rPr lang="en-US" altLang="zh-CN" sz="2400" b="1">
                <a:solidFill>
                  <a:schemeClr val="tx1"/>
                </a:solidFill>
              </a:rPr>
              <a:t>Do you learn something about the 5-km Cross-Country Running Race?</a:t>
            </a:r>
            <a:endParaRPr lang="en-US" altLang="zh-CN" sz="2400" b="1">
              <a:solidFill>
                <a:schemeClr val="tx1"/>
              </a:solidFill>
            </a:endParaRPr>
          </a:p>
        </p:txBody>
      </p:sp>
      <p:sp>
        <p:nvSpPr>
          <p:cNvPr id="13" name="圆角矩形 12"/>
          <p:cNvSpPr/>
          <p:nvPr/>
        </p:nvSpPr>
        <p:spPr>
          <a:xfrm>
            <a:off x="2564765" y="1092200"/>
            <a:ext cx="696595" cy="487045"/>
          </a:xfrm>
          <a:prstGeom prst="round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9942830" y="1092200"/>
            <a:ext cx="1567815" cy="487045"/>
          </a:xfrm>
          <a:prstGeom prst="round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766445" y="1440815"/>
            <a:ext cx="1045210" cy="487045"/>
          </a:xfrm>
          <a:prstGeom prst="round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5746750" y="1092200"/>
            <a:ext cx="2708275" cy="487045"/>
          </a:xfrm>
          <a:prstGeom prst="round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4247515" y="1092200"/>
            <a:ext cx="696595" cy="487045"/>
          </a:xfrm>
          <a:prstGeom prst="roundRect">
            <a:avLst/>
          </a:prstGeom>
          <a:solidFill>
            <a:schemeClr val="accent6">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9585325" y="1092200"/>
            <a:ext cx="1203960" cy="487045"/>
          </a:xfrm>
          <a:prstGeom prst="roundRect">
            <a:avLst/>
          </a:prstGeom>
          <a:solidFill>
            <a:schemeClr val="accent6">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5589905" y="2154555"/>
            <a:ext cx="5940425" cy="829945"/>
          </a:xfrm>
          <a:prstGeom prst="rect">
            <a:avLst/>
          </a:prstGeom>
          <a:noFill/>
        </p:spPr>
        <p:txBody>
          <a:bodyPr wrap="square" rtlCol="0" anchor="t">
            <a:spAutoFit/>
          </a:bodyPr>
          <a:p>
            <a:r>
              <a:rPr lang="en-US" altLang="zh-CN" sz="2400" b="1">
                <a:solidFill>
                  <a:srgbClr val="002060"/>
                </a:solidFill>
                <a:sym typeface="+mn-ea"/>
              </a:rPr>
              <a:t>I'm Li Hua, a reporter for the school newspaper.</a:t>
            </a:r>
            <a:endParaRPr lang="zh-CN" altLang="en-US"/>
          </a:p>
        </p:txBody>
      </p:sp>
      <p:sp>
        <p:nvSpPr>
          <p:cNvPr id="21" name="文本框 20"/>
          <p:cNvSpPr txBox="1"/>
          <p:nvPr/>
        </p:nvSpPr>
        <p:spPr>
          <a:xfrm>
            <a:off x="5292725" y="2872740"/>
            <a:ext cx="6367145" cy="460375"/>
          </a:xfrm>
          <a:prstGeom prst="rect">
            <a:avLst/>
          </a:prstGeom>
          <a:noFill/>
        </p:spPr>
        <p:txBody>
          <a:bodyPr wrap="none" rtlCol="0" anchor="t">
            <a:spAutoFit/>
          </a:bodyPr>
          <a:p>
            <a:pPr marL="342900" indent="-342900" algn="l">
              <a:buFont typeface="Wingdings" panose="05000000000000000000" charset="0"/>
              <a:buChar char="Ø"/>
            </a:pPr>
            <a:r>
              <a:rPr lang="en-US" altLang="zh-CN" sz="2400" b="1">
                <a:sym typeface="+mn-ea"/>
              </a:rPr>
              <a:t>Who are the readers of the news report?</a:t>
            </a:r>
            <a:endParaRPr lang="zh-CN" altLang="en-US"/>
          </a:p>
        </p:txBody>
      </p:sp>
      <p:sp>
        <p:nvSpPr>
          <p:cNvPr id="22" name="文本框 21"/>
          <p:cNvSpPr txBox="1"/>
          <p:nvPr/>
        </p:nvSpPr>
        <p:spPr>
          <a:xfrm>
            <a:off x="5746750" y="3199130"/>
            <a:ext cx="5825490" cy="460375"/>
          </a:xfrm>
          <a:prstGeom prst="rect">
            <a:avLst/>
          </a:prstGeom>
          <a:noFill/>
        </p:spPr>
        <p:txBody>
          <a:bodyPr wrap="none" rtlCol="0" anchor="t">
            <a:spAutoFit/>
          </a:bodyPr>
          <a:p>
            <a:pPr algn="l">
              <a:buFont typeface="Wingdings" panose="05000000000000000000" charset="0"/>
            </a:pPr>
            <a:r>
              <a:rPr lang="en-US" altLang="zh-CN" sz="2400" b="1">
                <a:solidFill>
                  <a:srgbClr val="002060"/>
                </a:solidFill>
                <a:sym typeface="+mn-ea"/>
              </a:rPr>
              <a:t>All the school's teachers and students.</a:t>
            </a:r>
            <a:endParaRPr lang="zh-CN" altLang="en-US"/>
          </a:p>
        </p:txBody>
      </p:sp>
      <p:pic>
        <p:nvPicPr>
          <p:cNvPr id="23" name="图片 22"/>
          <p:cNvPicPr>
            <a:picLocks noChangeAspect="1"/>
          </p:cNvPicPr>
          <p:nvPr/>
        </p:nvPicPr>
        <p:blipFill>
          <a:blip r:embed="rId2">
            <a:clrChange>
              <a:clrFrom>
                <a:srgbClr val="FDFAE7">
                  <a:alpha val="100000"/>
                </a:srgbClr>
              </a:clrFrom>
              <a:clrTo>
                <a:srgbClr val="FDFAE7">
                  <a:alpha val="100000"/>
                  <a:alpha val="0"/>
                </a:srgbClr>
              </a:clrTo>
            </a:clrChange>
          </a:blip>
          <a:srcRect l="7106" t="9655" r="8983" b="10250"/>
          <a:stretch>
            <a:fillRect/>
          </a:stretch>
        </p:blipFill>
        <p:spPr>
          <a:xfrm>
            <a:off x="0" y="4441190"/>
            <a:ext cx="4062095" cy="198945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blinds(horizontal)">
                                      <p:cBhvr>
                                        <p:cTn id="15" dur="500"/>
                                        <p:tgtEl>
                                          <p:spTgt spid="7">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blinds(horizontal)">
                                      <p:cBhvr>
                                        <p:cTn id="18" dur="500"/>
                                        <p:tgtEl>
                                          <p:spTgt spid="7">
                                            <p:txEl>
                                              <p:pRg st="5" end="5"/>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ppt_x</p:attrName>
                                        </p:attrNameLst>
                                      </p:cBhvr>
                                      <p:tavLst>
                                        <p:tav tm="0">
                                          <p:val>
                                            <p:strVal val="#ppt_x-.2"/>
                                          </p:val>
                                        </p:tav>
                                        <p:tav tm="100000">
                                          <p:val>
                                            <p:strVal val="#ppt_x"/>
                                          </p:val>
                                        </p:tav>
                                      </p:tavLst>
                                    </p:anim>
                                    <p:anim calcmode="lin" valueType="num">
                                      <p:cBhvr>
                                        <p:cTn id="2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ppt_x</p:attrName>
                                        </p:attrNameLst>
                                      </p:cBhvr>
                                      <p:tavLst>
                                        <p:tav tm="0">
                                          <p:val>
                                            <p:strVal val="#ppt_x-.2"/>
                                          </p:val>
                                        </p:tav>
                                        <p:tav tm="100000">
                                          <p:val>
                                            <p:strVal val="#ppt_x"/>
                                          </p:val>
                                        </p:tav>
                                      </p:tavLst>
                                    </p:anim>
                                    <p:anim calcmode="lin" valueType="num">
                                      <p:cBhvr>
                                        <p:cTn id="3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4"/>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ppt_x</p:attrName>
                                        </p:attrNameLst>
                                      </p:cBhvr>
                                      <p:tavLst>
                                        <p:tav tm="0">
                                          <p:val>
                                            <p:strVal val="#ppt_x-.2"/>
                                          </p:val>
                                        </p:tav>
                                        <p:tav tm="100000">
                                          <p:val>
                                            <p:strVal val="#ppt_x"/>
                                          </p:val>
                                        </p:tav>
                                      </p:tavLst>
                                    </p:anim>
                                    <p:anim calcmode="lin" valueType="num">
                                      <p:cBhvr>
                                        <p:cTn id="37"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0"/>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ppt_x</p:attrName>
                                        </p:attrNameLst>
                                      </p:cBhvr>
                                      <p:tavLst>
                                        <p:tav tm="0">
                                          <p:val>
                                            <p:strVal val="#ppt_x-.2"/>
                                          </p:val>
                                        </p:tav>
                                        <p:tav tm="100000">
                                          <p:val>
                                            <p:strVal val="#ppt_x"/>
                                          </p:val>
                                        </p:tav>
                                      </p:tavLst>
                                    </p:anim>
                                    <p:anim calcmode="lin" valueType="num">
                                      <p:cBhvr>
                                        <p:cTn id="4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ppt_x</p:attrName>
                                        </p:attrNameLst>
                                      </p:cBhvr>
                                      <p:tavLst>
                                        <p:tav tm="0">
                                          <p:val>
                                            <p:strVal val="#ppt_x-.2"/>
                                          </p:val>
                                        </p:tav>
                                        <p:tav tm="100000">
                                          <p:val>
                                            <p:strVal val="#ppt_x"/>
                                          </p:val>
                                        </p:tav>
                                      </p:tavLst>
                                    </p:anim>
                                    <p:anim calcmode="lin" valueType="num">
                                      <p:cBhvr>
                                        <p:cTn id="4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2"/>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ppt_x</p:attrName>
                                        </p:attrNameLst>
                                      </p:cBhvr>
                                      <p:tavLst>
                                        <p:tav tm="0">
                                          <p:val>
                                            <p:strVal val="#ppt_x-.2"/>
                                          </p:val>
                                        </p:tav>
                                        <p:tav tm="100000">
                                          <p:val>
                                            <p:strVal val="#ppt_x"/>
                                          </p:val>
                                        </p:tav>
                                      </p:tavLst>
                                    </p:anim>
                                    <p:anim calcmode="lin" valueType="num">
                                      <p:cBhvr>
                                        <p:cTn id="5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7"/>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1000" fill="hold"/>
                                        <p:tgtEl>
                                          <p:spTgt spid="19"/>
                                        </p:tgtEl>
                                        <p:attrNameLst>
                                          <p:attrName>ppt_x</p:attrName>
                                        </p:attrNameLst>
                                      </p:cBhvr>
                                      <p:tavLst>
                                        <p:tav tm="0">
                                          <p:val>
                                            <p:strVal val="#ppt_x-.2"/>
                                          </p:val>
                                        </p:tav>
                                        <p:tav tm="100000">
                                          <p:val>
                                            <p:strVal val="#ppt_x"/>
                                          </p:val>
                                        </p:tav>
                                      </p:tavLst>
                                    </p:anim>
                                    <p:anim calcmode="lin" valueType="num">
                                      <p:cBhvr>
                                        <p:cTn id="5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ppt_x</p:attrName>
                                        </p:attrNameLst>
                                      </p:cBhvr>
                                      <p:tavLst>
                                        <p:tav tm="0">
                                          <p:val>
                                            <p:strVal val="#ppt_x-.2"/>
                                          </p:val>
                                        </p:tav>
                                        <p:tav tm="100000">
                                          <p:val>
                                            <p:strVal val="#ppt_x"/>
                                          </p:val>
                                        </p:tav>
                                      </p:tavLst>
                                    </p:anim>
                                    <p:anim calcmode="lin" valueType="num">
                                      <p:cBhvr>
                                        <p:cTn id="6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3" grpId="0" animBg="1"/>
      <p:bldP spid="13" grpId="1" animBg="1"/>
      <p:bldP spid="14" grpId="0" animBg="1"/>
      <p:bldP spid="14" grpId="1" animBg="1"/>
      <p:bldP spid="20" grpId="0"/>
      <p:bldP spid="20" grpId="1"/>
      <p:bldP spid="15" grpId="0" animBg="1"/>
      <p:bldP spid="15" grpId="1" animBg="1"/>
      <p:bldP spid="21" grpId="0"/>
      <p:bldP spid="21" grpId="1"/>
      <p:bldP spid="22" grpId="0"/>
      <p:bldP spid="22" grpId="1"/>
      <p:bldP spid="17" grpId="0" animBg="1"/>
      <p:bldP spid="17" grpId="1" animBg="1"/>
      <p:bldP spid="19" grpId="0" bldLvl="0" animBg="1"/>
      <p:bldP spid="19" grpId="1" animBg="1"/>
      <p:bldP spid="16" grpId="0" animBg="1"/>
      <p:bldP spid="16" grpId="1" animBg="1"/>
    </p:bldLst>
  </p:timing>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UNIT_PLACING_PICTURE_USER_VIEWPORT" val="{&quot;height&quot;:4980,&quot;width&quot;:8025}"/>
</p:tagLst>
</file>

<file path=ppt/tags/tag18.xml><?xml version="1.0" encoding="utf-8"?>
<p:tagLst xmlns:p="http://schemas.openxmlformats.org/presentationml/2006/main">
  <p:tag name="KSO_WM_BEAUTIFY_FLAG" val="#wm#"/>
  <p:tag name="KSO_WM_TEMPLATE_CATEGORY" val="custom"/>
  <p:tag name="KSO_WM_TEMPLATE_INDEX" val="20187308"/>
</p:tagLst>
</file>

<file path=ppt/tags/tag19.xml><?xml version="1.0" encoding="utf-8"?>
<p:tagLst xmlns:p="http://schemas.openxmlformats.org/presentationml/2006/main">
  <p:tag name="KSO_WM_BEAUTIFY_FLAG" val="#wm#"/>
  <p:tag name="KSO_WM_TEMPLATE_CATEGORY" val="custom"/>
  <p:tag name="KSO_WM_TEMPLATE_INDEX" val="20187308"/>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20.xml><?xml version="1.0" encoding="utf-8"?>
<p:tagLst xmlns:p="http://schemas.openxmlformats.org/presentationml/2006/main">
  <p:tag name="KSO_WM_BEAUTIFY_FLAG" val="#wm#"/>
  <p:tag name="KSO_WM_TEMPLATE_CATEGORY" val="custom"/>
  <p:tag name="KSO_WM_TEMPLATE_INDEX" val="20187308"/>
</p:tagLst>
</file>

<file path=ppt/tags/tag21.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BEAUTIFY_FLAG" val="#wm#"/>
  <p:tag name="KSO_WM_TEMPLATE_CATEGORY" val="custom"/>
  <p:tag name="KSO_WM_TEMPLATE_INDEX" val="20187308"/>
</p:tagLst>
</file>

<file path=ppt/tags/tag23.xml><?xml version="1.0" encoding="utf-8"?>
<p:tagLst xmlns:p="http://schemas.openxmlformats.org/presentationml/2006/main">
  <p:tag name="KSO_WM_BEAUTIFY_FLAG" val="#wm#"/>
  <p:tag name="KSO_WM_TEMPLATE_CATEGORY" val="custom"/>
  <p:tag name="KSO_WM_TEMPLATE_INDEX" val="20187308"/>
</p:tagLst>
</file>

<file path=ppt/tags/tag24.xml><?xml version="1.0" encoding="utf-8"?>
<p:tagLst xmlns:p="http://schemas.openxmlformats.org/presentationml/2006/main">
  <p:tag name="KSO_WM_BEAUTIFY_FLAG" val="#wm#"/>
  <p:tag name="KSO_WM_TEMPLATE_CATEGORY" val="custom"/>
  <p:tag name="KSO_WM_TEMPLATE_INDEX" val="20187308"/>
</p:tagLst>
</file>

<file path=ppt/tags/tag25.xml><?xml version="1.0" encoding="utf-8"?>
<p:tagLst xmlns:p="http://schemas.openxmlformats.org/presentationml/2006/main">
  <p:tag name="KSO_WM_BEAUTIFY_FLAG" val="#wm#"/>
  <p:tag name="KSO_WM_TEMPLATE_CATEGORY" val="custom"/>
  <p:tag name="KSO_WM_TEMPLATE_INDEX" val="20187308"/>
</p:tagLst>
</file>

<file path=ppt/tags/tag26.xml><?xml version="1.0" encoding="utf-8"?>
<p:tagLst xmlns:p="http://schemas.openxmlformats.org/presentationml/2006/main">
  <p:tag name="KSO_WM_BEAUTIFY_FLAG" val="#wm#"/>
  <p:tag name="KSO_WM_TEMPLATE_CATEGORY" val="custom"/>
  <p:tag name="KSO_WM_TEMPLATE_INDEX" val="20187308"/>
</p:tagLst>
</file>

<file path=ppt/tags/tag27.xml><?xml version="1.0" encoding="utf-8"?>
<p:tagLst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28.xml><?xml version="1.0" encoding="utf-8"?>
<p:tagLst xmlns:p="http://schemas.openxmlformats.org/presentationml/2006/main">
  <p:tag name="KSO_WM_UNIT_PLACING_PICTURE_USER_VIEWPORT" val="{&quot;height&quot;:3685.7165354330709,&quot;width&quot;:3685.7165354330709}"/>
</p:tagLst>
</file>

<file path=ppt/tags/tag2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ags/tag5.xml><?xml version="1.0" encoding="utf-8"?>
<p:tagLst xmlns:p="http://schemas.openxmlformats.org/presentationml/2006/main">
  <p:tag name="KSO_WM_BEAUTIFY_FLAG" val="#wm#"/>
  <p:tag name="KSO_WM_TEMPLATE_CATEGORY" val="custom"/>
  <p:tag name="KSO_WM_TEMPLATE_INDEX" val="20187308"/>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TABLE_BEAUTIFY" val="smartTable{b8076769-3e30-41be-b5fe-8d79e3872dc3}"/>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TABLE_BEAUTIFY" val="smartTable{b8076769-3e30-41be-b5fe-8d79e3872dc3}"/>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10264</Words>
  <Application>WPS 演示</Application>
  <PresentationFormat>自定义</PresentationFormat>
  <Paragraphs>353</Paragraphs>
  <Slides>23</Slides>
  <Notes>2</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23</vt:i4>
      </vt:variant>
    </vt:vector>
  </HeadingPairs>
  <TitlesOfParts>
    <vt:vector size="44" baseType="lpstr">
      <vt:lpstr>Arial</vt:lpstr>
      <vt:lpstr>宋体</vt:lpstr>
      <vt:lpstr>Wingdings</vt:lpstr>
      <vt:lpstr>微软雅黑</vt:lpstr>
      <vt:lpstr>等线</vt:lpstr>
      <vt:lpstr>逐浪粗宋简体</vt:lpstr>
      <vt:lpstr>Wingdings</vt:lpstr>
      <vt:lpstr>Times New Roman</vt:lpstr>
      <vt:lpstr>Calibri</vt:lpstr>
      <vt:lpstr>Arial Narrow</vt:lpstr>
      <vt:lpstr>Arial Unicode MS</vt:lpstr>
      <vt:lpstr>Lifeline JL</vt:lpstr>
      <vt:lpstr>Shit Happens</vt:lpstr>
      <vt:lpstr>Mangal</vt:lpstr>
      <vt:lpstr>Jellyka - Nathaniel, a Mystery</vt:lpstr>
      <vt:lpstr>HelveticaNeue</vt:lpstr>
      <vt:lpstr>NumberOnly</vt:lpstr>
      <vt:lpstr>华文新魏</vt:lpstr>
      <vt:lpstr>等线 Light</vt:lpstr>
      <vt:lpstr>Office 主题​​</vt:lpstr>
      <vt:lpstr>2_Office 主题​​</vt:lpstr>
      <vt:lpstr>PowerPoint 演示文稿</vt:lpstr>
      <vt:lpstr>2020年7月新高考全国卷Ⅰ （山东卷）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曹小等</cp:lastModifiedBy>
  <cp:revision>409</cp:revision>
  <dcterms:created xsi:type="dcterms:W3CDTF">2017-08-03T09:01:00Z</dcterms:created>
  <dcterms:modified xsi:type="dcterms:W3CDTF">2020-08-12T01:26:46Z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