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62"/>
  </p:handoutMasterIdLst>
  <p:sldIdLst>
    <p:sldId id="439" r:id="rId3"/>
    <p:sldId id="257" r:id="rId4"/>
    <p:sldId id="259" r:id="rId6"/>
    <p:sldId id="345" r:id="rId7"/>
    <p:sldId id="258" r:id="rId8"/>
    <p:sldId id="260" r:id="rId9"/>
    <p:sldId id="262" r:id="rId10"/>
    <p:sldId id="263" r:id="rId11"/>
    <p:sldId id="265" r:id="rId12"/>
    <p:sldId id="267" r:id="rId13"/>
    <p:sldId id="268" r:id="rId14"/>
    <p:sldId id="269" r:id="rId15"/>
    <p:sldId id="272" r:id="rId16"/>
    <p:sldId id="270" r:id="rId17"/>
    <p:sldId id="271" r:id="rId18"/>
    <p:sldId id="273" r:id="rId19"/>
    <p:sldId id="274" r:id="rId20"/>
    <p:sldId id="398" r:id="rId21"/>
    <p:sldId id="276" r:id="rId22"/>
    <p:sldId id="282" r:id="rId23"/>
    <p:sldId id="283" r:id="rId24"/>
    <p:sldId id="281" r:id="rId25"/>
    <p:sldId id="280" r:id="rId26"/>
    <p:sldId id="279" r:id="rId27"/>
    <p:sldId id="287" r:id="rId28"/>
    <p:sldId id="288" r:id="rId29"/>
    <p:sldId id="315" r:id="rId30"/>
    <p:sldId id="291" r:id="rId31"/>
    <p:sldId id="292" r:id="rId32"/>
    <p:sldId id="293" r:id="rId33"/>
    <p:sldId id="294" r:id="rId34"/>
    <p:sldId id="295" r:id="rId35"/>
    <p:sldId id="296" r:id="rId36"/>
    <p:sldId id="297" r:id="rId37"/>
    <p:sldId id="399" r:id="rId38"/>
    <p:sldId id="298" r:id="rId39"/>
    <p:sldId id="299" r:id="rId40"/>
    <p:sldId id="300" r:id="rId41"/>
    <p:sldId id="301" r:id="rId42"/>
    <p:sldId id="303" r:id="rId43"/>
    <p:sldId id="302" r:id="rId44"/>
    <p:sldId id="401" r:id="rId45"/>
    <p:sldId id="304" r:id="rId46"/>
    <p:sldId id="305" r:id="rId47"/>
    <p:sldId id="306" r:id="rId48"/>
    <p:sldId id="307" r:id="rId49"/>
    <p:sldId id="308" r:id="rId50"/>
    <p:sldId id="309" r:id="rId51"/>
    <p:sldId id="310" r:id="rId52"/>
    <p:sldId id="311" r:id="rId53"/>
    <p:sldId id="312" r:id="rId54"/>
    <p:sldId id="313" r:id="rId55"/>
    <p:sldId id="314" r:id="rId56"/>
    <p:sldId id="340" r:id="rId57"/>
    <p:sldId id="341" r:id="rId58"/>
    <p:sldId id="342" r:id="rId59"/>
    <p:sldId id="343" r:id="rId60"/>
    <p:sldId id="344" r:id="rId6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92"/>
        <p:guide pos="401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handoutMaster" Target="handoutMasters/handoutMaster1.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水印"/>
          <p:cNvPicPr>
            <a:picLocks noChangeAspect="1"/>
          </p:cNvPicPr>
          <p:nvPr userDrawn="1"/>
        </p:nvPicPr>
        <p:blipFill>
          <a:blip r:embed="rId18"/>
          <a:stretch>
            <a:fillRect/>
          </a:stretch>
        </p:blipFill>
        <p:spPr>
          <a:xfrm>
            <a:off x="6924040" y="55245"/>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72.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5.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7.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1.xml"/><Relationship Id="rId1" Type="http://schemas.openxmlformats.org/officeDocument/2006/relationships/tags" Target="../tags/tag7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3.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7.xml"/><Relationship Id="rId1" Type="http://schemas.openxmlformats.org/officeDocument/2006/relationships/tags" Target="../tags/tag8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8.xml"/><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2.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6.xml"/><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9.xml"/><Relationship Id="rId1"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0.xml"/><Relationship Id="rId1"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1.xml"/><Relationship Id="rId1"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3.xml"/><Relationship Id="rId1"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5.xml"/><Relationship Id="rId1"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6.xml"/><Relationship Id="rId1"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7.xml"/><Relationship Id="rId1"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8.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0.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2.xml"/><Relationship Id="rId1"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3.xml"/><Relationship Id="rId1"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5.xml"/><Relationship Id="rId1" Type="http://schemas.openxmlformats.org/officeDocument/2006/relationships/tags" Target="../tags/tag11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8.xml"/><Relationship Id="rId1"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9.xml"/><Relationship Id="rId1" Type="http://schemas.openxmlformats.org/officeDocument/2006/relationships/image" Target="../media/image27.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0.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maj-大填空"/>
          <p:cNvPicPr>
            <a:picLocks noChangeAspect="1"/>
          </p:cNvPicPr>
          <p:nvPr/>
        </p:nvPicPr>
        <p:blipFill>
          <a:blip r:embed="rId1"/>
          <a:stretch>
            <a:fillRect/>
          </a:stretch>
        </p:blipFill>
        <p:spPr>
          <a:xfrm>
            <a:off x="162560" y="3739515"/>
            <a:ext cx="11906885" cy="2952750"/>
          </a:xfrm>
          <a:prstGeom prst="rect">
            <a:avLst/>
          </a:prstGeom>
        </p:spPr>
      </p:pic>
      <p:pic>
        <p:nvPicPr>
          <p:cNvPr id="2" name="图片 1" descr="rupt断裂填空"/>
          <p:cNvPicPr>
            <a:picLocks noChangeAspect="1"/>
          </p:cNvPicPr>
          <p:nvPr/>
        </p:nvPicPr>
        <p:blipFill>
          <a:blip r:embed="rId2"/>
          <a:stretch>
            <a:fillRect/>
          </a:stretch>
        </p:blipFill>
        <p:spPr>
          <a:xfrm>
            <a:off x="44450" y="97155"/>
            <a:ext cx="12087225" cy="2907030"/>
          </a:xfrm>
          <a:prstGeom prst="rect">
            <a:avLst/>
          </a:prstGeom>
        </p:spPr>
      </p:pic>
      <p:sp>
        <p:nvSpPr>
          <p:cNvPr id="10" name="文本框 9"/>
          <p:cNvSpPr txBox="1"/>
          <p:nvPr/>
        </p:nvSpPr>
        <p:spPr>
          <a:xfrm>
            <a:off x="6111240" y="1251585"/>
            <a:ext cx="995680" cy="583565"/>
          </a:xfrm>
          <a:prstGeom prst="rect">
            <a:avLst/>
          </a:prstGeom>
          <a:noFill/>
        </p:spPr>
        <p:txBody>
          <a:bodyPr wrap="none" rtlCol="0">
            <a:spAutoFit/>
          </a:bodyPr>
          <a:p>
            <a:pPr algn="l"/>
            <a:r>
              <a:rPr lang="zh-CN" altLang="en-US" sz="3200" b="1">
                <a:solidFill>
                  <a:schemeClr val="accent2">
                    <a:lumMod val="75000"/>
                  </a:schemeClr>
                </a:solidFill>
                <a:latin typeface="Times New Roman" panose="02020603050405020304" charset="0"/>
                <a:cs typeface="Times New Roman" panose="02020603050405020304" charset="0"/>
                <a:sym typeface="+mn-ea"/>
              </a:rPr>
              <a:t>断裂</a:t>
            </a:r>
            <a:endParaRPr lang="zh-CN" altLang="en-US"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8452485" y="408305"/>
            <a:ext cx="1478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破裂</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断绝</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8393430" y="1049655"/>
            <a:ext cx="20878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突然的</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突兀的</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8143875" y="1622425"/>
            <a:ext cx="1478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爆发</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喷出</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10714990" y="1622425"/>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爆发</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8524875" y="2317115"/>
            <a:ext cx="1097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破产的</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11073765" y="2317115"/>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破产</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3674745" y="695960"/>
            <a:ext cx="1478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分裂</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瓦解</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4" name="文本框 13"/>
          <p:cNvSpPr txBox="1"/>
          <p:nvPr/>
        </p:nvSpPr>
        <p:spPr>
          <a:xfrm>
            <a:off x="1417955" y="695960"/>
            <a:ext cx="1478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分裂</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瓦解</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5" name="文本框 14"/>
          <p:cNvSpPr txBox="1"/>
          <p:nvPr/>
        </p:nvSpPr>
        <p:spPr>
          <a:xfrm>
            <a:off x="4223385" y="1313180"/>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打断</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6" name="文本框 15"/>
          <p:cNvSpPr txBox="1"/>
          <p:nvPr/>
        </p:nvSpPr>
        <p:spPr>
          <a:xfrm>
            <a:off x="1701165" y="1374775"/>
            <a:ext cx="1478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打断</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插嘴</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7" name="文本框 16"/>
          <p:cNvSpPr txBox="1"/>
          <p:nvPr/>
        </p:nvSpPr>
        <p:spPr>
          <a:xfrm>
            <a:off x="3918585" y="1988185"/>
            <a:ext cx="1097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腐败的</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8" name="文本框 17"/>
          <p:cNvSpPr txBox="1"/>
          <p:nvPr/>
        </p:nvSpPr>
        <p:spPr>
          <a:xfrm>
            <a:off x="2103755" y="1988185"/>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腐败</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9" name="标题 1"/>
          <p:cNvSpPr>
            <a:spLocks noGrp="1"/>
          </p:cNvSpPr>
          <p:nvPr/>
        </p:nvSpPr>
        <p:spPr>
          <a:xfrm>
            <a:off x="162517" y="277769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2400" spc="150">
                <a:solidFill>
                  <a:srgbClr val="000000"/>
                </a:solidFill>
                <a:latin typeface="Times New Roman" panose="02020603050405020304" charset="0"/>
                <a:ea typeface="+mn-ea"/>
                <a:cs typeface="Times New Roman" panose="02020603050405020304" charset="0"/>
              </a:rPr>
              <a:t>8.magnitude /ˈmæ gnɪtju:d / n.  </a:t>
            </a:r>
            <a:endParaRPr lang="en-US" altLang="en-US" sz="2400" spc="150">
              <a:solidFill>
                <a:srgbClr val="000000"/>
              </a:solidFill>
              <a:latin typeface="Times New Roman" panose="02020603050405020304" charset="0"/>
              <a:ea typeface="+mn-ea"/>
              <a:cs typeface="Times New Roman" panose="02020603050405020304" charset="0"/>
            </a:endParaRPr>
          </a:p>
        </p:txBody>
      </p:sp>
      <p:sp>
        <p:nvSpPr>
          <p:cNvPr id="20" name="文本框 19"/>
          <p:cNvSpPr txBox="1"/>
          <p:nvPr/>
        </p:nvSpPr>
        <p:spPr>
          <a:xfrm>
            <a:off x="4763770" y="2870835"/>
            <a:ext cx="1802130" cy="460375"/>
          </a:xfrm>
          <a:prstGeom prst="rect">
            <a:avLst/>
          </a:prstGeom>
          <a:noFill/>
        </p:spPr>
        <p:txBody>
          <a:bodyPr wrap="non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震级；量级</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21" name="文本框 20"/>
          <p:cNvSpPr txBox="1"/>
          <p:nvPr/>
        </p:nvSpPr>
        <p:spPr>
          <a:xfrm>
            <a:off x="162560" y="3279140"/>
            <a:ext cx="10280015"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词根词缀：magni</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(大)+</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tude(名词后缀，表状态)：大的程度——震级，量级</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3" name="文本框 22"/>
          <p:cNvSpPr txBox="1"/>
          <p:nvPr/>
        </p:nvSpPr>
        <p:spPr>
          <a:xfrm>
            <a:off x="6714490" y="4923790"/>
            <a:ext cx="589280" cy="583565"/>
          </a:xfrm>
          <a:prstGeom prst="rect">
            <a:avLst/>
          </a:prstGeom>
          <a:noFill/>
        </p:spPr>
        <p:txBody>
          <a:bodyPr wrap="none" rtlCol="0">
            <a:spAutoFit/>
          </a:bodyPr>
          <a:p>
            <a:pPr algn="l"/>
            <a:r>
              <a:rPr lang="zh-CN" altLang="en-US" sz="3200" b="1">
                <a:solidFill>
                  <a:schemeClr val="accent2">
                    <a:lumMod val="75000"/>
                  </a:schemeClr>
                </a:solidFill>
                <a:latin typeface="Times New Roman" panose="02020603050405020304" charset="0"/>
                <a:cs typeface="Times New Roman" panose="02020603050405020304" charset="0"/>
                <a:sym typeface="+mn-ea"/>
              </a:rPr>
              <a:t>大</a:t>
            </a:r>
            <a:endParaRPr lang="zh-CN" altLang="en-US"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24" name="文本框 23"/>
          <p:cNvSpPr txBox="1"/>
          <p:nvPr/>
        </p:nvSpPr>
        <p:spPr>
          <a:xfrm>
            <a:off x="9450070" y="4615180"/>
            <a:ext cx="21640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宏伟的</a:t>
            </a:r>
            <a:r>
              <a:rPr lang="en-US" altLang="zh-CN" sz="2400" b="1">
                <a:solidFill>
                  <a:schemeClr val="accent2">
                    <a:lumMod val="75000"/>
                  </a:schemeClr>
                </a:solidFill>
                <a:latin typeface="Times New Roman" panose="02020603050405020304" charset="0"/>
                <a:cs typeface="Times New Roman" panose="02020603050405020304" charset="0"/>
                <a:sym typeface="+mn-ea"/>
              </a:rPr>
              <a:t>, </a:t>
            </a:r>
            <a:r>
              <a:rPr lang="zh-CN" altLang="en-US" sz="2400" b="1">
                <a:solidFill>
                  <a:schemeClr val="accent2">
                    <a:lumMod val="75000"/>
                  </a:schemeClr>
                </a:solidFill>
                <a:latin typeface="Times New Roman" panose="02020603050405020304" charset="0"/>
                <a:cs typeface="Times New Roman" panose="02020603050405020304" charset="0"/>
                <a:sym typeface="+mn-ea"/>
              </a:rPr>
              <a:t>壮观的</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6" name="文本框 25"/>
          <p:cNvSpPr txBox="1"/>
          <p:nvPr/>
        </p:nvSpPr>
        <p:spPr>
          <a:xfrm>
            <a:off x="9351645" y="4006215"/>
            <a:ext cx="1554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放大</a:t>
            </a:r>
            <a:r>
              <a:rPr lang="en-US" altLang="zh-CN" sz="2400" b="1">
                <a:solidFill>
                  <a:schemeClr val="accent2">
                    <a:lumMod val="75000"/>
                  </a:schemeClr>
                </a:solidFill>
                <a:latin typeface="Times New Roman" panose="02020603050405020304" charset="0"/>
                <a:cs typeface="Times New Roman" panose="02020603050405020304" charset="0"/>
                <a:sym typeface="+mn-ea"/>
              </a:rPr>
              <a:t>, </a:t>
            </a:r>
            <a:r>
              <a:rPr lang="zh-CN" altLang="en-US" sz="2400" b="1">
                <a:solidFill>
                  <a:schemeClr val="accent2">
                    <a:lumMod val="75000"/>
                  </a:schemeClr>
                </a:solidFill>
                <a:latin typeface="Times New Roman" panose="02020603050405020304" charset="0"/>
                <a:cs typeface="Times New Roman" panose="02020603050405020304" charset="0"/>
                <a:sym typeface="+mn-ea"/>
              </a:rPr>
              <a:t>扩大</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8" name="文本框 27"/>
          <p:cNvSpPr txBox="1"/>
          <p:nvPr/>
        </p:nvSpPr>
        <p:spPr>
          <a:xfrm>
            <a:off x="9460230" y="5307965"/>
            <a:ext cx="1554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大小</a:t>
            </a:r>
            <a:r>
              <a:rPr lang="en-US" altLang="zh-CN" sz="2400" b="1">
                <a:solidFill>
                  <a:schemeClr val="accent2">
                    <a:lumMod val="75000"/>
                  </a:schemeClr>
                </a:solidFill>
                <a:latin typeface="Times New Roman" panose="02020603050405020304" charset="0"/>
                <a:cs typeface="Times New Roman" panose="02020603050405020304" charset="0"/>
                <a:sym typeface="+mn-ea"/>
              </a:rPr>
              <a:t>, </a:t>
            </a:r>
            <a:r>
              <a:rPr lang="zh-CN" altLang="en-US" sz="2400" b="1">
                <a:solidFill>
                  <a:schemeClr val="accent2">
                    <a:lumMod val="75000"/>
                  </a:schemeClr>
                </a:solidFill>
                <a:latin typeface="Times New Roman" panose="02020603050405020304" charset="0"/>
                <a:cs typeface="Times New Roman" panose="02020603050405020304" charset="0"/>
                <a:sym typeface="+mn-ea"/>
              </a:rPr>
              <a:t>量级</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9" name="文本框 28"/>
          <p:cNvSpPr txBox="1"/>
          <p:nvPr/>
        </p:nvSpPr>
        <p:spPr>
          <a:xfrm>
            <a:off x="2592070" y="5307965"/>
            <a:ext cx="1554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威严</a:t>
            </a:r>
            <a:r>
              <a:rPr lang="en-US" altLang="zh-CN" sz="2400" b="1">
                <a:solidFill>
                  <a:schemeClr val="accent2">
                    <a:lumMod val="75000"/>
                  </a:schemeClr>
                </a:solidFill>
                <a:latin typeface="Times New Roman" panose="02020603050405020304" charset="0"/>
                <a:cs typeface="Times New Roman" panose="02020603050405020304" charset="0"/>
                <a:sym typeface="+mn-ea"/>
              </a:rPr>
              <a:t>, </a:t>
            </a:r>
            <a:r>
              <a:rPr lang="zh-CN" altLang="en-US" sz="2400" b="1">
                <a:solidFill>
                  <a:schemeClr val="accent2">
                    <a:lumMod val="75000"/>
                  </a:schemeClr>
                </a:solidFill>
                <a:latin typeface="Times New Roman" panose="02020603050405020304" charset="0"/>
                <a:cs typeface="Times New Roman" panose="02020603050405020304" charset="0"/>
                <a:sym typeface="+mn-ea"/>
              </a:rPr>
              <a:t>雄伟</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30" name="文本框 29"/>
          <p:cNvSpPr txBox="1"/>
          <p:nvPr/>
        </p:nvSpPr>
        <p:spPr>
          <a:xfrm>
            <a:off x="1263015" y="4006215"/>
            <a:ext cx="2595880" cy="398780"/>
          </a:xfrm>
          <a:prstGeom prst="rect">
            <a:avLst/>
          </a:prstGeom>
          <a:noFill/>
        </p:spPr>
        <p:txBody>
          <a:bodyPr wrap="none" rtlCol="0">
            <a:spAutoFit/>
          </a:bodyPr>
          <a:p>
            <a:pPr algn="l"/>
            <a:r>
              <a:rPr lang="zh-CN" altLang="en-US" sz="2000" b="1">
                <a:solidFill>
                  <a:schemeClr val="accent2">
                    <a:lumMod val="75000"/>
                  </a:schemeClr>
                </a:solidFill>
                <a:latin typeface="Times New Roman" panose="02020603050405020304" charset="0"/>
                <a:cs typeface="Times New Roman" panose="02020603050405020304" charset="0"/>
                <a:sym typeface="+mn-ea"/>
              </a:rPr>
              <a:t>主要的    专业      主修       </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32" name="文本框 31"/>
          <p:cNvSpPr txBox="1"/>
          <p:nvPr/>
        </p:nvSpPr>
        <p:spPr>
          <a:xfrm>
            <a:off x="9351645" y="5960110"/>
            <a:ext cx="2316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最大的    最大值</a:t>
            </a:r>
            <a:r>
              <a:rPr lang="zh-CN" altLang="en-US" sz="2400" b="1">
                <a:solidFill>
                  <a:schemeClr val="accent2">
                    <a:lumMod val="75000"/>
                  </a:schemeClr>
                </a:solidFill>
                <a:latin typeface="Times New Roman" panose="02020603050405020304" charset="0"/>
                <a:cs typeface="Times New Roman" panose="02020603050405020304" charset="0"/>
                <a:sym typeface="+mn-ea"/>
              </a:rPr>
              <a:t>       </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2135505" y="4615180"/>
            <a:ext cx="20878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大部分</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sz="2400" b="1">
                <a:solidFill>
                  <a:schemeClr val="accent2">
                    <a:lumMod val="75000"/>
                  </a:schemeClr>
                </a:solidFill>
                <a:latin typeface="Times New Roman" panose="02020603050405020304" charset="0"/>
                <a:cs typeface="Times New Roman" panose="02020603050405020304" charset="0"/>
                <a:sym typeface="+mn-ea"/>
              </a:rPr>
              <a:t>大多数</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2" name="文本框 21"/>
          <p:cNvSpPr txBox="1"/>
          <p:nvPr/>
        </p:nvSpPr>
        <p:spPr>
          <a:xfrm>
            <a:off x="3179445" y="5960110"/>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市长</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ppt_x"/>
                                          </p:val>
                                        </p:tav>
                                        <p:tav tm="100000">
                                          <p:val>
                                            <p:strVal val="#ppt_x"/>
                                          </p:val>
                                        </p:tav>
                                      </p:tavLst>
                                    </p:anim>
                                    <p:anim calcmode="lin" valueType="num">
                                      <p:cBhvr additive="base">
                                        <p:cTn id="10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additive="base">
                                        <p:cTn id="109" dur="500" fill="hold"/>
                                        <p:tgtEl>
                                          <p:spTgt spid="26"/>
                                        </p:tgtEl>
                                        <p:attrNameLst>
                                          <p:attrName>ppt_x</p:attrName>
                                        </p:attrNameLst>
                                      </p:cBhvr>
                                      <p:tavLst>
                                        <p:tav tm="0">
                                          <p:val>
                                            <p:strVal val="#ppt_x"/>
                                          </p:val>
                                        </p:tav>
                                        <p:tav tm="100000">
                                          <p:val>
                                            <p:strVal val="#ppt_x"/>
                                          </p:val>
                                        </p:tav>
                                      </p:tavLst>
                                    </p:anim>
                                    <p:anim calcmode="lin" valueType="num">
                                      <p:cBhvr additive="base">
                                        <p:cTn id="11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additive="base">
                                        <p:cTn id="115" dur="500" fill="hold"/>
                                        <p:tgtEl>
                                          <p:spTgt spid="28"/>
                                        </p:tgtEl>
                                        <p:attrNameLst>
                                          <p:attrName>ppt_x</p:attrName>
                                        </p:attrNameLst>
                                      </p:cBhvr>
                                      <p:tavLst>
                                        <p:tav tm="0">
                                          <p:val>
                                            <p:strVal val="#ppt_x"/>
                                          </p:val>
                                        </p:tav>
                                        <p:tav tm="100000">
                                          <p:val>
                                            <p:strVal val="#ppt_x"/>
                                          </p:val>
                                        </p:tav>
                                      </p:tavLst>
                                    </p:anim>
                                    <p:anim calcmode="lin" valueType="num">
                                      <p:cBhvr additive="base">
                                        <p:cTn id="1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additive="base">
                                        <p:cTn id="121" dur="500" fill="hold"/>
                                        <p:tgtEl>
                                          <p:spTgt spid="29"/>
                                        </p:tgtEl>
                                        <p:attrNameLst>
                                          <p:attrName>ppt_x</p:attrName>
                                        </p:attrNameLst>
                                      </p:cBhvr>
                                      <p:tavLst>
                                        <p:tav tm="0">
                                          <p:val>
                                            <p:strVal val="#ppt_x"/>
                                          </p:val>
                                        </p:tav>
                                        <p:tav tm="100000">
                                          <p:val>
                                            <p:strVal val="#ppt_x"/>
                                          </p:val>
                                        </p:tav>
                                      </p:tavLst>
                                    </p:anim>
                                    <p:anim calcmode="lin" valueType="num">
                                      <p:cBhvr additive="base">
                                        <p:cTn id="1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additive="base">
                                        <p:cTn id="127" dur="500" fill="hold"/>
                                        <p:tgtEl>
                                          <p:spTgt spid="30"/>
                                        </p:tgtEl>
                                        <p:attrNameLst>
                                          <p:attrName>ppt_x</p:attrName>
                                        </p:attrNameLst>
                                      </p:cBhvr>
                                      <p:tavLst>
                                        <p:tav tm="0">
                                          <p:val>
                                            <p:strVal val="#ppt_x"/>
                                          </p:val>
                                        </p:tav>
                                        <p:tav tm="100000">
                                          <p:val>
                                            <p:strVal val="#ppt_x"/>
                                          </p:val>
                                        </p:tav>
                                      </p:tavLst>
                                    </p:anim>
                                    <p:anim calcmode="lin" valueType="num">
                                      <p:cBhvr additive="base">
                                        <p:cTn id="1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2"/>
                                        </p:tgtEl>
                                        <p:attrNameLst>
                                          <p:attrName>style.visibility</p:attrName>
                                        </p:attrNameLst>
                                      </p:cBhvr>
                                      <p:to>
                                        <p:strVal val="visible"/>
                                      </p:to>
                                    </p:set>
                                    <p:anim calcmode="lin" valueType="num">
                                      <p:cBhvr additive="base">
                                        <p:cTn id="133" dur="500" fill="hold"/>
                                        <p:tgtEl>
                                          <p:spTgt spid="32"/>
                                        </p:tgtEl>
                                        <p:attrNameLst>
                                          <p:attrName>ppt_x</p:attrName>
                                        </p:attrNameLst>
                                      </p:cBhvr>
                                      <p:tavLst>
                                        <p:tav tm="0">
                                          <p:val>
                                            <p:strVal val="#ppt_x"/>
                                          </p:val>
                                        </p:tav>
                                        <p:tav tm="100000">
                                          <p:val>
                                            <p:strVal val="#ppt_x"/>
                                          </p:val>
                                        </p:tav>
                                      </p:tavLst>
                                    </p:anim>
                                    <p:anim calcmode="lin" valueType="num">
                                      <p:cBhvr additive="base">
                                        <p:cTn id="13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5"/>
                                        </p:tgtEl>
                                        <p:attrNameLst>
                                          <p:attrName>style.visibility</p:attrName>
                                        </p:attrNameLst>
                                      </p:cBhvr>
                                      <p:to>
                                        <p:strVal val="visible"/>
                                      </p:to>
                                    </p:set>
                                    <p:anim calcmode="lin" valueType="num">
                                      <p:cBhvr additive="base">
                                        <p:cTn id="139" dur="500" fill="hold"/>
                                        <p:tgtEl>
                                          <p:spTgt spid="5"/>
                                        </p:tgtEl>
                                        <p:attrNameLst>
                                          <p:attrName>ppt_x</p:attrName>
                                        </p:attrNameLst>
                                      </p:cBhvr>
                                      <p:tavLst>
                                        <p:tav tm="0">
                                          <p:val>
                                            <p:strVal val="#ppt_x"/>
                                          </p:val>
                                        </p:tav>
                                        <p:tav tm="100000">
                                          <p:val>
                                            <p:strVal val="#ppt_x"/>
                                          </p:val>
                                        </p:tav>
                                      </p:tavLst>
                                    </p:anim>
                                    <p:anim calcmode="lin" valueType="num">
                                      <p:cBhvr additive="base">
                                        <p:cTn id="1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2"/>
                                        </p:tgtEl>
                                        <p:attrNameLst>
                                          <p:attrName>style.visibility</p:attrName>
                                        </p:attrNameLst>
                                      </p:cBhvr>
                                      <p:to>
                                        <p:strVal val="visible"/>
                                      </p:to>
                                    </p:set>
                                    <p:anim calcmode="lin" valueType="num">
                                      <p:cBhvr additive="base">
                                        <p:cTn id="145" dur="500" fill="hold"/>
                                        <p:tgtEl>
                                          <p:spTgt spid="22"/>
                                        </p:tgtEl>
                                        <p:attrNameLst>
                                          <p:attrName>ppt_x</p:attrName>
                                        </p:attrNameLst>
                                      </p:cBhvr>
                                      <p:tavLst>
                                        <p:tav tm="0">
                                          <p:val>
                                            <p:strVal val="#ppt_x"/>
                                          </p:val>
                                        </p:tav>
                                        <p:tav tm="100000">
                                          <p:val>
                                            <p:strVal val="#ppt_x"/>
                                          </p:val>
                                        </p:tav>
                                      </p:tavLst>
                                    </p:anim>
                                    <p:anim calcmode="lin" valueType="num">
                                      <p:cBhvr additive="base">
                                        <p:cTn id="1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9" grpId="0"/>
      <p:bldP spid="11" grpId="0"/>
      <p:bldP spid="12" grpId="0"/>
      <p:bldP spid="13" grpId="0"/>
      <p:bldP spid="14" grpId="0"/>
      <p:bldP spid="15" grpId="0"/>
      <p:bldP spid="16" grpId="0"/>
      <p:bldP spid="17" grpId="0"/>
      <p:bldP spid="18" grpId="0"/>
      <p:bldP spid="20" grpId="0"/>
      <p:bldP spid="21" grpId="0"/>
      <p:bldP spid="23" grpId="0"/>
      <p:bldP spid="24" grpId="0"/>
      <p:bldP spid="26" grpId="0"/>
      <p:bldP spid="28" grpId="0"/>
      <p:bldP spid="29" grpId="0"/>
      <p:bldP spid="30" grpId="0"/>
      <p:bldP spid="32" grpId="0"/>
      <p:bldP spid="5"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a:spLocks noGrp="1"/>
          </p:cNvSpPr>
          <p:nvPr/>
        </p:nvSpPr>
        <p:spPr>
          <a:xfrm>
            <a:off x="233045" y="157480"/>
            <a:ext cx="11725275" cy="147574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The Wenchuan earthquake had a </a:t>
            </a:r>
            <a:r>
              <a:rPr sz="2400">
                <a:solidFill>
                  <a:schemeClr val="accent2">
                    <a:lumMod val="75000"/>
                  </a:schemeClr>
                </a:solidFill>
                <a:latin typeface="Times New Roman" panose="02020603050405020304" charset="0"/>
                <a:ea typeface="+mn-ea"/>
                <a:cs typeface="Times New Roman" panose="02020603050405020304" charset="0"/>
              </a:rPr>
              <a:t>magnitude</a:t>
            </a:r>
            <a:r>
              <a:rPr sz="2400">
                <a:latin typeface="Times New Roman" panose="02020603050405020304" charset="0"/>
                <a:ea typeface="+mn-ea"/>
                <a:cs typeface="Times New Roman" panose="02020603050405020304" charset="0"/>
              </a:rPr>
              <a:t> of 8.0. 汶川地震的震级为8.0 级。</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We did not realize the </a:t>
            </a:r>
            <a:r>
              <a:rPr sz="2400">
                <a:solidFill>
                  <a:schemeClr val="accent2">
                    <a:lumMod val="75000"/>
                  </a:schemeClr>
                </a:solidFill>
                <a:latin typeface="Times New Roman" panose="02020603050405020304" charset="0"/>
                <a:ea typeface="+mn-ea"/>
                <a:cs typeface="Times New Roman" panose="02020603050405020304" charset="0"/>
              </a:rPr>
              <a:t>magnitude</a:t>
            </a:r>
            <a:r>
              <a:rPr sz="2400">
                <a:latin typeface="Times New Roman" panose="02020603050405020304" charset="0"/>
                <a:ea typeface="+mn-ea"/>
                <a:cs typeface="Times New Roman" panose="02020603050405020304" charset="0"/>
              </a:rPr>
              <a:t> of the problem. </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我们没有意识到这个问题的重要性。</a:t>
            </a:r>
            <a:endParaRPr sz="2400">
              <a:latin typeface="Times New Roman" panose="02020603050405020304" charset="0"/>
              <a:ea typeface="+mn-ea"/>
              <a:cs typeface="Times New Roman" panose="02020603050405020304" charset="0"/>
            </a:endParaRPr>
          </a:p>
          <a:p>
            <a:endParaRPr sz="320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33680" y="1633855"/>
            <a:ext cx="11725275" cy="459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lang="en-US" altLang="zh-CN" sz="3200">
                <a:latin typeface="Times New Roman" panose="02020603050405020304" charset="0"/>
                <a:ea typeface="+mn-ea"/>
                <a:cs typeface="Times New Roman" panose="02020603050405020304" charset="0"/>
              </a:rPr>
              <a:t>9.</a:t>
            </a:r>
            <a:r>
              <a:rPr sz="3200">
                <a:latin typeface="Times New Roman" panose="02020603050405020304" charset="0"/>
                <a:ea typeface="+mn-ea"/>
                <a:cs typeface="Times New Roman" panose="02020603050405020304" charset="0"/>
              </a:rPr>
              <a:t>rescue</a:t>
            </a:r>
            <a:r>
              <a:rPr lang="en-US" altLang="zh-CN" sz="3200">
                <a:latin typeface="Times New Roman" panose="02020603050405020304" charset="0"/>
                <a:ea typeface="+mn-ea"/>
                <a:cs typeface="Times New Roman" panose="02020603050405020304" charset="0"/>
              </a:rPr>
              <a:t> /'reskju:/n.&amp; vt.</a:t>
            </a:r>
            <a:endParaRPr lang="en-US" altLang="zh-CN">
              <a:latin typeface="Times New Roman" panose="02020603050405020304" charset="0"/>
              <a:ea typeface="+mn-ea"/>
              <a:cs typeface="Times New Roman" panose="02020603050405020304" charset="0"/>
            </a:endParaRPr>
          </a:p>
          <a:p>
            <a:pPr algn="just"/>
            <a:endParaRPr>
              <a:solidFill>
                <a:schemeClr val="tx1"/>
              </a:solidFill>
              <a:latin typeface="Times New Roman" panose="02020603050405020304" charset="0"/>
              <a:ea typeface="+mn-ea"/>
              <a:cs typeface="Times New Roman" panose="02020603050405020304" charset="0"/>
            </a:endParaRPr>
          </a:p>
        </p:txBody>
      </p:sp>
      <p:sp>
        <p:nvSpPr>
          <p:cNvPr id="20" name="文本框 19"/>
          <p:cNvSpPr txBox="1"/>
          <p:nvPr/>
        </p:nvSpPr>
        <p:spPr>
          <a:xfrm>
            <a:off x="5213985" y="1571625"/>
            <a:ext cx="2310130" cy="583565"/>
          </a:xfrm>
          <a:prstGeom prst="rect">
            <a:avLst/>
          </a:prstGeom>
          <a:noFill/>
        </p:spPr>
        <p:txBody>
          <a:bodyPr wrap="none" rtlCol="0">
            <a:spAutoFit/>
          </a:bodyPr>
          <a:p>
            <a:pPr algn="l"/>
            <a:r>
              <a:rPr lang="en-US" altLang="en-US" sz="3200" b="1" spc="150" dirty="0">
                <a:solidFill>
                  <a:srgbClr val="7030A0"/>
                </a:solidFill>
                <a:uFillTx/>
                <a:latin typeface="Times New Roman" panose="02020603050405020304" charset="0"/>
                <a:cs typeface="Times New Roman" panose="02020603050405020304" charset="0"/>
                <a:sym typeface="+mn-ea"/>
              </a:rPr>
              <a:t>营救；救援</a:t>
            </a:r>
            <a:endParaRPr lang="en-US" altLang="en-US" sz="3200" b="1" spc="150" dirty="0">
              <a:solidFill>
                <a:srgbClr val="7030A0"/>
              </a:solidFill>
              <a:uFillTx/>
              <a:latin typeface="Times New Roman" panose="02020603050405020304" charset="0"/>
              <a:cs typeface="Times New Roman" panose="02020603050405020304" charset="0"/>
              <a:sym typeface="+mn-ea"/>
            </a:endParaRPr>
          </a:p>
        </p:txBody>
      </p:sp>
      <p:sp>
        <p:nvSpPr>
          <p:cNvPr id="24" name="文本框 23"/>
          <p:cNvSpPr txBox="1"/>
          <p:nvPr/>
        </p:nvSpPr>
        <p:spPr>
          <a:xfrm>
            <a:off x="233680" y="2155190"/>
            <a:ext cx="3434080" cy="58356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音意相通：来施救</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33680" y="2471420"/>
            <a:ext cx="11725275" cy="38881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endParaRPr lang="en-US" altLang="zh-CN" sz="2400">
              <a:latin typeface="Times New Roman" panose="02020603050405020304" charset="0"/>
              <a:ea typeface="+mn-ea"/>
              <a:cs typeface="Times New Roman" panose="02020603050405020304" charset="0"/>
            </a:endParaRPr>
          </a:p>
          <a:p>
            <a:pPr algn="just">
              <a:lnSpc>
                <a:spcPct val="100000"/>
              </a:lnSpc>
            </a:pPr>
            <a:r>
              <a:rPr lang="en-US" altLang="zh-CN" sz="2400">
                <a:solidFill>
                  <a:schemeClr val="accent2">
                    <a:lumMod val="75000"/>
                  </a:schemeClr>
                </a:solidFill>
                <a:latin typeface="Times New Roman" panose="02020603050405020304" charset="0"/>
                <a:ea typeface="+mn-ea"/>
                <a:cs typeface="Times New Roman" panose="02020603050405020304" charset="0"/>
              </a:rPr>
              <a:t>rescue</a:t>
            </a:r>
            <a:r>
              <a:rPr lang="en-US" altLang="zh-CN" sz="2400">
                <a:latin typeface="Times New Roman" panose="02020603050405020304" charset="0"/>
                <a:ea typeface="+mn-ea"/>
                <a:cs typeface="Times New Roman" panose="02020603050405020304" charset="0"/>
              </a:rPr>
              <a:t> workers/boats 救援人员/船只</a:t>
            </a:r>
            <a:endParaRPr lang="en-US" altLang="zh-CN" sz="2400">
              <a:latin typeface="Times New Roman" panose="02020603050405020304" charset="0"/>
              <a:ea typeface="+mn-ea"/>
              <a:cs typeface="Times New Roman" panose="02020603050405020304" charset="0"/>
            </a:endParaRPr>
          </a:p>
          <a:p>
            <a:pPr algn="just">
              <a:lnSpc>
                <a:spcPct val="100000"/>
              </a:lnSpc>
            </a:pPr>
            <a:r>
              <a:rPr lang="en-US" altLang="zh-CN" sz="2400">
                <a:latin typeface="Times New Roman" panose="02020603050405020304" charset="0"/>
                <a:ea typeface="+mn-ea"/>
                <a:cs typeface="Times New Roman" panose="02020603050405020304" charset="0"/>
              </a:rPr>
              <a:t>What are the </a:t>
            </a:r>
            <a:r>
              <a:rPr lang="en-US" altLang="zh-CN" sz="2400">
                <a:solidFill>
                  <a:schemeClr val="accent2">
                    <a:lumMod val="75000"/>
                  </a:schemeClr>
                </a:solidFill>
                <a:latin typeface="Times New Roman" panose="02020603050405020304" charset="0"/>
                <a:ea typeface="+mn-ea"/>
                <a:cs typeface="Times New Roman" panose="02020603050405020304" charset="0"/>
              </a:rPr>
              <a:t>rescue</a:t>
            </a:r>
            <a:r>
              <a:rPr lang="en-US" altLang="zh-CN" sz="2400">
                <a:latin typeface="Times New Roman" panose="02020603050405020304" charset="0"/>
                <a:ea typeface="+mn-ea"/>
                <a:cs typeface="Times New Roman" panose="02020603050405020304" charset="0"/>
              </a:rPr>
              <a:t> workers and soldiers doing in the flood-hit area?</a:t>
            </a:r>
            <a:endParaRPr lang="en-US" altLang="zh-CN" sz="2400">
              <a:latin typeface="Times New Roman" panose="02020603050405020304" charset="0"/>
              <a:ea typeface="+mn-ea"/>
              <a:cs typeface="Times New Roman" panose="02020603050405020304" charset="0"/>
            </a:endParaRPr>
          </a:p>
          <a:p>
            <a:pPr algn="just">
              <a:lnSpc>
                <a:spcPct val="100000"/>
              </a:lnSpc>
            </a:pPr>
            <a:r>
              <a:rPr lang="en-US" altLang="zh-CN" sz="2400">
                <a:latin typeface="Times New Roman" panose="02020603050405020304" charset="0"/>
                <a:ea typeface="+mn-ea"/>
                <a:cs typeface="Times New Roman" panose="02020603050405020304" charset="0"/>
              </a:rPr>
              <a:t>在受灾地区，救援人员和士兵在做什么？</a:t>
            </a:r>
            <a:endParaRPr lang="en-US" altLang="zh-CN" sz="2400">
              <a:latin typeface="Times New Roman" panose="02020603050405020304" charset="0"/>
              <a:ea typeface="+mn-ea"/>
              <a:cs typeface="Times New Roman" panose="02020603050405020304" charset="0"/>
            </a:endParaRPr>
          </a:p>
          <a:p>
            <a:pPr algn="just">
              <a:lnSpc>
                <a:spcPct val="100000"/>
              </a:lnSpc>
            </a:pPr>
            <a:r>
              <a:rPr lang="en-US" altLang="zh-CN" sz="2400">
                <a:latin typeface="Times New Roman" panose="02020603050405020304" charset="0"/>
                <a:ea typeface="+mn-ea"/>
                <a:cs typeface="Times New Roman" panose="02020603050405020304" charset="0"/>
              </a:rPr>
              <a:t>Internet </a:t>
            </a:r>
            <a:r>
              <a:rPr lang="en-US" altLang="zh-CN" sz="2400">
                <a:solidFill>
                  <a:schemeClr val="accent2">
                    <a:lumMod val="75000"/>
                  </a:schemeClr>
                </a:solidFill>
                <a:latin typeface="Times New Roman" panose="02020603050405020304" charset="0"/>
                <a:ea typeface="+mn-ea"/>
                <a:cs typeface="Times New Roman" panose="02020603050405020304" charset="0"/>
              </a:rPr>
              <a:t>rescue</a:t>
            </a:r>
            <a:r>
              <a:rPr lang="en-US" altLang="zh-CN" sz="2400">
                <a:latin typeface="Times New Roman" panose="02020603050405020304" charset="0"/>
                <a:ea typeface="+mn-ea"/>
                <a:cs typeface="Times New Roman" panose="02020603050405020304" charset="0"/>
              </a:rPr>
              <a:t> camps in South Korea and China try to save kids addicted to the screen.韩国和中国的网络救援营试图拯救沉溺于手机的小孩。</a:t>
            </a:r>
            <a:endParaRPr lang="en-US" altLang="zh-CN" sz="2400">
              <a:latin typeface="Times New Roman" panose="02020603050405020304" charset="0"/>
              <a:ea typeface="+mn-ea"/>
              <a:cs typeface="Times New Roman" panose="02020603050405020304" charset="0"/>
            </a:endParaRPr>
          </a:p>
          <a:p>
            <a:pPr algn="just">
              <a:lnSpc>
                <a:spcPct val="100000"/>
              </a:lnSpc>
            </a:pPr>
            <a:r>
              <a:rPr lang="en-US" altLang="zh-CN" sz="2400">
                <a:latin typeface="Times New Roman" panose="02020603050405020304" charset="0"/>
                <a:ea typeface="+mn-ea"/>
                <a:cs typeface="Times New Roman" panose="02020603050405020304" charset="0"/>
              </a:rPr>
              <a:t>Ten fishermen were saved in a sea </a:t>
            </a:r>
            <a:r>
              <a:rPr lang="en-US" altLang="zh-CN" sz="2400">
                <a:solidFill>
                  <a:schemeClr val="accent2">
                    <a:lumMod val="75000"/>
                  </a:schemeClr>
                </a:solidFill>
                <a:latin typeface="Times New Roman" panose="02020603050405020304" charset="0"/>
                <a:ea typeface="+mn-ea"/>
                <a:cs typeface="Times New Roman" panose="02020603050405020304" charset="0"/>
              </a:rPr>
              <a:t>rescue</a:t>
            </a:r>
            <a:r>
              <a:rPr lang="en-US" altLang="zh-CN" sz="2400">
                <a:latin typeface="Times New Roman" panose="02020603050405020304" charset="0"/>
                <a:ea typeface="+mn-ea"/>
                <a:cs typeface="Times New Roman" panose="02020603050405020304" charset="0"/>
              </a:rPr>
              <a:t>.</a:t>
            </a:r>
            <a:endParaRPr lang="en-US" altLang="zh-CN" sz="2400">
              <a:latin typeface="Times New Roman" panose="02020603050405020304" charset="0"/>
              <a:ea typeface="+mn-ea"/>
              <a:cs typeface="Times New Roman" panose="02020603050405020304" charset="0"/>
            </a:endParaRPr>
          </a:p>
          <a:p>
            <a:pPr algn="just">
              <a:lnSpc>
                <a:spcPct val="100000"/>
              </a:lnSpc>
            </a:pPr>
            <a:r>
              <a:rPr lang="en-US" altLang="zh-CN" sz="2400">
                <a:latin typeface="Times New Roman" panose="02020603050405020304" charset="0"/>
                <a:ea typeface="+mn-ea"/>
                <a:cs typeface="Times New Roman" panose="02020603050405020304" charset="0"/>
              </a:rPr>
              <a:t>在一次海上营救行动中，十名渔民获救。</a:t>
            </a:r>
            <a:endParaRPr lang="en-US" altLang="zh-CN" sz="2400">
              <a:latin typeface="Times New Roman" panose="02020603050405020304" charset="0"/>
              <a:ea typeface="+mn-ea"/>
              <a:cs typeface="Times New Roman" panose="02020603050405020304" charset="0"/>
            </a:endParaRPr>
          </a:p>
          <a:p>
            <a:pPr algn="just">
              <a:lnSpc>
                <a:spcPct val="100000"/>
              </a:lnSpc>
            </a:pPr>
            <a:r>
              <a:rPr lang="en-US" altLang="zh-CN" sz="2400">
                <a:latin typeface="Times New Roman" panose="02020603050405020304" charset="0"/>
                <a:ea typeface="+mn-ea"/>
                <a:cs typeface="Times New Roman" panose="02020603050405020304" charset="0"/>
              </a:rPr>
              <a:t>They were </a:t>
            </a:r>
            <a:r>
              <a:rPr lang="en-US" altLang="zh-CN" sz="2400">
                <a:solidFill>
                  <a:schemeClr val="accent2">
                    <a:lumMod val="75000"/>
                  </a:schemeClr>
                </a:solidFill>
                <a:latin typeface="Times New Roman" panose="02020603050405020304" charset="0"/>
                <a:ea typeface="+mn-ea"/>
                <a:cs typeface="Times New Roman" panose="02020603050405020304" charset="0"/>
              </a:rPr>
              <a:t>rescued</a:t>
            </a:r>
            <a:r>
              <a:rPr lang="en-US" altLang="zh-CN" sz="2400">
                <a:latin typeface="Times New Roman" panose="02020603050405020304" charset="0"/>
                <a:ea typeface="+mn-ea"/>
                <a:cs typeface="Times New Roman" panose="02020603050405020304" charset="0"/>
              </a:rPr>
              <a:t> by helicopter.他们被直升机救走了。</a:t>
            </a:r>
            <a:endParaRPr lang="en-US" altLang="zh-CN" sz="240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1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1"/>
          <p:cNvSpPr>
            <a:spLocks noGrp="1"/>
          </p:cNvSpPr>
          <p:nvPr/>
        </p:nvSpPr>
        <p:spPr>
          <a:xfrm>
            <a:off x="233680" y="13017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solidFill>
                  <a:schemeClr val="accent2">
                    <a:lumMod val="75000"/>
                  </a:schemeClr>
                </a:solidFill>
                <a:latin typeface="Times New Roman" panose="02020603050405020304" charset="0"/>
                <a:ea typeface="+mn-ea"/>
                <a:cs typeface="Times New Roman" panose="02020603050405020304" charset="0"/>
              </a:rPr>
              <a:t>rescue sb./ sth. from… </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680" y="53276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latin typeface="Times New Roman" panose="02020603050405020304" charset="0"/>
                <a:ea typeface="+mn-ea"/>
                <a:cs typeface="Times New Roman" panose="02020603050405020304" charset="0"/>
              </a:rPr>
              <a:t>Firefighters </a:t>
            </a:r>
            <a:r>
              <a:rPr sz="2400" spc="0">
                <a:solidFill>
                  <a:schemeClr val="accent2">
                    <a:lumMod val="75000"/>
                  </a:schemeClr>
                </a:solidFill>
                <a:latin typeface="Times New Roman" panose="02020603050405020304" charset="0"/>
                <a:ea typeface="+mn-ea"/>
                <a:cs typeface="Times New Roman" panose="02020603050405020304" charset="0"/>
              </a:rPr>
              <a:t>rescued</a:t>
            </a:r>
            <a:r>
              <a:rPr sz="2400" spc="0">
                <a:latin typeface="Times New Roman" panose="02020603050405020304" charset="0"/>
                <a:ea typeface="+mn-ea"/>
                <a:cs typeface="Times New Roman" panose="02020603050405020304" charset="0"/>
              </a:rPr>
              <a:t> a child from a burning building. </a:t>
            </a:r>
            <a:endParaRPr sz="2400" spc="0">
              <a:latin typeface="Times New Roman" panose="02020603050405020304" charset="0"/>
              <a:ea typeface="+mn-ea"/>
              <a:cs typeface="Times New Roman" panose="02020603050405020304" charset="0"/>
            </a:endParaRPr>
          </a:p>
          <a:p>
            <a:pPr algn="just">
              <a:lnSpc>
                <a:spcPct val="100000"/>
              </a:lnSpc>
            </a:pPr>
            <a:r>
              <a:rPr lang="en-US" altLang="zh-CN" sz="2400">
                <a:latin typeface="Times New Roman" panose="02020603050405020304" charset="0"/>
                <a:ea typeface="+mn-ea"/>
                <a:cs typeface="Times New Roman" panose="02020603050405020304" charset="0"/>
              </a:rPr>
              <a:t>消防队员从着火的大楼里救出了一个孩子。</a:t>
            </a:r>
            <a:endParaRPr lang="en-US" altLang="zh-CN" sz="2400">
              <a:latin typeface="Times New Roman" panose="02020603050405020304" charset="0"/>
              <a:ea typeface="+mn-ea"/>
              <a:cs typeface="Times New Roman" panose="02020603050405020304" charset="0"/>
            </a:endParaRPr>
          </a:p>
        </p:txBody>
      </p:sp>
      <p:sp>
        <p:nvSpPr>
          <p:cNvPr id="5" name="标题 1"/>
          <p:cNvSpPr>
            <a:spLocks noGrp="1"/>
          </p:cNvSpPr>
          <p:nvPr/>
        </p:nvSpPr>
        <p:spPr>
          <a:xfrm>
            <a:off x="123190" y="137287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lang="en-US" altLang="zh-CN" sz="240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/'reskju:ə(r)/ n. </a:t>
            </a:r>
            <a:r>
              <a:rPr sz="2400" spc="0">
                <a:solidFill>
                  <a:srgbClr val="7030A0"/>
                </a:solidFill>
                <a:latin typeface="Times New Roman" panose="02020603050405020304" charset="0"/>
                <a:ea typeface="+mn-ea"/>
                <a:cs typeface="Times New Roman" panose="02020603050405020304" charset="0"/>
              </a:rPr>
              <a:t>救援者；救助者</a:t>
            </a:r>
            <a:endParaRPr sz="24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33680" y="173355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pPr>
            <a:r>
              <a:rPr sz="2400" spc="0">
                <a:latin typeface="Times New Roman" panose="02020603050405020304" charset="0"/>
                <a:ea typeface="+mn-ea"/>
                <a:cs typeface="Times New Roman" panose="02020603050405020304" charset="0"/>
              </a:rPr>
              <a:t>Many people burst into tears when a </a:t>
            </a:r>
            <a:r>
              <a:rPr sz="2400" spc="0">
                <a:solidFill>
                  <a:schemeClr val="accent2">
                    <a:lumMod val="75000"/>
                  </a:schemeClr>
                </a:solidFill>
                <a:latin typeface="Times New Roman" panose="02020603050405020304" charset="0"/>
                <a:ea typeface="+mn-ea"/>
                <a:cs typeface="Times New Roman" panose="02020603050405020304" charset="0"/>
              </a:rPr>
              <a:t>rescuer</a:t>
            </a:r>
            <a:r>
              <a:rPr sz="2400" spc="0">
                <a:latin typeface="Times New Roman" panose="02020603050405020304" charset="0"/>
                <a:ea typeface="+mn-ea"/>
                <a:cs typeface="Times New Roman" panose="02020603050405020304" charset="0"/>
              </a:rPr>
              <a:t> carried a girl out of the ruins.</a:t>
            </a:r>
            <a:endParaRPr sz="2400" spc="0">
              <a:latin typeface="Times New Roman" panose="02020603050405020304" charset="0"/>
              <a:ea typeface="+mn-ea"/>
              <a:cs typeface="Times New Roman" panose="02020603050405020304" charset="0"/>
            </a:endParaRPr>
          </a:p>
          <a:p>
            <a:pPr algn="l">
              <a:lnSpc>
                <a:spcPct val="100000"/>
              </a:lnSpc>
            </a:pPr>
            <a:r>
              <a:rPr lang="en-US" altLang="zh-CN" sz="2400">
                <a:latin typeface="Times New Roman" panose="02020603050405020304" charset="0"/>
                <a:ea typeface="+mn-ea"/>
                <a:cs typeface="Times New Roman" panose="02020603050405020304" charset="0"/>
              </a:rPr>
              <a:t>当一名救援者从废墟里抱出一个女孩时,在场的许多人不禁潸然泪下。</a:t>
            </a:r>
            <a:endParaRPr lang="en-US" altLang="zh-CN" sz="2400">
              <a:latin typeface="Times New Roman" panose="02020603050405020304" charset="0"/>
              <a:ea typeface="+mn-ea"/>
              <a:cs typeface="Times New Roman" panose="02020603050405020304" charset="0"/>
            </a:endParaRPr>
          </a:p>
        </p:txBody>
      </p:sp>
      <p:sp>
        <p:nvSpPr>
          <p:cNvPr id="20" name="文本框 19"/>
          <p:cNvSpPr txBox="1"/>
          <p:nvPr/>
        </p:nvSpPr>
        <p:spPr>
          <a:xfrm>
            <a:off x="3338195" y="130175"/>
            <a:ext cx="3524885" cy="460375"/>
          </a:xfrm>
          <a:prstGeom prst="rect">
            <a:avLst/>
          </a:prstGeom>
          <a:noFill/>
        </p:spPr>
        <p:txBody>
          <a:bodyPr wrap="non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从……中营救某人/某物</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24" name="文本框 23"/>
          <p:cNvSpPr txBox="1"/>
          <p:nvPr/>
        </p:nvSpPr>
        <p:spPr>
          <a:xfrm>
            <a:off x="233680" y="1372870"/>
            <a:ext cx="1141730" cy="460375"/>
          </a:xfrm>
          <a:prstGeom prst="rect">
            <a:avLst/>
          </a:prstGeom>
          <a:noFill/>
        </p:spPr>
        <p:txBody>
          <a:bodyPr wrap="none" rtlCol="0">
            <a:spAutoFit/>
          </a:bodyPr>
          <a:p>
            <a:pPr algn="l"/>
            <a:r>
              <a:rPr sz="2400" b="1">
                <a:solidFill>
                  <a:schemeClr val="accent2">
                    <a:lumMod val="75000"/>
                  </a:schemeClr>
                </a:solidFill>
                <a:latin typeface="Times New Roman" panose="02020603050405020304" charset="0"/>
                <a:cs typeface="Times New Roman" panose="02020603050405020304" charset="0"/>
                <a:sym typeface="+mn-ea"/>
              </a:rPr>
              <a:t>rescuer</a:t>
            </a:r>
            <a:endParaRPr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标题 1"/>
          <p:cNvSpPr>
            <a:spLocks noGrp="1"/>
          </p:cNvSpPr>
          <p:nvPr/>
        </p:nvSpPr>
        <p:spPr>
          <a:xfrm>
            <a:off x="319405" y="272161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3200" spc="0">
                <a:latin typeface="Times New Roman" panose="02020603050405020304" charset="0"/>
                <a:ea typeface="+mn-ea"/>
                <a:cs typeface="Times New Roman" panose="02020603050405020304" charset="0"/>
              </a:rPr>
              <a:t>10. damage /ˈdæ mɪdʒ / vt. &amp;.n.</a:t>
            </a:r>
            <a:endParaRPr sz="3200" spc="0">
              <a:latin typeface="Times New Roman" panose="02020603050405020304" charset="0"/>
              <a:ea typeface="+mn-ea"/>
              <a:cs typeface="Times New Roman" panose="02020603050405020304" charset="0"/>
            </a:endParaRPr>
          </a:p>
        </p:txBody>
      </p:sp>
      <p:sp>
        <p:nvSpPr>
          <p:cNvPr id="9" name="文本框 8"/>
          <p:cNvSpPr txBox="1"/>
          <p:nvPr/>
        </p:nvSpPr>
        <p:spPr>
          <a:xfrm>
            <a:off x="5854700" y="2708275"/>
            <a:ext cx="2310130" cy="583565"/>
          </a:xfrm>
          <a:prstGeom prst="rect">
            <a:avLst/>
          </a:prstGeom>
          <a:noFill/>
        </p:spPr>
        <p:txBody>
          <a:bodyPr wrap="none" rtlCol="0">
            <a:spAutoFit/>
          </a:bodyPr>
          <a:p>
            <a:pPr algn="l"/>
            <a:r>
              <a:rPr lang="en-US" altLang="en-US" sz="3200" b="1" spc="150" dirty="0">
                <a:solidFill>
                  <a:srgbClr val="7030A0"/>
                </a:solidFill>
                <a:uFillTx/>
                <a:latin typeface="Times New Roman" panose="02020603050405020304" charset="0"/>
                <a:cs typeface="Times New Roman" panose="02020603050405020304" charset="0"/>
                <a:sym typeface="+mn-ea"/>
              </a:rPr>
              <a:t>损害；损坏</a:t>
            </a:r>
            <a:endParaRPr lang="en-US" altLang="en-US" sz="3200" b="1" spc="150" dirty="0">
              <a:solidFill>
                <a:srgbClr val="7030A0"/>
              </a:solidFill>
              <a:uFillTx/>
              <a:latin typeface="Times New Roman" panose="02020603050405020304" charset="0"/>
              <a:cs typeface="Times New Roman" panose="02020603050405020304" charset="0"/>
              <a:sym typeface="+mn-ea"/>
            </a:endParaRPr>
          </a:p>
        </p:txBody>
      </p:sp>
      <p:sp>
        <p:nvSpPr>
          <p:cNvPr id="10" name="文本框 9"/>
          <p:cNvSpPr txBox="1"/>
          <p:nvPr/>
        </p:nvSpPr>
        <p:spPr>
          <a:xfrm>
            <a:off x="319405" y="3198495"/>
            <a:ext cx="9932670" cy="460375"/>
          </a:xfrm>
          <a:prstGeom prst="rect">
            <a:avLst/>
          </a:prstGeom>
          <a:noFill/>
        </p:spPr>
        <p:txBody>
          <a:bodyPr wrap="none" rtlCol="0">
            <a:spAutoFit/>
          </a:bodyPr>
          <a:p>
            <a:pPr algn="l"/>
            <a:r>
              <a:rPr sz="2400" b="1">
                <a:solidFill>
                  <a:schemeClr val="accent2">
                    <a:lumMod val="75000"/>
                  </a:schemeClr>
                </a:solidFill>
                <a:latin typeface="Times New Roman" panose="02020603050405020304" charset="0"/>
                <a:cs typeface="Times New Roman" panose="02020603050405020304" charset="0"/>
                <a:sym typeface="+mn-ea"/>
              </a:rPr>
              <a:t>破拆法：dam(大坝)+age(年纪)   助记：上了年纪的大坝一般都有所损坏。</a:t>
            </a:r>
            <a:endParaRPr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1" name="标题 1"/>
          <p:cNvSpPr>
            <a:spLocks noGrp="1"/>
          </p:cNvSpPr>
          <p:nvPr/>
        </p:nvSpPr>
        <p:spPr>
          <a:xfrm>
            <a:off x="233680" y="3799840"/>
            <a:ext cx="11725275" cy="20161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lang="en-US" altLang="zh-CN" sz="2400" spc="0">
                <a:latin typeface="Times New Roman" panose="02020603050405020304" charset="0"/>
                <a:ea typeface="+mn-ea"/>
                <a:cs typeface="Times New Roman" panose="02020603050405020304" charset="0"/>
              </a:rPr>
              <a:t>Which buildings were </a:t>
            </a:r>
            <a:r>
              <a:rPr lang="en-US" altLang="zh-CN" sz="2400" spc="0">
                <a:solidFill>
                  <a:schemeClr val="accent2">
                    <a:lumMod val="75000"/>
                  </a:schemeClr>
                </a:solidFill>
                <a:latin typeface="Times New Roman" panose="02020603050405020304" charset="0"/>
                <a:ea typeface="+mn-ea"/>
                <a:cs typeface="Times New Roman" panose="02020603050405020304" charset="0"/>
              </a:rPr>
              <a:t>damaged</a:t>
            </a:r>
            <a:r>
              <a:rPr lang="en-US" altLang="zh-CN" sz="2400" spc="0">
                <a:latin typeface="Times New Roman" panose="02020603050405020304" charset="0"/>
                <a:ea typeface="+mn-ea"/>
                <a:cs typeface="Times New Roman" panose="02020603050405020304" charset="0"/>
              </a:rPr>
              <a:t> in Seoul？ 首尔哪些建筑物受损？</a:t>
            </a:r>
            <a:endParaRPr lang="en-US" altLang="zh-CN" sz="2400" spc="0">
              <a:latin typeface="Times New Roman" panose="02020603050405020304" charset="0"/>
              <a:ea typeface="+mn-ea"/>
              <a:cs typeface="Times New Roman" panose="02020603050405020304" charset="0"/>
            </a:endParaRPr>
          </a:p>
          <a:p>
            <a:pPr algn="just">
              <a:lnSpc>
                <a:spcPct val="100000"/>
              </a:lnSpc>
            </a:pPr>
            <a:r>
              <a:rPr lang="en-US" altLang="zh-CN" sz="2400" spc="0">
                <a:latin typeface="Times New Roman" panose="02020603050405020304" charset="0"/>
                <a:ea typeface="+mn-ea"/>
                <a:cs typeface="Times New Roman" panose="02020603050405020304" charset="0"/>
              </a:rPr>
              <a:t>The fire badly </a:t>
            </a:r>
            <a:r>
              <a:rPr lang="en-US" altLang="zh-CN" sz="2400" spc="0">
                <a:solidFill>
                  <a:schemeClr val="accent2">
                    <a:lumMod val="75000"/>
                  </a:schemeClr>
                </a:solidFill>
                <a:latin typeface="Times New Roman" panose="02020603050405020304" charset="0"/>
                <a:ea typeface="+mn-ea"/>
                <a:cs typeface="Times New Roman" panose="02020603050405020304" charset="0"/>
              </a:rPr>
              <a:t>damaged</a:t>
            </a:r>
            <a:r>
              <a:rPr lang="en-US" altLang="zh-CN" sz="2400" spc="0">
                <a:latin typeface="Times New Roman" panose="02020603050405020304" charset="0"/>
                <a:ea typeface="+mn-ea"/>
                <a:cs typeface="Times New Roman" panose="02020603050405020304" charset="0"/>
              </a:rPr>
              <a:t> the town hall. 火灾使市政厅遭到严重破坏。</a:t>
            </a:r>
            <a:endParaRPr lang="en-US" altLang="zh-CN" sz="2400" spc="0">
              <a:latin typeface="Times New Roman" panose="02020603050405020304" charset="0"/>
              <a:ea typeface="+mn-ea"/>
              <a:cs typeface="Times New Roman" panose="02020603050405020304" charset="0"/>
            </a:endParaRPr>
          </a:p>
          <a:p>
            <a:pPr algn="just">
              <a:lnSpc>
                <a:spcPct val="100000"/>
              </a:lnSpc>
            </a:pPr>
            <a:r>
              <a:rPr lang="en-US" altLang="zh-CN" sz="2400" spc="0">
                <a:latin typeface="Times New Roman" panose="02020603050405020304" charset="0"/>
                <a:ea typeface="+mn-ea"/>
                <a:cs typeface="Times New Roman" panose="02020603050405020304" charset="0"/>
              </a:rPr>
              <a:t>Smoking seriously </a:t>
            </a:r>
            <a:r>
              <a:rPr lang="en-US" altLang="zh-CN" sz="2400" spc="0">
                <a:solidFill>
                  <a:schemeClr val="accent2">
                    <a:lumMod val="75000"/>
                  </a:schemeClr>
                </a:solidFill>
                <a:latin typeface="Times New Roman" panose="02020603050405020304" charset="0"/>
                <a:ea typeface="+mn-ea"/>
                <a:cs typeface="Times New Roman" panose="02020603050405020304" charset="0"/>
              </a:rPr>
              <a:t>damages</a:t>
            </a:r>
            <a:r>
              <a:rPr lang="en-US" altLang="zh-CN" sz="2400" spc="0">
                <a:latin typeface="Times New Roman" panose="02020603050405020304" charset="0"/>
                <a:ea typeface="+mn-ea"/>
                <a:cs typeface="Times New Roman" panose="02020603050405020304" charset="0"/>
              </a:rPr>
              <a:t> your health. 吸烟严重损害健康。</a:t>
            </a:r>
            <a:endParaRPr lang="en-US" altLang="zh-CN" sz="2400" spc="0">
              <a:latin typeface="Times New Roman" panose="02020603050405020304" charset="0"/>
              <a:ea typeface="+mn-ea"/>
              <a:cs typeface="Times New Roman" panose="02020603050405020304" charset="0"/>
            </a:endParaRPr>
          </a:p>
          <a:p>
            <a:pPr algn="just">
              <a:lnSpc>
                <a:spcPct val="100000"/>
              </a:lnSpc>
            </a:pPr>
            <a:r>
              <a:rPr lang="en-US" altLang="zh-CN" sz="2400" spc="0">
                <a:latin typeface="Times New Roman" panose="02020603050405020304" charset="0"/>
                <a:ea typeface="+mn-ea"/>
                <a:cs typeface="Times New Roman" panose="02020603050405020304" charset="0"/>
              </a:rPr>
              <a:t>The earthquake caused serious </a:t>
            </a:r>
            <a:r>
              <a:rPr lang="en-US" altLang="zh-CN" sz="2400" spc="0">
                <a:solidFill>
                  <a:schemeClr val="accent2">
                    <a:lumMod val="75000"/>
                  </a:schemeClr>
                </a:solidFill>
                <a:latin typeface="Times New Roman" panose="02020603050405020304" charset="0"/>
                <a:ea typeface="+mn-ea"/>
                <a:cs typeface="Times New Roman" panose="02020603050405020304" charset="0"/>
              </a:rPr>
              <a:t>damage</a:t>
            </a:r>
            <a:r>
              <a:rPr lang="en-US" altLang="zh-CN" sz="2400" spc="0">
                <a:latin typeface="Times New Roman" panose="02020603050405020304" charset="0"/>
                <a:ea typeface="+mn-ea"/>
                <a:cs typeface="Times New Roman" panose="02020603050405020304" charset="0"/>
              </a:rPr>
              <a:t> to the house.地震给这所房子造成了严重的损坏。</a:t>
            </a:r>
            <a:endParaRPr lang="en-US" altLang="zh-CN" sz="2400" spc="0">
              <a:latin typeface="Times New Roman" panose="02020603050405020304" charset="0"/>
              <a:ea typeface="+mn-ea"/>
              <a:cs typeface="Times New Roman" panose="02020603050405020304" charset="0"/>
            </a:endParaRPr>
          </a:p>
        </p:txBody>
      </p:sp>
      <p:sp>
        <p:nvSpPr>
          <p:cNvPr id="13" name="标题 1"/>
          <p:cNvSpPr>
            <a:spLocks noGrp="1"/>
          </p:cNvSpPr>
          <p:nvPr/>
        </p:nvSpPr>
        <p:spPr>
          <a:xfrm>
            <a:off x="3161665" y="5355590"/>
            <a:ext cx="28155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a:latin typeface="Times New Roman" panose="02020603050405020304" charset="0"/>
                <a:ea typeface="+mn-ea"/>
                <a:cs typeface="Times New Roman" panose="02020603050405020304" charset="0"/>
              </a:rPr>
              <a:t> </a:t>
            </a:r>
            <a:r>
              <a:rPr sz="2400">
                <a:solidFill>
                  <a:srgbClr val="7030A0"/>
                </a:solidFill>
                <a:latin typeface="Times New Roman" panose="02020603050405020304" charset="0"/>
                <a:ea typeface="+mn-ea"/>
                <a:cs typeface="Times New Roman" panose="02020603050405020304" charset="0"/>
              </a:rPr>
              <a:t>对……造成损害</a:t>
            </a:r>
            <a:endParaRPr sz="2400">
              <a:solidFill>
                <a:srgbClr val="7030A0"/>
              </a:solidFill>
              <a:latin typeface="Times New Roman" panose="02020603050405020304" charset="0"/>
              <a:ea typeface="+mn-ea"/>
              <a:cs typeface="Times New Roman" panose="02020603050405020304" charset="0"/>
            </a:endParaRPr>
          </a:p>
        </p:txBody>
      </p:sp>
      <p:sp>
        <p:nvSpPr>
          <p:cNvPr id="14" name="文本框 13"/>
          <p:cNvSpPr txBox="1"/>
          <p:nvPr/>
        </p:nvSpPr>
        <p:spPr>
          <a:xfrm>
            <a:off x="319405" y="5355590"/>
            <a:ext cx="2842260" cy="460375"/>
          </a:xfrm>
          <a:prstGeom prst="rect">
            <a:avLst/>
          </a:prstGeom>
          <a:noFill/>
        </p:spPr>
        <p:txBody>
          <a:bodyPr wrap="none" rtlCol="0">
            <a:spAutoFit/>
          </a:bodyPr>
          <a:p>
            <a:pPr algn="l"/>
            <a:r>
              <a:rPr sz="2400" b="1">
                <a:solidFill>
                  <a:schemeClr val="accent2">
                    <a:lumMod val="75000"/>
                  </a:schemeClr>
                </a:solidFill>
                <a:latin typeface="Times New Roman" panose="02020603050405020304" charset="0"/>
                <a:cs typeface="Times New Roman" panose="02020603050405020304" charset="0"/>
                <a:sym typeface="+mn-ea"/>
              </a:rPr>
              <a:t>do damage to sb/sth. </a:t>
            </a:r>
            <a:endParaRPr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5" name="标题 1"/>
          <p:cNvSpPr>
            <a:spLocks noGrp="1"/>
          </p:cNvSpPr>
          <p:nvPr/>
        </p:nvSpPr>
        <p:spPr>
          <a:xfrm>
            <a:off x="233045" y="572706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latin typeface="Times New Roman" panose="02020603050405020304" charset="0"/>
                <a:ea typeface="+mn-ea"/>
                <a:cs typeface="Times New Roman" panose="02020603050405020304" charset="0"/>
              </a:rPr>
              <a:t>The storm didn't do much damage to crops. 暴风雨并未对庄稼造成严重损失。</a:t>
            </a:r>
            <a:endParaRPr sz="2400"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9" grpId="0"/>
      <p:bldP spid="10" grpId="0"/>
      <p:bldP spid="14" grpId="0"/>
      <p:bldP spid="4" grpId="0"/>
      <p:bldP spid="6" grpId="0"/>
      <p:bldP spid="11" grpId="0"/>
      <p:bldP spid="15" grpId="0"/>
      <p:bldP spid="7"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图片 18" descr="D损毁填空"/>
          <p:cNvPicPr>
            <a:picLocks noChangeAspect="1"/>
          </p:cNvPicPr>
          <p:nvPr/>
        </p:nvPicPr>
        <p:blipFill>
          <a:blip r:embed="rId1"/>
          <a:stretch>
            <a:fillRect/>
          </a:stretch>
        </p:blipFill>
        <p:spPr>
          <a:xfrm>
            <a:off x="159385" y="133985"/>
            <a:ext cx="12079605" cy="6668770"/>
          </a:xfrm>
          <a:prstGeom prst="rect">
            <a:avLst/>
          </a:prstGeom>
        </p:spPr>
      </p:pic>
      <p:sp>
        <p:nvSpPr>
          <p:cNvPr id="7" name="标题 1"/>
          <p:cNvSpPr>
            <a:spLocks noGrp="1"/>
          </p:cNvSpPr>
          <p:nvPr/>
        </p:nvSpPr>
        <p:spPr>
          <a:xfrm>
            <a:off x="233680"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3200" spc="0">
                <a:latin typeface="Times New Roman" panose="02020603050405020304" charset="0"/>
                <a:ea typeface="+mn-ea"/>
                <a:cs typeface="Times New Roman" panose="02020603050405020304" charset="0"/>
              </a:rPr>
              <a:t>词群： </a:t>
            </a:r>
            <a:endParaRPr lang="en-US" altLang="zh-CN" sz="3200">
              <a:latin typeface="Times New Roman" panose="02020603050405020304" charset="0"/>
              <a:ea typeface="+mn-ea"/>
              <a:cs typeface="Times New Roman" panose="02020603050405020304" charset="0"/>
            </a:endParaRPr>
          </a:p>
        </p:txBody>
      </p:sp>
      <p:sp>
        <p:nvSpPr>
          <p:cNvPr id="23" name="文本框 22"/>
          <p:cNvSpPr txBox="1"/>
          <p:nvPr/>
        </p:nvSpPr>
        <p:spPr>
          <a:xfrm>
            <a:off x="1600200" y="3464560"/>
            <a:ext cx="995680" cy="583565"/>
          </a:xfrm>
          <a:prstGeom prst="rect">
            <a:avLst/>
          </a:prstGeom>
          <a:noFill/>
        </p:spPr>
        <p:txBody>
          <a:bodyPr wrap="none" rtlCol="0">
            <a:spAutoFit/>
          </a:bodyPr>
          <a:p>
            <a:pPr algn="l"/>
            <a:r>
              <a:rPr lang="zh-CN" altLang="en-US" sz="3200" b="1">
                <a:solidFill>
                  <a:schemeClr val="tx1"/>
                </a:solidFill>
                <a:latin typeface="Times New Roman" panose="02020603050405020304" charset="0"/>
                <a:cs typeface="Times New Roman" panose="02020603050405020304" charset="0"/>
                <a:sym typeface="+mn-ea"/>
              </a:rPr>
              <a:t>损毁</a:t>
            </a:r>
            <a:endParaRPr lang="zh-CN" altLang="en-US" sz="3200" b="1">
              <a:solidFill>
                <a:schemeClr val="tx1"/>
              </a:solidFill>
              <a:latin typeface="Times New Roman" panose="02020603050405020304" charset="0"/>
              <a:cs typeface="Times New Roman" panose="02020603050405020304" charset="0"/>
              <a:sym typeface="+mn-ea"/>
            </a:endParaRPr>
          </a:p>
        </p:txBody>
      </p:sp>
      <p:sp>
        <p:nvSpPr>
          <p:cNvPr id="14" name="文本框 13"/>
          <p:cNvSpPr txBox="1"/>
          <p:nvPr/>
        </p:nvSpPr>
        <p:spPr>
          <a:xfrm>
            <a:off x="3052445" y="3142615"/>
            <a:ext cx="792480" cy="460375"/>
          </a:xfrm>
          <a:prstGeom prst="rect">
            <a:avLst/>
          </a:prstGeom>
          <a:noFill/>
        </p:spPr>
        <p:txBody>
          <a:bodyPr wrap="none" rtlCol="0">
            <a:spAutoFit/>
          </a:bodyPr>
          <a:p>
            <a:pPr algn="l"/>
            <a:r>
              <a:rPr lang="zh-CN" sz="2400" b="1">
                <a:solidFill>
                  <a:schemeClr val="tx1"/>
                </a:solidFill>
                <a:latin typeface="Times New Roman" panose="02020603050405020304" charset="0"/>
                <a:cs typeface="Times New Roman" panose="02020603050405020304" charset="0"/>
                <a:sym typeface="+mn-ea"/>
              </a:rPr>
              <a:t>损坏</a:t>
            </a:r>
            <a:endParaRPr lang="zh-CN" sz="2400" b="1">
              <a:solidFill>
                <a:schemeClr val="tx1"/>
              </a:solidFill>
              <a:latin typeface="Times New Roman" panose="02020603050405020304" charset="0"/>
              <a:cs typeface="Times New Roman" panose="02020603050405020304" charset="0"/>
              <a:sym typeface="+mn-ea"/>
            </a:endParaRPr>
          </a:p>
        </p:txBody>
      </p:sp>
      <p:sp>
        <p:nvSpPr>
          <p:cNvPr id="2" name="文本框 1"/>
          <p:cNvSpPr txBox="1"/>
          <p:nvPr/>
        </p:nvSpPr>
        <p:spPr>
          <a:xfrm>
            <a:off x="3052445" y="4457065"/>
            <a:ext cx="792480" cy="460375"/>
          </a:xfrm>
          <a:prstGeom prst="rect">
            <a:avLst/>
          </a:prstGeom>
          <a:noFill/>
        </p:spPr>
        <p:txBody>
          <a:bodyPr wrap="none" rtlCol="0">
            <a:spAutoFit/>
          </a:bodyPr>
          <a:p>
            <a:pPr algn="l"/>
            <a:r>
              <a:rPr lang="zh-CN" sz="2400" b="1">
                <a:solidFill>
                  <a:schemeClr val="tx1"/>
                </a:solidFill>
                <a:latin typeface="Times New Roman" panose="02020603050405020304" charset="0"/>
                <a:cs typeface="Times New Roman" panose="02020603050405020304" charset="0"/>
                <a:sym typeface="+mn-ea"/>
              </a:rPr>
              <a:t>摧毁</a:t>
            </a:r>
            <a:endParaRPr lang="zh-CN" sz="2400" b="1">
              <a:solidFill>
                <a:schemeClr val="tx1"/>
              </a:solidFill>
              <a:latin typeface="Times New Roman" panose="02020603050405020304" charset="0"/>
              <a:cs typeface="Times New Roman" panose="02020603050405020304" charset="0"/>
              <a:sym typeface="+mn-ea"/>
            </a:endParaRPr>
          </a:p>
        </p:txBody>
      </p:sp>
      <p:sp>
        <p:nvSpPr>
          <p:cNvPr id="4" name="文本框 3"/>
          <p:cNvSpPr txBox="1"/>
          <p:nvPr/>
        </p:nvSpPr>
        <p:spPr>
          <a:xfrm>
            <a:off x="4742815" y="2106930"/>
            <a:ext cx="792480" cy="460375"/>
          </a:xfrm>
          <a:prstGeom prst="rect">
            <a:avLst/>
          </a:prstGeom>
          <a:noFill/>
        </p:spPr>
        <p:txBody>
          <a:bodyPr wrap="none" rtlCol="0">
            <a:spAutoFit/>
          </a:bodyPr>
          <a:p>
            <a:pPr algn="l"/>
            <a:r>
              <a:rPr lang="zh-CN" sz="2400" b="1">
                <a:solidFill>
                  <a:schemeClr val="tx1"/>
                </a:solidFill>
                <a:latin typeface="Times New Roman" panose="02020603050405020304" charset="0"/>
                <a:cs typeface="Times New Roman" panose="02020603050405020304" charset="0"/>
                <a:sym typeface="+mn-ea"/>
              </a:rPr>
              <a:t>遗弃</a:t>
            </a:r>
            <a:endParaRPr lang="zh-CN" sz="2400" b="1">
              <a:solidFill>
                <a:schemeClr val="tx1"/>
              </a:solidFill>
              <a:latin typeface="Times New Roman" panose="02020603050405020304" charset="0"/>
              <a:cs typeface="Times New Roman" panose="02020603050405020304" charset="0"/>
              <a:sym typeface="+mn-ea"/>
            </a:endParaRPr>
          </a:p>
        </p:txBody>
      </p:sp>
      <p:sp>
        <p:nvSpPr>
          <p:cNvPr id="5" name="文本框 4"/>
          <p:cNvSpPr txBox="1"/>
          <p:nvPr/>
        </p:nvSpPr>
        <p:spPr>
          <a:xfrm>
            <a:off x="6486525" y="1318895"/>
            <a:ext cx="792480" cy="460375"/>
          </a:xfrm>
          <a:prstGeom prst="rect">
            <a:avLst/>
          </a:prstGeom>
          <a:noFill/>
        </p:spPr>
        <p:txBody>
          <a:bodyPr wrap="none" rtlCol="0">
            <a:spAutoFit/>
          </a:bodyPr>
          <a:p>
            <a:pPr algn="l"/>
            <a:r>
              <a:rPr lang="zh-CN" sz="2400" b="1">
                <a:solidFill>
                  <a:schemeClr val="tx1"/>
                </a:solidFill>
                <a:latin typeface="Times New Roman" panose="02020603050405020304" charset="0"/>
                <a:cs typeface="Times New Roman" panose="02020603050405020304" charset="0"/>
                <a:sym typeface="+mn-ea"/>
              </a:rPr>
              <a:t>沙漠</a:t>
            </a:r>
            <a:endParaRPr lang="zh-CN" sz="2400" b="1">
              <a:solidFill>
                <a:schemeClr val="tx1"/>
              </a:solidFill>
              <a:latin typeface="Times New Roman" panose="02020603050405020304" charset="0"/>
              <a:cs typeface="Times New Roman" panose="02020603050405020304" charset="0"/>
              <a:sym typeface="+mn-ea"/>
            </a:endParaRPr>
          </a:p>
        </p:txBody>
      </p:sp>
      <p:sp>
        <p:nvSpPr>
          <p:cNvPr id="9" name="文本框 8"/>
          <p:cNvSpPr txBox="1"/>
          <p:nvPr/>
        </p:nvSpPr>
        <p:spPr>
          <a:xfrm>
            <a:off x="4742815" y="5374005"/>
            <a:ext cx="1038225" cy="460375"/>
          </a:xfrm>
          <a:prstGeom prst="rect">
            <a:avLst/>
          </a:prstGeom>
          <a:noFill/>
        </p:spPr>
        <p:txBody>
          <a:bodyPr wrap="none" rtlCol="0">
            <a:spAutoFit/>
          </a:bodyPr>
          <a:p>
            <a:pPr algn="l"/>
            <a:r>
              <a:rPr lang="en-US" altLang="zh-CN" sz="2400" b="1">
                <a:solidFill>
                  <a:schemeClr val="tx1"/>
                </a:solidFill>
                <a:latin typeface="Times New Roman" panose="02020603050405020304" charset="0"/>
                <a:cs typeface="Times New Roman" panose="02020603050405020304" charset="0"/>
                <a:sym typeface="+mn-ea"/>
              </a:rPr>
              <a:t>n.</a:t>
            </a:r>
            <a:r>
              <a:rPr lang="zh-CN" sz="2400" b="1">
                <a:solidFill>
                  <a:schemeClr val="tx1"/>
                </a:solidFill>
                <a:latin typeface="Times New Roman" panose="02020603050405020304" charset="0"/>
                <a:cs typeface="Times New Roman" panose="02020603050405020304" charset="0"/>
                <a:sym typeface="+mn-ea"/>
              </a:rPr>
              <a:t>毁灭</a:t>
            </a:r>
            <a:endParaRPr lang="zh-CN" sz="2400" b="1">
              <a:solidFill>
                <a:schemeClr val="tx1"/>
              </a:solidFill>
              <a:latin typeface="Times New Roman" panose="02020603050405020304" charset="0"/>
              <a:cs typeface="Times New Roman" panose="02020603050405020304" charset="0"/>
              <a:sym typeface="+mn-ea"/>
            </a:endParaRPr>
          </a:p>
        </p:txBody>
      </p:sp>
      <p:sp>
        <p:nvSpPr>
          <p:cNvPr id="10" name="文本框 9"/>
          <p:cNvSpPr txBox="1"/>
          <p:nvPr/>
        </p:nvSpPr>
        <p:spPr>
          <a:xfrm>
            <a:off x="8378190" y="2106930"/>
            <a:ext cx="792480" cy="460375"/>
          </a:xfrm>
          <a:prstGeom prst="rect">
            <a:avLst/>
          </a:prstGeom>
          <a:noFill/>
        </p:spPr>
        <p:txBody>
          <a:bodyPr wrap="none" rtlCol="0">
            <a:spAutoFit/>
          </a:bodyPr>
          <a:p>
            <a:pPr algn="l"/>
            <a:r>
              <a:rPr lang="zh-CN" sz="2400" b="1">
                <a:solidFill>
                  <a:schemeClr val="tx1"/>
                </a:solidFill>
                <a:latin typeface="Times New Roman" panose="02020603050405020304" charset="0"/>
                <a:cs typeface="Times New Roman" panose="02020603050405020304" charset="0"/>
                <a:sym typeface="+mn-ea"/>
              </a:rPr>
              <a:t>灰尘</a:t>
            </a:r>
            <a:endParaRPr lang="zh-CN" sz="2400" b="1">
              <a:solidFill>
                <a:schemeClr val="tx1"/>
              </a:solidFill>
              <a:latin typeface="Times New Roman" panose="02020603050405020304" charset="0"/>
              <a:cs typeface="Times New Roman" panose="02020603050405020304" charset="0"/>
              <a:sym typeface="+mn-ea"/>
            </a:endParaRPr>
          </a:p>
        </p:txBody>
      </p:sp>
      <p:sp>
        <p:nvSpPr>
          <p:cNvPr id="11" name="文本框 10"/>
          <p:cNvSpPr txBox="1"/>
          <p:nvPr/>
        </p:nvSpPr>
        <p:spPr>
          <a:xfrm>
            <a:off x="9699625" y="2900680"/>
            <a:ext cx="1706880" cy="460375"/>
          </a:xfrm>
          <a:prstGeom prst="rect">
            <a:avLst/>
          </a:prstGeom>
          <a:noFill/>
        </p:spPr>
        <p:txBody>
          <a:bodyPr wrap="none" rtlCol="0">
            <a:spAutoFit/>
          </a:bodyPr>
          <a:p>
            <a:pPr algn="l"/>
            <a:r>
              <a:rPr lang="zh-CN" sz="2400" b="1">
                <a:solidFill>
                  <a:schemeClr val="tx1"/>
                </a:solidFill>
                <a:latin typeface="Times New Roman" panose="02020603050405020304" charset="0"/>
                <a:cs typeface="Times New Roman" panose="02020603050405020304" charset="0"/>
                <a:sym typeface="+mn-ea"/>
              </a:rPr>
              <a:t>布满灰尘的</a:t>
            </a:r>
            <a:endParaRPr lang="zh-CN" sz="2400" b="1">
              <a:solidFill>
                <a:schemeClr val="tx1"/>
              </a:solidFill>
              <a:latin typeface="Times New Roman" panose="02020603050405020304" charset="0"/>
              <a:cs typeface="Times New Roman" panose="02020603050405020304" charset="0"/>
              <a:sym typeface="+mn-ea"/>
            </a:endParaRPr>
          </a:p>
        </p:txBody>
      </p:sp>
      <p:sp>
        <p:nvSpPr>
          <p:cNvPr id="12" name="文本框 11"/>
          <p:cNvSpPr txBox="1"/>
          <p:nvPr/>
        </p:nvSpPr>
        <p:spPr>
          <a:xfrm>
            <a:off x="4742815" y="3716655"/>
            <a:ext cx="792480" cy="460375"/>
          </a:xfrm>
          <a:prstGeom prst="rect">
            <a:avLst/>
          </a:prstGeom>
          <a:noFill/>
        </p:spPr>
        <p:txBody>
          <a:bodyPr wrap="none" rtlCol="0">
            <a:spAutoFit/>
          </a:bodyPr>
          <a:p>
            <a:pPr algn="l"/>
            <a:r>
              <a:rPr lang="zh-CN" sz="2400" b="1">
                <a:solidFill>
                  <a:schemeClr val="tx1"/>
                </a:solidFill>
                <a:latin typeface="Times New Roman" panose="02020603050405020304" charset="0"/>
                <a:cs typeface="Times New Roman" panose="02020603050405020304" charset="0"/>
                <a:sym typeface="+mn-ea"/>
              </a:rPr>
              <a:t>危险</a:t>
            </a:r>
            <a:endParaRPr lang="zh-CN" sz="2400" b="1">
              <a:solidFill>
                <a:schemeClr val="tx1"/>
              </a:solidFill>
              <a:latin typeface="Times New Roman" panose="02020603050405020304" charset="0"/>
              <a:cs typeface="Times New Roman" panose="02020603050405020304" charset="0"/>
              <a:sym typeface="+mn-ea"/>
            </a:endParaRPr>
          </a:p>
        </p:txBody>
      </p:sp>
      <p:sp>
        <p:nvSpPr>
          <p:cNvPr id="13" name="文本框 12"/>
          <p:cNvSpPr txBox="1"/>
          <p:nvPr/>
        </p:nvSpPr>
        <p:spPr>
          <a:xfrm>
            <a:off x="6462395" y="2900680"/>
            <a:ext cx="1325880" cy="460375"/>
          </a:xfrm>
          <a:prstGeom prst="rect">
            <a:avLst/>
          </a:prstGeom>
          <a:noFill/>
        </p:spPr>
        <p:txBody>
          <a:bodyPr wrap="none" rtlCol="0">
            <a:spAutoFit/>
          </a:bodyPr>
          <a:p>
            <a:pPr algn="l"/>
            <a:r>
              <a:rPr lang="en-US" altLang="zh-CN" sz="2400" b="1">
                <a:solidFill>
                  <a:schemeClr val="tx1"/>
                </a:solidFill>
                <a:latin typeface="Times New Roman" panose="02020603050405020304" charset="0"/>
                <a:cs typeface="Times New Roman" panose="02020603050405020304" charset="0"/>
                <a:sym typeface="+mn-ea"/>
              </a:rPr>
              <a:t>a.</a:t>
            </a:r>
            <a:r>
              <a:rPr lang="zh-CN" sz="2400" b="1">
                <a:solidFill>
                  <a:schemeClr val="tx1"/>
                </a:solidFill>
                <a:latin typeface="Times New Roman" panose="02020603050405020304" charset="0"/>
                <a:cs typeface="Times New Roman" panose="02020603050405020304" charset="0"/>
                <a:sym typeface="+mn-ea"/>
              </a:rPr>
              <a:t>危险的</a:t>
            </a:r>
            <a:endParaRPr lang="zh-CN" sz="2400" b="1">
              <a:solidFill>
                <a:schemeClr val="tx1"/>
              </a:solidFill>
              <a:latin typeface="Times New Roman" panose="02020603050405020304" charset="0"/>
              <a:cs typeface="Times New Roman" panose="02020603050405020304" charset="0"/>
              <a:sym typeface="+mn-ea"/>
            </a:endParaRPr>
          </a:p>
        </p:txBody>
      </p:sp>
      <p:sp>
        <p:nvSpPr>
          <p:cNvPr id="15" name="文本框 14"/>
          <p:cNvSpPr txBox="1"/>
          <p:nvPr/>
        </p:nvSpPr>
        <p:spPr>
          <a:xfrm>
            <a:off x="6242685" y="4583430"/>
            <a:ext cx="1427480" cy="460375"/>
          </a:xfrm>
          <a:prstGeom prst="rect">
            <a:avLst/>
          </a:prstGeom>
          <a:noFill/>
        </p:spPr>
        <p:txBody>
          <a:bodyPr wrap="none" rtlCol="0">
            <a:spAutoFit/>
          </a:bodyPr>
          <a:p>
            <a:pPr algn="l"/>
            <a:r>
              <a:rPr lang="en-US" altLang="zh-CN" sz="2400" b="1">
                <a:solidFill>
                  <a:schemeClr val="tx1"/>
                </a:solidFill>
                <a:latin typeface="Times New Roman" panose="02020603050405020304" charset="0"/>
                <a:cs typeface="Times New Roman" panose="02020603050405020304" charset="0"/>
                <a:sym typeface="+mn-ea"/>
              </a:rPr>
              <a:t>vt.</a:t>
            </a:r>
            <a:r>
              <a:rPr lang="zh-CN" sz="2400" b="1">
                <a:solidFill>
                  <a:schemeClr val="tx1"/>
                </a:solidFill>
                <a:latin typeface="Times New Roman" panose="02020603050405020304" charset="0"/>
                <a:cs typeface="Times New Roman" panose="02020603050405020304" charset="0"/>
                <a:sym typeface="+mn-ea"/>
              </a:rPr>
              <a:t>使危险</a:t>
            </a:r>
            <a:endParaRPr lang="zh-CN" sz="2400" b="1">
              <a:solidFill>
                <a:schemeClr val="tx1"/>
              </a:solidFill>
              <a:latin typeface="Times New Roman" panose="02020603050405020304" charset="0"/>
              <a:cs typeface="Times New Roman" panose="02020603050405020304" charset="0"/>
              <a:sym typeface="+mn-ea"/>
            </a:endParaRPr>
          </a:p>
        </p:txBody>
      </p:sp>
      <p:sp>
        <p:nvSpPr>
          <p:cNvPr id="16" name="文本框 15"/>
          <p:cNvSpPr txBox="1"/>
          <p:nvPr/>
        </p:nvSpPr>
        <p:spPr>
          <a:xfrm>
            <a:off x="8225790" y="3716655"/>
            <a:ext cx="1097280" cy="460375"/>
          </a:xfrm>
          <a:prstGeom prst="rect">
            <a:avLst/>
          </a:prstGeom>
          <a:noFill/>
        </p:spPr>
        <p:txBody>
          <a:bodyPr wrap="none" rtlCol="0">
            <a:spAutoFit/>
          </a:bodyPr>
          <a:p>
            <a:pPr algn="l"/>
            <a:r>
              <a:rPr lang="zh-CN" sz="2400" b="1">
                <a:solidFill>
                  <a:schemeClr val="tx1"/>
                </a:solidFill>
                <a:latin typeface="Times New Roman" panose="02020603050405020304" charset="0"/>
                <a:cs typeface="Times New Roman" panose="02020603050405020304" charset="0"/>
                <a:sym typeface="+mn-ea"/>
              </a:rPr>
              <a:t>黑暗的</a:t>
            </a:r>
            <a:endParaRPr lang="zh-CN" sz="2400" b="1">
              <a:solidFill>
                <a:schemeClr val="tx1"/>
              </a:solidFill>
              <a:latin typeface="Times New Roman" panose="02020603050405020304" charset="0"/>
              <a:cs typeface="Times New Roman" panose="02020603050405020304" charset="0"/>
              <a:sym typeface="+mn-ea"/>
            </a:endParaRPr>
          </a:p>
        </p:txBody>
      </p:sp>
      <p:sp>
        <p:nvSpPr>
          <p:cNvPr id="17" name="文本框 16"/>
          <p:cNvSpPr txBox="1"/>
          <p:nvPr/>
        </p:nvSpPr>
        <p:spPr>
          <a:xfrm>
            <a:off x="10038080" y="4583430"/>
            <a:ext cx="792480" cy="460375"/>
          </a:xfrm>
          <a:prstGeom prst="rect">
            <a:avLst/>
          </a:prstGeom>
          <a:noFill/>
        </p:spPr>
        <p:txBody>
          <a:bodyPr wrap="none" rtlCol="0">
            <a:spAutoFit/>
          </a:bodyPr>
          <a:p>
            <a:pPr algn="l"/>
            <a:r>
              <a:rPr lang="zh-CN" sz="2400" b="1">
                <a:solidFill>
                  <a:schemeClr val="tx1"/>
                </a:solidFill>
                <a:latin typeface="Times New Roman" panose="02020603050405020304" charset="0"/>
                <a:cs typeface="Times New Roman" panose="02020603050405020304" charset="0"/>
                <a:sym typeface="+mn-ea"/>
              </a:rPr>
              <a:t>黎明</a:t>
            </a:r>
            <a:endParaRPr lang="zh-CN" sz="2400" b="1">
              <a:solidFill>
                <a:schemeClr val="tx1"/>
              </a:solidFill>
              <a:latin typeface="Times New Roman" panose="02020603050405020304" charset="0"/>
              <a:cs typeface="Times New Roman" panose="02020603050405020304" charset="0"/>
              <a:sym typeface="+mn-ea"/>
            </a:endParaRPr>
          </a:p>
        </p:txBody>
      </p:sp>
      <p:sp>
        <p:nvSpPr>
          <p:cNvPr id="18" name="文本框 17"/>
          <p:cNvSpPr txBox="1"/>
          <p:nvPr/>
        </p:nvSpPr>
        <p:spPr>
          <a:xfrm>
            <a:off x="8378190" y="5374005"/>
            <a:ext cx="792480" cy="460375"/>
          </a:xfrm>
          <a:prstGeom prst="rect">
            <a:avLst/>
          </a:prstGeom>
          <a:noFill/>
        </p:spPr>
        <p:txBody>
          <a:bodyPr wrap="none" rtlCol="0">
            <a:spAutoFit/>
          </a:bodyPr>
          <a:p>
            <a:pPr algn="l"/>
            <a:r>
              <a:rPr lang="zh-CN" altLang="en-US" sz="2400" b="1">
                <a:solidFill>
                  <a:schemeClr val="tx1"/>
                </a:solidFill>
                <a:latin typeface="Times New Roman" panose="02020603050405020304" charset="0"/>
                <a:cs typeface="Times New Roman" panose="02020603050405020304" charset="0"/>
                <a:sym typeface="+mn-ea"/>
              </a:rPr>
              <a:t>黄昏</a:t>
            </a:r>
            <a:endParaRPr lang="zh-CN" altLang="en-US" sz="2400" b="1">
              <a:solidFill>
                <a:schemeClr val="tx1"/>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4" grpId="0"/>
      <p:bldP spid="2" grpId="0"/>
      <p:bldP spid="4" grpId="0"/>
      <p:bldP spid="5" grpId="0"/>
      <p:bldP spid="9" grpId="0"/>
      <p:bldP spid="10" grpId="0"/>
      <p:bldP spid="11" grpId="0"/>
      <p:bldP spid="12" grpId="0"/>
      <p:bldP spid="13"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241300" y="2114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11.destroy/dɪ'strɔɪ/ vt.</a:t>
            </a:r>
            <a:endParaRPr lang="en-US" altLang="zh-CN" sz="3200">
              <a:latin typeface="Times New Roman" panose="02020603050405020304" charset="0"/>
              <a:ea typeface="+mn-ea"/>
              <a:cs typeface="Times New Roman" panose="02020603050405020304" charset="0"/>
            </a:endParaRPr>
          </a:p>
        </p:txBody>
      </p:sp>
      <p:sp>
        <p:nvSpPr>
          <p:cNvPr id="20" name="文本框 19"/>
          <p:cNvSpPr txBox="1"/>
          <p:nvPr/>
        </p:nvSpPr>
        <p:spPr>
          <a:xfrm>
            <a:off x="4729480" y="143510"/>
            <a:ext cx="2526030" cy="583565"/>
          </a:xfrm>
          <a:prstGeom prst="rect">
            <a:avLst/>
          </a:prstGeom>
          <a:noFill/>
        </p:spPr>
        <p:txBody>
          <a:bodyPr wrap="none" rtlCol="0">
            <a:spAutoFit/>
          </a:bodyPr>
          <a:p>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摧毁 ；毁灭</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00" name="文本框 99"/>
          <p:cNvSpPr txBox="1"/>
          <p:nvPr/>
        </p:nvSpPr>
        <p:spPr>
          <a:xfrm>
            <a:off x="241300" y="727075"/>
            <a:ext cx="11725910" cy="583565"/>
          </a:xfrm>
          <a:prstGeom prst="rect">
            <a:avLst/>
          </a:prstGeom>
          <a:noFill/>
          <a:ln w="9525">
            <a:noFill/>
          </a:ln>
        </p:spPr>
        <p:txBody>
          <a:bodyPr wrap="square">
            <a:spAutoFit/>
          </a:bodyPr>
          <a:p>
            <a:pPr marL="219075" indent="-219075"/>
            <a:r>
              <a:rPr sz="3200" b="1">
                <a:solidFill>
                  <a:schemeClr val="accent2">
                    <a:lumMod val="75000"/>
                  </a:schemeClr>
                </a:solidFill>
                <a:latin typeface="Times New Roman" panose="02020603050405020304" charset="0"/>
                <a:cs typeface="Times New Roman" panose="02020603050405020304" charset="0"/>
              </a:rPr>
              <a:t>破拆法：des</a:t>
            </a:r>
            <a:r>
              <a:rPr lang="en-US" sz="3200" b="1">
                <a:solidFill>
                  <a:schemeClr val="accent2">
                    <a:lumMod val="75000"/>
                  </a:schemeClr>
                </a:solidFill>
                <a:latin typeface="Times New Roman" panose="02020603050405020304" charset="0"/>
                <a:cs typeface="Times New Roman" panose="02020603050405020304" charset="0"/>
              </a:rPr>
              <a:t>-</a:t>
            </a:r>
            <a:r>
              <a:rPr sz="3200" b="1">
                <a:solidFill>
                  <a:schemeClr val="accent2">
                    <a:lumMod val="75000"/>
                  </a:schemeClr>
                </a:solidFill>
                <a:latin typeface="Times New Roman" panose="02020603050405020304" charset="0"/>
                <a:cs typeface="Times New Roman" panose="02020603050405020304" charset="0"/>
              </a:rPr>
              <a:t>(毁掉)+troy(特洛伊，被希腊联军毁掉的名城</a:t>
            </a:r>
            <a:r>
              <a:rPr lang="en-US" sz="3200" b="1">
                <a:solidFill>
                  <a:schemeClr val="accent2">
                    <a:lumMod val="75000"/>
                  </a:schemeClr>
                </a:solidFill>
                <a:latin typeface="Times New Roman" panose="02020603050405020304" charset="0"/>
                <a:ea typeface="宋体" panose="02010600030101010101" pitchFamily="2" charset="-122"/>
              </a:rPr>
              <a:t>)</a:t>
            </a:r>
            <a:r>
              <a:rPr lang="en-US" sz="1050" b="1">
                <a:solidFill>
                  <a:schemeClr val="accent2">
                    <a:lumMod val="75000"/>
                  </a:schemeClr>
                </a:solidFill>
                <a:latin typeface="Times New Roman" panose="02020603050405020304" charset="0"/>
                <a:ea typeface="宋体" panose="02010600030101010101" pitchFamily="2" charset="-122"/>
              </a:rPr>
              <a:t> </a:t>
            </a:r>
            <a:r>
              <a:rPr lang="en-US" sz="1050" b="1">
                <a:latin typeface="Times New Roman" panose="02020603050405020304" charset="0"/>
                <a:ea typeface="宋体" panose="02010600030101010101" pitchFamily="2" charset="-122"/>
              </a:rPr>
              <a:t> </a:t>
            </a:r>
            <a:endParaRPr lang="zh-CN" altLang="en-US"/>
          </a:p>
        </p:txBody>
      </p:sp>
      <p:sp>
        <p:nvSpPr>
          <p:cNvPr id="6" name="文本框 5"/>
          <p:cNvSpPr txBox="1"/>
          <p:nvPr/>
        </p:nvSpPr>
        <p:spPr>
          <a:xfrm>
            <a:off x="241935" y="1310640"/>
            <a:ext cx="11725275" cy="3784600"/>
          </a:xfrm>
          <a:prstGeom prst="rect">
            <a:avLst/>
          </a:prstGeom>
          <a:noFill/>
          <a:ln w="9525">
            <a:noFill/>
          </a:ln>
        </p:spPr>
        <p:txBody>
          <a:bodyPr wrap="square">
            <a:spAutoFit/>
          </a:bodyPr>
          <a:p>
            <a:pPr marL="219075" indent="-219075"/>
            <a:r>
              <a:rPr lang="en-US" altLang="zh-CN" sz="2400" b="1" spc="200">
                <a:latin typeface="Times New Roman" panose="02020603050405020304" charset="0"/>
                <a:cs typeface="Times New Roman" panose="02020603050405020304" charset="0"/>
              </a:rPr>
              <a:t>Nearly everything in the city was </a:t>
            </a:r>
            <a:r>
              <a:rPr lang="en-US" altLang="zh-CN" sz="2400" b="1" spc="200">
                <a:solidFill>
                  <a:schemeClr val="accent2">
                    <a:lumMod val="75000"/>
                  </a:schemeClr>
                </a:solidFill>
                <a:latin typeface="Times New Roman" panose="02020603050405020304" charset="0"/>
                <a:cs typeface="Times New Roman" panose="02020603050405020304" charset="0"/>
              </a:rPr>
              <a:t>destroyed</a:t>
            </a:r>
            <a:r>
              <a:rPr lang="en-US" altLang="zh-CN" sz="2400" b="1" spc="200">
                <a:latin typeface="Times New Roman" panose="02020603050405020304" charset="0"/>
                <a:cs typeface="Times New Roman" panose="02020603050405020304" charset="0"/>
              </a:rPr>
              <a:t>. </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城里几乎所有的东西都被毁了。</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They've </a:t>
            </a:r>
            <a:r>
              <a:rPr lang="en-US" altLang="zh-CN" sz="2400" b="1" spc="200">
                <a:solidFill>
                  <a:schemeClr val="accent2">
                    <a:lumMod val="75000"/>
                  </a:schemeClr>
                </a:solidFill>
                <a:latin typeface="Times New Roman" panose="02020603050405020304" charset="0"/>
                <a:cs typeface="Times New Roman" panose="02020603050405020304" charset="0"/>
              </a:rPr>
              <a:t>destroyed</a:t>
            </a:r>
            <a:r>
              <a:rPr lang="en-US" altLang="zh-CN" sz="2400" b="1" spc="200">
                <a:latin typeface="Times New Roman" panose="02020603050405020304" charset="0"/>
                <a:cs typeface="Times New Roman" panose="02020603050405020304" charset="0"/>
              </a:rPr>
              <a:t> all the evidence. </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他们销毁了一切证据。</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Heat gradually </a:t>
            </a:r>
            <a:r>
              <a:rPr lang="en-US" altLang="zh-CN" sz="2400" b="1" spc="200">
                <a:solidFill>
                  <a:schemeClr val="accent2">
                    <a:lumMod val="75000"/>
                  </a:schemeClr>
                </a:solidFill>
                <a:latin typeface="Times New Roman" panose="02020603050405020304" charset="0"/>
                <a:cs typeface="Times New Roman" panose="02020603050405020304" charset="0"/>
              </a:rPr>
              <a:t>destroys</a:t>
            </a:r>
            <a:r>
              <a:rPr lang="en-US" altLang="zh-CN" sz="2400" b="1" spc="200">
                <a:latin typeface="Times New Roman" panose="02020603050405020304" charset="0"/>
                <a:cs typeface="Times New Roman" panose="02020603050405020304" charset="0"/>
              </a:rPr>
              <a:t> vitamin C. </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加热会逐渐破坏维生素C。</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You have </a:t>
            </a:r>
            <a:r>
              <a:rPr lang="en-US" altLang="zh-CN" sz="2400" b="1" spc="200">
                <a:solidFill>
                  <a:schemeClr val="accent2">
                    <a:lumMod val="75000"/>
                  </a:schemeClr>
                </a:solidFill>
                <a:latin typeface="Times New Roman" panose="02020603050405020304" charset="0"/>
                <a:cs typeface="Times New Roman" panose="02020603050405020304" charset="0"/>
              </a:rPr>
              <a:t>destroyed</a:t>
            </a:r>
            <a:r>
              <a:rPr lang="en-US" altLang="zh-CN" sz="2400" b="1" spc="200">
                <a:latin typeface="Times New Roman" panose="02020603050405020304" charset="0"/>
                <a:cs typeface="Times New Roman" panose="02020603050405020304" charset="0"/>
              </a:rPr>
              <a:t> my hopes of happiness.</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你毁掉了我得到幸福的希望。</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A man can be </a:t>
            </a:r>
            <a:r>
              <a:rPr lang="en-US" altLang="zh-CN" sz="2400" b="1" spc="200">
                <a:solidFill>
                  <a:schemeClr val="accent2">
                    <a:lumMod val="75000"/>
                  </a:schemeClr>
                </a:solidFill>
                <a:latin typeface="Times New Roman" panose="02020603050405020304" charset="0"/>
                <a:cs typeface="Times New Roman" panose="02020603050405020304" charset="0"/>
              </a:rPr>
              <a:t>destroyed</a:t>
            </a:r>
            <a:r>
              <a:rPr lang="en-US" altLang="zh-CN" sz="2400" b="1" spc="200">
                <a:latin typeface="Times New Roman" panose="02020603050405020304" charset="0"/>
                <a:cs typeface="Times New Roman" panose="02020603050405020304" charset="0"/>
              </a:rPr>
              <a:t> but not defeated. </a:t>
            </a:r>
            <a:endParaRPr lang="en-US" altLang="zh-CN" sz="2400" b="1" spc="200">
              <a:latin typeface="Times New Roman" panose="02020603050405020304" charset="0"/>
              <a:cs typeface="Times New Roman" panose="02020603050405020304" charset="0"/>
            </a:endParaRPr>
          </a:p>
          <a:p>
            <a:pPr marL="219075" indent="-219075"/>
            <a:r>
              <a:rPr lang="en-US" altLang="zh-CN" sz="2400" b="1" spc="200">
                <a:latin typeface="Times New Roman" panose="02020603050405020304" charset="0"/>
                <a:cs typeface="Times New Roman" panose="02020603050405020304" charset="0"/>
              </a:rPr>
              <a:t>人可以被毁灭，但无法被打败。</a:t>
            </a:r>
            <a:endParaRPr lang="en-US" altLang="zh-CN" sz="2400" b="1" spc="200">
              <a:latin typeface="Times New Roman" panose="02020603050405020304" charset="0"/>
              <a:cs typeface="Times New Roman" panose="02020603050405020304" charset="0"/>
            </a:endParaRPr>
          </a:p>
        </p:txBody>
      </p:sp>
      <p:sp>
        <p:nvSpPr>
          <p:cNvPr id="7" name="文本框 6"/>
          <p:cNvSpPr txBox="1"/>
          <p:nvPr/>
        </p:nvSpPr>
        <p:spPr>
          <a:xfrm>
            <a:off x="241935" y="5095240"/>
            <a:ext cx="6289040" cy="583565"/>
          </a:xfrm>
          <a:prstGeom prst="rect">
            <a:avLst/>
          </a:prstGeom>
          <a:noFill/>
          <a:ln w="9525">
            <a:noFill/>
          </a:ln>
        </p:spPr>
        <p:txBody>
          <a:bodyPr wrap="square">
            <a:spAutoFit/>
          </a:bodyPr>
          <a:p>
            <a:pPr indent="0"/>
            <a:r>
              <a:rPr lang="en-US" altLang="zh-CN" sz="3200" b="1" spc="200">
                <a:solidFill>
                  <a:schemeClr val="accent2">
                    <a:lumMod val="75000"/>
                  </a:schemeClr>
                </a:solidFill>
                <a:latin typeface="Times New Roman" panose="02020603050405020304" charset="0"/>
                <a:cs typeface="Times New Roman" panose="02020603050405020304" charset="0"/>
              </a:rPr>
              <a:t>destruction/dɪ'strʌkʃ(ə)n/ n.</a:t>
            </a:r>
            <a:endParaRPr lang="en-US" altLang="zh-CN" sz="3200" b="1" spc="200">
              <a:solidFill>
                <a:schemeClr val="accent2">
                  <a:lumMod val="75000"/>
                </a:schemeClr>
              </a:solidFill>
              <a:latin typeface="Times New Roman" panose="02020603050405020304" charset="0"/>
              <a:cs typeface="Times New Roman" panose="02020603050405020304" charset="0"/>
            </a:endParaRPr>
          </a:p>
        </p:txBody>
      </p:sp>
      <p:sp>
        <p:nvSpPr>
          <p:cNvPr id="8" name="文本框 7"/>
          <p:cNvSpPr txBox="1"/>
          <p:nvPr/>
        </p:nvSpPr>
        <p:spPr>
          <a:xfrm>
            <a:off x="5623560" y="5095240"/>
            <a:ext cx="267271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 摧毁；毁灭</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5" name="标题 1"/>
          <p:cNvSpPr>
            <a:spLocks noGrp="1"/>
          </p:cNvSpPr>
          <p:nvPr/>
        </p:nvSpPr>
        <p:spPr>
          <a:xfrm>
            <a:off x="233045" y="567880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latin typeface="Times New Roman" panose="02020603050405020304" charset="0"/>
                <a:ea typeface="+mn-ea"/>
                <a:cs typeface="Times New Roman" panose="02020603050405020304" charset="0"/>
              </a:rPr>
              <a:t>Those already sold are to be recalled for repair, replacement or </a:t>
            </a:r>
            <a:r>
              <a:rPr sz="2400" spc="0">
                <a:solidFill>
                  <a:schemeClr val="accent2">
                    <a:lumMod val="75000"/>
                  </a:schemeClr>
                </a:solidFill>
                <a:latin typeface="Times New Roman" panose="02020603050405020304" charset="0"/>
                <a:ea typeface="+mn-ea"/>
                <a:cs typeface="Times New Roman" panose="02020603050405020304" charset="0"/>
              </a:rPr>
              <a:t>destruction</a:t>
            </a:r>
            <a:r>
              <a:rPr sz="2400" spc="0">
                <a:latin typeface="Times New Roman" panose="02020603050405020304" charset="0"/>
                <a:ea typeface="+mn-ea"/>
                <a:cs typeface="Times New Roman" panose="02020603050405020304" charset="0"/>
              </a:rPr>
              <a:t>.</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已经销售的要召回修理、替换或销毁。</a:t>
            </a:r>
            <a:endParaRPr sz="2400"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8" grpId="0"/>
      <p:bldP spid="100" grpId="0"/>
      <p:bldP spid="6" grpId="0"/>
      <p:bldP spid="7"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6" descr="vac-空填空"/>
          <p:cNvPicPr>
            <a:picLocks noChangeAspect="1"/>
          </p:cNvPicPr>
          <p:nvPr/>
        </p:nvPicPr>
        <p:blipFill>
          <a:blip r:embed="rId1"/>
          <a:stretch>
            <a:fillRect/>
          </a:stretch>
        </p:blipFill>
        <p:spPr>
          <a:xfrm>
            <a:off x="80645" y="3067685"/>
            <a:ext cx="12030710" cy="3752850"/>
          </a:xfrm>
          <a:prstGeom prst="rect">
            <a:avLst/>
          </a:prstGeom>
        </p:spPr>
      </p:pic>
      <p:sp>
        <p:nvSpPr>
          <p:cNvPr id="5" name="标题 1"/>
          <p:cNvSpPr>
            <a:spLocks noGrp="1"/>
          </p:cNvSpPr>
          <p:nvPr/>
        </p:nvSpPr>
        <p:spPr>
          <a:xfrm>
            <a:off x="241300" y="2114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12.</a:t>
            </a:r>
            <a:r>
              <a:rPr sz="3200" spc="0">
                <a:latin typeface="Times New Roman" panose="02020603050405020304" charset="0"/>
                <a:ea typeface="+mn-ea"/>
                <a:cs typeface="Times New Roman" panose="02020603050405020304" charset="0"/>
              </a:rPr>
              <a:t> evacuate </a:t>
            </a:r>
            <a:r>
              <a:rPr sz="3200" spc="0">
                <a:latin typeface="Times New Roman" panose="02020603050405020304" charset="0"/>
                <a:ea typeface="+mn-ea"/>
                <a:cs typeface="Times New Roman" panose="02020603050405020304" charset="0"/>
              </a:rPr>
              <a:t>/ɪˈvækjueɪt / vt.</a:t>
            </a:r>
            <a:r>
              <a:rPr lang="en-US" altLang="zh-CN" sz="3200">
                <a:latin typeface="Times New Roman" panose="02020603050405020304" charset="0"/>
                <a:ea typeface="+mn-ea"/>
                <a:cs typeface="Times New Roman" panose="02020603050405020304" charset="0"/>
              </a:rPr>
              <a:t>    </a:t>
            </a:r>
            <a:r>
              <a:rPr lang="en-US" altLang="zh-CN" sz="3200">
                <a:latin typeface="Times New Roman" panose="02020603050405020304" charset="0"/>
                <a:ea typeface="+mn-ea"/>
                <a:cs typeface="Times New Roman" panose="02020603050405020304" charset="0"/>
              </a:rPr>
              <a:t>              vi. </a:t>
            </a:r>
            <a:endParaRPr lang="en-US" altLang="zh-CN" sz="3200">
              <a:latin typeface="Times New Roman" panose="02020603050405020304" charset="0"/>
              <a:ea typeface="+mn-ea"/>
              <a:cs typeface="Times New Roman" panose="02020603050405020304" charset="0"/>
            </a:endParaRPr>
          </a:p>
        </p:txBody>
      </p:sp>
      <p:sp>
        <p:nvSpPr>
          <p:cNvPr id="100" name="文本框 99"/>
          <p:cNvSpPr txBox="1"/>
          <p:nvPr/>
        </p:nvSpPr>
        <p:spPr>
          <a:xfrm>
            <a:off x="5295265" y="211455"/>
            <a:ext cx="2411095" cy="583565"/>
          </a:xfrm>
          <a:prstGeom prst="rect">
            <a:avLst/>
          </a:prstGeom>
          <a:noFill/>
          <a:ln w="9525">
            <a:noFill/>
          </a:ln>
        </p:spPr>
        <p:txBody>
          <a:bodyPr wrap="square">
            <a:spAutoFit/>
          </a:bodyPr>
          <a:p>
            <a:pPr indent="0"/>
            <a:r>
              <a:rPr lang="en-US" altLang="en-US" sz="3200" b="1" spc="150" dirty="0">
                <a:solidFill>
                  <a:srgbClr val="7030A0"/>
                </a:solidFill>
                <a:latin typeface="Times New Roman" panose="02020603050405020304" charset="0"/>
                <a:cs typeface="Times New Roman" panose="02020603050405020304" charset="0"/>
              </a:rPr>
              <a:t>疏散；撤出</a:t>
            </a:r>
            <a:endParaRPr lang="en-US" altLang="en-US" sz="3200" b="1" spc="150" dirty="0">
              <a:solidFill>
                <a:srgbClr val="7030A0"/>
              </a:solidFill>
              <a:latin typeface="Times New Roman" panose="02020603050405020304" charset="0"/>
              <a:cs typeface="Times New Roman" panose="02020603050405020304" charset="0"/>
            </a:endParaRPr>
          </a:p>
        </p:txBody>
      </p:sp>
      <p:sp>
        <p:nvSpPr>
          <p:cNvPr id="2" name="文本框 1"/>
          <p:cNvSpPr txBox="1"/>
          <p:nvPr/>
        </p:nvSpPr>
        <p:spPr>
          <a:xfrm>
            <a:off x="8017510" y="198120"/>
            <a:ext cx="1129030" cy="583565"/>
          </a:xfrm>
          <a:prstGeom prst="rect">
            <a:avLst/>
          </a:prstGeom>
          <a:noFill/>
          <a:ln w="9525">
            <a:noFill/>
          </a:ln>
        </p:spPr>
        <p:txBody>
          <a:bodyPr wrap="square">
            <a:spAutoFit/>
          </a:bodyPr>
          <a:p>
            <a:pPr indent="0"/>
            <a:r>
              <a:rPr lang="en-US" altLang="en-US" sz="3200" b="1" spc="150" dirty="0">
                <a:solidFill>
                  <a:srgbClr val="7030A0"/>
                </a:solidFill>
                <a:latin typeface="Times New Roman" panose="02020603050405020304" charset="0"/>
                <a:cs typeface="Times New Roman" panose="02020603050405020304" charset="0"/>
              </a:rPr>
              <a:t>撤离</a:t>
            </a:r>
            <a:endParaRPr lang="en-US" altLang="en-US" sz="3200" b="1" spc="150" dirty="0">
              <a:solidFill>
                <a:srgbClr val="7030A0"/>
              </a:solidFill>
              <a:latin typeface="Times New Roman" panose="02020603050405020304" charset="0"/>
              <a:cs typeface="Times New Roman" panose="02020603050405020304" charset="0"/>
            </a:endParaRPr>
          </a:p>
        </p:txBody>
      </p:sp>
      <p:sp>
        <p:nvSpPr>
          <p:cNvPr id="3" name="标题 1"/>
          <p:cNvSpPr>
            <a:spLocks noGrp="1"/>
          </p:cNvSpPr>
          <p:nvPr/>
        </p:nvSpPr>
        <p:spPr>
          <a:xfrm>
            <a:off x="241300" y="7816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词根词缀:e</a:t>
            </a:r>
            <a:r>
              <a:rPr lang="en-US" altLang="zh-CN" spc="0">
                <a:solidFill>
                  <a:schemeClr val="accent2">
                    <a:lumMod val="75000"/>
                  </a:schemeClr>
                </a:solidFill>
                <a:latin typeface="Times New Roman" panose="02020603050405020304" charset="0"/>
                <a:ea typeface="+mn-ea"/>
                <a:cs typeface="Times New Roman" panose="02020603050405020304" charset="0"/>
              </a:rPr>
              <a:t>-</a:t>
            </a:r>
            <a:r>
              <a:rPr spc="0">
                <a:solidFill>
                  <a:schemeClr val="accent2">
                    <a:lumMod val="75000"/>
                  </a:schemeClr>
                </a:solidFill>
                <a:latin typeface="Times New Roman" panose="02020603050405020304" charset="0"/>
                <a:ea typeface="+mn-ea"/>
                <a:cs typeface="Times New Roman" panose="02020603050405020304" charset="0"/>
              </a:rPr>
              <a:t>(外)+vacu</a:t>
            </a:r>
            <a:r>
              <a:rPr lang="en-US" altLang="zh-CN" spc="0">
                <a:solidFill>
                  <a:schemeClr val="accent2">
                    <a:lumMod val="75000"/>
                  </a:schemeClr>
                </a:solidFill>
                <a:latin typeface="Times New Roman" panose="02020603050405020304" charset="0"/>
                <a:ea typeface="+mn-ea"/>
                <a:cs typeface="Times New Roman" panose="02020603050405020304" charset="0"/>
              </a:rPr>
              <a:t>-</a:t>
            </a:r>
            <a:r>
              <a:rPr spc="0">
                <a:solidFill>
                  <a:schemeClr val="accent2">
                    <a:lumMod val="75000"/>
                  </a:schemeClr>
                </a:solidFill>
                <a:latin typeface="Times New Roman" panose="02020603050405020304" charset="0"/>
                <a:ea typeface="+mn-ea"/>
                <a:cs typeface="Times New Roman" panose="02020603050405020304" charset="0"/>
              </a:rPr>
              <a:t>(空)+</a:t>
            </a:r>
            <a:r>
              <a:rPr lang="en-US" altLang="zh-CN" spc="0">
                <a:solidFill>
                  <a:schemeClr val="accent2">
                    <a:lumMod val="75000"/>
                  </a:schemeClr>
                </a:solidFill>
                <a:latin typeface="Times New Roman" panose="02020603050405020304" charset="0"/>
                <a:ea typeface="+mn-ea"/>
                <a:cs typeface="Times New Roman" panose="02020603050405020304" charset="0"/>
              </a:rPr>
              <a:t>-</a:t>
            </a:r>
            <a:r>
              <a:rPr spc="0">
                <a:solidFill>
                  <a:schemeClr val="accent2">
                    <a:lumMod val="75000"/>
                  </a:schemeClr>
                </a:solidFill>
                <a:latin typeface="Times New Roman" panose="02020603050405020304" charset="0"/>
                <a:ea typeface="+mn-ea"/>
                <a:cs typeface="Times New Roman" panose="02020603050405020304" charset="0"/>
              </a:rPr>
              <a:t>ate(动词后缀):都到外面, 使里面变空</a:t>
            </a:r>
            <a:r>
              <a:rPr lang="en-US" altLang="zh-CN" spc="0">
                <a:solidFill>
                  <a:schemeClr val="accent2">
                    <a:lumMod val="75000"/>
                  </a:schemeClr>
                </a:solidFill>
                <a:latin typeface="Times New Roman" panose="02020603050405020304" charset="0"/>
                <a:ea typeface="+mn-ea"/>
                <a:cs typeface="Times New Roman" panose="02020603050405020304" charset="0"/>
              </a:rPr>
              <a:t>——</a:t>
            </a:r>
            <a:r>
              <a:rPr spc="0">
                <a:solidFill>
                  <a:schemeClr val="accent2">
                    <a:lumMod val="75000"/>
                  </a:schemeClr>
                </a:solidFill>
                <a:latin typeface="Times New Roman" panose="02020603050405020304" charset="0"/>
                <a:ea typeface="+mn-ea"/>
                <a:cs typeface="Times New Roman" panose="02020603050405020304" charset="0"/>
              </a:rPr>
              <a:t>撤出</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41300" y="1197610"/>
            <a:ext cx="11725275" cy="2181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Almost 88,000 people have been evacuated from the area.   近88, 000人撤离了该地区。</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building is on fire. Evacuate all the people immediately.</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这座楼着火了，立即疏散人群。</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When the forest fires broke out, we were told to evacuate.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当森林大火爆发时，我们被通知撤离。</a:t>
            </a:r>
            <a:endParaRPr sz="2400" spc="0">
              <a:latin typeface="Times New Roman" panose="02020603050405020304" charset="0"/>
              <a:ea typeface="+mn-ea"/>
              <a:cs typeface="Times New Roman" panose="02020603050405020304" charset="0"/>
            </a:endParaRPr>
          </a:p>
        </p:txBody>
      </p:sp>
      <p:sp>
        <p:nvSpPr>
          <p:cNvPr id="4" name="文本框 3"/>
          <p:cNvSpPr txBox="1"/>
          <p:nvPr/>
        </p:nvSpPr>
        <p:spPr>
          <a:xfrm>
            <a:off x="7080885" y="4652010"/>
            <a:ext cx="625475" cy="583565"/>
          </a:xfrm>
          <a:prstGeom prst="rect">
            <a:avLst/>
          </a:prstGeom>
          <a:noFill/>
          <a:ln w="9525">
            <a:noFill/>
          </a:ln>
        </p:spPr>
        <p:txBody>
          <a:bodyPr wrap="square">
            <a:spAutoFit/>
          </a:bodyPr>
          <a:p>
            <a:pPr marL="219075" indent="-219075"/>
            <a:r>
              <a:rPr lang="zh-CN" altLang="en-US" sz="3200" b="1">
                <a:solidFill>
                  <a:schemeClr val="accent2">
                    <a:lumMod val="75000"/>
                  </a:schemeClr>
                </a:solidFill>
                <a:latin typeface="Times New Roman" panose="02020603050405020304" charset="0"/>
                <a:cs typeface="Times New Roman" panose="02020603050405020304" charset="0"/>
              </a:rPr>
              <a:t>空</a:t>
            </a:r>
            <a:endParaRPr lang="zh-CN" altLang="en-US" sz="3200" b="1">
              <a:solidFill>
                <a:schemeClr val="accent2">
                  <a:lumMod val="75000"/>
                </a:schemeClr>
              </a:solidFill>
              <a:latin typeface="Times New Roman" panose="02020603050405020304" charset="0"/>
              <a:cs typeface="Times New Roman" panose="02020603050405020304" charset="0"/>
            </a:endParaRPr>
          </a:p>
        </p:txBody>
      </p:sp>
      <p:sp>
        <p:nvSpPr>
          <p:cNvPr id="7" name="文本框 6"/>
          <p:cNvSpPr txBox="1"/>
          <p:nvPr/>
        </p:nvSpPr>
        <p:spPr>
          <a:xfrm>
            <a:off x="9603105" y="3378835"/>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消失</a:t>
            </a:r>
            <a:r>
              <a:rPr lang="en-US" altLang="zh-CN" sz="2400" b="1">
                <a:solidFill>
                  <a:schemeClr val="accent2">
                    <a:lumMod val="75000"/>
                  </a:schemeClr>
                </a:solidFill>
                <a:latin typeface="Times New Roman" panose="02020603050405020304" charset="0"/>
                <a:cs typeface="Times New Roman" panose="02020603050405020304" charset="0"/>
              </a:rPr>
              <a:t>; </a:t>
            </a:r>
            <a:r>
              <a:rPr lang="zh-CN" altLang="en-US" sz="2400" b="1">
                <a:solidFill>
                  <a:schemeClr val="accent2">
                    <a:lumMod val="75000"/>
                  </a:schemeClr>
                </a:solidFill>
                <a:latin typeface="Times New Roman" panose="02020603050405020304" charset="0"/>
                <a:cs typeface="Times New Roman" panose="02020603050405020304" charset="0"/>
              </a:rPr>
              <a:t>绝迹</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8" name="文本框 7"/>
          <p:cNvSpPr txBox="1"/>
          <p:nvPr/>
        </p:nvSpPr>
        <p:spPr>
          <a:xfrm>
            <a:off x="9460865" y="4046220"/>
            <a:ext cx="273113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自负</a:t>
            </a:r>
            <a:r>
              <a:rPr lang="en-US" altLang="zh-CN" sz="2400" b="1">
                <a:solidFill>
                  <a:schemeClr val="accent2">
                    <a:lumMod val="75000"/>
                  </a:schemeClr>
                </a:solidFill>
                <a:latin typeface="Times New Roman" panose="02020603050405020304" charset="0"/>
                <a:cs typeface="Times New Roman" panose="02020603050405020304" charset="0"/>
              </a:rPr>
              <a:t>; </a:t>
            </a:r>
            <a:r>
              <a:rPr lang="zh-CN" altLang="en-US" sz="2400" b="1">
                <a:solidFill>
                  <a:schemeClr val="accent2">
                    <a:lumMod val="75000"/>
                  </a:schemeClr>
                </a:solidFill>
                <a:latin typeface="Times New Roman" panose="02020603050405020304" charset="0"/>
                <a:cs typeface="Times New Roman" panose="02020603050405020304" charset="0"/>
              </a:rPr>
              <a:t>自满</a:t>
            </a:r>
            <a:r>
              <a:rPr lang="en-US" altLang="zh-CN" sz="2400" b="1">
                <a:solidFill>
                  <a:schemeClr val="accent2">
                    <a:lumMod val="75000"/>
                  </a:schemeClr>
                </a:solidFill>
                <a:latin typeface="Times New Roman" panose="02020603050405020304" charset="0"/>
                <a:cs typeface="Times New Roman" panose="02020603050405020304" charset="0"/>
              </a:rPr>
              <a:t>; </a:t>
            </a:r>
            <a:r>
              <a:rPr lang="zh-CN" altLang="en-US" sz="2400" b="1">
                <a:solidFill>
                  <a:schemeClr val="accent2">
                    <a:lumMod val="75000"/>
                  </a:schemeClr>
                </a:solidFill>
                <a:latin typeface="Times New Roman" panose="02020603050405020304" charset="0"/>
                <a:cs typeface="Times New Roman" panose="02020603050405020304" charset="0"/>
              </a:rPr>
              <a:t>虚荣</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9" name="文本框 8"/>
          <p:cNvSpPr txBox="1"/>
          <p:nvPr/>
        </p:nvSpPr>
        <p:spPr>
          <a:xfrm>
            <a:off x="9505315" y="4714240"/>
            <a:ext cx="264160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无用的</a:t>
            </a:r>
            <a:r>
              <a:rPr lang="en-US" altLang="zh-CN" sz="2400" b="1">
                <a:solidFill>
                  <a:schemeClr val="accent2">
                    <a:lumMod val="75000"/>
                  </a:schemeClr>
                </a:solidFill>
                <a:latin typeface="Times New Roman" panose="02020603050405020304" charset="0"/>
                <a:cs typeface="Times New Roman" panose="02020603050405020304" charset="0"/>
              </a:rPr>
              <a:t>, </a:t>
            </a:r>
            <a:r>
              <a:rPr lang="zh-CN" altLang="en-US" sz="2400" b="1">
                <a:solidFill>
                  <a:schemeClr val="accent2">
                    <a:lumMod val="75000"/>
                  </a:schemeClr>
                </a:solidFill>
                <a:latin typeface="Times New Roman" panose="02020603050405020304" charset="0"/>
                <a:cs typeface="Times New Roman" panose="02020603050405020304" charset="0"/>
              </a:rPr>
              <a:t>徒劳的</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0" name="文本框 9"/>
          <p:cNvSpPr txBox="1"/>
          <p:nvPr/>
        </p:nvSpPr>
        <p:spPr>
          <a:xfrm>
            <a:off x="9681845" y="5410835"/>
            <a:ext cx="212725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空的</a:t>
            </a:r>
            <a:r>
              <a:rPr lang="en-US" altLang="zh-CN" sz="2400" b="1">
                <a:solidFill>
                  <a:schemeClr val="accent2">
                    <a:lumMod val="75000"/>
                  </a:schemeClr>
                </a:solidFill>
                <a:latin typeface="Times New Roman" panose="02020603050405020304" charset="0"/>
                <a:cs typeface="Times New Roman" panose="02020603050405020304" charset="0"/>
              </a:rPr>
              <a:t>; </a:t>
            </a:r>
            <a:r>
              <a:rPr lang="zh-CN" altLang="en-US" sz="2400" b="1">
                <a:solidFill>
                  <a:schemeClr val="accent2">
                    <a:lumMod val="75000"/>
                  </a:schemeClr>
                </a:solidFill>
                <a:latin typeface="Times New Roman" panose="02020603050405020304" charset="0"/>
                <a:cs typeface="Times New Roman" panose="02020603050405020304" charset="0"/>
              </a:rPr>
              <a:t>空缺的</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1" name="文本框 10"/>
          <p:cNvSpPr txBox="1"/>
          <p:nvPr/>
        </p:nvSpPr>
        <p:spPr>
          <a:xfrm>
            <a:off x="9751060" y="6039485"/>
            <a:ext cx="294322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空职</a:t>
            </a:r>
            <a:r>
              <a:rPr lang="en-US" altLang="zh-CN" sz="2400" b="1">
                <a:solidFill>
                  <a:schemeClr val="accent2">
                    <a:lumMod val="75000"/>
                  </a:schemeClr>
                </a:solidFill>
                <a:latin typeface="Times New Roman" panose="02020603050405020304" charset="0"/>
                <a:cs typeface="Times New Roman" panose="02020603050405020304" charset="0"/>
              </a:rPr>
              <a:t>; </a:t>
            </a:r>
            <a:r>
              <a:rPr lang="zh-CN" altLang="en-US" sz="2400" b="1">
                <a:solidFill>
                  <a:schemeClr val="accent2">
                    <a:lumMod val="75000"/>
                  </a:schemeClr>
                </a:solidFill>
                <a:latin typeface="Times New Roman" panose="02020603050405020304" charset="0"/>
                <a:cs typeface="Times New Roman" panose="02020603050405020304" charset="0"/>
              </a:rPr>
              <a:t>空虚</a:t>
            </a:r>
            <a:r>
              <a:rPr lang="en-US" altLang="zh-CN" sz="2400" b="1">
                <a:solidFill>
                  <a:schemeClr val="accent2">
                    <a:lumMod val="75000"/>
                  </a:schemeClr>
                </a:solidFill>
                <a:latin typeface="Times New Roman" panose="02020603050405020304" charset="0"/>
                <a:cs typeface="Times New Roman" panose="02020603050405020304" charset="0"/>
              </a:rPr>
              <a:t>; </a:t>
            </a:r>
            <a:r>
              <a:rPr lang="zh-CN" altLang="en-US" sz="2400" b="1">
                <a:solidFill>
                  <a:schemeClr val="accent2">
                    <a:lumMod val="75000"/>
                  </a:schemeClr>
                </a:solidFill>
                <a:latin typeface="Times New Roman" panose="02020603050405020304" charset="0"/>
                <a:cs typeface="Times New Roman" panose="02020603050405020304" charset="0"/>
              </a:rPr>
              <a:t>空闲</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2" name="文本框 11"/>
          <p:cNvSpPr txBox="1"/>
          <p:nvPr/>
        </p:nvSpPr>
        <p:spPr>
          <a:xfrm>
            <a:off x="2550795" y="3378835"/>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假期;度假</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3" name="文本框 12"/>
          <p:cNvSpPr txBox="1"/>
          <p:nvPr/>
        </p:nvSpPr>
        <p:spPr>
          <a:xfrm>
            <a:off x="1752600" y="4046220"/>
            <a:ext cx="2783840" cy="460375"/>
          </a:xfrm>
          <a:prstGeom prst="rect">
            <a:avLst/>
          </a:prstGeom>
          <a:noFill/>
          <a:ln w="9525">
            <a:noFill/>
          </a:ln>
        </p:spPr>
        <p:txBody>
          <a:bodyPr wrap="square">
            <a:spAutoFit/>
          </a:bodyPr>
          <a:p>
            <a:pPr marL="219075" indent="-219075"/>
            <a:r>
              <a:rPr lang="zh-CN" sz="2400" b="1">
                <a:solidFill>
                  <a:schemeClr val="accent2">
                    <a:lumMod val="75000"/>
                  </a:schemeClr>
                </a:solidFill>
                <a:latin typeface="Times New Roman" panose="02020603050405020304" charset="0"/>
                <a:cs typeface="Times New Roman" panose="02020603050405020304" charset="0"/>
              </a:rPr>
              <a:t>撤空</a:t>
            </a:r>
            <a:r>
              <a:rPr lang="en-US" altLang="zh-CN" sz="2400" b="1">
                <a:solidFill>
                  <a:schemeClr val="accent2">
                    <a:lumMod val="75000"/>
                  </a:schemeClr>
                </a:solidFill>
                <a:latin typeface="Times New Roman" panose="02020603050405020304" charset="0"/>
                <a:cs typeface="Times New Roman" panose="02020603050405020304" charset="0"/>
              </a:rPr>
              <a:t>;</a:t>
            </a:r>
            <a:r>
              <a:rPr lang="zh-CN" sz="2400" b="1">
                <a:solidFill>
                  <a:schemeClr val="accent2">
                    <a:lumMod val="75000"/>
                  </a:schemeClr>
                </a:solidFill>
                <a:latin typeface="Times New Roman" panose="02020603050405020304" charset="0"/>
                <a:cs typeface="Times New Roman" panose="02020603050405020304" charset="0"/>
              </a:rPr>
              <a:t>疏散</a:t>
            </a:r>
            <a:r>
              <a:rPr lang="en-US" altLang="zh-CN" sz="2400" b="1">
                <a:solidFill>
                  <a:schemeClr val="accent2">
                    <a:lumMod val="75000"/>
                  </a:schemeClr>
                </a:solidFill>
                <a:latin typeface="Times New Roman" panose="02020603050405020304" charset="0"/>
                <a:cs typeface="Times New Roman" panose="02020603050405020304" charset="0"/>
              </a:rPr>
              <a:t>;</a:t>
            </a:r>
            <a:r>
              <a:rPr lang="zh-CN" sz="2400" b="1">
                <a:solidFill>
                  <a:schemeClr val="accent2">
                    <a:lumMod val="75000"/>
                  </a:schemeClr>
                </a:solidFill>
                <a:latin typeface="Times New Roman" panose="02020603050405020304" charset="0"/>
                <a:cs typeface="Times New Roman" panose="02020603050405020304" charset="0"/>
              </a:rPr>
              <a:t>排泄</a:t>
            </a:r>
            <a:endParaRPr lang="zh-CN" sz="2400" b="1">
              <a:solidFill>
                <a:schemeClr val="accent2">
                  <a:lumMod val="75000"/>
                </a:schemeClr>
              </a:solidFill>
              <a:latin typeface="Times New Roman" panose="02020603050405020304" charset="0"/>
              <a:cs typeface="Times New Roman" panose="02020603050405020304" charset="0"/>
            </a:endParaRPr>
          </a:p>
        </p:txBody>
      </p:sp>
      <p:sp>
        <p:nvSpPr>
          <p:cNvPr id="14" name="文本框 13"/>
          <p:cNvSpPr txBox="1"/>
          <p:nvPr/>
        </p:nvSpPr>
        <p:spPr>
          <a:xfrm>
            <a:off x="2313305" y="4775200"/>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消失</a:t>
            </a:r>
            <a:r>
              <a:rPr lang="en-US" altLang="zh-CN" sz="2400" b="1">
                <a:solidFill>
                  <a:schemeClr val="accent2">
                    <a:lumMod val="75000"/>
                  </a:schemeClr>
                </a:solidFill>
                <a:latin typeface="Times New Roman" panose="02020603050405020304" charset="0"/>
                <a:cs typeface="Times New Roman" panose="02020603050405020304" charset="0"/>
              </a:rPr>
              <a:t>; </a:t>
            </a:r>
            <a:r>
              <a:rPr lang="zh-CN" altLang="en-US" sz="2400" b="1">
                <a:solidFill>
                  <a:schemeClr val="accent2">
                    <a:lumMod val="75000"/>
                  </a:schemeClr>
                </a:solidFill>
                <a:latin typeface="Times New Roman" panose="02020603050405020304" charset="0"/>
                <a:cs typeface="Times New Roman" panose="02020603050405020304" charset="0"/>
              </a:rPr>
              <a:t>绝迹</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5" name="文本框 14"/>
          <p:cNvSpPr txBox="1"/>
          <p:nvPr/>
        </p:nvSpPr>
        <p:spPr>
          <a:xfrm>
            <a:off x="3040380" y="5410835"/>
            <a:ext cx="80899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避免</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6" name="文本框 15"/>
          <p:cNvSpPr txBox="1"/>
          <p:nvPr/>
        </p:nvSpPr>
        <p:spPr>
          <a:xfrm>
            <a:off x="2392680" y="6039485"/>
            <a:ext cx="1788160" cy="460375"/>
          </a:xfrm>
          <a:prstGeom prst="rect">
            <a:avLst/>
          </a:prstGeom>
          <a:noFill/>
          <a:ln w="9525">
            <a:noFill/>
          </a:ln>
        </p:spPr>
        <p:txBody>
          <a:bodyPr wrap="square">
            <a:spAutoFit/>
          </a:bodyPr>
          <a:p>
            <a:pPr marL="219075" indent="-219075"/>
            <a:r>
              <a:rPr lang="zh-CN" sz="2400" b="1">
                <a:solidFill>
                  <a:schemeClr val="accent2">
                    <a:lumMod val="75000"/>
                  </a:schemeClr>
                </a:solidFill>
                <a:latin typeface="Times New Roman" panose="02020603050405020304" charset="0"/>
                <a:cs typeface="Times New Roman" panose="02020603050405020304" charset="0"/>
              </a:rPr>
              <a:t>避免</a:t>
            </a:r>
            <a:r>
              <a:rPr lang="en-US" altLang="zh-CN" sz="2400" b="1">
                <a:solidFill>
                  <a:schemeClr val="accent2">
                    <a:lumMod val="75000"/>
                  </a:schemeClr>
                </a:solidFill>
                <a:latin typeface="Times New Roman" panose="02020603050405020304" charset="0"/>
                <a:cs typeface="Times New Roman" panose="02020603050405020304" charset="0"/>
              </a:rPr>
              <a:t>;</a:t>
            </a:r>
            <a:r>
              <a:rPr lang="zh-CN" sz="2400" b="1">
                <a:solidFill>
                  <a:schemeClr val="accent2">
                    <a:lumMod val="75000"/>
                  </a:schemeClr>
                </a:solidFill>
                <a:latin typeface="Times New Roman" panose="02020603050405020304" charset="0"/>
                <a:cs typeface="Times New Roman" panose="02020603050405020304" charset="0"/>
              </a:rPr>
              <a:t>无效</a:t>
            </a:r>
            <a:endParaRPr lang="zh-CN" sz="2400" b="1">
              <a:solidFill>
                <a:schemeClr val="accent2">
                  <a:lumMod val="75000"/>
                </a:schemeClr>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P spid="3" grpId="0"/>
      <p:bldP spid="6" grpId="0"/>
      <p:bldP spid="4" grpId="0"/>
      <p:bldP spid="7" grpId="0"/>
      <p:bldP spid="8" grpId="0"/>
      <p:bldP spid="9" grpId="0"/>
      <p:bldP spid="10" grpId="0"/>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241300" y="2114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13.helicopter /ˈhelɪkɒptə(r)/ n.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6276975" y="198120"/>
            <a:ext cx="1554480" cy="583565"/>
          </a:xfrm>
          <a:prstGeom prst="rect">
            <a:avLst/>
          </a:prstGeom>
          <a:noFill/>
        </p:spPr>
        <p:txBody>
          <a:bodyPr wrap="non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直升机</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3" name="标题 1"/>
          <p:cNvSpPr>
            <a:spLocks noGrp="1"/>
          </p:cNvSpPr>
          <p:nvPr/>
        </p:nvSpPr>
        <p:spPr>
          <a:xfrm>
            <a:off x="241300" y="7816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破拆法：he(他)+li(离)+cop(警察)+ter(特)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助记：他离警察特远，需要调动直升机去帮助。</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41300" y="1748155"/>
            <a:ext cx="11725275" cy="9099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Helicopters</a:t>
            </a:r>
            <a:r>
              <a:rPr sz="2400" spc="0">
                <a:latin typeface="Times New Roman" panose="02020603050405020304" charset="0"/>
                <a:ea typeface="+mn-ea"/>
                <a:cs typeface="Times New Roman" panose="02020603050405020304" charset="0"/>
              </a:rPr>
              <a:t> were used to fight the fire. 直升机被用来灭火。</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injured were sent to the hospital by </a:t>
            </a:r>
            <a:r>
              <a:rPr sz="2400" spc="0">
                <a:solidFill>
                  <a:schemeClr val="accent2">
                    <a:lumMod val="75000"/>
                  </a:schemeClr>
                </a:solidFill>
                <a:latin typeface="Times New Roman" panose="02020603050405020304" charset="0"/>
                <a:ea typeface="+mn-ea"/>
                <a:cs typeface="Times New Roman" panose="02020603050405020304" charset="0"/>
              </a:rPr>
              <a:t>helicopter</a:t>
            </a:r>
            <a:r>
              <a:rPr sz="2400" spc="0">
                <a:latin typeface="Times New Roman" panose="02020603050405020304" charset="0"/>
                <a:ea typeface="+mn-ea"/>
                <a:cs typeface="Times New Roman" panose="02020603050405020304" charset="0"/>
              </a:rPr>
              <a:t>. 伤员由直升机送到医院。</a:t>
            </a:r>
            <a:endParaRPr sz="2400" spc="0">
              <a:latin typeface="Times New Roman" panose="02020603050405020304" charset="0"/>
              <a:ea typeface="+mn-ea"/>
              <a:cs typeface="Times New Roman" panose="02020603050405020304" charset="0"/>
            </a:endParaRPr>
          </a:p>
        </p:txBody>
      </p:sp>
      <p:sp>
        <p:nvSpPr>
          <p:cNvPr id="2" name="标题 1"/>
          <p:cNvSpPr>
            <a:spLocks noGrp="1"/>
          </p:cNvSpPr>
          <p:nvPr/>
        </p:nvSpPr>
        <p:spPr>
          <a:xfrm>
            <a:off x="241300" y="265811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14. death/ deθ/ n. </a:t>
            </a:r>
            <a:endParaRPr sz="3200">
              <a:latin typeface="Times New Roman" panose="02020603050405020304" charset="0"/>
              <a:ea typeface="+mn-ea"/>
              <a:cs typeface="Times New Roman" panose="02020603050405020304" charset="0"/>
            </a:endParaRPr>
          </a:p>
        </p:txBody>
      </p:sp>
      <p:sp>
        <p:nvSpPr>
          <p:cNvPr id="4" name="文本框 3"/>
          <p:cNvSpPr txBox="1"/>
          <p:nvPr/>
        </p:nvSpPr>
        <p:spPr>
          <a:xfrm>
            <a:off x="3662045" y="2644775"/>
            <a:ext cx="1795780" cy="583565"/>
          </a:xfrm>
          <a:prstGeom prst="rect">
            <a:avLst/>
          </a:prstGeom>
          <a:noFill/>
        </p:spPr>
        <p:txBody>
          <a:bodyPr wrap="non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死, 死亡</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pic>
        <p:nvPicPr>
          <p:cNvPr id="9" name="图片 8" descr="death死亡填空"/>
          <p:cNvPicPr>
            <a:picLocks noChangeAspect="1"/>
          </p:cNvPicPr>
          <p:nvPr/>
        </p:nvPicPr>
        <p:blipFill>
          <a:blip r:embed="rId1"/>
          <a:stretch>
            <a:fillRect/>
          </a:stretch>
        </p:blipFill>
        <p:spPr>
          <a:xfrm>
            <a:off x="247650" y="3228340"/>
            <a:ext cx="11718925" cy="3397885"/>
          </a:xfrm>
          <a:prstGeom prst="rect">
            <a:avLst/>
          </a:prstGeom>
        </p:spPr>
      </p:pic>
      <p:sp>
        <p:nvSpPr>
          <p:cNvPr id="10" name="文本框 9"/>
          <p:cNvSpPr txBox="1"/>
          <p:nvPr/>
        </p:nvSpPr>
        <p:spPr>
          <a:xfrm>
            <a:off x="1391920" y="4697095"/>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坠落</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1" name="文本框 10"/>
          <p:cNvSpPr txBox="1"/>
          <p:nvPr/>
        </p:nvSpPr>
        <p:spPr>
          <a:xfrm>
            <a:off x="4143375" y="4697095"/>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损毁</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2" name="文本框 11"/>
          <p:cNvSpPr txBox="1"/>
          <p:nvPr/>
        </p:nvSpPr>
        <p:spPr>
          <a:xfrm>
            <a:off x="6958965" y="4697095"/>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死亡</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3" name="文本框 12"/>
          <p:cNvSpPr txBox="1"/>
          <p:nvPr/>
        </p:nvSpPr>
        <p:spPr>
          <a:xfrm>
            <a:off x="10078720" y="3335020"/>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死亡的</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4" name="文本框 13"/>
          <p:cNvSpPr txBox="1"/>
          <p:nvPr/>
        </p:nvSpPr>
        <p:spPr>
          <a:xfrm>
            <a:off x="10311130" y="3983355"/>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致命的</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5" name="文本框 14"/>
          <p:cNvSpPr txBox="1"/>
          <p:nvPr/>
        </p:nvSpPr>
        <p:spPr>
          <a:xfrm>
            <a:off x="10438765" y="4697095"/>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最后期限</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6" name="文本框 15"/>
          <p:cNvSpPr txBox="1"/>
          <p:nvPr/>
        </p:nvSpPr>
        <p:spPr>
          <a:xfrm>
            <a:off x="10178415" y="5369560"/>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死亡</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7" name="文本框 16"/>
          <p:cNvSpPr txBox="1"/>
          <p:nvPr/>
        </p:nvSpPr>
        <p:spPr>
          <a:xfrm>
            <a:off x="10178415" y="6033135"/>
            <a:ext cx="1788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垂死的</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P spid="3" grpId="0"/>
      <p:bldP spid="6" grpId="0"/>
      <p:bldP spid="10" grpId="0"/>
      <p:bldP spid="11" grpId="0"/>
      <p:bldP spid="12"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sp>
        <p:nvSpPr>
          <p:cNvPr id="6" name="标题 1"/>
          <p:cNvSpPr>
            <a:spLocks noGrp="1"/>
          </p:cNvSpPr>
          <p:nvPr/>
        </p:nvSpPr>
        <p:spPr>
          <a:xfrm>
            <a:off x="233045" y="244475"/>
            <a:ext cx="11725275" cy="63931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练：</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Before modern medicine changed the laws of nature, many children </a:t>
            </a:r>
            <a:r>
              <a:rPr lang="en-US" altLang="zh-CN" sz="2400" spc="0">
                <a:latin typeface="Times New Roman" panose="02020603050405020304" charset="0"/>
                <a:ea typeface="+mn-ea"/>
                <a:cs typeface="Times New Roman" panose="02020603050405020304" charset="0"/>
              </a:rPr>
              <a:t>_____</a:t>
            </a:r>
            <a:r>
              <a:rPr sz="2400" spc="0">
                <a:latin typeface="Times New Roman" panose="02020603050405020304" charset="0"/>
                <a:ea typeface="+mn-ea"/>
                <a:cs typeface="Times New Roman" panose="02020603050405020304" charset="0"/>
              </a:rPr>
              <a:t>of common childhood diseases. (2015广东)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在现代医学改变自然法则之前，许多儿童死于常见的儿童疾病。</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You may drink, smoke,be overweight and still reduce your risk of </a:t>
            </a:r>
            <a:r>
              <a:rPr lang="en-US" altLang="zh-CN" sz="2400" spc="0">
                <a:latin typeface="Times New Roman" panose="02020603050405020304" charset="0"/>
                <a:ea typeface="+mn-ea"/>
                <a:cs typeface="Times New Roman" panose="02020603050405020304" charset="0"/>
              </a:rPr>
              <a:t>______</a:t>
            </a:r>
            <a:r>
              <a:rPr sz="2400" spc="0">
                <a:latin typeface="Times New Roman" panose="02020603050405020304" charset="0"/>
                <a:ea typeface="+mn-ea"/>
                <a:cs typeface="Times New Roman" panose="02020603050405020304" charset="0"/>
              </a:rPr>
              <a:t> early by running.(2018全国)   你可以喝酒，吸烟，肥胖，但通过跑步你仍然可以降低死亡率。</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Mr. Holden returned home from his holiday upset and convinced his pet was</a:t>
            </a:r>
            <a:r>
              <a:rPr lang="en-US" altLang="zh-CN" sz="2400" spc="0">
                <a:latin typeface="Times New Roman" panose="02020603050405020304" charset="0"/>
                <a:ea typeface="+mn-ea"/>
                <a:cs typeface="Times New Roman" panose="02020603050405020304" charset="0"/>
              </a:rPr>
              <a:t>____</a:t>
            </a:r>
            <a:r>
              <a:rPr sz="2400" spc="0">
                <a:latin typeface="Times New Roman" panose="02020603050405020304" charset="0"/>
                <a:ea typeface="+mn-ea"/>
                <a:cs typeface="Times New Roman" panose="02020603050405020304" charset="0"/>
              </a:rPr>
              <a:t> .(2015 陕西)   当Holdern先生度假回到家时，他很伤心，因为他确信的自己的宠物已经死了。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thought that Joe must be </a:t>
            </a:r>
            <a:r>
              <a:rPr lang="en-US" altLang="zh-CN" sz="2400" spc="0">
                <a:latin typeface="Times New Roman" panose="02020603050405020304" charset="0"/>
                <a:ea typeface="+mn-ea"/>
                <a:cs typeface="Times New Roman" panose="02020603050405020304" charset="0"/>
              </a:rPr>
              <a:t>_____</a:t>
            </a:r>
            <a:r>
              <a:rPr sz="2400" spc="0">
                <a:latin typeface="Times New Roman" panose="02020603050405020304" charset="0"/>
                <a:ea typeface="+mn-ea"/>
                <a:cs typeface="Times New Roman" panose="02020603050405020304" charset="0"/>
              </a:rPr>
              <a:t>, but he didn</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t want to leave immediately.(2014 全国I）</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他认为Joe一定死了，但他不想立刻离开。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should not cause </a:t>
            </a:r>
            <a:r>
              <a:rPr lang="en-US" altLang="zh-CN" sz="2400" spc="0">
                <a:latin typeface="Times New Roman" panose="02020603050405020304" charset="0"/>
                <a:ea typeface="+mn-ea"/>
                <a:cs typeface="Times New Roman" panose="02020603050405020304" charset="0"/>
              </a:rPr>
              <a:t>_______</a:t>
            </a:r>
            <a:r>
              <a:rPr sz="2400" spc="0">
                <a:latin typeface="Times New Roman" panose="02020603050405020304" charset="0"/>
                <a:ea typeface="+mn-ea"/>
                <a:cs typeface="Times New Roman" panose="02020603050405020304" charset="0"/>
              </a:rPr>
              <a:t> traffic accidents.(2017天津) 这不应该导致致命的交通事故。</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a:t>
            </a:r>
            <a:r>
              <a:rPr lang="en-US" altLang="zh-CN" sz="2400" spc="0">
                <a:latin typeface="Times New Roman" panose="02020603050405020304" charset="0"/>
                <a:ea typeface="+mn-ea"/>
                <a:cs typeface="Times New Roman" panose="02020603050405020304" charset="0"/>
              </a:rPr>
              <a:t>________</a:t>
            </a:r>
            <a:r>
              <a:rPr sz="2400" spc="0">
                <a:latin typeface="Times New Roman" panose="02020603050405020304" charset="0"/>
                <a:ea typeface="+mn-ea"/>
                <a:cs typeface="Times New Roman" panose="02020603050405020304" charset="0"/>
              </a:rPr>
              <a:t> and what you need to apply depend on the program.(2019全国卷I)</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最后期限以及你需要申请些什么取决于项目。</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 knew it was the difference between life and </a:t>
            </a:r>
            <a:r>
              <a:rPr lang="en-US" altLang="zh-CN" sz="2400" spc="0">
                <a:latin typeface="Times New Roman" panose="02020603050405020304" charset="0"/>
                <a:ea typeface="+mn-ea"/>
                <a:cs typeface="Times New Roman" panose="02020603050405020304" charset="0"/>
              </a:rPr>
              <a:t>______</a:t>
            </a:r>
            <a:r>
              <a:rPr sz="2400" spc="0">
                <a:latin typeface="Times New Roman" panose="02020603050405020304" charset="0"/>
                <a:ea typeface="+mn-ea"/>
                <a:cs typeface="Times New Roman" panose="02020603050405020304" charset="0"/>
              </a:rPr>
              <a:t>.(2017北京卷)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我知道这是生与死之间的差别。</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Only five years after Steve Jobs' </a:t>
            </a:r>
            <a:r>
              <a:rPr lang="en-US" altLang="zh-CN" sz="2400" spc="0">
                <a:latin typeface="Times New Roman" panose="02020603050405020304" charset="0"/>
                <a:ea typeface="+mn-ea"/>
                <a:cs typeface="Times New Roman" panose="02020603050405020304" charset="0"/>
              </a:rPr>
              <a:t>______</a:t>
            </a:r>
            <a:r>
              <a:rPr sz="2400" spc="0">
                <a:latin typeface="Times New Roman" panose="02020603050405020304" charset="0"/>
                <a:ea typeface="+mn-ea"/>
                <a:cs typeface="Times New Roman" panose="02020603050405020304" charset="0"/>
              </a:rPr>
              <a:t>, smart－phones defeated conventional PCs in sales.(2017江苏)  仅在 Steve Jobs去世五年后，智能手机就在销售量上击败了传统电脑。</a:t>
            </a:r>
            <a:endParaRPr sz="2400" spc="0">
              <a:latin typeface="Times New Roman" panose="02020603050405020304" charset="0"/>
              <a:ea typeface="+mn-ea"/>
              <a:cs typeface="Times New Roman" panose="02020603050405020304" charset="0"/>
            </a:endParaRPr>
          </a:p>
        </p:txBody>
      </p:sp>
      <p:sp>
        <p:nvSpPr>
          <p:cNvPr id="13" name="文本框 12"/>
          <p:cNvSpPr txBox="1"/>
          <p:nvPr/>
        </p:nvSpPr>
        <p:spPr>
          <a:xfrm>
            <a:off x="9592945" y="607060"/>
            <a:ext cx="84455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died</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9719945" y="1663065"/>
            <a:ext cx="1066165"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dying</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4" name="文本框 3"/>
          <p:cNvSpPr txBox="1"/>
          <p:nvPr/>
        </p:nvSpPr>
        <p:spPr>
          <a:xfrm>
            <a:off x="10334625" y="2423795"/>
            <a:ext cx="84455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dead</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5" name="文本框 4"/>
          <p:cNvSpPr txBox="1"/>
          <p:nvPr/>
        </p:nvSpPr>
        <p:spPr>
          <a:xfrm>
            <a:off x="4034155" y="3198495"/>
            <a:ext cx="84455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dead</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7" name="文本框 6"/>
          <p:cNvSpPr txBox="1"/>
          <p:nvPr/>
        </p:nvSpPr>
        <p:spPr>
          <a:xfrm>
            <a:off x="2907030" y="3974465"/>
            <a:ext cx="112712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dead</a:t>
            </a:r>
            <a:r>
              <a:rPr lang="en-US" altLang="zh-CN" sz="2400" b="1">
                <a:solidFill>
                  <a:schemeClr val="accent2">
                    <a:lumMod val="75000"/>
                  </a:schemeClr>
                </a:solidFill>
                <a:latin typeface="Times New Roman" panose="02020603050405020304" charset="0"/>
                <a:cs typeface="Times New Roman" panose="02020603050405020304" charset="0"/>
              </a:rPr>
              <a:t>ly</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9" name="文本框 8"/>
          <p:cNvSpPr txBox="1"/>
          <p:nvPr/>
        </p:nvSpPr>
        <p:spPr>
          <a:xfrm>
            <a:off x="881380" y="4293870"/>
            <a:ext cx="140716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dead</a:t>
            </a:r>
            <a:r>
              <a:rPr lang="en-US" altLang="zh-CN" sz="2400" b="1">
                <a:solidFill>
                  <a:schemeClr val="accent2">
                    <a:lumMod val="75000"/>
                  </a:schemeClr>
                </a:solidFill>
                <a:latin typeface="Times New Roman" panose="02020603050405020304" charset="0"/>
                <a:cs typeface="Times New Roman" panose="02020603050405020304" charset="0"/>
              </a:rPr>
              <a:t>line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11" name="文本框 10"/>
          <p:cNvSpPr txBox="1"/>
          <p:nvPr/>
        </p:nvSpPr>
        <p:spPr>
          <a:xfrm>
            <a:off x="6153785" y="5010785"/>
            <a:ext cx="965200"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rPr>
              <a:t>death</a:t>
            </a:r>
            <a:endParaRPr lang="en-US" sz="2400" b="1">
              <a:solidFill>
                <a:schemeClr val="accent2">
                  <a:lumMod val="75000"/>
                </a:schemeClr>
              </a:solidFill>
              <a:latin typeface="Times New Roman" panose="02020603050405020304" charset="0"/>
              <a:cs typeface="Times New Roman" panose="02020603050405020304" charset="0"/>
            </a:endParaRPr>
          </a:p>
        </p:txBody>
      </p:sp>
      <p:sp>
        <p:nvSpPr>
          <p:cNvPr id="12" name="文本框 11"/>
          <p:cNvSpPr txBox="1"/>
          <p:nvPr/>
        </p:nvSpPr>
        <p:spPr>
          <a:xfrm>
            <a:off x="4718050" y="5727065"/>
            <a:ext cx="965200"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rPr>
              <a:t>death</a:t>
            </a:r>
            <a:endParaRPr lang="en-US" sz="2400" b="1">
              <a:solidFill>
                <a:schemeClr val="accent2">
                  <a:lumMod val="75000"/>
                </a:schemeClr>
              </a:solidFill>
              <a:latin typeface="Times New Roman" panose="02020603050405020304" charset="0"/>
              <a:cs typeface="Times New Roman" panose="02020603050405020304" charset="0"/>
            </a:endParaRP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4" grpId="0"/>
      <p:bldP spid="5" grpId="0"/>
      <p:bldP spid="7" grpId="0"/>
      <p:bldP spid="9"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fact-做填空"/>
          <p:cNvPicPr>
            <a:picLocks noChangeAspect="1"/>
          </p:cNvPicPr>
          <p:nvPr/>
        </p:nvPicPr>
        <p:blipFill>
          <a:blip r:embed="rId1"/>
          <a:stretch>
            <a:fillRect/>
          </a:stretch>
        </p:blipFill>
        <p:spPr>
          <a:xfrm>
            <a:off x="18415" y="846455"/>
            <a:ext cx="12173585" cy="6011545"/>
          </a:xfrm>
          <a:prstGeom prst="rect">
            <a:avLst/>
          </a:prstGeom>
        </p:spPr>
      </p:pic>
      <p:sp>
        <p:nvSpPr>
          <p:cNvPr id="3" name="内容占位符 2"/>
          <p:cNvSpPr>
            <a:spLocks noGrp="1"/>
          </p:cNvSpPr>
          <p:nvPr>
            <p:ph idx="1"/>
          </p:nvPr>
        </p:nvSpPr>
        <p:spPr>
          <a:xfrm>
            <a:off x="313055" y="915670"/>
            <a:ext cx="11594465" cy="5721985"/>
          </a:xfrm>
        </p:spPr>
        <p:txBody>
          <a:bodyPr/>
          <a:p>
            <a:pPr marL="0" indent="0">
              <a:lnSpc>
                <a:spcPct val="100000"/>
              </a:lnSpc>
              <a:buNone/>
            </a:pPr>
            <a:endParaRPr sz="2400" b="1" spc="0">
              <a:solidFill>
                <a:schemeClr val="tx1"/>
              </a:solidFill>
              <a:latin typeface="Times New Roman" panose="02020603050405020304" charset="0"/>
              <a:cs typeface="Times New Roman" panose="02020603050405020304" charset="0"/>
            </a:endParaRPr>
          </a:p>
          <a:p>
            <a:pPr marL="0" indent="0">
              <a:lnSpc>
                <a:spcPct val="100000"/>
              </a:lnSpc>
              <a:buNone/>
            </a:pPr>
            <a:endParaRPr sz="2400" b="1" spc="0">
              <a:solidFill>
                <a:schemeClr val="tx1"/>
              </a:solidFill>
              <a:latin typeface="Times New Roman" panose="02020603050405020304" charset="0"/>
              <a:cs typeface="Times New Roman" panose="02020603050405020304" charset="0"/>
            </a:endParaRPr>
          </a:p>
        </p:txBody>
      </p:sp>
      <p:sp>
        <p:nvSpPr>
          <p:cNvPr id="7" name="文本框 6"/>
          <p:cNvSpPr txBox="1"/>
          <p:nvPr/>
        </p:nvSpPr>
        <p:spPr>
          <a:xfrm>
            <a:off x="7825740" y="1090295"/>
            <a:ext cx="690880" cy="398780"/>
          </a:xfrm>
          <a:prstGeom prst="rect">
            <a:avLst/>
          </a:prstGeom>
          <a:noFill/>
        </p:spPr>
        <p:txBody>
          <a:bodyPr wrap="none" rtlCol="0">
            <a:spAutoFit/>
          </a:bodyPr>
          <a:p>
            <a:pPr algn="l"/>
            <a:r>
              <a:rPr lang="zh-CN" altLang="en-US" sz="2000" b="1">
                <a:solidFill>
                  <a:schemeClr val="accent2">
                    <a:lumMod val="75000"/>
                  </a:schemeClr>
                </a:solidFill>
                <a:latin typeface="Times New Roman" panose="02020603050405020304" charset="0"/>
                <a:cs typeface="Times New Roman" panose="02020603050405020304" charset="0"/>
                <a:sym typeface="+mn-ea"/>
              </a:rPr>
              <a:t>事实</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9494520" y="1090295"/>
            <a:ext cx="1770380" cy="398780"/>
          </a:xfrm>
          <a:prstGeom prst="rect">
            <a:avLst/>
          </a:prstGeom>
          <a:noFill/>
        </p:spPr>
        <p:txBody>
          <a:bodyPr wrap="none" rtlCol="0">
            <a:spAutoFit/>
          </a:bodyPr>
          <a:p>
            <a:pPr algn="l"/>
            <a:r>
              <a:rPr lang="zh-CN" altLang="en-US" sz="2000" b="1">
                <a:solidFill>
                  <a:schemeClr val="accent2">
                    <a:lumMod val="75000"/>
                  </a:schemeClr>
                </a:solidFill>
                <a:latin typeface="Times New Roman" panose="02020603050405020304" charset="0"/>
                <a:cs typeface="Times New Roman" panose="02020603050405020304" charset="0"/>
                <a:sym typeface="+mn-ea"/>
              </a:rPr>
              <a:t>实际的</a:t>
            </a:r>
            <a:r>
              <a:rPr lang="en-US" altLang="zh-CN" sz="2000" b="1">
                <a:solidFill>
                  <a:schemeClr val="accent2">
                    <a:lumMod val="75000"/>
                  </a:schemeClr>
                </a:solidFill>
                <a:latin typeface="Times New Roman" panose="02020603050405020304" charset="0"/>
                <a:cs typeface="Times New Roman" panose="02020603050405020304" charset="0"/>
                <a:sym typeface="+mn-ea"/>
              </a:rPr>
              <a:t>,</a:t>
            </a:r>
            <a:r>
              <a:rPr lang="zh-CN" altLang="en-US" sz="2000" b="1">
                <a:solidFill>
                  <a:schemeClr val="accent2">
                    <a:lumMod val="75000"/>
                  </a:schemeClr>
                </a:solidFill>
                <a:latin typeface="Times New Roman" panose="02020603050405020304" charset="0"/>
                <a:cs typeface="Times New Roman" panose="02020603050405020304" charset="0"/>
                <a:sym typeface="+mn-ea"/>
              </a:rPr>
              <a:t>事实的</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7935595" y="1694180"/>
            <a:ext cx="1262380" cy="398780"/>
          </a:xfrm>
          <a:prstGeom prst="rect">
            <a:avLst/>
          </a:prstGeom>
          <a:noFill/>
        </p:spPr>
        <p:txBody>
          <a:bodyPr wrap="none" rtlCol="0">
            <a:spAutoFit/>
          </a:bodyPr>
          <a:p>
            <a:pPr algn="l"/>
            <a:r>
              <a:rPr lang="zh-CN" altLang="en-US" sz="2000" b="1">
                <a:solidFill>
                  <a:schemeClr val="accent2">
                    <a:lumMod val="75000"/>
                  </a:schemeClr>
                </a:solidFill>
                <a:latin typeface="Times New Roman" panose="02020603050405020304" charset="0"/>
                <a:cs typeface="Times New Roman" panose="02020603050405020304" charset="0"/>
                <a:sym typeface="+mn-ea"/>
              </a:rPr>
              <a:t>事物</a:t>
            </a:r>
            <a:r>
              <a:rPr lang="en-US" altLang="zh-CN" sz="2000" b="1">
                <a:solidFill>
                  <a:schemeClr val="accent2">
                    <a:lumMod val="75000"/>
                  </a:schemeClr>
                </a:solidFill>
                <a:latin typeface="Times New Roman" panose="02020603050405020304" charset="0"/>
                <a:cs typeface="Times New Roman" panose="02020603050405020304" charset="0"/>
                <a:sym typeface="+mn-ea"/>
              </a:rPr>
              <a:t>,</a:t>
            </a:r>
            <a:r>
              <a:rPr lang="zh-CN" altLang="en-US" sz="2000" b="1">
                <a:solidFill>
                  <a:schemeClr val="accent2">
                    <a:lumMod val="75000"/>
                  </a:schemeClr>
                </a:solidFill>
                <a:latin typeface="Times New Roman" panose="02020603050405020304" charset="0"/>
                <a:cs typeface="Times New Roman" panose="02020603050405020304" charset="0"/>
                <a:sym typeface="+mn-ea"/>
              </a:rPr>
              <a:t>事情</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9763760" y="2284730"/>
            <a:ext cx="89408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因素</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8068945" y="2931795"/>
            <a:ext cx="944880" cy="398780"/>
          </a:xfrm>
          <a:prstGeom prst="rect">
            <a:avLst/>
          </a:prstGeom>
          <a:noFill/>
        </p:spPr>
        <p:txBody>
          <a:bodyPr wrap="none" rtlCol="0">
            <a:spAutoFit/>
          </a:bodyPr>
          <a:p>
            <a:pPr algn="l"/>
            <a:r>
              <a:rPr lang="zh-CN" altLang="en-US" sz="2000" b="1">
                <a:solidFill>
                  <a:schemeClr val="accent2">
                    <a:lumMod val="75000"/>
                  </a:schemeClr>
                </a:solidFill>
                <a:latin typeface="Times New Roman" panose="02020603050405020304" charset="0"/>
                <a:cs typeface="Times New Roman" panose="02020603050405020304" charset="0"/>
                <a:sym typeface="+mn-ea"/>
              </a:rPr>
              <a:t>人造品</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9987915" y="2931795"/>
            <a:ext cx="124968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人造</a:t>
            </a:r>
            <a:r>
              <a:rPr lang="zh-CN" altLang="en-US" sz="2000" b="1">
                <a:solidFill>
                  <a:schemeClr val="accent2">
                    <a:lumMod val="75000"/>
                  </a:schemeClr>
                </a:solidFill>
                <a:latin typeface="Times New Roman" panose="02020603050405020304" charset="0"/>
                <a:cs typeface="Times New Roman" panose="02020603050405020304" charset="0"/>
                <a:sym typeface="+mn-ea"/>
              </a:rPr>
              <a:t>的</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8119745" y="3515360"/>
            <a:ext cx="89408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时尚</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10657840" y="3521710"/>
            <a:ext cx="124968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时尚的</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14" name="文本框 13"/>
          <p:cNvSpPr txBox="1"/>
          <p:nvPr/>
        </p:nvSpPr>
        <p:spPr>
          <a:xfrm>
            <a:off x="7916545" y="4371975"/>
            <a:ext cx="124968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办公室</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15" name="文本框 14"/>
          <p:cNvSpPr txBox="1"/>
          <p:nvPr/>
        </p:nvSpPr>
        <p:spPr>
          <a:xfrm>
            <a:off x="9657715" y="4082415"/>
            <a:ext cx="2087880" cy="39878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官方的</a:t>
            </a:r>
            <a:r>
              <a:rPr lang="zh-CN" altLang="en-US" sz="2000" b="1">
                <a:solidFill>
                  <a:schemeClr val="accent2">
                    <a:lumMod val="75000"/>
                  </a:schemeClr>
                </a:solidFill>
                <a:latin typeface="Times New Roman" panose="02020603050405020304" charset="0"/>
                <a:cs typeface="Times New Roman" panose="02020603050405020304" charset="0"/>
                <a:sym typeface="+mn-ea"/>
              </a:rPr>
              <a:t>  政府</a:t>
            </a:r>
            <a:r>
              <a:rPr lang="zh-CN" altLang="en-US" sz="2000" b="1">
                <a:solidFill>
                  <a:schemeClr val="accent2">
                    <a:lumMod val="75000"/>
                  </a:schemeClr>
                </a:solidFill>
                <a:latin typeface="Times New Roman" panose="02020603050405020304" charset="0"/>
                <a:cs typeface="Times New Roman" panose="02020603050405020304" charset="0"/>
                <a:sym typeface="+mn-ea"/>
              </a:rPr>
              <a:t>官员</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16" name="文本框 15"/>
          <p:cNvSpPr txBox="1"/>
          <p:nvPr/>
        </p:nvSpPr>
        <p:spPr>
          <a:xfrm>
            <a:off x="9692640" y="4495165"/>
            <a:ext cx="1283335" cy="39878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军官</a:t>
            </a:r>
            <a:r>
              <a:rPr lang="zh-CN" altLang="en-US" sz="2000" b="1">
                <a:solidFill>
                  <a:schemeClr val="accent2">
                    <a:lumMod val="75000"/>
                  </a:schemeClr>
                </a:solidFill>
                <a:latin typeface="Times New Roman" panose="02020603050405020304" charset="0"/>
                <a:cs typeface="Times New Roman" panose="02020603050405020304" charset="0"/>
                <a:sym typeface="+mn-ea"/>
              </a:rPr>
              <a:t>;</a:t>
            </a:r>
            <a:r>
              <a:rPr lang="zh-CN" altLang="en-US" sz="2000" b="1">
                <a:solidFill>
                  <a:schemeClr val="accent2">
                    <a:lumMod val="75000"/>
                  </a:schemeClr>
                </a:solidFill>
                <a:latin typeface="Times New Roman" panose="02020603050405020304" charset="0"/>
                <a:cs typeface="Times New Roman" panose="02020603050405020304" charset="0"/>
                <a:sym typeface="+mn-ea"/>
              </a:rPr>
              <a:t>警官</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17" name="文本框 16"/>
          <p:cNvSpPr txBox="1"/>
          <p:nvPr/>
        </p:nvSpPr>
        <p:spPr>
          <a:xfrm>
            <a:off x="7916545" y="5384165"/>
            <a:ext cx="89408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功绩</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18" name="文本框 17"/>
          <p:cNvSpPr txBox="1"/>
          <p:nvPr/>
        </p:nvSpPr>
        <p:spPr>
          <a:xfrm>
            <a:off x="9932670" y="5196205"/>
            <a:ext cx="89408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特征</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19" name="文本框 18"/>
          <p:cNvSpPr txBox="1"/>
          <p:nvPr/>
        </p:nvSpPr>
        <p:spPr>
          <a:xfrm>
            <a:off x="9987915" y="5593715"/>
            <a:ext cx="89408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打败</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20" name="文本框 19"/>
          <p:cNvSpPr txBox="1"/>
          <p:nvPr/>
        </p:nvSpPr>
        <p:spPr>
          <a:xfrm>
            <a:off x="3578225" y="5593715"/>
            <a:ext cx="89408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小说</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21" name="文本框 20"/>
          <p:cNvSpPr txBox="1"/>
          <p:nvPr/>
        </p:nvSpPr>
        <p:spPr>
          <a:xfrm>
            <a:off x="3104515" y="1282065"/>
            <a:ext cx="172339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影响</a:t>
            </a:r>
            <a:r>
              <a:rPr lang="zh-CN" altLang="en-US" sz="2000" b="1">
                <a:solidFill>
                  <a:schemeClr val="accent2">
                    <a:lumMod val="75000"/>
                  </a:schemeClr>
                </a:solidFill>
                <a:latin typeface="Times New Roman" panose="02020603050405020304" charset="0"/>
                <a:cs typeface="Times New Roman" panose="02020603050405020304" charset="0"/>
                <a:sym typeface="+mn-ea"/>
              </a:rPr>
              <a:t>;</a:t>
            </a:r>
            <a:r>
              <a:rPr lang="zh-CN" altLang="en-US" sz="2000" b="1">
                <a:solidFill>
                  <a:schemeClr val="accent2">
                    <a:lumMod val="75000"/>
                  </a:schemeClr>
                </a:solidFill>
                <a:latin typeface="Times New Roman" panose="02020603050405020304" charset="0"/>
                <a:cs typeface="Times New Roman" panose="02020603050405020304" charset="0"/>
                <a:sym typeface="+mn-ea"/>
              </a:rPr>
              <a:t>感动</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22" name="文本框 21"/>
          <p:cNvSpPr txBox="1"/>
          <p:nvPr/>
        </p:nvSpPr>
        <p:spPr>
          <a:xfrm>
            <a:off x="1103630" y="1090295"/>
            <a:ext cx="136779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情感</a:t>
            </a:r>
            <a:r>
              <a:rPr lang="zh-CN" altLang="en-US" sz="2000" b="1">
                <a:solidFill>
                  <a:schemeClr val="accent2">
                    <a:lumMod val="75000"/>
                  </a:schemeClr>
                </a:solidFill>
                <a:latin typeface="Times New Roman" panose="02020603050405020304" charset="0"/>
                <a:cs typeface="Times New Roman" panose="02020603050405020304" charset="0"/>
                <a:sym typeface="+mn-ea"/>
              </a:rPr>
              <a:t>;</a:t>
            </a:r>
            <a:r>
              <a:rPr lang="zh-CN" altLang="en-US" sz="2000" b="1">
                <a:solidFill>
                  <a:schemeClr val="accent2">
                    <a:lumMod val="75000"/>
                  </a:schemeClr>
                </a:solidFill>
                <a:latin typeface="Times New Roman" panose="02020603050405020304" charset="0"/>
                <a:cs typeface="Times New Roman" panose="02020603050405020304" charset="0"/>
                <a:sym typeface="+mn-ea"/>
              </a:rPr>
              <a:t>爱</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23" name="文本框 22"/>
          <p:cNvSpPr txBox="1"/>
          <p:nvPr/>
        </p:nvSpPr>
        <p:spPr>
          <a:xfrm>
            <a:off x="1310640" y="1489075"/>
            <a:ext cx="124968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感人的</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24" name="文本框 23"/>
          <p:cNvSpPr txBox="1"/>
          <p:nvPr/>
        </p:nvSpPr>
        <p:spPr>
          <a:xfrm>
            <a:off x="3104515" y="2346325"/>
            <a:ext cx="172339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效果</a:t>
            </a:r>
            <a:r>
              <a:rPr lang="zh-CN" altLang="en-US" sz="2000" b="1">
                <a:solidFill>
                  <a:schemeClr val="accent2">
                    <a:lumMod val="75000"/>
                  </a:schemeClr>
                </a:solidFill>
                <a:latin typeface="Times New Roman" panose="02020603050405020304" charset="0"/>
                <a:cs typeface="Times New Roman" panose="02020603050405020304" charset="0"/>
                <a:sym typeface="+mn-ea"/>
              </a:rPr>
              <a:t>;</a:t>
            </a:r>
            <a:r>
              <a:rPr lang="zh-CN" altLang="en-US" sz="2000" b="1">
                <a:solidFill>
                  <a:schemeClr val="accent2">
                    <a:lumMod val="75000"/>
                  </a:schemeClr>
                </a:solidFill>
                <a:latin typeface="Times New Roman" panose="02020603050405020304" charset="0"/>
                <a:cs typeface="Times New Roman" panose="02020603050405020304" charset="0"/>
                <a:sym typeface="+mn-ea"/>
              </a:rPr>
              <a:t>影响</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25" name="文本框 24"/>
          <p:cNvSpPr txBox="1"/>
          <p:nvPr/>
        </p:nvSpPr>
        <p:spPr>
          <a:xfrm>
            <a:off x="1310640" y="2092960"/>
            <a:ext cx="124968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有效的</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26" name="文本框 25"/>
          <p:cNvSpPr txBox="1"/>
          <p:nvPr/>
        </p:nvSpPr>
        <p:spPr>
          <a:xfrm>
            <a:off x="1413510" y="2525395"/>
            <a:ext cx="124968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高效的</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27" name="文本框 26"/>
          <p:cNvSpPr txBox="1"/>
          <p:nvPr/>
        </p:nvSpPr>
        <p:spPr>
          <a:xfrm>
            <a:off x="3248025" y="3168015"/>
            <a:ext cx="89408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传染</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28" name="文本框 27"/>
          <p:cNvSpPr txBox="1"/>
          <p:nvPr/>
        </p:nvSpPr>
        <p:spPr>
          <a:xfrm>
            <a:off x="1221740" y="3168015"/>
            <a:ext cx="124968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传染的</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29" name="文本框 28"/>
          <p:cNvSpPr txBox="1"/>
          <p:nvPr/>
        </p:nvSpPr>
        <p:spPr>
          <a:xfrm>
            <a:off x="3400425" y="3783965"/>
            <a:ext cx="124968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完美的</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30" name="文本框 29"/>
          <p:cNvSpPr txBox="1"/>
          <p:nvPr/>
        </p:nvSpPr>
        <p:spPr>
          <a:xfrm>
            <a:off x="1666240" y="3783965"/>
            <a:ext cx="89408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完美</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31" name="文本框 30"/>
          <p:cNvSpPr txBox="1"/>
          <p:nvPr/>
        </p:nvSpPr>
        <p:spPr>
          <a:xfrm>
            <a:off x="3248025" y="4371975"/>
            <a:ext cx="89408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缺陷</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32" name="文本框 31"/>
          <p:cNvSpPr txBox="1"/>
          <p:nvPr/>
        </p:nvSpPr>
        <p:spPr>
          <a:xfrm>
            <a:off x="8018145" y="6194425"/>
            <a:ext cx="89408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利润</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33" name="文本框 32"/>
          <p:cNvSpPr txBox="1"/>
          <p:nvPr/>
        </p:nvSpPr>
        <p:spPr>
          <a:xfrm>
            <a:off x="3448050" y="4990465"/>
            <a:ext cx="1249680" cy="52197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困难的</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8119745" y="2346325"/>
            <a:ext cx="690880" cy="398780"/>
          </a:xfrm>
          <a:prstGeom prst="rect">
            <a:avLst/>
          </a:prstGeom>
          <a:noFill/>
        </p:spPr>
        <p:txBody>
          <a:bodyPr wrap="none" rtlCol="0">
            <a:spAutoFit/>
          </a:bodyPr>
          <a:p>
            <a:pPr algn="l"/>
            <a:r>
              <a:rPr lang="zh-CN" altLang="en-US" sz="2000" b="1">
                <a:solidFill>
                  <a:schemeClr val="accent2">
                    <a:lumMod val="75000"/>
                  </a:schemeClr>
                </a:solidFill>
                <a:latin typeface="Times New Roman" panose="02020603050405020304" charset="0"/>
                <a:cs typeface="Times New Roman" panose="02020603050405020304" charset="0"/>
                <a:sym typeface="+mn-ea"/>
              </a:rPr>
              <a:t>工厂</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34" name="文本框 33"/>
          <p:cNvSpPr txBox="1"/>
          <p:nvPr/>
        </p:nvSpPr>
        <p:spPr>
          <a:xfrm>
            <a:off x="3578225" y="6194425"/>
            <a:ext cx="690880" cy="398780"/>
          </a:xfrm>
          <a:prstGeom prst="rect">
            <a:avLst/>
          </a:prstGeom>
          <a:noFill/>
        </p:spPr>
        <p:txBody>
          <a:bodyPr wrap="none" rtlCol="0">
            <a:spAutoFit/>
          </a:bodyPr>
          <a:p>
            <a:pPr lvl="0" algn="l">
              <a:buClrTx/>
              <a:buSzTx/>
              <a:buFontTx/>
            </a:pPr>
            <a:r>
              <a:rPr lang="zh-CN" altLang="en-US" sz="2000" b="1">
                <a:solidFill>
                  <a:schemeClr val="accent2">
                    <a:lumMod val="75000"/>
                  </a:schemeClr>
                </a:solidFill>
                <a:latin typeface="Times New Roman" panose="02020603050405020304" charset="0"/>
                <a:cs typeface="Times New Roman" panose="02020603050405020304" charset="0"/>
                <a:sym typeface="+mn-ea"/>
              </a:rPr>
              <a:t>功能</a:t>
            </a:r>
            <a:endParaRPr lang="zh-CN" altLang="en-US" sz="2000" b="1">
              <a:solidFill>
                <a:schemeClr val="accent2">
                  <a:lumMod val="75000"/>
                </a:schemeClr>
              </a:solidFill>
              <a:latin typeface="Times New Roman" panose="02020603050405020304" charset="0"/>
              <a:cs typeface="Times New Roman" panose="02020603050405020304" charset="0"/>
              <a:sym typeface="+mn-ea"/>
            </a:endParaRPr>
          </a:p>
        </p:txBody>
      </p:sp>
      <p:sp>
        <p:nvSpPr>
          <p:cNvPr id="35" name="文本框 34"/>
          <p:cNvSpPr txBox="1"/>
          <p:nvPr/>
        </p:nvSpPr>
        <p:spPr>
          <a:xfrm>
            <a:off x="6268720" y="3622040"/>
            <a:ext cx="4876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做</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36" name="标题 1"/>
          <p:cNvSpPr>
            <a:spLocks noGrp="1"/>
          </p:cNvSpPr>
          <p:nvPr/>
        </p:nvSpPr>
        <p:spPr>
          <a:xfrm>
            <a:off x="233045" y="21209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 </a:t>
            </a:r>
            <a:r>
              <a:rPr lang="en-US" altLang="zh-CN" sz="3200">
                <a:latin typeface="Times New Roman" panose="02020603050405020304" charset="0"/>
                <a:ea typeface="+mn-ea"/>
                <a:cs typeface="Times New Roman" panose="02020603050405020304" charset="0"/>
              </a:rPr>
              <a:t>15. </a:t>
            </a:r>
            <a:r>
              <a:rPr sz="3200">
                <a:latin typeface="Times New Roman" panose="02020603050405020304" charset="0"/>
                <a:ea typeface="+mn-ea"/>
                <a:cs typeface="Times New Roman" panose="02020603050405020304" charset="0"/>
              </a:rPr>
              <a:t>affect /ə'fekt/ vt. </a:t>
            </a:r>
            <a:endParaRPr sz="3200">
              <a:latin typeface="Times New Roman" panose="02020603050405020304" charset="0"/>
              <a:ea typeface="+mn-ea"/>
              <a:cs typeface="Times New Roman" panose="02020603050405020304" charset="0"/>
            </a:endParaRPr>
          </a:p>
        </p:txBody>
      </p:sp>
      <p:sp>
        <p:nvSpPr>
          <p:cNvPr id="37" name="文本框 36"/>
          <p:cNvSpPr txBox="1"/>
          <p:nvPr/>
        </p:nvSpPr>
        <p:spPr>
          <a:xfrm>
            <a:off x="4336415" y="198755"/>
            <a:ext cx="3681730" cy="583565"/>
          </a:xfrm>
          <a:prstGeom prst="rect">
            <a:avLst/>
          </a:prstGeom>
          <a:noFill/>
        </p:spPr>
        <p:txBody>
          <a:bodyPr wrap="non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影响；感染；感动</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500" fill="hold"/>
                                        <p:tgtEl>
                                          <p:spTgt spid="20"/>
                                        </p:tgtEl>
                                        <p:attrNameLst>
                                          <p:attrName>ppt_x</p:attrName>
                                        </p:attrNameLst>
                                      </p:cBhvr>
                                      <p:tavLst>
                                        <p:tav tm="0">
                                          <p:val>
                                            <p:strVal val="#ppt_x"/>
                                          </p:val>
                                        </p:tav>
                                        <p:tav tm="100000">
                                          <p:val>
                                            <p:strVal val="#ppt_x"/>
                                          </p:val>
                                        </p:tav>
                                      </p:tavLst>
                                    </p:anim>
                                    <p:anim calcmode="lin" valueType="num">
                                      <p:cBhvr additive="base">
                                        <p:cTn id="10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additive="base">
                                        <p:cTn id="109" dur="500" fill="hold"/>
                                        <p:tgtEl>
                                          <p:spTgt spid="21"/>
                                        </p:tgtEl>
                                        <p:attrNameLst>
                                          <p:attrName>ppt_x</p:attrName>
                                        </p:attrNameLst>
                                      </p:cBhvr>
                                      <p:tavLst>
                                        <p:tav tm="0">
                                          <p:val>
                                            <p:strVal val="#ppt_x"/>
                                          </p:val>
                                        </p:tav>
                                        <p:tav tm="100000">
                                          <p:val>
                                            <p:strVal val="#ppt_x"/>
                                          </p:val>
                                        </p:tav>
                                      </p:tavLst>
                                    </p:anim>
                                    <p:anim calcmode="lin" valueType="num">
                                      <p:cBhvr additive="base">
                                        <p:cTn id="11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ppt_x"/>
                                          </p:val>
                                        </p:tav>
                                        <p:tav tm="100000">
                                          <p:val>
                                            <p:strVal val="#ppt_x"/>
                                          </p:val>
                                        </p:tav>
                                      </p:tavLst>
                                    </p:anim>
                                    <p:anim calcmode="lin" valueType="num">
                                      <p:cBhvr additive="base">
                                        <p:cTn id="1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500" fill="hold"/>
                                        <p:tgtEl>
                                          <p:spTgt spid="23"/>
                                        </p:tgtEl>
                                        <p:attrNameLst>
                                          <p:attrName>ppt_x</p:attrName>
                                        </p:attrNameLst>
                                      </p:cBhvr>
                                      <p:tavLst>
                                        <p:tav tm="0">
                                          <p:val>
                                            <p:strVal val="#ppt_x"/>
                                          </p:val>
                                        </p:tav>
                                        <p:tav tm="100000">
                                          <p:val>
                                            <p:strVal val="#ppt_x"/>
                                          </p:val>
                                        </p:tav>
                                      </p:tavLst>
                                    </p:anim>
                                    <p:anim calcmode="lin" valueType="num">
                                      <p:cBhvr additive="base">
                                        <p:cTn id="1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cBhvr additive="base">
                                        <p:cTn id="127" dur="500" fill="hold"/>
                                        <p:tgtEl>
                                          <p:spTgt spid="24"/>
                                        </p:tgtEl>
                                        <p:attrNameLst>
                                          <p:attrName>ppt_x</p:attrName>
                                        </p:attrNameLst>
                                      </p:cBhvr>
                                      <p:tavLst>
                                        <p:tav tm="0">
                                          <p:val>
                                            <p:strVal val="#ppt_x"/>
                                          </p:val>
                                        </p:tav>
                                        <p:tav tm="100000">
                                          <p:val>
                                            <p:strVal val="#ppt_x"/>
                                          </p:val>
                                        </p:tav>
                                      </p:tavLst>
                                    </p:anim>
                                    <p:anim calcmode="lin" valueType="num">
                                      <p:cBhvr additive="base">
                                        <p:cTn id="1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additive="base">
                                        <p:cTn id="133" dur="500" fill="hold"/>
                                        <p:tgtEl>
                                          <p:spTgt spid="25"/>
                                        </p:tgtEl>
                                        <p:attrNameLst>
                                          <p:attrName>ppt_x</p:attrName>
                                        </p:attrNameLst>
                                      </p:cBhvr>
                                      <p:tavLst>
                                        <p:tav tm="0">
                                          <p:val>
                                            <p:strVal val="#ppt_x"/>
                                          </p:val>
                                        </p:tav>
                                        <p:tav tm="100000">
                                          <p:val>
                                            <p:strVal val="#ppt_x"/>
                                          </p:val>
                                        </p:tav>
                                      </p:tavLst>
                                    </p:anim>
                                    <p:anim calcmode="lin" valueType="num">
                                      <p:cBhvr additive="base">
                                        <p:cTn id="1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6"/>
                                        </p:tgtEl>
                                        <p:attrNameLst>
                                          <p:attrName>style.visibility</p:attrName>
                                        </p:attrNameLst>
                                      </p:cBhvr>
                                      <p:to>
                                        <p:strVal val="visible"/>
                                      </p:to>
                                    </p:set>
                                    <p:anim calcmode="lin" valueType="num">
                                      <p:cBhvr additive="base">
                                        <p:cTn id="139" dur="500" fill="hold"/>
                                        <p:tgtEl>
                                          <p:spTgt spid="26"/>
                                        </p:tgtEl>
                                        <p:attrNameLst>
                                          <p:attrName>ppt_x</p:attrName>
                                        </p:attrNameLst>
                                      </p:cBhvr>
                                      <p:tavLst>
                                        <p:tav tm="0">
                                          <p:val>
                                            <p:strVal val="#ppt_x"/>
                                          </p:val>
                                        </p:tav>
                                        <p:tav tm="100000">
                                          <p:val>
                                            <p:strVal val="#ppt_x"/>
                                          </p:val>
                                        </p:tav>
                                      </p:tavLst>
                                    </p:anim>
                                    <p:anim calcmode="lin" valueType="num">
                                      <p:cBhvr additive="base">
                                        <p:cTn id="1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additive="base">
                                        <p:cTn id="145" dur="500" fill="hold"/>
                                        <p:tgtEl>
                                          <p:spTgt spid="27"/>
                                        </p:tgtEl>
                                        <p:attrNameLst>
                                          <p:attrName>ppt_x</p:attrName>
                                        </p:attrNameLst>
                                      </p:cBhvr>
                                      <p:tavLst>
                                        <p:tav tm="0">
                                          <p:val>
                                            <p:strVal val="#ppt_x"/>
                                          </p:val>
                                        </p:tav>
                                        <p:tav tm="100000">
                                          <p:val>
                                            <p:strVal val="#ppt_x"/>
                                          </p:val>
                                        </p:tav>
                                      </p:tavLst>
                                    </p:anim>
                                    <p:anim calcmode="lin" valueType="num">
                                      <p:cBhvr additive="base">
                                        <p:cTn id="1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8"/>
                                        </p:tgtEl>
                                        <p:attrNameLst>
                                          <p:attrName>style.visibility</p:attrName>
                                        </p:attrNameLst>
                                      </p:cBhvr>
                                      <p:to>
                                        <p:strVal val="visible"/>
                                      </p:to>
                                    </p:set>
                                    <p:anim calcmode="lin" valueType="num">
                                      <p:cBhvr additive="base">
                                        <p:cTn id="151" dur="500" fill="hold"/>
                                        <p:tgtEl>
                                          <p:spTgt spid="28"/>
                                        </p:tgtEl>
                                        <p:attrNameLst>
                                          <p:attrName>ppt_x</p:attrName>
                                        </p:attrNameLst>
                                      </p:cBhvr>
                                      <p:tavLst>
                                        <p:tav tm="0">
                                          <p:val>
                                            <p:strVal val="#ppt_x"/>
                                          </p:val>
                                        </p:tav>
                                        <p:tav tm="100000">
                                          <p:val>
                                            <p:strVal val="#ppt_x"/>
                                          </p:val>
                                        </p:tav>
                                      </p:tavLst>
                                    </p:anim>
                                    <p:anim calcmode="lin" valueType="num">
                                      <p:cBhvr additive="base">
                                        <p:cTn id="15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9"/>
                                        </p:tgtEl>
                                        <p:attrNameLst>
                                          <p:attrName>style.visibility</p:attrName>
                                        </p:attrNameLst>
                                      </p:cBhvr>
                                      <p:to>
                                        <p:strVal val="visible"/>
                                      </p:to>
                                    </p:set>
                                    <p:anim calcmode="lin" valueType="num">
                                      <p:cBhvr additive="base">
                                        <p:cTn id="157" dur="500" fill="hold"/>
                                        <p:tgtEl>
                                          <p:spTgt spid="29"/>
                                        </p:tgtEl>
                                        <p:attrNameLst>
                                          <p:attrName>ppt_x</p:attrName>
                                        </p:attrNameLst>
                                      </p:cBhvr>
                                      <p:tavLst>
                                        <p:tav tm="0">
                                          <p:val>
                                            <p:strVal val="#ppt_x"/>
                                          </p:val>
                                        </p:tav>
                                        <p:tav tm="100000">
                                          <p:val>
                                            <p:strVal val="#ppt_x"/>
                                          </p:val>
                                        </p:tav>
                                      </p:tavLst>
                                    </p:anim>
                                    <p:anim calcmode="lin" valueType="num">
                                      <p:cBhvr additive="base">
                                        <p:cTn id="1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0"/>
                                        </p:tgtEl>
                                        <p:attrNameLst>
                                          <p:attrName>style.visibility</p:attrName>
                                        </p:attrNameLst>
                                      </p:cBhvr>
                                      <p:to>
                                        <p:strVal val="visible"/>
                                      </p:to>
                                    </p:set>
                                    <p:anim calcmode="lin" valueType="num">
                                      <p:cBhvr additive="base">
                                        <p:cTn id="163" dur="500" fill="hold"/>
                                        <p:tgtEl>
                                          <p:spTgt spid="30"/>
                                        </p:tgtEl>
                                        <p:attrNameLst>
                                          <p:attrName>ppt_x</p:attrName>
                                        </p:attrNameLst>
                                      </p:cBhvr>
                                      <p:tavLst>
                                        <p:tav tm="0">
                                          <p:val>
                                            <p:strVal val="#ppt_x"/>
                                          </p:val>
                                        </p:tav>
                                        <p:tav tm="100000">
                                          <p:val>
                                            <p:strVal val="#ppt_x"/>
                                          </p:val>
                                        </p:tav>
                                      </p:tavLst>
                                    </p:anim>
                                    <p:anim calcmode="lin" valueType="num">
                                      <p:cBhvr additive="base">
                                        <p:cTn id="16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1"/>
                                        </p:tgtEl>
                                        <p:attrNameLst>
                                          <p:attrName>style.visibility</p:attrName>
                                        </p:attrNameLst>
                                      </p:cBhvr>
                                      <p:to>
                                        <p:strVal val="visible"/>
                                      </p:to>
                                    </p:set>
                                    <p:anim calcmode="lin" valueType="num">
                                      <p:cBhvr additive="base">
                                        <p:cTn id="169" dur="500" fill="hold"/>
                                        <p:tgtEl>
                                          <p:spTgt spid="31"/>
                                        </p:tgtEl>
                                        <p:attrNameLst>
                                          <p:attrName>ppt_x</p:attrName>
                                        </p:attrNameLst>
                                      </p:cBhvr>
                                      <p:tavLst>
                                        <p:tav tm="0">
                                          <p:val>
                                            <p:strVal val="#ppt_x"/>
                                          </p:val>
                                        </p:tav>
                                        <p:tav tm="100000">
                                          <p:val>
                                            <p:strVal val="#ppt_x"/>
                                          </p:val>
                                        </p:tav>
                                      </p:tavLst>
                                    </p:anim>
                                    <p:anim calcmode="lin" valueType="num">
                                      <p:cBhvr additive="base">
                                        <p:cTn id="17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32"/>
                                        </p:tgtEl>
                                        <p:attrNameLst>
                                          <p:attrName>style.visibility</p:attrName>
                                        </p:attrNameLst>
                                      </p:cBhvr>
                                      <p:to>
                                        <p:strVal val="visible"/>
                                      </p:to>
                                    </p:set>
                                    <p:anim calcmode="lin" valueType="num">
                                      <p:cBhvr additive="base">
                                        <p:cTn id="175" dur="500" fill="hold"/>
                                        <p:tgtEl>
                                          <p:spTgt spid="32"/>
                                        </p:tgtEl>
                                        <p:attrNameLst>
                                          <p:attrName>ppt_x</p:attrName>
                                        </p:attrNameLst>
                                      </p:cBhvr>
                                      <p:tavLst>
                                        <p:tav tm="0">
                                          <p:val>
                                            <p:strVal val="#ppt_x"/>
                                          </p:val>
                                        </p:tav>
                                        <p:tav tm="100000">
                                          <p:val>
                                            <p:strVal val="#ppt_x"/>
                                          </p:val>
                                        </p:tav>
                                      </p:tavLst>
                                    </p:anim>
                                    <p:anim calcmode="lin" valueType="num">
                                      <p:cBhvr additive="base">
                                        <p:cTn id="17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33"/>
                                        </p:tgtEl>
                                        <p:attrNameLst>
                                          <p:attrName>style.visibility</p:attrName>
                                        </p:attrNameLst>
                                      </p:cBhvr>
                                      <p:to>
                                        <p:strVal val="visible"/>
                                      </p:to>
                                    </p:set>
                                    <p:anim calcmode="lin" valueType="num">
                                      <p:cBhvr additive="base">
                                        <p:cTn id="181" dur="500" fill="hold"/>
                                        <p:tgtEl>
                                          <p:spTgt spid="33"/>
                                        </p:tgtEl>
                                        <p:attrNameLst>
                                          <p:attrName>ppt_x</p:attrName>
                                        </p:attrNameLst>
                                      </p:cBhvr>
                                      <p:tavLst>
                                        <p:tav tm="0">
                                          <p:val>
                                            <p:strVal val="#ppt_x"/>
                                          </p:val>
                                        </p:tav>
                                        <p:tav tm="100000">
                                          <p:val>
                                            <p:strVal val="#ppt_x"/>
                                          </p:val>
                                        </p:tav>
                                      </p:tavLst>
                                    </p:anim>
                                    <p:anim calcmode="lin" valueType="num">
                                      <p:cBhvr additive="base">
                                        <p:cTn id="18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34"/>
                                        </p:tgtEl>
                                        <p:attrNameLst>
                                          <p:attrName>style.visibility</p:attrName>
                                        </p:attrNameLst>
                                      </p:cBhvr>
                                      <p:to>
                                        <p:strVal val="visible"/>
                                      </p:to>
                                    </p:set>
                                    <p:anim calcmode="lin" valueType="num">
                                      <p:cBhvr additive="base">
                                        <p:cTn id="187" dur="500" fill="hold"/>
                                        <p:tgtEl>
                                          <p:spTgt spid="34"/>
                                        </p:tgtEl>
                                        <p:attrNameLst>
                                          <p:attrName>ppt_x</p:attrName>
                                        </p:attrNameLst>
                                      </p:cBhvr>
                                      <p:tavLst>
                                        <p:tav tm="0">
                                          <p:val>
                                            <p:strVal val="#ppt_x"/>
                                          </p:val>
                                        </p:tav>
                                        <p:tav tm="100000">
                                          <p:val>
                                            <p:strVal val="#ppt_x"/>
                                          </p:val>
                                        </p:tav>
                                      </p:tavLst>
                                    </p:anim>
                                    <p:anim calcmode="lin" valueType="num">
                                      <p:cBhvr additive="base">
                                        <p:cTn id="18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37"/>
                                        </p:tgtEl>
                                        <p:attrNameLst>
                                          <p:attrName>style.visibility</p:attrName>
                                        </p:attrNameLst>
                                      </p:cBhvr>
                                      <p:to>
                                        <p:strVal val="visible"/>
                                      </p:to>
                                    </p:set>
                                    <p:anim calcmode="lin" valueType="num">
                                      <p:cBhvr additive="base">
                                        <p:cTn id="193" dur="500" fill="hold"/>
                                        <p:tgtEl>
                                          <p:spTgt spid="37"/>
                                        </p:tgtEl>
                                        <p:attrNameLst>
                                          <p:attrName>ppt_x</p:attrName>
                                        </p:attrNameLst>
                                      </p:cBhvr>
                                      <p:tavLst>
                                        <p:tav tm="0">
                                          <p:val>
                                            <p:strVal val="#ppt_x"/>
                                          </p:val>
                                        </p:tav>
                                        <p:tav tm="100000">
                                          <p:val>
                                            <p:strVal val="#ppt_x"/>
                                          </p:val>
                                        </p:tav>
                                      </p:tavLst>
                                    </p:anim>
                                    <p:anim calcmode="lin" valueType="num">
                                      <p:cBhvr additive="base">
                                        <p:cTn id="19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6" grpId="0"/>
      <p:bldP spid="8" grpId="0"/>
      <p:bldP spid="9"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5" grpId="0"/>
      <p:bldP spid="34" grpId="0"/>
      <p:bldP spid="35"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137795" y="118110"/>
            <a:ext cx="11725275" cy="10210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                            </a:t>
            </a:r>
            <a:r>
              <a:rPr spc="0">
                <a:latin typeface="Times New Roman" panose="02020603050405020304" charset="0"/>
                <a:ea typeface="+mn-ea"/>
                <a:cs typeface="Times New Roman" panose="02020603050405020304" charset="0"/>
              </a:rPr>
              <a:t>对……有影响</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                   副作用</a:t>
            </a:r>
            <a:endParaRPr spc="0">
              <a:latin typeface="Times New Roman" panose="02020603050405020304" charset="0"/>
              <a:ea typeface="+mn-ea"/>
              <a:cs typeface="Times New Roman" panose="02020603050405020304" charset="0"/>
            </a:endParaRPr>
          </a:p>
        </p:txBody>
      </p:sp>
      <p:sp>
        <p:nvSpPr>
          <p:cNvPr id="3" name="标题 1"/>
          <p:cNvSpPr>
            <a:spLocks noGrp="1"/>
          </p:cNvSpPr>
          <p:nvPr/>
        </p:nvSpPr>
        <p:spPr>
          <a:xfrm>
            <a:off x="265430" y="118110"/>
            <a:ext cx="29241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have an effect on</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045" y="568960"/>
            <a:ext cx="18338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side effect </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33045" y="1072515"/>
            <a:ext cx="11725275" cy="47129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练：</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 bad home environment can______</a:t>
            </a:r>
            <a:r>
              <a:rPr lang="en-US" altLang="zh-CN" sz="2400" spc="0">
                <a:latin typeface="Times New Roman" panose="02020603050405020304" charset="0"/>
                <a:ea typeface="+mn-ea"/>
                <a:cs typeface="Times New Roman" panose="02020603050405020304" charset="0"/>
              </a:rPr>
              <a:t>_</a:t>
            </a:r>
            <a:r>
              <a:rPr sz="2400" spc="0">
                <a:latin typeface="Times New Roman" panose="02020603050405020304" charset="0"/>
                <a:ea typeface="+mn-ea"/>
                <a:cs typeface="Times New Roman" panose="02020603050405020304" charset="0"/>
              </a:rPr>
              <a:t>a child's healthy growth.</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不良的家庭环境能影响儿童的健康成长。</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thoughts and behaviors of a teacher will ______ those of his pupils.</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教师的思想和言行将影响到其学生的品质。</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illness has ________ both her mental and physical health.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这种疾病损害了她的身心健康。</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were deeply ________ by the news of her death. 她死亡的消息使他们悲伤不已。</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You might also begin to notice the ______ not only on your health but in your pocket.(2018浙江卷)</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你可能也会开始注意到，它不仅对你的健康，而且对你的经济都有影响</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weather ________, both good and bad, are felt in many places.(2016江苏卷)</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天气的影响，无论好的还是坏的，在很多地方都能察觉到。</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Your house may have an effect ___</a:t>
            </a:r>
            <a:r>
              <a:rPr lang="en-US" altLang="zh-CN" sz="2400" spc="0">
                <a:latin typeface="Times New Roman" panose="02020603050405020304" charset="0"/>
                <a:ea typeface="+mn-ea"/>
                <a:cs typeface="Times New Roman" panose="02020603050405020304" charset="0"/>
              </a:rPr>
              <a:t>_</a:t>
            </a:r>
            <a:r>
              <a:rPr sz="2400" spc="0">
                <a:latin typeface="Times New Roman" panose="02020603050405020304" charset="0"/>
                <a:ea typeface="+mn-ea"/>
                <a:cs typeface="Times New Roman" panose="02020603050405020304" charset="0"/>
              </a:rPr>
              <a:t> your figure.(2015全国II)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你的住处可能对你的身材有影响。</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7" name="文本框 6"/>
          <p:cNvSpPr txBox="1"/>
          <p:nvPr/>
        </p:nvSpPr>
        <p:spPr>
          <a:xfrm>
            <a:off x="4281805" y="1412240"/>
            <a:ext cx="106616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affect</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8" name="文本框 7"/>
          <p:cNvSpPr txBox="1"/>
          <p:nvPr/>
        </p:nvSpPr>
        <p:spPr>
          <a:xfrm>
            <a:off x="6137910" y="2172970"/>
            <a:ext cx="131572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affect</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9" name="文本框 8"/>
          <p:cNvSpPr txBox="1"/>
          <p:nvPr/>
        </p:nvSpPr>
        <p:spPr>
          <a:xfrm>
            <a:off x="2330450" y="2895600"/>
            <a:ext cx="127254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affected</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0" name="文本框 9"/>
          <p:cNvSpPr txBox="1"/>
          <p:nvPr/>
        </p:nvSpPr>
        <p:spPr>
          <a:xfrm>
            <a:off x="2654935" y="3647440"/>
            <a:ext cx="142049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affected</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1" name="文本框 10"/>
          <p:cNvSpPr txBox="1"/>
          <p:nvPr/>
        </p:nvSpPr>
        <p:spPr>
          <a:xfrm>
            <a:off x="5467350" y="3979545"/>
            <a:ext cx="106616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effects</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2" name="文本框 11"/>
          <p:cNvSpPr txBox="1"/>
          <p:nvPr/>
        </p:nvSpPr>
        <p:spPr>
          <a:xfrm>
            <a:off x="2123440" y="5136515"/>
            <a:ext cx="106616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effects</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3" name="文本框 12"/>
          <p:cNvSpPr txBox="1"/>
          <p:nvPr/>
        </p:nvSpPr>
        <p:spPr>
          <a:xfrm>
            <a:off x="4401185" y="5785485"/>
            <a:ext cx="58039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on</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zh-CN" altLang="en-US" b="1">
                <a:ln w="22225">
                  <a:solidFill>
                    <a:schemeClr val="accent2">
                      <a:lumMod val="75000"/>
                    </a:schemeClr>
                  </a:solidFill>
                  <a:prstDash val="solid"/>
                </a:ln>
                <a:solidFill>
                  <a:schemeClr val="accent2">
                    <a:lumMod val="75000"/>
                  </a:schemeClr>
                </a:solidFill>
                <a:effectLst/>
                <a:sym typeface="+mn-ea"/>
              </a:rPr>
              <a:t>人教版新教材</a:t>
            </a:r>
            <a:r>
              <a:rPr lang="en-US" altLang="zh-CN" b="1">
                <a:ln w="22225">
                  <a:solidFill>
                    <a:schemeClr val="accent2">
                      <a:lumMod val="75000"/>
                    </a:schemeClr>
                  </a:solidFill>
                  <a:prstDash val="solid"/>
                </a:ln>
                <a:solidFill>
                  <a:schemeClr val="accent2">
                    <a:lumMod val="75000"/>
                  </a:schemeClr>
                </a:solidFill>
                <a:effectLst/>
                <a:sym typeface="+mn-ea"/>
              </a:rPr>
              <a:t> </a:t>
            </a:r>
            <a:r>
              <a:rPr lang="zh-CN" altLang="en-US" b="1">
                <a:ln w="22225">
                  <a:solidFill>
                    <a:schemeClr val="accent2">
                      <a:lumMod val="75000"/>
                    </a:schemeClr>
                  </a:solidFill>
                  <a:prstDash val="solid"/>
                </a:ln>
                <a:solidFill>
                  <a:schemeClr val="accent2">
                    <a:lumMod val="75000"/>
                  </a:schemeClr>
                </a:solidFill>
                <a:effectLst/>
                <a:sym typeface="+mn-ea"/>
              </a:rPr>
              <a:t>词汇导学练</a:t>
            </a:r>
            <a:endParaRPr lang="zh-CN" altLang="en-US"/>
          </a:p>
        </p:txBody>
      </p:sp>
      <p:sp>
        <p:nvSpPr>
          <p:cNvPr id="3" name="副标题 2"/>
          <p:cNvSpPr>
            <a:spLocks noGrp="1"/>
          </p:cNvSpPr>
          <p:nvPr>
            <p:ph type="subTitle" idx="1"/>
            <p:custDataLst>
              <p:tags r:id="rId2"/>
            </p:custDataLst>
          </p:nvPr>
        </p:nvSpPr>
        <p:spPr/>
        <p:txBody>
          <a:bodyPr/>
          <a:lstStyle/>
          <a:p>
            <a:r>
              <a:rPr lang="en-US" altLang="zh-CN" sz="4800" b="1">
                <a:ln w="22225">
                  <a:solidFill>
                    <a:srgbClr val="7030A0"/>
                  </a:solidFill>
                  <a:prstDash val="solid"/>
                </a:ln>
                <a:solidFill>
                  <a:srgbClr val="7030A0"/>
                </a:solidFill>
                <a:effectLst/>
                <a:sym typeface="+mn-ea"/>
              </a:rPr>
              <a:t>Unit4 Book1 </a:t>
            </a:r>
            <a:endParaRPr lang="zh-CN" altLang="en-US" sz="480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233680" y="173355"/>
            <a:ext cx="11725275" cy="63779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Headaches are one of the ____ effects of the drug. 头痛是这种药物的副作用之一。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have reduced pollution through ________ measures.(2014全国卷)</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他们通过有效的措施减少了污染。</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So far there is no _________ way to get rid of it..(2018北京卷)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到目前为止还没有有效的方法摆脱它。</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There are actually healthier ways that can work just as ________.(2015重庆卷)</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实际上有更加健康而且同样有效的方法。</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Regardless of your choice of course, you'll develop your language ability both quickly and ___________.(2016 天津卷)</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无论你选的那一门课，你都能迅速而有效地培养你的语言能力。</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When communication becomes more _________, people are able to contact one another no matter where they are and at whatever time they wish to.(2014江西卷)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当交流变得更加高效时，人们就可以随时随地彼此联系。</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Now that Chicago</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s waste water was draining __________ into the Chicago River, the city’s next step was to clean the polluted river. (2015湖南卷)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既然芝加哥市的废水更高效地排入了芝加哥河，该市的下一步举措就是治理这条被污染的河流。</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12" name="文本框 11"/>
          <p:cNvSpPr txBox="1"/>
          <p:nvPr/>
        </p:nvSpPr>
        <p:spPr>
          <a:xfrm>
            <a:off x="3610610" y="173355"/>
            <a:ext cx="1066165"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side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3" name="文本框 2"/>
          <p:cNvSpPr txBox="1"/>
          <p:nvPr/>
        </p:nvSpPr>
        <p:spPr>
          <a:xfrm>
            <a:off x="5258435" y="530860"/>
            <a:ext cx="137096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effect</a:t>
            </a:r>
            <a:r>
              <a:rPr lang="en-US" altLang="zh-CN" sz="2400" b="1">
                <a:solidFill>
                  <a:schemeClr val="accent2">
                    <a:lumMod val="75000"/>
                  </a:schemeClr>
                </a:solidFill>
                <a:latin typeface="Times New Roman" panose="02020603050405020304" charset="0"/>
                <a:cs typeface="Times New Roman" panose="02020603050405020304" charset="0"/>
              </a:rPr>
              <a:t>ive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4" name="文本框 3"/>
          <p:cNvSpPr txBox="1"/>
          <p:nvPr/>
        </p:nvSpPr>
        <p:spPr>
          <a:xfrm>
            <a:off x="2707005" y="1303020"/>
            <a:ext cx="153797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effect</a:t>
            </a:r>
            <a:r>
              <a:rPr lang="en-US" altLang="zh-CN" sz="2400" b="1">
                <a:solidFill>
                  <a:schemeClr val="accent2">
                    <a:lumMod val="75000"/>
                  </a:schemeClr>
                </a:solidFill>
                <a:latin typeface="Times New Roman" panose="02020603050405020304" charset="0"/>
                <a:cs typeface="Times New Roman" panose="02020603050405020304" charset="0"/>
              </a:rPr>
              <a:t>ive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5" name="文本框 4"/>
          <p:cNvSpPr txBox="1"/>
          <p:nvPr/>
        </p:nvSpPr>
        <p:spPr>
          <a:xfrm>
            <a:off x="7527925" y="2011045"/>
            <a:ext cx="143446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effect</a:t>
            </a:r>
            <a:r>
              <a:rPr lang="en-US" altLang="zh-CN" sz="2400" b="1">
                <a:solidFill>
                  <a:schemeClr val="accent2">
                    <a:lumMod val="75000"/>
                  </a:schemeClr>
                </a:solidFill>
                <a:latin typeface="Times New Roman" panose="02020603050405020304" charset="0"/>
                <a:cs typeface="Times New Roman" panose="02020603050405020304" charset="0"/>
              </a:rPr>
              <a:t>ive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7" name="文本框 6"/>
          <p:cNvSpPr txBox="1"/>
          <p:nvPr/>
        </p:nvSpPr>
        <p:spPr>
          <a:xfrm>
            <a:off x="982980" y="3095625"/>
            <a:ext cx="158178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effect</a:t>
            </a:r>
            <a:r>
              <a:rPr lang="en-US" altLang="zh-CN" sz="2400" b="1">
                <a:solidFill>
                  <a:schemeClr val="accent2">
                    <a:lumMod val="75000"/>
                  </a:schemeClr>
                </a:solidFill>
                <a:latin typeface="Times New Roman" panose="02020603050405020304" charset="0"/>
                <a:cs typeface="Times New Roman" panose="02020603050405020304" charset="0"/>
              </a:rPr>
              <a:t>ively</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8" name="文本框 7"/>
          <p:cNvSpPr txBox="1"/>
          <p:nvPr/>
        </p:nvSpPr>
        <p:spPr>
          <a:xfrm>
            <a:off x="5378450" y="3853180"/>
            <a:ext cx="172910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eff</a:t>
            </a:r>
            <a:r>
              <a:rPr lang="en-US" altLang="zh-CN" sz="2400" b="1">
                <a:solidFill>
                  <a:schemeClr val="accent2">
                    <a:lumMod val="75000"/>
                  </a:schemeClr>
                </a:solidFill>
                <a:latin typeface="Times New Roman" panose="02020603050405020304" charset="0"/>
                <a:cs typeface="Times New Roman" panose="02020603050405020304" charset="0"/>
              </a:rPr>
              <a:t>i</a:t>
            </a:r>
            <a:r>
              <a:rPr lang="zh-CN" altLang="en-US" sz="2400" b="1">
                <a:solidFill>
                  <a:schemeClr val="accent2">
                    <a:lumMod val="75000"/>
                  </a:schemeClr>
                </a:solidFill>
                <a:latin typeface="Times New Roman" panose="02020603050405020304" charset="0"/>
                <a:cs typeface="Times New Roman" panose="02020603050405020304" charset="0"/>
              </a:rPr>
              <a:t>c</a:t>
            </a:r>
            <a:r>
              <a:rPr lang="en-US" altLang="zh-CN" sz="2400" b="1">
                <a:solidFill>
                  <a:schemeClr val="accent2">
                    <a:lumMod val="75000"/>
                  </a:schemeClr>
                </a:solidFill>
                <a:latin typeface="Times New Roman" panose="02020603050405020304" charset="0"/>
                <a:cs typeface="Times New Roman" panose="02020603050405020304" charset="0"/>
              </a:rPr>
              <a:t>ient</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9" name="文本框 8"/>
          <p:cNvSpPr txBox="1"/>
          <p:nvPr/>
        </p:nvSpPr>
        <p:spPr>
          <a:xfrm>
            <a:off x="6629400" y="4930140"/>
            <a:ext cx="1699895"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efficiently</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5"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shell-壳填空"/>
          <p:cNvPicPr>
            <a:picLocks noChangeAspect="1"/>
          </p:cNvPicPr>
          <p:nvPr/>
        </p:nvPicPr>
        <p:blipFill>
          <a:blip r:embed="rId1"/>
          <a:stretch>
            <a:fillRect/>
          </a:stretch>
        </p:blipFill>
        <p:spPr>
          <a:xfrm>
            <a:off x="121285" y="2547620"/>
            <a:ext cx="12070715" cy="2898140"/>
          </a:xfrm>
          <a:prstGeom prst="rect">
            <a:avLst/>
          </a:prstGeom>
        </p:spPr>
      </p:pic>
      <p:sp>
        <p:nvSpPr>
          <p:cNvPr id="6" name="标题 1"/>
          <p:cNvSpPr>
            <a:spLocks noGrp="1"/>
          </p:cNvSpPr>
          <p:nvPr/>
        </p:nvSpPr>
        <p:spPr>
          <a:xfrm>
            <a:off x="233045" y="202565"/>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Understanding your own needs and styles of communication is as important as learning to convey your___________ and emotions.(2014湖南卷)</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理解你自己的需求与交流风格就像学会表达你的喜爱与感情一样重要。</a:t>
            </a:r>
            <a:endParaRPr sz="2400" spc="0">
              <a:latin typeface="Times New Roman" panose="02020603050405020304" charset="0"/>
              <a:ea typeface="+mn-ea"/>
              <a:cs typeface="Times New Roman" panose="02020603050405020304" charset="0"/>
            </a:endParaRPr>
          </a:p>
        </p:txBody>
      </p:sp>
      <p:sp>
        <p:nvSpPr>
          <p:cNvPr id="9" name="文本框 8"/>
          <p:cNvSpPr txBox="1"/>
          <p:nvPr/>
        </p:nvSpPr>
        <p:spPr>
          <a:xfrm>
            <a:off x="2397760" y="581025"/>
            <a:ext cx="1699895"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affection</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5" name="标题 1"/>
          <p:cNvSpPr>
            <a:spLocks noGrp="1"/>
          </p:cNvSpPr>
          <p:nvPr/>
        </p:nvSpPr>
        <p:spPr>
          <a:xfrm>
            <a:off x="294005" y="19037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16. shelter/'ʃeltə/ </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549015" y="1890395"/>
            <a:ext cx="709485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n.避难处;居所;庇护</a:t>
            </a:r>
            <a:r>
              <a:rPr lang="en-US" altLang="en-US" sz="3200" b="1" spc="150" dirty="0">
                <a:solidFill>
                  <a:srgbClr val="7030A0"/>
                </a:solidFill>
                <a:latin typeface="Times New Roman" panose="02020603050405020304" charset="0"/>
                <a:cs typeface="Times New Roman" panose="02020603050405020304" charset="0"/>
                <a:sym typeface="+mn-ea"/>
              </a:rPr>
              <a:t>vt.保护;庇护</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6801485" y="3704590"/>
            <a:ext cx="589280" cy="583565"/>
          </a:xfrm>
          <a:prstGeom prst="rect">
            <a:avLst/>
          </a:prstGeom>
          <a:noFill/>
        </p:spPr>
        <p:txBody>
          <a:bodyPr wrap="none" rtlCol="0">
            <a:spAutoFit/>
          </a:bodyPr>
          <a:p>
            <a:pPr algn="l"/>
            <a:r>
              <a:rPr lang="zh-CN" altLang="en-US" sz="3200" b="1">
                <a:solidFill>
                  <a:schemeClr val="accent2">
                    <a:lumMod val="75000"/>
                  </a:schemeClr>
                </a:solidFill>
                <a:latin typeface="Times New Roman" panose="02020603050405020304" charset="0"/>
                <a:cs typeface="Times New Roman" panose="02020603050405020304" charset="0"/>
                <a:sym typeface="+mn-ea"/>
              </a:rPr>
              <a:t>壳</a:t>
            </a:r>
            <a:endParaRPr lang="zh-CN" altLang="en-US"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9213850" y="2880995"/>
            <a:ext cx="824865" cy="521970"/>
          </a:xfrm>
          <a:prstGeom prst="rect">
            <a:avLst/>
          </a:prstGeom>
          <a:noFill/>
        </p:spPr>
        <p:txBody>
          <a:bodyPr wrap="none" rtlCol="0">
            <a:spAutoFit/>
          </a:bodyPr>
          <a:p>
            <a:pPr lvl="0" algn="l">
              <a:buClrTx/>
              <a:buSzTx/>
              <a:buFontTx/>
            </a:pPr>
            <a:r>
              <a:rPr lang="en-US" altLang="zh-CN" sz="2400" b="1">
                <a:solidFill>
                  <a:schemeClr val="accent2">
                    <a:lumMod val="75000"/>
                  </a:schemeClr>
                </a:solidFill>
                <a:latin typeface="Times New Roman" panose="02020603050405020304" charset="0"/>
                <a:cs typeface="Times New Roman" panose="02020603050405020304" charset="0"/>
                <a:sym typeface="+mn-ea"/>
              </a:rPr>
              <a:t>n.</a:t>
            </a:r>
            <a:r>
              <a:rPr lang="en-US" altLang="zh-CN" sz="2400" b="1">
                <a:solidFill>
                  <a:schemeClr val="accent2">
                    <a:lumMod val="75000"/>
                  </a:schemeClr>
                </a:solidFill>
                <a:latin typeface="Times New Roman" panose="02020603050405020304" charset="0"/>
                <a:cs typeface="Times New Roman" panose="02020603050405020304" charset="0"/>
                <a:sym typeface="+mn-ea"/>
              </a:rPr>
              <a:t>壳</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9900920" y="2880995"/>
            <a:ext cx="1278890" cy="521970"/>
          </a:xfrm>
          <a:prstGeom prst="rect">
            <a:avLst/>
          </a:prstGeom>
          <a:noFill/>
        </p:spPr>
        <p:txBody>
          <a:bodyPr wrap="none" rtlCol="0">
            <a:spAutoFit/>
          </a:bodyPr>
          <a:p>
            <a:pPr lvl="0" algn="l">
              <a:buClrTx/>
              <a:buSzTx/>
              <a:buFontTx/>
            </a:pPr>
            <a:r>
              <a:rPr lang="en-US" altLang="zh-CN" sz="2400" b="1">
                <a:solidFill>
                  <a:schemeClr val="accent2">
                    <a:lumMod val="75000"/>
                  </a:schemeClr>
                </a:solidFill>
                <a:latin typeface="Times New Roman" panose="02020603050405020304" charset="0"/>
                <a:cs typeface="Times New Roman" panose="02020603050405020304" charset="0"/>
                <a:sym typeface="+mn-ea"/>
              </a:rPr>
              <a:t>vt.</a:t>
            </a:r>
            <a:r>
              <a:rPr lang="en-US" altLang="zh-CN" sz="2400" b="1">
                <a:solidFill>
                  <a:schemeClr val="accent2">
                    <a:lumMod val="75000"/>
                  </a:schemeClr>
                </a:solidFill>
                <a:latin typeface="Times New Roman" panose="02020603050405020304" charset="0"/>
                <a:cs typeface="Times New Roman" panose="02020603050405020304" charset="0"/>
                <a:sym typeface="+mn-ea"/>
              </a:rPr>
              <a:t>剥壳</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9589135" y="3704590"/>
            <a:ext cx="2247265" cy="521970"/>
          </a:xfrm>
          <a:prstGeom prst="rect">
            <a:avLst/>
          </a:prstGeom>
          <a:noFill/>
        </p:spPr>
        <p:txBody>
          <a:bodyPr wrap="none" rtlCol="0">
            <a:spAutoFit/>
          </a:bodyPr>
          <a:p>
            <a:pPr lvl="0" algn="l">
              <a:buClrTx/>
              <a:buSzTx/>
              <a:buFontTx/>
            </a:pPr>
            <a:r>
              <a:rPr lang="en-US" altLang="zh-CN" sz="2400" b="1">
                <a:solidFill>
                  <a:schemeClr val="accent2">
                    <a:lumMod val="75000"/>
                  </a:schemeClr>
                </a:solidFill>
                <a:latin typeface="Times New Roman" panose="02020603050405020304" charset="0"/>
                <a:cs typeface="Times New Roman" panose="02020603050405020304" charset="0"/>
                <a:sym typeface="+mn-ea"/>
              </a:rPr>
              <a:t>n.</a:t>
            </a:r>
            <a:r>
              <a:rPr lang="en-US" altLang="zh-CN" sz="2400" b="1">
                <a:solidFill>
                  <a:schemeClr val="accent2">
                    <a:lumMod val="75000"/>
                  </a:schemeClr>
                </a:solidFill>
                <a:latin typeface="Times New Roman" panose="02020603050405020304" charset="0"/>
                <a:cs typeface="Times New Roman" panose="02020603050405020304" charset="0"/>
                <a:sym typeface="+mn-ea"/>
              </a:rPr>
              <a:t>甲壳类动物</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9332595" y="4549775"/>
            <a:ext cx="2069465" cy="521970"/>
          </a:xfrm>
          <a:prstGeom prst="rect">
            <a:avLst/>
          </a:prstGeom>
          <a:noFill/>
        </p:spPr>
        <p:txBody>
          <a:bodyPr wrap="none" rtlCol="0">
            <a:spAutoFit/>
          </a:bodyPr>
          <a:p>
            <a:pPr lvl="0" algn="l">
              <a:buClrTx/>
              <a:buSzTx/>
              <a:buFontTx/>
            </a:pPr>
            <a:r>
              <a:rPr lang="en-US" altLang="zh-CN" sz="2400" b="1">
                <a:solidFill>
                  <a:schemeClr val="accent2">
                    <a:lumMod val="75000"/>
                  </a:schemeClr>
                </a:solidFill>
                <a:latin typeface="Times New Roman" panose="02020603050405020304" charset="0"/>
                <a:cs typeface="Times New Roman" panose="02020603050405020304" charset="0"/>
                <a:sym typeface="+mn-ea"/>
              </a:rPr>
              <a:t>n.</a:t>
            </a:r>
            <a:r>
              <a:rPr lang="en-US" altLang="zh-CN" sz="2400" b="1">
                <a:solidFill>
                  <a:schemeClr val="accent2">
                    <a:lumMod val="75000"/>
                  </a:schemeClr>
                </a:solidFill>
                <a:latin typeface="Times New Roman" panose="02020603050405020304" charset="0"/>
                <a:cs typeface="Times New Roman" panose="02020603050405020304" charset="0"/>
                <a:sym typeface="+mn-ea"/>
              </a:rPr>
              <a:t>架子</a:t>
            </a:r>
            <a:r>
              <a:rPr lang="en-US" altLang="zh-CN" sz="2400" b="1">
                <a:solidFill>
                  <a:schemeClr val="accent2">
                    <a:lumMod val="75000"/>
                  </a:schemeClr>
                </a:solidFill>
                <a:latin typeface="Times New Roman" panose="02020603050405020304" charset="0"/>
                <a:cs typeface="Times New Roman" panose="02020603050405020304" charset="0"/>
                <a:sym typeface="+mn-ea"/>
              </a:rPr>
              <a:t>, </a:t>
            </a:r>
            <a:r>
              <a:rPr lang="en-US" altLang="zh-CN" sz="2400" b="1">
                <a:solidFill>
                  <a:schemeClr val="accent2">
                    <a:lumMod val="75000"/>
                  </a:schemeClr>
                </a:solidFill>
                <a:latin typeface="Times New Roman" panose="02020603050405020304" charset="0"/>
                <a:cs typeface="Times New Roman" panose="02020603050405020304" charset="0"/>
                <a:sym typeface="+mn-ea"/>
              </a:rPr>
              <a:t>搁架</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1525905" y="2880995"/>
            <a:ext cx="1713865" cy="521970"/>
          </a:xfrm>
          <a:prstGeom prst="rect">
            <a:avLst/>
          </a:prstGeom>
          <a:noFill/>
        </p:spPr>
        <p:txBody>
          <a:bodyPr wrap="none" rtlCol="0">
            <a:spAutoFit/>
          </a:bodyPr>
          <a:p>
            <a:pPr lvl="0" algn="l">
              <a:buClrTx/>
              <a:buSzTx/>
              <a:buFontTx/>
            </a:pPr>
            <a:r>
              <a:rPr lang="en-US" altLang="zh-CN" sz="2400" b="1">
                <a:solidFill>
                  <a:schemeClr val="accent2">
                    <a:lumMod val="75000"/>
                  </a:schemeClr>
                </a:solidFill>
                <a:latin typeface="Times New Roman" panose="02020603050405020304" charset="0"/>
                <a:cs typeface="Times New Roman" panose="02020603050405020304" charset="0"/>
                <a:sym typeface="+mn-ea"/>
              </a:rPr>
              <a:t>n.</a:t>
            </a:r>
            <a:r>
              <a:rPr lang="en-US" altLang="zh-CN" sz="2400" b="1">
                <a:solidFill>
                  <a:schemeClr val="accent2">
                    <a:lumMod val="75000"/>
                  </a:schemeClr>
                </a:solidFill>
                <a:latin typeface="Times New Roman" panose="02020603050405020304" charset="0"/>
                <a:cs typeface="Times New Roman" panose="02020603050405020304" charset="0"/>
                <a:sym typeface="+mn-ea"/>
              </a:rPr>
              <a:t>盾</a:t>
            </a:r>
            <a:r>
              <a:rPr lang="en-US" altLang="zh-CN" sz="2400" b="1">
                <a:solidFill>
                  <a:schemeClr val="accent2">
                    <a:lumMod val="75000"/>
                  </a:schemeClr>
                </a:solidFill>
                <a:latin typeface="Times New Roman" panose="02020603050405020304" charset="0"/>
                <a:cs typeface="Times New Roman" panose="02020603050405020304" charset="0"/>
                <a:sym typeface="+mn-ea"/>
              </a:rPr>
              <a:t>, </a:t>
            </a:r>
            <a:r>
              <a:rPr lang="en-US" altLang="zh-CN" sz="2400" b="1">
                <a:solidFill>
                  <a:schemeClr val="accent2">
                    <a:lumMod val="75000"/>
                  </a:schemeClr>
                </a:solidFill>
                <a:latin typeface="Times New Roman" panose="02020603050405020304" charset="0"/>
                <a:cs typeface="Times New Roman" panose="02020603050405020304" charset="0"/>
                <a:sym typeface="+mn-ea"/>
              </a:rPr>
              <a:t>护盾</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3239770" y="2880995"/>
            <a:ext cx="1278890" cy="521970"/>
          </a:xfrm>
          <a:prstGeom prst="rect">
            <a:avLst/>
          </a:prstGeom>
          <a:noFill/>
        </p:spPr>
        <p:txBody>
          <a:bodyPr wrap="none" rtlCol="0">
            <a:spAutoFit/>
          </a:bodyPr>
          <a:p>
            <a:pPr lvl="0" algn="l">
              <a:buClrTx/>
              <a:buSzTx/>
              <a:buFontTx/>
            </a:pPr>
            <a:r>
              <a:rPr lang="en-US" altLang="zh-CN" sz="2400" b="1">
                <a:solidFill>
                  <a:schemeClr val="accent2">
                    <a:lumMod val="75000"/>
                  </a:schemeClr>
                </a:solidFill>
                <a:latin typeface="Times New Roman" panose="02020603050405020304" charset="0"/>
                <a:cs typeface="Times New Roman" panose="02020603050405020304" charset="0"/>
                <a:sym typeface="+mn-ea"/>
              </a:rPr>
              <a:t>vt.</a:t>
            </a:r>
            <a:r>
              <a:rPr lang="en-US" altLang="zh-CN" sz="2400" b="1">
                <a:solidFill>
                  <a:schemeClr val="accent2">
                    <a:lumMod val="75000"/>
                  </a:schemeClr>
                </a:solidFill>
                <a:latin typeface="Times New Roman" panose="02020603050405020304" charset="0"/>
                <a:cs typeface="Times New Roman" panose="02020603050405020304" charset="0"/>
                <a:sym typeface="+mn-ea"/>
              </a:rPr>
              <a:t>保护</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4" name="文本框 13"/>
          <p:cNvSpPr txBox="1"/>
          <p:nvPr/>
        </p:nvSpPr>
        <p:spPr>
          <a:xfrm>
            <a:off x="1804670" y="3766185"/>
            <a:ext cx="1536065" cy="521970"/>
          </a:xfrm>
          <a:prstGeom prst="rect">
            <a:avLst/>
          </a:prstGeom>
          <a:noFill/>
        </p:spPr>
        <p:txBody>
          <a:bodyPr wrap="none" rtlCol="0">
            <a:spAutoFit/>
          </a:bodyPr>
          <a:p>
            <a:pPr lvl="0" algn="l">
              <a:buClrTx/>
              <a:buSzTx/>
              <a:buFontTx/>
            </a:pPr>
            <a:r>
              <a:rPr lang="en-US" altLang="zh-CN" sz="2400" b="1">
                <a:solidFill>
                  <a:schemeClr val="accent2">
                    <a:lumMod val="75000"/>
                  </a:schemeClr>
                </a:solidFill>
                <a:latin typeface="Times New Roman" panose="02020603050405020304" charset="0"/>
                <a:cs typeface="Times New Roman" panose="02020603050405020304" charset="0"/>
                <a:sym typeface="+mn-ea"/>
              </a:rPr>
              <a:t>n.</a:t>
            </a:r>
            <a:r>
              <a:rPr lang="en-US" altLang="zh-CN" sz="2400" b="1">
                <a:solidFill>
                  <a:schemeClr val="accent2">
                    <a:lumMod val="75000"/>
                  </a:schemeClr>
                </a:solidFill>
                <a:latin typeface="Times New Roman" panose="02020603050405020304" charset="0"/>
                <a:cs typeface="Times New Roman" panose="02020603050405020304" charset="0"/>
                <a:sym typeface="+mn-ea"/>
              </a:rPr>
              <a:t>避难所</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5" name="文本框 14"/>
          <p:cNvSpPr txBox="1"/>
          <p:nvPr/>
        </p:nvSpPr>
        <p:spPr>
          <a:xfrm>
            <a:off x="3340735" y="3766185"/>
            <a:ext cx="1278890" cy="521970"/>
          </a:xfrm>
          <a:prstGeom prst="rect">
            <a:avLst/>
          </a:prstGeom>
          <a:noFill/>
        </p:spPr>
        <p:txBody>
          <a:bodyPr wrap="none" rtlCol="0">
            <a:spAutoFit/>
          </a:bodyPr>
          <a:p>
            <a:pPr lvl="0" algn="l">
              <a:buClrTx/>
              <a:buSzTx/>
              <a:buFontTx/>
            </a:pPr>
            <a:r>
              <a:rPr lang="en-US" altLang="zh-CN" sz="2400" b="1">
                <a:solidFill>
                  <a:schemeClr val="accent2">
                    <a:lumMod val="75000"/>
                  </a:schemeClr>
                </a:solidFill>
                <a:latin typeface="Times New Roman" panose="02020603050405020304" charset="0"/>
                <a:cs typeface="Times New Roman" panose="02020603050405020304" charset="0"/>
                <a:sym typeface="+mn-ea"/>
              </a:rPr>
              <a:t>vt.</a:t>
            </a:r>
            <a:r>
              <a:rPr lang="en-US" altLang="zh-CN" sz="2400" b="1">
                <a:solidFill>
                  <a:schemeClr val="accent2">
                    <a:lumMod val="75000"/>
                  </a:schemeClr>
                </a:solidFill>
                <a:latin typeface="Times New Roman" panose="02020603050405020304" charset="0"/>
                <a:cs typeface="Times New Roman" panose="02020603050405020304" charset="0"/>
                <a:sym typeface="+mn-ea"/>
              </a:rPr>
              <a:t>保护</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6" name="标题 1"/>
          <p:cNvSpPr>
            <a:spLocks noGrp="1"/>
          </p:cNvSpPr>
          <p:nvPr/>
        </p:nvSpPr>
        <p:spPr>
          <a:xfrm>
            <a:off x="466725" y="5503545"/>
            <a:ext cx="11725275" cy="6877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                                             </a:t>
            </a:r>
            <a:r>
              <a:rPr sz="3200" spc="0">
                <a:solidFill>
                  <a:srgbClr val="7030A0"/>
                </a:solidFill>
                <a:latin typeface="Times New Roman" panose="02020603050405020304" charset="0"/>
                <a:ea typeface="+mn-ea"/>
                <a:cs typeface="Times New Roman" panose="02020603050405020304" charset="0"/>
              </a:rPr>
              <a:t>保护……免受……</a:t>
            </a:r>
            <a:endParaRPr sz="3200" spc="0">
              <a:solidFill>
                <a:srgbClr val="7030A0"/>
              </a:solidFill>
              <a:latin typeface="Times New Roman" panose="02020603050405020304" charset="0"/>
              <a:ea typeface="+mn-ea"/>
              <a:cs typeface="Times New Roman" panose="02020603050405020304" charset="0"/>
            </a:endParaRPr>
          </a:p>
        </p:txBody>
      </p:sp>
      <p:sp>
        <p:nvSpPr>
          <p:cNvPr id="17" name="文本框 16"/>
          <p:cNvSpPr txBox="1"/>
          <p:nvPr/>
        </p:nvSpPr>
        <p:spPr>
          <a:xfrm>
            <a:off x="368935" y="5503545"/>
            <a:ext cx="4739640" cy="583565"/>
          </a:xfrm>
          <a:prstGeom prst="rect">
            <a:avLst/>
          </a:prstGeom>
          <a:noFill/>
        </p:spPr>
        <p:txBody>
          <a:bodyPr wrap="none" rtlCol="0">
            <a:spAutoFit/>
          </a:bodyPr>
          <a:p>
            <a:pPr algn="l"/>
            <a:r>
              <a:rPr lang="zh-CN" altLang="en-US" sz="3200" b="1">
                <a:solidFill>
                  <a:schemeClr val="accent2">
                    <a:lumMod val="75000"/>
                  </a:schemeClr>
                </a:solidFill>
                <a:latin typeface="Times New Roman" panose="02020603050405020304" charset="0"/>
                <a:cs typeface="Times New Roman" panose="02020603050405020304" charset="0"/>
                <a:sym typeface="+mn-ea"/>
              </a:rPr>
              <a:t>shelter sb/sth from sb</a:t>
            </a:r>
            <a:r>
              <a:rPr lang="en-US" altLang="zh-CN" sz="3200" b="1">
                <a:solidFill>
                  <a:schemeClr val="accent2">
                    <a:lumMod val="75000"/>
                  </a:schemeClr>
                </a:solidFill>
                <a:latin typeface="Times New Roman" panose="02020603050405020304" charset="0"/>
                <a:cs typeface="Times New Roman" panose="02020603050405020304" charset="0"/>
                <a:sym typeface="+mn-ea"/>
              </a:rPr>
              <a:t>.</a:t>
            </a:r>
            <a:r>
              <a:rPr lang="zh-CN" altLang="en-US" sz="3200" b="1">
                <a:solidFill>
                  <a:schemeClr val="accent2">
                    <a:lumMod val="75000"/>
                  </a:schemeClr>
                </a:solidFill>
                <a:latin typeface="Times New Roman" panose="02020603050405020304" charset="0"/>
                <a:cs typeface="Times New Roman" panose="02020603050405020304" charset="0"/>
                <a:sym typeface="+mn-ea"/>
              </a:rPr>
              <a:t>/sth</a:t>
            </a:r>
            <a:r>
              <a:rPr lang="en-US" altLang="zh-CN" sz="3200" b="1">
                <a:solidFill>
                  <a:schemeClr val="accent2">
                    <a:lumMod val="75000"/>
                  </a:schemeClr>
                </a:solidFill>
                <a:latin typeface="Times New Roman" panose="02020603050405020304" charset="0"/>
                <a:cs typeface="Times New Roman" panose="02020603050405020304" charset="0"/>
                <a:sym typeface="+mn-ea"/>
              </a:rPr>
              <a:t>.</a:t>
            </a:r>
            <a:endParaRPr lang="en-US" altLang="zh-CN"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18" name="文本框 17"/>
          <p:cNvSpPr txBox="1"/>
          <p:nvPr/>
        </p:nvSpPr>
        <p:spPr>
          <a:xfrm>
            <a:off x="1736725" y="4549775"/>
            <a:ext cx="1180465" cy="521970"/>
          </a:xfrm>
          <a:prstGeom prst="rect">
            <a:avLst/>
          </a:prstGeom>
          <a:noFill/>
        </p:spPr>
        <p:txBody>
          <a:bodyPr wrap="none" rtlCol="0">
            <a:spAutoFit/>
          </a:bodyPr>
          <a:p>
            <a:pPr lvl="0" algn="l">
              <a:buClrTx/>
              <a:buSzTx/>
              <a:buFontTx/>
            </a:pPr>
            <a:r>
              <a:rPr lang="en-US" altLang="zh-CN" sz="2400" b="1">
                <a:solidFill>
                  <a:schemeClr val="accent2">
                    <a:lumMod val="75000"/>
                  </a:schemeClr>
                </a:solidFill>
                <a:latin typeface="Times New Roman" panose="02020603050405020304" charset="0"/>
                <a:cs typeface="Times New Roman" panose="02020603050405020304" charset="0"/>
                <a:sym typeface="+mn-ea"/>
              </a:rPr>
              <a:t>n.</a:t>
            </a:r>
            <a:r>
              <a:rPr lang="en-US" altLang="zh-CN" sz="2400" b="1">
                <a:solidFill>
                  <a:schemeClr val="accent2">
                    <a:lumMod val="75000"/>
                  </a:schemeClr>
                </a:solidFill>
                <a:latin typeface="Times New Roman" panose="02020603050405020304" charset="0"/>
                <a:cs typeface="Times New Roman" panose="02020603050405020304" charset="0"/>
                <a:sym typeface="+mn-ea"/>
              </a:rPr>
              <a:t>船只</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9" name="文本框 18"/>
          <p:cNvSpPr txBox="1"/>
          <p:nvPr/>
        </p:nvSpPr>
        <p:spPr>
          <a:xfrm>
            <a:off x="2726690" y="4580890"/>
            <a:ext cx="1732280" cy="460375"/>
          </a:xfrm>
          <a:prstGeom prst="rect">
            <a:avLst/>
          </a:prstGeom>
          <a:noFill/>
        </p:spPr>
        <p:txBody>
          <a:bodyPr wrap="none" rtlCol="0">
            <a:spAutoFit/>
          </a:bodyPr>
          <a:p>
            <a:pPr lvl="0" algn="l">
              <a:buClrTx/>
              <a:buSzTx/>
              <a:buFontTx/>
            </a:pPr>
            <a:r>
              <a:rPr lang="en-US" altLang="zh-CN" sz="2400" b="1">
                <a:solidFill>
                  <a:schemeClr val="accent2">
                    <a:lumMod val="75000"/>
                  </a:schemeClr>
                </a:solidFill>
                <a:latin typeface="Times New Roman" panose="02020603050405020304" charset="0"/>
                <a:cs typeface="Times New Roman" panose="02020603050405020304" charset="0"/>
                <a:sym typeface="+mn-ea"/>
              </a:rPr>
              <a:t>vt.</a:t>
            </a:r>
            <a:r>
              <a:rPr lang="en-US" altLang="zh-CN" sz="2400" b="1">
                <a:solidFill>
                  <a:schemeClr val="accent2">
                    <a:lumMod val="75000"/>
                  </a:schemeClr>
                </a:solidFill>
                <a:latin typeface="Times New Roman" panose="02020603050405020304" charset="0"/>
                <a:cs typeface="Times New Roman" panose="02020603050405020304" charset="0"/>
                <a:sym typeface="+mn-ea"/>
              </a:rPr>
              <a:t>用船运载</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P spid="4" grpId="0"/>
      <p:bldP spid="7" grpId="0"/>
      <p:bldP spid="8" grpId="0"/>
      <p:bldP spid="11" grpId="0"/>
      <p:bldP spid="12" grpId="0"/>
      <p:bldP spid="13" grpId="0"/>
      <p:bldP spid="14" grpId="0"/>
      <p:bldP spid="15" grpId="0"/>
      <p:bldP spid="17" grpId="0"/>
      <p:bldP spid="9" grpId="0"/>
      <p:bldP spid="16" grpId="0"/>
      <p:bldP spid="18" grpId="0"/>
      <p:bldP spid="19"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233045" y="202565"/>
            <a:ext cx="11725275" cy="28848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Workers built ________ for survivors whose homes had been destroyed.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救援人员为那些家园被毁的幸存者盖起了避难所。</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People were running for the shelter ______ the storm. 人们跑着找地方躲避暴风雨。</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Many are sleeping in the open because they have no ________.</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很多人因为没有栖身之所，只好露宿在外。</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Perhaps I _________ my daughter too much. 也许我对女儿保护过度了。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Some parents want to shelter their children _____ any harm.。</a:t>
            </a:r>
            <a:endParaRPr sz="2400" spc="0">
              <a:latin typeface="Times New Roman" panose="02020603050405020304" charset="0"/>
              <a:ea typeface="+mn-ea"/>
              <a:cs typeface="Times New Roman" panose="02020603050405020304" charset="0"/>
            </a:endParaRPr>
          </a:p>
        </p:txBody>
      </p:sp>
      <p:sp>
        <p:nvSpPr>
          <p:cNvPr id="3" name="文本框 2"/>
          <p:cNvSpPr txBox="1"/>
          <p:nvPr/>
        </p:nvSpPr>
        <p:spPr>
          <a:xfrm>
            <a:off x="2265680" y="202565"/>
            <a:ext cx="1370965" cy="460375"/>
          </a:xfrm>
          <a:prstGeom prst="rect">
            <a:avLst/>
          </a:prstGeom>
          <a:noFill/>
          <a:ln w="9525">
            <a:noFill/>
          </a:ln>
        </p:spPr>
        <p:txBody>
          <a:bodyPr wrap="square">
            <a:spAutoFit/>
          </a:bodyPr>
          <a:p>
            <a:pPr marL="219075" indent="-219075"/>
            <a:r>
              <a:rPr sz="2400" b="1">
                <a:solidFill>
                  <a:schemeClr val="accent2">
                    <a:lumMod val="75000"/>
                  </a:schemeClr>
                </a:solidFill>
                <a:latin typeface="Times New Roman" panose="02020603050405020304" charset="0"/>
                <a:cs typeface="Times New Roman" panose="02020603050405020304" charset="0"/>
              </a:rPr>
              <a:t>shelters</a:t>
            </a:r>
            <a:endParaRPr sz="2400" b="1">
              <a:solidFill>
                <a:schemeClr val="accent2">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5038090" y="899795"/>
            <a:ext cx="942340"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rPr>
              <a:t>from</a:t>
            </a:r>
            <a:endParaRPr lang="en-US" sz="2400" b="1">
              <a:solidFill>
                <a:schemeClr val="accent2">
                  <a:lumMod val="75000"/>
                </a:schemeClr>
              </a:solidFill>
              <a:latin typeface="Times New Roman" panose="02020603050405020304" charset="0"/>
              <a:cs typeface="Times New Roman" panose="02020603050405020304" charset="0"/>
            </a:endParaRPr>
          </a:p>
        </p:txBody>
      </p:sp>
      <p:sp>
        <p:nvSpPr>
          <p:cNvPr id="4" name="文本框 3"/>
          <p:cNvSpPr txBox="1"/>
          <p:nvPr/>
        </p:nvSpPr>
        <p:spPr>
          <a:xfrm>
            <a:off x="7087235" y="1360170"/>
            <a:ext cx="137096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rPr>
              <a:t>shelters</a:t>
            </a:r>
            <a:endParaRPr lang="en-US" sz="2400" b="1">
              <a:solidFill>
                <a:schemeClr val="accent2">
                  <a:lumMod val="75000"/>
                </a:schemeClr>
              </a:solidFill>
              <a:latin typeface="Times New Roman" panose="02020603050405020304" charset="0"/>
              <a:cs typeface="Times New Roman" panose="02020603050405020304" charset="0"/>
            </a:endParaRPr>
          </a:p>
        </p:txBody>
      </p:sp>
      <p:sp>
        <p:nvSpPr>
          <p:cNvPr id="5" name="文本框 4"/>
          <p:cNvSpPr txBox="1"/>
          <p:nvPr/>
        </p:nvSpPr>
        <p:spPr>
          <a:xfrm>
            <a:off x="1675765" y="2063750"/>
            <a:ext cx="137096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sheltered</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7" name="文本框 6"/>
          <p:cNvSpPr txBox="1"/>
          <p:nvPr/>
        </p:nvSpPr>
        <p:spPr>
          <a:xfrm>
            <a:off x="5980430" y="2418080"/>
            <a:ext cx="137096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rPr>
              <a:t>from</a:t>
            </a:r>
            <a:endParaRPr lang="en-US" sz="2400" b="1">
              <a:solidFill>
                <a:schemeClr val="accent2">
                  <a:lumMod val="75000"/>
                </a:schemeClr>
              </a:solidFill>
              <a:latin typeface="Times New Roman" panose="02020603050405020304" charset="0"/>
              <a:cs typeface="Times New Roman" panose="02020603050405020304" charset="0"/>
            </a:endParaRPr>
          </a:p>
        </p:txBody>
      </p:sp>
      <p:sp>
        <p:nvSpPr>
          <p:cNvPr id="9" name="标题 1"/>
          <p:cNvSpPr>
            <a:spLocks noGrp="1"/>
          </p:cNvSpPr>
          <p:nvPr/>
        </p:nvSpPr>
        <p:spPr>
          <a:xfrm>
            <a:off x="333375" y="28784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17. crack /kræk/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461385" y="2865120"/>
            <a:ext cx="6409690" cy="583565"/>
          </a:xfrm>
          <a:prstGeom prst="rect">
            <a:avLst/>
          </a:prstGeom>
          <a:noFill/>
        </p:spPr>
        <p:txBody>
          <a:bodyPr wrap="non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 裂纹；裂缝 vi. &amp; vt. (使) 裂开</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1" name="标题 1"/>
          <p:cNvSpPr>
            <a:spLocks noGrp="1"/>
          </p:cNvSpPr>
          <p:nvPr/>
        </p:nvSpPr>
        <p:spPr>
          <a:xfrm>
            <a:off x="233680" y="331597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音意相通：拟声词，咔嚓    助记：咔嚓一声墙壁裂开了。</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233680" y="3724275"/>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There were deep </a:t>
            </a:r>
            <a:r>
              <a:rPr sz="2400" spc="0">
                <a:solidFill>
                  <a:schemeClr val="accent2">
                    <a:lumMod val="75000"/>
                  </a:schemeClr>
                </a:solidFill>
                <a:latin typeface="Times New Roman" panose="02020603050405020304" charset="0"/>
                <a:ea typeface="+mn-ea"/>
                <a:cs typeface="Times New Roman" panose="02020603050405020304" charset="0"/>
              </a:rPr>
              <a:t>cracks</a:t>
            </a:r>
            <a:r>
              <a:rPr sz="2400" spc="0">
                <a:latin typeface="Times New Roman" panose="02020603050405020304" charset="0"/>
                <a:ea typeface="+mn-ea"/>
                <a:cs typeface="Times New Roman" panose="02020603050405020304" charset="0"/>
              </a:rPr>
              <a:t> that appeared in the well walls. 井壁上出现了深深的裂缝。</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This cup has a </a:t>
            </a:r>
            <a:r>
              <a:rPr sz="2400" spc="0">
                <a:solidFill>
                  <a:schemeClr val="accent2">
                    <a:lumMod val="75000"/>
                  </a:schemeClr>
                </a:solidFill>
                <a:latin typeface="Times New Roman" panose="02020603050405020304" charset="0"/>
                <a:ea typeface="+mn-ea"/>
                <a:cs typeface="Times New Roman" panose="02020603050405020304" charset="0"/>
              </a:rPr>
              <a:t>crack</a:t>
            </a:r>
            <a:r>
              <a:rPr sz="2400" spc="0">
                <a:latin typeface="Times New Roman" panose="02020603050405020304" charset="0"/>
                <a:ea typeface="+mn-ea"/>
                <a:cs typeface="Times New Roman" panose="02020603050405020304" charset="0"/>
              </a:rPr>
              <a:t> in it. 这杯子有一道裂痕。</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glass will </a:t>
            </a:r>
            <a:r>
              <a:rPr sz="2400" spc="0">
                <a:solidFill>
                  <a:schemeClr val="accent2">
                    <a:lumMod val="75000"/>
                  </a:schemeClr>
                </a:solidFill>
                <a:latin typeface="Times New Roman" panose="02020603050405020304" charset="0"/>
                <a:ea typeface="+mn-ea"/>
                <a:cs typeface="Times New Roman" panose="02020603050405020304" charset="0"/>
              </a:rPr>
              <a:t>crack</a:t>
            </a:r>
            <a:r>
              <a:rPr sz="2400" spc="0">
                <a:latin typeface="Times New Roman" panose="02020603050405020304" charset="0"/>
                <a:ea typeface="+mn-ea"/>
                <a:cs typeface="Times New Roman" panose="02020603050405020304" charset="0"/>
              </a:rPr>
              <a:t> if you pour hot water into it. 别往玻璃杯里倒热水</a:t>
            </a:r>
            <a:r>
              <a:rPr lang="en-US" altLang="zh-CN" sz="2400"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不然会烫裂杯子。</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ice </a:t>
            </a:r>
            <a:r>
              <a:rPr sz="2400" spc="0">
                <a:solidFill>
                  <a:schemeClr val="accent2">
                    <a:lumMod val="75000"/>
                  </a:schemeClr>
                </a:solidFill>
                <a:latin typeface="Times New Roman" panose="02020603050405020304" charset="0"/>
                <a:ea typeface="+mn-ea"/>
                <a:cs typeface="Times New Roman" panose="02020603050405020304" charset="0"/>
              </a:rPr>
              <a:t>cracked</a:t>
            </a:r>
            <a:r>
              <a:rPr sz="2400" spc="0">
                <a:latin typeface="Times New Roman" panose="02020603050405020304" charset="0"/>
                <a:ea typeface="+mn-ea"/>
                <a:cs typeface="Times New Roman" panose="02020603050405020304" charset="0"/>
              </a:rPr>
              <a:t> as I stepped onto it. 我一踩冰就裂了。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little boy failed </a:t>
            </a:r>
            <a:r>
              <a:rPr sz="2400" spc="0">
                <a:solidFill>
                  <a:schemeClr val="accent2">
                    <a:lumMod val="75000"/>
                  </a:schemeClr>
                </a:solidFill>
                <a:latin typeface="Times New Roman" panose="02020603050405020304" charset="0"/>
                <a:ea typeface="+mn-ea"/>
                <a:cs typeface="Times New Roman" panose="02020603050405020304" charset="0"/>
              </a:rPr>
              <a:t>to crack</a:t>
            </a:r>
            <a:r>
              <a:rPr sz="2400" spc="0">
                <a:latin typeface="Times New Roman" panose="02020603050405020304" charset="0"/>
                <a:ea typeface="+mn-ea"/>
                <a:cs typeface="Times New Roman" panose="02020603050405020304" charset="0"/>
              </a:rPr>
              <a:t> the walnut. 小男孩没能砸开核桃。</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She dropped a plate and </a:t>
            </a:r>
            <a:r>
              <a:rPr sz="2400" spc="0">
                <a:solidFill>
                  <a:schemeClr val="accent2">
                    <a:lumMod val="75000"/>
                  </a:schemeClr>
                </a:solidFill>
                <a:latin typeface="Times New Roman" panose="02020603050405020304" charset="0"/>
                <a:ea typeface="+mn-ea"/>
                <a:cs typeface="Times New Roman" panose="02020603050405020304" charset="0"/>
              </a:rPr>
              <a:t>cracked</a:t>
            </a:r>
            <a:r>
              <a:rPr sz="2400" spc="0">
                <a:latin typeface="Times New Roman" panose="02020603050405020304" charset="0"/>
                <a:ea typeface="+mn-ea"/>
                <a:cs typeface="Times New Roman" panose="02020603050405020304" charset="0"/>
              </a:rPr>
              <a:t> it this morning.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今天早上她把一个盘子掉在地上打破了。</a:t>
            </a:r>
            <a:endParaRPr sz="2400"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P spid="2" grpId="0"/>
      <p:bldP spid="4" grpId="0"/>
      <p:bldP spid="5" grpId="0"/>
      <p:bldP spid="7" grpId="0"/>
      <p:bldP spid="11" grpId="0"/>
      <p:bldP spid="12"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233680" y="1511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18. </a:t>
            </a:r>
            <a:r>
              <a:rPr sz="3200">
                <a:latin typeface="Times New Roman" panose="02020603050405020304" charset="0"/>
                <a:ea typeface="+mn-ea"/>
                <a:cs typeface="Times New Roman" panose="02020603050405020304" charset="0"/>
              </a:rPr>
              <a:t>as if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1941830" y="151130"/>
            <a:ext cx="7094855" cy="107632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似乎；好像；仿佛</a:t>
            </a:r>
            <a:endParaRPr lang="en-US" altLang="en-US" sz="3200" b="1" spc="150" dirty="0">
              <a:solidFill>
                <a:srgbClr val="7030A0"/>
              </a:solidFill>
              <a:latin typeface="Times New Roman" panose="02020603050405020304" charset="0"/>
              <a:cs typeface="Times New Roman" panose="02020603050405020304" charset="0"/>
              <a:sym typeface="+mn-ea"/>
            </a:endParaRPr>
          </a:p>
          <a:p>
            <a:pPr algn="l"/>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233680" y="721360"/>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It seemed as if the world ______(be) coming to an end. 世界似乎要到末日！！</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seems as if our team ___(be) going to win. 看来我们队要胜了。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She stood at the gate as if she ____(be) waiting for someone. 她站在门口好像在等人。</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Some people like to talk about film stars</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 personal life as if they __</a:t>
            </a:r>
            <a:r>
              <a:rPr lang="en-US" altLang="zh-CN" sz="2400" spc="0">
                <a:latin typeface="Times New Roman" panose="02020603050405020304" charset="0"/>
                <a:ea typeface="+mn-ea"/>
                <a:cs typeface="Times New Roman" panose="02020603050405020304" charset="0"/>
              </a:rPr>
              <a:t>_</a:t>
            </a:r>
            <a:r>
              <a:rPr sz="2400" spc="0">
                <a:latin typeface="Times New Roman" panose="02020603050405020304" charset="0"/>
                <a:ea typeface="+mn-ea"/>
                <a:cs typeface="Times New Roman" panose="02020603050405020304" charset="0"/>
              </a:rPr>
              <a:t>__(be) close friends. 一些人喜欢谈论影星的私生活，好像他们是亲密朋友。</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She loves the boy as if she _____(be) his mother. 这男孩，就好像她是他的母亲一样。</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was John who broke the window. Why are you talking to me as if I ____</a:t>
            </a:r>
            <a:r>
              <a:rPr lang="en-US" altLang="zh-CN" sz="2400" spc="0">
                <a:latin typeface="Times New Roman" panose="02020603050405020304" charset="0"/>
                <a:ea typeface="+mn-ea"/>
                <a:cs typeface="Times New Roman" panose="02020603050405020304" charset="0"/>
              </a:rPr>
              <a:t>_____</a:t>
            </a:r>
            <a:r>
              <a:rPr sz="2400" spc="0">
                <a:latin typeface="Times New Roman" panose="02020603050405020304" charset="0"/>
                <a:ea typeface="+mn-ea"/>
                <a:cs typeface="Times New Roman" panose="02020603050405020304" charset="0"/>
              </a:rPr>
              <a:t>(do) it?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打破窗子的是约翰，为什么你和我说话，好像是我打破的。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walked in as if he___________(buy) the school.（2012 广东）</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5" name="文本框 4"/>
          <p:cNvSpPr txBox="1"/>
          <p:nvPr/>
        </p:nvSpPr>
        <p:spPr>
          <a:xfrm>
            <a:off x="3607435" y="767080"/>
            <a:ext cx="92900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were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3321050" y="1109345"/>
            <a:ext cx="414020"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is</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3" name="文本框 2"/>
          <p:cNvSpPr txBox="1"/>
          <p:nvPr/>
        </p:nvSpPr>
        <p:spPr>
          <a:xfrm>
            <a:off x="4132580" y="1468755"/>
            <a:ext cx="84518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was</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4" name="文本框 3"/>
          <p:cNvSpPr txBox="1"/>
          <p:nvPr/>
        </p:nvSpPr>
        <p:spPr>
          <a:xfrm>
            <a:off x="8746490" y="1840865"/>
            <a:ext cx="92900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were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6" name="文本框 5"/>
          <p:cNvSpPr txBox="1"/>
          <p:nvPr/>
        </p:nvSpPr>
        <p:spPr>
          <a:xfrm>
            <a:off x="3735070" y="2573020"/>
            <a:ext cx="92900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were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7" name="文本框 6"/>
          <p:cNvSpPr txBox="1"/>
          <p:nvPr/>
        </p:nvSpPr>
        <p:spPr>
          <a:xfrm>
            <a:off x="9346565" y="2935605"/>
            <a:ext cx="147383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had done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8" name="文本框 7"/>
          <p:cNvSpPr txBox="1"/>
          <p:nvPr/>
        </p:nvSpPr>
        <p:spPr>
          <a:xfrm>
            <a:off x="3062605" y="3637915"/>
            <a:ext cx="191452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had bought</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10" name="标题 1"/>
          <p:cNvSpPr>
            <a:spLocks noGrp="1"/>
          </p:cNvSpPr>
          <p:nvPr/>
        </p:nvSpPr>
        <p:spPr>
          <a:xfrm>
            <a:off x="233045" y="409829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19. ruin /'ru:ɪn/ </a:t>
            </a:r>
            <a:endParaRPr sz="3200">
              <a:latin typeface="Times New Roman" panose="02020603050405020304" charset="0"/>
              <a:ea typeface="+mn-ea"/>
              <a:cs typeface="Times New Roman" panose="02020603050405020304" charset="0"/>
            </a:endParaRPr>
          </a:p>
        </p:txBody>
      </p:sp>
      <p:sp>
        <p:nvSpPr>
          <p:cNvPr id="11" name="文本框 10"/>
          <p:cNvSpPr txBox="1"/>
          <p:nvPr/>
        </p:nvSpPr>
        <p:spPr>
          <a:xfrm>
            <a:off x="3321050" y="4098290"/>
            <a:ext cx="789114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vt. 毁掉；毁坏n. 毁灭；废墟(pl)</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3" name="标题 1"/>
          <p:cNvSpPr>
            <a:spLocks noGrp="1"/>
          </p:cNvSpPr>
          <p:nvPr/>
        </p:nvSpPr>
        <p:spPr>
          <a:xfrm>
            <a:off x="233680" y="454977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chemeClr val="accent2">
                    <a:lumMod val="75000"/>
                  </a:schemeClr>
                </a:solidFill>
                <a:latin typeface="Times New Roman" panose="02020603050405020304" charset="0"/>
                <a:ea typeface="+mn-ea"/>
                <a:cs typeface="Times New Roman" panose="02020603050405020304" charset="0"/>
              </a:rPr>
              <a:t>in ruins</a:t>
            </a:r>
            <a:r>
              <a:rPr sz="3200">
                <a:latin typeface="Times New Roman" panose="02020603050405020304" charset="0"/>
                <a:ea typeface="+mn-ea"/>
                <a:cs typeface="Times New Roman" panose="02020603050405020304" charset="0"/>
              </a:rPr>
              <a:t>  </a:t>
            </a:r>
            <a:endParaRPr sz="3200">
              <a:latin typeface="Times New Roman" panose="02020603050405020304" charset="0"/>
              <a:ea typeface="+mn-ea"/>
              <a:cs typeface="Times New Roman" panose="02020603050405020304" charset="0"/>
            </a:endParaRPr>
          </a:p>
        </p:txBody>
      </p:sp>
      <p:sp>
        <p:nvSpPr>
          <p:cNvPr id="14" name="文本框 13"/>
          <p:cNvSpPr txBox="1"/>
          <p:nvPr/>
        </p:nvSpPr>
        <p:spPr>
          <a:xfrm>
            <a:off x="1941830" y="4549775"/>
            <a:ext cx="451612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严重受损；破败不堪</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5" name="标题 1"/>
          <p:cNvSpPr>
            <a:spLocks noGrp="1"/>
          </p:cNvSpPr>
          <p:nvPr/>
        </p:nvSpPr>
        <p:spPr>
          <a:xfrm>
            <a:off x="233680" y="5133340"/>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The bad weather _______ our trip. 坏天气毁了我们的旅行.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My new shoes got ________ in the mud. 我的新鞋被泥浆毁了。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crops ____________ by the heavy rain. 农作物被大雨全毁了。</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16" name="文本框 15"/>
          <p:cNvSpPr txBox="1"/>
          <p:nvPr/>
        </p:nvSpPr>
        <p:spPr>
          <a:xfrm>
            <a:off x="2621915" y="5120005"/>
            <a:ext cx="191452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ruined</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17" name="文本框 16"/>
          <p:cNvSpPr txBox="1"/>
          <p:nvPr/>
        </p:nvSpPr>
        <p:spPr>
          <a:xfrm>
            <a:off x="2749550" y="5492115"/>
            <a:ext cx="1162050"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ruined</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18" name="文本框 17"/>
          <p:cNvSpPr txBox="1"/>
          <p:nvPr/>
        </p:nvSpPr>
        <p:spPr>
          <a:xfrm>
            <a:off x="1692910" y="5864225"/>
            <a:ext cx="191452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were ruined</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14" grpId="0"/>
      <p:bldP spid="5" grpId="0"/>
      <p:bldP spid="2" grpId="0"/>
      <p:bldP spid="3" grpId="0"/>
      <p:bldP spid="4" grpId="0"/>
      <p:bldP spid="6" grpId="0"/>
      <p:bldP spid="7" grpId="0"/>
      <p:bldP spid="8"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Everywhere survivors looked, there was nothing but ______.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幸存者无论朝哪里看，除了废墟什么也没有。</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house has fallen _____ ruins. 房子倒坍成了废墟。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Drinking was the _____ of him. 酗酒毁了他。</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In less than one minute, a large city lay ________.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在不到一分钟内，一座大城市就沉沦在一片废墟之中。</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castle now lies ________. 这个城堡现在已成为一片废墟。</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16" name="文本框 15"/>
          <p:cNvSpPr txBox="1"/>
          <p:nvPr/>
        </p:nvSpPr>
        <p:spPr>
          <a:xfrm>
            <a:off x="7221855" y="209550"/>
            <a:ext cx="956310"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ruins</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3044190" y="970280"/>
            <a:ext cx="956310"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into</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3" name="文本框 2"/>
          <p:cNvSpPr txBox="1"/>
          <p:nvPr/>
        </p:nvSpPr>
        <p:spPr>
          <a:xfrm>
            <a:off x="2660650" y="1321435"/>
            <a:ext cx="956310"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ruin</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4" name="文本框 3"/>
          <p:cNvSpPr txBox="1"/>
          <p:nvPr/>
        </p:nvSpPr>
        <p:spPr>
          <a:xfrm>
            <a:off x="5471160" y="1642745"/>
            <a:ext cx="129603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in ruins</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5" name="文本框 4"/>
          <p:cNvSpPr txBox="1"/>
          <p:nvPr/>
        </p:nvSpPr>
        <p:spPr>
          <a:xfrm>
            <a:off x="2874010" y="2402840"/>
            <a:ext cx="1296035" cy="460375"/>
          </a:xfrm>
          <a:prstGeom prst="rect">
            <a:avLst/>
          </a:prstGeom>
          <a:noFill/>
          <a:ln w="9525">
            <a:noFill/>
          </a:ln>
        </p:spPr>
        <p:txBody>
          <a:bodyPr wrap="square">
            <a:spAutoFit/>
          </a:bodyPr>
          <a:p>
            <a:pPr marL="219075" indent="-219075"/>
            <a:r>
              <a:rPr lang="en-US" sz="2400" b="1">
                <a:solidFill>
                  <a:schemeClr val="accent2">
                    <a:lumMod val="75000"/>
                  </a:schemeClr>
                </a:solidFill>
                <a:latin typeface="Times New Roman" panose="02020603050405020304" charset="0"/>
                <a:cs typeface="Times New Roman" panose="02020603050405020304" charset="0"/>
                <a:sym typeface="+mn-ea"/>
              </a:rPr>
              <a:t>in ruins</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graphicFrame>
        <p:nvGraphicFramePr>
          <p:cNvPr id="7" name="表格 6"/>
          <p:cNvGraphicFramePr/>
          <p:nvPr>
            <p:custDataLst>
              <p:tags r:id="rId1"/>
            </p:custDataLst>
          </p:nvPr>
        </p:nvGraphicFramePr>
        <p:xfrm>
          <a:off x="325755" y="3433445"/>
          <a:ext cx="11250295" cy="3209925"/>
        </p:xfrm>
        <a:graphic>
          <a:graphicData uri="http://schemas.openxmlformats.org/drawingml/2006/table">
            <a:tbl>
              <a:tblPr firstRow="1" bandRow="1">
                <a:tableStyleId>{5940675A-B579-460E-94D1-54222C63F5DA}</a:tableStyleId>
              </a:tblPr>
              <a:tblGrid>
                <a:gridCol w="1291590"/>
                <a:gridCol w="9958705"/>
              </a:tblGrid>
              <a:tr h="1053465">
                <a:tc>
                  <a:txBody>
                    <a:bodyPr/>
                    <a:p>
                      <a:pPr indent="0" algn="ctr">
                        <a:buNone/>
                      </a:pP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2400" b="0">
                          <a:latin typeface="Times New Roman" panose="02020603050405020304" charset="0"/>
                          <a:cs typeface="Times New Roman" panose="02020603050405020304" charset="0"/>
                        </a:rPr>
                        <a:t>只用作动词，指强调用某种摧毁性的力彻底破坏，以致不可能修复，常作"破坏"、"毁灭"解,也可以指希望、计划等破灭。</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53465">
                <a:tc>
                  <a:txBody>
                    <a:bodyPr/>
                    <a:p>
                      <a:pPr indent="0" algn="ctr">
                        <a:buNone/>
                      </a:pP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2400" b="0">
                          <a:latin typeface="Times New Roman" panose="02020603050405020304" charset="0"/>
                          <a:cs typeface="Times New Roman" panose="02020603050405020304" charset="0"/>
                        </a:rPr>
                        <a:t>可以用作动词，也可以用作名词，用作名词时常与 to sb/sth 连用。指部分"损坏"、"损害"或指价值有所降低。一般被破坏的物品可以重新修复。</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02995">
                <a:tc>
                  <a:txBody>
                    <a:bodyPr/>
                    <a:p>
                      <a:pPr indent="0" algn="ctr">
                        <a:buNone/>
                      </a:pP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2400" b="0">
                          <a:latin typeface="Times New Roman" panose="02020603050405020304" charset="0"/>
                          <a:cs typeface="Times New Roman" panose="02020603050405020304" charset="0"/>
                        </a:rPr>
                        <a:t>可以用作动词，也可以用作名词，用作动词时, 作“毁掉；毁灭；弄糟"解；强调缓慢但无法逆转的毁灭。；用作名词时, 表示"毁灭；毁坏；废墟"等抽象概念。</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标题 1"/>
          <p:cNvSpPr>
            <a:spLocks noGrp="1"/>
          </p:cNvSpPr>
          <p:nvPr/>
        </p:nvSpPr>
        <p:spPr>
          <a:xfrm>
            <a:off x="325755" y="286321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辨析：</a:t>
            </a:r>
            <a:endParaRPr sz="3200">
              <a:latin typeface="Times New Roman" panose="02020603050405020304" charset="0"/>
              <a:ea typeface="+mn-ea"/>
              <a:cs typeface="Times New Roman" panose="02020603050405020304" charset="0"/>
            </a:endParaRPr>
          </a:p>
        </p:txBody>
      </p:sp>
      <p:sp>
        <p:nvSpPr>
          <p:cNvPr id="6" name="文本框 5"/>
          <p:cNvSpPr txBox="1"/>
          <p:nvPr/>
        </p:nvSpPr>
        <p:spPr>
          <a:xfrm>
            <a:off x="325755" y="3684270"/>
            <a:ext cx="1296035" cy="460375"/>
          </a:xfrm>
          <a:prstGeom prst="rect">
            <a:avLst/>
          </a:prstGeom>
          <a:noFill/>
          <a:ln w="9525">
            <a:noFill/>
          </a:ln>
        </p:spPr>
        <p:txBody>
          <a:bodyPr wrap="square">
            <a:spAutoFit/>
          </a:bodyPr>
          <a:p>
            <a:pPr indent="0" algn="ctr">
              <a:buNone/>
            </a:pPr>
            <a:r>
              <a:rPr lang="en-US" sz="2400" b="1">
                <a:solidFill>
                  <a:schemeClr val="accent2">
                    <a:lumMod val="75000"/>
                  </a:schemeClr>
                </a:solidFill>
                <a:latin typeface="Times New Roman" panose="02020603050405020304" charset="0"/>
                <a:cs typeface="Times New Roman" panose="02020603050405020304" charset="0"/>
                <a:sym typeface="+mn-ea"/>
              </a:rPr>
              <a:t>destroy</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325755" y="4808220"/>
            <a:ext cx="1296035" cy="460375"/>
          </a:xfrm>
          <a:prstGeom prst="rect">
            <a:avLst/>
          </a:prstGeom>
          <a:noFill/>
          <a:ln w="9525">
            <a:noFill/>
          </a:ln>
        </p:spPr>
        <p:txBody>
          <a:bodyPr wrap="square">
            <a:spAutoFit/>
          </a:bodyPr>
          <a:p>
            <a:pPr indent="0" algn="ctr">
              <a:buNone/>
            </a:pPr>
            <a:r>
              <a:rPr lang="en-US" sz="2400" b="1">
                <a:solidFill>
                  <a:schemeClr val="accent2">
                    <a:lumMod val="75000"/>
                  </a:schemeClr>
                </a:solidFill>
                <a:latin typeface="Times New Roman" panose="02020603050405020304" charset="0"/>
                <a:cs typeface="Times New Roman" panose="02020603050405020304" charset="0"/>
                <a:sym typeface="+mn-ea"/>
              </a:rPr>
              <a:t>damage</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325755" y="5756910"/>
            <a:ext cx="1296035" cy="460375"/>
          </a:xfrm>
          <a:prstGeom prst="rect">
            <a:avLst/>
          </a:prstGeom>
          <a:noFill/>
          <a:ln w="9525">
            <a:noFill/>
          </a:ln>
        </p:spPr>
        <p:txBody>
          <a:bodyPr wrap="square">
            <a:spAutoFit/>
          </a:bodyPr>
          <a:p>
            <a:pPr indent="0" algn="ctr">
              <a:buNone/>
            </a:pPr>
            <a:r>
              <a:rPr lang="en-US" sz="2400" b="1">
                <a:solidFill>
                  <a:schemeClr val="accent2">
                    <a:lumMod val="75000"/>
                  </a:schemeClr>
                </a:solidFill>
                <a:latin typeface="Times New Roman" panose="02020603050405020304" charset="0"/>
                <a:cs typeface="Times New Roman" panose="02020603050405020304" charset="0"/>
                <a:sym typeface="+mn-ea"/>
              </a:rPr>
              <a:t>ruin</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P spid="4" grpId="0"/>
      <p:bldP spid="5" grpId="0"/>
      <p:bldP spid="6"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descr="cent-百填空"/>
          <p:cNvPicPr>
            <a:picLocks noChangeAspect="1"/>
          </p:cNvPicPr>
          <p:nvPr/>
        </p:nvPicPr>
        <p:blipFill>
          <a:blip r:embed="rId1"/>
          <a:stretch>
            <a:fillRect/>
          </a:stretch>
        </p:blipFill>
        <p:spPr>
          <a:xfrm>
            <a:off x="96520" y="3448685"/>
            <a:ext cx="12095480" cy="3266440"/>
          </a:xfrm>
          <a:prstGeom prst="rect">
            <a:avLst/>
          </a:prstGeom>
        </p:spPr>
      </p:pic>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The earthquake __________ almost the whole town. 地震几乎毁灭了整个城镇。</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His hope of being a writer was _________. 他想成为一个作家的希望破灭了。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Hundreds of houses in the area were _________ by the storm.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暴风雨毁坏了这个地区数以百计的房屋。</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accident did a lot of _______</a:t>
            </a:r>
            <a:r>
              <a:rPr lang="en-US" altLang="zh-CN" sz="2400" spc="0">
                <a:latin typeface="Times New Roman" panose="02020603050405020304" charset="0"/>
                <a:ea typeface="+mn-ea"/>
                <a:cs typeface="Times New Roman" panose="02020603050405020304" charset="0"/>
              </a:rPr>
              <a:t>_</a:t>
            </a:r>
            <a:r>
              <a:rPr sz="2400" spc="0">
                <a:latin typeface="Times New Roman" panose="02020603050405020304" charset="0"/>
                <a:ea typeface="+mn-ea"/>
                <a:cs typeface="Times New Roman" panose="02020603050405020304" charset="0"/>
              </a:rPr>
              <a:t> to his car. 这次车祸使他的车受到很大的损坏。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floods _______ many precious paintings. 这次水灾毁坏了很多珍贵的画。</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You</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ll _____ your health if you go on like this. 这样下去你会毁了你的身体的。</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5" name="文本框 4"/>
          <p:cNvSpPr txBox="1"/>
          <p:nvPr/>
        </p:nvSpPr>
        <p:spPr>
          <a:xfrm>
            <a:off x="2475865" y="209550"/>
            <a:ext cx="1487170"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destroyed</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4342765" y="558165"/>
            <a:ext cx="1487170"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destroyed</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3" name="文本框 2"/>
          <p:cNvSpPr txBox="1"/>
          <p:nvPr/>
        </p:nvSpPr>
        <p:spPr>
          <a:xfrm>
            <a:off x="5138420" y="926465"/>
            <a:ext cx="1487170"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damaged</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4" name="文本框 3"/>
          <p:cNvSpPr txBox="1"/>
          <p:nvPr/>
        </p:nvSpPr>
        <p:spPr>
          <a:xfrm>
            <a:off x="3518535" y="1718310"/>
            <a:ext cx="1487170"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damage</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6" name="文本框 5"/>
          <p:cNvSpPr txBox="1"/>
          <p:nvPr/>
        </p:nvSpPr>
        <p:spPr>
          <a:xfrm>
            <a:off x="1748155" y="2059305"/>
            <a:ext cx="1487170"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ruined</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7" name="文本框 6"/>
          <p:cNvSpPr txBox="1"/>
          <p:nvPr/>
        </p:nvSpPr>
        <p:spPr>
          <a:xfrm>
            <a:off x="1153160" y="2402840"/>
            <a:ext cx="1487170" cy="460375"/>
          </a:xfrm>
          <a:prstGeom prst="rect">
            <a:avLst/>
          </a:prstGeom>
          <a:noFill/>
          <a:ln w="9525">
            <a:noFill/>
          </a:ln>
        </p:spPr>
        <p:txBody>
          <a:bodyPr wrap="square">
            <a:spAutoFit/>
          </a:bodyPr>
          <a:p>
            <a:pPr marL="219075" indent="-219075"/>
            <a:r>
              <a:rPr lang="en-US" altLang="zh-CN" sz="2400" b="1">
                <a:solidFill>
                  <a:schemeClr val="accent2">
                    <a:lumMod val="75000"/>
                  </a:schemeClr>
                </a:solidFill>
                <a:latin typeface="Times New Roman" panose="02020603050405020304" charset="0"/>
                <a:cs typeface="Times New Roman" panose="02020603050405020304" charset="0"/>
              </a:rPr>
              <a:t>ruin</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9" name="标题 1"/>
          <p:cNvSpPr>
            <a:spLocks noGrp="1"/>
          </p:cNvSpPr>
          <p:nvPr/>
        </p:nvSpPr>
        <p:spPr>
          <a:xfrm>
            <a:off x="333375" y="28784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20. percent /pə</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sent/n.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4686935" y="2863215"/>
            <a:ext cx="2568575" cy="107632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百分之....</a:t>
            </a:r>
            <a:endParaRPr lang="en-US" altLang="en-US" sz="3200" b="1" spc="150" dirty="0">
              <a:solidFill>
                <a:srgbClr val="7030A0"/>
              </a:solidFill>
              <a:latin typeface="Times New Roman" panose="02020603050405020304" charset="0"/>
              <a:cs typeface="Times New Roman" panose="02020603050405020304" charset="0"/>
              <a:sym typeface="+mn-ea"/>
            </a:endParaRPr>
          </a:p>
          <a:p>
            <a:pPr algn="l"/>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8869045" y="4122420"/>
            <a:ext cx="85344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美分</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1" name="文本框 10"/>
          <p:cNvSpPr txBox="1"/>
          <p:nvPr/>
        </p:nvSpPr>
        <p:spPr>
          <a:xfrm>
            <a:off x="9331325" y="4851400"/>
            <a:ext cx="148717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百分之</a:t>
            </a:r>
            <a:r>
              <a:rPr lang="en-US" altLang="zh-CN" sz="2400" b="1">
                <a:solidFill>
                  <a:schemeClr val="accent2">
                    <a:lumMod val="75000"/>
                  </a:schemeClr>
                </a:solidFill>
                <a:latin typeface="Times New Roman" panose="02020603050405020304" charset="0"/>
                <a:cs typeface="Times New Roman" panose="02020603050405020304" charset="0"/>
              </a:rPr>
              <a:t>...</a:t>
            </a:r>
            <a:endParaRPr lang="en-US" altLang="zh-CN" sz="2400" b="1">
              <a:solidFill>
                <a:schemeClr val="accent2">
                  <a:lumMod val="75000"/>
                </a:schemeClr>
              </a:solidFill>
              <a:latin typeface="Times New Roman" panose="02020603050405020304" charset="0"/>
              <a:cs typeface="Times New Roman" panose="02020603050405020304" charset="0"/>
            </a:endParaRPr>
          </a:p>
        </p:txBody>
      </p:sp>
      <p:sp>
        <p:nvSpPr>
          <p:cNvPr id="12" name="文本框 11"/>
          <p:cNvSpPr txBox="1"/>
          <p:nvPr/>
        </p:nvSpPr>
        <p:spPr>
          <a:xfrm>
            <a:off x="9595485" y="5565775"/>
            <a:ext cx="259651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百分比</a:t>
            </a:r>
            <a:r>
              <a:rPr lang="en-US" altLang="zh-CN" sz="2400" b="1">
                <a:solidFill>
                  <a:schemeClr val="accent2">
                    <a:lumMod val="75000"/>
                  </a:schemeClr>
                </a:solidFill>
                <a:latin typeface="Times New Roman" panose="02020603050405020304" charset="0"/>
                <a:cs typeface="Times New Roman" panose="02020603050405020304" charset="0"/>
              </a:rPr>
              <a:t>,</a:t>
            </a:r>
            <a:r>
              <a:rPr lang="zh-CN" altLang="en-US" sz="2400" b="1">
                <a:solidFill>
                  <a:schemeClr val="accent2">
                    <a:lumMod val="75000"/>
                  </a:schemeClr>
                </a:solidFill>
                <a:latin typeface="Times New Roman" panose="02020603050405020304" charset="0"/>
                <a:cs typeface="Times New Roman" panose="02020603050405020304" charset="0"/>
              </a:rPr>
              <a:t>百分率</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3" name="文本框 12"/>
          <p:cNvSpPr txBox="1"/>
          <p:nvPr/>
        </p:nvSpPr>
        <p:spPr>
          <a:xfrm>
            <a:off x="3075940" y="3811270"/>
            <a:ext cx="192976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世纪</a:t>
            </a:r>
            <a:r>
              <a:rPr lang="en-US" altLang="zh-CN" sz="2400" b="1">
                <a:solidFill>
                  <a:schemeClr val="accent2">
                    <a:lumMod val="75000"/>
                  </a:schemeClr>
                </a:solidFill>
                <a:latin typeface="Times New Roman" panose="02020603050405020304" charset="0"/>
                <a:cs typeface="Times New Roman" panose="02020603050405020304" charset="0"/>
              </a:rPr>
              <a:t>,</a:t>
            </a:r>
            <a:r>
              <a:rPr lang="zh-CN" altLang="en-US" sz="2400" b="1">
                <a:solidFill>
                  <a:schemeClr val="accent2">
                    <a:lumMod val="75000"/>
                  </a:schemeClr>
                </a:solidFill>
                <a:latin typeface="Times New Roman" panose="02020603050405020304" charset="0"/>
                <a:cs typeface="Times New Roman" panose="02020603050405020304" charset="0"/>
              </a:rPr>
              <a:t>百年</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4" name="文本框 13"/>
          <p:cNvSpPr txBox="1"/>
          <p:nvPr/>
        </p:nvSpPr>
        <p:spPr>
          <a:xfrm>
            <a:off x="2148205" y="4503420"/>
            <a:ext cx="2990215"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摄氏度的</a:t>
            </a:r>
            <a:r>
              <a:rPr lang="en-US" altLang="zh-CN" sz="2400" b="1">
                <a:solidFill>
                  <a:schemeClr val="accent2">
                    <a:lumMod val="75000"/>
                  </a:schemeClr>
                </a:solidFill>
                <a:latin typeface="Times New Roman" panose="02020603050405020304" charset="0"/>
                <a:cs typeface="Times New Roman" panose="02020603050405020304" charset="0"/>
              </a:rPr>
              <a:t>,</a:t>
            </a:r>
            <a:r>
              <a:rPr lang="zh-CN" altLang="en-US" sz="2400" b="1">
                <a:solidFill>
                  <a:schemeClr val="accent2">
                    <a:lumMod val="75000"/>
                  </a:schemeClr>
                </a:solidFill>
                <a:latin typeface="Times New Roman" panose="02020603050405020304" charset="0"/>
                <a:cs typeface="Times New Roman" panose="02020603050405020304" charset="0"/>
              </a:rPr>
              <a:t>百分度的</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6" name="文本框 15"/>
          <p:cNvSpPr txBox="1"/>
          <p:nvPr/>
        </p:nvSpPr>
        <p:spPr>
          <a:xfrm>
            <a:off x="2501900" y="5220335"/>
            <a:ext cx="192913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蜈蚣</a:t>
            </a:r>
            <a:r>
              <a:rPr lang="en-US" altLang="zh-CN" sz="2400" b="1">
                <a:solidFill>
                  <a:schemeClr val="accent2">
                    <a:lumMod val="75000"/>
                  </a:schemeClr>
                </a:solidFill>
                <a:latin typeface="Times New Roman" panose="02020603050405020304" charset="0"/>
                <a:cs typeface="Times New Roman" panose="02020603050405020304" charset="0"/>
              </a:rPr>
              <a:t>,</a:t>
            </a:r>
            <a:r>
              <a:rPr lang="zh-CN" altLang="en-US" sz="2400" b="1">
                <a:solidFill>
                  <a:schemeClr val="accent2">
                    <a:lumMod val="75000"/>
                  </a:schemeClr>
                </a:solidFill>
                <a:latin typeface="Times New Roman" panose="02020603050405020304" charset="0"/>
                <a:cs typeface="Times New Roman" panose="02020603050405020304" charset="0"/>
              </a:rPr>
              <a:t>百足虫</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7" name="文本框 16"/>
          <p:cNvSpPr txBox="1"/>
          <p:nvPr/>
        </p:nvSpPr>
        <p:spPr>
          <a:xfrm>
            <a:off x="3651250" y="5956935"/>
            <a:ext cx="92710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厘米</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
        <p:nvSpPr>
          <p:cNvPr id="19" name="文本框 18"/>
          <p:cNvSpPr txBox="1"/>
          <p:nvPr/>
        </p:nvSpPr>
        <p:spPr>
          <a:xfrm>
            <a:off x="6523990" y="4851400"/>
            <a:ext cx="853440" cy="460375"/>
          </a:xfrm>
          <a:prstGeom prst="rect">
            <a:avLst/>
          </a:prstGeom>
          <a:noFill/>
          <a:ln w="9525">
            <a:noFill/>
          </a:ln>
        </p:spPr>
        <p:txBody>
          <a:bodyPr wrap="square">
            <a:spAutoFit/>
          </a:bodyPr>
          <a:p>
            <a:pPr marL="219075" indent="-219075"/>
            <a:r>
              <a:rPr lang="zh-CN" altLang="en-US" sz="2400" b="1">
                <a:solidFill>
                  <a:schemeClr val="accent2">
                    <a:lumMod val="75000"/>
                  </a:schemeClr>
                </a:solidFill>
                <a:latin typeface="Times New Roman" panose="02020603050405020304" charset="0"/>
                <a:cs typeface="Times New Roman" panose="02020603050405020304" charset="0"/>
              </a:rPr>
              <a:t>百</a:t>
            </a:r>
            <a:endParaRPr lang="zh-CN" altLang="en-US" sz="2400" b="1">
              <a:solidFill>
                <a:schemeClr val="accent2">
                  <a:lumMod val="75000"/>
                </a:schemeClr>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2" grpId="0"/>
      <p:bldP spid="3" grpId="0"/>
      <p:bldP spid="6" grpId="0"/>
      <p:bldP spid="7" grpId="0"/>
      <p:bldP spid="10" grpId="0"/>
      <p:bldP spid="11" grpId="0"/>
      <p:bldP spid="12" grpId="0"/>
      <p:bldP spid="13" grpId="0"/>
      <p:bldP spid="14" grpId="0"/>
      <p:bldP spid="16" grpId="0"/>
      <p:bldP spid="17" grpId="0"/>
      <p:bldP spid="19"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4333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About 75 </a:t>
            </a:r>
            <a:r>
              <a:rPr sz="2400" spc="0">
                <a:solidFill>
                  <a:schemeClr val="accent2">
                    <a:lumMod val="75000"/>
                  </a:schemeClr>
                </a:solidFill>
                <a:latin typeface="Times New Roman" panose="02020603050405020304" charset="0"/>
                <a:ea typeface="+mn-ea"/>
                <a:cs typeface="Times New Roman" panose="02020603050405020304" charset="0"/>
              </a:rPr>
              <a:t>percent</a:t>
            </a:r>
            <a:r>
              <a:rPr sz="2400" spc="0">
                <a:latin typeface="Times New Roman" panose="02020603050405020304" charset="0"/>
                <a:ea typeface="+mn-ea"/>
                <a:cs typeface="Times New Roman" panose="02020603050405020304" charset="0"/>
              </a:rPr>
              <a:t> of the city</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s factories and buildings, 90 </a:t>
            </a:r>
            <a:r>
              <a:rPr sz="2400" spc="0">
                <a:solidFill>
                  <a:schemeClr val="accent2">
                    <a:lumMod val="75000"/>
                  </a:schemeClr>
                </a:solidFill>
                <a:latin typeface="Times New Roman" panose="02020603050405020304" charset="0"/>
                <a:ea typeface="+mn-ea"/>
                <a:cs typeface="Times New Roman" panose="02020603050405020304" charset="0"/>
              </a:rPr>
              <a:t>percent</a:t>
            </a:r>
            <a:r>
              <a:rPr sz="2400" spc="0">
                <a:latin typeface="Times New Roman" panose="02020603050405020304" charset="0"/>
                <a:ea typeface="+mn-ea"/>
                <a:cs typeface="Times New Roman" panose="02020603050405020304" charset="0"/>
              </a:rPr>
              <a:t> of its homes, and all of its hospitals were gone.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大约75%的工厂和建筑物、90%的家园所有的医院都消失了。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found that only fifteen </a:t>
            </a:r>
            <a:r>
              <a:rPr sz="2400" spc="0">
                <a:solidFill>
                  <a:schemeClr val="accent2">
                    <a:lumMod val="75000"/>
                  </a:schemeClr>
                </a:solidFill>
                <a:latin typeface="Times New Roman" panose="02020603050405020304" charset="0"/>
                <a:ea typeface="+mn-ea"/>
                <a:cs typeface="Times New Roman" panose="02020603050405020304" charset="0"/>
              </a:rPr>
              <a:t>percent</a:t>
            </a:r>
            <a:r>
              <a:rPr sz="2400" spc="0">
                <a:latin typeface="Times New Roman" panose="02020603050405020304" charset="0"/>
                <a:ea typeface="+mn-ea"/>
                <a:cs typeface="Times New Roman" panose="02020603050405020304" charset="0"/>
              </a:rPr>
              <a:t> of our students exercise every day.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我们发现仅有15%的学生每天锻炼。</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price of the house has risen by ten </a:t>
            </a:r>
            <a:r>
              <a:rPr sz="2400" spc="0">
                <a:solidFill>
                  <a:schemeClr val="accent2">
                    <a:lumMod val="75000"/>
                  </a:schemeClr>
                </a:solidFill>
                <a:latin typeface="Times New Roman" panose="02020603050405020304" charset="0"/>
                <a:ea typeface="+mn-ea"/>
                <a:cs typeface="Times New Roman" panose="02020603050405020304" charset="0"/>
              </a:rPr>
              <a:t>percent</a:t>
            </a:r>
            <a:r>
              <a:rPr sz="2400" spc="0">
                <a:latin typeface="Times New Roman" panose="02020603050405020304" charset="0"/>
                <a:ea typeface="+mn-ea"/>
                <a:cs typeface="Times New Roman" panose="02020603050405020304" charset="0"/>
              </a:rPr>
              <a:t>. 房价上升了10%。</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680" y="292290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21. brick /brɪk/n.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723640" y="2909570"/>
            <a:ext cx="256857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砖；砖块</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1" name="标题 1"/>
          <p:cNvSpPr>
            <a:spLocks noGrp="1"/>
          </p:cNvSpPr>
          <p:nvPr/>
        </p:nvSpPr>
        <p:spPr>
          <a:xfrm>
            <a:off x="233680" y="399097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联想记忆：b(Brazil)+r(Russia)+i(India)+c(China)：金砖四国——brick</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233045" y="4633595"/>
            <a:ext cx="11725275" cy="10725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Bricks</a:t>
            </a:r>
            <a:r>
              <a:rPr sz="2400" spc="0">
                <a:latin typeface="Times New Roman" panose="02020603050405020304" charset="0"/>
                <a:ea typeface="+mn-ea"/>
                <a:cs typeface="Times New Roman" panose="02020603050405020304" charset="0"/>
              </a:rPr>
              <a:t> covered the ground like red autumn leaves. 残砖就像秋天的红叶覆盖着大地。</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house is built of </a:t>
            </a:r>
            <a:r>
              <a:rPr sz="2400" spc="0">
                <a:solidFill>
                  <a:schemeClr val="accent2">
                    <a:lumMod val="75000"/>
                  </a:schemeClr>
                </a:solidFill>
                <a:latin typeface="Times New Roman" panose="02020603050405020304" charset="0"/>
                <a:ea typeface="+mn-ea"/>
                <a:cs typeface="Times New Roman" panose="02020603050405020304" charset="0"/>
              </a:rPr>
              <a:t>brick</a:t>
            </a:r>
            <a:r>
              <a:rPr sz="2400" spc="0">
                <a:latin typeface="Times New Roman" panose="02020603050405020304" charset="0"/>
                <a:ea typeface="+mn-ea"/>
                <a:cs typeface="Times New Roman" panose="02020603050405020304" charset="0"/>
              </a:rPr>
              <a:t>. 那座房子是用砖建造的。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This garden is surrounded by high </a:t>
            </a:r>
            <a:r>
              <a:rPr sz="2400" spc="0">
                <a:solidFill>
                  <a:schemeClr val="accent2">
                    <a:lumMod val="75000"/>
                  </a:schemeClr>
                </a:solidFill>
                <a:latin typeface="Times New Roman" panose="02020603050405020304" charset="0"/>
                <a:ea typeface="+mn-ea"/>
                <a:cs typeface="Times New Roman" panose="02020603050405020304" charset="0"/>
              </a:rPr>
              <a:t>brick </a:t>
            </a:r>
            <a:r>
              <a:rPr sz="2400" spc="0">
                <a:latin typeface="Times New Roman" panose="02020603050405020304" charset="0"/>
                <a:ea typeface="+mn-ea"/>
                <a:cs typeface="Times New Roman" panose="02020603050405020304" charset="0"/>
              </a:rPr>
              <a:t>walls. 花园四周有高高的砖墙环绕。</a:t>
            </a:r>
            <a:endParaRPr sz="2400" spc="0">
              <a:latin typeface="Times New Roman" panose="02020603050405020304" charset="0"/>
              <a:ea typeface="+mn-ea"/>
              <a:cs typeface="Times New Roman" panose="02020603050405020304" charset="0"/>
            </a:endParaRPr>
          </a:p>
        </p:txBody>
      </p:sp>
      <p:sp>
        <p:nvSpPr>
          <p:cNvPr id="3" name="标题 1"/>
          <p:cNvSpPr>
            <a:spLocks noGrp="1"/>
          </p:cNvSpPr>
          <p:nvPr/>
        </p:nvSpPr>
        <p:spPr>
          <a:xfrm>
            <a:off x="233680" y="349313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词源：</a:t>
            </a:r>
            <a:r>
              <a:rPr lang="en-US" altLang="zh-CN" spc="0">
                <a:solidFill>
                  <a:schemeClr val="accent2">
                    <a:lumMod val="75000"/>
                  </a:schemeClr>
                </a:solidFill>
                <a:latin typeface="Times New Roman" panose="02020603050405020304" charset="0"/>
                <a:ea typeface="+mn-ea"/>
                <a:cs typeface="Times New Roman" panose="02020603050405020304" charset="0"/>
              </a:rPr>
              <a:t>break——&gt;brick(</a:t>
            </a:r>
            <a:r>
              <a:rPr spc="0">
                <a:solidFill>
                  <a:schemeClr val="accent2">
                    <a:lumMod val="75000"/>
                  </a:schemeClr>
                </a:solidFill>
                <a:latin typeface="Times New Roman" panose="02020603050405020304" charset="0"/>
                <a:ea typeface="+mn-ea"/>
                <a:cs typeface="Times New Roman" panose="02020603050405020304" charset="0"/>
              </a:rPr>
              <a:t>原指碎石块</a:t>
            </a:r>
            <a:r>
              <a:rPr lang="en-US" altLang="zh-CN" spc="0">
                <a:solidFill>
                  <a:schemeClr val="accent2">
                    <a:lumMod val="75000"/>
                  </a:schemeClr>
                </a:solidFill>
                <a:latin typeface="Times New Roman" panose="02020603050405020304" charset="0"/>
                <a:ea typeface="+mn-ea"/>
                <a:cs typeface="Times New Roman" panose="02020603050405020304" charset="0"/>
              </a:rPr>
              <a:t>)</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p:bldP spid="11"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metal流程图填空"/>
          <p:cNvPicPr>
            <a:picLocks noChangeAspect="1"/>
          </p:cNvPicPr>
          <p:nvPr/>
        </p:nvPicPr>
        <p:blipFill>
          <a:blip r:embed="rId1"/>
          <a:stretch>
            <a:fillRect/>
          </a:stretch>
        </p:blipFill>
        <p:spPr>
          <a:xfrm>
            <a:off x="377825" y="836295"/>
            <a:ext cx="10058400" cy="2976880"/>
          </a:xfrm>
          <a:prstGeom prst="rect">
            <a:avLst/>
          </a:prstGeom>
        </p:spPr>
      </p:pic>
      <p:sp>
        <p:nvSpPr>
          <p:cNvPr id="3" name="内容占位符 2"/>
          <p:cNvSpPr>
            <a:spLocks noGrp="1"/>
          </p:cNvSpPr>
          <p:nvPr>
            <p:ph idx="1"/>
          </p:nvPr>
        </p:nvSpPr>
        <p:spPr>
          <a:xfrm>
            <a:off x="326390" y="3812540"/>
            <a:ext cx="11539855" cy="2701290"/>
          </a:xfrm>
        </p:spPr>
        <p:txBody>
          <a:bodyPr/>
          <a:p>
            <a:pPr marL="0" algn="l">
              <a:lnSpc>
                <a:spcPts val="3040"/>
              </a:lnSpc>
              <a:buClrTx/>
              <a:buSzTx/>
              <a:buFontTx/>
              <a:buNone/>
            </a:pPr>
            <a:r>
              <a:rPr lang="en-US" sz="2400" b="1">
                <a:solidFill>
                  <a:srgbClr val="000000"/>
                </a:solidFill>
                <a:latin typeface="Times New Roman" panose="02020603050405020304" charset="0"/>
                <a:cs typeface="Times New Roman" panose="02020603050405020304" charset="0"/>
                <a:sym typeface="+mn-ea"/>
              </a:rPr>
              <a:t>a piece of </a:t>
            </a:r>
            <a:r>
              <a:rPr lang="en-US" sz="2400" b="1">
                <a:solidFill>
                  <a:schemeClr val="accent2">
                    <a:lumMod val="75000"/>
                  </a:schemeClr>
                </a:solidFill>
                <a:latin typeface="Times New Roman" panose="02020603050405020304" charset="0"/>
                <a:cs typeface="Times New Roman" panose="02020603050405020304" charset="0"/>
                <a:sym typeface="+mn-ea"/>
              </a:rPr>
              <a:t>metal</a:t>
            </a:r>
            <a:r>
              <a:rPr lang="en-US" sz="2400" b="1">
                <a:solidFill>
                  <a:srgbClr val="000000"/>
                </a:solidFill>
                <a:latin typeface="Times New Roman" panose="02020603050405020304" charset="0"/>
                <a:cs typeface="Times New Roman" panose="02020603050405020304" charset="0"/>
                <a:sym typeface="+mn-ea"/>
              </a:rPr>
              <a:t> 一块金属</a:t>
            </a:r>
            <a:endParaRPr lang="en-US" sz="2400" b="1">
              <a:solidFill>
                <a:srgbClr val="000000"/>
              </a:solidFill>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solidFill>
                  <a:srgbClr val="000000"/>
                </a:solidFill>
                <a:latin typeface="Times New Roman" panose="02020603050405020304" charset="0"/>
                <a:cs typeface="Times New Roman" panose="02020603050405020304" charset="0"/>
                <a:sym typeface="+mn-ea"/>
              </a:rPr>
              <a:t>The railway tracks were now useless pieces of </a:t>
            </a:r>
            <a:r>
              <a:rPr lang="en-US" sz="2400" b="1">
                <a:solidFill>
                  <a:schemeClr val="accent2">
                    <a:lumMod val="75000"/>
                  </a:schemeClr>
                </a:solidFill>
                <a:latin typeface="Times New Roman" panose="02020603050405020304" charset="0"/>
                <a:cs typeface="Times New Roman" panose="02020603050405020304" charset="0"/>
                <a:sym typeface="+mn-ea"/>
              </a:rPr>
              <a:t>metal</a:t>
            </a:r>
            <a:r>
              <a:rPr lang="en-US" sz="2400" b="1">
                <a:solidFill>
                  <a:srgbClr val="000000"/>
                </a:solidFill>
                <a:latin typeface="Times New Roman" panose="02020603050405020304" charset="0"/>
                <a:cs typeface="Times New Roman" panose="02020603050405020304" charset="0"/>
                <a:sym typeface="+mn-ea"/>
              </a:rPr>
              <a:t>. </a:t>
            </a:r>
            <a:endParaRPr lang="en-US" sz="2400" b="1">
              <a:solidFill>
                <a:srgbClr val="000000"/>
              </a:solidFill>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solidFill>
                  <a:srgbClr val="000000"/>
                </a:solidFill>
                <a:latin typeface="Times New Roman" panose="02020603050405020304" charset="0"/>
                <a:cs typeface="Times New Roman" panose="02020603050405020304" charset="0"/>
                <a:sym typeface="+mn-ea"/>
              </a:rPr>
              <a:t>铁轨如今成了一块块废金属。</a:t>
            </a:r>
            <a:endParaRPr lang="en-US" sz="2400" b="1">
              <a:solidFill>
                <a:srgbClr val="000000"/>
              </a:solidFill>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solidFill>
                  <a:srgbClr val="000000"/>
                </a:solidFill>
                <a:latin typeface="Times New Roman" panose="02020603050405020304" charset="0"/>
                <a:cs typeface="Times New Roman" panose="02020603050405020304" charset="0"/>
                <a:sym typeface="+mn-ea"/>
              </a:rPr>
              <a:t>The box is made of </a:t>
            </a:r>
            <a:r>
              <a:rPr lang="en-US" sz="2400" b="1">
                <a:solidFill>
                  <a:schemeClr val="accent2">
                    <a:lumMod val="75000"/>
                  </a:schemeClr>
                </a:solidFill>
                <a:latin typeface="Times New Roman" panose="02020603050405020304" charset="0"/>
                <a:cs typeface="Times New Roman" panose="02020603050405020304" charset="0"/>
                <a:sym typeface="+mn-ea"/>
              </a:rPr>
              <a:t>metal</a:t>
            </a:r>
            <a:r>
              <a:rPr lang="en-US" sz="2400" b="1">
                <a:solidFill>
                  <a:srgbClr val="000000"/>
                </a:solidFill>
                <a:latin typeface="Times New Roman" panose="02020603050405020304" charset="0"/>
                <a:cs typeface="Times New Roman" panose="02020603050405020304" charset="0"/>
                <a:sym typeface="+mn-ea"/>
              </a:rPr>
              <a:t>. </a:t>
            </a:r>
            <a:endParaRPr lang="en-US" sz="2400" b="1">
              <a:solidFill>
                <a:srgbClr val="000000"/>
              </a:solidFill>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solidFill>
                  <a:srgbClr val="000000"/>
                </a:solidFill>
                <a:latin typeface="Times New Roman" panose="02020603050405020304" charset="0"/>
                <a:cs typeface="Times New Roman" panose="02020603050405020304" charset="0"/>
                <a:sym typeface="+mn-ea"/>
              </a:rPr>
              <a:t>盒子是用金属做的。</a:t>
            </a:r>
            <a:endParaRPr lang="en-US" sz="2400" b="1">
              <a:solidFill>
                <a:srgbClr val="000000"/>
              </a:solidFill>
              <a:latin typeface="Times New Roman" panose="02020603050405020304" charset="0"/>
              <a:cs typeface="Times New Roman" panose="02020603050405020304" charset="0"/>
              <a:sym typeface="+mn-ea"/>
            </a:endParaRPr>
          </a:p>
        </p:txBody>
      </p:sp>
      <p:sp>
        <p:nvSpPr>
          <p:cNvPr id="13" name="文本框 12"/>
          <p:cNvSpPr txBox="1"/>
          <p:nvPr/>
        </p:nvSpPr>
        <p:spPr>
          <a:xfrm>
            <a:off x="1816735" y="2094230"/>
            <a:ext cx="900430" cy="460375"/>
          </a:xfrm>
          <a:prstGeom prst="rect">
            <a:avLst/>
          </a:prstGeom>
          <a:noFill/>
        </p:spPr>
        <p:txBody>
          <a:bodyPr wrap="squar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物质</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4237355" y="2094230"/>
            <a:ext cx="900430" cy="460375"/>
          </a:xfrm>
          <a:prstGeom prst="rect">
            <a:avLst/>
          </a:prstGeom>
          <a:noFill/>
        </p:spPr>
        <p:txBody>
          <a:bodyPr wrap="squar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材料</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6755130" y="1325880"/>
            <a:ext cx="900430" cy="460375"/>
          </a:xfrm>
          <a:prstGeom prst="rect">
            <a:avLst/>
          </a:prstGeom>
          <a:noFill/>
        </p:spPr>
        <p:txBody>
          <a:bodyPr wrap="squar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金属</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6755130" y="2094230"/>
            <a:ext cx="900430" cy="460375"/>
          </a:xfrm>
          <a:prstGeom prst="rect">
            <a:avLst/>
          </a:prstGeom>
          <a:noFill/>
        </p:spPr>
        <p:txBody>
          <a:bodyPr wrap="squar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制作</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6755130" y="2689225"/>
            <a:ext cx="900430" cy="460375"/>
          </a:xfrm>
          <a:prstGeom prst="rect">
            <a:avLst/>
          </a:prstGeom>
          <a:noFill/>
        </p:spPr>
        <p:txBody>
          <a:bodyPr wrap="squar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标记</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8823960" y="2094230"/>
            <a:ext cx="900430" cy="460375"/>
          </a:xfrm>
          <a:prstGeom prst="rect">
            <a:avLst/>
          </a:prstGeom>
          <a:noFill/>
        </p:spPr>
        <p:txBody>
          <a:bodyPr wrap="squar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奖章</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22. metal /'metl/n. </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926205" y="196850"/>
            <a:ext cx="152273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金属</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additive="base">
                                        <p:cTn id="4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 calcmode="lin" valueType="num">
                                      <p:cBhvr additive="base">
                                        <p:cTn id="5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 calcmode="lin" valueType="num">
                                      <p:cBhvr additive="base">
                                        <p:cTn id="6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 calcmode="lin" valueType="num">
                                      <p:cBhvr additive="base">
                                        <p:cTn id="6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anim calcmode="lin" valueType="num">
                                      <p:cBhvr additive="base">
                                        <p:cTn id="7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P spid="8" grpId="0"/>
      <p:bldP spid="9" grpId="0"/>
      <p:bldP spid="10" grpId="0"/>
      <p:bldP spid="20"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23. shock /ʃɒk/</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051175" y="196850"/>
            <a:ext cx="890714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n.震惊;令人震惊的事;休克 vt.(使) 震惊;电击</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422910" y="780415"/>
            <a:ext cx="5112385" cy="583565"/>
          </a:xfrm>
          <a:prstGeom prst="rect">
            <a:avLst/>
          </a:prstGeom>
          <a:noFill/>
          <a:ln w="9525">
            <a:noFill/>
          </a:ln>
        </p:spPr>
        <p:txBody>
          <a:bodyPr wrap="square">
            <a:spAutoFit/>
          </a:bodyPr>
          <a:p>
            <a:pPr marL="219075" indent="-219075"/>
            <a:r>
              <a:rPr sz="3200" b="1">
                <a:solidFill>
                  <a:schemeClr val="accent2">
                    <a:lumMod val="75000"/>
                  </a:schemeClr>
                </a:solidFill>
                <a:latin typeface="Times New Roman" panose="02020603050405020304" charset="0"/>
                <a:cs typeface="Times New Roman" panose="02020603050405020304" charset="0"/>
              </a:rPr>
              <a:t>in shock  </a:t>
            </a:r>
            <a:r>
              <a:rPr sz="3200" b="1">
                <a:solidFill>
                  <a:srgbClr val="7030A0"/>
                </a:solidFill>
                <a:latin typeface="Times New Roman" panose="02020603050405020304" charset="0"/>
                <a:cs typeface="Times New Roman" panose="02020603050405020304" charset="0"/>
              </a:rPr>
              <a:t>处于震惊/休克中</a:t>
            </a:r>
            <a:endParaRPr sz="3200" b="1">
              <a:solidFill>
                <a:srgbClr val="7030A0"/>
              </a:solidFill>
              <a:latin typeface="Times New Roman" panose="02020603050405020304" charset="0"/>
              <a:cs typeface="Times New Roman" panose="02020603050405020304" charset="0"/>
            </a:endParaRPr>
          </a:p>
        </p:txBody>
      </p:sp>
      <p:sp>
        <p:nvSpPr>
          <p:cNvPr id="2" name="文本框 1"/>
          <p:cNvSpPr txBox="1"/>
          <p:nvPr/>
        </p:nvSpPr>
        <p:spPr>
          <a:xfrm>
            <a:off x="422910" y="1363980"/>
            <a:ext cx="11126470" cy="2061210"/>
          </a:xfrm>
          <a:prstGeom prst="rect">
            <a:avLst/>
          </a:prstGeom>
          <a:noFill/>
          <a:ln w="9525">
            <a:noFill/>
          </a:ln>
        </p:spPr>
        <p:txBody>
          <a:bodyPr wrap="square">
            <a:spAutoFit/>
          </a:bodyPr>
          <a:p>
            <a:pPr marL="219075" indent="-219075"/>
            <a:r>
              <a:rPr sz="3200" b="1">
                <a:latin typeface="Times New Roman" panose="02020603050405020304" charset="0"/>
                <a:cs typeface="Times New Roman" panose="02020603050405020304" charset="0"/>
              </a:rPr>
              <a:t>shocking /ˈʃɒkɪŋ/ adj. </a:t>
            </a:r>
            <a:endParaRPr sz="3200" b="1">
              <a:latin typeface="Times New Roman" panose="02020603050405020304" charset="0"/>
              <a:cs typeface="Times New Roman" panose="02020603050405020304" charset="0"/>
            </a:endParaRPr>
          </a:p>
          <a:p>
            <a:pPr marL="219075" indent="-219075"/>
            <a:r>
              <a:rPr lang="en-US" sz="3200" b="1">
                <a:latin typeface="Times New Roman" panose="02020603050405020304" charset="0"/>
                <a:cs typeface="Times New Roman" panose="02020603050405020304" charset="0"/>
              </a:rPr>
              <a:t>(</a:t>
            </a:r>
            <a:r>
              <a:rPr sz="3200" b="1">
                <a:latin typeface="Times New Roman" panose="02020603050405020304" charset="0"/>
                <a:cs typeface="Times New Roman" panose="02020603050405020304" charset="0"/>
              </a:rPr>
              <a:t>现在分词表示</a:t>
            </a:r>
            <a:r>
              <a:rPr lang="en-US" sz="3200" b="1">
                <a:latin typeface="Times New Roman" panose="02020603050405020304" charset="0"/>
                <a:cs typeface="Times New Roman" panose="02020603050405020304" charset="0"/>
              </a:rPr>
              <a:t>______</a:t>
            </a:r>
            <a:r>
              <a:rPr sz="3200" b="1">
                <a:latin typeface="Times New Roman" panose="02020603050405020304" charset="0"/>
                <a:cs typeface="Times New Roman" panose="02020603050405020304" charset="0"/>
              </a:rPr>
              <a:t>内涵，意为“                      ”</a:t>
            </a:r>
            <a:r>
              <a:rPr lang="en-US" sz="3200" b="1">
                <a:latin typeface="Times New Roman" panose="02020603050405020304" charset="0"/>
                <a:cs typeface="Times New Roman" panose="02020603050405020304" charset="0"/>
              </a:rPr>
              <a:t>)</a:t>
            </a:r>
            <a:endParaRPr sz="3200" b="1">
              <a:latin typeface="Times New Roman" panose="02020603050405020304" charset="0"/>
              <a:cs typeface="Times New Roman" panose="02020603050405020304" charset="0"/>
            </a:endParaRPr>
          </a:p>
          <a:p>
            <a:pPr marL="219075" indent="-219075"/>
            <a:r>
              <a:rPr sz="3200" b="1">
                <a:latin typeface="Times New Roman" panose="02020603050405020304" charset="0"/>
                <a:cs typeface="Times New Roman" panose="02020603050405020304" charset="0"/>
              </a:rPr>
              <a:t>shocked / ʃɔkt/ adj.</a:t>
            </a:r>
            <a:endParaRPr sz="3200" b="1">
              <a:latin typeface="Times New Roman" panose="02020603050405020304" charset="0"/>
              <a:cs typeface="Times New Roman" panose="02020603050405020304" charset="0"/>
            </a:endParaRPr>
          </a:p>
          <a:p>
            <a:pPr marL="219075" indent="-219075"/>
            <a:r>
              <a:rPr lang="en-US" sz="3200" b="1">
                <a:latin typeface="Times New Roman" panose="02020603050405020304" charset="0"/>
                <a:cs typeface="Times New Roman" panose="02020603050405020304" charset="0"/>
              </a:rPr>
              <a:t>(</a:t>
            </a:r>
            <a:r>
              <a:rPr sz="3200" b="1">
                <a:latin typeface="Times New Roman" panose="02020603050405020304" charset="0"/>
                <a:cs typeface="Times New Roman" panose="02020603050405020304" charset="0"/>
              </a:rPr>
              <a:t>过去分词表示</a:t>
            </a:r>
            <a:r>
              <a:rPr lang="en-US" sz="3200" b="1">
                <a:latin typeface="Times New Roman" panose="02020603050405020304" charset="0"/>
                <a:cs typeface="Times New Roman" panose="02020603050405020304" charset="0"/>
              </a:rPr>
              <a:t>______</a:t>
            </a:r>
            <a:r>
              <a:rPr sz="3200" b="1">
                <a:latin typeface="Times New Roman" panose="02020603050405020304" charset="0"/>
                <a:cs typeface="Times New Roman" panose="02020603050405020304" charset="0"/>
              </a:rPr>
              <a:t>内涵，意为“                      ”</a:t>
            </a:r>
            <a:r>
              <a:rPr lang="en-US" sz="3200" b="1">
                <a:latin typeface="Times New Roman" panose="02020603050405020304" charset="0"/>
                <a:cs typeface="Times New Roman" panose="02020603050405020304" charset="0"/>
              </a:rPr>
              <a:t>)</a:t>
            </a:r>
            <a:endParaRPr lang="en-US" sz="3200" b="1">
              <a:latin typeface="Times New Roman" panose="02020603050405020304" charset="0"/>
              <a:cs typeface="Times New Roman" panose="02020603050405020304" charset="0"/>
            </a:endParaRPr>
          </a:p>
        </p:txBody>
      </p:sp>
      <p:sp>
        <p:nvSpPr>
          <p:cNvPr id="3" name="文本框 2"/>
          <p:cNvSpPr txBox="1"/>
          <p:nvPr/>
        </p:nvSpPr>
        <p:spPr>
          <a:xfrm>
            <a:off x="4284345" y="1363980"/>
            <a:ext cx="256794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令人震惊的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3867150" y="2315845"/>
            <a:ext cx="256794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感到震惊的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3195955" y="1821815"/>
            <a:ext cx="1088390" cy="583565"/>
          </a:xfrm>
          <a:prstGeom prst="rect">
            <a:avLst/>
          </a:prstGeom>
          <a:noFill/>
          <a:ln w="9525">
            <a:noFill/>
          </a:ln>
        </p:spPr>
        <p:txBody>
          <a:bodyPr wrap="square">
            <a:spAutoFit/>
          </a:bodyPr>
          <a:p>
            <a:pPr marL="219075" indent="-219075"/>
            <a:r>
              <a:rPr lang="zh-CN" altLang="en-US" sz="3200" b="1">
                <a:solidFill>
                  <a:schemeClr val="accent2">
                    <a:lumMod val="75000"/>
                  </a:schemeClr>
                </a:solidFill>
                <a:latin typeface="Times New Roman" panose="02020603050405020304" charset="0"/>
                <a:cs typeface="Times New Roman" panose="02020603050405020304" charset="0"/>
              </a:rPr>
              <a:t>主动</a:t>
            </a:r>
            <a:endParaRPr lang="zh-CN" altLang="en-US" sz="3200" b="1">
              <a:solidFill>
                <a:schemeClr val="accent2">
                  <a:lumMod val="75000"/>
                </a:schemeClr>
              </a:solidFill>
              <a:latin typeface="Times New Roman" panose="02020603050405020304" charset="0"/>
              <a:cs typeface="Times New Roman" panose="02020603050405020304" charset="0"/>
            </a:endParaRPr>
          </a:p>
        </p:txBody>
      </p:sp>
      <p:sp>
        <p:nvSpPr>
          <p:cNvPr id="7" name="文本框 6"/>
          <p:cNvSpPr txBox="1"/>
          <p:nvPr/>
        </p:nvSpPr>
        <p:spPr>
          <a:xfrm>
            <a:off x="6555740" y="1947545"/>
            <a:ext cx="2325370" cy="583565"/>
          </a:xfrm>
          <a:prstGeom prst="rect">
            <a:avLst/>
          </a:prstGeom>
          <a:noFill/>
          <a:ln w="9525">
            <a:noFill/>
          </a:ln>
        </p:spPr>
        <p:txBody>
          <a:bodyPr wrap="square">
            <a:spAutoFit/>
          </a:bodyPr>
          <a:p>
            <a:pPr marL="219075" indent="-219075"/>
            <a:r>
              <a:rPr lang="zh-CN" altLang="en-US" sz="3200" b="1">
                <a:solidFill>
                  <a:schemeClr val="accent2">
                    <a:lumMod val="75000"/>
                  </a:schemeClr>
                </a:solidFill>
                <a:latin typeface="Times New Roman" panose="02020603050405020304" charset="0"/>
                <a:cs typeface="Times New Roman" panose="02020603050405020304" charset="0"/>
              </a:rPr>
              <a:t>令人……的</a:t>
            </a:r>
            <a:endParaRPr lang="zh-CN" altLang="en-US" sz="3200" b="1">
              <a:solidFill>
                <a:schemeClr val="accent2">
                  <a:lumMod val="75000"/>
                </a:schemeClr>
              </a:solidFill>
              <a:latin typeface="Times New Roman" panose="02020603050405020304" charset="0"/>
              <a:cs typeface="Times New Roman" panose="02020603050405020304" charset="0"/>
            </a:endParaRPr>
          </a:p>
        </p:txBody>
      </p:sp>
      <p:sp>
        <p:nvSpPr>
          <p:cNvPr id="8" name="文本框 7"/>
          <p:cNvSpPr txBox="1"/>
          <p:nvPr/>
        </p:nvSpPr>
        <p:spPr>
          <a:xfrm>
            <a:off x="3195955" y="2841625"/>
            <a:ext cx="1088390" cy="583565"/>
          </a:xfrm>
          <a:prstGeom prst="rect">
            <a:avLst/>
          </a:prstGeom>
          <a:noFill/>
          <a:ln w="9525">
            <a:noFill/>
          </a:ln>
        </p:spPr>
        <p:txBody>
          <a:bodyPr wrap="square">
            <a:spAutoFit/>
          </a:bodyPr>
          <a:p>
            <a:pPr marL="219075" indent="-219075"/>
            <a:r>
              <a:rPr lang="zh-CN" altLang="en-US" sz="3200" b="1">
                <a:solidFill>
                  <a:schemeClr val="accent2">
                    <a:lumMod val="75000"/>
                  </a:schemeClr>
                </a:solidFill>
                <a:latin typeface="Times New Roman" panose="02020603050405020304" charset="0"/>
                <a:cs typeface="Times New Roman" panose="02020603050405020304" charset="0"/>
              </a:rPr>
              <a:t>被动</a:t>
            </a:r>
            <a:endParaRPr lang="zh-CN" altLang="en-US" sz="3200" b="1">
              <a:solidFill>
                <a:schemeClr val="accent2">
                  <a:lumMod val="75000"/>
                </a:schemeClr>
              </a:solidFill>
              <a:latin typeface="Times New Roman" panose="02020603050405020304" charset="0"/>
              <a:cs typeface="Times New Roman" panose="02020603050405020304" charset="0"/>
            </a:endParaRPr>
          </a:p>
        </p:txBody>
      </p:sp>
      <p:sp>
        <p:nvSpPr>
          <p:cNvPr id="9" name="文本框 8"/>
          <p:cNvSpPr txBox="1"/>
          <p:nvPr/>
        </p:nvSpPr>
        <p:spPr>
          <a:xfrm>
            <a:off x="6555740" y="2841625"/>
            <a:ext cx="2325370" cy="583565"/>
          </a:xfrm>
          <a:prstGeom prst="rect">
            <a:avLst/>
          </a:prstGeom>
          <a:noFill/>
          <a:ln w="9525">
            <a:noFill/>
          </a:ln>
        </p:spPr>
        <p:txBody>
          <a:bodyPr wrap="square">
            <a:spAutoFit/>
          </a:bodyPr>
          <a:p>
            <a:pPr marL="219075" indent="-219075"/>
            <a:r>
              <a:rPr lang="zh-CN" altLang="en-US" sz="3200" b="1">
                <a:solidFill>
                  <a:schemeClr val="accent2">
                    <a:lumMod val="75000"/>
                  </a:schemeClr>
                </a:solidFill>
                <a:latin typeface="Times New Roman" panose="02020603050405020304" charset="0"/>
                <a:cs typeface="Times New Roman" panose="02020603050405020304" charset="0"/>
              </a:rPr>
              <a:t>感到……的</a:t>
            </a:r>
            <a:endParaRPr lang="zh-CN" altLang="en-US" sz="3200" b="1">
              <a:solidFill>
                <a:schemeClr val="accent2">
                  <a:lumMod val="75000"/>
                </a:schemeClr>
              </a:solidFill>
              <a:latin typeface="Times New Roman" panose="02020603050405020304" charset="0"/>
              <a:cs typeface="Times New Roman" panose="02020603050405020304" charset="0"/>
            </a:endParaRPr>
          </a:p>
        </p:txBody>
      </p:sp>
      <p:sp>
        <p:nvSpPr>
          <p:cNvPr id="10" name="标题 1"/>
          <p:cNvSpPr>
            <a:spLocks noGrp="1"/>
          </p:cNvSpPr>
          <p:nvPr/>
        </p:nvSpPr>
        <p:spPr>
          <a:xfrm>
            <a:off x="233680" y="353631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24. electricity /ɪˌlekˈtrɪsəti/ n. </a:t>
            </a:r>
            <a:endParaRPr sz="3200">
              <a:latin typeface="Times New Roman" panose="02020603050405020304" charset="0"/>
              <a:ea typeface="+mn-ea"/>
              <a:cs typeface="Times New Roman" panose="02020603050405020304" charset="0"/>
            </a:endParaRPr>
          </a:p>
        </p:txBody>
      </p:sp>
      <p:sp>
        <p:nvSpPr>
          <p:cNvPr id="11" name="文本框 10"/>
          <p:cNvSpPr txBox="1"/>
          <p:nvPr/>
        </p:nvSpPr>
        <p:spPr>
          <a:xfrm>
            <a:off x="6243320" y="3522980"/>
            <a:ext cx="208153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电；电能</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422910" y="399415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拆破法：e(电子)+lect(收集)+tri(去)+city(城市)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助记：收集电子去给城市供电。</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13" name="文本框 12"/>
          <p:cNvSpPr txBox="1"/>
          <p:nvPr/>
        </p:nvSpPr>
        <p:spPr>
          <a:xfrm>
            <a:off x="532130" y="4881245"/>
            <a:ext cx="11126470" cy="1568450"/>
          </a:xfrm>
          <a:prstGeom prst="rect">
            <a:avLst/>
          </a:prstGeom>
          <a:noFill/>
          <a:ln w="9525">
            <a:noFill/>
          </a:ln>
        </p:spPr>
        <p:txBody>
          <a:bodyPr wrap="square">
            <a:spAutoFit/>
          </a:bodyPr>
          <a:p>
            <a:pPr marL="219075" indent="-219075"/>
            <a:r>
              <a:rPr sz="3200" b="1">
                <a:latin typeface="Times New Roman" panose="02020603050405020304" charset="0"/>
                <a:cs typeface="Times New Roman" panose="02020603050405020304" charset="0"/>
              </a:rPr>
              <a:t>electric [ɪˈlektrɪk] adj.  </a:t>
            </a:r>
            <a:endParaRPr sz="3200" b="1">
              <a:latin typeface="Times New Roman" panose="02020603050405020304" charset="0"/>
              <a:cs typeface="Times New Roman" panose="02020603050405020304" charset="0"/>
            </a:endParaRPr>
          </a:p>
          <a:p>
            <a:pPr marL="219075" indent="-219075"/>
            <a:r>
              <a:rPr sz="3200" b="1">
                <a:latin typeface="Times New Roman" panose="02020603050405020304" charset="0"/>
                <a:cs typeface="Times New Roman" panose="02020603050405020304" charset="0"/>
              </a:rPr>
              <a:t>electrical [ɪˈlektrɪk(ə)l] adj. </a:t>
            </a:r>
            <a:endParaRPr sz="3200" b="1">
              <a:latin typeface="Times New Roman" panose="02020603050405020304" charset="0"/>
              <a:cs typeface="Times New Roman" panose="02020603050405020304" charset="0"/>
            </a:endParaRPr>
          </a:p>
          <a:p>
            <a:pPr marL="219075" indent="-219075"/>
            <a:r>
              <a:rPr sz="3200" b="1">
                <a:latin typeface="Times New Roman" panose="02020603050405020304" charset="0"/>
                <a:cs typeface="Times New Roman" panose="02020603050405020304" charset="0"/>
              </a:rPr>
              <a:t>electronic [ɪlekˈtrɔnɪk] a.  </a:t>
            </a:r>
            <a:endParaRPr sz="3200" b="1">
              <a:latin typeface="Times New Roman" panose="02020603050405020304" charset="0"/>
              <a:cs typeface="Times New Roman" panose="02020603050405020304" charset="0"/>
            </a:endParaRPr>
          </a:p>
        </p:txBody>
      </p:sp>
      <p:sp>
        <p:nvSpPr>
          <p:cNvPr id="15" name="文本框 14"/>
          <p:cNvSpPr txBox="1"/>
          <p:nvPr/>
        </p:nvSpPr>
        <p:spPr>
          <a:xfrm>
            <a:off x="4353560" y="4881245"/>
            <a:ext cx="208153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电动的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5291455" y="5374005"/>
            <a:ext cx="259778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与电相关的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7" name="文本框 16"/>
          <p:cNvSpPr txBox="1"/>
          <p:nvPr/>
        </p:nvSpPr>
        <p:spPr>
          <a:xfrm>
            <a:off x="4770755" y="5866130"/>
            <a:ext cx="208153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电子的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P spid="5" grpId="0"/>
      <p:bldP spid="11" grpId="0"/>
      <p:bldP spid="15" grpId="0"/>
      <p:bldP spid="16" grpId="0"/>
      <p:bldP spid="17" grpId="0"/>
      <p:bldP spid="14" grpId="0"/>
      <p:bldP spid="7" grpId="0"/>
      <p:bldP spid="9" grpId="0"/>
      <p:bldP spid="12" grpId="0"/>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13576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Water, food, and electricity were hard to get. 水、食物，和电都很难弄到。</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electricity had been cut off. 停电了。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can use the power of the wind to make electricity．我们可以使用风力来发电。</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045" y="14338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25. trap/træp/ vt.                      n.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3723640" y="1433830"/>
            <a:ext cx="284861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困住；使陷入</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6955790" y="1420495"/>
            <a:ext cx="249555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困境；陷阱</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pic>
        <p:nvPicPr>
          <p:cNvPr id="3" name="图片 2" descr="trap填空"/>
          <p:cNvPicPr>
            <a:picLocks noChangeAspect="1"/>
          </p:cNvPicPr>
          <p:nvPr/>
        </p:nvPicPr>
        <p:blipFill>
          <a:blip r:embed="rId1"/>
          <a:stretch>
            <a:fillRect/>
          </a:stretch>
        </p:blipFill>
        <p:spPr>
          <a:xfrm>
            <a:off x="233680" y="1884680"/>
            <a:ext cx="11725275" cy="5049520"/>
          </a:xfrm>
          <a:prstGeom prst="rect">
            <a:avLst/>
          </a:prstGeom>
        </p:spPr>
      </p:pic>
      <p:sp>
        <p:nvSpPr>
          <p:cNvPr id="8" name="文本框 7"/>
          <p:cNvSpPr txBox="1"/>
          <p:nvPr/>
        </p:nvSpPr>
        <p:spPr>
          <a:xfrm>
            <a:off x="1617980" y="4117340"/>
            <a:ext cx="108839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坠落</a:t>
            </a:r>
            <a:endParaRPr lang="zh-CN" altLang="en-US" sz="3200" b="1">
              <a:solidFill>
                <a:schemeClr val="tx1"/>
              </a:solidFill>
              <a:latin typeface="Times New Roman" panose="02020603050405020304" charset="0"/>
              <a:cs typeface="Times New Roman" panose="02020603050405020304" charset="0"/>
            </a:endParaRPr>
          </a:p>
        </p:txBody>
      </p:sp>
      <p:sp>
        <p:nvSpPr>
          <p:cNvPr id="5" name="文本框 4"/>
          <p:cNvSpPr txBox="1"/>
          <p:nvPr/>
        </p:nvSpPr>
        <p:spPr>
          <a:xfrm>
            <a:off x="2894965" y="3698875"/>
            <a:ext cx="108839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滴落</a:t>
            </a:r>
            <a:endParaRPr lang="zh-CN" altLang="en-US" sz="3200" b="1">
              <a:solidFill>
                <a:schemeClr val="tx1"/>
              </a:solidFill>
              <a:latin typeface="Times New Roman" panose="02020603050405020304" charset="0"/>
              <a:cs typeface="Times New Roman" panose="02020603050405020304" charset="0"/>
            </a:endParaRPr>
          </a:p>
        </p:txBody>
      </p:sp>
      <p:sp>
        <p:nvSpPr>
          <p:cNvPr id="6" name="文本框 5"/>
          <p:cNvSpPr txBox="1"/>
          <p:nvPr/>
        </p:nvSpPr>
        <p:spPr>
          <a:xfrm>
            <a:off x="2894965" y="5064125"/>
            <a:ext cx="108839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掉落</a:t>
            </a:r>
            <a:endParaRPr lang="zh-CN" altLang="en-US" sz="3200" b="1">
              <a:solidFill>
                <a:schemeClr val="tx1"/>
              </a:solidFill>
              <a:latin typeface="Times New Roman" panose="02020603050405020304" charset="0"/>
              <a:cs typeface="Times New Roman" panose="02020603050405020304" charset="0"/>
            </a:endParaRPr>
          </a:p>
        </p:txBody>
      </p:sp>
      <p:sp>
        <p:nvSpPr>
          <p:cNvPr id="7" name="文本框 6"/>
          <p:cNvSpPr txBox="1"/>
          <p:nvPr/>
        </p:nvSpPr>
        <p:spPr>
          <a:xfrm>
            <a:off x="4643755" y="2941320"/>
            <a:ext cx="108839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诱骗</a:t>
            </a:r>
            <a:endParaRPr lang="zh-CN" altLang="en-US" sz="3200" b="1">
              <a:solidFill>
                <a:schemeClr val="tx1"/>
              </a:solidFill>
              <a:latin typeface="Times New Roman" panose="02020603050405020304" charset="0"/>
              <a:cs typeface="Times New Roman" panose="02020603050405020304" charset="0"/>
            </a:endParaRPr>
          </a:p>
        </p:txBody>
      </p:sp>
      <p:sp>
        <p:nvSpPr>
          <p:cNvPr id="9" name="文本框 8"/>
          <p:cNvSpPr txBox="1"/>
          <p:nvPr/>
        </p:nvSpPr>
        <p:spPr>
          <a:xfrm>
            <a:off x="4551680" y="4282440"/>
            <a:ext cx="163830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使陷入</a:t>
            </a:r>
            <a:endParaRPr lang="zh-CN" altLang="en-US" sz="3200" b="1">
              <a:solidFill>
                <a:schemeClr val="tx1"/>
              </a:solidFill>
              <a:latin typeface="Times New Roman" panose="02020603050405020304" charset="0"/>
              <a:cs typeface="Times New Roman" panose="02020603050405020304" charset="0"/>
            </a:endParaRPr>
          </a:p>
        </p:txBody>
      </p:sp>
      <p:sp>
        <p:nvSpPr>
          <p:cNvPr id="10" name="文本框 9"/>
          <p:cNvSpPr txBox="1"/>
          <p:nvPr/>
        </p:nvSpPr>
        <p:spPr>
          <a:xfrm>
            <a:off x="4732655" y="5647690"/>
            <a:ext cx="2223135"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绊倒</a:t>
            </a:r>
            <a:endParaRPr lang="zh-CN" altLang="en-US" sz="3200" b="1">
              <a:solidFill>
                <a:schemeClr val="tx1"/>
              </a:solidFill>
              <a:latin typeface="Times New Roman" panose="02020603050405020304" charset="0"/>
              <a:cs typeface="Times New Roman" panose="02020603050405020304" charset="0"/>
            </a:endParaRPr>
          </a:p>
        </p:txBody>
      </p:sp>
      <p:sp>
        <p:nvSpPr>
          <p:cNvPr id="11" name="文本框 10"/>
          <p:cNvSpPr txBox="1"/>
          <p:nvPr/>
        </p:nvSpPr>
        <p:spPr>
          <a:xfrm>
            <a:off x="6351905" y="3698875"/>
            <a:ext cx="108839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拖拽</a:t>
            </a:r>
            <a:endParaRPr lang="zh-CN" altLang="en-US" sz="3200" b="1">
              <a:solidFill>
                <a:schemeClr val="tx1"/>
              </a:solidFill>
              <a:latin typeface="Times New Roman" panose="02020603050405020304" charset="0"/>
              <a:cs typeface="Times New Roman" panose="02020603050405020304" charset="0"/>
            </a:endParaRPr>
          </a:p>
        </p:txBody>
      </p:sp>
      <p:sp>
        <p:nvSpPr>
          <p:cNvPr id="12" name="文本框 11"/>
          <p:cNvSpPr txBox="1"/>
          <p:nvPr/>
        </p:nvSpPr>
        <p:spPr>
          <a:xfrm>
            <a:off x="6351905" y="5064125"/>
            <a:ext cx="108839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牵拽</a:t>
            </a:r>
            <a:endParaRPr lang="zh-CN" altLang="en-US" sz="3200" b="1">
              <a:solidFill>
                <a:schemeClr val="tx1"/>
              </a:solidFill>
              <a:latin typeface="Times New Roman" panose="02020603050405020304" charset="0"/>
              <a:cs typeface="Times New Roman" panose="02020603050405020304" charset="0"/>
            </a:endParaRPr>
          </a:p>
        </p:txBody>
      </p:sp>
      <p:sp>
        <p:nvSpPr>
          <p:cNvPr id="13" name="文本框 12"/>
          <p:cNvSpPr txBox="1"/>
          <p:nvPr/>
        </p:nvSpPr>
        <p:spPr>
          <a:xfrm>
            <a:off x="8233410" y="2941320"/>
            <a:ext cx="108839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龙</a:t>
            </a:r>
            <a:endParaRPr lang="zh-CN" altLang="en-US" sz="3200" b="1">
              <a:solidFill>
                <a:schemeClr val="tx1"/>
              </a:solidFill>
              <a:latin typeface="Times New Roman" panose="02020603050405020304" charset="0"/>
              <a:cs typeface="Times New Roman" panose="02020603050405020304" charset="0"/>
            </a:endParaRPr>
          </a:p>
        </p:txBody>
      </p:sp>
      <p:sp>
        <p:nvSpPr>
          <p:cNvPr id="14" name="文本框 13"/>
          <p:cNvSpPr txBox="1"/>
          <p:nvPr/>
        </p:nvSpPr>
        <p:spPr>
          <a:xfrm>
            <a:off x="8124825" y="4282440"/>
            <a:ext cx="108839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抽干</a:t>
            </a:r>
            <a:endParaRPr lang="zh-CN" altLang="en-US" sz="3200" b="1">
              <a:solidFill>
                <a:schemeClr val="tx1"/>
              </a:solidFill>
              <a:latin typeface="Times New Roman" panose="02020603050405020304" charset="0"/>
              <a:cs typeface="Times New Roman" panose="02020603050405020304" charset="0"/>
            </a:endParaRPr>
          </a:p>
        </p:txBody>
      </p:sp>
      <p:sp>
        <p:nvSpPr>
          <p:cNvPr id="16" name="文本框 15"/>
          <p:cNvSpPr txBox="1"/>
          <p:nvPr/>
        </p:nvSpPr>
        <p:spPr>
          <a:xfrm>
            <a:off x="8124825" y="5647690"/>
            <a:ext cx="108839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起草</a:t>
            </a:r>
            <a:endParaRPr lang="zh-CN" altLang="en-US" sz="3200" b="1">
              <a:solidFill>
                <a:schemeClr val="tx1"/>
              </a:solidFill>
              <a:latin typeface="Times New Roman" panose="02020603050405020304" charset="0"/>
              <a:cs typeface="Times New Roman" panose="02020603050405020304" charset="0"/>
            </a:endParaRPr>
          </a:p>
        </p:txBody>
      </p:sp>
      <p:sp>
        <p:nvSpPr>
          <p:cNvPr id="18" name="文本框 17"/>
          <p:cNvSpPr txBox="1"/>
          <p:nvPr/>
        </p:nvSpPr>
        <p:spPr>
          <a:xfrm>
            <a:off x="9451340" y="3698875"/>
            <a:ext cx="1992630" cy="583565"/>
          </a:xfrm>
          <a:prstGeom prst="rect">
            <a:avLst/>
          </a:prstGeom>
          <a:noFill/>
          <a:ln w="9525">
            <a:noFill/>
          </a:ln>
        </p:spPr>
        <p:txBody>
          <a:bodyPr wrap="square">
            <a:spAutoFit/>
          </a:bodyPr>
          <a:p>
            <a:pPr marL="219075" indent="-219075"/>
            <a:r>
              <a:rPr lang="zh-CN" altLang="en-US" sz="3200" b="1">
                <a:solidFill>
                  <a:schemeClr val="tx1"/>
                </a:solidFill>
                <a:latin typeface="Times New Roman" panose="02020603050405020304" charset="0"/>
                <a:cs typeface="Times New Roman" panose="02020603050405020304" charset="0"/>
              </a:rPr>
              <a:t>使</a:t>
            </a:r>
            <a:r>
              <a:rPr lang="en-US" altLang="zh-CN" sz="3200" b="1">
                <a:solidFill>
                  <a:schemeClr val="tx1"/>
                </a:solidFill>
                <a:latin typeface="Times New Roman" panose="02020603050405020304" charset="0"/>
                <a:cs typeface="Times New Roman" panose="02020603050405020304" charset="0"/>
              </a:rPr>
              <a:t>…</a:t>
            </a:r>
            <a:r>
              <a:rPr lang="zh-CN" altLang="en-US" sz="3200" b="1">
                <a:solidFill>
                  <a:schemeClr val="tx1"/>
                </a:solidFill>
                <a:latin typeface="Times New Roman" panose="02020603050405020304" charset="0"/>
                <a:cs typeface="Times New Roman" panose="02020603050405020304" charset="0"/>
              </a:rPr>
              <a:t>脱水</a:t>
            </a:r>
            <a:endParaRPr lang="zh-CN" altLang="en-US" sz="3200" b="1">
              <a:solidFill>
                <a:schemeClr val="tx1"/>
              </a:solidFill>
              <a:latin typeface="Times New Roman" panose="02020603050405020304" charset="0"/>
              <a:cs typeface="Times New Roman" panose="02020603050405020304" charset="0"/>
            </a:endParaRPr>
          </a:p>
        </p:txBody>
      </p:sp>
      <p:sp>
        <p:nvSpPr>
          <p:cNvPr id="19" name="文本框 18"/>
          <p:cNvSpPr txBox="1"/>
          <p:nvPr/>
        </p:nvSpPr>
        <p:spPr>
          <a:xfrm>
            <a:off x="9670415" y="5064125"/>
            <a:ext cx="1992630" cy="583565"/>
          </a:xfrm>
          <a:prstGeom prst="rect">
            <a:avLst/>
          </a:prstGeom>
          <a:noFill/>
          <a:ln w="9525">
            <a:noFill/>
          </a:ln>
        </p:spPr>
        <p:txBody>
          <a:bodyPr wrap="square">
            <a:spAutoFit/>
          </a:bodyPr>
          <a:p>
            <a:pPr marL="219075" indent="-219075"/>
            <a:r>
              <a:rPr lang="en-US" altLang="zh-CN" sz="3200" b="1">
                <a:solidFill>
                  <a:schemeClr val="tx1"/>
                </a:solidFill>
                <a:latin typeface="Times New Roman" panose="02020603050405020304" charset="0"/>
                <a:cs typeface="Times New Roman" panose="02020603050405020304" charset="0"/>
              </a:rPr>
              <a:t>n.</a:t>
            </a:r>
            <a:r>
              <a:rPr lang="zh-CN" altLang="en-US" sz="3200" b="1">
                <a:solidFill>
                  <a:schemeClr val="tx1"/>
                </a:solidFill>
                <a:latin typeface="Times New Roman" panose="02020603050405020304" charset="0"/>
                <a:cs typeface="Times New Roman" panose="02020603050405020304" charset="0"/>
              </a:rPr>
              <a:t>干旱</a:t>
            </a:r>
            <a:endParaRPr lang="zh-CN" altLang="en-US" sz="3200" b="1">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15" grpId="0"/>
      <p:bldP spid="8" grpId="0"/>
      <p:bldP spid="5" grpId="0"/>
      <p:bldP spid="6" grpId="0"/>
      <p:bldP spid="7" grpId="0"/>
      <p:bldP spid="9" grpId="0"/>
      <p:bldP spid="10" grpId="0"/>
      <p:bldP spid="11" grpId="0"/>
      <p:bldP spid="12" grpId="0"/>
      <p:bldP spid="13" grpId="0"/>
      <p:bldP spid="14" grpId="0"/>
      <p:bldP spid="16"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astr-星填空"/>
          <p:cNvPicPr>
            <a:picLocks noChangeAspect="1"/>
          </p:cNvPicPr>
          <p:nvPr/>
        </p:nvPicPr>
        <p:blipFill>
          <a:blip r:embed="rId1"/>
          <a:stretch>
            <a:fillRect/>
          </a:stretch>
        </p:blipFill>
        <p:spPr>
          <a:xfrm>
            <a:off x="102235" y="3716020"/>
            <a:ext cx="11987530" cy="3141980"/>
          </a:xfrm>
          <a:prstGeom prst="rect">
            <a:avLst/>
          </a:prstGeom>
        </p:spPr>
      </p:pic>
      <p:sp>
        <p:nvSpPr>
          <p:cNvPr id="2" name="标题 1"/>
          <p:cNvSpPr>
            <a:spLocks noGrp="1"/>
          </p:cNvSpPr>
          <p:nvPr>
            <p:ph type="title"/>
          </p:nvPr>
        </p:nvSpPr>
        <p:spPr>
          <a:xfrm>
            <a:off x="293962" y="167840"/>
            <a:ext cx="10852237" cy="648000"/>
          </a:xfrm>
        </p:spPr>
        <p:txBody>
          <a:bodyPr/>
          <a:p>
            <a:r>
              <a:rPr lang="en-US" altLang="en-US" sz="3200" spc="150">
                <a:solidFill>
                  <a:srgbClr val="000000"/>
                </a:solidFill>
                <a:latin typeface="Times New Roman" panose="02020603050405020304" charset="0"/>
                <a:ea typeface="+mn-ea"/>
                <a:cs typeface="Times New Roman" panose="02020603050405020304" charset="0"/>
              </a:rPr>
              <a:t>1.disaster / dɪ'zɑ:stə(r) / n.</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3" name="内容占位符 2"/>
          <p:cNvSpPr>
            <a:spLocks noGrp="1"/>
          </p:cNvSpPr>
          <p:nvPr>
            <p:ph idx="1"/>
          </p:nvPr>
        </p:nvSpPr>
        <p:spPr>
          <a:xfrm>
            <a:off x="353060" y="1607820"/>
            <a:ext cx="6035675" cy="1029335"/>
          </a:xfrm>
        </p:spPr>
        <p:txBody>
          <a:bodyPr/>
          <a:p>
            <a:pPr marL="0" indent="0">
              <a:lnSpc>
                <a:spcPts val="3000"/>
              </a:lnSpc>
              <a:spcAft>
                <a:spcPts val="0"/>
              </a:spcAft>
              <a:buNone/>
            </a:pPr>
            <a:r>
              <a:rPr altLang="en-US" sz="2800" b="1">
                <a:solidFill>
                  <a:srgbClr val="000000"/>
                </a:solidFill>
                <a:latin typeface="Times New Roman" panose="02020603050405020304" charset="0"/>
                <a:cs typeface="Times New Roman" panose="02020603050405020304" charset="0"/>
              </a:rPr>
              <a:t>natural disasters 自然灾害 </a:t>
            </a:r>
            <a:endParaRPr altLang="en-US" sz="2800" b="1">
              <a:solidFill>
                <a:srgbClr val="000000"/>
              </a:solidFill>
              <a:latin typeface="Times New Roman" panose="02020603050405020304" charset="0"/>
              <a:cs typeface="Times New Roman" panose="02020603050405020304" charset="0"/>
            </a:endParaRPr>
          </a:p>
          <a:p>
            <a:pPr marL="0" indent="0">
              <a:lnSpc>
                <a:spcPts val="3000"/>
              </a:lnSpc>
              <a:spcAft>
                <a:spcPts val="0"/>
              </a:spcAft>
              <a:buNone/>
            </a:pPr>
            <a:r>
              <a:rPr altLang="en-US" sz="2800" b="1">
                <a:solidFill>
                  <a:srgbClr val="000000"/>
                </a:solidFill>
                <a:latin typeface="Times New Roman" panose="02020603050405020304" charset="0"/>
                <a:cs typeface="Times New Roman" panose="02020603050405020304" charset="0"/>
              </a:rPr>
              <a:t>an air disaster 空难</a:t>
            </a:r>
            <a:endParaRPr altLang="en-US" sz="2800" b="1">
              <a:solidFill>
                <a:srgbClr val="000000"/>
              </a:solidFill>
              <a:latin typeface="Times New Roman" panose="02020603050405020304" charset="0"/>
              <a:cs typeface="Times New Roman" panose="02020603050405020304" charset="0"/>
            </a:endParaRPr>
          </a:p>
        </p:txBody>
      </p:sp>
      <p:sp>
        <p:nvSpPr>
          <p:cNvPr id="9" name="文本框 8"/>
          <p:cNvSpPr txBox="1"/>
          <p:nvPr/>
        </p:nvSpPr>
        <p:spPr>
          <a:xfrm>
            <a:off x="5360670" y="199390"/>
            <a:ext cx="23164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 灾难；灾害</a:t>
            </a:r>
            <a:r>
              <a:rPr lang="en-US" sz="3200" b="1">
                <a:solidFill>
                  <a:srgbClr val="7030A0"/>
                </a:solidFill>
                <a:latin typeface="Times New Roman" panose="02020603050405020304" charset="0"/>
                <a:cs typeface="Times New Roman" panose="02020603050405020304" charset="0"/>
                <a:sym typeface="+mn-ea"/>
              </a:rPr>
              <a:t>  </a:t>
            </a:r>
            <a:endParaRPr lang="en-US" altLang="en-US"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294005" y="620395"/>
            <a:ext cx="8235950" cy="107632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词根词缀：dis</a:t>
            </a:r>
            <a:r>
              <a:rPr lang="en-US" sz="3200" b="1">
                <a:solidFill>
                  <a:schemeClr val="accent2">
                    <a:lumMod val="75000"/>
                  </a:schemeClr>
                </a:solidFill>
                <a:latin typeface="Times New Roman" panose="02020603050405020304" charset="0"/>
                <a:cs typeface="Times New Roman" panose="02020603050405020304" charset="0"/>
                <a:sym typeface="+mn-ea"/>
              </a:rPr>
              <a:t>-</a:t>
            </a:r>
            <a:r>
              <a:rPr sz="3200" b="1">
                <a:solidFill>
                  <a:schemeClr val="accent2">
                    <a:lumMod val="75000"/>
                  </a:schemeClr>
                </a:solidFill>
                <a:latin typeface="Times New Roman" panose="02020603050405020304" charset="0"/>
                <a:cs typeface="Times New Roman" panose="02020603050405020304" charset="0"/>
                <a:sym typeface="+mn-ea"/>
              </a:rPr>
              <a:t>(远离,偏离)+aster</a:t>
            </a:r>
            <a:r>
              <a:rPr lang="en-US" sz="3200" b="1">
                <a:solidFill>
                  <a:schemeClr val="accent2">
                    <a:lumMod val="75000"/>
                  </a:schemeClr>
                </a:solidFill>
                <a:latin typeface="Times New Roman" panose="02020603050405020304" charset="0"/>
                <a:cs typeface="Times New Roman" panose="02020603050405020304" charset="0"/>
                <a:sym typeface="+mn-ea"/>
              </a:rPr>
              <a:t>-</a:t>
            </a:r>
            <a:r>
              <a:rPr sz="3200" b="1">
                <a:solidFill>
                  <a:schemeClr val="accent2">
                    <a:lumMod val="75000"/>
                  </a:schemeClr>
                </a:solidFill>
                <a:latin typeface="Times New Roman" panose="02020603050405020304" charset="0"/>
                <a:cs typeface="Times New Roman" panose="02020603050405020304" charset="0"/>
                <a:sym typeface="+mn-ea"/>
              </a:rPr>
              <a:t>(star星星)：</a:t>
            </a:r>
            <a:endParaRPr sz="3200" b="1">
              <a:solidFill>
                <a:schemeClr val="accent2">
                  <a:lumMod val="75000"/>
                </a:schemeClr>
              </a:solidFill>
              <a:latin typeface="Times New Roman" panose="02020603050405020304" charset="0"/>
              <a:cs typeface="Times New Roman" panose="02020603050405020304" charset="0"/>
              <a:sym typeface="+mn-ea"/>
            </a:endParaRPr>
          </a:p>
          <a:p>
            <a:pPr algn="l"/>
            <a:r>
              <a:rPr sz="3200" b="1">
                <a:solidFill>
                  <a:schemeClr val="accent2">
                    <a:lumMod val="75000"/>
                  </a:schemeClr>
                </a:solidFill>
                <a:latin typeface="Times New Roman" panose="02020603050405020304" charset="0"/>
                <a:cs typeface="Times New Roman" panose="02020603050405020304" charset="0"/>
                <a:sym typeface="+mn-ea"/>
              </a:rPr>
              <a:t>星星偏离了原来的位置——灾难。</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标题 1"/>
          <p:cNvSpPr>
            <a:spLocks noGrp="1"/>
          </p:cNvSpPr>
          <p:nvPr/>
        </p:nvSpPr>
        <p:spPr>
          <a:xfrm>
            <a:off x="294005" y="2005330"/>
            <a:ext cx="11422380" cy="20574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pc="150">
                <a:solidFill>
                  <a:srgbClr val="000000"/>
                </a:solidFill>
                <a:latin typeface="Times New Roman" panose="02020603050405020304" charset="0"/>
                <a:ea typeface="+mn-ea"/>
                <a:cs typeface="Times New Roman" panose="02020603050405020304" charset="0"/>
              </a:rPr>
              <a:t>It was the second air </a:t>
            </a:r>
            <a:r>
              <a:rPr lang="en-US" altLang="en-US" spc="150">
                <a:solidFill>
                  <a:schemeClr val="accent2">
                    <a:lumMod val="75000"/>
                  </a:schemeClr>
                </a:solidFill>
                <a:latin typeface="Times New Roman" panose="02020603050405020304" charset="0"/>
                <a:ea typeface="+mn-ea"/>
                <a:cs typeface="Times New Roman" panose="02020603050405020304" charset="0"/>
              </a:rPr>
              <a:t>disaster</a:t>
            </a:r>
            <a:r>
              <a:rPr lang="en-US" altLang="en-US" spc="150">
                <a:solidFill>
                  <a:srgbClr val="000000"/>
                </a:solidFill>
                <a:latin typeface="Times New Roman" panose="02020603050405020304" charset="0"/>
                <a:ea typeface="+mn-ea"/>
                <a:cs typeface="Times New Roman" panose="02020603050405020304" charset="0"/>
              </a:rPr>
              <a:t> in less than two months. </a:t>
            </a:r>
            <a:endParaRPr lang="en-US" altLang="en-US" spc="150">
              <a:solidFill>
                <a:srgbClr val="000000"/>
              </a:solidFill>
              <a:latin typeface="Times New Roman" panose="02020603050405020304" charset="0"/>
              <a:ea typeface="+mn-ea"/>
              <a:cs typeface="Times New Roman" panose="02020603050405020304" charset="0"/>
            </a:endParaRPr>
          </a:p>
          <a:p>
            <a:r>
              <a:rPr lang="en-US" altLang="en-US" spc="150">
                <a:solidFill>
                  <a:srgbClr val="000000"/>
                </a:solidFill>
                <a:latin typeface="Times New Roman" panose="02020603050405020304" charset="0"/>
                <a:ea typeface="+mn-ea"/>
                <a:cs typeface="Times New Roman" panose="02020603050405020304" charset="0"/>
              </a:rPr>
              <a:t>这是不到两个月内的第二次空难了。</a:t>
            </a:r>
            <a:endParaRPr lang="en-US" altLang="en-US" spc="150">
              <a:solidFill>
                <a:srgbClr val="000000"/>
              </a:solidFill>
              <a:latin typeface="Times New Roman" panose="02020603050405020304" charset="0"/>
              <a:ea typeface="+mn-ea"/>
              <a:cs typeface="Times New Roman" panose="02020603050405020304" charset="0"/>
            </a:endParaRPr>
          </a:p>
          <a:p>
            <a:r>
              <a:rPr lang="en-US" altLang="en-US" spc="150">
                <a:solidFill>
                  <a:srgbClr val="000000"/>
                </a:solidFill>
                <a:latin typeface="Times New Roman" panose="02020603050405020304" charset="0"/>
                <a:ea typeface="+mn-ea"/>
                <a:cs typeface="Times New Roman" panose="02020603050405020304" charset="0"/>
              </a:rPr>
              <a:t>Thousands of people died in the </a:t>
            </a:r>
            <a:r>
              <a:rPr lang="en-US" altLang="en-US" spc="150">
                <a:solidFill>
                  <a:schemeClr val="accent2">
                    <a:lumMod val="75000"/>
                  </a:schemeClr>
                </a:solidFill>
                <a:latin typeface="Times New Roman" panose="02020603050405020304" charset="0"/>
                <a:ea typeface="+mn-ea"/>
                <a:cs typeface="Times New Roman" panose="02020603050405020304" charset="0"/>
              </a:rPr>
              <a:t>disaster</a:t>
            </a:r>
            <a:r>
              <a:rPr lang="en-US" altLang="en-US" spc="150">
                <a:solidFill>
                  <a:srgbClr val="000000"/>
                </a:solidFill>
                <a:latin typeface="Times New Roman" panose="02020603050405020304" charset="0"/>
                <a:ea typeface="+mn-ea"/>
                <a:cs typeface="Times New Roman" panose="02020603050405020304" charset="0"/>
              </a:rPr>
              <a:t>. 数千人在这场灾难中丧生。</a:t>
            </a:r>
            <a:endParaRPr lang="en-US" altLang="en-US" spc="150">
              <a:solidFill>
                <a:srgbClr val="000000"/>
              </a:solidFill>
              <a:latin typeface="Times New Roman" panose="02020603050405020304" charset="0"/>
              <a:ea typeface="+mn-ea"/>
              <a:cs typeface="Times New Roman" panose="02020603050405020304" charset="0"/>
            </a:endParaRPr>
          </a:p>
        </p:txBody>
      </p:sp>
      <p:sp>
        <p:nvSpPr>
          <p:cNvPr id="10" name="文本框 9"/>
          <p:cNvSpPr txBox="1"/>
          <p:nvPr/>
        </p:nvSpPr>
        <p:spPr>
          <a:xfrm>
            <a:off x="6696710" y="4995545"/>
            <a:ext cx="589280" cy="583565"/>
          </a:xfrm>
          <a:prstGeom prst="rect">
            <a:avLst/>
          </a:prstGeom>
          <a:noFill/>
        </p:spPr>
        <p:txBody>
          <a:bodyPr wrap="none" rtlCol="0">
            <a:spAutoFit/>
          </a:bodyPr>
          <a:p>
            <a:pPr algn="l"/>
            <a:r>
              <a:rPr lang="zh-CN" sz="3200" b="1">
                <a:solidFill>
                  <a:schemeClr val="accent2">
                    <a:lumMod val="75000"/>
                  </a:schemeClr>
                </a:solidFill>
                <a:latin typeface="Times New Roman" panose="02020603050405020304" charset="0"/>
                <a:cs typeface="Times New Roman" panose="02020603050405020304" charset="0"/>
                <a:sym typeface="+mn-ea"/>
              </a:rPr>
              <a:t>星</a:t>
            </a:r>
            <a:endParaRPr lang="zh-CN"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9791065" y="4131945"/>
            <a:ext cx="1249680" cy="521970"/>
          </a:xfrm>
          <a:prstGeom prst="rect">
            <a:avLst/>
          </a:prstGeom>
          <a:noFill/>
        </p:spPr>
        <p:txBody>
          <a:bodyPr wrap="none" rtlCol="0">
            <a:spAutoFit/>
          </a:bodyPr>
          <a:p>
            <a:pPr algn="l"/>
            <a:r>
              <a:rPr lang="zh-CN" sz="2800" b="1">
                <a:solidFill>
                  <a:schemeClr val="accent2">
                    <a:lumMod val="75000"/>
                  </a:schemeClr>
                </a:solidFill>
                <a:latin typeface="Times New Roman" panose="02020603050405020304" charset="0"/>
                <a:cs typeface="Times New Roman" panose="02020603050405020304" charset="0"/>
                <a:sym typeface="+mn-ea"/>
              </a:rPr>
              <a:t>宇航员</a:t>
            </a:r>
            <a:endParaRPr lang="zh-CN"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9896475" y="5057140"/>
            <a:ext cx="1249680" cy="521970"/>
          </a:xfrm>
          <a:prstGeom prst="rect">
            <a:avLst/>
          </a:prstGeom>
          <a:noFill/>
        </p:spPr>
        <p:txBody>
          <a:bodyPr wrap="none" rtlCol="0">
            <a:spAutoFit/>
          </a:bodyPr>
          <a:p>
            <a:pPr algn="l"/>
            <a:r>
              <a:rPr lang="zh-CN" sz="2800" b="1">
                <a:solidFill>
                  <a:schemeClr val="accent2">
                    <a:lumMod val="75000"/>
                  </a:schemeClr>
                </a:solidFill>
                <a:latin typeface="Times New Roman" panose="02020603050405020304" charset="0"/>
                <a:cs typeface="Times New Roman" panose="02020603050405020304" charset="0"/>
                <a:sym typeface="+mn-ea"/>
              </a:rPr>
              <a:t>天文学</a:t>
            </a:r>
            <a:endParaRPr lang="zh-CN"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9896475" y="5945505"/>
            <a:ext cx="1605280" cy="521970"/>
          </a:xfrm>
          <a:prstGeom prst="rect">
            <a:avLst/>
          </a:prstGeom>
          <a:noFill/>
        </p:spPr>
        <p:txBody>
          <a:bodyPr wrap="none" rtlCol="0">
            <a:spAutoFit/>
          </a:bodyPr>
          <a:p>
            <a:pPr algn="l"/>
            <a:r>
              <a:rPr lang="zh-CN" sz="2800" b="1">
                <a:solidFill>
                  <a:schemeClr val="accent2">
                    <a:lumMod val="75000"/>
                  </a:schemeClr>
                </a:solidFill>
                <a:latin typeface="Times New Roman" panose="02020603050405020304" charset="0"/>
                <a:cs typeface="Times New Roman" panose="02020603050405020304" charset="0"/>
                <a:sym typeface="+mn-ea"/>
              </a:rPr>
              <a:t>天文学家</a:t>
            </a:r>
            <a:endParaRPr lang="zh-CN"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1292860" y="4131945"/>
            <a:ext cx="2552700" cy="521970"/>
          </a:xfrm>
          <a:prstGeom prst="rect">
            <a:avLst/>
          </a:prstGeom>
          <a:noFill/>
        </p:spPr>
        <p:txBody>
          <a:bodyPr wrap="none" rtlCol="0">
            <a:spAutoFit/>
          </a:bodyPr>
          <a:p>
            <a:pPr algn="l"/>
            <a:r>
              <a:rPr lang="zh-CN" sz="2800" b="1">
                <a:solidFill>
                  <a:schemeClr val="accent2">
                    <a:lumMod val="75000"/>
                  </a:schemeClr>
                </a:solidFill>
                <a:latin typeface="Times New Roman" panose="02020603050405020304" charset="0"/>
                <a:cs typeface="Times New Roman" panose="02020603050405020304" charset="0"/>
                <a:sym typeface="+mn-ea"/>
              </a:rPr>
              <a:t>星星</a:t>
            </a:r>
            <a:r>
              <a:rPr lang="en-US" altLang="zh-CN" sz="2800" b="1">
                <a:solidFill>
                  <a:schemeClr val="accent2">
                    <a:lumMod val="75000"/>
                  </a:schemeClr>
                </a:solidFill>
                <a:latin typeface="Times New Roman" panose="02020603050405020304" charset="0"/>
                <a:cs typeface="Times New Roman" panose="02020603050405020304" charset="0"/>
                <a:sym typeface="+mn-ea"/>
              </a:rPr>
              <a:t>;</a:t>
            </a:r>
            <a:r>
              <a:rPr lang="zh-CN" altLang="en-US" sz="2800" b="1">
                <a:solidFill>
                  <a:schemeClr val="accent2">
                    <a:lumMod val="75000"/>
                  </a:schemeClr>
                </a:solidFill>
                <a:latin typeface="Times New Roman" panose="02020603050405020304" charset="0"/>
                <a:cs typeface="Times New Roman" panose="02020603050405020304" charset="0"/>
                <a:sym typeface="+mn-ea"/>
              </a:rPr>
              <a:t>恒星</a:t>
            </a:r>
            <a:r>
              <a:rPr lang="en-US" altLang="zh-CN" sz="2800" b="1">
                <a:solidFill>
                  <a:schemeClr val="accent2">
                    <a:lumMod val="75000"/>
                  </a:schemeClr>
                </a:solidFill>
                <a:latin typeface="Times New Roman" panose="02020603050405020304" charset="0"/>
                <a:cs typeface="Times New Roman" panose="02020603050405020304" charset="0"/>
                <a:sym typeface="+mn-ea"/>
              </a:rPr>
              <a:t>;</a:t>
            </a:r>
            <a:r>
              <a:rPr lang="zh-CN" altLang="en-US" sz="2800" b="1">
                <a:solidFill>
                  <a:schemeClr val="accent2">
                    <a:lumMod val="75000"/>
                  </a:schemeClr>
                </a:solidFill>
                <a:latin typeface="Times New Roman" panose="02020603050405020304" charset="0"/>
                <a:cs typeface="Times New Roman" panose="02020603050405020304" charset="0"/>
                <a:sym typeface="+mn-ea"/>
              </a:rPr>
              <a:t>明星</a:t>
            </a:r>
            <a:endParaRPr lang="zh-CN" alt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2755265" y="5026660"/>
            <a:ext cx="894080" cy="521970"/>
          </a:xfrm>
          <a:prstGeom prst="rect">
            <a:avLst/>
          </a:prstGeom>
          <a:noFill/>
        </p:spPr>
        <p:txBody>
          <a:bodyPr wrap="none" rtlCol="0">
            <a:spAutoFit/>
          </a:bodyPr>
          <a:p>
            <a:pPr algn="l"/>
            <a:r>
              <a:rPr lang="zh-CN" altLang="en-US" sz="2800" b="1">
                <a:solidFill>
                  <a:schemeClr val="accent2">
                    <a:lumMod val="75000"/>
                  </a:schemeClr>
                </a:solidFill>
                <a:latin typeface="Times New Roman" panose="02020603050405020304" charset="0"/>
                <a:cs typeface="Times New Roman" panose="02020603050405020304" charset="0"/>
                <a:sym typeface="+mn-ea"/>
              </a:rPr>
              <a:t>灾难</a:t>
            </a:r>
            <a:endParaRPr lang="zh-CN" alt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4" name="文本框 13"/>
          <p:cNvSpPr txBox="1"/>
          <p:nvPr/>
        </p:nvSpPr>
        <p:spPr>
          <a:xfrm>
            <a:off x="2181225" y="5945505"/>
            <a:ext cx="1605280" cy="521970"/>
          </a:xfrm>
          <a:prstGeom prst="rect">
            <a:avLst/>
          </a:prstGeom>
          <a:noFill/>
        </p:spPr>
        <p:txBody>
          <a:bodyPr wrap="none" rtlCol="0">
            <a:spAutoFit/>
          </a:bodyPr>
          <a:p>
            <a:pPr algn="l"/>
            <a:r>
              <a:rPr lang="zh-CN" altLang="en-US" sz="2800" b="1">
                <a:solidFill>
                  <a:schemeClr val="accent2">
                    <a:lumMod val="75000"/>
                  </a:schemeClr>
                </a:solidFill>
                <a:latin typeface="Times New Roman" panose="02020603050405020304" charset="0"/>
                <a:cs typeface="Times New Roman" panose="02020603050405020304" charset="0"/>
                <a:sym typeface="+mn-ea"/>
              </a:rPr>
              <a:t>灾难性的</a:t>
            </a:r>
            <a:endParaRPr lang="zh-CN" altLang="en-US" sz="28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3" grpId="0" build="p"/>
      <p:bldP spid="6" grpId="0"/>
      <p:bldP spid="10" grpId="0"/>
      <p:bldP spid="7" grpId="0"/>
      <p:bldP spid="8" grpId="0"/>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296545" y="222885"/>
            <a:ext cx="11126470" cy="1076325"/>
          </a:xfrm>
          <a:prstGeom prst="rect">
            <a:avLst/>
          </a:prstGeom>
          <a:noFill/>
          <a:ln w="9525">
            <a:noFill/>
          </a:ln>
        </p:spPr>
        <p:txBody>
          <a:bodyPr wrap="square">
            <a:spAutoFit/>
          </a:bodyPr>
          <a:p>
            <a:pPr marL="219075" indent="-219075"/>
            <a:r>
              <a:rPr sz="3200" b="1">
                <a:latin typeface="Times New Roman" panose="02020603050405020304" charset="0"/>
                <a:cs typeface="Times New Roman" panose="02020603050405020304" charset="0"/>
              </a:rPr>
              <a:t>                                </a:t>
            </a:r>
            <a:r>
              <a:rPr sz="3200" b="1">
                <a:solidFill>
                  <a:srgbClr val="7030A0"/>
                </a:solidFill>
                <a:latin typeface="Times New Roman" panose="02020603050405020304" charset="0"/>
                <a:cs typeface="Times New Roman" panose="02020603050405020304" charset="0"/>
              </a:rPr>
              <a:t>受困于</a:t>
            </a:r>
            <a:endParaRPr sz="3200" b="1">
              <a:latin typeface="Times New Roman" panose="02020603050405020304" charset="0"/>
              <a:cs typeface="Times New Roman" panose="02020603050405020304" charset="0"/>
            </a:endParaRPr>
          </a:p>
          <a:p>
            <a:pPr marL="219075" indent="-219075"/>
            <a:r>
              <a:rPr sz="3200" b="1">
                <a:latin typeface="Times New Roman" panose="02020603050405020304" charset="0"/>
                <a:cs typeface="Times New Roman" panose="02020603050405020304" charset="0"/>
              </a:rPr>
              <a:t>                                              </a:t>
            </a:r>
            <a:r>
              <a:rPr sz="3200" b="1">
                <a:solidFill>
                  <a:srgbClr val="7030A0"/>
                </a:solidFill>
                <a:latin typeface="Times New Roman" panose="02020603050405020304" charset="0"/>
                <a:cs typeface="Times New Roman" panose="02020603050405020304" charset="0"/>
              </a:rPr>
              <a:t> 诱使某人（做）某事</a:t>
            </a:r>
            <a:endParaRPr sz="3200" b="1">
              <a:solidFill>
                <a:srgbClr val="7030A0"/>
              </a:solidFill>
              <a:latin typeface="Times New Roman" panose="02020603050405020304" charset="0"/>
              <a:cs typeface="Times New Roman" panose="02020603050405020304" charset="0"/>
            </a:endParaRPr>
          </a:p>
        </p:txBody>
      </p:sp>
      <p:sp>
        <p:nvSpPr>
          <p:cNvPr id="15" name="标题 1"/>
          <p:cNvSpPr>
            <a:spLocks noGrp="1"/>
          </p:cNvSpPr>
          <p:nvPr/>
        </p:nvSpPr>
        <p:spPr>
          <a:xfrm>
            <a:off x="296545" y="1299210"/>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The thick smoke and flames </a:t>
            </a:r>
            <a:r>
              <a:rPr spc="0">
                <a:solidFill>
                  <a:schemeClr val="accent2">
                    <a:lumMod val="75000"/>
                  </a:schemeClr>
                </a:solidFill>
                <a:latin typeface="Times New Roman" panose="02020603050405020304" charset="0"/>
                <a:ea typeface="+mn-ea"/>
                <a:cs typeface="Times New Roman" panose="02020603050405020304" charset="0"/>
              </a:rPr>
              <a:t>trapped</a:t>
            </a:r>
            <a:r>
              <a:rPr spc="0">
                <a:latin typeface="Times New Roman" panose="02020603050405020304" charset="0"/>
                <a:ea typeface="+mn-ea"/>
                <a:cs typeface="Times New Roman" panose="02020603050405020304" charset="0"/>
              </a:rPr>
              <a:t> people upstairs.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浓烟和火焰把人们困在了楼上。</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 children </a:t>
            </a:r>
            <a:r>
              <a:rPr spc="0">
                <a:solidFill>
                  <a:schemeClr val="accent2">
                    <a:lumMod val="75000"/>
                  </a:schemeClr>
                </a:solidFill>
                <a:latin typeface="Times New Roman" panose="02020603050405020304" charset="0"/>
                <a:ea typeface="+mn-ea"/>
                <a:cs typeface="Times New Roman" panose="02020603050405020304" charset="0"/>
              </a:rPr>
              <a:t>trapped</a:t>
            </a:r>
            <a:r>
              <a:rPr spc="0">
                <a:latin typeface="Times New Roman" panose="02020603050405020304" charset="0"/>
                <a:ea typeface="+mn-ea"/>
                <a:cs typeface="Times New Roman" panose="02020603050405020304" charset="0"/>
              </a:rPr>
              <a:t> in the burning building were saved at last.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被困在燃烧着的楼房里的孩子们最后得救了。</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A fox was caught in a </a:t>
            </a:r>
            <a:r>
              <a:rPr spc="0">
                <a:solidFill>
                  <a:schemeClr val="accent2">
                    <a:lumMod val="75000"/>
                  </a:schemeClr>
                </a:solidFill>
                <a:latin typeface="Times New Roman" panose="02020603050405020304" charset="0"/>
                <a:ea typeface="+mn-ea"/>
                <a:cs typeface="Times New Roman" panose="02020603050405020304" charset="0"/>
              </a:rPr>
              <a:t>trap</a:t>
            </a:r>
            <a:r>
              <a:rPr spc="0">
                <a:latin typeface="Times New Roman" panose="02020603050405020304" charset="0"/>
                <a:ea typeface="+mn-ea"/>
                <a:cs typeface="Times New Roman" panose="02020603050405020304" charset="0"/>
              </a:rPr>
              <a:t>. 一只狐狸掉进了陷阱里。</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Some women see marriage as a </a:t>
            </a:r>
            <a:r>
              <a:rPr spc="0">
                <a:solidFill>
                  <a:schemeClr val="accent2">
                    <a:lumMod val="75000"/>
                  </a:schemeClr>
                </a:solidFill>
                <a:latin typeface="Times New Roman" panose="02020603050405020304" charset="0"/>
                <a:ea typeface="+mn-ea"/>
                <a:cs typeface="Times New Roman" panose="02020603050405020304" charset="0"/>
              </a:rPr>
              <a:t>trap</a:t>
            </a:r>
            <a:r>
              <a:rPr spc="0">
                <a:latin typeface="Times New Roman" panose="02020603050405020304" charset="0"/>
                <a:ea typeface="+mn-ea"/>
                <a:cs typeface="Times New Roman" panose="02020603050405020304" charset="0"/>
              </a:rPr>
              <a:t>. 有些妇女把婚姻视作围城。</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Soon after the quakes, the army sent 150,000 soldiers to Tangshan to dig out those who </a:t>
            </a:r>
            <a:r>
              <a:rPr spc="0">
                <a:solidFill>
                  <a:schemeClr val="accent2">
                    <a:lumMod val="75000"/>
                  </a:schemeClr>
                </a:solidFill>
                <a:latin typeface="Times New Roman" panose="02020603050405020304" charset="0"/>
                <a:ea typeface="+mn-ea"/>
                <a:cs typeface="Times New Roman" panose="02020603050405020304" charset="0"/>
              </a:rPr>
              <a:t>were trapped</a:t>
            </a:r>
            <a:r>
              <a:rPr spc="0">
                <a:latin typeface="Times New Roman" panose="02020603050405020304" charset="0"/>
                <a:ea typeface="+mn-ea"/>
                <a:cs typeface="Times New Roman" panose="02020603050405020304" charset="0"/>
              </a:rPr>
              <a:t> and to bury the dead. 地震后不久，部队派了15 万名战士到唐山将受困的人们挖出来，并将死者掩埋。</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Some of the workers </a:t>
            </a:r>
            <a:r>
              <a:rPr spc="0">
                <a:solidFill>
                  <a:schemeClr val="accent2">
                    <a:lumMod val="75000"/>
                  </a:schemeClr>
                </a:solidFill>
                <a:latin typeface="Times New Roman" panose="02020603050405020304" charset="0"/>
                <a:ea typeface="+mn-ea"/>
                <a:cs typeface="Times New Roman" panose="02020603050405020304" charset="0"/>
              </a:rPr>
              <a:t>were trapped in</a:t>
            </a:r>
            <a:r>
              <a:rPr spc="0">
                <a:latin typeface="Times New Roman" panose="02020603050405020304" charset="0"/>
                <a:ea typeface="+mn-ea"/>
                <a:cs typeface="Times New Roman" panose="02020603050405020304" charset="0"/>
              </a:rPr>
              <a:t> the ruins. 有些工人被困在废墟中。</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They </a:t>
            </a:r>
            <a:r>
              <a:rPr spc="0">
                <a:solidFill>
                  <a:schemeClr val="accent2">
                    <a:lumMod val="75000"/>
                  </a:schemeClr>
                </a:solidFill>
                <a:latin typeface="Times New Roman" panose="02020603050405020304" charset="0"/>
                <a:ea typeface="+mn-ea"/>
                <a:cs typeface="Times New Roman" panose="02020603050405020304" charset="0"/>
              </a:rPr>
              <a:t>trapped</a:t>
            </a:r>
            <a:r>
              <a:rPr spc="0">
                <a:latin typeface="Times New Roman" panose="02020603050405020304" charset="0"/>
                <a:ea typeface="+mn-ea"/>
                <a:cs typeface="Times New Roman" panose="02020603050405020304" charset="0"/>
              </a:rPr>
              <a:t> her </a:t>
            </a:r>
            <a:r>
              <a:rPr spc="0">
                <a:solidFill>
                  <a:schemeClr val="accent2">
                    <a:lumMod val="75000"/>
                  </a:schemeClr>
                </a:solidFill>
                <a:latin typeface="Times New Roman" panose="02020603050405020304" charset="0"/>
                <a:ea typeface="+mn-ea"/>
                <a:cs typeface="Times New Roman" panose="02020603050405020304" charset="0"/>
              </a:rPr>
              <a:t>into</a:t>
            </a:r>
            <a:r>
              <a:rPr spc="0">
                <a:latin typeface="Times New Roman" panose="02020603050405020304" charset="0"/>
                <a:ea typeface="+mn-ea"/>
                <a:cs typeface="Times New Roman" panose="02020603050405020304" charset="0"/>
              </a:rPr>
              <a:t> marrying their son. 他们诱使她嫁给他们的儿子。</a:t>
            </a: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296545" y="222885"/>
            <a:ext cx="340804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be trapped in…</a:t>
            </a:r>
            <a:endParaRPr lang="en-US" altLang="en-US" sz="32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296545" y="715645"/>
            <a:ext cx="476313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trap sb into (doing) sth.</a:t>
            </a:r>
            <a:endParaRPr lang="en-US" altLang="en-US" sz="32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26. bury/ˈberi/vt.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3709035" y="196850"/>
            <a:ext cx="284861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掩埋；埋葬</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233680" y="78041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破拆法：bu(不)+r(让)+y(养)     助记：既然不让养，就把它埋了吧。</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296545" y="1299210"/>
            <a:ext cx="11725275" cy="6934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                                                  </a:t>
            </a:r>
            <a:r>
              <a:rPr spc="0">
                <a:solidFill>
                  <a:schemeClr val="accent2">
                    <a:lumMod val="75000"/>
                  </a:schemeClr>
                </a:solidFill>
                <a:latin typeface="Times New Roman" panose="02020603050405020304" charset="0"/>
                <a:ea typeface="+mn-ea"/>
                <a:cs typeface="Times New Roman" panose="02020603050405020304" charset="0"/>
                <a:sym typeface="+mn-ea"/>
              </a:rPr>
              <a:t>=                          </a:t>
            </a:r>
            <a:r>
              <a:rPr lang="en-US" sz="3200" spc="150">
                <a:solidFill>
                  <a:srgbClr val="7030A0"/>
                </a:solidFill>
                <a:latin typeface="Times New Roman" panose="02020603050405020304" charset="0"/>
                <a:ea typeface="+mn-ea"/>
                <a:cs typeface="Times New Roman" panose="02020603050405020304" charset="0"/>
                <a:sym typeface="+mn-ea"/>
              </a:rPr>
              <a:t>埋头于，专心致志于 </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296545" y="1299210"/>
            <a:ext cx="469328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bury one's head/oneself in…</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4989830" y="1299210"/>
            <a:ext cx="24536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be buried in…</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96545" y="1869440"/>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He died at the age of 80 and </a:t>
            </a:r>
            <a:r>
              <a:rPr lang="en-US" altLang="zh-CN" spc="0">
                <a:latin typeface="Times New Roman" panose="02020603050405020304" charset="0"/>
                <a:ea typeface="+mn-ea"/>
                <a:cs typeface="Times New Roman" panose="02020603050405020304" charset="0"/>
              </a:rPr>
              <a:t>was ______in</a:t>
            </a:r>
            <a:r>
              <a:rPr spc="0">
                <a:latin typeface="Times New Roman" panose="02020603050405020304" charset="0"/>
                <a:ea typeface="+mn-ea"/>
                <a:cs typeface="Times New Roman" panose="02020603050405020304" charset="0"/>
              </a:rPr>
              <a:t> his homeland.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他80岁去世了，被安葬在他的家乡。</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I was looking for my handbag, which</a:t>
            </a:r>
            <a:r>
              <a:rPr lang="en-US" altLang="zh-CN" spc="0">
                <a:latin typeface="Times New Roman" panose="02020603050405020304" charset="0"/>
                <a:ea typeface="+mn-ea"/>
                <a:cs typeface="Times New Roman" panose="02020603050405020304" charset="0"/>
              </a:rPr>
              <a:t>__________</a:t>
            </a:r>
            <a:r>
              <a:rPr spc="0">
                <a:latin typeface="Times New Roman" panose="02020603050405020304" charset="0"/>
                <a:ea typeface="+mn-ea"/>
                <a:cs typeface="Times New Roman" panose="02020603050405020304" charset="0"/>
              </a:rPr>
              <a:t>under a pile of old newspapers.  我正在找被埋在一堆旧报纸下面的手提包。</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He</a:t>
            </a:r>
            <a:r>
              <a:rPr lang="en-US" altLang="zh-CN" spc="0">
                <a:latin typeface="Times New Roman" panose="02020603050405020304" charset="0"/>
                <a:ea typeface="+mn-ea"/>
                <a:cs typeface="Times New Roman" panose="02020603050405020304" charset="0"/>
              </a:rPr>
              <a:t>_______</a:t>
            </a:r>
            <a:r>
              <a:rPr spc="0">
                <a:latin typeface="Times New Roman" panose="02020603050405020304" charset="0"/>
                <a:ea typeface="+mn-ea"/>
                <a:cs typeface="Times New Roman" panose="02020603050405020304" charset="0"/>
              </a:rPr>
              <a:t>his face in his hands and wept.  他双手掩面而泣。</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She had learnt </a:t>
            </a:r>
            <a:r>
              <a:rPr lang="en-US" altLang="zh-CN" spc="0">
                <a:latin typeface="Times New Roman" panose="02020603050405020304" charset="0"/>
                <a:ea typeface="+mn-ea"/>
                <a:cs typeface="Times New Roman" panose="02020603050405020304" charset="0"/>
              </a:rPr>
              <a:t>_______</a:t>
            </a:r>
            <a:r>
              <a:rPr spc="0">
                <a:latin typeface="Times New Roman" panose="02020603050405020304" charset="0"/>
                <a:ea typeface="+mn-ea"/>
                <a:cs typeface="Times New Roman" panose="02020603050405020304" charset="0"/>
              </a:rPr>
              <a:t>her feelings.  她已经学会了感情不外露。</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My father</a:t>
            </a:r>
            <a:r>
              <a:rPr lang="en-US" altLang="zh-CN" spc="0">
                <a:latin typeface="Times New Roman" panose="02020603050405020304" charset="0"/>
                <a:ea typeface="+mn-ea"/>
                <a:cs typeface="Times New Roman" panose="02020603050405020304" charset="0"/>
              </a:rPr>
              <a:t>_______</a:t>
            </a:r>
            <a:r>
              <a:rPr spc="0">
                <a:latin typeface="Times New Roman" panose="02020603050405020304" charset="0"/>
                <a:ea typeface="+mn-ea"/>
                <a:cs typeface="Times New Roman" panose="02020603050405020304" charset="0"/>
              </a:rPr>
              <a:t>his head / himself</a:t>
            </a:r>
            <a:r>
              <a:rPr lang="en-US" altLang="zh-CN" spc="0">
                <a:latin typeface="Times New Roman" panose="02020603050405020304" charset="0"/>
                <a:ea typeface="+mn-ea"/>
                <a:cs typeface="Times New Roman" panose="02020603050405020304" charset="0"/>
              </a:rPr>
              <a:t>___</a:t>
            </a:r>
            <a:r>
              <a:rPr spc="0">
                <a:latin typeface="Times New Roman" panose="02020603050405020304" charset="0"/>
                <a:ea typeface="+mn-ea"/>
                <a:cs typeface="Times New Roman" panose="02020603050405020304" charset="0"/>
              </a:rPr>
              <a:t> his newspaper.</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 My father </a:t>
            </a:r>
            <a:r>
              <a:rPr lang="en-US" altLang="zh-CN" spc="0">
                <a:latin typeface="Times New Roman" panose="02020603050405020304" charset="0"/>
                <a:ea typeface="+mn-ea"/>
                <a:cs typeface="Times New Roman" panose="02020603050405020304" charset="0"/>
              </a:rPr>
              <a:t>_</a:t>
            </a:r>
            <a:r>
              <a:rPr lang="en-US" altLang="zh-CN" spc="0">
                <a:latin typeface="Times New Roman" panose="02020603050405020304" charset="0"/>
                <a:ea typeface="+mn-ea"/>
                <a:cs typeface="Times New Roman" panose="02020603050405020304" charset="0"/>
              </a:rPr>
              <a:t>____________</a:t>
            </a:r>
            <a:r>
              <a:rPr spc="0">
                <a:latin typeface="Times New Roman" panose="02020603050405020304" charset="0"/>
                <a:ea typeface="+mn-ea"/>
                <a:cs typeface="Times New Roman" panose="02020603050405020304" charset="0"/>
              </a:rPr>
              <a:t>his newspaper. 我父亲专心致志地看他的报纸。</a:t>
            </a:r>
            <a:endParaRPr spc="0">
              <a:latin typeface="Times New Roman" panose="02020603050405020304" charset="0"/>
              <a:ea typeface="+mn-ea"/>
              <a:cs typeface="Times New Roman" panose="02020603050405020304" charset="0"/>
            </a:endParaRPr>
          </a:p>
          <a:p>
            <a:pPr algn="just">
              <a:lnSpc>
                <a:spcPct val="100000"/>
              </a:lnSpc>
              <a:buClrTx/>
              <a:buSzTx/>
              <a:buFontTx/>
            </a:pPr>
            <a:r>
              <a:rPr lang="en-US" altLang="zh-CN" spc="0">
                <a:latin typeface="Times New Roman" panose="02020603050405020304" charset="0"/>
                <a:ea typeface="+mn-ea"/>
                <a:cs typeface="Times New Roman" panose="02020603050405020304" charset="0"/>
              </a:rPr>
              <a:t>________ </a:t>
            </a:r>
            <a:r>
              <a:rPr spc="0">
                <a:latin typeface="Times New Roman" panose="02020603050405020304" charset="0"/>
                <a:ea typeface="+mn-ea"/>
                <a:cs typeface="Times New Roman" panose="02020603050405020304" charset="0"/>
              </a:rPr>
              <a:t>my book, I didn</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t realize it was raining.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我专心致志地看书，没注意到下雨了。</a:t>
            </a:r>
            <a:endParaRPr spc="0">
              <a:latin typeface="Times New Roman" panose="02020603050405020304" charset="0"/>
              <a:ea typeface="+mn-ea"/>
              <a:cs typeface="Times New Roman" panose="02020603050405020304" charset="0"/>
            </a:endParaRPr>
          </a:p>
        </p:txBody>
      </p:sp>
      <p:sp>
        <p:nvSpPr>
          <p:cNvPr id="8" name="标题 1"/>
          <p:cNvSpPr>
            <a:spLocks noGrp="1"/>
          </p:cNvSpPr>
          <p:nvPr/>
        </p:nvSpPr>
        <p:spPr>
          <a:xfrm>
            <a:off x="5282565" y="1869440"/>
            <a:ext cx="12750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buried</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6837680" y="2733675"/>
            <a:ext cx="18649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was buried</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836930" y="3567430"/>
            <a:ext cx="13201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buried</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659380" y="4035425"/>
            <a:ext cx="13201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to bury</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894840" y="4422775"/>
            <a:ext cx="13201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buried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5859780" y="4422775"/>
            <a:ext cx="5988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in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2312670" y="4889500"/>
            <a:ext cx="22485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was buried in</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296545" y="5265420"/>
            <a:ext cx="16294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Buried in</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15" grpId="0"/>
      <p:bldP spid="3" grpId="0"/>
      <p:bldP spid="5" grpId="0"/>
      <p:bldP spid="8" grpId="0"/>
      <p:bldP spid="9" grpId="0"/>
      <p:bldP spid="10" grpId="0"/>
      <p:bldP spid="11" grpId="0"/>
      <p:bldP spid="13" grpId="0"/>
      <p:bldP spid="14" grpId="0"/>
      <p:bldP spid="16" grpId="0"/>
      <p:bldP spid="18"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a:t>
            </a:r>
            <a:r>
              <a:rPr lang="en-US" altLang="zh-CN" sz="3200">
                <a:latin typeface="Times New Roman" panose="02020603050405020304" charset="0"/>
                <a:ea typeface="+mn-ea"/>
                <a:cs typeface="Times New Roman" panose="02020603050405020304" charset="0"/>
              </a:rPr>
              <a:t>7.</a:t>
            </a:r>
            <a:r>
              <a:rPr sz="3200">
                <a:latin typeface="Times New Roman" panose="02020603050405020304" charset="0"/>
                <a:ea typeface="+mn-ea"/>
                <a:cs typeface="Times New Roman" panose="02020603050405020304" charset="0"/>
              </a:rPr>
              <a:t> breathe/bri:ð/vi.&amp;vt.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5136515" y="196850"/>
            <a:ext cx="124206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呼吸</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6" name="标题 1"/>
          <p:cNvSpPr>
            <a:spLocks noGrp="1"/>
          </p:cNvSpPr>
          <p:nvPr/>
        </p:nvSpPr>
        <p:spPr>
          <a:xfrm>
            <a:off x="233680" y="78041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breathe in/out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breath /ˈbreθ/ n.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take a deep breath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hold one</a:t>
            </a:r>
            <a:r>
              <a:rPr lang="en-US" altLang="zh-CN" spc="0">
                <a:solidFill>
                  <a:schemeClr val="accent2">
                    <a:lumMod val="75000"/>
                  </a:schemeClr>
                </a:solidFill>
                <a:latin typeface="Times New Roman" panose="02020603050405020304" charset="0"/>
                <a:ea typeface="+mn-ea"/>
                <a:cs typeface="Times New Roman" panose="02020603050405020304" charset="0"/>
              </a:rPr>
              <a:t>'</a:t>
            </a:r>
            <a:r>
              <a:rPr spc="0">
                <a:solidFill>
                  <a:schemeClr val="accent2">
                    <a:lumMod val="75000"/>
                  </a:schemeClr>
                </a:solidFill>
                <a:latin typeface="Times New Roman" panose="02020603050405020304" charset="0"/>
                <a:ea typeface="+mn-ea"/>
                <a:cs typeface="Times New Roman" panose="02020603050405020304" charset="0"/>
              </a:rPr>
              <a:t>s breath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out of breath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catch one</a:t>
            </a:r>
            <a:r>
              <a:rPr lang="en-US" altLang="zh-CN" spc="0">
                <a:solidFill>
                  <a:schemeClr val="accent2">
                    <a:lumMod val="75000"/>
                  </a:schemeClr>
                </a:solidFill>
                <a:latin typeface="Times New Roman" panose="02020603050405020304" charset="0"/>
                <a:ea typeface="+mn-ea"/>
                <a:cs typeface="Times New Roman" panose="02020603050405020304" charset="0"/>
              </a:rPr>
              <a:t>'</a:t>
            </a:r>
            <a:r>
              <a:rPr spc="0">
                <a:solidFill>
                  <a:schemeClr val="accent2">
                    <a:lumMod val="75000"/>
                  </a:schemeClr>
                </a:solidFill>
                <a:latin typeface="Times New Roman" panose="02020603050405020304" charset="0"/>
                <a:ea typeface="+mn-ea"/>
                <a:cs typeface="Times New Roman" panose="02020603050405020304" charset="0"/>
              </a:rPr>
              <a:t>s breath</a:t>
            </a:r>
            <a:r>
              <a:rPr spc="0">
                <a:latin typeface="Times New Roman" panose="02020603050405020304" charset="0"/>
                <a:ea typeface="+mn-ea"/>
                <a:cs typeface="Times New Roman" panose="02020603050405020304" charset="0"/>
              </a:rPr>
              <a:t> </a:t>
            </a: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2392045" y="780415"/>
            <a:ext cx="2125980" cy="521970"/>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2800" b="1" spc="150" dirty="0">
                <a:solidFill>
                  <a:srgbClr val="7030A0"/>
                </a:solidFill>
                <a:latin typeface="Times New Roman" panose="02020603050405020304" charset="0"/>
                <a:cs typeface="Times New Roman" panose="02020603050405020304" charset="0"/>
                <a:sym typeface="+mn-ea"/>
              </a:rPr>
              <a:t>吸入/呼出</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2677160" y="1198880"/>
            <a:ext cx="4307840" cy="521970"/>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2800" b="1" spc="150" dirty="0">
                <a:solidFill>
                  <a:srgbClr val="7030A0"/>
                </a:solidFill>
                <a:latin typeface="Times New Roman" panose="02020603050405020304" charset="0"/>
                <a:cs typeface="Times New Roman" panose="02020603050405020304" charset="0"/>
                <a:sym typeface="+mn-ea"/>
              </a:rPr>
              <a:t>气息；呼吸；一口气</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3068955" y="1617345"/>
            <a:ext cx="2273300" cy="521970"/>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2800" b="1" spc="150" dirty="0">
                <a:solidFill>
                  <a:srgbClr val="7030A0"/>
                </a:solidFill>
                <a:latin typeface="Times New Roman" panose="02020603050405020304" charset="0"/>
                <a:cs typeface="Times New Roman" panose="02020603050405020304" charset="0"/>
                <a:sym typeface="+mn-ea"/>
              </a:rPr>
              <a:t>深吸一口气</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2863215" y="2051050"/>
            <a:ext cx="2273300" cy="521970"/>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2800" b="1" spc="150" dirty="0">
                <a:solidFill>
                  <a:srgbClr val="7030A0"/>
                </a:solidFill>
                <a:latin typeface="Times New Roman" panose="02020603050405020304" charset="0"/>
                <a:cs typeface="Times New Roman" panose="02020603050405020304" charset="0"/>
                <a:sym typeface="+mn-ea"/>
              </a:rPr>
              <a:t>屏住呼吸</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2240280" y="2502535"/>
            <a:ext cx="2665730" cy="521970"/>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2800" b="1" spc="150" dirty="0">
                <a:solidFill>
                  <a:srgbClr val="7030A0"/>
                </a:solidFill>
                <a:latin typeface="Times New Roman" panose="02020603050405020304" charset="0"/>
                <a:cs typeface="Times New Roman" panose="02020603050405020304" charset="0"/>
                <a:sym typeface="+mn-ea"/>
              </a:rPr>
              <a:t>上气不接下气</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2980690" y="2921635"/>
            <a:ext cx="2273300" cy="521970"/>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2800" b="1" spc="150" dirty="0">
                <a:solidFill>
                  <a:srgbClr val="7030A0"/>
                </a:solidFill>
                <a:latin typeface="Times New Roman" panose="02020603050405020304" charset="0"/>
                <a:cs typeface="Times New Roman" panose="02020603050405020304" charset="0"/>
                <a:sym typeface="+mn-ea"/>
              </a:rPr>
              <a:t>恢复呼吸</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0" name="标题 1"/>
          <p:cNvSpPr>
            <a:spLocks noGrp="1"/>
          </p:cNvSpPr>
          <p:nvPr/>
        </p:nvSpPr>
        <p:spPr>
          <a:xfrm>
            <a:off x="296545" y="3442970"/>
            <a:ext cx="11725275" cy="23926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练：</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Slowly, the city began to _________ again. 慢慢地，这座城市又开始出现了生机。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s good for the health ___________</a:t>
            </a:r>
            <a:r>
              <a:rPr lang="en-US" altLang="zh-CN" sz="2400" spc="0">
                <a:latin typeface="Times New Roman" panose="02020603050405020304" charset="0"/>
                <a:ea typeface="+mn-ea"/>
                <a:cs typeface="Times New Roman" panose="02020603050405020304" charset="0"/>
              </a:rPr>
              <a:t>_</a:t>
            </a:r>
            <a:r>
              <a:rPr sz="2400" spc="0">
                <a:latin typeface="Times New Roman" panose="02020603050405020304" charset="0"/>
                <a:ea typeface="+mn-ea"/>
                <a:cs typeface="Times New Roman" panose="02020603050405020304" charset="0"/>
              </a:rPr>
              <a:t> deeply. 做深呼吸对身体有益。</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Most people don't realize that they are __________</a:t>
            </a:r>
            <a:r>
              <a:rPr lang="en-US" altLang="zh-CN" sz="2400" spc="0">
                <a:latin typeface="Times New Roman" panose="02020603050405020304" charset="0"/>
                <a:ea typeface="+mn-ea"/>
                <a:cs typeface="Times New Roman" panose="02020603050405020304" charset="0"/>
              </a:rPr>
              <a:t>_</a:t>
            </a:r>
            <a:r>
              <a:rPr sz="2400" spc="0">
                <a:latin typeface="Times New Roman" panose="02020603050405020304" charset="0"/>
                <a:ea typeface="+mn-ea"/>
                <a:cs typeface="Times New Roman" panose="02020603050405020304" charset="0"/>
              </a:rPr>
              <a:t> polluted air.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大多数人没有意识到自己正呼吸着污染了的空气。</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You can see people</a:t>
            </a:r>
            <a:r>
              <a:rPr lang="en-US" altLang="zh-CN" sz="2400" spc="0">
                <a:latin typeface="Times New Roman" panose="02020603050405020304" charset="0"/>
                <a:ea typeface="+mn-ea"/>
                <a:cs typeface="Times New Roman" panose="02020603050405020304" charset="0"/>
              </a:rPr>
              <a:t>'s</a:t>
            </a:r>
            <a:r>
              <a:rPr sz="2400" spc="0">
                <a:latin typeface="Times New Roman" panose="02020603050405020304" charset="0"/>
                <a:ea typeface="+mn-ea"/>
                <a:cs typeface="Times New Roman" panose="02020603050405020304" charset="0"/>
              </a:rPr>
              <a:t>_______</a:t>
            </a:r>
            <a:r>
              <a:rPr lang="en-US" altLang="zh-CN" sz="2400" spc="0">
                <a:latin typeface="Times New Roman" panose="02020603050405020304" charset="0"/>
                <a:ea typeface="+mn-ea"/>
                <a:cs typeface="Times New Roman" panose="02020603050405020304" charset="0"/>
              </a:rPr>
              <a:t>_</a:t>
            </a:r>
            <a:r>
              <a:rPr sz="2400" spc="0">
                <a:latin typeface="Times New Roman" panose="02020603050405020304" charset="0"/>
                <a:ea typeface="+mn-ea"/>
                <a:cs typeface="Times New Roman" panose="02020603050405020304" charset="0"/>
              </a:rPr>
              <a:t> on a cold day. 冷天能看到人们呼出的空气。</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She ______ a deep breath. 她做了一次深呼吸。</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11" name="标题 1"/>
          <p:cNvSpPr>
            <a:spLocks noGrp="1"/>
          </p:cNvSpPr>
          <p:nvPr/>
        </p:nvSpPr>
        <p:spPr>
          <a:xfrm>
            <a:off x="3595370" y="3798570"/>
            <a:ext cx="154114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breathe</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3432810" y="4176395"/>
            <a:ext cx="18211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to breathe</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5502910" y="4517390"/>
            <a:ext cx="18065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breathing</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3068955" y="5265420"/>
            <a:ext cx="13042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breath</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35990" y="5596255"/>
            <a:ext cx="13042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took</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P spid="5" grpId="0"/>
      <p:bldP spid="7" grpId="0"/>
      <p:bldP spid="8" grpId="0"/>
      <p:bldP spid="9" grpId="0"/>
      <p:bldP spid="10" grpId="0"/>
      <p:bldP spid="11" grpId="0"/>
      <p:bldP spid="12" grpId="0"/>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 name="图片 20" descr="survive填空"/>
          <p:cNvPicPr>
            <a:picLocks noChangeAspect="1"/>
          </p:cNvPicPr>
          <p:nvPr/>
        </p:nvPicPr>
        <p:blipFill>
          <a:blip r:embed="rId1"/>
          <a:stretch>
            <a:fillRect/>
          </a:stretch>
        </p:blipFill>
        <p:spPr>
          <a:xfrm>
            <a:off x="0" y="2446020"/>
            <a:ext cx="12191365" cy="3987165"/>
          </a:xfrm>
          <a:prstGeom prst="rect">
            <a:avLst/>
          </a:prstGeom>
        </p:spPr>
      </p:pic>
      <p:sp>
        <p:nvSpPr>
          <p:cNvPr id="10" name="标题 1"/>
          <p:cNvSpPr>
            <a:spLocks noGrp="1"/>
          </p:cNvSpPr>
          <p:nvPr/>
        </p:nvSpPr>
        <p:spPr>
          <a:xfrm>
            <a:off x="233680" y="214630"/>
            <a:ext cx="11725275" cy="18472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By mile 17, I became out of ________ and the once injured ankle hurt badly. (2018北京)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跑到17英里的时候，我变得上气不接下气，受伤的脚踝疼的要命。</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 paused to ________ my breath and then positioned myself to take the best photo of this panorama(全景).(2017天津)  我停下来恢复呼吸</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并找好位置去拍一幅最佳的全景照。</a:t>
            </a:r>
            <a:endParaRPr sz="2400" spc="0">
              <a:latin typeface="Times New Roman" panose="02020603050405020304" charset="0"/>
              <a:ea typeface="+mn-ea"/>
              <a:cs typeface="Times New Roman" panose="02020603050405020304" charset="0"/>
            </a:endParaRPr>
          </a:p>
        </p:txBody>
      </p:sp>
      <p:sp>
        <p:nvSpPr>
          <p:cNvPr id="11" name="标题 1"/>
          <p:cNvSpPr>
            <a:spLocks noGrp="1"/>
          </p:cNvSpPr>
          <p:nvPr/>
        </p:nvSpPr>
        <p:spPr>
          <a:xfrm>
            <a:off x="3964305" y="21463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breath</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1924685" y="94615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catch</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680" y="187579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28.  revive/rɪ</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vaɪv/vt.&amp;vi. </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5240020" y="1862455"/>
            <a:ext cx="323215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复活;(使)复苏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标题 1"/>
          <p:cNvSpPr>
            <a:spLocks noGrp="1"/>
          </p:cNvSpPr>
          <p:nvPr/>
        </p:nvSpPr>
        <p:spPr>
          <a:xfrm>
            <a:off x="7406640" y="3084830"/>
            <a:ext cx="20713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生存;幸存</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0306685" y="2788285"/>
            <a:ext cx="19691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生存;幸存</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10459720" y="3358515"/>
            <a:ext cx="16287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幸存者</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7277735" y="415417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复活</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478010" y="4154170"/>
            <a:ext cx="17024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复活; 复兴</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7152640" y="4891405"/>
            <a:ext cx="25793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有活力的;重要的</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0506075" y="4891405"/>
            <a:ext cx="10617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 活力</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7152640" y="5628640"/>
            <a:ext cx="10115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精力</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455150" y="5628640"/>
            <a:ext cx="17475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精力旺盛的</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361440" y="3492500"/>
            <a:ext cx="11131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维生素</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361440" y="4247515"/>
            <a:ext cx="11131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生动的</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608455" y="4970145"/>
            <a:ext cx="8064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万岁</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4822825" y="415417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生活</a:t>
            </a:r>
            <a:endParaRPr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5" grpId="0"/>
      <p:bldP spid="6" grpId="0"/>
      <p:bldP spid="11" grpId="0"/>
      <p:bldP spid="2" grpId="0"/>
      <p:bldP spid="8" grpId="0"/>
      <p:bldP spid="7" grpId="0"/>
      <p:bldP spid="9" grpId="0"/>
      <p:bldP spid="12" grpId="0"/>
      <p:bldP spid="13" grpId="0"/>
      <p:bldP spid="14" grpId="0"/>
      <p:bldP spid="15" grpId="0"/>
      <p:bldP spid="16" grpId="0"/>
      <p:bldP spid="18"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
          <p:cNvSpPr>
            <a:spLocks noGrp="1"/>
          </p:cNvSpPr>
          <p:nvPr/>
        </p:nvSpPr>
        <p:spPr>
          <a:xfrm>
            <a:off x="233680" y="249555"/>
            <a:ext cx="11725275" cy="19278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Tangshan began to </a:t>
            </a:r>
            <a:r>
              <a:rPr sz="2400" spc="0">
                <a:solidFill>
                  <a:schemeClr val="accent2">
                    <a:lumMod val="75000"/>
                  </a:schemeClr>
                </a:solidFill>
                <a:latin typeface="Times New Roman" panose="02020603050405020304" charset="0"/>
                <a:ea typeface="+mn-ea"/>
                <a:cs typeface="Times New Roman" panose="02020603050405020304" charset="0"/>
              </a:rPr>
              <a:t>revive</a:t>
            </a:r>
            <a:r>
              <a:rPr sz="2400" spc="0">
                <a:latin typeface="Times New Roman" panose="02020603050405020304" charset="0"/>
                <a:ea typeface="+mn-ea"/>
                <a:cs typeface="Times New Roman" panose="02020603050405020304" charset="0"/>
              </a:rPr>
              <a:t> itself and get up on its feet again.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唐山开始恢复元气，重新站起来。</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managed to</a:t>
            </a:r>
            <a:r>
              <a:rPr sz="2400" spc="0">
                <a:solidFill>
                  <a:schemeClr val="accent2">
                    <a:lumMod val="75000"/>
                  </a:schemeClr>
                </a:solidFill>
                <a:latin typeface="Times New Roman" panose="02020603050405020304" charset="0"/>
                <a:ea typeface="+mn-ea"/>
                <a:cs typeface="Times New Roman" panose="02020603050405020304" charset="0"/>
              </a:rPr>
              <a:t> revive</a:t>
            </a:r>
            <a:r>
              <a:rPr sz="2400" spc="0">
                <a:latin typeface="Times New Roman" panose="02020603050405020304" charset="0"/>
                <a:ea typeface="+mn-ea"/>
                <a:cs typeface="Times New Roman" panose="02020603050405020304" charset="0"/>
              </a:rPr>
              <a:t> the injured driver at last. 他们最终使受伤的司机苏醒了过来。</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flowers soon </a:t>
            </a:r>
            <a:r>
              <a:rPr sz="2400" spc="0">
                <a:solidFill>
                  <a:schemeClr val="accent2">
                    <a:lumMod val="75000"/>
                  </a:schemeClr>
                </a:solidFill>
                <a:latin typeface="Times New Roman" panose="02020603050405020304" charset="0"/>
                <a:ea typeface="+mn-ea"/>
                <a:cs typeface="Times New Roman" panose="02020603050405020304" charset="0"/>
              </a:rPr>
              <a:t>revived</a:t>
            </a:r>
            <a:r>
              <a:rPr sz="2400" spc="0">
                <a:latin typeface="Times New Roman" panose="02020603050405020304" charset="0"/>
                <a:ea typeface="+mn-ea"/>
                <a:cs typeface="Times New Roman" panose="02020603050405020304" charset="0"/>
              </a:rPr>
              <a:t> in water. 这些花见了水很快就活过来了。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economy is beginning to </a:t>
            </a:r>
            <a:r>
              <a:rPr sz="2400" spc="0">
                <a:solidFill>
                  <a:schemeClr val="accent2">
                    <a:lumMod val="75000"/>
                  </a:schemeClr>
                </a:solidFill>
                <a:latin typeface="Times New Roman" panose="02020603050405020304" charset="0"/>
                <a:ea typeface="+mn-ea"/>
                <a:cs typeface="Times New Roman" panose="02020603050405020304" charset="0"/>
              </a:rPr>
              <a:t>revive</a:t>
            </a:r>
            <a:r>
              <a:rPr sz="2400" spc="0">
                <a:latin typeface="Times New Roman" panose="02020603050405020304" charset="0"/>
                <a:ea typeface="+mn-ea"/>
                <a:cs typeface="Times New Roman" panose="02020603050405020304" charset="0"/>
              </a:rPr>
              <a:t>. 经济开始复苏。</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045" y="205867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chemeClr val="accent2">
                    <a:lumMod val="75000"/>
                  </a:schemeClr>
                </a:solidFill>
                <a:latin typeface="Times New Roman" panose="02020603050405020304" charset="0"/>
                <a:ea typeface="+mn-ea"/>
                <a:cs typeface="Times New Roman" panose="02020603050405020304" charset="0"/>
              </a:rPr>
              <a:t>revival /rɪ</a:t>
            </a:r>
            <a:r>
              <a:rPr lang="en-US" altLang="zh-CN" sz="3200">
                <a:solidFill>
                  <a:schemeClr val="accent2">
                    <a:lumMod val="75000"/>
                  </a:schemeClr>
                </a:solidFill>
                <a:latin typeface="Times New Roman" panose="02020603050405020304" charset="0"/>
                <a:ea typeface="+mn-ea"/>
                <a:cs typeface="Times New Roman" panose="02020603050405020304" charset="0"/>
              </a:rPr>
              <a:t>'</a:t>
            </a:r>
            <a:r>
              <a:rPr sz="3200">
                <a:solidFill>
                  <a:schemeClr val="accent2">
                    <a:lumMod val="75000"/>
                  </a:schemeClr>
                </a:solidFill>
                <a:latin typeface="Times New Roman" panose="02020603050405020304" charset="0"/>
                <a:ea typeface="+mn-ea"/>
                <a:cs typeface="Times New Roman" panose="02020603050405020304" charset="0"/>
              </a:rPr>
              <a:t>vaɪvl/n.  </a:t>
            </a:r>
            <a:endParaRPr sz="320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z="3200">
              <a:solidFill>
                <a:schemeClr val="accent2">
                  <a:lumMod val="75000"/>
                </a:schemeClr>
              </a:solidFill>
              <a:latin typeface="Times New Roman" panose="02020603050405020304" charset="0"/>
              <a:ea typeface="+mn-ea"/>
              <a:cs typeface="Times New Roman" panose="02020603050405020304" charset="0"/>
            </a:endParaRPr>
          </a:p>
        </p:txBody>
      </p:sp>
      <p:sp>
        <p:nvSpPr>
          <p:cNvPr id="17" name="文本框 16"/>
          <p:cNvSpPr txBox="1"/>
          <p:nvPr/>
        </p:nvSpPr>
        <p:spPr>
          <a:xfrm>
            <a:off x="3839845" y="2045335"/>
            <a:ext cx="268732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复活；复兴</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233680" y="2531110"/>
            <a:ext cx="11725275" cy="17957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What do you think helped in the </a:t>
            </a:r>
            <a:r>
              <a:rPr sz="2400" spc="0">
                <a:solidFill>
                  <a:schemeClr val="accent2">
                    <a:lumMod val="75000"/>
                  </a:schemeClr>
                </a:solidFill>
                <a:latin typeface="Times New Roman" panose="02020603050405020304" charset="0"/>
                <a:ea typeface="+mn-ea"/>
                <a:cs typeface="Times New Roman" panose="02020603050405020304" charset="0"/>
              </a:rPr>
              <a:t>revival</a:t>
            </a:r>
            <a:r>
              <a:rPr sz="2400" spc="0">
                <a:latin typeface="Times New Roman" panose="02020603050405020304" charset="0"/>
                <a:ea typeface="+mn-ea"/>
                <a:cs typeface="Times New Roman" panose="02020603050405020304" charset="0"/>
              </a:rPr>
              <a:t> of Tangshan city?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你认为是什么帮助唐山市的复兴？</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World trade is showing signs of </a:t>
            </a:r>
            <a:r>
              <a:rPr sz="2400" spc="0">
                <a:solidFill>
                  <a:schemeClr val="accent2">
                    <a:lumMod val="75000"/>
                  </a:schemeClr>
                </a:solidFill>
                <a:latin typeface="Times New Roman" panose="02020603050405020304" charset="0"/>
                <a:ea typeface="+mn-ea"/>
                <a:cs typeface="Times New Roman" panose="02020603050405020304" charset="0"/>
              </a:rPr>
              <a:t>revival</a:t>
            </a:r>
            <a:r>
              <a:rPr sz="2400" spc="0">
                <a:latin typeface="Times New Roman" panose="02020603050405020304" charset="0"/>
                <a:ea typeface="+mn-ea"/>
                <a:cs typeface="Times New Roman" panose="02020603050405020304" charset="0"/>
              </a:rPr>
              <a:t>. 世界贸易正显示出复苏的征兆。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Jazz is enjoying a revival.爵士音乐再度盛行。</a:t>
            </a:r>
            <a:endParaRPr sz="2400" spc="0">
              <a:latin typeface="Times New Roman" panose="02020603050405020304" charset="0"/>
              <a:ea typeface="+mn-ea"/>
              <a:cs typeface="Times New Roman" panose="02020603050405020304" charset="0"/>
            </a:endParaRPr>
          </a:p>
        </p:txBody>
      </p:sp>
      <p:sp>
        <p:nvSpPr>
          <p:cNvPr id="3" name="标题 1"/>
          <p:cNvSpPr>
            <a:spLocks noGrp="1"/>
          </p:cNvSpPr>
          <p:nvPr/>
        </p:nvSpPr>
        <p:spPr>
          <a:xfrm>
            <a:off x="233680" y="420941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29.  effort /'efət/ n.</a:t>
            </a:r>
            <a:endParaRPr sz="3200">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 </a:t>
            </a:r>
            <a:endParaRPr>
              <a:latin typeface="Times New Roman" panose="02020603050405020304" charset="0"/>
              <a:ea typeface="+mn-ea"/>
              <a:cs typeface="Times New Roman" panose="02020603050405020304" charset="0"/>
            </a:endParaRPr>
          </a:p>
          <a:p>
            <a:pPr algn="just">
              <a:lnSpc>
                <a:spcPct val="100000"/>
              </a:lnSpc>
              <a:buClrTx/>
              <a:buSzTx/>
              <a:buFontTx/>
            </a:pPr>
            <a:endParaRPr>
              <a:latin typeface="Times New Roman" panose="02020603050405020304" charset="0"/>
              <a:ea typeface="+mn-ea"/>
              <a:cs typeface="Times New Roman" panose="02020603050405020304" charset="0"/>
            </a:endParaRPr>
          </a:p>
        </p:txBody>
      </p:sp>
      <p:sp>
        <p:nvSpPr>
          <p:cNvPr id="5" name="文本框 4"/>
          <p:cNvSpPr txBox="1"/>
          <p:nvPr/>
        </p:nvSpPr>
        <p:spPr>
          <a:xfrm>
            <a:off x="4005580" y="4196080"/>
            <a:ext cx="136080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努力</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6" name="标题 1"/>
          <p:cNvSpPr>
            <a:spLocks noGrp="1"/>
          </p:cNvSpPr>
          <p:nvPr/>
        </p:nvSpPr>
        <p:spPr>
          <a:xfrm>
            <a:off x="233680" y="4779645"/>
            <a:ext cx="90709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词根词缀：ef(向外)+fort(力量)：向外用的力量——努力。</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354965" y="5227955"/>
            <a:ext cx="11725275" cy="17957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a:latin typeface="Times New Roman" panose="02020603050405020304" charset="0"/>
                <a:ea typeface="+mn-ea"/>
                <a:cs typeface="Times New Roman" panose="02020603050405020304" charset="0"/>
                <a:sym typeface="+mn-ea"/>
              </a:rPr>
              <a:t>                                       努力做某事</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sym typeface="+mn-ea"/>
              </a:rPr>
              <a:t>                                           竭尽全力做某事</a:t>
            </a:r>
            <a:endParaRPr sz="2400">
              <a:latin typeface="Times New Roman" panose="02020603050405020304" charset="0"/>
              <a:ea typeface="+mn-ea"/>
              <a:cs typeface="Times New Roman" panose="02020603050405020304" charset="0"/>
            </a:endParaRPr>
          </a:p>
          <a:p>
            <a:pPr algn="just">
              <a:lnSpc>
                <a:spcPct val="100000"/>
              </a:lnSpc>
              <a:buClrTx/>
              <a:buSzTx/>
              <a:buFontTx/>
            </a:pPr>
            <a:r>
              <a:rPr sz="2400">
                <a:latin typeface="Times New Roman" panose="02020603050405020304" charset="0"/>
                <a:ea typeface="+mn-ea"/>
                <a:cs typeface="Times New Roman" panose="02020603050405020304" charset="0"/>
                <a:sym typeface="+mn-ea"/>
              </a:rPr>
              <a:t>                                        不遗余力做某事</a:t>
            </a:r>
            <a:endParaRPr sz="2400" spc="0">
              <a:latin typeface="Times New Roman" panose="02020603050405020304" charset="0"/>
              <a:ea typeface="+mn-ea"/>
              <a:cs typeface="Times New Roman" panose="02020603050405020304" charset="0"/>
            </a:endParaRPr>
          </a:p>
        </p:txBody>
      </p:sp>
      <p:sp>
        <p:nvSpPr>
          <p:cNvPr id="11" name="标题 1"/>
          <p:cNvSpPr>
            <a:spLocks noGrp="1"/>
          </p:cNvSpPr>
          <p:nvPr/>
        </p:nvSpPr>
        <p:spPr>
          <a:xfrm>
            <a:off x="443230" y="5227955"/>
            <a:ext cx="40112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make an effort to do sth.</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443230" y="5591175"/>
            <a:ext cx="47148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make every effort to do sth.</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443230" y="5969000"/>
            <a:ext cx="44151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spare no effort to do sth.  </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7" grpId="1"/>
      <p:bldP spid="4" grpId="0"/>
      <p:bldP spid="6" grpId="0"/>
      <p:bldP spid="8" grpId="0"/>
      <p:bldP spid="11" grpId="0"/>
      <p:bldP spid="9" grpId="0"/>
      <p:bldP spid="12" grpId="0"/>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1"/>
          <p:cNvSpPr>
            <a:spLocks noGrp="1"/>
          </p:cNvSpPr>
          <p:nvPr/>
        </p:nvSpPr>
        <p:spPr>
          <a:xfrm>
            <a:off x="163830" y="221615"/>
            <a:ext cx="11725275" cy="19278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With strong support from the government and the tireless _______ of the city, a new Tangshan was built upon the earthquake ruins.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在政府的大力支持和全市人民的不懈努力下，一个新的唐山在地震废墟上建成了。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You should put more ________ into your work. 你应该更加努力地工作。</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All my ________ ended in failure . 我的一切努力最后都无济于事。</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 winner is one with ____ great effort of will. </a:t>
            </a:r>
            <a:r>
              <a:rPr sz="2400" spc="0">
                <a:latin typeface="Times New Roman" panose="02020603050405020304" charset="0"/>
                <a:ea typeface="+mn-ea"/>
                <a:cs typeface="Times New Roman" panose="02020603050405020304" charset="0"/>
                <a:sym typeface="+mn-ea"/>
              </a:rPr>
              <a:t>(2018北京)</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成功者是有着强大努力意志的人。</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So I_______ an effort to be on time when I meet my friends.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所以当我与朋友见面时，我努力做到守时。</a:t>
            </a:r>
            <a:endParaRPr sz="2400" spc="0">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275955" y="221615"/>
            <a:ext cx="13862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efforts</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3063875" y="1336675"/>
            <a:ext cx="13862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efforts</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1193165" y="1708785"/>
            <a:ext cx="13862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efforts</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3063875" y="2050415"/>
            <a:ext cx="6330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a</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779780" y="2765425"/>
            <a:ext cx="13862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make</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163830" y="3578225"/>
            <a:ext cx="11725275" cy="27971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He was_________ an effort to control himself. 他努力控制自己的情绪。</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These flowers, with or without human care, whether or not some people appreciate, always _______every effort to open their flowers. 这些花儿，不管有没有人在意，不管是不是有人欣赏，总是要竭尽全力开出自己的花朵。</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Dear fellow students, let's start right now and _____ no effort to do a little bit every day, every hour, and every minute! 亲爱的同学们，让我们从现在起，每一天，每一小时，每一分钟，都</a:t>
            </a:r>
            <a:r>
              <a:rPr sz="2400" spc="0">
                <a:latin typeface="Times New Roman" panose="02020603050405020304" charset="0"/>
                <a:ea typeface="+mn-ea"/>
                <a:cs typeface="Times New Roman" panose="02020603050405020304" charset="0"/>
                <a:sym typeface="+mn-ea"/>
              </a:rPr>
              <a:t>不遗余力地做一点贡献</a:t>
            </a:r>
            <a:r>
              <a:rPr sz="2400" spc="0">
                <a:latin typeface="Times New Roman" panose="02020603050405020304" charset="0"/>
                <a:ea typeface="+mn-ea"/>
                <a:cs typeface="Times New Roman" panose="02020603050405020304" charset="0"/>
              </a:rPr>
              <a:t>！</a:t>
            </a:r>
            <a:endParaRPr sz="2400" spc="0">
              <a:latin typeface="Times New Roman" panose="02020603050405020304" charset="0"/>
              <a:ea typeface="+mn-ea"/>
              <a:cs typeface="Times New Roman" panose="02020603050405020304" charset="0"/>
            </a:endParaRPr>
          </a:p>
        </p:txBody>
      </p:sp>
      <p:sp>
        <p:nvSpPr>
          <p:cNvPr id="27" name="标题 1"/>
          <p:cNvSpPr>
            <a:spLocks noGrp="1"/>
          </p:cNvSpPr>
          <p:nvPr/>
        </p:nvSpPr>
        <p:spPr>
          <a:xfrm>
            <a:off x="1252220" y="3578225"/>
            <a:ext cx="13862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making</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1252220" y="4310380"/>
            <a:ext cx="109220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make</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6537960" y="5001895"/>
            <a:ext cx="109220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spare</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fort-力量填空"/>
          <p:cNvPicPr>
            <a:picLocks noChangeAspect="1"/>
          </p:cNvPicPr>
          <p:nvPr/>
        </p:nvPicPr>
        <p:blipFill>
          <a:blip r:embed="rId1"/>
          <a:stretch>
            <a:fillRect/>
          </a:stretch>
        </p:blipFill>
        <p:spPr>
          <a:xfrm>
            <a:off x="0" y="24765"/>
            <a:ext cx="12192000" cy="6807835"/>
          </a:xfrm>
          <a:prstGeom prst="rect">
            <a:avLst/>
          </a:prstGeom>
        </p:spPr>
      </p:pic>
      <p:sp>
        <p:nvSpPr>
          <p:cNvPr id="11" name="标题 1"/>
          <p:cNvSpPr>
            <a:spLocks noGrp="1"/>
          </p:cNvSpPr>
          <p:nvPr/>
        </p:nvSpPr>
        <p:spPr>
          <a:xfrm>
            <a:off x="1153795" y="3143885"/>
            <a:ext cx="9004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力量</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3769360" y="3956685"/>
            <a:ext cx="9004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努力</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7301865" y="3386455"/>
            <a:ext cx="149034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努力做某事</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7392035" y="3956685"/>
            <a:ext cx="20637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全力以赴做某事</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7242175" y="4526915"/>
            <a:ext cx="20637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不遗余力做某事</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3946525" y="5313045"/>
            <a:ext cx="7232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安慰</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4818380" y="5313045"/>
            <a:ext cx="14306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安慰</a:t>
            </a:r>
            <a:r>
              <a:rPr lang="en-US" altLang="zh-CN" sz="2000" spc="0">
                <a:solidFill>
                  <a:schemeClr val="accent2">
                    <a:lumMod val="75000"/>
                  </a:schemeClr>
                </a:solidFill>
                <a:latin typeface="Times New Roman" panose="02020603050405020304" charset="0"/>
                <a:ea typeface="+mn-ea"/>
                <a:cs typeface="Times New Roman" panose="02020603050405020304" charset="0"/>
              </a:rPr>
              <a:t>,</a:t>
            </a:r>
            <a:r>
              <a:rPr sz="2000" spc="0">
                <a:solidFill>
                  <a:schemeClr val="accent2">
                    <a:lumMod val="75000"/>
                  </a:schemeClr>
                </a:solidFill>
                <a:latin typeface="Times New Roman" panose="02020603050405020304" charset="0"/>
                <a:ea typeface="+mn-ea"/>
                <a:cs typeface="Times New Roman" panose="02020603050405020304" charset="0"/>
              </a:rPr>
              <a:t>舒适</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8016240" y="5313045"/>
            <a:ext cx="14306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舒适的</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3561080" y="414655"/>
            <a:ext cx="1591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堡垒</a:t>
            </a:r>
            <a:r>
              <a:rPr lang="en-US" altLang="zh-CN" sz="2000" spc="0">
                <a:solidFill>
                  <a:schemeClr val="accent2">
                    <a:lumMod val="75000"/>
                  </a:schemeClr>
                </a:solidFill>
                <a:latin typeface="Times New Roman" panose="02020603050405020304" charset="0"/>
                <a:ea typeface="+mn-ea"/>
                <a:cs typeface="Times New Roman" panose="02020603050405020304" charset="0"/>
              </a:rPr>
              <a:t>,</a:t>
            </a:r>
            <a:r>
              <a:rPr sz="2000" spc="0">
                <a:solidFill>
                  <a:schemeClr val="accent2">
                    <a:lumMod val="75000"/>
                  </a:schemeClr>
                </a:solidFill>
                <a:latin typeface="Times New Roman" panose="02020603050405020304" charset="0"/>
                <a:ea typeface="+mn-ea"/>
                <a:cs typeface="Times New Roman" panose="02020603050405020304" charset="0"/>
              </a:rPr>
              <a:t>要塞</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6556375" y="414655"/>
            <a:ext cx="1591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堡垒</a:t>
            </a:r>
            <a:r>
              <a:rPr lang="en-US" altLang="zh-CN" sz="2000" spc="0">
                <a:solidFill>
                  <a:schemeClr val="accent2">
                    <a:lumMod val="75000"/>
                  </a:schemeClr>
                </a:solidFill>
                <a:latin typeface="Times New Roman" panose="02020603050405020304" charset="0"/>
                <a:ea typeface="+mn-ea"/>
                <a:cs typeface="Times New Roman" panose="02020603050405020304" charset="0"/>
              </a:rPr>
              <a:t>,</a:t>
            </a:r>
            <a:r>
              <a:rPr sz="2000" spc="0">
                <a:solidFill>
                  <a:schemeClr val="accent2">
                    <a:lumMod val="75000"/>
                  </a:schemeClr>
                </a:solidFill>
                <a:latin typeface="Times New Roman" panose="02020603050405020304" charset="0"/>
                <a:ea typeface="+mn-ea"/>
                <a:cs typeface="Times New Roman" panose="02020603050405020304" charset="0"/>
              </a:rPr>
              <a:t>要塞</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3670300" y="1177925"/>
            <a:ext cx="15906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武力</a:t>
            </a:r>
            <a:r>
              <a:rPr lang="en-US" altLang="zh-CN" sz="2000" spc="0">
                <a:solidFill>
                  <a:schemeClr val="accent2">
                    <a:lumMod val="75000"/>
                  </a:schemeClr>
                </a:solidFill>
                <a:latin typeface="Times New Roman" panose="02020603050405020304" charset="0"/>
                <a:ea typeface="+mn-ea"/>
                <a:cs typeface="Times New Roman" panose="02020603050405020304" charset="0"/>
              </a:rPr>
              <a:t>, </a:t>
            </a:r>
            <a:r>
              <a:rPr sz="2000" spc="0">
                <a:solidFill>
                  <a:schemeClr val="accent2">
                    <a:lumMod val="75000"/>
                  </a:schemeClr>
                </a:solidFill>
                <a:latin typeface="Times New Roman" panose="02020603050405020304" charset="0"/>
                <a:ea typeface="+mn-ea"/>
                <a:cs typeface="Times New Roman" panose="02020603050405020304" charset="0"/>
              </a:rPr>
              <a:t>强力</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5408930" y="1177925"/>
            <a:ext cx="13747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强迫</a:t>
            </a:r>
            <a:r>
              <a:rPr lang="en-US" altLang="zh-CN" sz="2000" spc="0">
                <a:solidFill>
                  <a:schemeClr val="accent2">
                    <a:lumMod val="75000"/>
                  </a:schemeClr>
                </a:solidFill>
                <a:latin typeface="Times New Roman" panose="02020603050405020304" charset="0"/>
                <a:ea typeface="+mn-ea"/>
                <a:cs typeface="Times New Roman" panose="02020603050405020304" charset="0"/>
              </a:rPr>
              <a:t>,</a:t>
            </a:r>
            <a:r>
              <a:rPr sz="2000" spc="0">
                <a:solidFill>
                  <a:schemeClr val="accent2">
                    <a:lumMod val="75000"/>
                  </a:schemeClr>
                </a:solidFill>
                <a:latin typeface="Times New Roman" panose="02020603050405020304" charset="0"/>
                <a:ea typeface="+mn-ea"/>
                <a:cs typeface="Times New Roman" panose="02020603050405020304" charset="0"/>
              </a:rPr>
              <a:t>迫使</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8147685" y="1177925"/>
            <a:ext cx="20548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强大的</a:t>
            </a:r>
            <a:r>
              <a:rPr lang="en-US" altLang="zh-CN" sz="2000" spc="0">
                <a:solidFill>
                  <a:schemeClr val="accent2">
                    <a:lumMod val="75000"/>
                  </a:schemeClr>
                </a:solidFill>
                <a:latin typeface="Times New Roman" panose="02020603050405020304" charset="0"/>
                <a:ea typeface="+mn-ea"/>
                <a:cs typeface="Times New Roman" panose="02020603050405020304" charset="0"/>
              </a:rPr>
              <a:t>,</a:t>
            </a:r>
            <a:r>
              <a:rPr sz="2000" spc="0">
                <a:solidFill>
                  <a:schemeClr val="accent2">
                    <a:lumMod val="75000"/>
                  </a:schemeClr>
                </a:solidFill>
                <a:latin typeface="Times New Roman" panose="02020603050405020304" charset="0"/>
                <a:ea typeface="+mn-ea"/>
                <a:cs typeface="Times New Roman" panose="02020603050405020304" charset="0"/>
              </a:rPr>
              <a:t>有力的</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3914775" y="1865630"/>
            <a:ext cx="2054860" cy="4527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实施</a:t>
            </a:r>
            <a:r>
              <a:rPr lang="en-US" altLang="zh-CN" sz="2000" spc="0">
                <a:solidFill>
                  <a:schemeClr val="accent2">
                    <a:lumMod val="75000"/>
                  </a:schemeClr>
                </a:solidFill>
                <a:latin typeface="Times New Roman" panose="02020603050405020304" charset="0"/>
                <a:ea typeface="+mn-ea"/>
                <a:cs typeface="Times New Roman" panose="02020603050405020304" charset="0"/>
              </a:rPr>
              <a:t>,</a:t>
            </a:r>
            <a:r>
              <a:rPr sz="2000" spc="0">
                <a:solidFill>
                  <a:schemeClr val="accent2">
                    <a:lumMod val="75000"/>
                  </a:schemeClr>
                </a:solidFill>
                <a:latin typeface="Times New Roman" panose="02020603050405020304" charset="0"/>
                <a:ea typeface="+mn-ea"/>
                <a:cs typeface="Times New Roman" panose="02020603050405020304" charset="0"/>
              </a:rPr>
              <a:t>执行</a:t>
            </a:r>
            <a:r>
              <a:rPr lang="en-US" altLang="zh-CN" sz="2000" spc="0">
                <a:solidFill>
                  <a:schemeClr val="accent2">
                    <a:lumMod val="75000"/>
                  </a:schemeClr>
                </a:solidFill>
                <a:latin typeface="Times New Roman" panose="02020603050405020304" charset="0"/>
                <a:ea typeface="+mn-ea"/>
                <a:cs typeface="Times New Roman" panose="02020603050405020304" charset="0"/>
              </a:rPr>
              <a:t>,</a:t>
            </a:r>
            <a:r>
              <a:rPr sz="2000" spc="0">
                <a:solidFill>
                  <a:schemeClr val="accent2">
                    <a:lumMod val="75000"/>
                  </a:schemeClr>
                </a:solidFill>
                <a:latin typeface="Times New Roman" panose="02020603050405020304" charset="0"/>
                <a:ea typeface="+mn-ea"/>
                <a:cs typeface="Times New Roman" panose="02020603050405020304" charset="0"/>
              </a:rPr>
              <a:t>强制</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7392035" y="1865630"/>
            <a:ext cx="2054860" cy="3352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加强</a:t>
            </a:r>
            <a:r>
              <a:rPr lang="en-US" altLang="zh-CN" sz="2000" spc="0">
                <a:solidFill>
                  <a:schemeClr val="accent2">
                    <a:lumMod val="75000"/>
                  </a:schemeClr>
                </a:solidFill>
                <a:latin typeface="Times New Roman" panose="02020603050405020304" charset="0"/>
                <a:ea typeface="+mn-ea"/>
                <a:cs typeface="Times New Roman" panose="02020603050405020304" charset="0"/>
              </a:rPr>
              <a:t>,</a:t>
            </a:r>
            <a:r>
              <a:rPr sz="2000" spc="0">
                <a:solidFill>
                  <a:schemeClr val="accent2">
                    <a:lumMod val="75000"/>
                  </a:schemeClr>
                </a:solidFill>
                <a:latin typeface="Times New Roman" panose="02020603050405020304" charset="0"/>
                <a:ea typeface="+mn-ea"/>
                <a:cs typeface="Times New Roman" panose="02020603050405020304" charset="0"/>
              </a:rPr>
              <a:t>巩固</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3540760" y="6066155"/>
            <a:ext cx="18491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坚定的</a:t>
            </a:r>
            <a:r>
              <a:rPr lang="en-US" altLang="zh-CN" sz="2000" spc="0">
                <a:solidFill>
                  <a:schemeClr val="accent2">
                    <a:lumMod val="75000"/>
                  </a:schemeClr>
                </a:solidFill>
                <a:latin typeface="Times New Roman" panose="02020603050405020304" charset="0"/>
                <a:ea typeface="+mn-ea"/>
                <a:cs typeface="Times New Roman" panose="02020603050405020304" charset="0"/>
              </a:rPr>
              <a:t>,</a:t>
            </a:r>
            <a:r>
              <a:rPr sz="2000" spc="0">
                <a:solidFill>
                  <a:schemeClr val="accent2">
                    <a:lumMod val="75000"/>
                  </a:schemeClr>
                </a:solidFill>
                <a:latin typeface="Times New Roman" panose="02020603050405020304" charset="0"/>
                <a:ea typeface="+mn-ea"/>
                <a:cs typeface="Times New Roman" panose="02020603050405020304" charset="0"/>
              </a:rPr>
              <a:t>牢固的</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5408930" y="6066155"/>
            <a:ext cx="7708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公司</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3844925" y="2573655"/>
            <a:ext cx="251460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财富</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命运</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运气</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7726045" y="2573655"/>
            <a:ext cx="13862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幸运的</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10598785" y="2573655"/>
            <a:ext cx="11195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不幸的</a:t>
            </a:r>
            <a:endParaRPr lang="en-US" altLang="zh-CN" sz="2400"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additive="base">
                                        <p:cTn id="79" dur="500" fill="hold"/>
                                        <p:tgtEl>
                                          <p:spTgt spid="4"/>
                                        </p:tgtEl>
                                        <p:attrNameLst>
                                          <p:attrName>ppt_x</p:attrName>
                                        </p:attrNameLst>
                                      </p:cBhvr>
                                      <p:tavLst>
                                        <p:tav tm="0">
                                          <p:val>
                                            <p:strVal val="#ppt_x"/>
                                          </p:val>
                                        </p:tav>
                                        <p:tav tm="100000">
                                          <p:val>
                                            <p:strVal val="#ppt_x"/>
                                          </p:val>
                                        </p:tav>
                                      </p:tavLst>
                                    </p:anim>
                                    <p:anim calcmode="lin" valueType="num">
                                      <p:cBhvr additive="base">
                                        <p:cTn id="8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additive="base">
                                        <p:cTn id="85" dur="500" fill="hold"/>
                                        <p:tgtEl>
                                          <p:spTgt spid="5"/>
                                        </p:tgtEl>
                                        <p:attrNameLst>
                                          <p:attrName>ppt_x</p:attrName>
                                        </p:attrNameLst>
                                      </p:cBhvr>
                                      <p:tavLst>
                                        <p:tav tm="0">
                                          <p:val>
                                            <p:strVal val="#ppt_x"/>
                                          </p:val>
                                        </p:tav>
                                        <p:tav tm="100000">
                                          <p:val>
                                            <p:strVal val="#ppt_x"/>
                                          </p:val>
                                        </p:tav>
                                      </p:tavLst>
                                    </p:anim>
                                    <p:anim calcmode="lin" valueType="num">
                                      <p:cBhvr additive="base">
                                        <p:cTn id="8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fill="hold"/>
                                        <p:tgtEl>
                                          <p:spTgt spid="6"/>
                                        </p:tgtEl>
                                        <p:attrNameLst>
                                          <p:attrName>ppt_x</p:attrName>
                                        </p:attrNameLst>
                                      </p:cBhvr>
                                      <p:tavLst>
                                        <p:tav tm="0">
                                          <p:val>
                                            <p:strVal val="#ppt_x"/>
                                          </p:val>
                                        </p:tav>
                                        <p:tav tm="100000">
                                          <p:val>
                                            <p:strVal val="#ppt_x"/>
                                          </p:val>
                                        </p:tav>
                                      </p:tavLst>
                                    </p:anim>
                                    <p:anim calcmode="lin" valueType="num">
                                      <p:cBhvr additive="base">
                                        <p:cTn id="9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500" fill="hold"/>
                                        <p:tgtEl>
                                          <p:spTgt spid="7"/>
                                        </p:tgtEl>
                                        <p:attrNameLst>
                                          <p:attrName>ppt_x</p:attrName>
                                        </p:attrNameLst>
                                      </p:cBhvr>
                                      <p:tavLst>
                                        <p:tav tm="0">
                                          <p:val>
                                            <p:strVal val="#ppt_x"/>
                                          </p:val>
                                        </p:tav>
                                        <p:tav tm="100000">
                                          <p:val>
                                            <p:strVal val="#ppt_x"/>
                                          </p:val>
                                        </p:tav>
                                      </p:tavLst>
                                    </p:anim>
                                    <p:anim calcmode="lin" valueType="num">
                                      <p:cBhvr additive="base">
                                        <p:cTn id="9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ppt_x"/>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ppt_x"/>
                                          </p:val>
                                        </p:tav>
                                        <p:tav tm="100000">
                                          <p:val>
                                            <p:strVal val="#ppt_x"/>
                                          </p:val>
                                        </p:tav>
                                      </p:tavLst>
                                    </p:anim>
                                    <p:anim calcmode="lin" valueType="num">
                                      <p:cBhvr additive="base">
                                        <p:cTn id="11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fill="hold"/>
                                        <p:tgtEl>
                                          <p:spTgt spid="19"/>
                                        </p:tgtEl>
                                        <p:attrNameLst>
                                          <p:attrName>ppt_x</p:attrName>
                                        </p:attrNameLst>
                                      </p:cBhvr>
                                      <p:tavLst>
                                        <p:tav tm="0">
                                          <p:val>
                                            <p:strVal val="#ppt_x"/>
                                          </p:val>
                                        </p:tav>
                                        <p:tav tm="100000">
                                          <p:val>
                                            <p:strVal val="#ppt_x"/>
                                          </p:val>
                                        </p:tav>
                                      </p:tavLst>
                                    </p:anim>
                                    <p:anim calcmode="lin" valueType="num">
                                      <p:cBhvr additive="base">
                                        <p:cTn id="1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0"/>
                                        </p:tgtEl>
                                        <p:attrNameLst>
                                          <p:attrName>style.visibility</p:attrName>
                                        </p:attrNameLst>
                                      </p:cBhvr>
                                      <p:to>
                                        <p:strVal val="visible"/>
                                      </p:to>
                                    </p:set>
                                    <p:anim calcmode="lin" valueType="num">
                                      <p:cBhvr additive="base">
                                        <p:cTn id="121" dur="500" fill="hold"/>
                                        <p:tgtEl>
                                          <p:spTgt spid="20"/>
                                        </p:tgtEl>
                                        <p:attrNameLst>
                                          <p:attrName>ppt_x</p:attrName>
                                        </p:attrNameLst>
                                      </p:cBhvr>
                                      <p:tavLst>
                                        <p:tav tm="0">
                                          <p:val>
                                            <p:strVal val="#ppt_x"/>
                                          </p:val>
                                        </p:tav>
                                        <p:tav tm="100000">
                                          <p:val>
                                            <p:strVal val="#ppt_x"/>
                                          </p:val>
                                        </p:tav>
                                      </p:tavLst>
                                    </p:anim>
                                    <p:anim calcmode="lin" valueType="num">
                                      <p:cBhvr additive="base">
                                        <p:cTn id="1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4" grpId="0"/>
      <p:bldP spid="5" grpId="0"/>
      <p:bldP spid="6" grpId="0"/>
      <p:bldP spid="8" grpId="0"/>
      <p:bldP spid="7" grpId="0"/>
      <p:bldP spid="9" grpId="0"/>
      <p:bldP spid="12" grpId="0"/>
      <p:bldP spid="13" grpId="0"/>
      <p:bldP spid="14" grpId="0"/>
      <p:bldP spid="15" grpId="0"/>
      <p:bldP spid="16" grpId="0"/>
      <p:bldP spid="17" grpId="0"/>
      <p:bldP spid="18" grpId="0"/>
      <p:bldP spid="19" grpId="0"/>
      <p:bldP spid="20" grpId="0"/>
      <p:bldP spid="23" grpId="0"/>
      <p:bldP spid="24"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descr="uni-一填空"/>
          <p:cNvPicPr>
            <a:picLocks noChangeAspect="1"/>
          </p:cNvPicPr>
          <p:nvPr/>
        </p:nvPicPr>
        <p:blipFill>
          <a:blip r:embed="rId1"/>
          <a:stretch>
            <a:fillRect/>
          </a:stretch>
        </p:blipFill>
        <p:spPr>
          <a:xfrm>
            <a:off x="0" y="590550"/>
            <a:ext cx="12192000" cy="3843020"/>
          </a:xfrm>
          <a:prstGeom prst="rect">
            <a:avLst/>
          </a:prstGeom>
        </p:spPr>
      </p:pic>
      <p:sp>
        <p:nvSpPr>
          <p:cNvPr id="4" name="标题 1"/>
          <p:cNvSpPr>
            <a:spLocks noGrp="1"/>
          </p:cNvSpPr>
          <p:nvPr/>
        </p:nvSpPr>
        <p:spPr>
          <a:xfrm>
            <a:off x="173355" y="14224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30.  unify/</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ju:nɪfaɪ/vi.&amp;vt. </a:t>
            </a:r>
            <a:endParaRPr>
              <a:latin typeface="Times New Roman" panose="02020603050405020304" charset="0"/>
              <a:ea typeface="+mn-ea"/>
              <a:cs typeface="Times New Roman" panose="02020603050405020304" charset="0"/>
            </a:endParaRPr>
          </a:p>
        </p:txBody>
      </p:sp>
      <p:sp>
        <p:nvSpPr>
          <p:cNvPr id="17" name="文本框 16"/>
          <p:cNvSpPr txBox="1"/>
          <p:nvPr/>
        </p:nvSpPr>
        <p:spPr>
          <a:xfrm>
            <a:off x="5407025" y="142240"/>
            <a:ext cx="351218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统一;(使)成一体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6" name="标题 1"/>
          <p:cNvSpPr>
            <a:spLocks noGrp="1"/>
          </p:cNvSpPr>
          <p:nvPr/>
        </p:nvSpPr>
        <p:spPr>
          <a:xfrm>
            <a:off x="4935220" y="2226945"/>
            <a:ext cx="6375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一</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908165" y="880745"/>
            <a:ext cx="22288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单元</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小节</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个体</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0198735" y="880745"/>
            <a:ext cx="1610995" cy="4610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一致</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统一</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7233920" y="2053590"/>
            <a:ext cx="15779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联合</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团结</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0198735" y="1552575"/>
            <a:ext cx="1591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联盟</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联合</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10307320" y="2053590"/>
            <a:ext cx="1591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团聚</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重聚</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7456170" y="3481070"/>
            <a:ext cx="9004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宇宙</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827895" y="3204210"/>
            <a:ext cx="22390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普遍的</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通用的</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0025380" y="3774440"/>
            <a:ext cx="9004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大学</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2703830" y="1656715"/>
            <a:ext cx="9004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统一</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477645" y="2287905"/>
            <a:ext cx="10382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n.</a:t>
            </a:r>
            <a:r>
              <a:rPr sz="2400" spc="0">
                <a:solidFill>
                  <a:schemeClr val="accent2">
                    <a:lumMod val="75000"/>
                  </a:schemeClr>
                </a:solidFill>
                <a:latin typeface="Times New Roman" panose="02020603050405020304" charset="0"/>
                <a:ea typeface="+mn-ea"/>
                <a:cs typeface="Times New Roman" panose="02020603050405020304" charset="0"/>
              </a:rPr>
              <a:t>制服</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337435" y="2287905"/>
            <a:ext cx="13354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rPr>
              <a:t>a.</a:t>
            </a:r>
            <a:r>
              <a:rPr sz="2400" spc="0">
                <a:solidFill>
                  <a:schemeClr val="accent2">
                    <a:lumMod val="75000"/>
                  </a:schemeClr>
                </a:solidFill>
                <a:latin typeface="Times New Roman" panose="02020603050405020304" charset="0"/>
                <a:ea typeface="+mn-ea"/>
                <a:cs typeface="Times New Roman" panose="02020603050405020304" charset="0"/>
              </a:rPr>
              <a:t>一致的 </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1252220" y="2910840"/>
            <a:ext cx="27851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唯一的</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独一无二的</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10367010" y="2516505"/>
            <a:ext cx="1591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团聚</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重聚</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173355" y="4344670"/>
            <a:ext cx="11725275" cy="13239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Germany </a:t>
            </a:r>
            <a:r>
              <a:rPr sz="2400" spc="0">
                <a:solidFill>
                  <a:schemeClr val="accent2">
                    <a:lumMod val="75000"/>
                  </a:schemeClr>
                </a:solidFill>
                <a:latin typeface="Times New Roman" panose="02020603050405020304" charset="0"/>
                <a:ea typeface="+mn-ea"/>
                <a:cs typeface="Times New Roman" panose="02020603050405020304" charset="0"/>
              </a:rPr>
              <a:t>unified</a:t>
            </a:r>
            <a:r>
              <a:rPr sz="2400" spc="0">
                <a:latin typeface="Times New Roman" panose="02020603050405020304" charset="0"/>
                <a:ea typeface="+mn-ea"/>
                <a:cs typeface="Times New Roman" panose="02020603050405020304" charset="0"/>
              </a:rPr>
              <a:t> officially in 1990 ; Will the two Koreas unify?</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德国在1990年正式统一了；两个朝鲜能统一吗？</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new leader hopes to </a:t>
            </a:r>
            <a:r>
              <a:rPr sz="2400" spc="0">
                <a:solidFill>
                  <a:schemeClr val="accent2">
                    <a:lumMod val="75000"/>
                  </a:schemeClr>
                </a:solidFill>
                <a:latin typeface="Times New Roman" panose="02020603050405020304" charset="0"/>
                <a:ea typeface="+mn-ea"/>
                <a:cs typeface="Times New Roman" panose="02020603050405020304" charset="0"/>
              </a:rPr>
              <a:t>unify</a:t>
            </a:r>
            <a:r>
              <a:rPr sz="2400" spc="0">
                <a:latin typeface="Times New Roman" panose="02020603050405020304" charset="0"/>
                <a:ea typeface="+mn-ea"/>
                <a:cs typeface="Times New Roman" panose="02020603050405020304" charset="0"/>
              </a:rPr>
              <a:t> the country. 新领袖希望把国家统一起来。</a:t>
            </a:r>
            <a:endParaRPr sz="2400" spc="0">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ppt_x"/>
                                          </p:val>
                                        </p:tav>
                                        <p:tav tm="100000">
                                          <p:val>
                                            <p:strVal val="#ppt_x"/>
                                          </p:val>
                                        </p:tav>
                                      </p:tavLst>
                                    </p:anim>
                                    <p:anim calcmode="lin" valueType="num">
                                      <p:cBhvr additive="base">
                                        <p:cTn id="10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P spid="7" grpId="0"/>
      <p:bldP spid="8" grpId="0"/>
      <p:bldP spid="9" grpId="0"/>
      <p:bldP spid="10" grpId="0"/>
      <p:bldP spid="11" grpId="0"/>
      <p:bldP spid="13" grpId="0"/>
      <p:bldP spid="14" grpId="0"/>
      <p:bldP spid="15" grpId="0"/>
      <p:bldP spid="16" grpId="0"/>
      <p:bldP spid="18" grpId="0"/>
      <p:bldP spid="19" grpId="0"/>
      <p:bldP spid="20" grpId="0"/>
      <p:bldP spid="4" grpId="0"/>
      <p:bldP spid="22" grpId="0"/>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wis-知填空"/>
          <p:cNvPicPr>
            <a:picLocks noChangeAspect="1"/>
          </p:cNvPicPr>
          <p:nvPr/>
        </p:nvPicPr>
        <p:blipFill>
          <a:blip r:embed="rId1"/>
          <a:stretch>
            <a:fillRect/>
          </a:stretch>
        </p:blipFill>
        <p:spPr>
          <a:xfrm>
            <a:off x="-13335" y="844550"/>
            <a:ext cx="12205335" cy="3910965"/>
          </a:xfrm>
          <a:prstGeom prst="rect">
            <a:avLst/>
          </a:prstGeom>
        </p:spPr>
      </p:pic>
      <p:sp>
        <p:nvSpPr>
          <p:cNvPr id="4" name="标题 1"/>
          <p:cNvSpPr>
            <a:spLocks noGrp="1"/>
          </p:cNvSpPr>
          <p:nvPr/>
        </p:nvSpPr>
        <p:spPr>
          <a:xfrm>
            <a:off x="163830" y="20447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31.wisdom /</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wɪzdəm/ n.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4844415" y="204470"/>
            <a:ext cx="273177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智慧;才智</a:t>
            </a:r>
            <a:r>
              <a:rPr lang="en-US" altLang="en-US" sz="3200" b="1" spc="150" dirty="0">
                <a:solidFill>
                  <a:srgbClr val="7030A0"/>
                </a:solidFill>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6" name="标题 1"/>
          <p:cNvSpPr>
            <a:spLocks noGrp="1"/>
          </p:cNvSpPr>
          <p:nvPr/>
        </p:nvSpPr>
        <p:spPr>
          <a:xfrm>
            <a:off x="4687570" y="2515235"/>
            <a:ext cx="6337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知</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7051040" y="1609725"/>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明智的</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9840595" y="1295400"/>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智慧</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9840595" y="2004695"/>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不智的</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6971665" y="2952115"/>
            <a:ext cx="15316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智慧</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才智</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9738995" y="2889885"/>
            <a:ext cx="21501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机智的</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诙谐的</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7872095" y="3829050"/>
            <a:ext cx="17233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见证</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目击</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9457690" y="3829050"/>
            <a:ext cx="19577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目击者</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证人</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482725" y="2084070"/>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女巫</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1482725" y="3085465"/>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巫师</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233045" y="4947285"/>
            <a:ext cx="11725275" cy="23209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Tangshan city has proved to China and the rest of the world that in times of disaster, people must unify and show the </a:t>
            </a:r>
            <a:r>
              <a:rPr sz="2400" spc="0">
                <a:solidFill>
                  <a:schemeClr val="accent2">
                    <a:lumMod val="75000"/>
                  </a:schemeClr>
                </a:solidFill>
                <a:latin typeface="Times New Roman" panose="02020603050405020304" charset="0"/>
                <a:ea typeface="+mn-ea"/>
                <a:cs typeface="Times New Roman" panose="02020603050405020304" charset="0"/>
              </a:rPr>
              <a:t>wisdom</a:t>
            </a:r>
            <a:r>
              <a:rPr sz="2400" spc="0">
                <a:latin typeface="Times New Roman" panose="02020603050405020304" charset="0"/>
                <a:ea typeface="+mn-ea"/>
                <a:cs typeface="Times New Roman" panose="02020603050405020304" charset="0"/>
              </a:rPr>
              <a:t> to stay positive and rebuild for a brighter future. 唐山市已向中国和世界其他地区证明：在灾难时期，人们必须团结一致, 展现智慧，保持积极的心态，重建更光明的未来。</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P spid="7" grpId="0"/>
      <p:bldP spid="3" grpId="0"/>
      <p:bldP spid="5" grpId="0"/>
      <p:bldP spid="8" grpId="0"/>
      <p:bldP spid="9" grpId="0"/>
      <p:bldP spid="11" grpId="0"/>
      <p:bldP spid="12" grpId="0"/>
      <p:bldP spid="13"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1"/>
          <p:cNvSpPr>
            <a:spLocks noGrp="1"/>
          </p:cNvSpPr>
          <p:nvPr/>
        </p:nvSpPr>
        <p:spPr>
          <a:xfrm>
            <a:off x="338455" y="391160"/>
            <a:ext cx="11725275" cy="9652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A man of great </a:t>
            </a:r>
            <a:r>
              <a:rPr spc="0">
                <a:solidFill>
                  <a:schemeClr val="accent2">
                    <a:lumMod val="75000"/>
                  </a:schemeClr>
                </a:solidFill>
                <a:latin typeface="Times New Roman" panose="02020603050405020304" charset="0"/>
                <a:ea typeface="+mn-ea"/>
                <a:cs typeface="Times New Roman" panose="02020603050405020304" charset="0"/>
              </a:rPr>
              <a:t>wisdom</a:t>
            </a:r>
            <a:r>
              <a:rPr spc="0">
                <a:latin typeface="Times New Roman" panose="02020603050405020304" charset="0"/>
                <a:ea typeface="+mn-ea"/>
                <a:cs typeface="Times New Roman" panose="02020603050405020304" charset="0"/>
              </a:rPr>
              <a:t> often appears slow . 大智若愚。</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Experience is the mother of </a:t>
            </a:r>
            <a:r>
              <a:rPr spc="0">
                <a:solidFill>
                  <a:schemeClr val="accent2">
                    <a:lumMod val="75000"/>
                  </a:schemeClr>
                </a:solidFill>
                <a:latin typeface="Times New Roman" panose="02020603050405020304" charset="0"/>
                <a:ea typeface="+mn-ea"/>
                <a:cs typeface="Times New Roman" panose="02020603050405020304" charset="0"/>
              </a:rPr>
              <a:t>wisdom</a:t>
            </a:r>
            <a:r>
              <a:rPr lang="en-US" altLang="zh-CN" spc="0">
                <a:latin typeface="Times New Roman" panose="02020603050405020304" charset="0"/>
                <a:ea typeface="+mn-ea"/>
                <a:cs typeface="Times New Roman" panose="02020603050405020304" charset="0"/>
              </a:rPr>
              <a:t>. </a:t>
            </a:r>
            <a:r>
              <a:rPr spc="0">
                <a:latin typeface="Times New Roman" panose="02020603050405020304" charset="0"/>
                <a:ea typeface="+mn-ea"/>
                <a:cs typeface="Times New Roman" panose="02020603050405020304" charset="0"/>
              </a:rPr>
              <a:t>经验为智慧之母。</a:t>
            </a:r>
            <a:endParaRPr spc="0">
              <a:latin typeface="Times New Roman" panose="02020603050405020304" charset="0"/>
              <a:ea typeface="+mn-ea"/>
              <a:cs typeface="Times New Roman" panose="02020603050405020304" charset="0"/>
            </a:endParaRPr>
          </a:p>
        </p:txBody>
      </p:sp>
      <p:sp>
        <p:nvSpPr>
          <p:cNvPr id="4" name="标题 1"/>
          <p:cNvSpPr>
            <a:spLocks noGrp="1"/>
          </p:cNvSpPr>
          <p:nvPr/>
        </p:nvSpPr>
        <p:spPr>
          <a:xfrm>
            <a:off x="338455" y="135636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       </a:t>
            </a:r>
            <a:r>
              <a:rPr sz="3200">
                <a:latin typeface="Times New Roman" panose="02020603050405020304" charset="0"/>
                <a:ea typeface="+mn-ea"/>
                <a:cs typeface="Times New Roman" panose="02020603050405020304" charset="0"/>
              </a:rPr>
              <a:t>/waɪz/ adj. </a:t>
            </a:r>
            <a:r>
              <a:rPr sz="3200">
                <a:solidFill>
                  <a:srgbClr val="7030A0"/>
                </a:solidFill>
                <a:latin typeface="Times New Roman" panose="02020603050405020304" charset="0"/>
                <a:ea typeface="+mn-ea"/>
                <a:cs typeface="Times New Roman" panose="02020603050405020304" charset="0"/>
              </a:rPr>
              <a:t>明智的</a:t>
            </a:r>
            <a:r>
              <a:rPr lang="en-US" altLang="zh-CN" sz="3200">
                <a:solidFill>
                  <a:srgbClr val="7030A0"/>
                </a:solidFill>
                <a:latin typeface="Times New Roman" panose="02020603050405020304" charset="0"/>
                <a:ea typeface="+mn-ea"/>
                <a:cs typeface="Times New Roman" panose="02020603050405020304" charset="0"/>
              </a:rPr>
              <a:t>;</a:t>
            </a:r>
            <a:r>
              <a:rPr sz="3200">
                <a:solidFill>
                  <a:srgbClr val="7030A0"/>
                </a:solidFill>
                <a:latin typeface="Times New Roman" panose="02020603050405020304" charset="0"/>
                <a:ea typeface="+mn-ea"/>
                <a:cs typeface="Times New Roman" panose="02020603050405020304" charset="0"/>
              </a:rPr>
              <a:t>有智慧的</a:t>
            </a:r>
            <a:endParaRPr sz="320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38455" y="1356360"/>
            <a:ext cx="11017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wise</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338455" y="1798320"/>
            <a:ext cx="11725275" cy="1309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She is a </a:t>
            </a:r>
            <a:r>
              <a:rPr spc="0">
                <a:solidFill>
                  <a:schemeClr val="accent2">
                    <a:lumMod val="75000"/>
                  </a:schemeClr>
                </a:solidFill>
                <a:latin typeface="Times New Roman" panose="02020603050405020304" charset="0"/>
                <a:ea typeface="+mn-ea"/>
                <a:cs typeface="Times New Roman" panose="02020603050405020304" charset="0"/>
              </a:rPr>
              <a:t>wise</a:t>
            </a:r>
            <a:r>
              <a:rPr spc="0">
                <a:latin typeface="Times New Roman" panose="02020603050405020304" charset="0"/>
                <a:ea typeface="+mn-ea"/>
                <a:cs typeface="Times New Roman" panose="02020603050405020304" charset="0"/>
              </a:rPr>
              <a:t> woman.  她是一个智慧的女性。</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She made a very </a:t>
            </a:r>
            <a:r>
              <a:rPr spc="0">
                <a:solidFill>
                  <a:schemeClr val="accent2">
                    <a:lumMod val="75000"/>
                  </a:schemeClr>
                </a:solidFill>
                <a:latin typeface="Times New Roman" panose="02020603050405020304" charset="0"/>
                <a:ea typeface="+mn-ea"/>
                <a:cs typeface="Times New Roman" panose="02020603050405020304" charset="0"/>
              </a:rPr>
              <a:t>wise</a:t>
            </a:r>
            <a:r>
              <a:rPr spc="0">
                <a:latin typeface="Times New Roman" panose="02020603050405020304" charset="0"/>
                <a:ea typeface="+mn-ea"/>
                <a:cs typeface="Times New Roman" panose="02020603050405020304" charset="0"/>
              </a:rPr>
              <a:t> decision. 她作了一个非常明智的决定。</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I'm </a:t>
            </a:r>
            <a:r>
              <a:rPr spc="0">
                <a:solidFill>
                  <a:schemeClr val="accent2">
                    <a:lumMod val="75000"/>
                  </a:schemeClr>
                </a:solidFill>
                <a:latin typeface="Times New Roman" panose="02020603050405020304" charset="0"/>
                <a:ea typeface="+mn-ea"/>
                <a:cs typeface="Times New Roman" panose="02020603050405020304" charset="0"/>
              </a:rPr>
              <a:t>wiser</a:t>
            </a:r>
            <a:r>
              <a:rPr spc="0">
                <a:latin typeface="Times New Roman" panose="02020603050405020304" charset="0"/>
                <a:ea typeface="+mn-ea"/>
                <a:cs typeface="Times New Roman" panose="02020603050405020304" charset="0"/>
              </a:rPr>
              <a:t> after ten years in the business.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在商界混了十年之后，我变得聪明了。</a:t>
            </a:r>
            <a:endParaRPr spc="0">
              <a:latin typeface="Times New Roman" panose="02020603050405020304" charset="0"/>
              <a:ea typeface="+mn-ea"/>
              <a:cs typeface="Times New Roman" panose="02020603050405020304" charset="0"/>
            </a:endParaRPr>
          </a:p>
        </p:txBody>
      </p:sp>
      <p:sp>
        <p:nvSpPr>
          <p:cNvPr id="3" name="标题 1"/>
          <p:cNvSpPr>
            <a:spLocks noGrp="1"/>
          </p:cNvSpPr>
          <p:nvPr/>
        </p:nvSpPr>
        <p:spPr>
          <a:xfrm>
            <a:off x="234315" y="37153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32</a:t>
            </a:r>
            <a:r>
              <a:rPr sz="3200">
                <a:latin typeface="Times New Roman" panose="02020603050405020304" charset="0"/>
                <a:ea typeface="+mn-ea"/>
                <a:cs typeface="Times New Roman" panose="02020603050405020304" charset="0"/>
              </a:rPr>
              <a:t>. suffer/</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sʌfə(r)/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3852545" y="3715385"/>
            <a:ext cx="800608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vt.遭受;蒙受vi.(因疾病,痛苦,悲伤等)受苦</a:t>
            </a:r>
            <a:r>
              <a:rPr lang="en-US" altLang="en-US" sz="3200" b="1" spc="150" dirty="0">
                <a:solidFill>
                  <a:srgbClr val="7030A0"/>
                </a:solidFill>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标题 1"/>
          <p:cNvSpPr>
            <a:spLocks noGrp="1"/>
          </p:cNvSpPr>
          <p:nvPr/>
        </p:nvSpPr>
        <p:spPr>
          <a:xfrm>
            <a:off x="133350" y="421957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                  </a:t>
            </a:r>
            <a:r>
              <a:rPr sz="3200">
                <a:solidFill>
                  <a:srgbClr val="7030A0"/>
                </a:solidFill>
                <a:latin typeface="Times New Roman" panose="02020603050405020304" charset="0"/>
                <a:ea typeface="+mn-ea"/>
                <a:cs typeface="Times New Roman" panose="02020603050405020304" charset="0"/>
              </a:rPr>
              <a:t>因……而痛苦；患有（疾病等）</a:t>
            </a:r>
            <a:endParaRPr sz="320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338455" y="4219575"/>
            <a:ext cx="21901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suffer from</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367030" y="4718685"/>
            <a:ext cx="19132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chemeClr val="accent2">
                    <a:lumMod val="75000"/>
                  </a:schemeClr>
                </a:solidFill>
                <a:latin typeface="Times New Roman" panose="02020603050405020304" charset="0"/>
                <a:ea typeface="+mn-ea"/>
                <a:cs typeface="Times New Roman" panose="02020603050405020304" charset="0"/>
              </a:rPr>
              <a:t>sufferer</a:t>
            </a:r>
            <a:r>
              <a:rPr sz="3200">
                <a:latin typeface="Times New Roman" panose="02020603050405020304" charset="0"/>
                <a:ea typeface="+mn-ea"/>
                <a:cs typeface="Times New Roman" panose="02020603050405020304" charset="0"/>
              </a:rPr>
              <a:t> </a:t>
            </a:r>
            <a:endParaRPr sz="3200">
              <a:latin typeface="Times New Roman" panose="02020603050405020304" charset="0"/>
              <a:ea typeface="+mn-ea"/>
              <a:cs typeface="Times New Roman" panose="02020603050405020304" charset="0"/>
            </a:endParaRPr>
          </a:p>
        </p:txBody>
      </p:sp>
      <p:sp>
        <p:nvSpPr>
          <p:cNvPr id="10" name="文本框 9"/>
          <p:cNvSpPr txBox="1"/>
          <p:nvPr/>
        </p:nvSpPr>
        <p:spPr>
          <a:xfrm>
            <a:off x="2093595" y="4718685"/>
            <a:ext cx="800608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/'sʌfərə(r)/n. 受苦者；受难者；患病者</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1" name="标题 1"/>
          <p:cNvSpPr>
            <a:spLocks noGrp="1"/>
          </p:cNvSpPr>
          <p:nvPr/>
        </p:nvSpPr>
        <p:spPr>
          <a:xfrm>
            <a:off x="367030" y="5156835"/>
            <a:ext cx="17494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suffering </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文本框 11"/>
          <p:cNvSpPr txBox="1"/>
          <p:nvPr/>
        </p:nvSpPr>
        <p:spPr>
          <a:xfrm>
            <a:off x="2093595" y="5156835"/>
            <a:ext cx="800608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/'sʌfərɪŋ/n. 痛苦；苦难</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8" grpId="0"/>
      <p:bldP spid="10" grpId="0"/>
      <p:bldP spid="11" grpId="0"/>
      <p:bldP spid="12" grpId="0"/>
      <p:bldP spid="21" grpId="0"/>
      <p:bldP spid="2" grpId="0"/>
      <p:bldP spid="4" grpId="0"/>
      <p:bldP spid="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11767" y="432000"/>
            <a:ext cx="10852237" cy="648000"/>
          </a:xfrm>
        </p:spPr>
        <p:txBody>
          <a:bodyPr/>
          <a:p>
            <a:r>
              <a:rPr lang="en-US" altLang="en-US" sz="3200" spc="150">
                <a:solidFill>
                  <a:srgbClr val="000000"/>
                </a:solidFill>
                <a:latin typeface="Times New Roman" panose="02020603050405020304" charset="0"/>
                <a:ea typeface="+mn-ea"/>
                <a:cs typeface="Times New Roman" panose="02020603050405020304" charset="0"/>
              </a:rPr>
              <a:t>2.tornado /tɔ:ˈneɪdəʊ/ n.</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3" name="内容占位符 2"/>
          <p:cNvSpPr>
            <a:spLocks noGrp="1"/>
          </p:cNvSpPr>
          <p:nvPr>
            <p:ph idx="1"/>
          </p:nvPr>
        </p:nvSpPr>
        <p:spPr>
          <a:xfrm>
            <a:off x="597535" y="2091690"/>
            <a:ext cx="11156950" cy="1146175"/>
          </a:xfrm>
        </p:spPr>
        <p:txBody>
          <a:bodyPr/>
          <a:p>
            <a:pPr marL="0" indent="0">
              <a:lnSpc>
                <a:spcPts val="3000"/>
              </a:lnSpc>
              <a:buNone/>
            </a:pPr>
            <a:r>
              <a:rPr altLang="en-US" sz="3200" b="1">
                <a:solidFill>
                  <a:srgbClr val="000000"/>
                </a:solidFill>
                <a:latin typeface="Times New Roman" panose="02020603050405020304" charset="0"/>
                <a:cs typeface="Times New Roman" panose="02020603050405020304" charset="0"/>
              </a:rPr>
              <a:t>The tornado killed dozens of lives. </a:t>
            </a:r>
            <a:endParaRPr altLang="en-US" sz="3200" b="1">
              <a:solidFill>
                <a:srgbClr val="000000"/>
              </a:solidFill>
              <a:latin typeface="Times New Roman" panose="02020603050405020304" charset="0"/>
              <a:cs typeface="Times New Roman" panose="02020603050405020304" charset="0"/>
            </a:endParaRPr>
          </a:p>
          <a:p>
            <a:pPr marL="0" indent="0">
              <a:lnSpc>
                <a:spcPts val="3000"/>
              </a:lnSpc>
              <a:buNone/>
            </a:pPr>
            <a:r>
              <a:rPr altLang="en-US" sz="3200" b="1">
                <a:solidFill>
                  <a:srgbClr val="000000"/>
                </a:solidFill>
                <a:latin typeface="Times New Roman" panose="02020603050405020304" charset="0"/>
                <a:cs typeface="Times New Roman" panose="02020603050405020304" charset="0"/>
              </a:rPr>
              <a:t>那场龙卷风夺去了几十条人命。</a:t>
            </a:r>
            <a:endParaRPr altLang="en-US" sz="3200" b="1">
              <a:solidFill>
                <a:srgbClr val="000000"/>
              </a:solidFill>
              <a:latin typeface="Times New Roman" panose="02020603050405020304" charset="0"/>
              <a:cs typeface="Times New Roman" panose="02020603050405020304" charset="0"/>
            </a:endParaRPr>
          </a:p>
        </p:txBody>
      </p:sp>
      <p:sp>
        <p:nvSpPr>
          <p:cNvPr id="9" name="文本框 8"/>
          <p:cNvSpPr txBox="1"/>
          <p:nvPr/>
        </p:nvSpPr>
        <p:spPr>
          <a:xfrm>
            <a:off x="5320030" y="431800"/>
            <a:ext cx="26212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龙卷风；旋风</a:t>
            </a:r>
            <a:r>
              <a:rPr lang="en-US" sz="3200" b="1">
                <a:solidFill>
                  <a:srgbClr val="7030A0"/>
                </a:solidFill>
                <a:latin typeface="Times New Roman" panose="02020603050405020304" charset="0"/>
                <a:cs typeface="Times New Roman" panose="02020603050405020304" charset="0"/>
                <a:sym typeface="+mn-ea"/>
              </a:rPr>
              <a:t>  </a:t>
            </a:r>
            <a:endParaRPr lang="en-US" altLang="en-US"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597535" y="1015365"/>
            <a:ext cx="6921500" cy="107632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破拆法：torn(tear撕扯)+a+do(door门)    </a:t>
            </a:r>
            <a:endParaRPr sz="3200" b="1">
              <a:solidFill>
                <a:schemeClr val="accent2">
                  <a:lumMod val="75000"/>
                </a:schemeClr>
              </a:solidFill>
              <a:latin typeface="Times New Roman" panose="02020603050405020304" charset="0"/>
              <a:cs typeface="Times New Roman" panose="02020603050405020304" charset="0"/>
              <a:sym typeface="+mn-ea"/>
            </a:endParaRPr>
          </a:p>
          <a:p>
            <a:pPr algn="l"/>
            <a:r>
              <a:rPr sz="3200" b="1">
                <a:solidFill>
                  <a:schemeClr val="accent2">
                    <a:lumMod val="75000"/>
                  </a:schemeClr>
                </a:solidFill>
                <a:latin typeface="Times New Roman" panose="02020603050405020304" charset="0"/>
                <a:cs typeface="Times New Roman" panose="02020603050405020304" charset="0"/>
                <a:sym typeface="+mn-ea"/>
              </a:rPr>
              <a:t>助记：龙卷风撕扯着一扇门。。</a:t>
            </a:r>
            <a:r>
              <a:rPr lang="en-US" sz="3200" b="1">
                <a:solidFill>
                  <a:srgbClr val="7030A0"/>
                </a:solidFill>
                <a:latin typeface="Times New Roman" panose="02020603050405020304" charset="0"/>
                <a:cs typeface="Times New Roman" panose="02020603050405020304" charset="0"/>
                <a:sym typeface="+mn-ea"/>
              </a:rPr>
              <a:t>  </a:t>
            </a:r>
            <a:endParaRPr lang="en-US" altLang="en-US" sz="3200" b="1">
              <a:solidFill>
                <a:srgbClr val="7030A0"/>
              </a:solidFill>
              <a:latin typeface="Times New Roman" panose="02020603050405020304" charset="0"/>
              <a:cs typeface="Times New Roman" panose="02020603050405020304" charset="0"/>
              <a:sym typeface="+mn-ea"/>
            </a:endParaRPr>
          </a:p>
        </p:txBody>
      </p:sp>
      <p:sp>
        <p:nvSpPr>
          <p:cNvPr id="5" name="标题 1"/>
          <p:cNvSpPr>
            <a:spLocks noGrp="1"/>
          </p:cNvSpPr>
          <p:nvPr/>
        </p:nvSpPr>
        <p:spPr>
          <a:xfrm>
            <a:off x="597492" y="323870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rgbClr val="000000"/>
                </a:solidFill>
                <a:latin typeface="Times New Roman" panose="02020603050405020304" charset="0"/>
                <a:ea typeface="+mn-ea"/>
                <a:cs typeface="Times New Roman" panose="02020603050405020304" charset="0"/>
              </a:rPr>
              <a:t>3.drought / draʊt / n. </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597535" y="3752850"/>
            <a:ext cx="10996930" cy="2248535"/>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rgbClr val="000000"/>
                </a:solidFill>
                <a:latin typeface="Times New Roman" panose="02020603050405020304" charset="0"/>
                <a:ea typeface="+mn-ea"/>
                <a:cs typeface="Times New Roman" panose="02020603050405020304" charset="0"/>
              </a:rPr>
              <a:t>dry a.干燥的——                  </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high a.高的——  </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see vt.看见—— </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think vi.想—— </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7" name="文本框 6"/>
          <p:cNvSpPr txBox="1"/>
          <p:nvPr/>
        </p:nvSpPr>
        <p:spPr>
          <a:xfrm>
            <a:off x="4761865" y="3270250"/>
            <a:ext cx="1943735"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旱灾;干旱</a:t>
            </a:r>
            <a:r>
              <a:rPr lang="en-US" sz="3200" b="1">
                <a:solidFill>
                  <a:srgbClr val="7030A0"/>
                </a:solidFill>
                <a:latin typeface="Times New Roman" panose="02020603050405020304" charset="0"/>
                <a:cs typeface="Times New Roman" panose="02020603050405020304" charset="0"/>
                <a:sym typeface="+mn-ea"/>
              </a:rPr>
              <a:t>  </a:t>
            </a:r>
            <a:endParaRPr lang="en-US" altLang="en-US" sz="32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3888105" y="3752850"/>
            <a:ext cx="2817495" cy="58356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drought n.干旱</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3799205" y="4197985"/>
            <a:ext cx="2508885" cy="58356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height n.高度</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3663950" y="4781550"/>
            <a:ext cx="2260600" cy="58356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sight n.视野</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3663950" y="5262880"/>
            <a:ext cx="2780030" cy="58356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thought n.想法</a:t>
            </a:r>
            <a:endParaRPr sz="32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7" grpId="0"/>
      <p:bldP spid="8" grpId="0"/>
      <p:bldP spid="10" grpId="0"/>
      <p:bldP spid="11" grpId="0"/>
      <p:bldP spid="12" grpId="0"/>
      <p:bldP spid="3" grpId="0" uiExpand="1" build="p"/>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标题 1"/>
          <p:cNvSpPr>
            <a:spLocks noGrp="1"/>
          </p:cNvSpPr>
          <p:nvPr/>
        </p:nvSpPr>
        <p:spPr>
          <a:xfrm>
            <a:off x="130175" y="4491990"/>
            <a:ext cx="11725275" cy="19843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Within a few days she had become seriously ill and ________</a:t>
            </a:r>
            <a:r>
              <a:rPr lang="en-US" altLang="zh-CN" sz="2400" spc="0">
                <a:latin typeface="Times New Roman" panose="02020603050405020304" charset="0"/>
                <a:ea typeface="+mn-ea"/>
                <a:cs typeface="Times New Roman" panose="02020603050405020304" charset="0"/>
              </a:rPr>
              <a:t>_</a:t>
            </a:r>
            <a:r>
              <a:rPr sz="2400" spc="0">
                <a:latin typeface="Times New Roman" panose="02020603050405020304" charset="0"/>
                <a:ea typeface="+mn-ea"/>
                <a:cs typeface="Times New Roman" panose="02020603050405020304" charset="0"/>
              </a:rPr>
              <a:t> great pain.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几天的时间，她就病得很严重了，疼痛难忍。</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company _________ heavy losses last year. 公司去年出现巨额亏损。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a:t>
            </a:r>
            <a:r>
              <a:rPr lang="en-US" altLang="zh-CN" sz="2400" spc="0">
                <a:latin typeface="Times New Roman" panose="02020603050405020304" charset="0"/>
                <a:ea typeface="+mn-ea"/>
                <a:cs typeface="Times New Roman" panose="02020603050405020304" charset="0"/>
              </a:rPr>
              <a:t>_________</a:t>
            </a:r>
            <a:r>
              <a:rPr sz="2400"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terribly when their son was killed. 儿子遇难之后，他们悲痛欲绝。</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At least he died suddenly and didn</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t _________. 起码他死得很突然，没遭受痛苦。</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pic>
        <p:nvPicPr>
          <p:cNvPr id="30" name="图片 29" descr="fer拿取填空"/>
          <p:cNvPicPr>
            <a:picLocks noChangeAspect="1"/>
          </p:cNvPicPr>
          <p:nvPr/>
        </p:nvPicPr>
        <p:blipFill>
          <a:blip r:embed="rId1"/>
          <a:stretch>
            <a:fillRect/>
          </a:stretch>
        </p:blipFill>
        <p:spPr>
          <a:xfrm>
            <a:off x="635" y="154305"/>
            <a:ext cx="12191365" cy="4337685"/>
          </a:xfrm>
          <a:prstGeom prst="rect">
            <a:avLst/>
          </a:prstGeom>
        </p:spPr>
      </p:pic>
      <p:sp>
        <p:nvSpPr>
          <p:cNvPr id="4" name="标题 1"/>
          <p:cNvSpPr>
            <a:spLocks noGrp="1"/>
          </p:cNvSpPr>
          <p:nvPr/>
        </p:nvSpPr>
        <p:spPr>
          <a:xfrm>
            <a:off x="8016875" y="738505"/>
            <a:ext cx="1576070" cy="3930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rPr>
              <a:t>受苦; 承受</a:t>
            </a:r>
            <a:endParaRPr lang="en-US" altLang="zh-CN"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2560320" y="833755"/>
            <a:ext cx="725170"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渡运</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5365750" y="2070100"/>
            <a:ext cx="20123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拿取/承受</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0582275" y="450850"/>
            <a:ext cx="721360"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痛苦</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8120380" y="3074670"/>
            <a:ext cx="17506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协商,谈判</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10316845" y="2367915"/>
            <a:ext cx="1375410" cy="3714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参考;引证</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3285490" y="833755"/>
            <a:ext cx="1395730"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渡口;渡船</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3" name="标题 1"/>
          <p:cNvSpPr>
            <a:spLocks noGrp="1"/>
          </p:cNvSpPr>
          <p:nvPr/>
        </p:nvSpPr>
        <p:spPr>
          <a:xfrm>
            <a:off x="8120380" y="1675130"/>
            <a:ext cx="1828165"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偏爱, 更喜欢</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4" name="标题 1"/>
          <p:cNvSpPr>
            <a:spLocks noGrp="1"/>
          </p:cNvSpPr>
          <p:nvPr/>
        </p:nvSpPr>
        <p:spPr>
          <a:xfrm>
            <a:off x="10671175" y="1687195"/>
            <a:ext cx="1637665"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偏爱,优先权</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5" name="标题 1"/>
          <p:cNvSpPr>
            <a:spLocks noGrp="1"/>
          </p:cNvSpPr>
          <p:nvPr/>
        </p:nvSpPr>
        <p:spPr>
          <a:xfrm>
            <a:off x="8016875" y="2356485"/>
            <a:ext cx="2035810"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提到;参考</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6" name="标题 1"/>
          <p:cNvSpPr>
            <a:spLocks noGrp="1"/>
          </p:cNvSpPr>
          <p:nvPr/>
        </p:nvSpPr>
        <p:spPr>
          <a:xfrm>
            <a:off x="8256905" y="3757295"/>
            <a:ext cx="1336040"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传送;转移</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7" name="标题 1"/>
          <p:cNvSpPr>
            <a:spLocks noGrp="1"/>
          </p:cNvSpPr>
          <p:nvPr/>
        </p:nvSpPr>
        <p:spPr>
          <a:xfrm>
            <a:off x="10480675" y="3074670"/>
            <a:ext cx="1828165"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商量;会议</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9" name="标题 1"/>
          <p:cNvSpPr>
            <a:spLocks noGrp="1"/>
          </p:cNvSpPr>
          <p:nvPr/>
        </p:nvSpPr>
        <p:spPr>
          <a:xfrm>
            <a:off x="10459085" y="1021080"/>
            <a:ext cx="968375"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受难者</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2" name="标题 1"/>
          <p:cNvSpPr>
            <a:spLocks noGrp="1"/>
          </p:cNvSpPr>
          <p:nvPr/>
        </p:nvSpPr>
        <p:spPr>
          <a:xfrm>
            <a:off x="6892290" y="4492625"/>
            <a:ext cx="16929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suffered</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33" name="标题 1"/>
          <p:cNvSpPr>
            <a:spLocks noGrp="1"/>
          </p:cNvSpPr>
          <p:nvPr/>
        </p:nvSpPr>
        <p:spPr>
          <a:xfrm>
            <a:off x="2007235" y="5199380"/>
            <a:ext cx="16929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800" spc="0">
                <a:solidFill>
                  <a:schemeClr val="accent2">
                    <a:lumMod val="75000"/>
                  </a:schemeClr>
                </a:solidFill>
                <a:latin typeface="Times New Roman" panose="02020603050405020304" charset="0"/>
                <a:ea typeface="+mn-ea"/>
                <a:cs typeface="Times New Roman" panose="02020603050405020304" charset="0"/>
              </a:rPr>
              <a:t>suffered</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926465" y="5563870"/>
            <a:ext cx="16929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800" spc="0">
                <a:solidFill>
                  <a:schemeClr val="accent2">
                    <a:lumMod val="75000"/>
                  </a:schemeClr>
                </a:solidFill>
                <a:latin typeface="Times New Roman" panose="02020603050405020304" charset="0"/>
                <a:ea typeface="+mn-ea"/>
                <a:cs typeface="Times New Roman" panose="02020603050405020304" charset="0"/>
              </a:rPr>
              <a:t>suffered</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35" name="标题 1"/>
          <p:cNvSpPr>
            <a:spLocks noGrp="1"/>
          </p:cNvSpPr>
          <p:nvPr/>
        </p:nvSpPr>
        <p:spPr>
          <a:xfrm>
            <a:off x="4911725" y="5906135"/>
            <a:ext cx="16929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800" spc="0">
                <a:solidFill>
                  <a:schemeClr val="accent2">
                    <a:lumMod val="75000"/>
                  </a:schemeClr>
                </a:solidFill>
                <a:latin typeface="Times New Roman" panose="02020603050405020304" charset="0"/>
                <a:ea typeface="+mn-ea"/>
                <a:cs typeface="Times New Roman" panose="02020603050405020304" charset="0"/>
              </a:rPr>
              <a:t>suffered</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3285490" y="1524000"/>
            <a:ext cx="1395730"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提供;提出</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8" name="标题 1"/>
          <p:cNvSpPr>
            <a:spLocks noGrp="1"/>
          </p:cNvSpPr>
          <p:nvPr/>
        </p:nvSpPr>
        <p:spPr>
          <a:xfrm>
            <a:off x="1179195" y="1524000"/>
            <a:ext cx="1592580"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提供物,祭品</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9" name="标题 1"/>
          <p:cNvSpPr>
            <a:spLocks noGrp="1"/>
          </p:cNvSpPr>
          <p:nvPr/>
        </p:nvSpPr>
        <p:spPr>
          <a:xfrm>
            <a:off x="1075055" y="2257425"/>
            <a:ext cx="1395730"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不同,差异</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0" name="标题 1"/>
          <p:cNvSpPr>
            <a:spLocks noGrp="1"/>
          </p:cNvSpPr>
          <p:nvPr/>
        </p:nvSpPr>
        <p:spPr>
          <a:xfrm>
            <a:off x="3063240" y="2490470"/>
            <a:ext cx="1617980"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不同,有差异</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1" name="标题 1"/>
          <p:cNvSpPr>
            <a:spLocks noGrp="1"/>
          </p:cNvSpPr>
          <p:nvPr/>
        </p:nvSpPr>
        <p:spPr>
          <a:xfrm>
            <a:off x="1376045" y="2739390"/>
            <a:ext cx="993140"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不同的</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2" name="标题 1"/>
          <p:cNvSpPr>
            <a:spLocks noGrp="1"/>
          </p:cNvSpPr>
          <p:nvPr/>
        </p:nvSpPr>
        <p:spPr>
          <a:xfrm>
            <a:off x="3285490" y="3457575"/>
            <a:ext cx="1395730"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推理,推断</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3" name="标题 1"/>
          <p:cNvSpPr>
            <a:spLocks noGrp="1"/>
          </p:cNvSpPr>
          <p:nvPr/>
        </p:nvSpPr>
        <p:spPr>
          <a:xfrm>
            <a:off x="1376045" y="3457575"/>
            <a:ext cx="1395730"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推理,推断</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fill="hold"/>
                                        <p:tgtEl>
                                          <p:spTgt spid="36"/>
                                        </p:tgtEl>
                                        <p:attrNameLst>
                                          <p:attrName>ppt_x</p:attrName>
                                        </p:attrNameLst>
                                      </p:cBhvr>
                                      <p:tavLst>
                                        <p:tav tm="0">
                                          <p:val>
                                            <p:strVal val="#ppt_x"/>
                                          </p:val>
                                        </p:tav>
                                        <p:tav tm="100000">
                                          <p:val>
                                            <p:strVal val="#ppt_x"/>
                                          </p:val>
                                        </p:tav>
                                      </p:tavLst>
                                    </p:anim>
                                    <p:anim calcmode="lin" valueType="num">
                                      <p:cBhvr additive="base">
                                        <p:cTn id="8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ppt_x"/>
                                          </p:val>
                                        </p:tav>
                                        <p:tav tm="100000">
                                          <p:val>
                                            <p:strVal val="#ppt_x"/>
                                          </p:val>
                                        </p:tav>
                                      </p:tavLst>
                                    </p:anim>
                                    <p:anim calcmode="lin" valueType="num">
                                      <p:cBhvr additive="base">
                                        <p:cTn id="9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additive="base">
                                        <p:cTn id="97" dur="500" fill="hold"/>
                                        <p:tgtEl>
                                          <p:spTgt spid="40"/>
                                        </p:tgtEl>
                                        <p:attrNameLst>
                                          <p:attrName>ppt_x</p:attrName>
                                        </p:attrNameLst>
                                      </p:cBhvr>
                                      <p:tavLst>
                                        <p:tav tm="0">
                                          <p:val>
                                            <p:strVal val="#ppt_x"/>
                                          </p:val>
                                        </p:tav>
                                        <p:tav tm="100000">
                                          <p:val>
                                            <p:strVal val="#ppt_x"/>
                                          </p:val>
                                        </p:tav>
                                      </p:tavLst>
                                    </p:anim>
                                    <p:anim calcmode="lin" valueType="num">
                                      <p:cBhvr additive="base">
                                        <p:cTn id="9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ppt_x"/>
                                          </p:val>
                                        </p:tav>
                                        <p:tav tm="100000">
                                          <p:val>
                                            <p:strVal val="#ppt_x"/>
                                          </p:val>
                                        </p:tav>
                                      </p:tavLst>
                                    </p:anim>
                                    <p:anim calcmode="lin" valueType="num">
                                      <p:cBhvr additive="base">
                                        <p:cTn id="10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additive="base">
                                        <p:cTn id="109" dur="500" fill="hold"/>
                                        <p:tgtEl>
                                          <p:spTgt spid="41"/>
                                        </p:tgtEl>
                                        <p:attrNameLst>
                                          <p:attrName>ppt_x</p:attrName>
                                        </p:attrNameLst>
                                      </p:cBhvr>
                                      <p:tavLst>
                                        <p:tav tm="0">
                                          <p:val>
                                            <p:strVal val="#ppt_x"/>
                                          </p:val>
                                        </p:tav>
                                        <p:tav tm="100000">
                                          <p:val>
                                            <p:strVal val="#ppt_x"/>
                                          </p:val>
                                        </p:tav>
                                      </p:tavLst>
                                    </p:anim>
                                    <p:anim calcmode="lin" valueType="num">
                                      <p:cBhvr additive="base">
                                        <p:cTn id="11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additive="base">
                                        <p:cTn id="115" dur="500" fill="hold"/>
                                        <p:tgtEl>
                                          <p:spTgt spid="42"/>
                                        </p:tgtEl>
                                        <p:attrNameLst>
                                          <p:attrName>ppt_x</p:attrName>
                                        </p:attrNameLst>
                                      </p:cBhvr>
                                      <p:tavLst>
                                        <p:tav tm="0">
                                          <p:val>
                                            <p:strVal val="#ppt_x"/>
                                          </p:val>
                                        </p:tav>
                                        <p:tav tm="100000">
                                          <p:val>
                                            <p:strVal val="#ppt_x"/>
                                          </p:val>
                                        </p:tav>
                                      </p:tavLst>
                                    </p:anim>
                                    <p:anim calcmode="lin" valueType="num">
                                      <p:cBhvr additive="base">
                                        <p:cTn id="11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3"/>
                                        </p:tgtEl>
                                        <p:attrNameLst>
                                          <p:attrName>style.visibility</p:attrName>
                                        </p:attrNameLst>
                                      </p:cBhvr>
                                      <p:to>
                                        <p:strVal val="visible"/>
                                      </p:to>
                                    </p:set>
                                    <p:anim calcmode="lin" valueType="num">
                                      <p:cBhvr additive="base">
                                        <p:cTn id="121" dur="500" fill="hold"/>
                                        <p:tgtEl>
                                          <p:spTgt spid="43"/>
                                        </p:tgtEl>
                                        <p:attrNameLst>
                                          <p:attrName>ppt_x</p:attrName>
                                        </p:attrNameLst>
                                      </p:cBhvr>
                                      <p:tavLst>
                                        <p:tav tm="0">
                                          <p:val>
                                            <p:strVal val="#ppt_x"/>
                                          </p:val>
                                        </p:tav>
                                        <p:tav tm="100000">
                                          <p:val>
                                            <p:strVal val="#ppt_x"/>
                                          </p:val>
                                        </p:tav>
                                      </p:tavLst>
                                    </p:anim>
                                    <p:anim calcmode="lin" valueType="num">
                                      <p:cBhvr additive="base">
                                        <p:cTn id="12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1"/>
                                        </p:tgtEl>
                                        <p:attrNameLst>
                                          <p:attrName>style.visibility</p:attrName>
                                        </p:attrNameLst>
                                      </p:cBhvr>
                                      <p:to>
                                        <p:strVal val="visible"/>
                                      </p:to>
                                    </p:set>
                                    <p:anim calcmode="lin" valueType="num">
                                      <p:cBhvr additive="base">
                                        <p:cTn id="127" dur="500" fill="hold"/>
                                        <p:tgtEl>
                                          <p:spTgt spid="31"/>
                                        </p:tgtEl>
                                        <p:attrNameLst>
                                          <p:attrName>ppt_x</p:attrName>
                                        </p:attrNameLst>
                                      </p:cBhvr>
                                      <p:tavLst>
                                        <p:tav tm="0">
                                          <p:val>
                                            <p:strVal val="#ppt_x"/>
                                          </p:val>
                                        </p:tav>
                                        <p:tav tm="100000">
                                          <p:val>
                                            <p:strVal val="#ppt_x"/>
                                          </p:val>
                                        </p:tav>
                                      </p:tavLst>
                                    </p:anim>
                                    <p:anim calcmode="lin" valueType="num">
                                      <p:cBhvr additive="base">
                                        <p:cTn id="1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2"/>
                                        </p:tgtEl>
                                        <p:attrNameLst>
                                          <p:attrName>style.visibility</p:attrName>
                                        </p:attrNameLst>
                                      </p:cBhvr>
                                      <p:to>
                                        <p:strVal val="visible"/>
                                      </p:to>
                                    </p:set>
                                    <p:anim calcmode="lin" valueType="num">
                                      <p:cBhvr additive="base">
                                        <p:cTn id="133" dur="500" fill="hold"/>
                                        <p:tgtEl>
                                          <p:spTgt spid="32"/>
                                        </p:tgtEl>
                                        <p:attrNameLst>
                                          <p:attrName>ppt_x</p:attrName>
                                        </p:attrNameLst>
                                      </p:cBhvr>
                                      <p:tavLst>
                                        <p:tav tm="0">
                                          <p:val>
                                            <p:strVal val="#ppt_x"/>
                                          </p:val>
                                        </p:tav>
                                        <p:tav tm="100000">
                                          <p:val>
                                            <p:strVal val="#ppt_x"/>
                                          </p:val>
                                        </p:tav>
                                      </p:tavLst>
                                    </p:anim>
                                    <p:anim calcmode="lin" valueType="num">
                                      <p:cBhvr additive="base">
                                        <p:cTn id="13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33"/>
                                        </p:tgtEl>
                                        <p:attrNameLst>
                                          <p:attrName>style.visibility</p:attrName>
                                        </p:attrNameLst>
                                      </p:cBhvr>
                                      <p:to>
                                        <p:strVal val="visible"/>
                                      </p:to>
                                    </p:set>
                                    <p:anim calcmode="lin" valueType="num">
                                      <p:cBhvr additive="base">
                                        <p:cTn id="139" dur="500" fill="hold"/>
                                        <p:tgtEl>
                                          <p:spTgt spid="33"/>
                                        </p:tgtEl>
                                        <p:attrNameLst>
                                          <p:attrName>ppt_x</p:attrName>
                                        </p:attrNameLst>
                                      </p:cBhvr>
                                      <p:tavLst>
                                        <p:tav tm="0">
                                          <p:val>
                                            <p:strVal val="#ppt_x"/>
                                          </p:val>
                                        </p:tav>
                                        <p:tav tm="100000">
                                          <p:val>
                                            <p:strVal val="#ppt_x"/>
                                          </p:val>
                                        </p:tav>
                                      </p:tavLst>
                                    </p:anim>
                                    <p:anim calcmode="lin" valueType="num">
                                      <p:cBhvr additive="base">
                                        <p:cTn id="14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 calcmode="lin" valueType="num">
                                      <p:cBhvr additive="base">
                                        <p:cTn id="145" dur="500" fill="hold"/>
                                        <p:tgtEl>
                                          <p:spTgt spid="34"/>
                                        </p:tgtEl>
                                        <p:attrNameLst>
                                          <p:attrName>ppt_x</p:attrName>
                                        </p:attrNameLst>
                                      </p:cBhvr>
                                      <p:tavLst>
                                        <p:tav tm="0">
                                          <p:val>
                                            <p:strVal val="#ppt_x"/>
                                          </p:val>
                                        </p:tav>
                                        <p:tav tm="100000">
                                          <p:val>
                                            <p:strVal val="#ppt_x"/>
                                          </p:val>
                                        </p:tav>
                                      </p:tavLst>
                                    </p:anim>
                                    <p:anim calcmode="lin" valueType="num">
                                      <p:cBhvr additive="base">
                                        <p:cTn id="1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additive="base">
                                        <p:cTn id="151" dur="500" fill="hold"/>
                                        <p:tgtEl>
                                          <p:spTgt spid="35"/>
                                        </p:tgtEl>
                                        <p:attrNameLst>
                                          <p:attrName>ppt_x</p:attrName>
                                        </p:attrNameLst>
                                      </p:cBhvr>
                                      <p:tavLst>
                                        <p:tav tm="0">
                                          <p:val>
                                            <p:strVal val="#ppt_x"/>
                                          </p:val>
                                        </p:tav>
                                        <p:tav tm="100000">
                                          <p:val>
                                            <p:strVal val="#ppt_x"/>
                                          </p:val>
                                        </p:tav>
                                      </p:tavLst>
                                    </p:anim>
                                    <p:anim calcmode="lin" valueType="num">
                                      <p:cBhvr additive="base">
                                        <p:cTn id="1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8" grpId="0"/>
      <p:bldP spid="9" grpId="0"/>
      <p:bldP spid="23" grpId="0"/>
      <p:bldP spid="24" grpId="0"/>
      <p:bldP spid="25" grpId="0"/>
      <p:bldP spid="26" grpId="0"/>
      <p:bldP spid="27" grpId="0"/>
      <p:bldP spid="29" grpId="0"/>
      <p:bldP spid="31" grpId="0"/>
      <p:bldP spid="32" grpId="0"/>
      <p:bldP spid="33" grpId="0"/>
      <p:bldP spid="34" grpId="0"/>
      <p:bldP spid="35" grpId="0"/>
      <p:bldP spid="36" grpId="0"/>
      <p:bldP spid="38" grpId="0"/>
      <p:bldP spid="39" grpId="0"/>
      <p:bldP spid="40" grpId="0"/>
      <p:bldP spid="41" grpId="0"/>
      <p:bldP spid="42"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标题 1"/>
          <p:cNvSpPr>
            <a:spLocks noGrp="1"/>
          </p:cNvSpPr>
          <p:nvPr/>
        </p:nvSpPr>
        <p:spPr>
          <a:xfrm>
            <a:off x="233680" y="136525"/>
            <a:ext cx="11725275" cy="19843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He suffered ______ poor eyesight and could no longer read properly.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他视力不好，再也不能正常阅读了。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Some were found alive, though they were __________ from terrible injuries.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有些人被发现还活着，尽管他们受到了严重的伤。</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appears to be strong and healthy , but he suffers ______ heart disease.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他看上去强健, 其实他患有心脏病。</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This new cancer treatment offers hope to many _________.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这新的癌症治疗法给许多病人带来希望。</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 must bring _________ and hunger to an end in the world.</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我们必须结束世界上的苦难和饥饿。</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 man who fears __________ is already suffering from what he fears.</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害怕承受痛苦的人，他已经在承受害怕本身所带来的痛苦了。</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922145" y="136525"/>
            <a:ext cx="9232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from</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5712460" y="84391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suffering</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7120255" y="1550670"/>
            <a:ext cx="9493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from</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6530975" y="2296795"/>
            <a:ext cx="13754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sufferer</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2244725" y="3043555"/>
            <a:ext cx="16783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suffering</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609215" y="3759835"/>
            <a:ext cx="15824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suffering</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279400" y="465328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3</a:t>
            </a:r>
            <a:r>
              <a:rPr lang="en-US" altLang="zh-CN" sz="3200">
                <a:latin typeface="Times New Roman" panose="02020603050405020304" charset="0"/>
                <a:ea typeface="+mn-ea"/>
                <a:cs typeface="Times New Roman" panose="02020603050405020304" charset="0"/>
              </a:rPr>
              <a:t>3</a:t>
            </a:r>
            <a:r>
              <a:rPr sz="3200">
                <a:latin typeface="Times New Roman" panose="02020603050405020304" charset="0"/>
                <a:ea typeface="+mn-ea"/>
                <a:cs typeface="Times New Roman" panose="02020603050405020304" charset="0"/>
              </a:rPr>
              <a:t>. volcano/vɒlˈkeɪnəʊ/</a:t>
            </a:r>
            <a:r>
              <a:rPr lang="en-US" altLang="zh-CN" sz="3200">
                <a:latin typeface="Times New Roman" panose="02020603050405020304" charset="0"/>
                <a:ea typeface="+mn-ea"/>
                <a:cs typeface="Times New Roman" panose="02020603050405020304" charset="0"/>
              </a:rPr>
              <a:t>n.</a:t>
            </a:r>
            <a:endParaRPr lang="en-US" altLang="zh-CN" sz="3200">
              <a:latin typeface="Times New Roman" panose="02020603050405020304" charset="0"/>
              <a:ea typeface="+mn-ea"/>
              <a:cs typeface="Times New Roman" panose="02020603050405020304" charset="0"/>
            </a:endParaRPr>
          </a:p>
        </p:txBody>
      </p:sp>
      <p:sp>
        <p:nvSpPr>
          <p:cNvPr id="9" name="标题 1"/>
          <p:cNvSpPr>
            <a:spLocks noGrp="1"/>
          </p:cNvSpPr>
          <p:nvPr/>
        </p:nvSpPr>
        <p:spPr>
          <a:xfrm>
            <a:off x="5531485" y="4653280"/>
            <a:ext cx="112776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火山</a:t>
            </a:r>
            <a:endParaRPr sz="320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79400" y="508571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破拆法：vol</a:t>
            </a:r>
            <a:r>
              <a:rPr lang="en-US" altLang="zh-CN" spc="0">
                <a:solidFill>
                  <a:schemeClr val="accent2">
                    <a:lumMod val="75000"/>
                  </a:schemeClr>
                </a:solidFill>
                <a:latin typeface="Times New Roman" panose="02020603050405020304" charset="0"/>
                <a:ea typeface="+mn-ea"/>
                <a:cs typeface="Times New Roman" panose="02020603050405020304" charset="0"/>
              </a:rPr>
              <a:t>-</a:t>
            </a:r>
            <a:r>
              <a:rPr spc="0">
                <a:solidFill>
                  <a:schemeClr val="accent2">
                    <a:lumMod val="75000"/>
                  </a:schemeClr>
                </a:solidFill>
                <a:latin typeface="Times New Roman" panose="02020603050405020304" charset="0"/>
                <a:ea typeface="+mn-ea"/>
                <a:cs typeface="Times New Roman" panose="02020603050405020304" charset="0"/>
              </a:rPr>
              <a:t>(大声)+cano(加农炮)：发出加农炮一般的大声——火山(喷发)</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11" name="文本框 10"/>
          <p:cNvSpPr txBox="1"/>
          <p:nvPr/>
        </p:nvSpPr>
        <p:spPr>
          <a:xfrm>
            <a:off x="325120" y="5563235"/>
            <a:ext cx="11276330" cy="829945"/>
          </a:xfrm>
          <a:prstGeom prst="rect">
            <a:avLst/>
          </a:prstGeom>
          <a:noFill/>
          <a:ln w="9525">
            <a:noFill/>
          </a:ln>
        </p:spPr>
        <p:txBody>
          <a:bodyPr wrap="square">
            <a:spAutoFit/>
          </a:bodyPr>
          <a:p>
            <a:pPr indent="0"/>
            <a:r>
              <a:rPr lang="zh-CN" altLang="en-US" sz="2400" b="1">
                <a:uFillTx/>
                <a:latin typeface="Times New Roman" panose="02020603050405020304" charset="0"/>
                <a:cs typeface="Times New Roman" panose="02020603050405020304" charset="0"/>
              </a:rPr>
              <a:t>Etna is Europe's most active </a:t>
            </a:r>
            <a:r>
              <a:rPr lang="zh-CN" altLang="en-US" sz="2400" b="1">
                <a:solidFill>
                  <a:schemeClr val="accent2">
                    <a:lumMod val="75000"/>
                  </a:schemeClr>
                </a:solidFill>
                <a:uFillTx/>
                <a:latin typeface="Times New Roman" panose="02020603050405020304" charset="0"/>
                <a:cs typeface="Times New Roman" panose="02020603050405020304" charset="0"/>
              </a:rPr>
              <a:t>volcano</a:t>
            </a:r>
            <a:r>
              <a:rPr lang="zh-CN" altLang="en-US" sz="2400" b="1">
                <a:uFillTx/>
                <a:latin typeface="Times New Roman" panose="02020603050405020304" charset="0"/>
                <a:cs typeface="Times New Roman" panose="02020603050405020304" charset="0"/>
              </a:rPr>
              <a:t>. 埃特纳山是欧洲最活跃的火山。There are more than 100 </a:t>
            </a:r>
            <a:r>
              <a:rPr lang="zh-CN" altLang="en-US" sz="2400" b="1">
                <a:solidFill>
                  <a:schemeClr val="accent2">
                    <a:lumMod val="75000"/>
                  </a:schemeClr>
                </a:solidFill>
                <a:uFillTx/>
                <a:latin typeface="Times New Roman" panose="02020603050405020304" charset="0"/>
                <a:cs typeface="Times New Roman" panose="02020603050405020304" charset="0"/>
              </a:rPr>
              <a:t>volcanoes</a:t>
            </a:r>
            <a:r>
              <a:rPr lang="zh-CN" altLang="en-US" sz="2400" b="1">
                <a:uFillTx/>
                <a:latin typeface="Times New Roman" panose="02020603050405020304" charset="0"/>
                <a:cs typeface="Times New Roman" panose="02020603050405020304" charset="0"/>
              </a:rPr>
              <a:t> in Japan. 日本有100 多处火山。</a:t>
            </a:r>
            <a:endParaRPr lang="zh-CN" altLang="en-US" sz="2400" b="1">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P spid="4" grpId="0"/>
      <p:bldP spid="5" grpId="0"/>
      <p:bldP spid="6"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descr="vo-大声说填空"/>
          <p:cNvPicPr>
            <a:picLocks noChangeAspect="1"/>
          </p:cNvPicPr>
          <p:nvPr/>
        </p:nvPicPr>
        <p:blipFill>
          <a:blip r:embed="rId1"/>
          <a:stretch>
            <a:fillRect/>
          </a:stretch>
        </p:blipFill>
        <p:spPr>
          <a:xfrm>
            <a:off x="0" y="-33655"/>
            <a:ext cx="12192000" cy="4231640"/>
          </a:xfrm>
          <a:prstGeom prst="rect">
            <a:avLst/>
          </a:prstGeom>
        </p:spPr>
      </p:pic>
      <p:sp>
        <p:nvSpPr>
          <p:cNvPr id="4" name="标题 1"/>
          <p:cNvSpPr>
            <a:spLocks noGrp="1"/>
          </p:cNvSpPr>
          <p:nvPr/>
        </p:nvSpPr>
        <p:spPr>
          <a:xfrm>
            <a:off x="2892425" y="263525"/>
            <a:ext cx="2109470" cy="3930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rPr>
              <a:t>说话声,嗓音</a:t>
            </a:r>
            <a:endParaRPr lang="en-US" altLang="zh-CN"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9592945" y="1581785"/>
            <a:ext cx="19608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音量,体积</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6769735" y="1797050"/>
            <a:ext cx="14789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大声说</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513965" y="892810"/>
            <a:ext cx="1828165"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有声的,声音的</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9721215" y="263525"/>
            <a:ext cx="13754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n.誓言</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9031605" y="263525"/>
            <a:ext cx="13754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v.发誓</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9592945" y="3493770"/>
            <a:ext cx="723900"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火山</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9220835" y="833755"/>
            <a:ext cx="25584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n.元音a.</a:t>
            </a: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元音的</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130175" y="432308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34</a:t>
            </a:r>
            <a:r>
              <a:rPr sz="3200">
                <a:latin typeface="Times New Roman" panose="02020603050405020304" charset="0"/>
                <a:ea typeface="+mn-ea"/>
                <a:cs typeface="Times New Roman" panose="02020603050405020304" charset="0"/>
              </a:rPr>
              <a:t>. supply/səˈplaɪ/</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3851275" y="4309745"/>
            <a:ext cx="737362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vt.供应,供给n.供应;补给;[pl.]补给品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3" name="标题 1"/>
          <p:cNvSpPr>
            <a:spLocks noGrp="1"/>
          </p:cNvSpPr>
          <p:nvPr/>
        </p:nvSpPr>
        <p:spPr>
          <a:xfrm>
            <a:off x="233680" y="476694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latin typeface="Times New Roman" panose="02020603050405020304" charset="0"/>
                <a:ea typeface="+mn-ea"/>
                <a:cs typeface="Times New Roman" panose="02020603050405020304" charset="0"/>
              </a:rPr>
              <a:t>supply sb. </a:t>
            </a:r>
            <a:r>
              <a:rPr lang="en-US" altLang="zh-CN">
                <a:latin typeface="Times New Roman" panose="02020603050405020304" charset="0"/>
                <a:ea typeface="+mn-ea"/>
                <a:cs typeface="Times New Roman" panose="02020603050405020304" charset="0"/>
              </a:rPr>
              <a:t>____</a:t>
            </a:r>
            <a:r>
              <a:rPr>
                <a:latin typeface="Times New Roman" panose="02020603050405020304" charset="0"/>
                <a:ea typeface="+mn-ea"/>
                <a:cs typeface="Times New Roman" panose="02020603050405020304" charset="0"/>
              </a:rPr>
              <a:t> sth. = supply sth.</a:t>
            </a:r>
            <a:r>
              <a:rPr lang="en-US" altLang="zh-CN">
                <a:latin typeface="Times New Roman" panose="02020603050405020304" charset="0"/>
                <a:ea typeface="+mn-ea"/>
                <a:cs typeface="Times New Roman" panose="02020603050405020304" charset="0"/>
              </a:rPr>
              <a:t>___</a:t>
            </a:r>
            <a:r>
              <a:rPr>
                <a:latin typeface="Times New Roman" panose="02020603050405020304" charset="0"/>
                <a:ea typeface="+mn-ea"/>
                <a:cs typeface="Times New Roman" panose="02020603050405020304" charset="0"/>
              </a:rPr>
              <a:t> sb. </a:t>
            </a:r>
            <a:r>
              <a:rPr lang="en-US" sz="3200" spc="150">
                <a:solidFill>
                  <a:srgbClr val="7030A0"/>
                </a:solidFill>
                <a:latin typeface="Times New Roman" panose="02020603050405020304" charset="0"/>
                <a:ea typeface="+mn-ea"/>
                <a:cs typeface="Times New Roman" panose="02020603050405020304" charset="0"/>
              </a:rPr>
              <a:t>向某人提供某物</a:t>
            </a:r>
            <a:endParaRPr sz="3200">
              <a:latin typeface="Times New Roman" panose="02020603050405020304" charset="0"/>
              <a:ea typeface="+mn-ea"/>
              <a:cs typeface="Times New Roman" panose="02020603050405020304" charset="0"/>
            </a:endParaRPr>
          </a:p>
        </p:txBody>
      </p:sp>
      <p:sp>
        <p:nvSpPr>
          <p:cNvPr id="14" name="标题 1"/>
          <p:cNvSpPr>
            <a:spLocks noGrp="1"/>
          </p:cNvSpPr>
          <p:nvPr/>
        </p:nvSpPr>
        <p:spPr>
          <a:xfrm>
            <a:off x="2186305" y="4893310"/>
            <a:ext cx="9137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with</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6239510" y="4893310"/>
            <a:ext cx="5302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to</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文本框 15"/>
          <p:cNvSpPr txBox="1"/>
          <p:nvPr/>
        </p:nvSpPr>
        <p:spPr>
          <a:xfrm>
            <a:off x="233680" y="5337175"/>
            <a:ext cx="10731500" cy="1568450"/>
          </a:xfrm>
          <a:prstGeom prst="rect">
            <a:avLst/>
          </a:prstGeom>
          <a:noFill/>
          <a:ln w="9525">
            <a:noFill/>
          </a:ln>
        </p:spPr>
        <p:txBody>
          <a:bodyPr wrap="square">
            <a:spAutoFit/>
          </a:bodyPr>
          <a:p>
            <a:pPr algn="l">
              <a:buClrTx/>
              <a:buSzTx/>
              <a:buFontTx/>
            </a:pPr>
            <a:r>
              <a:rPr sz="2400" b="1">
                <a:uFillTx/>
                <a:latin typeface="Times New Roman" panose="02020603050405020304" charset="0"/>
                <a:cs typeface="Times New Roman" panose="02020603050405020304" charset="0"/>
              </a:rPr>
              <a:t>Russia supplies the European countries ______ natural gas.</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 Russia supplies natural gas ___ the European countries.</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俄罗斯向欧盟国家输送天然气。</a:t>
            </a:r>
            <a:endParaRPr sz="2400" b="1">
              <a:uFillTx/>
              <a:latin typeface="Times New Roman" panose="02020603050405020304" charset="0"/>
              <a:cs typeface="Times New Roman" panose="02020603050405020304" charset="0"/>
            </a:endParaRPr>
          </a:p>
          <a:p>
            <a:pPr algn="l">
              <a:buClrTx/>
              <a:buSzTx/>
              <a:buFontTx/>
            </a:pPr>
            <a:endParaRPr sz="2400" b="1">
              <a:uFillTx/>
              <a:latin typeface="Times New Roman" panose="02020603050405020304" charset="0"/>
              <a:cs typeface="Times New Roman" panose="02020603050405020304" charset="0"/>
            </a:endParaRPr>
          </a:p>
        </p:txBody>
      </p:sp>
      <p:sp>
        <p:nvSpPr>
          <p:cNvPr id="18" name="标题 1"/>
          <p:cNvSpPr>
            <a:spLocks noGrp="1"/>
          </p:cNvSpPr>
          <p:nvPr/>
        </p:nvSpPr>
        <p:spPr>
          <a:xfrm>
            <a:off x="5535930" y="5337175"/>
            <a:ext cx="9137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with</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4198620" y="5645785"/>
            <a:ext cx="8699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to</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2513965" y="2257425"/>
            <a:ext cx="1828165"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词汇;词汇表</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4" name="标题 1"/>
          <p:cNvSpPr>
            <a:spLocks noGrp="1"/>
          </p:cNvSpPr>
          <p:nvPr/>
        </p:nvSpPr>
        <p:spPr>
          <a:xfrm>
            <a:off x="1158875" y="2804795"/>
            <a:ext cx="3389630"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vt.提倡,主张,拥护 n.提倡者</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5" name="标题 1"/>
          <p:cNvSpPr>
            <a:spLocks noGrp="1"/>
          </p:cNvSpPr>
          <p:nvPr/>
        </p:nvSpPr>
        <p:spPr>
          <a:xfrm>
            <a:off x="2640965" y="3493770"/>
            <a:ext cx="2035810"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引起;唤起;召来</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6" name="标题 1"/>
          <p:cNvSpPr>
            <a:spLocks noGrp="1"/>
          </p:cNvSpPr>
          <p:nvPr/>
        </p:nvSpPr>
        <p:spPr>
          <a:xfrm>
            <a:off x="9592945" y="2257425"/>
            <a:ext cx="2366010"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n. 志愿者 v.自愿做</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7" name="标题 1"/>
          <p:cNvSpPr>
            <a:spLocks noGrp="1"/>
          </p:cNvSpPr>
          <p:nvPr/>
        </p:nvSpPr>
        <p:spPr>
          <a:xfrm>
            <a:off x="9658985" y="2875280"/>
            <a:ext cx="1828165"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自愿的,主动的</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9" name="标题 1"/>
          <p:cNvSpPr>
            <a:spLocks noGrp="1"/>
          </p:cNvSpPr>
          <p:nvPr/>
        </p:nvSpPr>
        <p:spPr>
          <a:xfrm>
            <a:off x="2619375" y="1581785"/>
            <a:ext cx="2292350" cy="3829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职业;使命;天职</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ppt_x"/>
                                          </p:val>
                                        </p:tav>
                                        <p:tav tm="100000">
                                          <p:val>
                                            <p:strVal val="#ppt_x"/>
                                          </p:val>
                                        </p:tav>
                                      </p:tavLst>
                                    </p:anim>
                                    <p:anim calcmode="lin" valueType="num">
                                      <p:cBhvr additive="base">
                                        <p:cTn id="8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500" fill="hold"/>
                                        <p:tgtEl>
                                          <p:spTgt spid="15"/>
                                        </p:tgtEl>
                                        <p:attrNameLst>
                                          <p:attrName>ppt_x</p:attrName>
                                        </p:attrNameLst>
                                      </p:cBhvr>
                                      <p:tavLst>
                                        <p:tav tm="0">
                                          <p:val>
                                            <p:strVal val="#ppt_x"/>
                                          </p:val>
                                        </p:tav>
                                        <p:tav tm="100000">
                                          <p:val>
                                            <p:strVal val="#ppt_x"/>
                                          </p:val>
                                        </p:tav>
                                      </p:tavLst>
                                    </p:anim>
                                    <p:anim calcmode="lin" valueType="num">
                                      <p:cBhvr additive="base">
                                        <p:cTn id="10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additive="base">
                                        <p:cTn id="109" dur="500" fill="hold"/>
                                        <p:tgtEl>
                                          <p:spTgt spid="18"/>
                                        </p:tgtEl>
                                        <p:attrNameLst>
                                          <p:attrName>ppt_x</p:attrName>
                                        </p:attrNameLst>
                                      </p:cBhvr>
                                      <p:tavLst>
                                        <p:tav tm="0">
                                          <p:val>
                                            <p:strVal val="#ppt_x"/>
                                          </p:val>
                                        </p:tav>
                                        <p:tav tm="100000">
                                          <p:val>
                                            <p:strVal val="#ppt_x"/>
                                          </p:val>
                                        </p:tav>
                                      </p:tavLst>
                                    </p:anim>
                                    <p:anim calcmode="lin" valueType="num">
                                      <p:cBhvr additive="base">
                                        <p:cTn id="11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fill="hold"/>
                                        <p:tgtEl>
                                          <p:spTgt spid="19"/>
                                        </p:tgtEl>
                                        <p:attrNameLst>
                                          <p:attrName>ppt_x</p:attrName>
                                        </p:attrNameLst>
                                      </p:cBhvr>
                                      <p:tavLst>
                                        <p:tav tm="0">
                                          <p:val>
                                            <p:strVal val="#ppt_x"/>
                                          </p:val>
                                        </p:tav>
                                        <p:tav tm="100000">
                                          <p:val>
                                            <p:strVal val="#ppt_x"/>
                                          </p:val>
                                        </p:tav>
                                      </p:tavLst>
                                    </p:anim>
                                    <p:anim calcmode="lin" valueType="num">
                                      <p:cBhvr additive="base">
                                        <p:cTn id="1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8" grpId="0"/>
      <p:bldP spid="9" grpId="0"/>
      <p:bldP spid="10" grpId="0"/>
      <p:bldP spid="17" grpId="0"/>
      <p:bldP spid="14" grpId="0"/>
      <p:bldP spid="15" grpId="0"/>
      <p:bldP spid="18" grpId="0"/>
      <p:bldP spid="19" grpId="0"/>
      <p:bldP spid="23" grpId="0"/>
      <p:bldP spid="24" grpId="0"/>
      <p:bldP spid="25" grpId="0"/>
      <p:bldP spid="26" grpId="0"/>
      <p:bldP spid="27" grpId="0"/>
      <p:bldP spid="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ply填空"/>
          <p:cNvPicPr>
            <a:picLocks noChangeAspect="1"/>
          </p:cNvPicPr>
          <p:nvPr/>
        </p:nvPicPr>
        <p:blipFill>
          <a:blip r:embed="rId1"/>
          <a:stretch>
            <a:fillRect/>
          </a:stretch>
        </p:blipFill>
        <p:spPr>
          <a:xfrm>
            <a:off x="0" y="1684020"/>
            <a:ext cx="12192000" cy="3473450"/>
          </a:xfrm>
          <a:prstGeom prst="rect">
            <a:avLst/>
          </a:prstGeom>
        </p:spPr>
      </p:pic>
      <p:sp>
        <p:nvSpPr>
          <p:cNvPr id="5" name="标题 1"/>
          <p:cNvSpPr>
            <a:spLocks noGrp="1"/>
          </p:cNvSpPr>
          <p:nvPr/>
        </p:nvSpPr>
        <p:spPr>
          <a:xfrm>
            <a:off x="4928235" y="3143885"/>
            <a:ext cx="11544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应用</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6883400" y="2192655"/>
            <a:ext cx="184848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rPr>
              <a:t>vt.</a:t>
            </a:r>
            <a:r>
              <a:rPr sz="2000" spc="0">
                <a:solidFill>
                  <a:schemeClr val="accent2">
                    <a:lumMod val="75000"/>
                  </a:schemeClr>
                </a:solidFill>
                <a:latin typeface="Times New Roman" panose="02020603050405020304" charset="0"/>
                <a:ea typeface="+mn-ea"/>
                <a:cs typeface="Times New Roman" panose="02020603050405020304" charset="0"/>
              </a:rPr>
              <a:t>应用</a:t>
            </a:r>
            <a:r>
              <a:rPr lang="en-US" altLang="zh-CN" sz="2000" spc="0">
                <a:solidFill>
                  <a:schemeClr val="accent2">
                    <a:lumMod val="75000"/>
                  </a:schemeClr>
                </a:solidFill>
                <a:latin typeface="Times New Roman" panose="02020603050405020304" charset="0"/>
                <a:ea typeface="+mn-ea"/>
                <a:cs typeface="Times New Roman" panose="02020603050405020304" charset="0"/>
              </a:rPr>
              <a:t>,</a:t>
            </a:r>
            <a:r>
              <a:rPr sz="2000" spc="0">
                <a:solidFill>
                  <a:schemeClr val="accent2">
                    <a:lumMod val="75000"/>
                  </a:schemeClr>
                </a:solidFill>
                <a:latin typeface="Times New Roman" panose="02020603050405020304" charset="0"/>
                <a:ea typeface="+mn-ea"/>
                <a:cs typeface="Times New Roman" panose="02020603050405020304" charset="0"/>
              </a:rPr>
              <a:t>涂抹</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10581640" y="1790700"/>
            <a:ext cx="15074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申请;应用</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10511790" y="219265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申请人</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10581640" y="257365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器具,装置</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7200900" y="3571875"/>
            <a:ext cx="18313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雇用;利用</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10060940" y="3011805"/>
            <a:ext cx="18999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雇用;就业</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10258425" y="337058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失业</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9846945" y="3714115"/>
            <a:ext cx="9182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雇主</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9846945" y="4142105"/>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雇员</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1222375" y="2250440"/>
            <a:ext cx="18554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rPr>
              <a:t>供应,提供</a:t>
            </a:r>
            <a:endParaRPr lang="en-US" altLang="zh-CN"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511935" y="2731135"/>
            <a:ext cx="18599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rPr>
              <a:t>回答;回应</a:t>
            </a:r>
            <a:endParaRPr lang="en-US" altLang="zh-CN"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1467485" y="3234690"/>
            <a:ext cx="21850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rPr>
              <a:t>暗示;意味着</a:t>
            </a:r>
            <a:endParaRPr lang="en-US" altLang="zh-CN"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467485" y="3663950"/>
            <a:ext cx="19488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rPr>
              <a:t>增加;繁殖</a:t>
            </a:r>
            <a:endParaRPr lang="en-US" altLang="zh-CN"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467485" y="4234180"/>
            <a:ext cx="16103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rPr>
              <a:t>简单的</a:t>
            </a:r>
            <a:endParaRPr lang="en-US" altLang="zh-CN"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8298180" y="2192655"/>
            <a:ext cx="113982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rPr>
              <a:t>vi.</a:t>
            </a:r>
            <a:r>
              <a:rPr sz="2000" spc="0">
                <a:solidFill>
                  <a:schemeClr val="accent2">
                    <a:lumMod val="75000"/>
                  </a:schemeClr>
                </a:solidFill>
                <a:latin typeface="Times New Roman" panose="02020603050405020304" charset="0"/>
                <a:ea typeface="+mn-ea"/>
                <a:cs typeface="Times New Roman" panose="02020603050405020304" charset="0"/>
              </a:rPr>
              <a:t>申请</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43510" y="50996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35</a:t>
            </a:r>
            <a:r>
              <a:rPr sz="3200">
                <a:latin typeface="Times New Roman" panose="02020603050405020304" charset="0"/>
                <a:ea typeface="+mn-ea"/>
                <a:cs typeface="Times New Roman" panose="02020603050405020304" charset="0"/>
              </a:rPr>
              <a:t>. typhoon/taɪ</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fu:n/n.  </a:t>
            </a:r>
            <a:endParaRPr sz="3200">
              <a:latin typeface="Times New Roman" panose="02020603050405020304" charset="0"/>
              <a:ea typeface="+mn-ea"/>
              <a:cs typeface="Times New Roman" panose="02020603050405020304" charset="0"/>
            </a:endParaRPr>
          </a:p>
        </p:txBody>
      </p:sp>
      <p:sp>
        <p:nvSpPr>
          <p:cNvPr id="22" name="文本框 21"/>
          <p:cNvSpPr txBox="1"/>
          <p:nvPr/>
        </p:nvSpPr>
        <p:spPr>
          <a:xfrm>
            <a:off x="4631690" y="5017770"/>
            <a:ext cx="121221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台风</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143510" y="6007735"/>
            <a:ext cx="12096115" cy="460375"/>
          </a:xfrm>
          <a:prstGeom prst="rect">
            <a:avLst/>
          </a:prstGeom>
          <a:noFill/>
          <a:ln w="9525">
            <a:noFill/>
          </a:ln>
        </p:spPr>
        <p:txBody>
          <a:bodyPr wrap="square">
            <a:spAutoFit/>
          </a:bodyPr>
          <a:p>
            <a:pPr algn="l">
              <a:buClrTx/>
              <a:buSzTx/>
              <a:buFontTx/>
            </a:pPr>
            <a:r>
              <a:rPr sz="2400" b="1">
                <a:uFillTx/>
                <a:latin typeface="Times New Roman" panose="02020603050405020304" charset="0"/>
                <a:cs typeface="Times New Roman" panose="02020603050405020304" charset="0"/>
              </a:rPr>
              <a:t>Many homes were destroyed by the </a:t>
            </a:r>
            <a:r>
              <a:rPr sz="2400" b="1">
                <a:solidFill>
                  <a:schemeClr val="accent2">
                    <a:lumMod val="75000"/>
                  </a:schemeClr>
                </a:solidFill>
                <a:uFillTx/>
                <a:latin typeface="Times New Roman" panose="02020603050405020304" charset="0"/>
                <a:cs typeface="Times New Roman" panose="02020603050405020304" charset="0"/>
              </a:rPr>
              <a:t>typhoon</a:t>
            </a:r>
            <a:r>
              <a:rPr sz="2400" b="1">
                <a:uFillTx/>
                <a:latin typeface="Times New Roman" panose="02020603050405020304" charset="0"/>
                <a:cs typeface="Times New Roman" panose="02020603050405020304" charset="0"/>
              </a:rPr>
              <a:t>. 许多房屋被台风摧毁。</a:t>
            </a:r>
            <a:endParaRPr sz="2400" b="1">
              <a:uFillTx/>
              <a:latin typeface="Times New Roman" panose="02020603050405020304" charset="0"/>
              <a:cs typeface="Times New Roman" panose="02020603050405020304" charset="0"/>
            </a:endParaRPr>
          </a:p>
        </p:txBody>
      </p:sp>
      <p:sp>
        <p:nvSpPr>
          <p:cNvPr id="2" name="标题 1"/>
          <p:cNvSpPr>
            <a:spLocks noGrp="1"/>
          </p:cNvSpPr>
          <p:nvPr/>
        </p:nvSpPr>
        <p:spPr>
          <a:xfrm>
            <a:off x="143510" y="560133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音意相通：音译自汉语：台风</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7092315" y="4587240"/>
            <a:ext cx="20485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探索</a:t>
            </a: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探测</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6" name="标题 1"/>
          <p:cNvSpPr>
            <a:spLocks noGrp="1"/>
          </p:cNvSpPr>
          <p:nvPr/>
        </p:nvSpPr>
        <p:spPr>
          <a:xfrm>
            <a:off x="10191115" y="4587240"/>
            <a:ext cx="20485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探索</a:t>
            </a: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a:t>
            </a:r>
            <a:r>
              <a:rPr lang="en-US" altLang="zh-CN" sz="2000" spc="0">
                <a:solidFill>
                  <a:schemeClr val="accent2">
                    <a:lumMod val="75000"/>
                  </a:schemeClr>
                </a:solidFill>
                <a:latin typeface="Times New Roman" panose="02020603050405020304" charset="0"/>
                <a:ea typeface="+mn-ea"/>
                <a:cs typeface="Times New Roman" panose="02020603050405020304" charset="0"/>
                <a:sym typeface="+mn-ea"/>
              </a:rPr>
              <a:t>探险</a:t>
            </a:r>
            <a:endParaRPr lang="en-US" altLang="zh-CN" sz="20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7" name="文本框 26"/>
          <p:cNvSpPr txBox="1"/>
          <p:nvPr/>
        </p:nvSpPr>
        <p:spPr>
          <a:xfrm>
            <a:off x="387350" y="416560"/>
            <a:ext cx="11482070" cy="1568450"/>
          </a:xfrm>
          <a:prstGeom prst="rect">
            <a:avLst/>
          </a:prstGeom>
          <a:noFill/>
        </p:spPr>
        <p:txBody>
          <a:bodyPr wrap="square" rtlCol="0" anchor="t">
            <a:spAutoFit/>
          </a:bodyPr>
          <a:p>
            <a:pPr algn="l">
              <a:buClrTx/>
              <a:buSzTx/>
              <a:buFontTx/>
            </a:pPr>
            <a:r>
              <a:rPr sz="2400" b="1">
                <a:uFillTx/>
                <a:latin typeface="Times New Roman" panose="02020603050405020304" charset="0"/>
                <a:cs typeface="Times New Roman" panose="02020603050405020304" charset="0"/>
                <a:sym typeface="+mn-ea"/>
              </a:rPr>
              <a:t>The supplies which ________________ to the disaster area were collected from around the country. 向灾区提供的物资是从全国各地收集的。</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sym typeface="+mn-ea"/>
              </a:rPr>
              <a:t>Our water ________ has been cut off. 我们断水了。</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sym typeface="+mn-ea"/>
              </a:rPr>
              <a:t>Books were ____ short supply.书籍供应短缺。</a:t>
            </a:r>
            <a:endParaRPr lang="zh-CN" altLang="en-US" sz="2400"/>
          </a:p>
        </p:txBody>
      </p:sp>
      <p:sp>
        <p:nvSpPr>
          <p:cNvPr id="28" name="标题 1"/>
          <p:cNvSpPr>
            <a:spLocks noGrp="1"/>
          </p:cNvSpPr>
          <p:nvPr/>
        </p:nvSpPr>
        <p:spPr>
          <a:xfrm>
            <a:off x="3077845" y="416560"/>
            <a:ext cx="24403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were supplied</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1776095" y="1113790"/>
            <a:ext cx="13315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supply</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2070735" y="1507490"/>
            <a:ext cx="5543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in</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500" fill="hold"/>
                                        <p:tgtEl>
                                          <p:spTgt spid="26"/>
                                        </p:tgtEl>
                                        <p:attrNameLst>
                                          <p:attrName>ppt_x</p:attrName>
                                        </p:attrNameLst>
                                      </p:cBhvr>
                                      <p:tavLst>
                                        <p:tav tm="0">
                                          <p:val>
                                            <p:strVal val="#ppt_x"/>
                                          </p:val>
                                        </p:tav>
                                        <p:tav tm="100000">
                                          <p:val>
                                            <p:strVal val="#ppt_x"/>
                                          </p:val>
                                        </p:tav>
                                      </p:tavLst>
                                    </p:anim>
                                    <p:anim calcmode="lin" valueType="num">
                                      <p:cBhvr additive="base">
                                        <p:cTn id="9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500" fill="hold"/>
                                        <p:tgtEl>
                                          <p:spTgt spid="15"/>
                                        </p:tgtEl>
                                        <p:attrNameLst>
                                          <p:attrName>ppt_x</p:attrName>
                                        </p:attrNameLst>
                                      </p:cBhvr>
                                      <p:tavLst>
                                        <p:tav tm="0">
                                          <p:val>
                                            <p:strVal val="#ppt_x"/>
                                          </p:val>
                                        </p:tav>
                                        <p:tav tm="100000">
                                          <p:val>
                                            <p:strVal val="#ppt_x"/>
                                          </p:val>
                                        </p:tav>
                                      </p:tavLst>
                                    </p:anim>
                                    <p:anim calcmode="lin" valueType="num">
                                      <p:cBhvr additive="base">
                                        <p:cTn id="10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anim calcmode="lin" valueType="num">
                                      <p:cBhvr additive="base">
                                        <p:cTn id="109" dur="500" fill="hold"/>
                                        <p:tgtEl>
                                          <p:spTgt spid="16"/>
                                        </p:tgtEl>
                                        <p:attrNameLst>
                                          <p:attrName>ppt_x</p:attrName>
                                        </p:attrNameLst>
                                      </p:cBhvr>
                                      <p:tavLst>
                                        <p:tav tm="0">
                                          <p:val>
                                            <p:strVal val="#ppt_x"/>
                                          </p:val>
                                        </p:tav>
                                        <p:tav tm="100000">
                                          <p:val>
                                            <p:strVal val="#ppt_x"/>
                                          </p:val>
                                        </p:tav>
                                      </p:tavLst>
                                    </p:anim>
                                    <p:anim calcmode="lin" valueType="num">
                                      <p:cBhvr additive="base">
                                        <p:cTn id="11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additive="base">
                                        <p:cTn id="115" dur="500" fill="hold"/>
                                        <p:tgtEl>
                                          <p:spTgt spid="17"/>
                                        </p:tgtEl>
                                        <p:attrNameLst>
                                          <p:attrName>ppt_x</p:attrName>
                                        </p:attrNameLst>
                                      </p:cBhvr>
                                      <p:tavLst>
                                        <p:tav tm="0">
                                          <p:val>
                                            <p:strVal val="#ppt_x"/>
                                          </p:val>
                                        </p:tav>
                                        <p:tav tm="100000">
                                          <p:val>
                                            <p:strVal val="#ppt_x"/>
                                          </p:val>
                                        </p:tav>
                                      </p:tavLst>
                                    </p:anim>
                                    <p:anim calcmode="lin" valueType="num">
                                      <p:cBhvr additive="base">
                                        <p:cTn id="1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9"/>
                                        </p:tgtEl>
                                        <p:attrNameLst>
                                          <p:attrName>style.visibility</p:attrName>
                                        </p:attrNameLst>
                                      </p:cBhvr>
                                      <p:to>
                                        <p:strVal val="visible"/>
                                      </p:to>
                                    </p:set>
                                    <p:anim calcmode="lin" valueType="num">
                                      <p:cBhvr additive="base">
                                        <p:cTn id="127" dur="500" fill="hold"/>
                                        <p:tgtEl>
                                          <p:spTgt spid="19"/>
                                        </p:tgtEl>
                                        <p:attrNameLst>
                                          <p:attrName>ppt_x</p:attrName>
                                        </p:attrNameLst>
                                      </p:cBhvr>
                                      <p:tavLst>
                                        <p:tav tm="0">
                                          <p:val>
                                            <p:strVal val="#ppt_x"/>
                                          </p:val>
                                        </p:tav>
                                        <p:tav tm="100000">
                                          <p:val>
                                            <p:strVal val="#ppt_x"/>
                                          </p:val>
                                        </p:tav>
                                      </p:tavLst>
                                    </p:anim>
                                    <p:anim calcmode="lin" valueType="num">
                                      <p:cBhvr additive="base">
                                        <p:cTn id="1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additive="base">
                                        <p:cTn id="133" dur="500" fill="hold"/>
                                        <p:tgtEl>
                                          <p:spTgt spid="22"/>
                                        </p:tgtEl>
                                        <p:attrNameLst>
                                          <p:attrName>ppt_x</p:attrName>
                                        </p:attrNameLst>
                                      </p:cBhvr>
                                      <p:tavLst>
                                        <p:tav tm="0">
                                          <p:val>
                                            <p:strVal val="#ppt_x"/>
                                          </p:val>
                                        </p:tav>
                                        <p:tav tm="100000">
                                          <p:val>
                                            <p:strVal val="#ppt_x"/>
                                          </p:val>
                                        </p:tav>
                                      </p:tavLst>
                                    </p:anim>
                                    <p:anim calcmode="lin" valueType="num">
                                      <p:cBhvr additive="base">
                                        <p:cTn id="1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
                                        </p:tgtEl>
                                        <p:attrNameLst>
                                          <p:attrName>style.visibility</p:attrName>
                                        </p:attrNameLst>
                                      </p:cBhvr>
                                      <p:to>
                                        <p:strVal val="visible"/>
                                      </p:to>
                                    </p:set>
                                    <p:anim calcmode="lin" valueType="num">
                                      <p:cBhvr additive="base">
                                        <p:cTn id="139" dur="500" fill="hold"/>
                                        <p:tgtEl>
                                          <p:spTgt spid="2"/>
                                        </p:tgtEl>
                                        <p:attrNameLst>
                                          <p:attrName>ppt_x</p:attrName>
                                        </p:attrNameLst>
                                      </p:cBhvr>
                                      <p:tavLst>
                                        <p:tav tm="0">
                                          <p:val>
                                            <p:strVal val="#ppt_x"/>
                                          </p:val>
                                        </p:tav>
                                        <p:tav tm="100000">
                                          <p:val>
                                            <p:strVal val="#ppt_x"/>
                                          </p:val>
                                        </p:tav>
                                      </p:tavLst>
                                    </p:anim>
                                    <p:anim calcmode="lin" valueType="num">
                                      <p:cBhvr additive="base">
                                        <p:cTn id="1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3"/>
                                        </p:tgtEl>
                                        <p:attrNameLst>
                                          <p:attrName>style.visibility</p:attrName>
                                        </p:attrNameLst>
                                      </p:cBhvr>
                                      <p:to>
                                        <p:strVal val="visible"/>
                                      </p:to>
                                    </p:set>
                                    <p:anim calcmode="lin" valueType="num">
                                      <p:cBhvr additive="base">
                                        <p:cTn id="145" dur="500" fill="hold"/>
                                        <p:tgtEl>
                                          <p:spTgt spid="23"/>
                                        </p:tgtEl>
                                        <p:attrNameLst>
                                          <p:attrName>ppt_x</p:attrName>
                                        </p:attrNameLst>
                                      </p:cBhvr>
                                      <p:tavLst>
                                        <p:tav tm="0">
                                          <p:val>
                                            <p:strVal val="#ppt_x"/>
                                          </p:val>
                                        </p:tav>
                                        <p:tav tm="100000">
                                          <p:val>
                                            <p:strVal val="#ppt_x"/>
                                          </p:val>
                                        </p:tav>
                                      </p:tavLst>
                                    </p:anim>
                                    <p:anim calcmode="lin" valueType="num">
                                      <p:cBhvr additive="base">
                                        <p:cTn id="1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2" grpId="0"/>
      <p:bldP spid="2" grpId="0"/>
      <p:bldP spid="23" grpId="0"/>
      <p:bldP spid="24" grpId="0"/>
      <p:bldP spid="26" grpId="0"/>
      <p:bldP spid="28" grpId="0"/>
      <p:bldP spid="29" grpId="0"/>
      <p:bldP spid="3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descr="air填空"/>
          <p:cNvPicPr>
            <a:picLocks noChangeAspect="1"/>
          </p:cNvPicPr>
          <p:nvPr/>
        </p:nvPicPr>
        <p:blipFill>
          <a:blip r:embed="rId1"/>
          <a:stretch>
            <a:fillRect/>
          </a:stretch>
        </p:blipFill>
        <p:spPr>
          <a:xfrm>
            <a:off x="132715" y="712470"/>
            <a:ext cx="11882755" cy="3615055"/>
          </a:xfrm>
          <a:prstGeom prst="rect">
            <a:avLst/>
          </a:prstGeom>
        </p:spPr>
      </p:pic>
      <p:sp>
        <p:nvSpPr>
          <p:cNvPr id="21" name="标题 1"/>
          <p:cNvSpPr>
            <a:spLocks noGrp="1"/>
          </p:cNvSpPr>
          <p:nvPr/>
        </p:nvSpPr>
        <p:spPr>
          <a:xfrm>
            <a:off x="233045" y="14224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36.  in the open air  </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4157980" y="128905"/>
            <a:ext cx="290766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露天；在户外</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标题 1"/>
          <p:cNvSpPr>
            <a:spLocks noGrp="1"/>
          </p:cNvSpPr>
          <p:nvPr/>
        </p:nvSpPr>
        <p:spPr>
          <a:xfrm>
            <a:off x="5088890" y="2234565"/>
            <a:ext cx="302704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rPr>
              <a:t>空气</a:t>
            </a:r>
            <a:r>
              <a:rPr lang="en-US" altLang="zh-CN" sz="3200" spc="0">
                <a:solidFill>
                  <a:schemeClr val="accent2">
                    <a:lumMod val="75000"/>
                  </a:schemeClr>
                </a:solidFill>
                <a:latin typeface="Times New Roman" panose="02020603050405020304" charset="0"/>
                <a:ea typeface="+mn-ea"/>
                <a:cs typeface="Times New Roman" panose="02020603050405020304" charset="0"/>
              </a:rPr>
              <a:t>;</a:t>
            </a:r>
            <a:r>
              <a:rPr sz="3200" spc="0">
                <a:solidFill>
                  <a:schemeClr val="accent2">
                    <a:lumMod val="75000"/>
                  </a:schemeClr>
                </a:solidFill>
                <a:latin typeface="Times New Roman" panose="02020603050405020304" charset="0"/>
                <a:ea typeface="+mn-ea"/>
                <a:cs typeface="Times New Roman" panose="02020603050405020304" charset="0"/>
              </a:rPr>
              <a:t>天空</a:t>
            </a:r>
            <a:r>
              <a:rPr lang="en-US" altLang="zh-CN" sz="3200" spc="0">
                <a:solidFill>
                  <a:schemeClr val="accent2">
                    <a:lumMod val="75000"/>
                  </a:schemeClr>
                </a:solidFill>
                <a:latin typeface="Times New Roman" panose="02020603050405020304" charset="0"/>
                <a:ea typeface="+mn-ea"/>
                <a:cs typeface="Times New Roman" panose="02020603050405020304" charset="0"/>
              </a:rPr>
              <a:t>;</a:t>
            </a:r>
            <a:r>
              <a:rPr sz="3200" spc="0">
                <a:solidFill>
                  <a:schemeClr val="accent2">
                    <a:lumMod val="75000"/>
                  </a:schemeClr>
                </a:solidFill>
                <a:latin typeface="Times New Roman" panose="02020603050405020304" charset="0"/>
                <a:ea typeface="+mn-ea"/>
                <a:cs typeface="Times New Roman" panose="02020603050405020304" charset="0"/>
              </a:rPr>
              <a:t>样子</a:t>
            </a:r>
            <a:endParaRPr sz="3200"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9732010" y="1450340"/>
            <a:ext cx="120523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在空中</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0326370" y="2294255"/>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在露天</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0111105" y="3100070"/>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悬而未决</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2172335" y="1081405"/>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正在播报</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2370455" y="1901825"/>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坐飞机</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2172335" y="2726690"/>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装腔作势</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061210" y="3472815"/>
            <a:ext cx="163195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发表观点</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233045" y="4500880"/>
            <a:ext cx="10621010" cy="95313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People put up shelters </a:t>
            </a:r>
            <a:r>
              <a:rPr sz="2800" b="1">
                <a:solidFill>
                  <a:schemeClr val="accent2">
                    <a:lumMod val="75000"/>
                  </a:schemeClr>
                </a:solidFill>
                <a:uFillTx/>
                <a:latin typeface="Times New Roman" panose="02020603050405020304" charset="0"/>
                <a:cs typeface="Times New Roman" panose="02020603050405020304" charset="0"/>
              </a:rPr>
              <a:t>in the open air</a:t>
            </a:r>
            <a:r>
              <a:rPr sz="2800" b="1">
                <a:uFillTx/>
                <a:latin typeface="Times New Roman" panose="02020603050405020304" charset="0"/>
                <a:cs typeface="Times New Roman" panose="02020603050405020304" charset="0"/>
              </a:rPr>
              <a:t>. 人们在户外搭建庇护所。</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film will be shown i</a:t>
            </a:r>
            <a:r>
              <a:rPr sz="2800" b="1">
                <a:solidFill>
                  <a:schemeClr val="accent2">
                    <a:lumMod val="75000"/>
                  </a:schemeClr>
                </a:solidFill>
                <a:uFillTx/>
                <a:latin typeface="Times New Roman" panose="02020603050405020304" charset="0"/>
                <a:cs typeface="Times New Roman" panose="02020603050405020304" charset="0"/>
              </a:rPr>
              <a:t>n the open air</a:t>
            </a:r>
            <a:r>
              <a:rPr sz="2800" b="1">
                <a:uFillTx/>
                <a:latin typeface="Times New Roman" panose="02020603050405020304" charset="0"/>
                <a:cs typeface="Times New Roman" panose="02020603050405020304" charset="0"/>
              </a:rPr>
              <a:t> tonight. 今晚电影在露天演。</a:t>
            </a:r>
            <a:endParaRPr sz="2800" b="1">
              <a:uFillTx/>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4" grpId="0"/>
      <p:bldP spid="3" grpId="0"/>
      <p:bldP spid="6" grpId="0"/>
      <p:bldP spid="7" grpId="0"/>
      <p:bldP spid="8" grpId="0"/>
      <p:bldP spid="9" grpId="0"/>
      <p:bldP spid="10" grpId="0"/>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110" y="207010"/>
            <a:ext cx="9001125" cy="58356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37. </a:t>
            </a:r>
            <a:r>
              <a:rPr lang="zh-CN" sz="3200" b="1">
                <a:latin typeface="Times New Roman" panose="02020603050405020304" charset="0"/>
                <a:cs typeface="Times New Roman" panose="02020603050405020304" charset="0"/>
              </a:rPr>
              <a:t>hurricane /ˈhʌrɪkən / n .</a:t>
            </a:r>
            <a:endParaRPr lang="zh-CN" altLang="en-US"/>
          </a:p>
        </p:txBody>
      </p:sp>
      <p:sp>
        <p:nvSpPr>
          <p:cNvPr id="17" name="文本框 16"/>
          <p:cNvSpPr txBox="1"/>
          <p:nvPr/>
        </p:nvSpPr>
        <p:spPr>
          <a:xfrm>
            <a:off x="5548630" y="207010"/>
            <a:ext cx="109410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飓风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372110" y="7905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破拆法：hurri(迅速)+cane(棍杖)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助记：飓风来袭，像迅疾的棍杖肆虐着这个小镇。</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372110" y="1656080"/>
            <a:ext cx="10621010" cy="95313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After the </a:t>
            </a:r>
            <a:r>
              <a:rPr sz="2800" b="1">
                <a:solidFill>
                  <a:schemeClr val="accent2">
                    <a:lumMod val="75000"/>
                  </a:schemeClr>
                </a:solidFill>
                <a:uFillTx/>
                <a:latin typeface="Times New Roman" panose="02020603050405020304" charset="0"/>
                <a:cs typeface="Times New Roman" panose="02020603050405020304" charset="0"/>
              </a:rPr>
              <a:t>hurricane</a:t>
            </a:r>
            <a:r>
              <a:rPr sz="2800" b="1">
                <a:uFillTx/>
                <a:latin typeface="Times New Roman" panose="02020603050405020304" charset="0"/>
                <a:cs typeface="Times New Roman" panose="02020603050405020304" charset="0"/>
              </a:rPr>
              <a:t>, many people's homes were destroyed.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飓风过后许多人的房屋被毁。</a:t>
            </a:r>
            <a:endParaRPr sz="2800" b="1">
              <a:uFillTx/>
              <a:latin typeface="Times New Roman" panose="02020603050405020304" charset="0"/>
              <a:cs typeface="Times New Roman" panose="02020603050405020304" charset="0"/>
            </a:endParaRPr>
          </a:p>
        </p:txBody>
      </p:sp>
      <p:sp>
        <p:nvSpPr>
          <p:cNvPr id="21" name="标题 1"/>
          <p:cNvSpPr>
            <a:spLocks noGrp="1"/>
          </p:cNvSpPr>
          <p:nvPr/>
        </p:nvSpPr>
        <p:spPr>
          <a:xfrm>
            <a:off x="326390" y="262255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38. </a:t>
            </a:r>
            <a:r>
              <a:rPr sz="3200" spc="0">
                <a:latin typeface="Times New Roman" panose="02020603050405020304" charset="0"/>
                <a:ea typeface="+mn-ea"/>
                <a:cs typeface="Times New Roman" panose="02020603050405020304" charset="0"/>
              </a:rPr>
              <a:t>survive /sə'vaɪv/ </a:t>
            </a:r>
            <a:endParaRPr sz="3200">
              <a:latin typeface="Times New Roman" panose="02020603050405020304" charset="0"/>
              <a:ea typeface="+mn-ea"/>
              <a:cs typeface="Times New Roman" panose="02020603050405020304" charset="0"/>
            </a:endParaRPr>
          </a:p>
        </p:txBody>
      </p:sp>
      <p:sp>
        <p:nvSpPr>
          <p:cNvPr id="3" name="文本框 2"/>
          <p:cNvSpPr txBox="1"/>
          <p:nvPr/>
        </p:nvSpPr>
        <p:spPr>
          <a:xfrm>
            <a:off x="3848100" y="2609215"/>
            <a:ext cx="468122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vt.幸存于vi.生存；存活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标题 1"/>
          <p:cNvSpPr>
            <a:spLocks noGrp="1"/>
          </p:cNvSpPr>
          <p:nvPr/>
        </p:nvSpPr>
        <p:spPr>
          <a:xfrm>
            <a:off x="326390" y="314388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词根词缀：sur(下)+vive(活)：活下去——生存，幸存</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26390" y="3580130"/>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___________ </a:t>
            </a:r>
            <a:r>
              <a:rPr spc="0">
                <a:solidFill>
                  <a:srgbClr val="7030A0"/>
                </a:solidFill>
                <a:latin typeface="Times New Roman" panose="02020603050405020304" charset="0"/>
                <a:ea typeface="+mn-ea"/>
                <a:cs typeface="Times New Roman" panose="02020603050405020304" charset="0"/>
              </a:rPr>
              <a:t>依靠……生存</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_________ /sə'vaɪvə/ n. </a:t>
            </a:r>
            <a:r>
              <a:rPr spc="0">
                <a:solidFill>
                  <a:srgbClr val="7030A0"/>
                </a:solidFill>
                <a:latin typeface="Times New Roman" panose="02020603050405020304" charset="0"/>
                <a:ea typeface="+mn-ea"/>
                <a:cs typeface="Times New Roman" panose="02020603050405020304" charset="0"/>
              </a:rPr>
              <a:t>幸存者；生还者</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_________ /səˈvaɪvl/ n.</a:t>
            </a:r>
            <a:r>
              <a:rPr spc="0">
                <a:solidFill>
                  <a:srgbClr val="7030A0"/>
                </a:solidFill>
                <a:latin typeface="Times New Roman" panose="02020603050405020304" charset="0"/>
                <a:ea typeface="+mn-ea"/>
                <a:cs typeface="Times New Roman" panose="02020603050405020304" charset="0"/>
              </a:rPr>
              <a:t>存活；幸存</a:t>
            </a:r>
            <a:endParaRPr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574040" y="3580130"/>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survive on</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574040" y="4031615"/>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or</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574040" y="4424045"/>
            <a:ext cx="140398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al</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文本框 15"/>
          <p:cNvSpPr txBox="1"/>
          <p:nvPr/>
        </p:nvSpPr>
        <p:spPr>
          <a:xfrm>
            <a:off x="326390" y="4994275"/>
            <a:ext cx="12096115" cy="1568450"/>
          </a:xfrm>
          <a:prstGeom prst="rect">
            <a:avLst/>
          </a:prstGeom>
          <a:noFill/>
          <a:ln w="9525">
            <a:noFill/>
          </a:ln>
        </p:spPr>
        <p:txBody>
          <a:bodyPr wrap="square">
            <a:spAutoFit/>
          </a:bodyPr>
          <a:p>
            <a:pPr algn="l">
              <a:buClrTx/>
              <a:buSzTx/>
              <a:buFontTx/>
            </a:pPr>
            <a:r>
              <a:rPr lang="zh-CN" sz="2400" b="1">
                <a:uFillTx/>
                <a:latin typeface="Times New Roman" panose="02020603050405020304" charset="0"/>
                <a:cs typeface="Times New Roman" panose="02020603050405020304" charset="0"/>
              </a:rPr>
              <a:t>练：</a:t>
            </a:r>
            <a:endParaRPr lang="zh-CN"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She's feeding the baby who __________ the earthquake她正在喂养地震中幸存的婴儿。</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Many birds didn't _________ the cold winter. 很多鸟死于这次严冬。</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She survived her husband _____ ten years. 丈夫死后她又活了十年。</a:t>
            </a:r>
            <a:endParaRPr sz="2400" b="1">
              <a:uFillTx/>
              <a:latin typeface="Times New Roman" panose="02020603050405020304" charset="0"/>
              <a:cs typeface="Times New Roman" panose="02020603050405020304" charset="0"/>
            </a:endParaRPr>
          </a:p>
        </p:txBody>
      </p:sp>
      <p:sp>
        <p:nvSpPr>
          <p:cNvPr id="10" name="标题 1"/>
          <p:cNvSpPr>
            <a:spLocks noGrp="1"/>
          </p:cNvSpPr>
          <p:nvPr/>
        </p:nvSpPr>
        <p:spPr>
          <a:xfrm>
            <a:off x="4038600" y="5308600"/>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ed</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845435" y="5711190"/>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e</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3950335" y="6096000"/>
            <a:ext cx="65214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by</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P spid="4" grpId="0"/>
      <p:bldP spid="6" grpId="0"/>
      <p:bldP spid="7" grpId="0"/>
      <p:bldP spid="8" grpId="0"/>
      <p:bldP spid="9" grpId="0"/>
      <p:bldP spid="10" grpId="0"/>
      <p:bldP spid="11" grpId="0"/>
      <p:bldP spid="12" grpId="0"/>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48260" y="158750"/>
            <a:ext cx="12096115" cy="5631180"/>
          </a:xfrm>
          <a:prstGeom prst="rect">
            <a:avLst/>
          </a:prstGeom>
          <a:noFill/>
          <a:ln w="9525">
            <a:noFill/>
          </a:ln>
        </p:spPr>
        <p:txBody>
          <a:bodyPr wrap="square">
            <a:spAutoFit/>
          </a:bodyPr>
          <a:p>
            <a:pPr algn="l">
              <a:buClrTx/>
              <a:buSzTx/>
              <a:buFontTx/>
            </a:pPr>
            <a:r>
              <a:rPr sz="2400" b="1">
                <a:uFillTx/>
                <a:latin typeface="Times New Roman" panose="02020603050405020304" charset="0"/>
                <a:cs typeface="Times New Roman" panose="02020603050405020304" charset="0"/>
              </a:rPr>
              <a:t>Of the six people injured in the crash, only two __________. </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因这次撞车事故受伤的六人中，只有两人活了下来。</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Companies must be able ____________ in the marketplace. </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公司必须有能力在市场竞争中生存下去。</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Some strange customs have survived ______ earlier times.</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有些奇怪的风俗是从早年留存下来的。</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I can't survive ____ £40 a week. 一星期40 英镑，我无法维持生活。</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Everywhere ___________ looked, there was nothing but ruins. </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幸存者们无论朝哪里看，除了废墟什么也没有。</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Many firms will die, but the ___________ will get stronger than before. </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许多公司将会倒闭，但是幸存下来的会更强大。</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I think life is a struggle for __________. </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我认为生活就是一场奋力求生的斗争。</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If cancers are found early there's a high chance of _________. </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如果癌症在早期发现的话，存活的几率会很高。</a:t>
            </a:r>
            <a:endParaRPr sz="2400" b="1">
              <a:uFillTx/>
              <a:latin typeface="Times New Roman" panose="02020603050405020304" charset="0"/>
              <a:cs typeface="Times New Roman" panose="02020603050405020304" charset="0"/>
            </a:endParaRPr>
          </a:p>
        </p:txBody>
      </p:sp>
      <p:sp>
        <p:nvSpPr>
          <p:cNvPr id="10" name="标题 1"/>
          <p:cNvSpPr>
            <a:spLocks noGrp="1"/>
          </p:cNvSpPr>
          <p:nvPr/>
        </p:nvSpPr>
        <p:spPr>
          <a:xfrm>
            <a:off x="6338570" y="158750"/>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ed</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3428365" y="904875"/>
            <a:ext cx="21551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to </a:t>
            </a: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e</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4926330" y="1621790"/>
            <a:ext cx="21551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from</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060575" y="2353310"/>
            <a:ext cx="21551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on</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1771015" y="2689225"/>
            <a:ext cx="21551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ors</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822700" y="3405505"/>
            <a:ext cx="21551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ors</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3640455" y="4195445"/>
            <a:ext cx="21551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al</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6685915" y="4961890"/>
            <a:ext cx="21551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surviv</a:t>
            </a:r>
            <a:r>
              <a:rPr lang="en-US" altLang="zh-CN" spc="0">
                <a:solidFill>
                  <a:schemeClr val="accent2">
                    <a:lumMod val="75000"/>
                  </a:schemeClr>
                </a:solidFill>
                <a:latin typeface="Times New Roman" panose="02020603050405020304" charset="0"/>
                <a:ea typeface="+mn-ea"/>
                <a:cs typeface="Times New Roman" panose="02020603050405020304" charset="0"/>
              </a:rPr>
              <a:t>al</a:t>
            </a:r>
            <a:endParaRPr lang="en-US" altLang="zh-CN"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4" grpId="0"/>
      <p:bldP spid="5" grpId="0"/>
      <p:bldP spid="6"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110" y="207010"/>
            <a:ext cx="9001125"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39.  power /</a:t>
            </a:r>
            <a:r>
              <a:rPr lang="en-US" sz="3200" b="1">
                <a:latin typeface="Times New Roman" panose="02020603050405020304" charset="0"/>
                <a:cs typeface="Times New Roman" panose="02020603050405020304" charset="0"/>
              </a:rPr>
              <a:t>'</a:t>
            </a:r>
            <a:r>
              <a:rPr sz="3200" b="1">
                <a:latin typeface="Times New Roman" panose="02020603050405020304" charset="0"/>
                <a:cs typeface="Times New Roman" panose="02020603050405020304" charset="0"/>
              </a:rPr>
              <a:t>paʊə(r) / n. </a:t>
            </a:r>
            <a:endParaRPr sz="3200" b="1">
              <a:latin typeface="Times New Roman" panose="02020603050405020304" charset="0"/>
              <a:cs typeface="Times New Roman" panose="02020603050405020304" charset="0"/>
            </a:endParaRPr>
          </a:p>
        </p:txBody>
      </p:sp>
      <p:sp>
        <p:nvSpPr>
          <p:cNvPr id="17" name="文本框 16"/>
          <p:cNvSpPr txBox="1"/>
          <p:nvPr/>
        </p:nvSpPr>
        <p:spPr>
          <a:xfrm>
            <a:off x="4620260" y="207010"/>
            <a:ext cx="361442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力量；电力；权力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372110" y="1837690"/>
            <a:ext cx="11633835" cy="19996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________________ </a:t>
            </a:r>
            <a:r>
              <a:rPr spc="0">
                <a:solidFill>
                  <a:srgbClr val="7030A0"/>
                </a:solidFill>
                <a:latin typeface="Times New Roman" panose="02020603050405020304" charset="0"/>
                <a:ea typeface="+mn-ea"/>
                <a:cs typeface="Times New Roman" panose="02020603050405020304" charset="0"/>
              </a:rPr>
              <a:t>断电/停电</a:t>
            </a:r>
            <a:endParaRPr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______________</a:t>
            </a:r>
            <a:r>
              <a:rPr spc="0">
                <a:solidFill>
                  <a:srgbClr val="7030A0"/>
                </a:solidFill>
                <a:latin typeface="Times New Roman" panose="02020603050405020304" charset="0"/>
                <a:ea typeface="+mn-ea"/>
                <a:cs typeface="Times New Roman" panose="02020603050405020304" charset="0"/>
              </a:rPr>
              <a:t> 上台执政</a:t>
            </a:r>
            <a:endParaRPr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____________ </a:t>
            </a:r>
            <a:r>
              <a:rPr spc="0">
                <a:solidFill>
                  <a:srgbClr val="7030A0"/>
                </a:solidFill>
                <a:latin typeface="Times New Roman" panose="02020603050405020304" charset="0"/>
                <a:ea typeface="+mn-ea"/>
                <a:cs typeface="Times New Roman" panose="02020603050405020304" charset="0"/>
              </a:rPr>
              <a:t>丧失权力，在野</a:t>
            </a:r>
            <a:endParaRPr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rPr>
              <a:t>_________</a:t>
            </a:r>
            <a:r>
              <a:rPr spc="0">
                <a:solidFill>
                  <a:schemeClr val="tx1"/>
                </a:solidFill>
                <a:latin typeface="Times New Roman" panose="02020603050405020304" charset="0"/>
                <a:ea typeface="+mn-ea"/>
                <a:cs typeface="Times New Roman" panose="02020603050405020304" charset="0"/>
              </a:rPr>
              <a:t>/</a:t>
            </a:r>
            <a:r>
              <a:rPr lang="en-US" altLang="zh-CN" spc="0">
                <a:solidFill>
                  <a:schemeClr val="tx1"/>
                </a:solidFill>
                <a:latin typeface="Times New Roman" panose="02020603050405020304" charset="0"/>
                <a:ea typeface="+mn-ea"/>
                <a:cs typeface="Times New Roman" panose="02020603050405020304" charset="0"/>
              </a:rPr>
              <a:t>'</a:t>
            </a:r>
            <a:r>
              <a:rPr spc="0">
                <a:solidFill>
                  <a:schemeClr val="tx1"/>
                </a:solidFill>
                <a:latin typeface="Times New Roman" panose="02020603050405020304" charset="0"/>
                <a:ea typeface="+mn-ea"/>
                <a:cs typeface="Times New Roman" panose="02020603050405020304" charset="0"/>
              </a:rPr>
              <a:t>paʊəfl/</a:t>
            </a:r>
            <a:r>
              <a:rPr spc="0">
                <a:solidFill>
                  <a:schemeClr val="accent2">
                    <a:lumMod val="75000"/>
                  </a:schemeClr>
                </a:solidFill>
                <a:latin typeface="Times New Roman" panose="02020603050405020304" charset="0"/>
                <a:ea typeface="+mn-ea"/>
                <a:cs typeface="Times New Roman" panose="02020603050405020304" charset="0"/>
              </a:rPr>
              <a:t> </a:t>
            </a:r>
            <a:r>
              <a:rPr spc="0">
                <a:solidFill>
                  <a:srgbClr val="7030A0"/>
                </a:solidFill>
                <a:latin typeface="Times New Roman" panose="02020603050405020304" charset="0"/>
                <a:ea typeface="+mn-ea"/>
                <a:cs typeface="Times New Roman" panose="02020603050405020304" charset="0"/>
              </a:rPr>
              <a:t>adj.有权势的;有影响力的;强有力的</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499110" y="9175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音意相通：怕我   </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助记：我以前幼稚地以为，当我拥有权力后别人都会怕我。</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499110" y="1837690"/>
            <a:ext cx="28778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power cut/failure</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499110" y="3143885"/>
            <a:ext cx="250888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powerful </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499110" y="2724785"/>
            <a:ext cx="212534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out of power </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499110" y="2289810"/>
            <a:ext cx="250888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come to power</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16" name="文本框 15"/>
          <p:cNvSpPr txBox="1"/>
          <p:nvPr/>
        </p:nvSpPr>
        <p:spPr>
          <a:xfrm>
            <a:off x="140970" y="3714115"/>
            <a:ext cx="11991340" cy="2676525"/>
          </a:xfrm>
          <a:prstGeom prst="rect">
            <a:avLst/>
          </a:prstGeom>
          <a:noFill/>
          <a:ln w="9525">
            <a:noFill/>
          </a:ln>
        </p:spPr>
        <p:txBody>
          <a:bodyPr wrap="square">
            <a:spAutoFit/>
          </a:bodyPr>
          <a:p>
            <a:pPr algn="l">
              <a:buClrTx/>
              <a:buSzTx/>
              <a:buFontTx/>
            </a:pPr>
            <a:r>
              <a:rPr lang="zh-CN" sz="2400" b="1">
                <a:uFillTx/>
                <a:latin typeface="Times New Roman" panose="02020603050405020304" charset="0"/>
                <a:cs typeface="Times New Roman" panose="02020603050405020304" charset="0"/>
              </a:rPr>
              <a:t>There was no </a:t>
            </a:r>
            <a:r>
              <a:rPr lang="zh-CN" sz="2400" b="1">
                <a:solidFill>
                  <a:schemeClr val="accent2">
                    <a:lumMod val="75000"/>
                  </a:schemeClr>
                </a:solidFill>
                <a:uFillTx/>
                <a:latin typeface="Times New Roman" panose="02020603050405020304" charset="0"/>
                <a:cs typeface="Times New Roman" panose="02020603050405020304" charset="0"/>
              </a:rPr>
              <a:t>power </a:t>
            </a:r>
            <a:r>
              <a:rPr lang="zh-CN" sz="2400" b="1">
                <a:uFillTx/>
                <a:latin typeface="Times New Roman" panose="02020603050405020304" charset="0"/>
                <a:cs typeface="Times New Roman" panose="02020603050405020304" charset="0"/>
              </a:rPr>
              <a:t>at school last night. It was so dark. 昨天晚上学校停电了，漆黑一片。</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As is known to us, knowledge is </a:t>
            </a:r>
            <a:r>
              <a:rPr lang="zh-CN" sz="2400" b="1">
                <a:solidFill>
                  <a:schemeClr val="accent2">
                    <a:lumMod val="75000"/>
                  </a:schemeClr>
                </a:solidFill>
                <a:uFillTx/>
                <a:latin typeface="Times New Roman" panose="02020603050405020304" charset="0"/>
                <a:cs typeface="Times New Roman" panose="02020603050405020304" charset="0"/>
              </a:rPr>
              <a:t>power</a:t>
            </a:r>
            <a:r>
              <a:rPr lang="zh-CN" sz="2400" b="1">
                <a:uFillTx/>
                <a:latin typeface="Times New Roman" panose="02020603050405020304" charset="0"/>
                <a:cs typeface="Times New Roman" panose="02020603050405020304" charset="0"/>
              </a:rPr>
              <a:t>. 众所周知，知识就是力量。</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I think it's important for China to raise its soft </a:t>
            </a:r>
            <a:r>
              <a:rPr lang="zh-CN" sz="2400" b="1">
                <a:solidFill>
                  <a:schemeClr val="accent2">
                    <a:lumMod val="75000"/>
                  </a:schemeClr>
                </a:solidFill>
                <a:uFillTx/>
                <a:latin typeface="Times New Roman" panose="02020603050405020304" charset="0"/>
                <a:cs typeface="Times New Roman" panose="02020603050405020304" charset="0"/>
              </a:rPr>
              <a:t>power</a:t>
            </a:r>
            <a:r>
              <a:rPr lang="zh-CN" sz="2400" b="1">
                <a:uFillTx/>
                <a:latin typeface="Times New Roman" panose="02020603050405020304" charset="0"/>
                <a:cs typeface="Times New Roman" panose="02020603050405020304" charset="0"/>
              </a:rPr>
              <a:t>. 我认为中国增加软实力是很重要的。</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The Republican Party came to </a:t>
            </a:r>
            <a:r>
              <a:rPr lang="zh-CN" sz="2400" b="1">
                <a:solidFill>
                  <a:schemeClr val="accent2">
                    <a:lumMod val="75000"/>
                  </a:schemeClr>
                </a:solidFill>
                <a:uFillTx/>
                <a:latin typeface="Times New Roman" panose="02020603050405020304" charset="0"/>
                <a:cs typeface="Times New Roman" panose="02020603050405020304" charset="0"/>
              </a:rPr>
              <a:t>power</a:t>
            </a:r>
            <a:r>
              <a:rPr lang="zh-CN" sz="2400" b="1">
                <a:uFillTx/>
                <a:latin typeface="Times New Roman" panose="02020603050405020304" charset="0"/>
                <a:cs typeface="Times New Roman" panose="02020603050405020304" charset="0"/>
              </a:rPr>
              <a:t> in 2016.	美国共和党是在2016 年上台执政的。</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His grandfather once was a rich and </a:t>
            </a:r>
            <a:r>
              <a:rPr lang="zh-CN" sz="2400" b="1">
                <a:solidFill>
                  <a:schemeClr val="accent2">
                    <a:lumMod val="75000"/>
                  </a:schemeClr>
                </a:solidFill>
                <a:uFillTx/>
                <a:latin typeface="Times New Roman" panose="02020603050405020304" charset="0"/>
                <a:cs typeface="Times New Roman" panose="02020603050405020304" charset="0"/>
              </a:rPr>
              <a:t>powerful</a:t>
            </a:r>
            <a:r>
              <a:rPr lang="zh-CN" sz="2400" b="1">
                <a:uFillTx/>
                <a:latin typeface="Times New Roman" panose="02020603050405020304" charset="0"/>
                <a:cs typeface="Times New Roman" panose="02020603050405020304" charset="0"/>
              </a:rPr>
              <a:t> man. 他的爷爷曾经是一个有钱有势的人。</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China is wealthier and more </a:t>
            </a:r>
            <a:r>
              <a:rPr lang="zh-CN" sz="2400" b="1">
                <a:solidFill>
                  <a:schemeClr val="accent2">
                    <a:lumMod val="75000"/>
                  </a:schemeClr>
                </a:solidFill>
                <a:uFillTx/>
                <a:latin typeface="Times New Roman" panose="02020603050405020304" charset="0"/>
                <a:cs typeface="Times New Roman" panose="02020603050405020304" charset="0"/>
              </a:rPr>
              <a:t>powerful</a:t>
            </a:r>
            <a:r>
              <a:rPr lang="zh-CN" sz="2400" b="1">
                <a:uFillTx/>
                <a:latin typeface="Times New Roman" panose="02020603050405020304" charset="0"/>
                <a:cs typeface="Times New Roman" panose="02020603050405020304" charset="0"/>
              </a:rPr>
              <a:t> than ever before. </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中国比以往任何时候更加富有和强大。</a:t>
            </a:r>
            <a:endParaRPr lang="zh-CN" sz="2400" b="1">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P spid="4" grpId="0"/>
      <p:bldP spid="5" grpId="0"/>
      <p:bldP spid="6" grpId="0"/>
      <p:bldP spid="7"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110" y="118110"/>
            <a:ext cx="1168400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40.  tap /tæp/</a:t>
            </a:r>
            <a:endParaRPr sz="3200" b="1">
              <a:latin typeface="Times New Roman" panose="02020603050405020304" charset="0"/>
              <a:cs typeface="Times New Roman" panose="02020603050405020304" charset="0"/>
            </a:endParaRPr>
          </a:p>
        </p:txBody>
      </p:sp>
      <p:sp>
        <p:nvSpPr>
          <p:cNvPr id="17" name="文本框 16"/>
          <p:cNvSpPr txBox="1"/>
          <p:nvPr/>
        </p:nvSpPr>
        <p:spPr>
          <a:xfrm>
            <a:off x="2806700" y="118110"/>
            <a:ext cx="924941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vi.&amp; vt. 轻叩；轻敲；轻拍n. 水龙头;</a:t>
            </a:r>
            <a:r>
              <a:rPr lang="zh-CN" altLang="en-US" sz="3200" b="1" spc="150" dirty="0">
                <a:solidFill>
                  <a:srgbClr val="7030A0"/>
                </a:solidFill>
                <a:latin typeface="Times New Roman" panose="02020603050405020304" charset="0"/>
                <a:cs typeface="Times New Roman" panose="02020603050405020304" charset="0"/>
                <a:sym typeface="+mn-ea"/>
              </a:rPr>
              <a:t>轻叩</a:t>
            </a:r>
            <a:endParaRPr lang="zh-CN"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372110" y="601345"/>
            <a:ext cx="11684000" cy="521970"/>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rPr>
              <a:t>音意相通：拟声词，模拟轻拍、轻敲的声音</a:t>
            </a:r>
            <a:endParaRPr sz="2800" b="1">
              <a:solidFill>
                <a:schemeClr val="accent2">
                  <a:lumMod val="75000"/>
                </a:schemeClr>
              </a:solidFill>
              <a:latin typeface="Times New Roman" panose="02020603050405020304" charset="0"/>
              <a:cs typeface="Times New Roman" panose="02020603050405020304" charset="0"/>
            </a:endParaRPr>
          </a:p>
        </p:txBody>
      </p:sp>
      <p:sp>
        <p:nvSpPr>
          <p:cNvPr id="16" name="文本框 15"/>
          <p:cNvSpPr txBox="1"/>
          <p:nvPr/>
        </p:nvSpPr>
        <p:spPr>
          <a:xfrm>
            <a:off x="372110" y="1123315"/>
            <a:ext cx="11991340" cy="1938020"/>
          </a:xfrm>
          <a:prstGeom prst="rect">
            <a:avLst/>
          </a:prstGeom>
          <a:noFill/>
          <a:ln w="9525">
            <a:noFill/>
          </a:ln>
        </p:spPr>
        <p:txBody>
          <a:bodyPr wrap="square">
            <a:spAutoFit/>
          </a:bodyPr>
          <a:p>
            <a:pPr algn="l">
              <a:buClrTx/>
              <a:buSzTx/>
              <a:buFontTx/>
            </a:pPr>
            <a:r>
              <a:rPr lang="zh-CN" sz="2400" b="1">
                <a:solidFill>
                  <a:schemeClr val="accent2">
                    <a:lumMod val="75000"/>
                  </a:schemeClr>
                </a:solidFill>
                <a:uFillTx/>
                <a:latin typeface="Times New Roman" panose="02020603050405020304" charset="0"/>
                <a:cs typeface="Times New Roman" panose="02020603050405020304" charset="0"/>
              </a:rPr>
              <a:t>the hot/cold tap</a:t>
            </a:r>
            <a:r>
              <a:rPr lang="zh-CN" sz="2400" b="1">
                <a:uFillTx/>
                <a:latin typeface="Times New Roman" panose="02020603050405020304" charset="0"/>
                <a:cs typeface="Times New Roman" panose="02020603050405020304" charset="0"/>
              </a:rPr>
              <a:t> 热水/冷水龙头</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He never drinks </a:t>
            </a:r>
            <a:r>
              <a:rPr lang="zh-CN" sz="2400" b="1">
                <a:solidFill>
                  <a:schemeClr val="accent2">
                    <a:lumMod val="75000"/>
                  </a:schemeClr>
                </a:solidFill>
                <a:uFillTx/>
                <a:latin typeface="Times New Roman" panose="02020603050405020304" charset="0"/>
                <a:cs typeface="Times New Roman" panose="02020603050405020304" charset="0"/>
              </a:rPr>
              <a:t>tap water</a:t>
            </a:r>
            <a:r>
              <a:rPr lang="zh-CN" sz="2400" b="1">
                <a:uFillTx/>
                <a:latin typeface="Times New Roman" panose="02020603050405020304" charset="0"/>
                <a:cs typeface="Times New Roman" panose="02020603050405020304" charset="0"/>
              </a:rPr>
              <a:t>.	他从不喝自来水。</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Turn the </a:t>
            </a:r>
            <a:r>
              <a:rPr lang="zh-CN" sz="2400" b="1">
                <a:solidFill>
                  <a:schemeClr val="accent2">
                    <a:lumMod val="75000"/>
                  </a:schemeClr>
                </a:solidFill>
                <a:uFillTx/>
                <a:latin typeface="Times New Roman" panose="02020603050405020304" charset="0"/>
                <a:cs typeface="Times New Roman" panose="02020603050405020304" charset="0"/>
              </a:rPr>
              <a:t>tap</a:t>
            </a:r>
            <a:r>
              <a:rPr lang="zh-CN" sz="2400" b="1">
                <a:uFillTx/>
                <a:latin typeface="Times New Roman" panose="02020603050405020304" charset="0"/>
                <a:cs typeface="Times New Roman" panose="02020603050405020304" charset="0"/>
              </a:rPr>
              <a:t> on/off . 打开/关上龙头。</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Don't leave the </a:t>
            </a:r>
            <a:r>
              <a:rPr lang="zh-CN" sz="2400" b="1">
                <a:solidFill>
                  <a:schemeClr val="accent2">
                    <a:lumMod val="75000"/>
                  </a:schemeClr>
                </a:solidFill>
                <a:uFillTx/>
                <a:latin typeface="Times New Roman" panose="02020603050405020304" charset="0"/>
                <a:cs typeface="Times New Roman" panose="02020603050405020304" charset="0"/>
              </a:rPr>
              <a:t>tap</a:t>
            </a:r>
            <a:r>
              <a:rPr lang="zh-CN" sz="2400" b="1">
                <a:uFillTx/>
                <a:latin typeface="Times New Roman" panose="02020603050405020304" charset="0"/>
                <a:cs typeface="Times New Roman" panose="02020603050405020304" charset="0"/>
              </a:rPr>
              <a:t> running. 别把水龙头开着白白流水。</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He felt a </a:t>
            </a:r>
            <a:r>
              <a:rPr lang="zh-CN" sz="2400" b="1">
                <a:solidFill>
                  <a:schemeClr val="accent2">
                    <a:lumMod val="75000"/>
                  </a:schemeClr>
                </a:solidFill>
                <a:uFillTx/>
                <a:latin typeface="Times New Roman" panose="02020603050405020304" charset="0"/>
                <a:cs typeface="Times New Roman" panose="02020603050405020304" charset="0"/>
              </a:rPr>
              <a:t>tap</a:t>
            </a:r>
            <a:r>
              <a:rPr lang="zh-CN" sz="2400" b="1">
                <a:uFillTx/>
                <a:latin typeface="Times New Roman" panose="02020603050405020304" charset="0"/>
                <a:cs typeface="Times New Roman" panose="02020603050405020304" charset="0"/>
              </a:rPr>
              <a:t> on his shoulder and turned round. 他觉得有人轻轻拍他的肩膀便转过身来。</a:t>
            </a:r>
            <a:endParaRPr lang="zh-CN" sz="2400" b="1">
              <a:uFillTx/>
              <a:latin typeface="Times New Roman" panose="02020603050405020304" charset="0"/>
              <a:cs typeface="Times New Roman" panose="02020603050405020304" charset="0"/>
            </a:endParaRPr>
          </a:p>
        </p:txBody>
      </p:sp>
      <p:sp>
        <p:nvSpPr>
          <p:cNvPr id="5" name="文本框 4"/>
          <p:cNvSpPr txBox="1"/>
          <p:nvPr/>
        </p:nvSpPr>
        <p:spPr>
          <a:xfrm>
            <a:off x="372110" y="3061335"/>
            <a:ext cx="1168400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41. pipe/paɪp/ n.  </a:t>
            </a:r>
            <a:endParaRPr sz="3200" b="1">
              <a:latin typeface="Times New Roman" panose="02020603050405020304" charset="0"/>
              <a:cs typeface="Times New Roman" panose="02020603050405020304" charset="0"/>
            </a:endParaRPr>
          </a:p>
        </p:txBody>
      </p:sp>
      <p:sp>
        <p:nvSpPr>
          <p:cNvPr id="6" name="文本框 5"/>
          <p:cNvSpPr txBox="1"/>
          <p:nvPr/>
        </p:nvSpPr>
        <p:spPr>
          <a:xfrm>
            <a:off x="372110" y="3541395"/>
            <a:ext cx="1168400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piper/ˈpaɪpə/ n.</a:t>
            </a:r>
            <a:endParaRPr sz="3200" b="1">
              <a:latin typeface="Times New Roman" panose="02020603050405020304" charset="0"/>
              <a:cs typeface="Times New Roman" panose="02020603050405020304" charset="0"/>
            </a:endParaRPr>
          </a:p>
        </p:txBody>
      </p:sp>
      <p:sp>
        <p:nvSpPr>
          <p:cNvPr id="7" name="文本框 6"/>
          <p:cNvSpPr txBox="1"/>
          <p:nvPr/>
        </p:nvSpPr>
        <p:spPr>
          <a:xfrm>
            <a:off x="3233420" y="2957830"/>
            <a:ext cx="361442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管子；管道；烟斗</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3124835" y="3541395"/>
            <a:ext cx="160909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管道工</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372110" y="4124960"/>
            <a:ext cx="11564620" cy="1938020"/>
          </a:xfrm>
          <a:prstGeom prst="rect">
            <a:avLst/>
          </a:prstGeom>
          <a:noFill/>
          <a:ln w="9525">
            <a:noFill/>
          </a:ln>
        </p:spPr>
        <p:txBody>
          <a:bodyPr wrap="square">
            <a:spAutoFit/>
          </a:bodyPr>
          <a:p>
            <a:pPr algn="l">
              <a:buClrTx/>
              <a:buSzTx/>
              <a:buFontTx/>
            </a:pPr>
            <a:r>
              <a:rPr lang="zh-CN" sz="2400" b="1">
                <a:uFillTx/>
                <a:latin typeface="Times New Roman" panose="02020603050405020304" charset="0"/>
                <a:cs typeface="Times New Roman" panose="02020603050405020304" charset="0"/>
              </a:rPr>
              <a:t>hot and cold water </a:t>
            </a:r>
            <a:r>
              <a:rPr lang="zh-CN" sz="2400" b="1">
                <a:solidFill>
                  <a:schemeClr val="accent2">
                    <a:lumMod val="75000"/>
                  </a:schemeClr>
                </a:solidFill>
                <a:uFillTx/>
                <a:latin typeface="Times New Roman" panose="02020603050405020304" charset="0"/>
                <a:cs typeface="Times New Roman" panose="02020603050405020304" charset="0"/>
              </a:rPr>
              <a:t>pipes</a:t>
            </a:r>
            <a:r>
              <a:rPr lang="zh-CN" sz="2400" b="1">
                <a:uFillTx/>
                <a:latin typeface="Times New Roman" panose="02020603050405020304" charset="0"/>
                <a:cs typeface="Times New Roman" panose="02020603050405020304" charset="0"/>
              </a:rPr>
              <a:t> 冷、热水管</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The </a:t>
            </a:r>
            <a:r>
              <a:rPr lang="zh-CN" sz="2400" b="1">
                <a:solidFill>
                  <a:schemeClr val="accent2">
                    <a:lumMod val="75000"/>
                  </a:schemeClr>
                </a:solidFill>
                <a:uFillTx/>
                <a:latin typeface="Times New Roman" panose="02020603050405020304" charset="0"/>
                <a:cs typeface="Times New Roman" panose="02020603050405020304" charset="0"/>
              </a:rPr>
              <a:t>pipes</a:t>
            </a:r>
            <a:r>
              <a:rPr lang="zh-CN" sz="2400" b="1">
                <a:uFillTx/>
                <a:latin typeface="Times New Roman" panose="02020603050405020304" charset="0"/>
                <a:cs typeface="Times New Roman" panose="02020603050405020304" charset="0"/>
              </a:rPr>
              <a:t> are made of plastic . 这些管子是用塑料制作的。</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Super Mario is a famous </a:t>
            </a:r>
            <a:r>
              <a:rPr lang="zh-CN" sz="2400" b="1">
                <a:solidFill>
                  <a:schemeClr val="accent2">
                    <a:lumMod val="75000"/>
                  </a:schemeClr>
                </a:solidFill>
                <a:uFillTx/>
                <a:latin typeface="Times New Roman" panose="02020603050405020304" charset="0"/>
                <a:cs typeface="Times New Roman" panose="02020603050405020304" charset="0"/>
              </a:rPr>
              <a:t>piper</a:t>
            </a:r>
            <a:r>
              <a:rPr lang="zh-CN" sz="2400" b="1">
                <a:uFillTx/>
                <a:latin typeface="Times New Roman" panose="02020603050405020304" charset="0"/>
                <a:cs typeface="Times New Roman" panose="02020603050405020304" charset="0"/>
              </a:rPr>
              <a:t>. 超级马里奥是一个著名的管道工。</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In the city, the water </a:t>
            </a:r>
            <a:r>
              <a:rPr lang="zh-CN" sz="2400" b="1">
                <a:solidFill>
                  <a:schemeClr val="accent2">
                    <a:lumMod val="75000"/>
                  </a:schemeClr>
                </a:solidFill>
                <a:uFillTx/>
                <a:latin typeface="Times New Roman" panose="02020603050405020304" charset="0"/>
                <a:cs typeface="Times New Roman" panose="02020603050405020304" charset="0"/>
              </a:rPr>
              <a:t>pipes</a:t>
            </a:r>
            <a:r>
              <a:rPr lang="zh-CN" sz="2400" b="1">
                <a:uFillTx/>
                <a:latin typeface="Times New Roman" panose="02020603050405020304" charset="0"/>
                <a:cs typeface="Times New Roman" panose="02020603050405020304" charset="0"/>
              </a:rPr>
              <a:t> in some buildings cracked and burst.</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在市内，有些建筑物里的水管爆裂开来。。</a:t>
            </a:r>
            <a:endParaRPr lang="zh-CN" sz="2400" b="1">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P spid="8" grpId="0"/>
      <p:bldP spid="4" grpId="0"/>
      <p:bldP spid="16"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pipe填空"/>
          <p:cNvPicPr>
            <a:picLocks noChangeAspect="1"/>
          </p:cNvPicPr>
          <p:nvPr/>
        </p:nvPicPr>
        <p:blipFill>
          <a:blip r:embed="rId1"/>
          <a:stretch>
            <a:fillRect/>
          </a:stretch>
        </p:blipFill>
        <p:spPr>
          <a:xfrm>
            <a:off x="1066800" y="5080"/>
            <a:ext cx="10058400" cy="4135120"/>
          </a:xfrm>
          <a:prstGeom prst="rect">
            <a:avLst/>
          </a:prstGeom>
        </p:spPr>
      </p:pic>
      <p:sp>
        <p:nvSpPr>
          <p:cNvPr id="5" name="标题 1"/>
          <p:cNvSpPr>
            <a:spLocks noGrp="1"/>
          </p:cNvSpPr>
          <p:nvPr/>
        </p:nvSpPr>
        <p:spPr>
          <a:xfrm>
            <a:off x="2489835" y="1787525"/>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凸起</a:t>
            </a:r>
            <a:endParaRPr spc="0">
              <a:solidFill>
                <a:schemeClr val="tx1"/>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3759200" y="1438275"/>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灯泡</a:t>
            </a:r>
            <a:endParaRPr spc="0">
              <a:solidFill>
                <a:schemeClr val="tx1"/>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3759200" y="2690495"/>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肿块</a:t>
            </a:r>
            <a:endParaRPr spc="0">
              <a:solidFill>
                <a:schemeClr val="tx1"/>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5448935" y="796290"/>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气泡</a:t>
            </a:r>
            <a:endParaRPr spc="0">
              <a:solidFill>
                <a:schemeClr val="tx1"/>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5448935" y="2008505"/>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烟斗</a:t>
            </a:r>
            <a:endParaRPr spc="0">
              <a:solidFill>
                <a:schemeClr val="tx1"/>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5448935" y="3143885"/>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水泵</a:t>
            </a:r>
            <a:endParaRPr spc="0">
              <a:solidFill>
                <a:schemeClr val="tx1"/>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7212330" y="1438275"/>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沸腾</a:t>
            </a:r>
            <a:endParaRPr spc="0">
              <a:solidFill>
                <a:schemeClr val="tx1"/>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7212330" y="2573655"/>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管道</a:t>
            </a:r>
            <a:endParaRPr spc="0">
              <a:solidFill>
                <a:schemeClr val="tx1"/>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8768715" y="2003425"/>
            <a:ext cx="13430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管道工 </a:t>
            </a:r>
            <a:endParaRPr spc="0">
              <a:solidFill>
                <a:schemeClr val="tx1"/>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479425" y="226060"/>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词群：</a:t>
            </a:r>
            <a:endParaRPr spc="0">
              <a:solidFill>
                <a:schemeClr val="tx1"/>
              </a:solidFill>
              <a:latin typeface="Times New Roman" panose="02020603050405020304" charset="0"/>
              <a:ea typeface="+mn-ea"/>
              <a:cs typeface="Times New Roman" panose="02020603050405020304" charset="0"/>
              <a:sym typeface="+mn-ea"/>
            </a:endParaRPr>
          </a:p>
        </p:txBody>
      </p:sp>
      <p:sp>
        <p:nvSpPr>
          <p:cNvPr id="100" name="文本框 99"/>
          <p:cNvSpPr txBox="1"/>
          <p:nvPr/>
        </p:nvSpPr>
        <p:spPr>
          <a:xfrm>
            <a:off x="254000" y="3714115"/>
            <a:ext cx="11684000" cy="583565"/>
          </a:xfrm>
          <a:prstGeom prst="rect">
            <a:avLst/>
          </a:prstGeom>
          <a:noFill/>
          <a:ln w="9525">
            <a:noFill/>
          </a:ln>
        </p:spPr>
        <p:txBody>
          <a:bodyPr wrap="square">
            <a:spAutoFit/>
          </a:bodyPr>
          <a:p>
            <a:pPr indent="0"/>
            <a:r>
              <a:rPr lang="en-US" sz="3200" b="1">
                <a:latin typeface="Times New Roman" panose="02020603050405020304" charset="0"/>
                <a:cs typeface="Times New Roman" panose="02020603050405020304" charset="0"/>
              </a:rPr>
              <a:t>42. </a:t>
            </a:r>
            <a:r>
              <a:rPr sz="3200" b="1">
                <a:latin typeface="Times New Roman" panose="02020603050405020304" charset="0"/>
                <a:cs typeface="Times New Roman" panose="02020603050405020304" charset="0"/>
              </a:rPr>
              <a:t>whistle /ˈwɪsl/</a:t>
            </a:r>
            <a:endParaRPr sz="3200" b="1">
              <a:latin typeface="Times New Roman" panose="02020603050405020304" charset="0"/>
              <a:cs typeface="Times New Roman" panose="02020603050405020304" charset="0"/>
            </a:endParaRPr>
          </a:p>
        </p:txBody>
      </p:sp>
      <p:sp>
        <p:nvSpPr>
          <p:cNvPr id="13" name="文本框 12"/>
          <p:cNvSpPr txBox="1"/>
          <p:nvPr/>
        </p:nvSpPr>
        <p:spPr>
          <a:xfrm>
            <a:off x="254000" y="4140200"/>
            <a:ext cx="11684000" cy="521970"/>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rPr>
              <a:t>音意相通：拟声词，模拟口哨声。</a:t>
            </a:r>
            <a:endParaRPr sz="2800" b="1">
              <a:solidFill>
                <a:schemeClr val="accent2">
                  <a:lumMod val="75000"/>
                </a:schemeClr>
              </a:solidFill>
              <a:latin typeface="Times New Roman" panose="02020603050405020304" charset="0"/>
              <a:cs typeface="Times New Roman" panose="02020603050405020304" charset="0"/>
            </a:endParaRPr>
          </a:p>
        </p:txBody>
      </p:sp>
      <p:sp>
        <p:nvSpPr>
          <p:cNvPr id="14" name="文本框 13"/>
          <p:cNvSpPr txBox="1"/>
          <p:nvPr/>
        </p:nvSpPr>
        <p:spPr>
          <a:xfrm>
            <a:off x="3361690" y="3714115"/>
            <a:ext cx="801433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vi.吹口哨；发出笛声n. 哨子(声)；呼啸声</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254000" y="4662170"/>
            <a:ext cx="11564620" cy="2306955"/>
          </a:xfrm>
          <a:prstGeom prst="rect">
            <a:avLst/>
          </a:prstGeom>
          <a:noFill/>
          <a:ln w="9525">
            <a:noFill/>
          </a:ln>
        </p:spPr>
        <p:txBody>
          <a:bodyPr wrap="square">
            <a:spAutoFit/>
          </a:bodyPr>
          <a:p>
            <a:pPr algn="l">
              <a:buClrTx/>
              <a:buSzTx/>
              <a:buFontTx/>
            </a:pPr>
            <a:r>
              <a:rPr lang="zh-CN" sz="2400" b="1">
                <a:uFillTx/>
                <a:latin typeface="Times New Roman" panose="02020603050405020304" charset="0"/>
                <a:cs typeface="Times New Roman" panose="02020603050405020304" charset="0"/>
              </a:rPr>
              <a:t>The crowd </a:t>
            </a:r>
            <a:r>
              <a:rPr lang="zh-CN" sz="2400" b="1">
                <a:solidFill>
                  <a:schemeClr val="accent2">
                    <a:lumMod val="75000"/>
                  </a:schemeClr>
                </a:solidFill>
                <a:uFillTx/>
                <a:latin typeface="Times New Roman" panose="02020603050405020304" charset="0"/>
                <a:cs typeface="Times New Roman" panose="02020603050405020304" charset="0"/>
              </a:rPr>
              <a:t>whistled</a:t>
            </a:r>
            <a:r>
              <a:rPr lang="zh-CN" sz="2400" b="1">
                <a:uFillTx/>
                <a:latin typeface="Times New Roman" panose="02020603050405020304" charset="0"/>
                <a:cs typeface="Times New Roman" panose="02020603050405020304" charset="0"/>
              </a:rPr>
              <a:t> as the player came onto the field. 那队员上场时，人群吹起了</a:t>
            </a:r>
            <a:r>
              <a:rPr lang="zh-CN" sz="2400" b="1">
                <a:uFillTx/>
                <a:latin typeface="Times New Roman" panose="02020603050405020304" charset="0"/>
                <a:cs typeface="Times New Roman" panose="02020603050405020304" charset="0"/>
              </a:rPr>
              <a:t>口哨。</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The kettle began to </a:t>
            </a:r>
            <a:r>
              <a:rPr lang="zh-CN" sz="2400" b="1">
                <a:solidFill>
                  <a:schemeClr val="accent2">
                    <a:lumMod val="75000"/>
                  </a:schemeClr>
                </a:solidFill>
                <a:uFillTx/>
                <a:latin typeface="Times New Roman" panose="02020603050405020304" charset="0"/>
                <a:cs typeface="Times New Roman" panose="02020603050405020304" charset="0"/>
              </a:rPr>
              <a:t>whistle</a:t>
            </a:r>
            <a:r>
              <a:rPr lang="zh-CN" sz="2400" b="1">
                <a:uFillTx/>
                <a:latin typeface="Times New Roman" panose="02020603050405020304" charset="0"/>
                <a:cs typeface="Times New Roman" panose="02020603050405020304" charset="0"/>
              </a:rPr>
              <a:t>. 烧水壶呜呜地响了起来。</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sym typeface="+mn-ea"/>
              </a:rPr>
              <a:t>He listened to the </a:t>
            </a:r>
            <a:r>
              <a:rPr lang="zh-CN" sz="2400" b="1">
                <a:solidFill>
                  <a:schemeClr val="accent2">
                    <a:lumMod val="75000"/>
                  </a:schemeClr>
                </a:solidFill>
                <a:uFillTx/>
                <a:latin typeface="Times New Roman" panose="02020603050405020304" charset="0"/>
                <a:cs typeface="Times New Roman" panose="02020603050405020304" charset="0"/>
                <a:sym typeface="+mn-ea"/>
              </a:rPr>
              <a:t>whistle</a:t>
            </a:r>
            <a:r>
              <a:rPr lang="zh-CN" sz="2400" b="1">
                <a:uFillTx/>
                <a:latin typeface="Times New Roman" panose="02020603050405020304" charset="0"/>
                <a:cs typeface="Times New Roman" panose="02020603050405020304" charset="0"/>
                <a:sym typeface="+mn-ea"/>
              </a:rPr>
              <a:t> of a train</a:t>
            </a:r>
            <a:r>
              <a:rPr lang="en-US" altLang="zh-CN" sz="2400" b="1">
                <a:uFillTx/>
                <a:latin typeface="Times New Roman" panose="02020603050405020304" charset="0"/>
                <a:cs typeface="Times New Roman" panose="02020603050405020304" charset="0"/>
                <a:sym typeface="+mn-ea"/>
              </a:rPr>
              <a:t>.</a:t>
            </a:r>
            <a:r>
              <a:rPr lang="zh-CN" sz="2400" b="1">
                <a:uFillTx/>
                <a:latin typeface="Times New Roman" panose="02020603050405020304" charset="0"/>
                <a:cs typeface="Times New Roman" panose="02020603050405020304" charset="0"/>
                <a:sym typeface="+mn-ea"/>
              </a:rPr>
              <a:t>他听着火车呼啸而过。</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He scored the winning goal just before the final </a:t>
            </a:r>
            <a:r>
              <a:rPr lang="zh-CN" sz="2400" b="1">
                <a:solidFill>
                  <a:schemeClr val="accent2">
                    <a:lumMod val="75000"/>
                  </a:schemeClr>
                </a:solidFill>
                <a:uFillTx/>
                <a:latin typeface="Times New Roman" panose="02020603050405020304" charset="0"/>
                <a:cs typeface="Times New Roman" panose="02020603050405020304" charset="0"/>
              </a:rPr>
              <a:t>whistle</a:t>
            </a:r>
            <a:r>
              <a:rPr lang="zh-CN" sz="2400" b="1">
                <a:uFillTx/>
                <a:latin typeface="Times New Roman" panose="02020603050405020304" charset="0"/>
                <a:cs typeface="Times New Roman" panose="02020603050405020304" charset="0"/>
              </a:rPr>
              <a:t>. </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他就在终场哨声前打进了制胜的一球。</a:t>
            </a:r>
            <a:endParaRPr lang="zh-CN" sz="2400" b="1">
              <a:uFillTx/>
              <a:latin typeface="Times New Roman" panose="02020603050405020304" charset="0"/>
              <a:cs typeface="Times New Roman" panose="02020603050405020304" charset="0"/>
            </a:endParaRPr>
          </a:p>
          <a:p>
            <a:pPr algn="l">
              <a:buClrTx/>
              <a:buSzTx/>
              <a:buFontTx/>
            </a:pPr>
            <a:endParaRPr lang="zh-CN" sz="2400" b="1">
              <a:uFillTx/>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P spid="9" grpId="0"/>
      <p:bldP spid="10" grpId="0"/>
      <p:bldP spid="11" grpId="0"/>
      <p:bldP spid="14"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23215" y="229235"/>
            <a:ext cx="11682095" cy="1840230"/>
          </a:xfrm>
        </p:spPr>
        <p:txBody>
          <a:bodyPr/>
          <a:p>
            <a:pPr marL="0" indent="0">
              <a:lnSpc>
                <a:spcPts val="2500"/>
              </a:lnSpc>
              <a:buNone/>
            </a:pPr>
            <a:r>
              <a:rPr lang="en-US" altLang="zh-CN" sz="3200" b="1">
                <a:solidFill>
                  <a:srgbClr val="000000"/>
                </a:solidFill>
                <a:uFillTx/>
                <a:latin typeface="Times New Roman" panose="02020603050405020304" charset="0"/>
                <a:cs typeface="Times New Roman" panose="02020603050405020304" charset="0"/>
              </a:rPr>
              <a:t>The ground is as hard as stone after the </a:t>
            </a:r>
            <a:r>
              <a:rPr lang="en-US" altLang="zh-CN" sz="3200" b="1">
                <a:solidFill>
                  <a:schemeClr val="accent2">
                    <a:lumMod val="75000"/>
                  </a:schemeClr>
                </a:solidFill>
                <a:uFillTx/>
                <a:latin typeface="Times New Roman" panose="02020603050405020304" charset="0"/>
                <a:cs typeface="Times New Roman" panose="02020603050405020304" charset="0"/>
              </a:rPr>
              <a:t>drought</a:t>
            </a:r>
            <a:r>
              <a:rPr lang="en-US" altLang="zh-CN" sz="3200" b="1">
                <a:solidFill>
                  <a:srgbClr val="000000"/>
                </a:solidFill>
                <a:uFillTx/>
                <a:latin typeface="Times New Roman" panose="02020603050405020304" charset="0"/>
                <a:cs typeface="Times New Roman" panose="02020603050405020304" charset="0"/>
              </a:rPr>
              <a:t>.</a:t>
            </a:r>
            <a:endParaRPr lang="en-US" altLang="zh-CN" sz="3200" b="1">
              <a:solidFill>
                <a:srgbClr val="000000"/>
              </a:solidFill>
              <a:uFillTx/>
              <a:latin typeface="Times New Roman" panose="02020603050405020304" charset="0"/>
              <a:cs typeface="Times New Roman" panose="02020603050405020304" charset="0"/>
            </a:endParaRPr>
          </a:p>
          <a:p>
            <a:pPr marL="0" indent="0">
              <a:lnSpc>
                <a:spcPts val="2500"/>
              </a:lnSpc>
              <a:buNone/>
            </a:pPr>
            <a:r>
              <a:rPr lang="en-US" altLang="zh-CN" sz="3200" b="1">
                <a:solidFill>
                  <a:srgbClr val="000000"/>
                </a:solidFill>
                <a:uFillTx/>
                <a:latin typeface="Times New Roman" panose="02020603050405020304" charset="0"/>
                <a:cs typeface="Times New Roman" panose="02020603050405020304" charset="0"/>
              </a:rPr>
              <a:t>长期干旱后土地硬得就像石头一样。</a:t>
            </a:r>
            <a:endParaRPr lang="en-US" altLang="zh-CN" sz="3200" b="1">
              <a:solidFill>
                <a:srgbClr val="000000"/>
              </a:solidFill>
              <a:uFillTx/>
              <a:latin typeface="Times New Roman" panose="02020603050405020304" charset="0"/>
              <a:cs typeface="Times New Roman" panose="02020603050405020304" charset="0"/>
            </a:endParaRPr>
          </a:p>
          <a:p>
            <a:pPr marL="0" indent="0">
              <a:lnSpc>
                <a:spcPts val="2500"/>
              </a:lnSpc>
              <a:buNone/>
            </a:pPr>
            <a:r>
              <a:rPr lang="en-US" altLang="zh-CN" sz="3200" b="1">
                <a:solidFill>
                  <a:srgbClr val="000000"/>
                </a:solidFill>
                <a:uFillTx/>
                <a:latin typeface="Times New Roman" panose="02020603050405020304" charset="0"/>
                <a:cs typeface="Times New Roman" panose="02020603050405020304" charset="0"/>
              </a:rPr>
              <a:t>In fact many food crops failed because of the </a:t>
            </a:r>
            <a:r>
              <a:rPr lang="en-US" altLang="zh-CN" sz="3200" b="1">
                <a:solidFill>
                  <a:schemeClr val="accent2">
                    <a:lumMod val="75000"/>
                  </a:schemeClr>
                </a:solidFill>
                <a:uFillTx/>
                <a:latin typeface="Times New Roman" panose="02020603050405020304" charset="0"/>
                <a:cs typeface="Times New Roman" panose="02020603050405020304" charset="0"/>
              </a:rPr>
              <a:t>drought</a:t>
            </a:r>
            <a:r>
              <a:rPr lang="en-US" altLang="zh-CN" sz="3200" b="1">
                <a:solidFill>
                  <a:srgbClr val="000000"/>
                </a:solidFill>
                <a:uFillTx/>
                <a:latin typeface="Times New Roman" panose="02020603050405020304" charset="0"/>
                <a:cs typeface="Times New Roman" panose="02020603050405020304" charset="0"/>
              </a:rPr>
              <a:t>. </a:t>
            </a:r>
            <a:endParaRPr lang="en-US" altLang="zh-CN" sz="3200" b="1">
              <a:solidFill>
                <a:srgbClr val="000000"/>
              </a:solidFill>
              <a:uFillTx/>
              <a:latin typeface="Times New Roman" panose="02020603050405020304" charset="0"/>
              <a:cs typeface="Times New Roman" panose="02020603050405020304" charset="0"/>
            </a:endParaRPr>
          </a:p>
          <a:p>
            <a:pPr marL="0" indent="0">
              <a:lnSpc>
                <a:spcPts val="2500"/>
              </a:lnSpc>
              <a:buNone/>
            </a:pPr>
            <a:r>
              <a:rPr lang="en-US" altLang="zh-CN" sz="3200" b="1">
                <a:solidFill>
                  <a:srgbClr val="000000"/>
                </a:solidFill>
                <a:uFillTx/>
                <a:latin typeface="Times New Roman" panose="02020603050405020304" charset="0"/>
                <a:cs typeface="Times New Roman" panose="02020603050405020304" charset="0"/>
              </a:rPr>
              <a:t>实际上，因为干旱，很多粮食作物歉收。</a:t>
            </a:r>
            <a:endParaRPr lang="en-US" altLang="zh-CN" sz="3200" b="1">
              <a:solidFill>
                <a:srgbClr val="000000"/>
              </a:solidFill>
              <a:uFillTx/>
              <a:latin typeface="Times New Roman" panose="02020603050405020304" charset="0"/>
              <a:cs typeface="Times New Roman" panose="02020603050405020304" charset="0"/>
            </a:endParaRPr>
          </a:p>
        </p:txBody>
      </p:sp>
      <p:sp>
        <p:nvSpPr>
          <p:cNvPr id="7" name="标题 1"/>
          <p:cNvSpPr>
            <a:spLocks noGrp="1"/>
          </p:cNvSpPr>
          <p:nvPr/>
        </p:nvSpPr>
        <p:spPr>
          <a:xfrm>
            <a:off x="323172" y="206966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rgbClr val="000000"/>
                </a:solidFill>
                <a:latin typeface="Times New Roman" panose="02020603050405020304" charset="0"/>
                <a:ea typeface="+mn-ea"/>
                <a:cs typeface="Times New Roman" panose="02020603050405020304" charset="0"/>
              </a:rPr>
              <a:t>4.slide / slaɪd / vi. &amp; vt. (             ) </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10" name="文本框 9"/>
          <p:cNvSpPr txBox="1"/>
          <p:nvPr/>
        </p:nvSpPr>
        <p:spPr>
          <a:xfrm>
            <a:off x="5168265" y="2133600"/>
            <a:ext cx="1606550" cy="58356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slid, slid</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11" name="标题 1"/>
          <p:cNvSpPr>
            <a:spLocks noGrp="1"/>
          </p:cNvSpPr>
          <p:nvPr/>
        </p:nvSpPr>
        <p:spPr>
          <a:xfrm>
            <a:off x="323215" y="2648585"/>
            <a:ext cx="10996930" cy="15608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rgbClr val="000000"/>
                </a:solidFill>
                <a:latin typeface="Times New Roman" panose="02020603050405020304" charset="0"/>
                <a:ea typeface="+mn-ea"/>
                <a:cs typeface="Times New Roman" panose="02020603050405020304" charset="0"/>
              </a:rPr>
              <a:t>We </a:t>
            </a:r>
            <a:r>
              <a:rPr sz="3200" spc="0">
                <a:solidFill>
                  <a:schemeClr val="accent2">
                    <a:lumMod val="75000"/>
                  </a:schemeClr>
                </a:solidFill>
                <a:latin typeface="Times New Roman" panose="02020603050405020304" charset="0"/>
                <a:ea typeface="+mn-ea"/>
                <a:cs typeface="Times New Roman" panose="02020603050405020304" charset="0"/>
              </a:rPr>
              <a:t>slid</a:t>
            </a:r>
            <a:r>
              <a:rPr lang="en-US" altLang="en-US" sz="3200" spc="150">
                <a:solidFill>
                  <a:srgbClr val="000000"/>
                </a:solidFill>
                <a:latin typeface="Times New Roman" panose="02020603050405020304" charset="0"/>
                <a:ea typeface="+mn-ea"/>
                <a:cs typeface="Times New Roman" panose="02020603050405020304" charset="0"/>
              </a:rPr>
              <a:t> on the ice. 我们在冰上滑行。</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The door </a:t>
            </a:r>
            <a:r>
              <a:rPr lang="en-US" altLang="en-US" sz="3200" spc="150">
                <a:solidFill>
                  <a:schemeClr val="accent2">
                    <a:lumMod val="75000"/>
                  </a:schemeClr>
                </a:solidFill>
                <a:latin typeface="Times New Roman" panose="02020603050405020304" charset="0"/>
                <a:ea typeface="+mn-ea"/>
                <a:cs typeface="Times New Roman" panose="02020603050405020304" charset="0"/>
              </a:rPr>
              <a:t>slid</a:t>
            </a:r>
            <a:r>
              <a:rPr lang="en-US" altLang="en-US" sz="3200" spc="150">
                <a:solidFill>
                  <a:srgbClr val="000000"/>
                </a:solidFill>
                <a:latin typeface="Times New Roman" panose="02020603050405020304" charset="0"/>
                <a:ea typeface="+mn-ea"/>
                <a:cs typeface="Times New Roman" panose="02020603050405020304" charset="0"/>
              </a:rPr>
              <a:t> open. 门慢慢开了。</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She </a:t>
            </a:r>
            <a:r>
              <a:rPr lang="en-US" altLang="en-US" sz="3200" spc="150">
                <a:solidFill>
                  <a:schemeClr val="accent2">
                    <a:lumMod val="75000"/>
                  </a:schemeClr>
                </a:solidFill>
                <a:latin typeface="Times New Roman" panose="02020603050405020304" charset="0"/>
                <a:ea typeface="+mn-ea"/>
                <a:cs typeface="Times New Roman" panose="02020603050405020304" charset="0"/>
              </a:rPr>
              <a:t>slid</a:t>
            </a:r>
            <a:r>
              <a:rPr lang="en-US" altLang="en-US" sz="3200" spc="150">
                <a:solidFill>
                  <a:srgbClr val="000000"/>
                </a:solidFill>
                <a:latin typeface="Times New Roman" panose="02020603050405020304" charset="0"/>
                <a:ea typeface="+mn-ea"/>
                <a:cs typeface="Times New Roman" panose="02020603050405020304" charset="0"/>
              </a:rPr>
              <a:t> the door open 她滑开了门。 </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13" name="文本框 12"/>
          <p:cNvSpPr txBox="1"/>
          <p:nvPr/>
        </p:nvSpPr>
        <p:spPr>
          <a:xfrm>
            <a:off x="6936740" y="2101850"/>
            <a:ext cx="289179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(使)滑行；滑动</a:t>
            </a:r>
            <a:endParaRPr sz="3200" b="1">
              <a:solidFill>
                <a:srgbClr val="7030A0"/>
              </a:solidFill>
              <a:latin typeface="Times New Roman" panose="02020603050405020304" charset="0"/>
              <a:cs typeface="Times New Roman" panose="02020603050405020304" charset="0"/>
              <a:sym typeface="+mn-ea"/>
            </a:endParaRPr>
          </a:p>
        </p:txBody>
      </p:sp>
      <p:sp>
        <p:nvSpPr>
          <p:cNvPr id="14" name="标题 1"/>
          <p:cNvSpPr>
            <a:spLocks noGrp="1"/>
          </p:cNvSpPr>
          <p:nvPr/>
        </p:nvSpPr>
        <p:spPr>
          <a:xfrm>
            <a:off x="323215" y="4690745"/>
            <a:ext cx="10720705" cy="15608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solidFill>
                  <a:schemeClr val="accent2">
                    <a:lumMod val="75000"/>
                  </a:schemeClr>
                </a:solidFill>
                <a:latin typeface="Times New Roman" panose="02020603050405020304" charset="0"/>
                <a:ea typeface="+mn-ea"/>
                <a:cs typeface="Times New Roman" panose="02020603050405020304" charset="0"/>
              </a:rPr>
              <a:t>slide into</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It seemed possible that the US and China could </a:t>
            </a:r>
            <a:r>
              <a:rPr sz="3200">
                <a:solidFill>
                  <a:schemeClr val="accent2">
                    <a:lumMod val="75000"/>
                  </a:schemeClr>
                </a:solidFill>
                <a:latin typeface="Times New Roman" panose="02020603050405020304" charset="0"/>
                <a:ea typeface="+mn-ea"/>
                <a:cs typeface="Times New Roman" panose="02020603050405020304" charset="0"/>
              </a:rPr>
              <a:t>slide into</a:t>
            </a:r>
            <a:r>
              <a:rPr sz="3200">
                <a:latin typeface="Times New Roman" panose="02020603050405020304" charset="0"/>
                <a:ea typeface="+mn-ea"/>
                <a:cs typeface="Times New Roman" panose="02020603050405020304" charset="0"/>
              </a:rPr>
              <a:t> some form of trade war.</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有可能中国和美国会陷入某种形式的贸易战。</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The thief </a:t>
            </a:r>
            <a:r>
              <a:rPr sz="3200">
                <a:solidFill>
                  <a:schemeClr val="accent2">
                    <a:lumMod val="75000"/>
                  </a:schemeClr>
                </a:solidFill>
                <a:latin typeface="Times New Roman" panose="02020603050405020304" charset="0"/>
                <a:ea typeface="+mn-ea"/>
                <a:cs typeface="Times New Roman" panose="02020603050405020304" charset="0"/>
              </a:rPr>
              <a:t>slid into</a:t>
            </a:r>
            <a:r>
              <a:rPr sz="3200">
                <a:latin typeface="Times New Roman" panose="02020603050405020304" charset="0"/>
                <a:ea typeface="+mn-ea"/>
                <a:cs typeface="Times New Roman" panose="02020603050405020304" charset="0"/>
              </a:rPr>
              <a:t> the room. 小偷悄悄溜进房间。</a:t>
            </a:r>
            <a:endParaRPr sz="3200">
              <a:latin typeface="Times New Roman" panose="02020603050405020304" charset="0"/>
              <a:ea typeface="+mn-ea"/>
              <a:cs typeface="Times New Roman" panose="02020603050405020304" charset="0"/>
            </a:endParaRPr>
          </a:p>
        </p:txBody>
      </p:sp>
      <p:sp>
        <p:nvSpPr>
          <p:cNvPr id="15" name="文本框 14"/>
          <p:cNvSpPr txBox="1"/>
          <p:nvPr/>
        </p:nvSpPr>
        <p:spPr>
          <a:xfrm>
            <a:off x="2214880" y="4209415"/>
            <a:ext cx="2722245"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(使)滑入; 溜进</a:t>
            </a:r>
            <a:endParaRPr sz="32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3" grpId="1"/>
      <p:bldP spid="3" grpId="1" uiExpand="1" build="p"/>
      <p:bldP spid="11" grpId="0"/>
      <p:bldP spid="14"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descr="merg填空"/>
          <p:cNvPicPr>
            <a:picLocks noChangeAspect="1"/>
          </p:cNvPicPr>
          <p:nvPr/>
        </p:nvPicPr>
        <p:blipFill>
          <a:blip r:embed="rId1"/>
          <a:stretch>
            <a:fillRect/>
          </a:stretch>
        </p:blipFill>
        <p:spPr>
          <a:xfrm>
            <a:off x="23495" y="1625600"/>
            <a:ext cx="12025630" cy="3175635"/>
          </a:xfrm>
          <a:prstGeom prst="rect">
            <a:avLst/>
          </a:prstGeom>
        </p:spPr>
      </p:pic>
      <p:sp>
        <p:nvSpPr>
          <p:cNvPr id="100" name="文本框 99"/>
          <p:cNvSpPr txBox="1"/>
          <p:nvPr/>
        </p:nvSpPr>
        <p:spPr>
          <a:xfrm>
            <a:off x="254000" y="220345"/>
            <a:ext cx="1168400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43.  emergency/iˈmɜ:dʒənsi / n. </a:t>
            </a:r>
            <a:endParaRPr sz="3200" b="1">
              <a:latin typeface="Times New Roman" panose="02020603050405020304" charset="0"/>
              <a:cs typeface="Times New Roman" panose="02020603050405020304" charset="0"/>
            </a:endParaRPr>
          </a:p>
        </p:txBody>
      </p:sp>
      <p:sp>
        <p:nvSpPr>
          <p:cNvPr id="14" name="文本框 13"/>
          <p:cNvSpPr txBox="1"/>
          <p:nvPr/>
        </p:nvSpPr>
        <p:spPr>
          <a:xfrm>
            <a:off x="5720715" y="220345"/>
            <a:ext cx="407797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突发事件；紧急情况</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254000" y="672465"/>
            <a:ext cx="11684000" cy="953135"/>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rPr>
              <a:t>词根词缀：e(出)+merg(沉)+ency(名词后缀): </a:t>
            </a:r>
            <a:endParaRPr sz="2800" b="1">
              <a:solidFill>
                <a:schemeClr val="accent2">
                  <a:lumMod val="75000"/>
                </a:schemeClr>
              </a:solidFill>
              <a:latin typeface="Times New Roman" panose="02020603050405020304" charset="0"/>
              <a:cs typeface="Times New Roman" panose="02020603050405020304" charset="0"/>
            </a:endParaRPr>
          </a:p>
          <a:p>
            <a:pPr indent="0"/>
            <a:r>
              <a:rPr sz="2800" b="1">
                <a:solidFill>
                  <a:schemeClr val="accent2">
                    <a:lumMod val="75000"/>
                  </a:schemeClr>
                </a:solidFill>
                <a:latin typeface="Times New Roman" panose="02020603050405020304" charset="0"/>
                <a:cs typeface="Times New Roman" panose="02020603050405020304" charset="0"/>
              </a:rPr>
              <a:t>从沉没中突然浮出来——突发事件。</a:t>
            </a:r>
            <a:endParaRPr sz="2800" b="1">
              <a:solidFill>
                <a:schemeClr val="accent2">
                  <a:lumMod val="75000"/>
                </a:schemeClr>
              </a:solidFill>
              <a:latin typeface="Times New Roman" panose="02020603050405020304" charset="0"/>
              <a:cs typeface="Times New Roman" panose="02020603050405020304" charset="0"/>
            </a:endParaRPr>
          </a:p>
        </p:txBody>
      </p:sp>
      <p:sp>
        <p:nvSpPr>
          <p:cNvPr id="13" name="文本框 12"/>
          <p:cNvSpPr txBox="1"/>
          <p:nvPr/>
        </p:nvSpPr>
        <p:spPr>
          <a:xfrm>
            <a:off x="5819775" y="2952750"/>
            <a:ext cx="1069975" cy="521970"/>
          </a:xfrm>
          <a:prstGeom prst="rect">
            <a:avLst/>
          </a:prstGeom>
          <a:noFill/>
          <a:ln w="9525">
            <a:noFill/>
          </a:ln>
        </p:spPr>
        <p:txBody>
          <a:bodyPr wrap="square">
            <a:spAutoFit/>
          </a:bodyPr>
          <a:p>
            <a:pPr indent="0"/>
            <a:r>
              <a:rPr lang="zh-CN" altLang="en-US" sz="2800" b="1">
                <a:solidFill>
                  <a:schemeClr val="accent2">
                    <a:lumMod val="75000"/>
                  </a:schemeClr>
                </a:solidFill>
                <a:latin typeface="Times New Roman" panose="02020603050405020304" charset="0"/>
                <a:cs typeface="Times New Roman" panose="02020603050405020304" charset="0"/>
              </a:rPr>
              <a:t>沉</a:t>
            </a:r>
            <a:r>
              <a:rPr lang="en-US" altLang="zh-CN" sz="2800" b="1">
                <a:solidFill>
                  <a:schemeClr val="accent2">
                    <a:lumMod val="75000"/>
                  </a:schemeClr>
                </a:solidFill>
                <a:latin typeface="Times New Roman" panose="02020603050405020304" charset="0"/>
                <a:cs typeface="Times New Roman" panose="02020603050405020304" charset="0"/>
              </a:rPr>
              <a:t>/</a:t>
            </a:r>
            <a:r>
              <a:rPr lang="zh-CN" altLang="en-US" sz="2800" b="1">
                <a:solidFill>
                  <a:schemeClr val="accent2">
                    <a:lumMod val="75000"/>
                  </a:schemeClr>
                </a:solidFill>
                <a:latin typeface="Times New Roman" panose="02020603050405020304" charset="0"/>
                <a:cs typeface="Times New Roman" panose="02020603050405020304" charset="0"/>
              </a:rPr>
              <a:t>浸</a:t>
            </a:r>
            <a:endParaRPr lang="zh-CN" altLang="en-US" sz="2800" b="1">
              <a:solidFill>
                <a:schemeClr val="accent2">
                  <a:lumMod val="75000"/>
                </a:schemeClr>
              </a:solidFill>
              <a:latin typeface="Times New Roman" panose="02020603050405020304" charset="0"/>
              <a:cs typeface="Times New Roman" panose="02020603050405020304" charset="0"/>
            </a:endParaRPr>
          </a:p>
        </p:txBody>
      </p:sp>
      <p:sp>
        <p:nvSpPr>
          <p:cNvPr id="7" name="标题 1"/>
          <p:cNvSpPr>
            <a:spLocks noGrp="1"/>
          </p:cNvSpPr>
          <p:nvPr/>
        </p:nvSpPr>
        <p:spPr>
          <a:xfrm>
            <a:off x="8697595" y="1958975"/>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浮现</a:t>
            </a:r>
            <a:r>
              <a:rPr lang="en-US" altLang="zh-CN" sz="2400" spc="0">
                <a:solidFill>
                  <a:schemeClr val="accent2">
                    <a:lumMod val="75000"/>
                  </a:schemeClr>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出现</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9030970" y="2646045"/>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浮现</a:t>
            </a:r>
            <a:r>
              <a:rPr sz="2400" spc="0">
                <a:solidFill>
                  <a:schemeClr val="accent2">
                    <a:lumMod val="75000"/>
                  </a:schemeClr>
                </a:solidFill>
                <a:latin typeface="Times New Roman" panose="02020603050405020304" charset="0"/>
                <a:ea typeface="+mn-ea"/>
                <a:cs typeface="Times New Roman" panose="02020603050405020304" charset="0"/>
                <a:sym typeface="+mn-ea"/>
              </a:rPr>
              <a:t>,</a:t>
            </a:r>
            <a:r>
              <a:rPr sz="2400" spc="0">
                <a:solidFill>
                  <a:schemeClr val="accent2">
                    <a:lumMod val="75000"/>
                  </a:schemeClr>
                </a:solidFill>
                <a:latin typeface="Times New Roman" panose="02020603050405020304" charset="0"/>
                <a:ea typeface="+mn-ea"/>
                <a:cs typeface="Times New Roman" panose="02020603050405020304" charset="0"/>
                <a:sym typeface="+mn-ea"/>
              </a:rPr>
              <a:t>出现</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9030970" y="3319145"/>
            <a:ext cx="33185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突发事件</a:t>
            </a:r>
            <a:r>
              <a:rPr sz="2400" spc="0">
                <a:solidFill>
                  <a:schemeClr val="accent2">
                    <a:lumMod val="75000"/>
                  </a:schemeClr>
                </a:solidFill>
                <a:latin typeface="Times New Roman" panose="02020603050405020304" charset="0"/>
                <a:ea typeface="+mn-ea"/>
                <a:cs typeface="Times New Roman" panose="02020603050405020304" charset="0"/>
                <a:sym typeface="+mn-ea"/>
              </a:rPr>
              <a:t>;</a:t>
            </a:r>
            <a:r>
              <a:rPr sz="2400" spc="0">
                <a:solidFill>
                  <a:schemeClr val="accent2">
                    <a:lumMod val="75000"/>
                  </a:schemeClr>
                </a:solidFill>
                <a:latin typeface="Times New Roman" panose="02020603050405020304" charset="0"/>
                <a:ea typeface="+mn-ea"/>
                <a:cs typeface="Times New Roman" panose="02020603050405020304" charset="0"/>
                <a:sym typeface="+mn-ea"/>
              </a:rPr>
              <a:t>紧急情况</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8897620" y="3987165"/>
            <a:ext cx="32746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紧急的</a:t>
            </a: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a:t>
            </a:r>
            <a:r>
              <a:rPr sz="2400" spc="0">
                <a:solidFill>
                  <a:schemeClr val="accent2">
                    <a:lumMod val="75000"/>
                  </a:schemeClr>
                </a:solidFill>
                <a:latin typeface="Times New Roman" panose="02020603050405020304" charset="0"/>
                <a:ea typeface="+mn-ea"/>
                <a:cs typeface="Times New Roman" panose="02020603050405020304" charset="0"/>
                <a:sym typeface="+mn-ea"/>
              </a:rPr>
              <a:t>突发的</a:t>
            </a: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a:t>
            </a:r>
            <a:r>
              <a:rPr sz="2400" spc="0">
                <a:solidFill>
                  <a:schemeClr val="accent2">
                    <a:lumMod val="75000"/>
                  </a:schemeClr>
                </a:solidFill>
                <a:latin typeface="Times New Roman" panose="02020603050405020304" charset="0"/>
                <a:ea typeface="+mn-ea"/>
                <a:cs typeface="Times New Roman" panose="02020603050405020304" charset="0"/>
                <a:sym typeface="+mn-ea"/>
              </a:rPr>
              <a:t>新兴的</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1688465" y="1958975"/>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合并</a:t>
            </a: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 </a:t>
            </a:r>
            <a:r>
              <a:rPr sz="2400" spc="0">
                <a:solidFill>
                  <a:schemeClr val="accent2">
                    <a:lumMod val="75000"/>
                  </a:schemeClr>
                </a:solidFill>
                <a:latin typeface="Times New Roman" panose="02020603050405020304" charset="0"/>
                <a:ea typeface="+mn-ea"/>
                <a:cs typeface="Times New Roman" panose="02020603050405020304" charset="0"/>
                <a:sym typeface="+mn-ea"/>
              </a:rPr>
              <a:t>融合</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1925320" y="2646045"/>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沉入</a:t>
            </a: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a:t>
            </a:r>
            <a:r>
              <a:rPr sz="2400" spc="0">
                <a:solidFill>
                  <a:schemeClr val="accent2">
                    <a:lumMod val="75000"/>
                  </a:schemeClr>
                </a:solidFill>
                <a:latin typeface="Times New Roman" panose="02020603050405020304" charset="0"/>
                <a:ea typeface="+mn-ea"/>
                <a:cs typeface="Times New Roman" panose="02020603050405020304" charset="0"/>
                <a:sym typeface="+mn-ea"/>
              </a:rPr>
              <a:t>浸入</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1925320" y="3319145"/>
            <a:ext cx="18453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沉入</a:t>
            </a: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a:t>
            </a:r>
            <a:r>
              <a:rPr sz="2400" spc="0">
                <a:solidFill>
                  <a:schemeClr val="accent2">
                    <a:lumMod val="75000"/>
                  </a:schemeClr>
                </a:solidFill>
                <a:latin typeface="Times New Roman" panose="02020603050405020304" charset="0"/>
                <a:ea typeface="+mn-ea"/>
                <a:cs typeface="Times New Roman" panose="02020603050405020304" charset="0"/>
                <a:sym typeface="+mn-ea"/>
              </a:rPr>
              <a:t>浸入</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2256790" y="3987165"/>
            <a:ext cx="11823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使浸入</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5" name="文本框 14"/>
          <p:cNvSpPr txBox="1"/>
          <p:nvPr/>
        </p:nvSpPr>
        <p:spPr>
          <a:xfrm>
            <a:off x="254000" y="4662170"/>
            <a:ext cx="11564620" cy="1938020"/>
          </a:xfrm>
          <a:prstGeom prst="rect">
            <a:avLst/>
          </a:prstGeom>
          <a:noFill/>
          <a:ln w="9525">
            <a:noFill/>
          </a:ln>
        </p:spPr>
        <p:txBody>
          <a:bodyPr wrap="square">
            <a:spAutoFit/>
          </a:bodyPr>
          <a:p>
            <a:pPr algn="l">
              <a:buClrTx/>
              <a:buSzTx/>
              <a:buFontTx/>
            </a:pPr>
            <a:r>
              <a:rPr lang="zh-CN" sz="2400" b="1">
                <a:solidFill>
                  <a:schemeClr val="accent2">
                    <a:lumMod val="75000"/>
                  </a:schemeClr>
                </a:solidFill>
                <a:uFillTx/>
                <a:latin typeface="Times New Roman" panose="02020603050405020304" charset="0"/>
                <a:cs typeface="Times New Roman" panose="02020603050405020304" charset="0"/>
              </a:rPr>
              <a:t>emergency room/exit </a:t>
            </a:r>
            <a:r>
              <a:rPr lang="zh-CN" sz="2400" b="1">
                <a:uFillTx/>
                <a:latin typeface="Times New Roman" panose="02020603050405020304" charset="0"/>
                <a:cs typeface="Times New Roman" panose="02020603050405020304" charset="0"/>
              </a:rPr>
              <a:t>急诊室/紧急出口</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Call an </a:t>
            </a:r>
            <a:r>
              <a:rPr lang="zh-CN" sz="2400" b="1">
                <a:solidFill>
                  <a:schemeClr val="accent2">
                    <a:lumMod val="75000"/>
                  </a:schemeClr>
                </a:solidFill>
                <a:uFillTx/>
                <a:latin typeface="Times New Roman" panose="02020603050405020304" charset="0"/>
                <a:cs typeface="Times New Roman" panose="02020603050405020304" charset="0"/>
              </a:rPr>
              <a:t>emergency number</a:t>
            </a:r>
            <a:r>
              <a:rPr lang="zh-CN" sz="2400" b="1">
                <a:uFillTx/>
                <a:latin typeface="Times New Roman" panose="02020603050405020304" charset="0"/>
                <a:cs typeface="Times New Roman" panose="02020603050405020304" charset="0"/>
              </a:rPr>
              <a:t>. 拨打紧急电话</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We must keep as cool as a cucumber in an </a:t>
            </a:r>
            <a:r>
              <a:rPr lang="zh-CN" sz="2400" b="1">
                <a:solidFill>
                  <a:schemeClr val="accent2">
                    <a:lumMod val="75000"/>
                  </a:schemeClr>
                </a:solidFill>
                <a:uFillTx/>
                <a:latin typeface="Times New Roman" panose="02020603050405020304" charset="0"/>
                <a:cs typeface="Times New Roman" panose="02020603050405020304" charset="0"/>
              </a:rPr>
              <a:t>emergency</a:t>
            </a:r>
            <a:r>
              <a:rPr lang="zh-CN" sz="2400" b="1">
                <a:uFillTx/>
                <a:latin typeface="Times New Roman" panose="02020603050405020304" charset="0"/>
                <a:cs typeface="Times New Roman" panose="02020603050405020304" charset="0"/>
              </a:rPr>
              <a:t>.我们要在危急时刻保持镇定自若。</a:t>
            </a:r>
            <a:endParaRPr lang="zh-CN" sz="2400" b="1">
              <a:uFillTx/>
              <a:latin typeface="Times New Roman" panose="02020603050405020304" charset="0"/>
              <a:cs typeface="Times New Roman" panose="02020603050405020304" charset="0"/>
            </a:endParaRPr>
          </a:p>
          <a:p>
            <a:pPr algn="l">
              <a:buClrTx/>
              <a:buSzTx/>
              <a:buFontTx/>
            </a:pPr>
            <a:r>
              <a:rPr lang="zh-CN" sz="2400" b="1">
                <a:uFillTx/>
                <a:latin typeface="Times New Roman" panose="02020603050405020304" charset="0"/>
                <a:cs typeface="Times New Roman" panose="02020603050405020304" charset="0"/>
              </a:rPr>
              <a:t>This door should only be used in an </a:t>
            </a:r>
            <a:r>
              <a:rPr lang="zh-CN" sz="2400" b="1">
                <a:solidFill>
                  <a:schemeClr val="accent2">
                    <a:lumMod val="75000"/>
                  </a:schemeClr>
                </a:solidFill>
                <a:uFillTx/>
                <a:latin typeface="Times New Roman" panose="02020603050405020304" charset="0"/>
                <a:cs typeface="Times New Roman" panose="02020603050405020304" charset="0"/>
              </a:rPr>
              <a:t>emergency</a:t>
            </a:r>
            <a:r>
              <a:rPr lang="zh-CN" sz="2400" b="1">
                <a:uFillTx/>
                <a:latin typeface="Times New Roman" panose="02020603050405020304" charset="0"/>
                <a:cs typeface="Times New Roman" panose="02020603050405020304" charset="0"/>
              </a:rPr>
              <a:t>. 这道门只能在紧急情况下使用。</a:t>
            </a:r>
            <a:endParaRPr lang="zh-CN" sz="2400" b="1">
              <a:uFillTx/>
              <a:latin typeface="Times New Roman" panose="02020603050405020304" charset="0"/>
              <a:cs typeface="Times New Roman" panose="02020603050405020304" charset="0"/>
            </a:endParaRPr>
          </a:p>
          <a:p>
            <a:pPr algn="l">
              <a:buClrTx/>
              <a:buSzTx/>
              <a:buFontTx/>
            </a:pPr>
            <a:endParaRPr lang="zh-CN" sz="2400" b="1">
              <a:uFillTx/>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2" grpId="0"/>
      <p:bldP spid="3" grpId="0"/>
      <p:bldP spid="5" grpId="0"/>
      <p:bldP spid="6" grpId="0"/>
      <p:bldP spid="8" grpId="0"/>
      <p:bldP spid="9" grpId="0"/>
      <p:bldP spid="11" grpId="0"/>
      <p:bldP spid="4" grpId="0"/>
      <p:bldP spid="13"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54000" y="220345"/>
            <a:ext cx="1168400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44.  calm /kɑ:m/ </a:t>
            </a:r>
            <a:endParaRPr sz="3200" b="1">
              <a:latin typeface="Times New Roman" panose="02020603050405020304" charset="0"/>
              <a:cs typeface="Times New Roman" panose="02020603050405020304" charset="0"/>
            </a:endParaRPr>
          </a:p>
        </p:txBody>
      </p:sp>
      <p:sp>
        <p:nvSpPr>
          <p:cNvPr id="14" name="文本框 13"/>
          <p:cNvSpPr txBox="1"/>
          <p:nvPr/>
        </p:nvSpPr>
        <p:spPr>
          <a:xfrm>
            <a:off x="3083560" y="220345"/>
            <a:ext cx="885444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a.镇定的,沉着的vt.使平静,使镇定vi.平静,镇定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254000" y="672465"/>
            <a:ext cx="11684000" cy="953135"/>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rPr>
              <a:t>                                        </a:t>
            </a:r>
            <a:r>
              <a:rPr sz="2800" b="1">
                <a:solidFill>
                  <a:srgbClr val="7030A0"/>
                </a:solidFill>
                <a:latin typeface="Times New Roman" panose="02020603050405020304" charset="0"/>
                <a:cs typeface="Times New Roman" panose="02020603050405020304" charset="0"/>
              </a:rPr>
              <a:t>保持镇定</a:t>
            </a:r>
            <a:endParaRPr sz="2800" b="1">
              <a:solidFill>
                <a:srgbClr val="7030A0"/>
              </a:solidFill>
              <a:latin typeface="Times New Roman" panose="02020603050405020304" charset="0"/>
              <a:cs typeface="Times New Roman" panose="02020603050405020304" charset="0"/>
            </a:endParaRPr>
          </a:p>
          <a:p>
            <a:pPr indent="0"/>
            <a:r>
              <a:rPr sz="2800" b="1">
                <a:solidFill>
                  <a:schemeClr val="accent2">
                    <a:lumMod val="75000"/>
                  </a:schemeClr>
                </a:solidFill>
                <a:latin typeface="Times New Roman" panose="02020603050405020304" charset="0"/>
                <a:cs typeface="Times New Roman" panose="02020603050405020304" charset="0"/>
              </a:rPr>
              <a:t>                                  </a:t>
            </a:r>
            <a:r>
              <a:rPr sz="2800" b="1">
                <a:solidFill>
                  <a:srgbClr val="7030A0"/>
                </a:solidFill>
                <a:latin typeface="Times New Roman" panose="02020603050405020304" charset="0"/>
                <a:cs typeface="Times New Roman" panose="02020603050405020304" charset="0"/>
              </a:rPr>
              <a:t>使……平静或镇定下来</a:t>
            </a:r>
            <a:endParaRPr sz="2800" b="1">
              <a:solidFill>
                <a:srgbClr val="7030A0"/>
              </a:solidFill>
              <a:latin typeface="Times New Roman" panose="02020603050405020304" charset="0"/>
              <a:cs typeface="Times New Roman" panose="02020603050405020304" charset="0"/>
            </a:endParaRPr>
          </a:p>
        </p:txBody>
      </p:sp>
      <p:sp>
        <p:nvSpPr>
          <p:cNvPr id="2" name="文本框 1"/>
          <p:cNvSpPr txBox="1"/>
          <p:nvPr/>
        </p:nvSpPr>
        <p:spPr>
          <a:xfrm>
            <a:off x="6710045" y="1979930"/>
            <a:ext cx="1069975"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sym typeface="+mn-ea"/>
              </a:rPr>
              <a:t>down</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254000" y="1103630"/>
            <a:ext cx="3235325" cy="521970"/>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sym typeface="+mn-ea"/>
              </a:rPr>
              <a:t>calm sb./sth. down</a:t>
            </a:r>
            <a:endParaRPr sz="2800" b="1">
              <a:solidFill>
                <a:schemeClr val="accent2">
                  <a:lumMod val="75000"/>
                </a:schemeClr>
              </a:solidFill>
              <a:latin typeface="Times New Roman" panose="02020603050405020304" charset="0"/>
              <a:cs typeface="Times New Roman" panose="02020603050405020304" charset="0"/>
            </a:endParaRPr>
          </a:p>
        </p:txBody>
      </p:sp>
      <p:sp>
        <p:nvSpPr>
          <p:cNvPr id="15" name="文本框 14"/>
          <p:cNvSpPr txBox="1"/>
          <p:nvPr/>
        </p:nvSpPr>
        <p:spPr>
          <a:xfrm>
            <a:off x="254000" y="1625600"/>
            <a:ext cx="11564620" cy="1938020"/>
          </a:xfrm>
          <a:prstGeom prst="rect">
            <a:avLst/>
          </a:prstGeom>
          <a:noFill/>
          <a:ln w="9525">
            <a:noFill/>
          </a:ln>
        </p:spPr>
        <p:txBody>
          <a:bodyPr wrap="square">
            <a:spAutoFit/>
          </a:bodyPr>
          <a:p>
            <a:pPr>
              <a:buClrTx/>
              <a:buSzTx/>
              <a:buFontTx/>
            </a:pPr>
            <a:r>
              <a:rPr lang="zh-CN" sz="2400" b="1">
                <a:latin typeface="Times New Roman" panose="02020603050405020304" charset="0"/>
                <a:cs typeface="Times New Roman" panose="02020603050405020304" charset="0"/>
              </a:rPr>
              <a:t>We should __________________calm in the face of danger.我们在危险面前要保持镇定.</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You will go somewhere quiet to calm your friend </a:t>
            </a:r>
            <a:r>
              <a:rPr lang="en-US" altLang="zh-CN" sz="2400" b="1">
                <a:latin typeface="Times New Roman" panose="02020603050405020304" charset="0"/>
                <a:cs typeface="Times New Roman" panose="02020603050405020304" charset="0"/>
              </a:rPr>
              <a:t>_______</a:t>
            </a:r>
            <a:r>
              <a:rPr lang="zh-CN" sz="2400" b="1">
                <a:latin typeface="Times New Roman" panose="02020603050405020304" charset="0"/>
                <a:cs typeface="Times New Roman" panose="02020603050405020304" charset="0"/>
              </a:rPr>
              <a:t>.</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去个安静的地方让你的朋友平静下来。</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He took a deep breath to calm __________ down．他深吸了一口气使自己平静下来。</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Gradually I ________ down and lost my anxiety.我渐渐平静了下来，忘掉了焦虑。</a:t>
            </a:r>
            <a:endParaRPr lang="zh-CN" sz="2400" b="1">
              <a:latin typeface="Times New Roman" panose="02020603050405020304" charset="0"/>
              <a:cs typeface="Times New Roman" panose="02020603050405020304" charset="0"/>
            </a:endParaRPr>
          </a:p>
        </p:txBody>
      </p:sp>
      <p:sp>
        <p:nvSpPr>
          <p:cNvPr id="5" name="文本框 4"/>
          <p:cNvSpPr txBox="1"/>
          <p:nvPr/>
        </p:nvSpPr>
        <p:spPr>
          <a:xfrm>
            <a:off x="1800860" y="1625600"/>
            <a:ext cx="2793365" cy="521970"/>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sym typeface="+mn-ea"/>
              </a:rPr>
              <a:t>keep/stay/remain</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290195" y="672465"/>
            <a:ext cx="3662045" cy="521970"/>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sym typeface="+mn-ea"/>
              </a:rPr>
              <a:t>keep/stay/remain </a:t>
            </a:r>
            <a:r>
              <a:rPr lang="en-US" sz="2800" b="1">
                <a:solidFill>
                  <a:schemeClr val="accent2">
                    <a:lumMod val="75000"/>
                  </a:schemeClr>
                </a:solidFill>
                <a:latin typeface="Times New Roman" panose="02020603050405020304" charset="0"/>
                <a:cs typeface="Times New Roman" panose="02020603050405020304" charset="0"/>
                <a:sym typeface="+mn-ea"/>
              </a:rPr>
              <a:t>calm</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4420235" y="2745105"/>
            <a:ext cx="1688465"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sym typeface="+mn-ea"/>
              </a:rPr>
              <a:t>yourself</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1973580" y="3041650"/>
            <a:ext cx="1275715" cy="521970"/>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sym typeface="+mn-ea"/>
              </a:rPr>
              <a:t>calm</a:t>
            </a:r>
            <a:r>
              <a:rPr lang="en-US" sz="2800" b="1">
                <a:solidFill>
                  <a:schemeClr val="accent2">
                    <a:lumMod val="75000"/>
                  </a:schemeClr>
                </a:solidFill>
                <a:latin typeface="Times New Roman" panose="02020603050405020304" charset="0"/>
                <a:cs typeface="Times New Roman" panose="02020603050405020304" charset="0"/>
                <a:sym typeface="+mn-ea"/>
              </a:rPr>
              <a:t>ed</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标题 1"/>
          <p:cNvSpPr>
            <a:spLocks noGrp="1"/>
          </p:cNvSpPr>
          <p:nvPr/>
        </p:nvSpPr>
        <p:spPr>
          <a:xfrm>
            <a:off x="290195" y="3563620"/>
            <a:ext cx="9607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sym typeface="+mn-ea"/>
              </a:rPr>
              <a:t>辨析：</a:t>
            </a:r>
            <a:endParaRPr spc="0">
              <a:solidFill>
                <a:schemeClr val="tx1"/>
              </a:solidFill>
              <a:latin typeface="Times New Roman" panose="02020603050405020304" charset="0"/>
              <a:ea typeface="+mn-ea"/>
              <a:cs typeface="Times New Roman" panose="02020603050405020304" charset="0"/>
              <a:sym typeface="+mn-ea"/>
            </a:endParaRPr>
          </a:p>
        </p:txBody>
      </p:sp>
      <p:graphicFrame>
        <p:nvGraphicFramePr>
          <p:cNvPr id="10" name="表格 9"/>
          <p:cNvGraphicFramePr/>
          <p:nvPr>
            <p:custDataLst>
              <p:tags r:id="rId1"/>
            </p:custDataLst>
          </p:nvPr>
        </p:nvGraphicFramePr>
        <p:xfrm>
          <a:off x="290195" y="4036060"/>
          <a:ext cx="11739245" cy="2545080"/>
        </p:xfrm>
        <a:graphic>
          <a:graphicData uri="http://schemas.openxmlformats.org/drawingml/2006/table">
            <a:tbl>
              <a:tblPr firstRow="1" bandRow="1">
                <a:tableStyleId>{5940675A-B579-460E-94D1-54222C63F5DA}</a:tableStyleId>
              </a:tblPr>
              <a:tblGrid>
                <a:gridCol w="1277620"/>
                <a:gridCol w="10461625"/>
              </a:tblGrid>
              <a:tr h="636270">
                <a:tc>
                  <a:txBody>
                    <a:bodyPr/>
                    <a:p>
                      <a:pPr indent="0" algn="l">
                        <a:buNone/>
                      </a:pPr>
                      <a:r>
                        <a:rPr lang="en-US" sz="2800" b="1">
                          <a:latin typeface="Times New Roman" panose="02020603050405020304" charset="0"/>
                          <a:cs typeface="Times New Roman" panose="02020603050405020304" charset="0"/>
                        </a:rPr>
                        <a:t> </a:t>
                      </a:r>
                      <a:endParaRPr lang="en-US" altLang="en-US" sz="2800" b="1">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2800" b="0">
                          <a:latin typeface="Times New Roman" panose="02020603050405020304" charset="0"/>
                          <a:cs typeface="Times New Roman" panose="02020603050405020304" charset="0"/>
                        </a:rPr>
                        <a:t>(人)情绪镇定冷静的;(天气，海洋等)平静的</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6270">
                <a:tc>
                  <a:txBody>
                    <a:bodyPr/>
                    <a:p>
                      <a:pPr indent="0" algn="l">
                        <a:buNone/>
                      </a:pPr>
                      <a:r>
                        <a:rPr lang="en-US" sz="2800" b="1">
                          <a:latin typeface="Times New Roman" panose="02020603050405020304" charset="0"/>
                          <a:cs typeface="Times New Roman" panose="02020603050405020304" charset="0"/>
                        </a:rPr>
                        <a:t> </a:t>
                      </a:r>
                      <a:endParaRPr lang="en-US" altLang="en-US" sz="2800" b="1">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2800" b="0">
                          <a:latin typeface="Times New Roman" panose="02020603050405020304" charset="0"/>
                          <a:cs typeface="Times New Roman" panose="02020603050405020304" charset="0"/>
                        </a:rPr>
                        <a:t>强调客观环境很安静或人性格文静</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6270">
                <a:tc>
                  <a:txBody>
                    <a:bodyPr/>
                    <a:p>
                      <a:pPr indent="0" algn="l">
                        <a:buNone/>
                      </a:pPr>
                      <a:r>
                        <a:rPr lang="en-US" sz="2800" b="1">
                          <a:latin typeface="Times New Roman" panose="02020603050405020304" charset="0"/>
                          <a:cs typeface="Times New Roman" panose="02020603050405020304" charset="0"/>
                        </a:rPr>
                        <a:t> </a:t>
                      </a:r>
                      <a:endParaRPr lang="en-US" altLang="en-US" sz="2800" b="1">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2800" b="0">
                          <a:latin typeface="Times New Roman" panose="02020603050405020304" charset="0"/>
                          <a:cs typeface="Times New Roman" panose="02020603050405020304" charset="0"/>
                        </a:rPr>
                        <a:t>强调人主观上不愿意说话</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6270">
                <a:tc>
                  <a:txBody>
                    <a:bodyPr/>
                    <a:p>
                      <a:pPr indent="0" algn="l">
                        <a:buNone/>
                      </a:pPr>
                      <a:r>
                        <a:rPr lang="en-US" sz="2800" b="1">
                          <a:latin typeface="Times New Roman" panose="02020603050405020304" charset="0"/>
                          <a:cs typeface="Times New Roman" panose="02020603050405020304" charset="0"/>
                        </a:rPr>
                        <a:t> </a:t>
                      </a:r>
                      <a:endParaRPr lang="en-US" altLang="en-US" sz="2800" b="1">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2800" b="0">
                          <a:latin typeface="Times New Roman" panose="02020603050405020304" charset="0"/>
                          <a:cs typeface="Times New Roman" panose="02020603050405020304" charset="0"/>
                        </a:rPr>
                        <a:t>强调没有动作，静止不动</a:t>
                      </a:r>
                      <a:endParaRPr lang="en-US" altLang="en-US" sz="2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1" name="文本框 10"/>
          <p:cNvSpPr txBox="1"/>
          <p:nvPr/>
        </p:nvSpPr>
        <p:spPr>
          <a:xfrm>
            <a:off x="419100" y="4036060"/>
            <a:ext cx="1275715"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sym typeface="+mn-ea"/>
              </a:rPr>
              <a:t>calm</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419100" y="4719955"/>
            <a:ext cx="1275715" cy="521970"/>
          </a:xfrm>
          <a:prstGeom prst="rect">
            <a:avLst/>
          </a:prstGeom>
          <a:noFill/>
          <a:ln w="9525">
            <a:noFill/>
          </a:ln>
        </p:spPr>
        <p:txBody>
          <a:bodyPr wrap="square">
            <a:spAutoFit/>
          </a:bodyPr>
          <a:p>
            <a:pPr indent="0" algn="l">
              <a:buNone/>
            </a:pPr>
            <a:r>
              <a:rPr lang="en-US" sz="2800" b="1">
                <a:solidFill>
                  <a:schemeClr val="accent2">
                    <a:lumMod val="75000"/>
                  </a:schemeClr>
                </a:solidFill>
                <a:latin typeface="Times New Roman" panose="02020603050405020304" charset="0"/>
                <a:cs typeface="Times New Roman" panose="02020603050405020304" charset="0"/>
                <a:sym typeface="+mn-ea"/>
              </a:rPr>
              <a:t>quiet</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419100" y="5340985"/>
            <a:ext cx="1275715"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sym typeface="+mn-ea"/>
              </a:rPr>
              <a:t>silent</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6" name="文本框 15"/>
          <p:cNvSpPr txBox="1"/>
          <p:nvPr/>
        </p:nvSpPr>
        <p:spPr>
          <a:xfrm>
            <a:off x="525145" y="5972175"/>
            <a:ext cx="1275715"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sym typeface="+mn-ea"/>
              </a:rPr>
              <a:t>still</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3" grpId="0"/>
      <p:bldP spid="15" grpId="0"/>
      <p:bldP spid="5" grpId="0"/>
      <p:bldP spid="2" grpId="0"/>
      <p:bldP spid="7" grpId="0"/>
      <p:bldP spid="8" grpId="0"/>
      <p:bldP spid="4" grpId="0"/>
      <p:bldP spid="11" grpId="0"/>
      <p:bldP spid="12" grpId="0"/>
      <p:bldP spid="13" grpId="0"/>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nvSpPr>
        <p:spPr>
          <a:xfrm>
            <a:off x="209550" y="228600"/>
            <a:ext cx="11564620" cy="4154170"/>
          </a:xfrm>
          <a:prstGeom prst="rect">
            <a:avLst/>
          </a:prstGeom>
          <a:noFill/>
          <a:ln w="9525">
            <a:noFill/>
          </a:ln>
        </p:spPr>
        <p:txBody>
          <a:bodyPr wrap="square">
            <a:spAutoFit/>
          </a:bodyPr>
          <a:p>
            <a:pPr>
              <a:buClrTx/>
              <a:buSzTx/>
              <a:buFontTx/>
            </a:pPr>
            <a:r>
              <a:rPr lang="zh-CN" sz="2400" b="1">
                <a:latin typeface="Times New Roman" panose="02020603050405020304" charset="0"/>
                <a:cs typeface="Times New Roman" panose="02020603050405020304" charset="0"/>
              </a:rPr>
              <a:t>It's a hot and _______ day. I'd rather stay at home than go out. </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天气炎热无风，我宁可待在家里也不想出门。</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In an emergency, she is always ______. 在紧急关头，她通常很冷静。</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 street is ______ at midnight. 深夜的街道非常安静。</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 girl is ______ and popular. 这个女孩很文静，很受欢迎。</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 man is very strange and _______. 这个男人非常奇怪，而且少言寡语。</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When asked about the accident, he stayed ______. </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当被问起这起事故时，他保持了沉默。</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 _____ butterflies look like flowers. 那些静止的蝴蝶看起来像花朵。</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I like to sit in front of the door and overlook the _____</a:t>
            </a:r>
            <a:r>
              <a:rPr lang="en-US" altLang="zh-CN" sz="2400" b="1">
                <a:latin typeface="Times New Roman" panose="02020603050405020304" charset="0"/>
                <a:cs typeface="Times New Roman" panose="02020603050405020304" charset="0"/>
              </a:rPr>
              <a:t>_____</a:t>
            </a:r>
            <a:r>
              <a:rPr lang="zh-CN" sz="2400" b="1">
                <a:latin typeface="Times New Roman" panose="02020603050405020304" charset="0"/>
                <a:cs typeface="Times New Roman" panose="02020603050405020304" charset="0"/>
              </a:rPr>
              <a:t> lake. </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我喜欢坐在门前，远眺平静的湖面。</a:t>
            </a:r>
            <a:endParaRPr lang="zh-CN" sz="2400" b="1">
              <a:latin typeface="Times New Roman" panose="02020603050405020304" charset="0"/>
              <a:cs typeface="Times New Roman" panose="02020603050405020304" charset="0"/>
            </a:endParaRPr>
          </a:p>
        </p:txBody>
      </p:sp>
      <p:sp>
        <p:nvSpPr>
          <p:cNvPr id="8" name="文本框 7"/>
          <p:cNvSpPr txBox="1"/>
          <p:nvPr/>
        </p:nvSpPr>
        <p:spPr>
          <a:xfrm>
            <a:off x="4362450" y="965835"/>
            <a:ext cx="1275715" cy="521970"/>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sym typeface="+mn-ea"/>
              </a:rPr>
              <a:t>calm</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1997710" y="228600"/>
            <a:ext cx="1275715" cy="521970"/>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sym typeface="+mn-ea"/>
              </a:rPr>
              <a:t>calm</a:t>
            </a:r>
            <a:r>
              <a:rPr lang="en-US" sz="2800" b="1">
                <a:solidFill>
                  <a:schemeClr val="accent2">
                    <a:lumMod val="75000"/>
                  </a:schemeClr>
                </a:solidFill>
                <a:latin typeface="Times New Roman" panose="02020603050405020304" charset="0"/>
                <a:cs typeface="Times New Roman" panose="02020603050405020304" charset="0"/>
                <a:sym typeface="+mn-ea"/>
              </a:rPr>
              <a:t>ed</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1850390" y="1313815"/>
            <a:ext cx="1054100"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sym typeface="+mn-ea"/>
              </a:rPr>
              <a:t>quiet</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1668145" y="1673860"/>
            <a:ext cx="1054100"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sym typeface="+mn-ea"/>
              </a:rPr>
              <a:t>quiet</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4065270" y="2044700"/>
            <a:ext cx="1054100"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sym typeface="+mn-ea"/>
              </a:rPr>
              <a:t>silent</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5739765" y="2407920"/>
            <a:ext cx="1054100"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sym typeface="+mn-ea"/>
              </a:rPr>
              <a:t>silent</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944245" y="3168015"/>
            <a:ext cx="906145"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sym typeface="+mn-ea"/>
              </a:rPr>
              <a:t>still</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6536055" y="3484245"/>
            <a:ext cx="1569720" cy="521970"/>
          </a:xfrm>
          <a:prstGeom prst="rect">
            <a:avLst/>
          </a:prstGeom>
          <a:noFill/>
          <a:ln w="9525">
            <a:noFill/>
          </a:ln>
        </p:spPr>
        <p:txBody>
          <a:bodyPr wrap="square">
            <a:spAutoFit/>
          </a:bodyPr>
          <a:p>
            <a:pPr indent="0"/>
            <a:r>
              <a:rPr lang="en-US" sz="2800" b="1">
                <a:solidFill>
                  <a:schemeClr val="accent2">
                    <a:lumMod val="75000"/>
                  </a:schemeClr>
                </a:solidFill>
                <a:latin typeface="Times New Roman" panose="02020603050405020304" charset="0"/>
                <a:cs typeface="Times New Roman" panose="02020603050405020304" charset="0"/>
                <a:sym typeface="+mn-ea"/>
              </a:rPr>
              <a:t>still/calm</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149860" y="4382770"/>
            <a:ext cx="1168400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45. aid /eɪd/</a:t>
            </a:r>
            <a:endParaRPr sz="3200" b="1">
              <a:latin typeface="Times New Roman" panose="02020603050405020304" charset="0"/>
              <a:cs typeface="Times New Roman" panose="02020603050405020304" charset="0"/>
            </a:endParaRPr>
          </a:p>
        </p:txBody>
      </p:sp>
      <p:sp>
        <p:nvSpPr>
          <p:cNvPr id="11" name="文本框 10"/>
          <p:cNvSpPr txBox="1"/>
          <p:nvPr/>
        </p:nvSpPr>
        <p:spPr>
          <a:xfrm>
            <a:off x="209550" y="4844415"/>
            <a:ext cx="11684000" cy="953135"/>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rPr>
              <a:t>               </a:t>
            </a:r>
            <a:r>
              <a:rPr sz="2800" b="1">
                <a:solidFill>
                  <a:srgbClr val="7030A0"/>
                </a:solidFill>
                <a:latin typeface="Times New Roman" panose="02020603050405020304" charset="0"/>
                <a:cs typeface="Times New Roman" panose="02020603050405020304" charset="0"/>
              </a:rPr>
              <a:t>急救</a:t>
            </a:r>
            <a:endParaRPr sz="2800" b="1">
              <a:solidFill>
                <a:schemeClr val="accent2">
                  <a:lumMod val="75000"/>
                </a:schemeClr>
              </a:solidFill>
              <a:latin typeface="Times New Roman" panose="02020603050405020304" charset="0"/>
              <a:cs typeface="Times New Roman" panose="02020603050405020304" charset="0"/>
            </a:endParaRPr>
          </a:p>
          <a:p>
            <a:pPr indent="0"/>
            <a:r>
              <a:rPr sz="2800" b="1">
                <a:solidFill>
                  <a:schemeClr val="accent2">
                    <a:lumMod val="75000"/>
                  </a:schemeClr>
                </a:solidFill>
                <a:latin typeface="Times New Roman" panose="02020603050405020304" charset="0"/>
                <a:cs typeface="Times New Roman" panose="02020603050405020304" charset="0"/>
              </a:rPr>
              <a:t>                           </a:t>
            </a:r>
            <a:r>
              <a:rPr sz="2800" b="1">
                <a:solidFill>
                  <a:srgbClr val="7030A0"/>
                </a:solidFill>
                <a:latin typeface="Times New Roman" panose="02020603050405020304" charset="0"/>
                <a:cs typeface="Times New Roman" panose="02020603050405020304" charset="0"/>
              </a:rPr>
              <a:t>在…的帮助下</a:t>
            </a:r>
            <a:endParaRPr sz="2800" b="1">
              <a:solidFill>
                <a:srgbClr val="7030A0"/>
              </a:solidFill>
              <a:latin typeface="Times New Roman" panose="02020603050405020304" charset="0"/>
              <a:cs typeface="Times New Roman" panose="02020603050405020304" charset="0"/>
            </a:endParaRPr>
          </a:p>
        </p:txBody>
      </p:sp>
      <p:sp>
        <p:nvSpPr>
          <p:cNvPr id="14" name="文本框 13"/>
          <p:cNvSpPr txBox="1"/>
          <p:nvPr/>
        </p:nvSpPr>
        <p:spPr>
          <a:xfrm>
            <a:off x="209550" y="4844415"/>
            <a:ext cx="1571625"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first aid</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209550" y="5275580"/>
            <a:ext cx="2443480"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with the aid of</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149860" y="5797550"/>
            <a:ext cx="11564620" cy="460375"/>
          </a:xfrm>
          <a:prstGeom prst="rect">
            <a:avLst/>
          </a:prstGeom>
          <a:noFill/>
          <a:ln w="9525">
            <a:noFill/>
          </a:ln>
        </p:spPr>
        <p:txBody>
          <a:bodyPr wrap="square">
            <a:spAutoFit/>
          </a:bodyPr>
          <a:p>
            <a:pPr>
              <a:buClrTx/>
              <a:buSzTx/>
              <a:buFontTx/>
            </a:pPr>
            <a:r>
              <a:rPr lang="zh-CN" sz="2400" b="1">
                <a:solidFill>
                  <a:schemeClr val="accent2">
                    <a:lumMod val="75000"/>
                  </a:schemeClr>
                </a:solidFill>
                <a:latin typeface="Times New Roman" panose="02020603050405020304" charset="0"/>
                <a:cs typeface="Times New Roman" panose="02020603050405020304" charset="0"/>
              </a:rPr>
              <a:t>economic/emergency aid</a:t>
            </a:r>
            <a:r>
              <a:rPr lang="zh-CN" sz="2400" b="1">
                <a:latin typeface="Times New Roman" panose="02020603050405020304" charset="0"/>
                <a:cs typeface="Times New Roman" panose="02020603050405020304" charset="0"/>
              </a:rPr>
              <a:t> 经济/紧急援助</a:t>
            </a:r>
            <a:endParaRPr lang="zh-CN" sz="2400" b="1">
              <a:latin typeface="Times New Roman" panose="02020603050405020304" charset="0"/>
              <a:cs typeface="Times New Roman" panose="02020603050405020304" charset="0"/>
            </a:endParaRPr>
          </a:p>
        </p:txBody>
      </p:sp>
      <p:sp>
        <p:nvSpPr>
          <p:cNvPr id="16" name="文本框 15"/>
          <p:cNvSpPr txBox="1"/>
          <p:nvPr/>
        </p:nvSpPr>
        <p:spPr>
          <a:xfrm>
            <a:off x="2228215" y="4382770"/>
            <a:ext cx="960564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n.援助;帮助;救援物资 vi.&amp;vt. (formal) 帮助;援助</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6" grpId="0"/>
      <p:bldP spid="2" grpId="0"/>
      <p:bldP spid="8" grpId="0"/>
      <p:bldP spid="3" grpId="0"/>
      <p:bldP spid="4" grpId="0"/>
      <p:bldP spid="5" grpId="0"/>
      <p:bldP spid="6" grpId="0"/>
      <p:bldP spid="7" grpId="0"/>
      <p:bldP spid="9" grpId="0"/>
      <p:bldP spid="11"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313690" y="151130"/>
            <a:ext cx="11564620" cy="1568450"/>
          </a:xfrm>
          <a:prstGeom prst="rect">
            <a:avLst/>
          </a:prstGeom>
          <a:noFill/>
          <a:ln w="9525">
            <a:noFill/>
          </a:ln>
        </p:spPr>
        <p:txBody>
          <a:bodyPr wrap="square">
            <a:spAutoFit/>
          </a:bodyPr>
          <a:p>
            <a:pPr>
              <a:buClrTx/>
              <a:buSzTx/>
              <a:buFontTx/>
            </a:pPr>
            <a:r>
              <a:rPr lang="zh-CN" sz="2400" b="1">
                <a:latin typeface="Times New Roman" panose="02020603050405020304" charset="0"/>
                <a:cs typeface="Times New Roman" panose="02020603050405020304" charset="0"/>
              </a:rPr>
              <a:t>He succeeded </a:t>
            </a:r>
            <a:r>
              <a:rPr lang="zh-CN" sz="2400" b="1">
                <a:solidFill>
                  <a:schemeClr val="accent2">
                    <a:lumMod val="75000"/>
                  </a:schemeClr>
                </a:solidFill>
                <a:latin typeface="Times New Roman" panose="02020603050405020304" charset="0"/>
                <a:cs typeface="Times New Roman" panose="02020603050405020304" charset="0"/>
              </a:rPr>
              <a:t>with the aid of</a:t>
            </a:r>
            <a:r>
              <a:rPr lang="zh-CN" sz="2400" b="1">
                <a:latin typeface="Times New Roman" panose="02020603050405020304" charset="0"/>
                <a:cs typeface="Times New Roman" panose="02020603050405020304" charset="0"/>
              </a:rPr>
              <a:t> a new method he discovered. </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借助于自己发现的一种新的方法，他获得了成功。 </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To </a:t>
            </a:r>
            <a:r>
              <a:rPr lang="zh-CN" sz="2400" b="1">
                <a:solidFill>
                  <a:schemeClr val="accent2">
                    <a:lumMod val="75000"/>
                  </a:schemeClr>
                </a:solidFill>
                <a:latin typeface="Times New Roman" panose="02020603050405020304" charset="0"/>
                <a:cs typeface="Times New Roman" panose="02020603050405020304" charset="0"/>
              </a:rPr>
              <a:t>aid</a:t>
            </a:r>
            <a:r>
              <a:rPr lang="zh-CN" sz="2400" b="1">
                <a:latin typeface="Times New Roman" panose="02020603050405020304" charset="0"/>
                <a:cs typeface="Times New Roman" panose="02020603050405020304" charset="0"/>
              </a:rPr>
              <a:t> the poor farmers, the government provided them with a lot of money.</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为了帮助贫穷的农民，政府给他们提供了很多钱。</a:t>
            </a:r>
            <a:endParaRPr lang="zh-CN" sz="2400" b="1">
              <a:latin typeface="Times New Roman" panose="02020603050405020304" charset="0"/>
              <a:cs typeface="Times New Roman" panose="02020603050405020304" charset="0"/>
            </a:endParaRPr>
          </a:p>
        </p:txBody>
      </p:sp>
      <p:sp>
        <p:nvSpPr>
          <p:cNvPr id="10" name="文本框 9"/>
          <p:cNvSpPr txBox="1"/>
          <p:nvPr/>
        </p:nvSpPr>
        <p:spPr>
          <a:xfrm>
            <a:off x="194310" y="1719580"/>
            <a:ext cx="1168400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46. sweep /swi:p/ vt.&amp;vi.                       (                        )</a:t>
            </a:r>
            <a:endParaRPr sz="3200" b="1">
              <a:latin typeface="Times New Roman" panose="02020603050405020304" charset="0"/>
              <a:cs typeface="Times New Roman" panose="02020603050405020304" charset="0"/>
            </a:endParaRPr>
          </a:p>
        </p:txBody>
      </p:sp>
      <p:sp>
        <p:nvSpPr>
          <p:cNvPr id="16" name="文本框 15"/>
          <p:cNvSpPr txBox="1"/>
          <p:nvPr/>
        </p:nvSpPr>
        <p:spPr>
          <a:xfrm>
            <a:off x="4527550" y="1719580"/>
            <a:ext cx="216154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打扫; 清扫</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6946900" y="1719580"/>
            <a:ext cx="2616835" cy="583565"/>
          </a:xfrm>
          <a:prstGeom prst="rect">
            <a:avLst/>
          </a:prstGeom>
          <a:noFill/>
        </p:spPr>
        <p:txBody>
          <a:bodyPr wrap="square" rtlCol="0">
            <a:spAutoFit/>
          </a:bodyPr>
          <a:p>
            <a:r>
              <a:rPr sz="3200" b="1">
                <a:solidFill>
                  <a:schemeClr val="accent2">
                    <a:lumMod val="75000"/>
                  </a:schemeClr>
                </a:solidFill>
                <a:latin typeface="Times New Roman" panose="02020603050405020304" charset="0"/>
                <a:cs typeface="Times New Roman" panose="02020603050405020304" charset="0"/>
                <a:sym typeface="+mn-ea"/>
              </a:rPr>
              <a:t>swept, swept</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313690" y="2185035"/>
            <a:ext cx="10592435" cy="583565"/>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音意相通：四围扑    助记：用扫帚在四围扑打，清扫灰尘</a:t>
            </a:r>
            <a:r>
              <a:rPr sz="3200" b="1">
                <a:solidFill>
                  <a:schemeClr val="accent2">
                    <a:lumMod val="75000"/>
                  </a:schemeClr>
                </a:solidFill>
                <a:latin typeface="Times New Roman" panose="02020603050405020304" charset="0"/>
                <a:cs typeface="Times New Roman" panose="02020603050405020304" charset="0"/>
                <a:sym typeface="+mn-ea"/>
              </a:rPr>
              <a:t>。</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2568575" y="2727325"/>
            <a:ext cx="2854325" cy="521970"/>
          </a:xfrm>
          <a:prstGeom prst="rect">
            <a:avLst/>
          </a:prstGeom>
          <a:noFill/>
        </p:spPr>
        <p:txBody>
          <a:bodyPr wrap="square" rtlCol="0">
            <a:spAutoFit/>
          </a:bodyPr>
          <a:p>
            <a:r>
              <a:rPr sz="2800" b="1">
                <a:solidFill>
                  <a:srgbClr val="7030A0"/>
                </a:solidFill>
                <a:latin typeface="Times New Roman" panose="02020603050405020304" charset="0"/>
                <a:cs typeface="Times New Roman" panose="02020603050405020304" charset="0"/>
                <a:sym typeface="+mn-ea"/>
              </a:rPr>
              <a:t>消灭；彻底消除</a:t>
            </a:r>
            <a:endParaRPr sz="28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335915" y="2665730"/>
            <a:ext cx="2232660" cy="583565"/>
          </a:xfrm>
          <a:prstGeom prst="rect">
            <a:avLst/>
          </a:prstGeom>
          <a:noFill/>
        </p:spPr>
        <p:txBody>
          <a:bodyPr wrap="square" rtlCol="0">
            <a:spAutoFit/>
          </a:bodyPr>
          <a:p>
            <a:r>
              <a:rPr sz="3200" b="1">
                <a:solidFill>
                  <a:schemeClr val="accent2">
                    <a:lumMod val="75000"/>
                  </a:schemeClr>
                </a:solidFill>
                <a:latin typeface="Times New Roman" panose="02020603050405020304" charset="0"/>
                <a:cs typeface="Times New Roman" panose="02020603050405020304" charset="0"/>
                <a:sym typeface="+mn-ea"/>
              </a:rPr>
              <a:t>sweep away </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15" name="文本框 14"/>
          <p:cNvSpPr txBox="1"/>
          <p:nvPr/>
        </p:nvSpPr>
        <p:spPr>
          <a:xfrm>
            <a:off x="254000" y="3249295"/>
            <a:ext cx="11564620" cy="2676525"/>
          </a:xfrm>
          <a:prstGeom prst="rect">
            <a:avLst/>
          </a:prstGeom>
          <a:noFill/>
          <a:ln w="9525">
            <a:noFill/>
          </a:ln>
        </p:spPr>
        <p:txBody>
          <a:bodyPr wrap="square">
            <a:spAutoFit/>
          </a:bodyPr>
          <a:p>
            <a:pPr>
              <a:buClrTx/>
              <a:buSzTx/>
              <a:buFontTx/>
            </a:pPr>
            <a:r>
              <a:rPr lang="zh-CN" sz="2400" b="1">
                <a:latin typeface="Times New Roman" panose="02020603050405020304" charset="0"/>
                <a:cs typeface="Times New Roman" panose="02020603050405020304" charset="0"/>
              </a:rPr>
              <a:t>Could you please </a:t>
            </a:r>
            <a:r>
              <a:rPr lang="zh-CN" sz="2400" b="1">
                <a:solidFill>
                  <a:schemeClr val="accent2">
                    <a:lumMod val="75000"/>
                  </a:schemeClr>
                </a:solidFill>
                <a:latin typeface="Times New Roman" panose="02020603050405020304" charset="0"/>
                <a:cs typeface="Times New Roman" panose="02020603050405020304" charset="0"/>
              </a:rPr>
              <a:t>sweep</a:t>
            </a:r>
            <a:r>
              <a:rPr lang="zh-CN" sz="2400" b="1">
                <a:latin typeface="Times New Roman" panose="02020603050405020304" charset="0"/>
                <a:cs typeface="Times New Roman" panose="02020603050405020304" charset="0"/>
              </a:rPr>
              <a:t> the floor? 你扫扫地好吗？</a:t>
            </a:r>
            <a:endParaRPr lang="zh-CN" sz="2400" b="1">
              <a:latin typeface="Times New Roman" panose="02020603050405020304" charset="0"/>
              <a:cs typeface="Times New Roman" panose="02020603050405020304" charset="0"/>
            </a:endParaRPr>
          </a:p>
          <a:p>
            <a:pPr>
              <a:buClrTx/>
              <a:buSzTx/>
              <a:buFontTx/>
            </a:pPr>
            <a:r>
              <a:rPr lang="zh-CN" sz="2400" b="1">
                <a:solidFill>
                  <a:schemeClr val="accent2">
                    <a:lumMod val="75000"/>
                  </a:schemeClr>
                </a:solidFill>
                <a:latin typeface="Times New Roman" panose="02020603050405020304" charset="0"/>
                <a:cs typeface="Times New Roman" panose="02020603050405020304" charset="0"/>
              </a:rPr>
              <a:t>Sweep</a:t>
            </a:r>
            <a:r>
              <a:rPr lang="zh-CN" sz="2400" b="1">
                <a:latin typeface="Times New Roman" panose="02020603050405020304" charset="0"/>
                <a:cs typeface="Times New Roman" panose="02020603050405020304" charset="0"/>
              </a:rPr>
              <a:t> the leaves into the corner where they won't be noticed. </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把落叶扫到墙角去,那儿不会被人注意。</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Fishermen, tourists, hotels, homes, and cars were </a:t>
            </a:r>
            <a:r>
              <a:rPr lang="zh-CN" sz="2400" b="1">
                <a:solidFill>
                  <a:schemeClr val="accent2">
                    <a:lumMod val="75000"/>
                  </a:schemeClr>
                </a:solidFill>
                <a:latin typeface="Times New Roman" panose="02020603050405020304" charset="0"/>
                <a:cs typeface="Times New Roman" panose="02020603050405020304" charset="0"/>
              </a:rPr>
              <a:t>swept away</a:t>
            </a:r>
            <a:r>
              <a:rPr lang="zh-CN" sz="2400" b="1">
                <a:latin typeface="Times New Roman" panose="02020603050405020304" charset="0"/>
                <a:cs typeface="Times New Roman" panose="02020603050405020304" charset="0"/>
              </a:rPr>
              <a:t> by huge wave.</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渔民、游客、旅馆、住宅和汽车都被巨浪冲走了。</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 boy helped Mother </a:t>
            </a:r>
            <a:r>
              <a:rPr lang="zh-CN" sz="2400" b="1">
                <a:solidFill>
                  <a:schemeClr val="accent2">
                    <a:lumMod val="75000"/>
                  </a:schemeClr>
                </a:solidFill>
                <a:latin typeface="Times New Roman" panose="02020603050405020304" charset="0"/>
                <a:cs typeface="Times New Roman" panose="02020603050405020304" charset="0"/>
              </a:rPr>
              <a:t>sweep</a:t>
            </a:r>
            <a:r>
              <a:rPr lang="zh-CN" sz="2400" b="1">
                <a:latin typeface="Times New Roman" panose="02020603050405020304" charset="0"/>
                <a:cs typeface="Times New Roman" panose="02020603050405020304" charset="0"/>
              </a:rPr>
              <a:t> the dirt </a:t>
            </a:r>
            <a:r>
              <a:rPr lang="zh-CN" sz="2400" b="1">
                <a:solidFill>
                  <a:schemeClr val="accent2">
                    <a:lumMod val="75000"/>
                  </a:schemeClr>
                </a:solidFill>
                <a:latin typeface="Times New Roman" panose="02020603050405020304" charset="0"/>
                <a:cs typeface="Times New Roman" panose="02020603050405020304" charset="0"/>
              </a:rPr>
              <a:t>away</a:t>
            </a:r>
            <a:r>
              <a:rPr lang="zh-CN" sz="2400" b="1">
                <a:latin typeface="Times New Roman" panose="02020603050405020304" charset="0"/>
                <a:cs typeface="Times New Roman" panose="02020603050405020304" charset="0"/>
              </a:rPr>
              <a:t>. 男孩帮助母亲清除尘土。</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Let's </a:t>
            </a:r>
            <a:r>
              <a:rPr lang="zh-CN" sz="2400" b="1">
                <a:solidFill>
                  <a:schemeClr val="accent2">
                    <a:lumMod val="75000"/>
                  </a:schemeClr>
                </a:solidFill>
                <a:latin typeface="Times New Roman" panose="02020603050405020304" charset="0"/>
                <a:cs typeface="Times New Roman" panose="02020603050405020304" charset="0"/>
              </a:rPr>
              <a:t>sweep away</a:t>
            </a:r>
            <a:r>
              <a:rPr lang="zh-CN" sz="2400" b="1">
                <a:latin typeface="Times New Roman" panose="02020603050405020304" charset="0"/>
                <a:cs typeface="Times New Roman" panose="02020603050405020304" charset="0"/>
              </a:rPr>
              <a:t> the broken glass. 让我们把这些碎玻璃扫走。</a:t>
            </a:r>
            <a:endParaRPr lang="zh-CN" sz="2400" b="1">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2" grpId="0"/>
      <p:bldP spid="3" grpId="0"/>
      <p:bldP spid="4" grpId="0"/>
      <p:bldP spid="13" grpId="0"/>
      <p:bldP spid="15"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254000" y="231140"/>
            <a:ext cx="1168400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47.  wave /weɪv/ </a:t>
            </a:r>
            <a:endParaRPr sz="3200" b="1">
              <a:latin typeface="Times New Roman" panose="02020603050405020304" charset="0"/>
              <a:cs typeface="Times New Roman" panose="02020603050405020304" charset="0"/>
            </a:endParaRPr>
          </a:p>
        </p:txBody>
      </p:sp>
      <p:sp>
        <p:nvSpPr>
          <p:cNvPr id="16" name="文本框 15"/>
          <p:cNvSpPr txBox="1"/>
          <p:nvPr/>
        </p:nvSpPr>
        <p:spPr>
          <a:xfrm>
            <a:off x="3023870" y="231140"/>
            <a:ext cx="674497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n.海浪;波浪vi.&amp;vt. 挥手;招手</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254000" y="814705"/>
            <a:ext cx="11564620" cy="2306955"/>
          </a:xfrm>
          <a:prstGeom prst="rect">
            <a:avLst/>
          </a:prstGeom>
          <a:noFill/>
          <a:ln w="9525">
            <a:noFill/>
          </a:ln>
        </p:spPr>
        <p:txBody>
          <a:bodyPr wrap="square">
            <a:spAutoFit/>
          </a:bodyPr>
          <a:p>
            <a:pPr>
              <a:buClrTx/>
              <a:buSzTx/>
              <a:buFontTx/>
            </a:pPr>
            <a:r>
              <a:rPr lang="zh-CN" sz="2400" b="1">
                <a:latin typeface="Times New Roman" panose="02020603050405020304" charset="0"/>
                <a:cs typeface="Times New Roman" panose="02020603050405020304" charset="0"/>
              </a:rPr>
              <a:t>Cars were swept away by huge </a:t>
            </a:r>
            <a:r>
              <a:rPr lang="zh-CN" sz="2400" b="1">
                <a:solidFill>
                  <a:schemeClr val="accent2">
                    <a:lumMod val="75000"/>
                  </a:schemeClr>
                </a:solidFill>
                <a:latin typeface="Times New Roman" panose="02020603050405020304" charset="0"/>
                <a:cs typeface="Times New Roman" panose="02020603050405020304" charset="0"/>
              </a:rPr>
              <a:t>waves</a:t>
            </a:r>
            <a:r>
              <a:rPr lang="zh-CN" sz="2400" b="1">
                <a:latin typeface="Times New Roman" panose="02020603050405020304" charset="0"/>
                <a:cs typeface="Times New Roman" panose="02020603050405020304" charset="0"/>
              </a:rPr>
              <a:t> caused by the strong earthquake. </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汽车被强烈地震引起的巨浪冲走了。</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Children were playing in the </a:t>
            </a:r>
            <a:r>
              <a:rPr lang="zh-CN" sz="2400" b="1">
                <a:solidFill>
                  <a:schemeClr val="accent2">
                    <a:lumMod val="75000"/>
                  </a:schemeClr>
                </a:solidFill>
                <a:latin typeface="Times New Roman" panose="02020603050405020304" charset="0"/>
                <a:cs typeface="Times New Roman" panose="02020603050405020304" charset="0"/>
              </a:rPr>
              <a:t>waves</a:t>
            </a:r>
            <a:r>
              <a:rPr lang="zh-CN" sz="2400" b="1">
                <a:latin typeface="Times New Roman" panose="02020603050405020304" charset="0"/>
                <a:cs typeface="Times New Roman" panose="02020603050405020304" charset="0"/>
              </a:rPr>
              <a:t>. 孩子们在海浪中嬉戏。</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 people on the bus </a:t>
            </a:r>
            <a:r>
              <a:rPr lang="zh-CN" sz="2400" b="1">
                <a:solidFill>
                  <a:schemeClr val="accent2">
                    <a:lumMod val="75000"/>
                  </a:schemeClr>
                </a:solidFill>
                <a:latin typeface="Times New Roman" panose="02020603050405020304" charset="0"/>
                <a:cs typeface="Times New Roman" panose="02020603050405020304" charset="0"/>
              </a:rPr>
              <a:t>waved</a:t>
            </a:r>
            <a:r>
              <a:rPr lang="zh-CN" sz="2400" b="1">
                <a:latin typeface="Times New Roman" panose="02020603050405020304" charset="0"/>
                <a:cs typeface="Times New Roman" panose="02020603050405020304" charset="0"/>
              </a:rPr>
              <a:t> and we waved back. </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公共汽车上的人挥手致意，我们也向他们挥手。</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They came to the front door to </a:t>
            </a:r>
            <a:r>
              <a:rPr lang="zh-CN" sz="2400" b="1">
                <a:solidFill>
                  <a:schemeClr val="accent2">
                    <a:lumMod val="75000"/>
                  </a:schemeClr>
                </a:solidFill>
                <a:latin typeface="Times New Roman" panose="02020603050405020304" charset="0"/>
                <a:cs typeface="Times New Roman" panose="02020603050405020304" charset="0"/>
              </a:rPr>
              <a:t>wave</a:t>
            </a:r>
            <a:r>
              <a:rPr lang="zh-CN" sz="2400" b="1">
                <a:latin typeface="Times New Roman" panose="02020603050405020304" charset="0"/>
                <a:cs typeface="Times New Roman" panose="02020603050405020304" charset="0"/>
              </a:rPr>
              <a:t> goodbye. 他们来到前门挥手告别。</a:t>
            </a:r>
            <a:endParaRPr lang="zh-CN" sz="2400" b="1">
              <a:latin typeface="Times New Roman" panose="02020603050405020304" charset="0"/>
              <a:cs typeface="Times New Roman" panose="02020603050405020304" charset="0"/>
            </a:endParaRPr>
          </a:p>
        </p:txBody>
      </p:sp>
      <p:sp>
        <p:nvSpPr>
          <p:cNvPr id="2" name="文本框 1"/>
          <p:cNvSpPr txBox="1"/>
          <p:nvPr/>
        </p:nvSpPr>
        <p:spPr>
          <a:xfrm>
            <a:off x="254000" y="3137535"/>
            <a:ext cx="1246505" cy="583565"/>
          </a:xfrm>
          <a:prstGeom prst="rect">
            <a:avLst/>
          </a:prstGeom>
          <a:noFill/>
        </p:spPr>
        <p:txBody>
          <a:bodyPr wrap="square" rtlCol="0">
            <a:spAutoFit/>
          </a:bodyPr>
          <a:p>
            <a:r>
              <a:rPr lang="zh-CN" altLang="en-US" sz="3200" b="1" spc="150" dirty="0">
                <a:solidFill>
                  <a:schemeClr val="tx1"/>
                </a:solidFill>
                <a:latin typeface="Times New Roman" panose="02020603050405020304" charset="0"/>
                <a:cs typeface="Times New Roman" panose="02020603050405020304" charset="0"/>
                <a:sym typeface="+mn-ea"/>
              </a:rPr>
              <a:t>词群：</a:t>
            </a:r>
            <a:endParaRPr lang="zh-CN" altLang="en-US" sz="3200" b="1" spc="150" dirty="0">
              <a:solidFill>
                <a:schemeClr val="tx1"/>
              </a:solidFill>
              <a:latin typeface="Times New Roman" panose="02020603050405020304" charset="0"/>
              <a:cs typeface="Times New Roman" panose="02020603050405020304" charset="0"/>
              <a:sym typeface="+mn-ea"/>
            </a:endParaRPr>
          </a:p>
        </p:txBody>
      </p:sp>
      <p:pic>
        <p:nvPicPr>
          <p:cNvPr id="3" name="图片 2" descr="W水填空"/>
          <p:cNvPicPr>
            <a:picLocks noChangeAspect="1"/>
          </p:cNvPicPr>
          <p:nvPr/>
        </p:nvPicPr>
        <p:blipFill>
          <a:blip r:embed="rId1"/>
          <a:stretch>
            <a:fillRect/>
          </a:stretch>
        </p:blipFill>
        <p:spPr>
          <a:xfrm>
            <a:off x="313055" y="2914650"/>
            <a:ext cx="11566525" cy="3914140"/>
          </a:xfrm>
          <a:prstGeom prst="rect">
            <a:avLst/>
          </a:prstGeom>
        </p:spPr>
      </p:pic>
      <p:sp>
        <p:nvSpPr>
          <p:cNvPr id="4" name="文本框 3"/>
          <p:cNvSpPr txBox="1"/>
          <p:nvPr/>
        </p:nvSpPr>
        <p:spPr>
          <a:xfrm>
            <a:off x="1941830" y="4579620"/>
            <a:ext cx="640080" cy="583565"/>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水</a:t>
            </a:r>
            <a:r>
              <a:rPr sz="3200" b="1">
                <a:solidFill>
                  <a:schemeClr val="accent2">
                    <a:lumMod val="75000"/>
                  </a:schemeClr>
                </a:solidFill>
                <a:latin typeface="Times New Roman" panose="02020603050405020304" charset="0"/>
                <a:cs typeface="Times New Roman" panose="02020603050405020304" charset="0"/>
                <a:sym typeface="+mn-ea"/>
              </a:rPr>
              <a:t> </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3023870" y="4205605"/>
            <a:ext cx="640080" cy="583565"/>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水</a:t>
            </a:r>
            <a:r>
              <a:rPr sz="3200" b="1">
                <a:solidFill>
                  <a:schemeClr val="accent2">
                    <a:lumMod val="75000"/>
                  </a:schemeClr>
                </a:solidFill>
                <a:latin typeface="Times New Roman" panose="02020603050405020304" charset="0"/>
                <a:cs typeface="Times New Roman" panose="02020603050405020304" charset="0"/>
                <a:sym typeface="+mn-ea"/>
              </a:rPr>
              <a:t> </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3023870" y="5305425"/>
            <a:ext cx="640080" cy="583565"/>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洗</a:t>
            </a:r>
            <a:r>
              <a:rPr sz="3200" b="1">
                <a:solidFill>
                  <a:schemeClr val="accent2">
                    <a:lumMod val="75000"/>
                  </a:schemeClr>
                </a:solidFill>
                <a:latin typeface="Times New Roman" panose="02020603050405020304" charset="0"/>
                <a:cs typeface="Times New Roman" panose="02020603050405020304" charset="0"/>
                <a:sym typeface="+mn-ea"/>
              </a:rPr>
              <a:t> </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4654550" y="368363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波浪</a:t>
            </a:r>
            <a:endParaRPr lang="zh-CN" sz="2800" b="1">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4654550" y="478345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妇女</a:t>
            </a:r>
            <a:endParaRPr lang="zh-CN" sz="2800" b="1">
              <a:solidFill>
                <a:schemeClr val="tx1"/>
              </a:solidFill>
              <a:latin typeface="Times New Roman" panose="02020603050405020304" charset="0"/>
              <a:cs typeface="Times New Roman" panose="02020603050405020304" charset="0"/>
              <a:sym typeface="+mn-ea"/>
            </a:endParaRPr>
          </a:p>
        </p:txBody>
      </p:sp>
      <p:sp>
        <p:nvSpPr>
          <p:cNvPr id="9" name="文本框 8"/>
          <p:cNvSpPr txBox="1"/>
          <p:nvPr/>
        </p:nvSpPr>
        <p:spPr>
          <a:xfrm>
            <a:off x="4766945" y="5888990"/>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井</a:t>
            </a:r>
            <a:endParaRPr lang="zh-CN" sz="2800" b="1">
              <a:solidFill>
                <a:schemeClr val="tx1"/>
              </a:solidFill>
              <a:latin typeface="Times New Roman" panose="02020603050405020304" charset="0"/>
              <a:cs typeface="Times New Roman" panose="02020603050405020304" charset="0"/>
              <a:sym typeface="+mn-ea"/>
            </a:endParaRPr>
          </a:p>
        </p:txBody>
      </p:sp>
      <p:sp>
        <p:nvSpPr>
          <p:cNvPr id="11" name="文本框 10"/>
          <p:cNvSpPr txBox="1"/>
          <p:nvPr/>
        </p:nvSpPr>
        <p:spPr>
          <a:xfrm>
            <a:off x="6417945" y="423608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妻子</a:t>
            </a:r>
            <a:endParaRPr lang="zh-CN" sz="2800" b="1">
              <a:solidFill>
                <a:schemeClr val="tx1"/>
              </a:solidFill>
              <a:latin typeface="Times New Roman" panose="02020603050405020304" charset="0"/>
              <a:cs typeface="Times New Roman" panose="02020603050405020304" charset="0"/>
              <a:sym typeface="+mn-ea"/>
            </a:endParaRPr>
          </a:p>
        </p:txBody>
      </p:sp>
      <p:sp>
        <p:nvSpPr>
          <p:cNvPr id="12" name="文本框 11"/>
          <p:cNvSpPr txBox="1"/>
          <p:nvPr/>
        </p:nvSpPr>
        <p:spPr>
          <a:xfrm>
            <a:off x="6417945" y="5336540"/>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弱的</a:t>
            </a:r>
            <a:endParaRPr lang="zh-CN" sz="2800" b="1">
              <a:solidFill>
                <a:schemeClr val="tx1"/>
              </a:solidFill>
              <a:latin typeface="Times New Roman" panose="02020603050405020304" charset="0"/>
              <a:cs typeface="Times New Roman" panose="02020603050405020304" charset="0"/>
              <a:sym typeface="+mn-ea"/>
            </a:endParaRPr>
          </a:p>
        </p:txBody>
      </p:sp>
      <p:sp>
        <p:nvSpPr>
          <p:cNvPr id="14" name="文本框 13"/>
          <p:cNvSpPr txBox="1"/>
          <p:nvPr/>
        </p:nvSpPr>
        <p:spPr>
          <a:xfrm>
            <a:off x="8136890" y="3721100"/>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纺织</a:t>
            </a:r>
            <a:endParaRPr lang="zh-CN" sz="2800" b="1">
              <a:solidFill>
                <a:schemeClr val="tx1"/>
              </a:solidFill>
              <a:latin typeface="Times New Roman" panose="02020603050405020304" charset="0"/>
              <a:cs typeface="Times New Roman" panose="02020603050405020304" charset="0"/>
              <a:sym typeface="+mn-ea"/>
            </a:endParaRPr>
          </a:p>
        </p:txBody>
      </p:sp>
      <p:sp>
        <p:nvSpPr>
          <p:cNvPr id="15" name="文本框 14"/>
          <p:cNvSpPr txBox="1"/>
          <p:nvPr/>
        </p:nvSpPr>
        <p:spPr>
          <a:xfrm>
            <a:off x="8136890" y="4814570"/>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工作</a:t>
            </a:r>
            <a:endParaRPr lang="zh-CN" sz="2800" b="1">
              <a:solidFill>
                <a:schemeClr val="tx1"/>
              </a:solidFill>
              <a:latin typeface="Times New Roman" panose="02020603050405020304" charset="0"/>
              <a:cs typeface="Times New Roman" panose="02020603050405020304" charset="0"/>
              <a:sym typeface="+mn-ea"/>
            </a:endParaRPr>
          </a:p>
        </p:txBody>
      </p:sp>
      <p:sp>
        <p:nvSpPr>
          <p:cNvPr id="17" name="文本框 16"/>
          <p:cNvSpPr txBox="1"/>
          <p:nvPr/>
        </p:nvSpPr>
        <p:spPr>
          <a:xfrm>
            <a:off x="8136890" y="5858510"/>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看护</a:t>
            </a:r>
            <a:endParaRPr lang="zh-CN" sz="2800" b="1">
              <a:solidFill>
                <a:schemeClr val="tx1"/>
              </a:solidFill>
              <a:latin typeface="Times New Roman" panose="02020603050405020304" charset="0"/>
              <a:cs typeface="Times New Roman" panose="02020603050405020304" charset="0"/>
              <a:sym typeface="+mn-ea"/>
            </a:endParaRPr>
          </a:p>
        </p:txBody>
      </p:sp>
      <p:sp>
        <p:nvSpPr>
          <p:cNvPr id="18" name="文本框 17"/>
          <p:cNvSpPr txBox="1"/>
          <p:nvPr/>
        </p:nvSpPr>
        <p:spPr>
          <a:xfrm>
            <a:off x="9768840" y="426148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薪水</a:t>
            </a:r>
            <a:endParaRPr lang="zh-CN" sz="2800" b="1">
              <a:solidFill>
                <a:schemeClr val="tx1"/>
              </a:solidFill>
              <a:latin typeface="Times New Roman" panose="02020603050405020304" charset="0"/>
              <a:cs typeface="Times New Roman" panose="02020603050405020304" charset="0"/>
              <a:sym typeface="+mn-ea"/>
            </a:endParaRPr>
          </a:p>
        </p:txBody>
      </p:sp>
      <p:sp>
        <p:nvSpPr>
          <p:cNvPr id="19" name="文本框 18"/>
          <p:cNvSpPr txBox="1"/>
          <p:nvPr/>
        </p:nvSpPr>
        <p:spPr>
          <a:xfrm>
            <a:off x="9866630" y="5336540"/>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想要</a:t>
            </a:r>
            <a:endParaRPr lang="zh-CN" sz="2800" b="1">
              <a:solidFill>
                <a:schemeClr val="tx1"/>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4" grpId="0"/>
      <p:bldP spid="5" grpId="0"/>
      <p:bldP spid="6" grpId="0"/>
      <p:bldP spid="7" grpId="0"/>
      <p:bldP spid="8" grpId="0"/>
      <p:bldP spid="9" grpId="0"/>
      <p:bldP spid="11" grpId="0"/>
      <p:bldP spid="12" grpId="0"/>
      <p:bldP spid="14" grpId="0"/>
      <p:bldP spid="15" grpId="0"/>
      <p:bldP spid="17" grpId="0"/>
      <p:bldP spid="18" grpId="0"/>
      <p:bldP spid="19"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254000" y="231140"/>
            <a:ext cx="1168400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48. strike/straɪk/</a:t>
            </a:r>
            <a:endParaRPr sz="3200" b="1">
              <a:latin typeface="Times New Roman" panose="02020603050405020304" charset="0"/>
              <a:cs typeface="Times New Roman" panose="02020603050405020304" charset="0"/>
            </a:endParaRPr>
          </a:p>
        </p:txBody>
      </p:sp>
      <p:sp>
        <p:nvSpPr>
          <p:cNvPr id="16" name="文本框 15"/>
          <p:cNvSpPr txBox="1"/>
          <p:nvPr/>
        </p:nvSpPr>
        <p:spPr>
          <a:xfrm>
            <a:off x="3202305" y="231140"/>
            <a:ext cx="8587105" cy="583565"/>
          </a:xfrm>
          <a:prstGeom prst="rect">
            <a:avLst/>
          </a:prstGeom>
          <a:noFill/>
        </p:spPr>
        <p:txBody>
          <a:bodyPr wrap="square" rtlCol="0">
            <a:spAutoFit/>
          </a:bodyPr>
          <a:p>
            <a:r>
              <a:rPr sz="3200" b="1">
                <a:solidFill>
                  <a:srgbClr val="7030A0"/>
                </a:solidFill>
                <a:latin typeface="Times New Roman" panose="02020603050405020304" charset="0"/>
                <a:cs typeface="Times New Roman" panose="02020603050405020304" charset="0"/>
                <a:sym typeface="+mn-ea"/>
              </a:rPr>
              <a:t>v.&amp;n.击打</a:t>
            </a:r>
            <a:r>
              <a:rPr lang="en-US" sz="3200" b="1">
                <a:solidFill>
                  <a:srgbClr val="7030A0"/>
                </a:solidFill>
                <a:latin typeface="Times New Roman" panose="02020603050405020304" charset="0"/>
                <a:cs typeface="Times New Roman" panose="02020603050405020304" charset="0"/>
                <a:sym typeface="+mn-ea"/>
              </a:rPr>
              <a:t>;</a:t>
            </a:r>
            <a:r>
              <a:rPr sz="3200" b="1">
                <a:solidFill>
                  <a:srgbClr val="7030A0"/>
                </a:solidFill>
                <a:latin typeface="Times New Roman" panose="02020603050405020304" charset="0"/>
                <a:cs typeface="Times New Roman" panose="02020603050405020304" charset="0"/>
                <a:sym typeface="+mn-ea"/>
              </a:rPr>
              <a:t>突击 (                                        ) n.罢工</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232525" y="231140"/>
            <a:ext cx="4384675" cy="583565"/>
          </a:xfrm>
          <a:prstGeom prst="rect">
            <a:avLst/>
          </a:prstGeom>
          <a:noFill/>
        </p:spPr>
        <p:txBody>
          <a:bodyPr wrap="square" rtlCol="0">
            <a:spAutoFit/>
          </a:bodyPr>
          <a:p>
            <a:r>
              <a:rPr sz="3200" b="1">
                <a:solidFill>
                  <a:schemeClr val="accent2">
                    <a:lumMod val="75000"/>
                  </a:schemeClr>
                </a:solidFill>
                <a:latin typeface="Times New Roman" panose="02020603050405020304" charset="0"/>
                <a:cs typeface="Times New Roman" panose="02020603050405020304" charset="0"/>
                <a:sym typeface="+mn-ea"/>
              </a:rPr>
              <a:t>struck, struck/stricken</a:t>
            </a:r>
            <a:r>
              <a:rPr sz="3200" b="1">
                <a:solidFill>
                  <a:schemeClr val="accent2">
                    <a:lumMod val="75000"/>
                  </a:schemeClr>
                </a:solidFill>
                <a:latin typeface="Times New Roman" panose="02020603050405020304" charset="0"/>
                <a:cs typeface="Times New Roman" panose="02020603050405020304" charset="0"/>
                <a:sym typeface="+mn-ea"/>
              </a:rPr>
              <a:t> </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388620" y="5513705"/>
            <a:ext cx="1790065"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on strike </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388620" y="5944870"/>
            <a:ext cx="3058160"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It strikes sb. that... </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388620" y="5513705"/>
            <a:ext cx="6050280" cy="953135"/>
          </a:xfrm>
          <a:prstGeom prst="rect">
            <a:avLst/>
          </a:prstGeom>
          <a:noFill/>
        </p:spPr>
        <p:txBody>
          <a:bodyPr wrap="square" rtlCol="0">
            <a:spAutoFit/>
          </a:bodyPr>
          <a:p>
            <a:r>
              <a:rPr lang="en-US" altLang="zh-CN" sz="2800" b="1">
                <a:solidFill>
                  <a:srgbClr val="7030A0"/>
                </a:solidFill>
                <a:latin typeface="Times New Roman" panose="02020603050405020304" charset="0"/>
                <a:cs typeface="Times New Roman" panose="02020603050405020304" charset="0"/>
                <a:sym typeface="+mn-ea"/>
              </a:rPr>
              <a:t>                 </a:t>
            </a:r>
            <a:r>
              <a:rPr lang="zh-CN" altLang="en-US" sz="2800" b="1">
                <a:solidFill>
                  <a:srgbClr val="7030A0"/>
                </a:solidFill>
                <a:latin typeface="Times New Roman" panose="02020603050405020304" charset="0"/>
                <a:cs typeface="Times New Roman" panose="02020603050405020304" charset="0"/>
                <a:sym typeface="+mn-ea"/>
              </a:rPr>
              <a:t>罢工</a:t>
            </a:r>
            <a:endParaRPr lang="zh-CN" altLang="en-US" sz="2800" b="1">
              <a:solidFill>
                <a:srgbClr val="7030A0"/>
              </a:solidFill>
              <a:latin typeface="Times New Roman" panose="02020603050405020304" charset="0"/>
              <a:cs typeface="Times New Roman" panose="02020603050405020304" charset="0"/>
              <a:sym typeface="+mn-ea"/>
            </a:endParaRPr>
          </a:p>
          <a:p>
            <a:r>
              <a:rPr sz="2800" b="1">
                <a:solidFill>
                  <a:srgbClr val="7030A0"/>
                </a:solidFill>
                <a:latin typeface="Times New Roman" panose="02020603050405020304" charset="0"/>
                <a:cs typeface="Times New Roman" panose="02020603050405020304" charset="0"/>
                <a:sym typeface="+mn-ea"/>
              </a:rPr>
              <a:t>                                 某人突然想到……</a:t>
            </a:r>
            <a:endParaRPr lang="zh-CN" altLang="en-US" sz="2800" b="1">
              <a:solidFill>
                <a:srgbClr val="7030A0"/>
              </a:solidFill>
              <a:latin typeface="Times New Roman" panose="02020603050405020304" charset="0"/>
              <a:cs typeface="Times New Roman" panose="02020603050405020304" charset="0"/>
              <a:sym typeface="+mn-ea"/>
            </a:endParaRPr>
          </a:p>
        </p:txBody>
      </p:sp>
      <p:pic>
        <p:nvPicPr>
          <p:cNvPr id="6" name="图片 5" descr="K攻击填空"/>
          <p:cNvPicPr>
            <a:picLocks noChangeAspect="1"/>
          </p:cNvPicPr>
          <p:nvPr/>
        </p:nvPicPr>
        <p:blipFill>
          <a:blip r:embed="rId1"/>
          <a:stretch>
            <a:fillRect/>
          </a:stretch>
        </p:blipFill>
        <p:spPr>
          <a:xfrm>
            <a:off x="388620" y="814705"/>
            <a:ext cx="11401425" cy="4797425"/>
          </a:xfrm>
          <a:prstGeom prst="rect">
            <a:avLst/>
          </a:prstGeom>
        </p:spPr>
      </p:pic>
      <p:sp>
        <p:nvSpPr>
          <p:cNvPr id="7" name="文本框 6"/>
          <p:cNvSpPr txBox="1"/>
          <p:nvPr/>
        </p:nvSpPr>
        <p:spPr>
          <a:xfrm>
            <a:off x="254000" y="814705"/>
            <a:ext cx="11684000" cy="583565"/>
          </a:xfrm>
          <a:prstGeom prst="rect">
            <a:avLst/>
          </a:prstGeom>
          <a:noFill/>
          <a:ln w="9525">
            <a:noFill/>
          </a:ln>
        </p:spPr>
        <p:txBody>
          <a:bodyPr wrap="square">
            <a:spAutoFit/>
          </a:bodyPr>
          <a:p>
            <a:pPr indent="0"/>
            <a:r>
              <a:rPr lang="zh-CN" sz="3200" b="1">
                <a:latin typeface="Times New Roman" panose="02020603050405020304" charset="0"/>
                <a:cs typeface="Times New Roman" panose="02020603050405020304" charset="0"/>
              </a:rPr>
              <a:t>词群：</a:t>
            </a:r>
            <a:endParaRPr lang="zh-CN" sz="3200" b="1">
              <a:latin typeface="Times New Roman" panose="02020603050405020304" charset="0"/>
              <a:cs typeface="Times New Roman" panose="02020603050405020304" charset="0"/>
            </a:endParaRPr>
          </a:p>
        </p:txBody>
      </p:sp>
      <p:sp>
        <p:nvSpPr>
          <p:cNvPr id="8" name="文本框 7"/>
          <p:cNvSpPr txBox="1"/>
          <p:nvPr/>
        </p:nvSpPr>
        <p:spPr>
          <a:xfrm>
            <a:off x="2178685" y="295211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攻击</a:t>
            </a:r>
            <a:endParaRPr lang="zh-CN" sz="2800" b="1">
              <a:solidFill>
                <a:schemeClr val="tx1"/>
              </a:solidFill>
              <a:latin typeface="Times New Roman" panose="02020603050405020304" charset="0"/>
              <a:cs typeface="Times New Roman" panose="02020603050405020304" charset="0"/>
              <a:sym typeface="+mn-ea"/>
            </a:endParaRPr>
          </a:p>
        </p:txBody>
      </p:sp>
      <p:sp>
        <p:nvSpPr>
          <p:cNvPr id="9" name="文本框 8"/>
          <p:cNvSpPr txBox="1"/>
          <p:nvPr/>
        </p:nvSpPr>
        <p:spPr>
          <a:xfrm>
            <a:off x="3588385" y="251904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攻击</a:t>
            </a:r>
            <a:endParaRPr lang="zh-CN" sz="2800" b="1">
              <a:solidFill>
                <a:schemeClr val="tx1"/>
              </a:solidFill>
              <a:latin typeface="Times New Roman" panose="02020603050405020304" charset="0"/>
              <a:cs typeface="Times New Roman" panose="02020603050405020304" charset="0"/>
              <a:sym typeface="+mn-ea"/>
            </a:endParaRPr>
          </a:p>
        </p:txBody>
      </p:sp>
      <p:sp>
        <p:nvSpPr>
          <p:cNvPr id="11" name="文本框 10"/>
          <p:cNvSpPr txBox="1"/>
          <p:nvPr/>
        </p:nvSpPr>
        <p:spPr>
          <a:xfrm>
            <a:off x="3453765" y="3840480"/>
            <a:ext cx="140970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大头钉</a:t>
            </a:r>
            <a:endParaRPr lang="zh-CN" sz="2800" b="1">
              <a:solidFill>
                <a:schemeClr val="tx1"/>
              </a:solidFill>
              <a:latin typeface="Times New Roman" panose="02020603050405020304" charset="0"/>
              <a:cs typeface="Times New Roman" panose="02020603050405020304" charset="0"/>
              <a:sym typeface="+mn-ea"/>
            </a:endParaRPr>
          </a:p>
        </p:txBody>
      </p:sp>
      <p:sp>
        <p:nvSpPr>
          <p:cNvPr id="14" name="文本框 13"/>
          <p:cNvSpPr txBox="1"/>
          <p:nvPr/>
        </p:nvSpPr>
        <p:spPr>
          <a:xfrm>
            <a:off x="5842635" y="1835150"/>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踢</a:t>
            </a:r>
            <a:endParaRPr lang="zh-CN" sz="2800" b="1">
              <a:solidFill>
                <a:schemeClr val="tx1"/>
              </a:solidFill>
              <a:latin typeface="Times New Roman" panose="02020603050405020304" charset="0"/>
              <a:cs typeface="Times New Roman" panose="02020603050405020304" charset="0"/>
              <a:sym typeface="+mn-ea"/>
            </a:endParaRPr>
          </a:p>
        </p:txBody>
      </p:sp>
      <p:sp>
        <p:nvSpPr>
          <p:cNvPr id="15" name="文本框 14"/>
          <p:cNvSpPr txBox="1"/>
          <p:nvPr/>
        </p:nvSpPr>
        <p:spPr>
          <a:xfrm>
            <a:off x="5718810" y="316801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杀死</a:t>
            </a:r>
            <a:endParaRPr lang="zh-CN" sz="2800" b="1">
              <a:solidFill>
                <a:schemeClr val="tx1"/>
              </a:solidFill>
              <a:latin typeface="Times New Roman" panose="02020603050405020304" charset="0"/>
              <a:cs typeface="Times New Roman" panose="02020603050405020304" charset="0"/>
              <a:sym typeface="+mn-ea"/>
            </a:endParaRPr>
          </a:p>
        </p:txBody>
      </p:sp>
      <p:sp>
        <p:nvSpPr>
          <p:cNvPr id="17" name="文本框 16"/>
          <p:cNvSpPr txBox="1"/>
          <p:nvPr/>
        </p:nvSpPr>
        <p:spPr>
          <a:xfrm>
            <a:off x="5842635" y="447484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刀</a:t>
            </a:r>
            <a:endParaRPr lang="zh-CN" sz="2800" b="1">
              <a:solidFill>
                <a:schemeClr val="tx1"/>
              </a:solidFill>
              <a:latin typeface="Times New Roman" panose="02020603050405020304" charset="0"/>
              <a:cs typeface="Times New Roman" panose="02020603050405020304" charset="0"/>
              <a:sym typeface="+mn-ea"/>
            </a:endParaRPr>
          </a:p>
        </p:txBody>
      </p:sp>
      <p:sp>
        <p:nvSpPr>
          <p:cNvPr id="18" name="文本框 17"/>
          <p:cNvSpPr txBox="1"/>
          <p:nvPr/>
        </p:nvSpPr>
        <p:spPr>
          <a:xfrm>
            <a:off x="7496810" y="243014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击打</a:t>
            </a:r>
            <a:endParaRPr lang="zh-CN" sz="2800" b="1">
              <a:solidFill>
                <a:schemeClr val="tx1"/>
              </a:solidFill>
              <a:latin typeface="Times New Roman" panose="02020603050405020304" charset="0"/>
              <a:cs typeface="Times New Roman" panose="02020603050405020304" charset="0"/>
              <a:sym typeface="+mn-ea"/>
            </a:endParaRPr>
          </a:p>
        </p:txBody>
      </p:sp>
      <p:sp>
        <p:nvSpPr>
          <p:cNvPr id="19" name="文本框 18"/>
          <p:cNvSpPr txBox="1"/>
          <p:nvPr/>
        </p:nvSpPr>
        <p:spPr>
          <a:xfrm>
            <a:off x="7496810" y="3689985"/>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棍棒</a:t>
            </a:r>
            <a:endParaRPr lang="zh-CN" sz="2800" b="1">
              <a:solidFill>
                <a:schemeClr val="tx1"/>
              </a:solidFill>
              <a:latin typeface="Times New Roman" panose="02020603050405020304" charset="0"/>
              <a:cs typeface="Times New Roman" panose="02020603050405020304" charset="0"/>
              <a:sym typeface="+mn-ea"/>
            </a:endParaRPr>
          </a:p>
        </p:txBody>
      </p:sp>
      <p:sp>
        <p:nvSpPr>
          <p:cNvPr id="20" name="文本框 19"/>
          <p:cNvSpPr txBox="1"/>
          <p:nvPr/>
        </p:nvSpPr>
        <p:spPr>
          <a:xfrm>
            <a:off x="9476740" y="3318510"/>
            <a:ext cx="1140460" cy="521970"/>
          </a:xfrm>
          <a:prstGeom prst="rect">
            <a:avLst/>
          </a:prstGeom>
          <a:noFill/>
        </p:spPr>
        <p:txBody>
          <a:bodyPr wrap="square" rtlCol="0">
            <a:spAutoFit/>
          </a:bodyPr>
          <a:p>
            <a:r>
              <a:rPr lang="zh-CN" sz="2800" b="1">
                <a:solidFill>
                  <a:schemeClr val="tx1"/>
                </a:solidFill>
                <a:latin typeface="Times New Roman" panose="02020603050405020304" charset="0"/>
                <a:cs typeface="Times New Roman" panose="02020603050405020304" charset="0"/>
                <a:sym typeface="+mn-ea"/>
              </a:rPr>
              <a:t>敲击</a:t>
            </a:r>
            <a:endParaRPr lang="zh-CN" sz="2800" b="1">
              <a:solidFill>
                <a:schemeClr val="tx1"/>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1"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additive="base">
                                        <p:cTn id="79" dur="500" fill="hold"/>
                                        <p:tgtEl>
                                          <p:spTgt spid="2"/>
                                        </p:tgtEl>
                                        <p:attrNameLst>
                                          <p:attrName>ppt_x</p:attrName>
                                        </p:attrNameLst>
                                      </p:cBhvr>
                                      <p:tavLst>
                                        <p:tav tm="0">
                                          <p:val>
                                            <p:strVal val="#ppt_x"/>
                                          </p:val>
                                        </p:tav>
                                        <p:tav tm="100000">
                                          <p:val>
                                            <p:strVal val="#ppt_x"/>
                                          </p:val>
                                        </p:tav>
                                      </p:tavLst>
                                    </p:anim>
                                    <p:anim calcmode="lin" valueType="num">
                                      <p:cBhvr additive="base">
                                        <p:cTn id="8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additive="base">
                                        <p:cTn id="85" dur="500" fill="hold"/>
                                        <p:tgtEl>
                                          <p:spTgt spid="3"/>
                                        </p:tgtEl>
                                        <p:attrNameLst>
                                          <p:attrName>ppt_x</p:attrName>
                                        </p:attrNameLst>
                                      </p:cBhvr>
                                      <p:tavLst>
                                        <p:tav tm="0">
                                          <p:val>
                                            <p:strVal val="#ppt_x"/>
                                          </p:val>
                                        </p:tav>
                                        <p:tav tm="100000">
                                          <p:val>
                                            <p:strVal val="#ppt_x"/>
                                          </p:val>
                                        </p:tav>
                                      </p:tavLst>
                                    </p:anim>
                                    <p:anim calcmode="lin" valueType="num">
                                      <p:cBhvr additive="base">
                                        <p:cTn id="8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2" grpId="0"/>
      <p:bldP spid="3" grpId="0"/>
      <p:bldP spid="8" grpId="0"/>
      <p:bldP spid="9" grpId="0"/>
      <p:bldP spid="11" grpId="0"/>
      <p:bldP spid="14" grpId="0"/>
      <p:bldP spid="15" grpId="0"/>
      <p:bldP spid="17" grpId="0"/>
      <p:bldP spid="18" grpId="0"/>
      <p:bldP spid="19" grpId="0"/>
      <p:bldP spid="20" grpId="0"/>
      <p:bldP spid="5"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505460" y="328930"/>
            <a:ext cx="11564620" cy="3046095"/>
          </a:xfrm>
          <a:prstGeom prst="rect">
            <a:avLst/>
          </a:prstGeom>
          <a:noFill/>
          <a:ln w="9525">
            <a:noFill/>
          </a:ln>
        </p:spPr>
        <p:txBody>
          <a:bodyPr wrap="square">
            <a:spAutoFit/>
          </a:bodyPr>
          <a:p>
            <a:pPr>
              <a:buClrTx/>
              <a:buSzTx/>
              <a:buFontTx/>
            </a:pPr>
            <a:r>
              <a:rPr lang="zh-CN" sz="2400" b="1">
                <a:latin typeface="Times New Roman" panose="02020603050405020304" charset="0"/>
                <a:cs typeface="Times New Roman" panose="02020603050405020304" charset="0"/>
              </a:rPr>
              <a:t>The undersea quake _______</a:t>
            </a:r>
            <a:r>
              <a:rPr lang="en-US" altLang="zh-CN" sz="2400" b="1">
                <a:latin typeface="Times New Roman" panose="02020603050405020304" charset="0"/>
                <a:cs typeface="Times New Roman" panose="02020603050405020304" charset="0"/>
              </a:rPr>
              <a:t>_</a:t>
            </a:r>
            <a:r>
              <a:rPr lang="zh-CN" sz="2400" b="1">
                <a:latin typeface="Times New Roman" panose="02020603050405020304" charset="0"/>
                <a:cs typeface="Times New Roman" panose="02020603050405020304" charset="0"/>
              </a:rPr>
              <a:t> around 7:00. 海底地震发生在 7 点左右。</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 ship _______ a rock. 船触礁了。</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 child ran into the road and ____________ by a car. 孩子跑到公路上给车撞了。</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_______while the iron is hot. 趁热打铁。</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They went __________for more money. 他们为了得到更多的钱而罢工。</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The workers __________were all fired. 罢工工人都被解雇了。</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It suddenly ________ me how we could improve the situation.</a:t>
            </a:r>
            <a:endParaRPr lang="zh-CN" sz="2400" b="1">
              <a:latin typeface="Times New Roman" panose="02020603050405020304" charset="0"/>
              <a:cs typeface="Times New Roman" panose="02020603050405020304" charset="0"/>
            </a:endParaRPr>
          </a:p>
          <a:p>
            <a:pPr>
              <a:buClrTx/>
              <a:buSzTx/>
              <a:buFontTx/>
            </a:pPr>
            <a:r>
              <a:rPr lang="zh-CN" sz="2400" b="1">
                <a:latin typeface="Times New Roman" panose="02020603050405020304" charset="0"/>
                <a:cs typeface="Times New Roman" panose="02020603050405020304" charset="0"/>
              </a:rPr>
              <a:t>我一下子明白我们如何能改善局面了。</a:t>
            </a:r>
            <a:endParaRPr lang="zh-CN" sz="2400" b="1">
              <a:latin typeface="Times New Roman" panose="02020603050405020304" charset="0"/>
              <a:cs typeface="Times New Roman" panose="02020603050405020304" charset="0"/>
            </a:endParaRPr>
          </a:p>
        </p:txBody>
      </p:sp>
      <p:sp>
        <p:nvSpPr>
          <p:cNvPr id="14" name="文本框 13"/>
          <p:cNvSpPr txBox="1"/>
          <p:nvPr/>
        </p:nvSpPr>
        <p:spPr>
          <a:xfrm>
            <a:off x="3305175" y="328930"/>
            <a:ext cx="1156970"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struck</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1751330" y="688340"/>
            <a:ext cx="1156970"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struck</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4738370" y="1066165"/>
            <a:ext cx="2247265"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was struck</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505460" y="1384935"/>
            <a:ext cx="1245870"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Strike</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2059305" y="1748790"/>
            <a:ext cx="1555115"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on strike</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2319020" y="2155825"/>
            <a:ext cx="1555115"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on strike</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2180590" y="2533015"/>
            <a:ext cx="1555115"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struck</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505460" y="3375025"/>
            <a:ext cx="10903585" cy="583565"/>
          </a:xfrm>
          <a:prstGeom prst="rect">
            <a:avLst/>
          </a:prstGeom>
          <a:noFill/>
          <a:ln w="9525">
            <a:noFill/>
          </a:ln>
        </p:spPr>
        <p:txBody>
          <a:bodyPr wrap="square">
            <a:spAutoFit/>
          </a:bodyPr>
          <a:p>
            <a:pPr indent="0"/>
            <a:r>
              <a:rPr lang="en-US" sz="3200" b="1">
                <a:latin typeface="Times New Roman" panose="02020603050405020304" charset="0"/>
                <a:cs typeface="Times New Roman" panose="02020603050405020304" charset="0"/>
              </a:rPr>
              <a:t>49.</a:t>
            </a:r>
            <a:r>
              <a:rPr sz="3200" b="1">
                <a:latin typeface="Times New Roman" panose="02020603050405020304" charset="0"/>
                <a:cs typeface="Times New Roman" panose="02020603050405020304" charset="0"/>
              </a:rPr>
              <a:t>  deliver/dɪ</a:t>
            </a:r>
            <a:r>
              <a:rPr lang="en-US" sz="3200" b="1">
                <a:latin typeface="Times New Roman" panose="02020603050405020304" charset="0"/>
                <a:cs typeface="Times New Roman" panose="02020603050405020304" charset="0"/>
              </a:rPr>
              <a:t>'</a:t>
            </a:r>
            <a:r>
              <a:rPr sz="3200" b="1">
                <a:latin typeface="Times New Roman" panose="02020603050405020304" charset="0"/>
                <a:cs typeface="Times New Roman" panose="02020603050405020304" charset="0"/>
              </a:rPr>
              <a:t>lɪvə(r)/ </a:t>
            </a:r>
            <a:endParaRPr sz="3200" b="1">
              <a:latin typeface="Times New Roman" panose="02020603050405020304" charset="0"/>
              <a:cs typeface="Times New Roman" panose="02020603050405020304" charset="0"/>
            </a:endParaRPr>
          </a:p>
        </p:txBody>
      </p:sp>
      <p:sp>
        <p:nvSpPr>
          <p:cNvPr id="16" name="文本框 15"/>
          <p:cNvSpPr txBox="1"/>
          <p:nvPr/>
        </p:nvSpPr>
        <p:spPr>
          <a:xfrm>
            <a:off x="4220845" y="3375025"/>
            <a:ext cx="674497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vt.&amp;vi.递送；传达；发表；接生</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505460" y="3781425"/>
            <a:ext cx="10904220" cy="953135"/>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音意相通：递礼物    </a:t>
            </a:r>
            <a:endParaRPr sz="2800" b="1">
              <a:solidFill>
                <a:schemeClr val="accent2">
                  <a:lumMod val="75000"/>
                </a:schemeClr>
              </a:solidFill>
              <a:latin typeface="Times New Roman" panose="02020603050405020304" charset="0"/>
              <a:cs typeface="Times New Roman" panose="02020603050405020304" charset="0"/>
              <a:sym typeface="+mn-ea"/>
            </a:endParaRPr>
          </a:p>
          <a:p>
            <a:r>
              <a:rPr sz="2800" b="1">
                <a:solidFill>
                  <a:schemeClr val="accent2">
                    <a:lumMod val="75000"/>
                  </a:schemeClr>
                </a:solidFill>
                <a:latin typeface="Times New Roman" panose="02020603050405020304" charset="0"/>
                <a:cs typeface="Times New Roman" panose="02020603050405020304" charset="0"/>
                <a:sym typeface="+mn-ea"/>
              </a:rPr>
              <a:t>助记：为了感谢她为我</a:t>
            </a:r>
            <a:r>
              <a:rPr sz="2800" b="1">
                <a:solidFill>
                  <a:srgbClr val="7030A0"/>
                </a:solidFill>
                <a:latin typeface="Times New Roman" panose="02020603050405020304" charset="0"/>
                <a:cs typeface="Times New Roman" panose="02020603050405020304" charset="0"/>
                <a:sym typeface="+mn-ea"/>
              </a:rPr>
              <a:t>接生</a:t>
            </a:r>
            <a:r>
              <a:rPr sz="2800" b="1">
                <a:solidFill>
                  <a:schemeClr val="accent2">
                    <a:lumMod val="75000"/>
                  </a:schemeClr>
                </a:solidFill>
                <a:latin typeface="Times New Roman" panose="02020603050405020304" charset="0"/>
                <a:cs typeface="Times New Roman" panose="02020603050405020304" charset="0"/>
                <a:sym typeface="+mn-ea"/>
              </a:rPr>
              <a:t>，我在她</a:t>
            </a:r>
            <a:r>
              <a:rPr sz="2800" b="1">
                <a:solidFill>
                  <a:srgbClr val="7030A0"/>
                </a:solidFill>
                <a:latin typeface="Times New Roman" panose="02020603050405020304" charset="0"/>
                <a:cs typeface="Times New Roman" panose="02020603050405020304" charset="0"/>
                <a:sym typeface="+mn-ea"/>
              </a:rPr>
              <a:t>发表</a:t>
            </a:r>
            <a:r>
              <a:rPr sz="2800" b="1">
                <a:solidFill>
                  <a:schemeClr val="accent2">
                    <a:lumMod val="75000"/>
                  </a:schemeClr>
                </a:solidFill>
                <a:latin typeface="Times New Roman" panose="02020603050405020304" charset="0"/>
                <a:cs typeface="Times New Roman" panose="02020603050405020304" charset="0"/>
                <a:sym typeface="+mn-ea"/>
              </a:rPr>
              <a:t>演讲的时候给她</a:t>
            </a:r>
            <a:r>
              <a:rPr sz="2800" b="1">
                <a:solidFill>
                  <a:srgbClr val="7030A0"/>
                </a:solidFill>
                <a:latin typeface="Times New Roman" panose="02020603050405020304" charset="0"/>
                <a:cs typeface="Times New Roman" panose="02020603050405020304" charset="0"/>
                <a:sym typeface="+mn-ea"/>
              </a:rPr>
              <a:t>递送</a:t>
            </a:r>
            <a:r>
              <a:rPr sz="2800" b="1">
                <a:solidFill>
                  <a:schemeClr val="accent2">
                    <a:lumMod val="75000"/>
                  </a:schemeClr>
                </a:solidFill>
                <a:latin typeface="Times New Roman" panose="02020603050405020304" charset="0"/>
                <a:cs typeface="Times New Roman" panose="02020603050405020304" charset="0"/>
                <a:sym typeface="+mn-ea"/>
              </a:rPr>
              <a:t>了礼物</a:t>
            </a:r>
            <a:r>
              <a:rPr b="1">
                <a:solidFill>
                  <a:schemeClr val="accent2">
                    <a:lumMod val="75000"/>
                  </a:schemeClr>
                </a:solidFill>
                <a:latin typeface="Times New Roman" panose="02020603050405020304" charset="0"/>
                <a:cs typeface="Times New Roman" panose="02020603050405020304" charset="0"/>
                <a:sym typeface="+mn-ea"/>
              </a:rPr>
              <a:t>。</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505460" y="4587240"/>
            <a:ext cx="10903585" cy="583565"/>
          </a:xfrm>
          <a:prstGeom prst="rect">
            <a:avLst/>
          </a:prstGeom>
          <a:noFill/>
          <a:ln w="9525">
            <a:noFill/>
          </a:ln>
        </p:spPr>
        <p:txBody>
          <a:bodyPr wrap="square">
            <a:spAutoFit/>
          </a:bodyPr>
          <a:p>
            <a:pPr indent="0"/>
            <a:r>
              <a:rPr sz="2800" b="1">
                <a:solidFill>
                  <a:schemeClr val="accent2">
                    <a:lumMod val="75000"/>
                  </a:schemeClr>
                </a:solidFill>
                <a:latin typeface="Times New Roman" panose="02020603050405020304" charset="0"/>
                <a:cs typeface="Times New Roman" panose="02020603050405020304" charset="0"/>
              </a:rPr>
              <a:t>be delivered of a baby</a:t>
            </a:r>
            <a:r>
              <a:rPr sz="2800" b="1">
                <a:latin typeface="Times New Roman" panose="02020603050405020304" charset="0"/>
                <a:cs typeface="Times New Roman" panose="02020603050405020304" charset="0"/>
              </a:rPr>
              <a:t> </a:t>
            </a:r>
            <a:r>
              <a:rPr sz="2800" b="1">
                <a:solidFill>
                  <a:srgbClr val="7030A0"/>
                </a:solidFill>
                <a:latin typeface="Times New Roman" panose="02020603050405020304" charset="0"/>
                <a:cs typeface="Times New Roman" panose="02020603050405020304" charset="0"/>
              </a:rPr>
              <a:t>分娩；生孩子</a:t>
            </a:r>
            <a:r>
              <a:rPr sz="3200" b="1">
                <a:solidFill>
                  <a:srgbClr val="7030A0"/>
                </a:solidFill>
                <a:latin typeface="Times New Roman" panose="02020603050405020304" charset="0"/>
                <a:cs typeface="Times New Roman" panose="02020603050405020304" charset="0"/>
              </a:rPr>
              <a:t> </a:t>
            </a:r>
            <a:endParaRPr sz="3200" b="1">
              <a:solidFill>
                <a:srgbClr val="7030A0"/>
              </a:solidFill>
              <a:latin typeface="Times New Roman" panose="02020603050405020304" charset="0"/>
              <a:cs typeface="Times New Roman" panose="02020603050405020304" charset="0"/>
            </a:endParaRPr>
          </a:p>
        </p:txBody>
      </p:sp>
      <p:sp>
        <p:nvSpPr>
          <p:cNvPr id="11" name="文本框 10"/>
          <p:cNvSpPr txBox="1"/>
          <p:nvPr/>
        </p:nvSpPr>
        <p:spPr>
          <a:xfrm>
            <a:off x="411480" y="5040630"/>
            <a:ext cx="11564620" cy="1938020"/>
          </a:xfrm>
          <a:prstGeom prst="rect">
            <a:avLst/>
          </a:prstGeom>
          <a:noFill/>
          <a:ln w="9525">
            <a:noFill/>
          </a:ln>
        </p:spPr>
        <p:txBody>
          <a:bodyPr wrap="square">
            <a:spAutoFit/>
          </a:bodyPr>
          <a:p>
            <a:pPr>
              <a:buClrTx/>
              <a:buSzTx/>
              <a:buFontTx/>
            </a:pPr>
            <a:r>
              <a:rPr sz="2400" b="1">
                <a:latin typeface="Times New Roman" panose="02020603050405020304" charset="0"/>
                <a:cs typeface="Times New Roman" panose="02020603050405020304" charset="0"/>
              </a:rPr>
              <a:t>However, dangerous conditions and damaged roads will make it difficult to ________ food and supplies. 然而，危险的状况和被毁坏的道路将使运送食物和供应品变得困难。</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Do you have your milk ____________? 你的牛奶是让别人送吗？</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We promise___________ within 48 hours. 我们承诺在48 小时内送到。</a:t>
            </a:r>
            <a:endParaRPr sz="2400" b="1">
              <a:latin typeface="Times New Roman" panose="02020603050405020304" charset="0"/>
              <a:cs typeface="Times New Roman" panose="02020603050405020304" charset="0"/>
            </a:endParaRPr>
          </a:p>
          <a:p>
            <a:pPr>
              <a:buClrTx/>
              <a:buSzTx/>
              <a:buFontTx/>
            </a:pPr>
            <a:endParaRPr sz="2400" b="1">
              <a:latin typeface="Times New Roman" panose="02020603050405020304" charset="0"/>
              <a:cs typeface="Times New Roman" panose="02020603050405020304" charset="0"/>
            </a:endParaRPr>
          </a:p>
        </p:txBody>
      </p:sp>
      <p:sp>
        <p:nvSpPr>
          <p:cNvPr id="12" name="文本框 11"/>
          <p:cNvSpPr txBox="1"/>
          <p:nvPr/>
        </p:nvSpPr>
        <p:spPr>
          <a:xfrm>
            <a:off x="10288905" y="5040630"/>
            <a:ext cx="1555115"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deliver</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5" name="文本框 14"/>
          <p:cNvSpPr txBox="1"/>
          <p:nvPr/>
        </p:nvSpPr>
        <p:spPr>
          <a:xfrm>
            <a:off x="2059305" y="6146800"/>
            <a:ext cx="2084070"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to deliver</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7" name="文本框 16"/>
          <p:cNvSpPr txBox="1"/>
          <p:nvPr/>
        </p:nvSpPr>
        <p:spPr>
          <a:xfrm>
            <a:off x="3614420" y="5748655"/>
            <a:ext cx="1642745"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delivered</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4" grpId="0"/>
      <p:bldP spid="5" grpId="0"/>
      <p:bldP spid="6" grpId="0"/>
      <p:bldP spid="7" grpId="0"/>
      <p:bldP spid="16" grpId="0"/>
      <p:bldP spid="8" grpId="0"/>
      <p:bldP spid="12" grpId="0"/>
      <p:bldP spid="15" grpId="0"/>
      <p:bldP spid="17" grpId="0"/>
      <p:bldP spid="10" grpId="0"/>
      <p:bldP spid="9"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313690" y="57785"/>
            <a:ext cx="11564620" cy="2306955"/>
          </a:xfrm>
          <a:prstGeom prst="rect">
            <a:avLst/>
          </a:prstGeom>
          <a:noFill/>
          <a:ln w="9525">
            <a:noFill/>
          </a:ln>
        </p:spPr>
        <p:txBody>
          <a:bodyPr wrap="square">
            <a:spAutoFit/>
          </a:bodyPr>
          <a:p>
            <a:pPr>
              <a:buClrTx/>
              <a:buSzTx/>
              <a:buFontTx/>
            </a:pP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The president will ________ a speech about the economic development. </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总统将就经济发展发表讲话。</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Lin Qiaozhi often went late at night __________ a baby for a poor family. </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林巧稚经常在深夜去为贫苦家庭的产妇接生。</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She was delivered ____ a healthy boy. 她生下一个健康的男孩儿。</a:t>
            </a:r>
            <a:endParaRPr sz="2400" b="1">
              <a:latin typeface="Times New Roman" panose="02020603050405020304" charset="0"/>
              <a:cs typeface="Times New Roman" panose="02020603050405020304" charset="0"/>
            </a:endParaRPr>
          </a:p>
        </p:txBody>
      </p:sp>
      <p:sp>
        <p:nvSpPr>
          <p:cNvPr id="12" name="文本框 11"/>
          <p:cNvSpPr txBox="1"/>
          <p:nvPr/>
        </p:nvSpPr>
        <p:spPr>
          <a:xfrm>
            <a:off x="2814320" y="382270"/>
            <a:ext cx="1555115"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deliver</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5097145" y="1128395"/>
            <a:ext cx="1997075"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to deliver</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2814320" y="1842770"/>
            <a:ext cx="685800" cy="521970"/>
          </a:xfrm>
          <a:prstGeom prst="rect">
            <a:avLst/>
          </a:prstGeom>
          <a:noFill/>
        </p:spPr>
        <p:txBody>
          <a:bodyPr wrap="square" rtlCol="0">
            <a:spAutoFit/>
          </a:bodyPr>
          <a:p>
            <a:r>
              <a:rPr lang="en-US" sz="2800" b="1">
                <a:solidFill>
                  <a:schemeClr val="accent2">
                    <a:lumMod val="75000"/>
                  </a:schemeClr>
                </a:solidFill>
                <a:latin typeface="Times New Roman" panose="02020603050405020304" charset="0"/>
                <a:cs typeface="Times New Roman" panose="02020603050405020304" charset="0"/>
                <a:sym typeface="+mn-ea"/>
              </a:rPr>
              <a:t>of</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313690" y="2364740"/>
            <a:ext cx="10903585"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50.  summary /</a:t>
            </a:r>
            <a:r>
              <a:rPr lang="en-US" sz="3200" b="1">
                <a:latin typeface="Times New Roman" panose="02020603050405020304" charset="0"/>
                <a:cs typeface="Times New Roman" panose="02020603050405020304" charset="0"/>
              </a:rPr>
              <a:t>'</a:t>
            </a:r>
            <a:r>
              <a:rPr sz="3200" b="1">
                <a:latin typeface="Times New Roman" panose="02020603050405020304" charset="0"/>
                <a:cs typeface="Times New Roman" panose="02020603050405020304" charset="0"/>
              </a:rPr>
              <a:t>sʌməri/ </a:t>
            </a:r>
            <a:endParaRPr sz="3200" b="1">
              <a:latin typeface="Times New Roman" panose="02020603050405020304" charset="0"/>
              <a:cs typeface="Times New Roman" panose="02020603050405020304" charset="0"/>
            </a:endParaRPr>
          </a:p>
        </p:txBody>
      </p:sp>
      <p:sp>
        <p:nvSpPr>
          <p:cNvPr id="16" name="文本框 15"/>
          <p:cNvSpPr txBox="1"/>
          <p:nvPr/>
        </p:nvSpPr>
        <p:spPr>
          <a:xfrm>
            <a:off x="4369435" y="2364740"/>
            <a:ext cx="674497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n.总结；概括；概要</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313690" y="2860040"/>
            <a:ext cx="10904220"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词根词缀：sum(总结，概括)+(m)ary(名词后缀)：概要，总结</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313690" y="3267075"/>
            <a:ext cx="10904220"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                      </a:t>
            </a:r>
            <a:r>
              <a:rPr lang="en-US" altLang="en-US" sz="2800" b="1" spc="150" dirty="0">
                <a:solidFill>
                  <a:srgbClr val="7030A0"/>
                </a:solidFill>
                <a:latin typeface="Times New Roman" panose="02020603050405020304" charset="0"/>
                <a:cs typeface="Times New Roman" panose="02020603050405020304" charset="0"/>
                <a:sym typeface="+mn-ea"/>
              </a:rPr>
              <a:t>总的来说</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313690" y="3267075"/>
            <a:ext cx="2089150"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in summary</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313690" y="3789045"/>
            <a:ext cx="11564620" cy="1938020"/>
          </a:xfrm>
          <a:prstGeom prst="rect">
            <a:avLst/>
          </a:prstGeom>
          <a:noFill/>
          <a:ln w="9525">
            <a:noFill/>
          </a:ln>
        </p:spPr>
        <p:txBody>
          <a:bodyPr wrap="square">
            <a:spAutoFit/>
          </a:bodyPr>
          <a:p>
            <a:pPr>
              <a:buClrTx/>
              <a:buSzTx/>
              <a:buFontTx/>
            </a:pPr>
            <a:r>
              <a:rPr sz="2400" b="1">
                <a:latin typeface="Times New Roman" panose="02020603050405020304" charset="0"/>
                <a:cs typeface="Times New Roman" panose="02020603050405020304" charset="0"/>
              </a:rPr>
              <a:t>A </a:t>
            </a:r>
            <a:r>
              <a:rPr sz="2400" b="1">
                <a:solidFill>
                  <a:schemeClr val="accent2">
                    <a:lumMod val="75000"/>
                  </a:schemeClr>
                </a:solidFill>
                <a:latin typeface="Times New Roman" panose="02020603050405020304" charset="0"/>
                <a:cs typeface="Times New Roman" panose="02020603050405020304" charset="0"/>
              </a:rPr>
              <a:t>summary</a:t>
            </a:r>
            <a:r>
              <a:rPr sz="2400" b="1">
                <a:latin typeface="Times New Roman" panose="02020603050405020304" charset="0"/>
                <a:cs typeface="Times New Roman" panose="02020603050405020304" charset="0"/>
              </a:rPr>
              <a:t> is a short statement of main point. 摘要是对要点的简短陈述。</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Here's a </a:t>
            </a:r>
            <a:r>
              <a:rPr sz="2400" b="1">
                <a:solidFill>
                  <a:schemeClr val="accent2">
                    <a:lumMod val="75000"/>
                  </a:schemeClr>
                </a:solidFill>
                <a:latin typeface="Times New Roman" panose="02020603050405020304" charset="0"/>
                <a:cs typeface="Times New Roman" panose="02020603050405020304" charset="0"/>
              </a:rPr>
              <a:t>summary</a:t>
            </a:r>
            <a:r>
              <a:rPr sz="2400" b="1">
                <a:latin typeface="Times New Roman" panose="02020603050405020304" charset="0"/>
                <a:cs typeface="Times New Roman" panose="02020603050405020304" charset="0"/>
              </a:rPr>
              <a:t> of the day's news. 下面是今日新闻简报。</a:t>
            </a:r>
            <a:endParaRPr sz="2400" b="1">
              <a:latin typeface="Times New Roman" panose="02020603050405020304" charset="0"/>
              <a:cs typeface="Times New Roman" panose="02020603050405020304" charset="0"/>
            </a:endParaRPr>
          </a:p>
          <a:p>
            <a:pPr>
              <a:buClrTx/>
              <a:buSzTx/>
              <a:buFontTx/>
            </a:pPr>
            <a:r>
              <a:rPr sz="2400" b="1">
                <a:solidFill>
                  <a:schemeClr val="accent2">
                    <a:lumMod val="75000"/>
                  </a:schemeClr>
                </a:solidFill>
                <a:latin typeface="Times New Roman" panose="02020603050405020304" charset="0"/>
                <a:cs typeface="Times New Roman" panose="02020603050405020304" charset="0"/>
              </a:rPr>
              <a:t>In summary</a:t>
            </a:r>
            <a:r>
              <a:rPr sz="2400" b="1">
                <a:latin typeface="Times New Roman" panose="02020603050405020304" charset="0"/>
                <a:cs typeface="Times New Roman" panose="02020603050405020304" charset="0"/>
              </a:rPr>
              <a:t>, this was a disappointing performance. 总的来说，这场演出令人失望。</a:t>
            </a:r>
            <a:endParaRPr sz="2400" b="1">
              <a:latin typeface="Times New Roman" panose="02020603050405020304" charset="0"/>
              <a:cs typeface="Times New Roman" panose="02020603050405020304" charset="0"/>
            </a:endParaRPr>
          </a:p>
          <a:p>
            <a:pPr>
              <a:buClrTx/>
              <a:buSzTx/>
              <a:buFontTx/>
            </a:pPr>
            <a:r>
              <a:rPr sz="2400" b="1">
                <a:solidFill>
                  <a:schemeClr val="accent2">
                    <a:lumMod val="75000"/>
                  </a:schemeClr>
                </a:solidFill>
                <a:latin typeface="Times New Roman" panose="02020603050405020304" charset="0"/>
                <a:cs typeface="Times New Roman" panose="02020603050405020304" charset="0"/>
              </a:rPr>
              <a:t>In summary</a:t>
            </a:r>
            <a:r>
              <a:rPr sz="2400" b="1">
                <a:latin typeface="Times New Roman" panose="02020603050405020304" charset="0"/>
                <a:cs typeface="Times New Roman" panose="02020603050405020304" charset="0"/>
              </a:rPr>
              <a:t> the two universities have some things in common.</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总之，那两所大学有一些共同之处。</a:t>
            </a:r>
            <a:endParaRPr sz="2400" b="1">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P spid="16" grpId="0"/>
      <p:bldP spid="8" grpId="0"/>
      <p:bldP spid="4" grpId="0"/>
      <p:bldP spid="5" grpId="0"/>
      <p:bldP spid="10"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 name="图片 20" descr="summ-总的填空"/>
          <p:cNvPicPr>
            <a:picLocks noChangeAspect="1"/>
          </p:cNvPicPr>
          <p:nvPr/>
        </p:nvPicPr>
        <p:blipFill>
          <a:blip r:embed="rId1"/>
          <a:stretch>
            <a:fillRect/>
          </a:stretch>
        </p:blipFill>
        <p:spPr>
          <a:xfrm>
            <a:off x="0" y="0"/>
            <a:ext cx="12192000" cy="3724910"/>
          </a:xfrm>
          <a:prstGeom prst="rect">
            <a:avLst/>
          </a:prstGeom>
        </p:spPr>
      </p:pic>
      <p:sp>
        <p:nvSpPr>
          <p:cNvPr id="10" name="文本框 9"/>
          <p:cNvSpPr txBox="1"/>
          <p:nvPr/>
        </p:nvSpPr>
        <p:spPr>
          <a:xfrm>
            <a:off x="149860" y="3724910"/>
            <a:ext cx="10903585"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51. length/ leŋθ/ </a:t>
            </a:r>
            <a:endParaRPr sz="3200" b="1">
              <a:latin typeface="Times New Roman" panose="02020603050405020304" charset="0"/>
              <a:cs typeface="Times New Roman" panose="02020603050405020304" charset="0"/>
            </a:endParaRPr>
          </a:p>
        </p:txBody>
      </p:sp>
      <p:sp>
        <p:nvSpPr>
          <p:cNvPr id="16" name="文本框 15"/>
          <p:cNvSpPr txBox="1"/>
          <p:nvPr/>
        </p:nvSpPr>
        <p:spPr>
          <a:xfrm>
            <a:off x="2955290" y="3724910"/>
            <a:ext cx="242570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n. 长；长度</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149860" y="4166870"/>
            <a:ext cx="11564620" cy="829945"/>
          </a:xfrm>
          <a:prstGeom prst="rect">
            <a:avLst/>
          </a:prstGeom>
          <a:noFill/>
          <a:ln w="9525">
            <a:noFill/>
          </a:ln>
        </p:spPr>
        <p:txBody>
          <a:bodyPr wrap="square">
            <a:spAutoFit/>
          </a:bodyPr>
          <a:p>
            <a:pPr>
              <a:buClrTx/>
              <a:buSzTx/>
              <a:buFontTx/>
            </a:pPr>
            <a:r>
              <a:rPr sz="2400" b="1">
                <a:latin typeface="Times New Roman" panose="02020603050405020304" charset="0"/>
                <a:cs typeface="Times New Roman" panose="02020603050405020304" charset="0"/>
              </a:rPr>
              <a:t>类比：long a.长的——                               strong a.强壮的——</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           dead a.死亡的——                           wide a.宽的——</a:t>
            </a:r>
            <a:endParaRPr sz="2400" b="1">
              <a:latin typeface="Times New Roman" panose="02020603050405020304" charset="0"/>
              <a:cs typeface="Times New Roman" panose="02020603050405020304" charset="0"/>
            </a:endParaRPr>
          </a:p>
        </p:txBody>
      </p:sp>
      <p:sp>
        <p:nvSpPr>
          <p:cNvPr id="2" name="文本框 1"/>
          <p:cNvSpPr txBox="1"/>
          <p:nvPr/>
        </p:nvSpPr>
        <p:spPr>
          <a:xfrm>
            <a:off x="3287395" y="4166870"/>
            <a:ext cx="2425700" cy="460375"/>
          </a:xfrm>
          <a:prstGeom prst="rect">
            <a:avLst/>
          </a:prstGeom>
          <a:noFill/>
        </p:spPr>
        <p:txBody>
          <a:bodyPr wrap="square" rtlCol="0">
            <a:spAutoFit/>
          </a:bodyPr>
          <a:p>
            <a:r>
              <a:rPr sz="2400" b="1">
                <a:solidFill>
                  <a:schemeClr val="accent2">
                    <a:lumMod val="75000"/>
                  </a:schemeClr>
                </a:solidFill>
                <a:latin typeface="Times New Roman" panose="02020603050405020304" charset="0"/>
                <a:cs typeface="Times New Roman" panose="02020603050405020304" charset="0"/>
                <a:sym typeface="+mn-ea"/>
              </a:rPr>
              <a:t>length n.长度</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8253730" y="4166870"/>
            <a:ext cx="3235960" cy="460375"/>
          </a:xfrm>
          <a:prstGeom prst="rect">
            <a:avLst/>
          </a:prstGeom>
          <a:noFill/>
        </p:spPr>
        <p:txBody>
          <a:bodyPr wrap="square" rtlCol="0">
            <a:spAutoFit/>
          </a:bodyPr>
          <a:p>
            <a:r>
              <a:rPr sz="2400" b="1">
                <a:solidFill>
                  <a:schemeClr val="accent2">
                    <a:lumMod val="75000"/>
                  </a:schemeClr>
                </a:solidFill>
                <a:latin typeface="Times New Roman" panose="02020603050405020304" charset="0"/>
                <a:cs typeface="Times New Roman" panose="02020603050405020304" charset="0"/>
                <a:sym typeface="+mn-ea"/>
              </a:rPr>
              <a:t>strength n.力量；长处</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3486785" y="4536440"/>
            <a:ext cx="2026920" cy="460375"/>
          </a:xfrm>
          <a:prstGeom prst="rect">
            <a:avLst/>
          </a:prstGeom>
          <a:noFill/>
        </p:spPr>
        <p:txBody>
          <a:bodyPr wrap="square" rtlCol="0">
            <a:spAutoFit/>
          </a:bodyPr>
          <a:p>
            <a:r>
              <a:rPr sz="2400" b="1">
                <a:solidFill>
                  <a:schemeClr val="accent2">
                    <a:lumMod val="75000"/>
                  </a:schemeClr>
                </a:solidFill>
                <a:latin typeface="Times New Roman" panose="02020603050405020304" charset="0"/>
                <a:cs typeface="Times New Roman" panose="02020603050405020304" charset="0"/>
                <a:sym typeface="+mn-ea"/>
              </a:rPr>
              <a:t>death n.死亡</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7647940" y="4536440"/>
            <a:ext cx="1995170" cy="460375"/>
          </a:xfrm>
          <a:prstGeom prst="rect">
            <a:avLst/>
          </a:prstGeom>
          <a:noFill/>
        </p:spPr>
        <p:txBody>
          <a:bodyPr wrap="square" rtlCol="0">
            <a:spAutoFit/>
          </a:bodyPr>
          <a:p>
            <a:r>
              <a:rPr sz="2400" b="1">
                <a:solidFill>
                  <a:schemeClr val="accent2">
                    <a:lumMod val="75000"/>
                  </a:schemeClr>
                </a:solidFill>
                <a:latin typeface="Times New Roman" panose="02020603050405020304" charset="0"/>
                <a:cs typeface="Times New Roman" panose="02020603050405020304" charset="0"/>
                <a:sym typeface="+mn-ea"/>
              </a:rPr>
              <a:t>width n.宽度</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149860" y="4919980"/>
            <a:ext cx="11564620" cy="1938020"/>
          </a:xfrm>
          <a:prstGeom prst="rect">
            <a:avLst/>
          </a:prstGeom>
          <a:noFill/>
          <a:ln w="9525">
            <a:noFill/>
          </a:ln>
        </p:spPr>
        <p:txBody>
          <a:bodyPr wrap="square">
            <a:spAutoFit/>
          </a:bodyPr>
          <a:p>
            <a:pPr>
              <a:buClrTx/>
              <a:buSzTx/>
              <a:buFontTx/>
            </a:pPr>
            <a:r>
              <a:rPr sz="2400" b="1">
                <a:latin typeface="Times New Roman" panose="02020603050405020304" charset="0"/>
                <a:cs typeface="Times New Roman" panose="02020603050405020304" charset="0"/>
              </a:rPr>
              <a:t>Is the summary the proper </a:t>
            </a:r>
            <a:r>
              <a:rPr sz="2400" b="1">
                <a:solidFill>
                  <a:schemeClr val="accent2">
                    <a:lumMod val="75000"/>
                  </a:schemeClr>
                </a:solidFill>
                <a:latin typeface="Times New Roman" panose="02020603050405020304" charset="0"/>
                <a:cs typeface="Times New Roman" panose="02020603050405020304" charset="0"/>
              </a:rPr>
              <a:t>length</a:t>
            </a:r>
            <a:r>
              <a:rPr sz="2400" b="1">
                <a:latin typeface="Times New Roman" panose="02020603050405020304" charset="0"/>
                <a:cs typeface="Times New Roman" panose="02020603050405020304" charset="0"/>
              </a:rPr>
              <a:t>?	摘要的长度合适吗？</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This room is twice the </a:t>
            </a:r>
            <a:r>
              <a:rPr sz="2400" b="1">
                <a:solidFill>
                  <a:schemeClr val="accent2">
                    <a:lumMod val="75000"/>
                  </a:schemeClr>
                </a:solidFill>
                <a:latin typeface="Times New Roman" panose="02020603050405020304" charset="0"/>
                <a:cs typeface="Times New Roman" panose="02020603050405020304" charset="0"/>
              </a:rPr>
              <a:t>length</a:t>
            </a:r>
            <a:r>
              <a:rPr sz="2400" b="1">
                <a:latin typeface="Times New Roman" panose="02020603050405020304" charset="0"/>
                <a:cs typeface="Times New Roman" panose="02020603050405020304" charset="0"/>
              </a:rPr>
              <a:t> of the kitchen. 这个房间的长度是厨房的两倍。</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The river is 300 miles </a:t>
            </a:r>
            <a:r>
              <a:rPr sz="2400" b="1">
                <a:solidFill>
                  <a:schemeClr val="accent2">
                    <a:lumMod val="75000"/>
                  </a:schemeClr>
                </a:solidFill>
                <a:latin typeface="Times New Roman" panose="02020603050405020304" charset="0"/>
                <a:cs typeface="Times New Roman" panose="02020603050405020304" charset="0"/>
              </a:rPr>
              <a:t>in length</a:t>
            </a:r>
            <a:r>
              <a:rPr sz="2400" b="1">
                <a:latin typeface="Times New Roman" panose="02020603050405020304" charset="0"/>
                <a:cs typeface="Times New Roman" panose="02020603050405020304" charset="0"/>
              </a:rPr>
              <a:t> .这条河长 300 英里。</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The snake reaches </a:t>
            </a:r>
            <a:r>
              <a:rPr sz="2400" b="1">
                <a:solidFill>
                  <a:schemeClr val="accent2">
                    <a:lumMod val="75000"/>
                  </a:schemeClr>
                </a:solidFill>
                <a:latin typeface="Times New Roman" panose="02020603050405020304" charset="0"/>
                <a:cs typeface="Times New Roman" panose="02020603050405020304" charset="0"/>
              </a:rPr>
              <a:t>a length of</a:t>
            </a:r>
            <a:r>
              <a:rPr sz="2400" b="1">
                <a:latin typeface="Times New Roman" panose="02020603050405020304" charset="0"/>
                <a:cs typeface="Times New Roman" panose="02020603050405020304" charset="0"/>
              </a:rPr>
              <a:t> 100 cm. 蛇长达100厘米。</a:t>
            </a:r>
            <a:endParaRPr sz="2400" b="1">
              <a:latin typeface="Times New Roman" panose="02020603050405020304" charset="0"/>
              <a:cs typeface="Times New Roman" panose="02020603050405020304" charset="0"/>
            </a:endParaRPr>
          </a:p>
          <a:p>
            <a:pPr>
              <a:buClrTx/>
              <a:buSzTx/>
              <a:buFontTx/>
            </a:pPr>
            <a:r>
              <a:rPr sz="2400" b="1">
                <a:latin typeface="Times New Roman" panose="02020603050405020304" charset="0"/>
                <a:cs typeface="Times New Roman" panose="02020603050405020304" charset="0"/>
              </a:rPr>
              <a:t>She had always kept his family </a:t>
            </a:r>
            <a:r>
              <a:rPr sz="2400" b="1">
                <a:solidFill>
                  <a:schemeClr val="accent2">
                    <a:lumMod val="75000"/>
                  </a:schemeClr>
                </a:solidFill>
                <a:latin typeface="Times New Roman" panose="02020603050405020304" charset="0"/>
                <a:cs typeface="Times New Roman" panose="02020603050405020304" charset="0"/>
              </a:rPr>
              <a:t>at arm's length</a:t>
            </a:r>
            <a:r>
              <a:rPr sz="2400" b="1">
                <a:latin typeface="Times New Roman" panose="02020603050405020304" charset="0"/>
                <a:cs typeface="Times New Roman" panose="02020603050405020304" charset="0"/>
              </a:rPr>
              <a:t>. 她一直与他的家人保持一定距离。</a:t>
            </a:r>
            <a:endParaRPr sz="2400" b="1">
              <a:latin typeface="Times New Roman" panose="02020603050405020304" charset="0"/>
              <a:cs typeface="Times New Roman" panose="02020603050405020304" charset="0"/>
            </a:endParaRPr>
          </a:p>
        </p:txBody>
      </p:sp>
      <p:sp>
        <p:nvSpPr>
          <p:cNvPr id="9" name="文本框 8"/>
          <p:cNvSpPr txBox="1"/>
          <p:nvPr/>
        </p:nvSpPr>
        <p:spPr>
          <a:xfrm>
            <a:off x="1676400" y="1631950"/>
            <a:ext cx="1810385"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总的</a:t>
            </a:r>
            <a:r>
              <a:rPr lang="en-US" sz="2800" b="1">
                <a:solidFill>
                  <a:schemeClr val="accent2">
                    <a:lumMod val="75000"/>
                  </a:schemeClr>
                </a:solidFill>
                <a:latin typeface="Times New Roman" panose="02020603050405020304" charset="0"/>
                <a:cs typeface="Times New Roman" panose="02020603050405020304" charset="0"/>
                <a:sym typeface="+mn-ea"/>
              </a:rPr>
              <a:t>/</a:t>
            </a:r>
            <a:r>
              <a:rPr sz="2800" b="1">
                <a:solidFill>
                  <a:schemeClr val="accent2">
                    <a:lumMod val="75000"/>
                  </a:schemeClr>
                </a:solidFill>
                <a:latin typeface="Times New Roman" panose="02020603050405020304" charset="0"/>
                <a:cs typeface="Times New Roman" panose="02020603050405020304" charset="0"/>
                <a:sym typeface="+mn-ea"/>
              </a:rPr>
              <a:t>高的</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4829810" y="432435"/>
            <a:ext cx="4151630" cy="460375"/>
          </a:xfrm>
          <a:prstGeom prst="rect">
            <a:avLst/>
          </a:prstGeom>
          <a:noFill/>
        </p:spPr>
        <p:txBody>
          <a:bodyPr wrap="square" rtlCol="0">
            <a:spAutoFit/>
          </a:bodyPr>
          <a:p>
            <a:r>
              <a:rPr sz="2400" b="1">
                <a:solidFill>
                  <a:schemeClr val="accent2">
                    <a:lumMod val="75000"/>
                  </a:schemeClr>
                </a:solidFill>
                <a:latin typeface="Times New Roman" panose="02020603050405020304" charset="0"/>
                <a:cs typeface="Times New Roman" panose="02020603050405020304" charset="0"/>
                <a:sym typeface="+mn-ea"/>
              </a:rPr>
              <a:t>n.金额</a:t>
            </a:r>
            <a:r>
              <a:rPr lang="en-US" sz="2400" b="1">
                <a:solidFill>
                  <a:schemeClr val="accent2">
                    <a:lumMod val="75000"/>
                  </a:schemeClr>
                </a:solidFill>
                <a:latin typeface="Times New Roman" panose="02020603050405020304" charset="0"/>
                <a:cs typeface="Times New Roman" panose="02020603050405020304" charset="0"/>
                <a:sym typeface="+mn-ea"/>
              </a:rPr>
              <a:t>;</a:t>
            </a:r>
            <a:r>
              <a:rPr sz="2400" b="1">
                <a:solidFill>
                  <a:schemeClr val="accent2">
                    <a:lumMod val="75000"/>
                  </a:schemeClr>
                </a:solidFill>
                <a:latin typeface="Times New Roman" panose="02020603050405020304" charset="0"/>
                <a:cs typeface="Times New Roman" panose="02020603050405020304" charset="0"/>
                <a:sym typeface="+mn-ea"/>
              </a:rPr>
              <a:t>总数v.概括</a:t>
            </a:r>
            <a:r>
              <a:rPr lang="en-US" sz="2400" b="1">
                <a:solidFill>
                  <a:schemeClr val="accent2">
                    <a:lumMod val="75000"/>
                  </a:schemeClr>
                </a:solidFill>
                <a:latin typeface="Times New Roman" panose="02020603050405020304" charset="0"/>
                <a:cs typeface="Times New Roman" panose="02020603050405020304" charset="0"/>
                <a:sym typeface="+mn-ea"/>
              </a:rPr>
              <a:t>;</a:t>
            </a:r>
            <a:r>
              <a:rPr sz="2400" b="1">
                <a:solidFill>
                  <a:schemeClr val="accent2">
                    <a:lumMod val="75000"/>
                  </a:schemeClr>
                </a:solidFill>
                <a:latin typeface="Times New Roman" panose="02020603050405020304" charset="0"/>
                <a:cs typeface="Times New Roman" panose="02020603050405020304" charset="0"/>
                <a:sym typeface="+mn-ea"/>
              </a:rPr>
              <a:t>总结</a:t>
            </a:r>
            <a:r>
              <a:rPr lang="en-US" sz="2400" b="1">
                <a:solidFill>
                  <a:schemeClr val="accent2">
                    <a:lumMod val="75000"/>
                  </a:schemeClr>
                </a:solidFill>
                <a:latin typeface="Times New Roman" panose="02020603050405020304" charset="0"/>
                <a:cs typeface="Times New Roman" panose="02020603050405020304" charset="0"/>
                <a:sym typeface="+mn-ea"/>
              </a:rPr>
              <a:t>;</a:t>
            </a:r>
            <a:r>
              <a:rPr sz="2400" b="1">
                <a:solidFill>
                  <a:schemeClr val="accent2">
                    <a:lumMod val="75000"/>
                  </a:schemeClr>
                </a:solidFill>
                <a:latin typeface="Times New Roman" panose="02020603050405020304" charset="0"/>
                <a:cs typeface="Times New Roman" panose="02020603050405020304" charset="0"/>
                <a:sym typeface="+mn-ea"/>
              </a:rPr>
              <a:t>合计</a:t>
            </a:r>
            <a:endParaRPr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4" name="文本框 13"/>
          <p:cNvSpPr txBox="1"/>
          <p:nvPr/>
        </p:nvSpPr>
        <p:spPr>
          <a:xfrm>
            <a:off x="10102215" y="226695"/>
            <a:ext cx="1496695" cy="460375"/>
          </a:xfrm>
          <a:prstGeom prst="rect">
            <a:avLst/>
          </a:prstGeom>
          <a:noFill/>
        </p:spPr>
        <p:txBody>
          <a:bodyPr wrap="square" rtlCol="0">
            <a:spAutoFit/>
          </a:bodyPr>
          <a:p>
            <a:r>
              <a:rPr lang="zh-CN" altLang="en-US" sz="2400" b="1">
                <a:solidFill>
                  <a:schemeClr val="accent2">
                    <a:lumMod val="75000"/>
                  </a:schemeClr>
                </a:solidFill>
                <a:latin typeface="Times New Roman" panose="02020603050405020304" charset="0"/>
                <a:cs typeface="Times New Roman" panose="02020603050405020304" charset="0"/>
                <a:sym typeface="+mn-ea"/>
              </a:rPr>
              <a:t>作为总结</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5" name="文本框 14"/>
          <p:cNvSpPr txBox="1"/>
          <p:nvPr/>
        </p:nvSpPr>
        <p:spPr>
          <a:xfrm>
            <a:off x="9992995" y="687070"/>
            <a:ext cx="1496695" cy="460375"/>
          </a:xfrm>
          <a:prstGeom prst="rect">
            <a:avLst/>
          </a:prstGeom>
          <a:noFill/>
        </p:spPr>
        <p:txBody>
          <a:bodyPr wrap="square" rtlCol="0">
            <a:spAutoFit/>
          </a:bodyPr>
          <a:p>
            <a:r>
              <a:rPr sz="2400" b="1">
                <a:solidFill>
                  <a:schemeClr val="accent2">
                    <a:lumMod val="75000"/>
                  </a:schemeClr>
                </a:solidFill>
                <a:latin typeface="Times New Roman" panose="02020603050405020304" charset="0"/>
                <a:cs typeface="Times New Roman" panose="02020603050405020304" charset="0"/>
                <a:sym typeface="+mn-ea"/>
              </a:rPr>
              <a:t>一笔(钱)</a:t>
            </a:r>
            <a:endParaRPr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7" name="文本框 16"/>
          <p:cNvSpPr txBox="1"/>
          <p:nvPr/>
        </p:nvSpPr>
        <p:spPr>
          <a:xfrm>
            <a:off x="5582920" y="1569085"/>
            <a:ext cx="2299335" cy="460375"/>
          </a:xfrm>
          <a:prstGeom prst="rect">
            <a:avLst/>
          </a:prstGeom>
          <a:noFill/>
        </p:spPr>
        <p:txBody>
          <a:bodyPr wrap="square" rtlCol="0">
            <a:spAutoFit/>
          </a:bodyPr>
          <a:p>
            <a:r>
              <a:rPr sz="2400" b="1">
                <a:solidFill>
                  <a:schemeClr val="accent2">
                    <a:lumMod val="75000"/>
                  </a:schemeClr>
                </a:solidFill>
                <a:latin typeface="Times New Roman" panose="02020603050405020304" charset="0"/>
                <a:cs typeface="Times New Roman" panose="02020603050405020304" charset="0"/>
                <a:sym typeface="+mn-ea"/>
              </a:rPr>
              <a:t>概要</a:t>
            </a:r>
            <a:r>
              <a:rPr lang="en-US" sz="2400" b="1">
                <a:solidFill>
                  <a:schemeClr val="accent2">
                    <a:lumMod val="75000"/>
                  </a:schemeClr>
                </a:solidFill>
                <a:latin typeface="Times New Roman" panose="02020603050405020304" charset="0"/>
                <a:cs typeface="Times New Roman" panose="02020603050405020304" charset="0"/>
                <a:sym typeface="+mn-ea"/>
              </a:rPr>
              <a:t>,</a:t>
            </a:r>
            <a:r>
              <a:rPr sz="2400" b="1">
                <a:solidFill>
                  <a:schemeClr val="accent2">
                    <a:lumMod val="75000"/>
                  </a:schemeClr>
                </a:solidFill>
                <a:latin typeface="Times New Roman" panose="02020603050405020304" charset="0"/>
                <a:cs typeface="Times New Roman" panose="02020603050405020304" charset="0"/>
                <a:sym typeface="+mn-ea"/>
              </a:rPr>
              <a:t>摘要</a:t>
            </a:r>
            <a:r>
              <a:rPr lang="en-US" sz="2400" b="1">
                <a:solidFill>
                  <a:schemeClr val="accent2">
                    <a:lumMod val="75000"/>
                  </a:schemeClr>
                </a:solidFill>
                <a:latin typeface="Times New Roman" panose="02020603050405020304" charset="0"/>
                <a:cs typeface="Times New Roman" panose="02020603050405020304" charset="0"/>
                <a:sym typeface="+mn-ea"/>
              </a:rPr>
              <a:t>,</a:t>
            </a:r>
            <a:r>
              <a:rPr sz="2400" b="1">
                <a:solidFill>
                  <a:schemeClr val="accent2">
                    <a:lumMod val="75000"/>
                  </a:schemeClr>
                </a:solidFill>
                <a:latin typeface="Times New Roman" panose="02020603050405020304" charset="0"/>
                <a:cs typeface="Times New Roman" panose="02020603050405020304" charset="0"/>
                <a:sym typeface="+mn-ea"/>
              </a:rPr>
              <a:t>总结</a:t>
            </a:r>
            <a:endParaRPr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8" name="文本框 17"/>
          <p:cNvSpPr txBox="1"/>
          <p:nvPr/>
        </p:nvSpPr>
        <p:spPr>
          <a:xfrm>
            <a:off x="9874885" y="1301115"/>
            <a:ext cx="2199640" cy="460375"/>
          </a:xfrm>
          <a:prstGeom prst="rect">
            <a:avLst/>
          </a:prstGeom>
          <a:noFill/>
        </p:spPr>
        <p:txBody>
          <a:bodyPr wrap="square" rtlCol="0">
            <a:spAutoFit/>
          </a:bodyPr>
          <a:p>
            <a:r>
              <a:rPr sz="2400" b="1">
                <a:solidFill>
                  <a:schemeClr val="accent2">
                    <a:lumMod val="75000"/>
                  </a:schemeClr>
                </a:solidFill>
                <a:latin typeface="Times New Roman" panose="02020603050405020304" charset="0"/>
                <a:cs typeface="Times New Roman" panose="02020603050405020304" charset="0"/>
                <a:sym typeface="+mn-ea"/>
              </a:rPr>
              <a:t>做总结</a:t>
            </a:r>
            <a:r>
              <a:rPr lang="en-US" sz="2400" b="1">
                <a:solidFill>
                  <a:schemeClr val="accent2">
                    <a:lumMod val="75000"/>
                  </a:schemeClr>
                </a:solidFill>
                <a:latin typeface="Times New Roman" panose="02020603050405020304" charset="0"/>
                <a:cs typeface="Times New Roman" panose="02020603050405020304" charset="0"/>
                <a:sym typeface="+mn-ea"/>
              </a:rPr>
              <a:t>,</a:t>
            </a:r>
            <a:r>
              <a:rPr sz="2400" b="1">
                <a:solidFill>
                  <a:schemeClr val="accent2">
                    <a:lumMod val="75000"/>
                  </a:schemeClr>
                </a:solidFill>
                <a:latin typeface="Times New Roman" panose="02020603050405020304" charset="0"/>
                <a:cs typeface="Times New Roman" panose="02020603050405020304" charset="0"/>
                <a:sym typeface="+mn-ea"/>
              </a:rPr>
              <a:t>做摘要</a:t>
            </a:r>
            <a:endParaRPr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9" name="文本框 18"/>
          <p:cNvSpPr txBox="1"/>
          <p:nvPr/>
        </p:nvSpPr>
        <p:spPr>
          <a:xfrm>
            <a:off x="5713095" y="2395855"/>
            <a:ext cx="1832610" cy="460375"/>
          </a:xfrm>
          <a:prstGeom prst="rect">
            <a:avLst/>
          </a:prstGeom>
          <a:noFill/>
        </p:spPr>
        <p:txBody>
          <a:bodyPr wrap="square" rtlCol="0">
            <a:spAutoFit/>
          </a:bodyPr>
          <a:p>
            <a:r>
              <a:rPr sz="2400" b="1">
                <a:solidFill>
                  <a:schemeClr val="accent2">
                    <a:lumMod val="75000"/>
                  </a:schemeClr>
                </a:solidFill>
                <a:latin typeface="Times New Roman" panose="02020603050405020304" charset="0"/>
                <a:cs typeface="Times New Roman" panose="02020603050405020304" charset="0"/>
                <a:sym typeface="+mn-ea"/>
              </a:rPr>
              <a:t>总结</a:t>
            </a:r>
            <a:r>
              <a:rPr lang="en-US" sz="2400" b="1">
                <a:solidFill>
                  <a:schemeClr val="accent2">
                    <a:lumMod val="75000"/>
                  </a:schemeClr>
                </a:solidFill>
                <a:latin typeface="Times New Roman" panose="02020603050405020304" charset="0"/>
                <a:cs typeface="Times New Roman" panose="02020603050405020304" charset="0"/>
                <a:sym typeface="+mn-ea"/>
              </a:rPr>
              <a:t>;</a:t>
            </a:r>
            <a:r>
              <a:rPr sz="2400" b="1">
                <a:solidFill>
                  <a:schemeClr val="accent2">
                    <a:lumMod val="75000"/>
                  </a:schemeClr>
                </a:solidFill>
                <a:latin typeface="Times New Roman" panose="02020603050405020304" charset="0"/>
                <a:cs typeface="Times New Roman" panose="02020603050405020304" charset="0"/>
                <a:sym typeface="+mn-ea"/>
              </a:rPr>
              <a:t>概括</a:t>
            </a:r>
            <a:endParaRPr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0" name="文本框 19"/>
          <p:cNvSpPr txBox="1"/>
          <p:nvPr/>
        </p:nvSpPr>
        <p:spPr>
          <a:xfrm>
            <a:off x="5380990" y="3019425"/>
            <a:ext cx="2421255" cy="460375"/>
          </a:xfrm>
          <a:prstGeom prst="rect">
            <a:avLst/>
          </a:prstGeom>
          <a:noFill/>
        </p:spPr>
        <p:txBody>
          <a:bodyPr wrap="square" rtlCol="0">
            <a:spAutoFit/>
          </a:bodyPr>
          <a:p>
            <a:r>
              <a:rPr sz="2400" b="1">
                <a:solidFill>
                  <a:schemeClr val="accent2">
                    <a:lumMod val="75000"/>
                  </a:schemeClr>
                </a:solidFill>
                <a:latin typeface="Times New Roman" panose="02020603050405020304" charset="0"/>
                <a:cs typeface="Times New Roman" panose="02020603050405020304" charset="0"/>
                <a:sym typeface="+mn-ea"/>
              </a:rPr>
              <a:t>顶点</a:t>
            </a:r>
            <a:r>
              <a:rPr lang="en-US" sz="2400" b="1">
                <a:solidFill>
                  <a:schemeClr val="accent2">
                    <a:lumMod val="75000"/>
                  </a:schemeClr>
                </a:solidFill>
                <a:latin typeface="Times New Roman" panose="02020603050405020304" charset="0"/>
                <a:cs typeface="Times New Roman" panose="02020603050405020304" charset="0"/>
                <a:sym typeface="+mn-ea"/>
              </a:rPr>
              <a:t>;</a:t>
            </a:r>
            <a:r>
              <a:rPr sz="2400" b="1">
                <a:solidFill>
                  <a:schemeClr val="accent2">
                    <a:lumMod val="75000"/>
                  </a:schemeClr>
                </a:solidFill>
                <a:latin typeface="Times New Roman" panose="02020603050405020304" charset="0"/>
                <a:cs typeface="Times New Roman" panose="02020603050405020304" charset="0"/>
                <a:sym typeface="+mn-ea"/>
              </a:rPr>
              <a:t>顶峰</a:t>
            </a:r>
            <a:r>
              <a:rPr lang="en-US" sz="2400" b="1">
                <a:solidFill>
                  <a:schemeClr val="accent2">
                    <a:lumMod val="75000"/>
                  </a:schemeClr>
                </a:solidFill>
                <a:latin typeface="Times New Roman" panose="02020603050405020304" charset="0"/>
                <a:cs typeface="Times New Roman" panose="02020603050405020304" charset="0"/>
                <a:sym typeface="+mn-ea"/>
              </a:rPr>
              <a:t>;</a:t>
            </a:r>
            <a:r>
              <a:rPr sz="2400" b="1">
                <a:solidFill>
                  <a:schemeClr val="accent2">
                    <a:lumMod val="75000"/>
                  </a:schemeClr>
                </a:solidFill>
                <a:latin typeface="Times New Roman" panose="02020603050405020304" charset="0"/>
                <a:cs typeface="Times New Roman" panose="02020603050405020304" charset="0"/>
                <a:sym typeface="+mn-ea"/>
              </a:rPr>
              <a:t>峰会</a:t>
            </a:r>
            <a:endParaRPr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3" name="文本框 22"/>
          <p:cNvSpPr txBox="1"/>
          <p:nvPr/>
        </p:nvSpPr>
        <p:spPr>
          <a:xfrm>
            <a:off x="9428480" y="1761490"/>
            <a:ext cx="1496695" cy="460375"/>
          </a:xfrm>
          <a:prstGeom prst="rect">
            <a:avLst/>
          </a:prstGeom>
          <a:noFill/>
        </p:spPr>
        <p:txBody>
          <a:bodyPr wrap="square" rtlCol="0">
            <a:spAutoFit/>
          </a:bodyPr>
          <a:p>
            <a:r>
              <a:rPr lang="zh-CN" sz="2400" b="1">
                <a:solidFill>
                  <a:schemeClr val="accent2">
                    <a:lumMod val="75000"/>
                  </a:schemeClr>
                </a:solidFill>
                <a:latin typeface="Times New Roman" panose="02020603050405020304" charset="0"/>
                <a:cs typeface="Times New Roman" panose="02020603050405020304" charset="0"/>
                <a:sym typeface="+mn-ea"/>
              </a:rPr>
              <a:t>总地</a:t>
            </a:r>
            <a:r>
              <a:rPr sz="2400" b="1">
                <a:solidFill>
                  <a:schemeClr val="accent2">
                    <a:lumMod val="75000"/>
                  </a:schemeClr>
                </a:solidFill>
                <a:latin typeface="Times New Roman" panose="02020603050405020304" charset="0"/>
                <a:cs typeface="Times New Roman" panose="02020603050405020304" charset="0"/>
                <a:sym typeface="+mn-ea"/>
              </a:rPr>
              <a:t>来说</a:t>
            </a:r>
            <a:endParaRPr sz="24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additive="base">
                                        <p:cTn id="85" dur="500" fill="hold"/>
                                        <p:tgtEl>
                                          <p:spTgt spid="6"/>
                                        </p:tgtEl>
                                        <p:attrNameLst>
                                          <p:attrName>ppt_x</p:attrName>
                                        </p:attrNameLst>
                                      </p:cBhvr>
                                      <p:tavLst>
                                        <p:tav tm="0">
                                          <p:val>
                                            <p:strVal val="#ppt_x"/>
                                          </p:val>
                                        </p:tav>
                                        <p:tav tm="100000">
                                          <p:val>
                                            <p:strVal val="#ppt_x"/>
                                          </p:val>
                                        </p:tav>
                                      </p:tavLst>
                                    </p:anim>
                                    <p:anim calcmode="lin" valueType="num">
                                      <p:cBhvr additive="base">
                                        <p:cTn id="8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P spid="5" grpId="0"/>
      <p:bldP spid="6" grpId="0"/>
      <p:bldP spid="7" grpId="0"/>
      <p:bldP spid="9" grpId="0"/>
      <p:bldP spid="12" grpId="0"/>
      <p:bldP spid="14" grpId="0"/>
      <p:bldP spid="15" grpId="0"/>
      <p:bldP spid="17" grpId="0"/>
      <p:bldP spid="18" grpId="0"/>
      <p:bldP spid="19" grpId="0"/>
      <p:bldP spid="20"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 name="图片 22" descr="字母S：滑填空"/>
          <p:cNvPicPr>
            <a:picLocks noChangeAspect="1"/>
          </p:cNvPicPr>
          <p:nvPr/>
        </p:nvPicPr>
        <p:blipFill>
          <a:blip r:embed="rId1"/>
          <a:stretch>
            <a:fillRect/>
          </a:stretch>
        </p:blipFill>
        <p:spPr>
          <a:xfrm>
            <a:off x="17780" y="1283335"/>
            <a:ext cx="12157075" cy="5788025"/>
          </a:xfrm>
          <a:prstGeom prst="rect">
            <a:avLst/>
          </a:prstGeom>
        </p:spPr>
      </p:pic>
      <p:sp>
        <p:nvSpPr>
          <p:cNvPr id="3" name="内容占位符 2"/>
          <p:cNvSpPr>
            <a:spLocks noGrp="1"/>
          </p:cNvSpPr>
          <p:nvPr>
            <p:ph idx="1"/>
          </p:nvPr>
        </p:nvSpPr>
        <p:spPr>
          <a:xfrm>
            <a:off x="518160" y="199390"/>
            <a:ext cx="11156950" cy="1884680"/>
          </a:xfrm>
        </p:spPr>
        <p:txBody>
          <a:bodyPr/>
          <a:p>
            <a:pPr marL="0" indent="0">
              <a:lnSpc>
                <a:spcPts val="3000"/>
              </a:lnSpc>
              <a:buNone/>
            </a:pPr>
            <a:r>
              <a:rPr altLang="en-US" sz="3200" b="1">
                <a:solidFill>
                  <a:schemeClr val="accent2">
                    <a:lumMod val="75000"/>
                  </a:schemeClr>
                </a:solidFill>
                <a:latin typeface="Times New Roman" panose="02020603050405020304" charset="0"/>
                <a:cs typeface="Times New Roman" panose="02020603050405020304" charset="0"/>
              </a:rPr>
              <a:t>landslide</a:t>
            </a:r>
            <a:r>
              <a:rPr altLang="en-US" sz="2800" b="1">
                <a:solidFill>
                  <a:srgbClr val="000000"/>
                </a:solidFill>
                <a:latin typeface="Times New Roman" panose="02020603050405020304" charset="0"/>
                <a:cs typeface="Times New Roman" panose="02020603050405020304" charset="0"/>
              </a:rPr>
              <a:t> /</a:t>
            </a:r>
            <a:r>
              <a:rPr lang="en-US" altLang="zh-CN" sz="2800" b="1">
                <a:solidFill>
                  <a:srgbClr val="000000"/>
                </a:solidFill>
                <a:latin typeface="Times New Roman" panose="02020603050405020304" charset="0"/>
                <a:cs typeface="Times New Roman" panose="02020603050405020304" charset="0"/>
              </a:rPr>
              <a:t>'</a:t>
            </a:r>
            <a:r>
              <a:rPr altLang="en-US" sz="2800" b="1">
                <a:solidFill>
                  <a:srgbClr val="000000"/>
                </a:solidFill>
                <a:latin typeface="Times New Roman" panose="02020603050405020304" charset="0"/>
                <a:cs typeface="Times New Roman" panose="02020603050405020304" charset="0"/>
              </a:rPr>
              <a:t>lændslaɪd/n. (landfall) </a:t>
            </a:r>
            <a:endParaRPr altLang="en-US" sz="2800" b="1">
              <a:solidFill>
                <a:srgbClr val="000000"/>
              </a:solidFill>
              <a:latin typeface="Times New Roman" panose="02020603050405020304" charset="0"/>
              <a:cs typeface="Times New Roman" panose="02020603050405020304" charset="0"/>
            </a:endParaRPr>
          </a:p>
          <a:p>
            <a:pPr marL="0" indent="0">
              <a:lnSpc>
                <a:spcPts val="3000"/>
              </a:lnSpc>
              <a:buNone/>
            </a:pPr>
            <a:r>
              <a:rPr altLang="en-US" sz="2800" b="1">
                <a:solidFill>
                  <a:srgbClr val="000000"/>
                </a:solidFill>
                <a:latin typeface="Times New Roman" panose="02020603050405020304" charset="0"/>
                <a:cs typeface="Times New Roman" panose="02020603050405020304" charset="0"/>
              </a:rPr>
              <a:t>The village was destroyed by a landslide. 滑坡摧毀了村庄。</a:t>
            </a:r>
            <a:endParaRPr altLang="en-US" sz="2800" b="1">
              <a:solidFill>
                <a:srgbClr val="000000"/>
              </a:solidFill>
              <a:latin typeface="Times New Roman" panose="02020603050405020304" charset="0"/>
              <a:cs typeface="Times New Roman" panose="02020603050405020304" charset="0"/>
            </a:endParaRPr>
          </a:p>
          <a:p>
            <a:pPr marL="0" indent="0">
              <a:lnSpc>
                <a:spcPts val="3000"/>
              </a:lnSpc>
              <a:buNone/>
            </a:pPr>
            <a:r>
              <a:rPr altLang="en-US" sz="2800" b="1">
                <a:solidFill>
                  <a:srgbClr val="000000"/>
                </a:solidFill>
                <a:latin typeface="Times New Roman" panose="02020603050405020304" charset="0"/>
                <a:cs typeface="Times New Roman" panose="02020603050405020304" charset="0"/>
              </a:rPr>
              <a:t>The heavy rain caused the landslide. 大雨引起山体滑坡</a:t>
            </a:r>
            <a:endParaRPr altLang="en-US" sz="2800" b="1">
              <a:solidFill>
                <a:srgbClr val="000000"/>
              </a:solidFill>
              <a:latin typeface="Times New Roman" panose="02020603050405020304" charset="0"/>
              <a:cs typeface="Times New Roman" panose="02020603050405020304" charset="0"/>
            </a:endParaRPr>
          </a:p>
        </p:txBody>
      </p:sp>
      <p:sp>
        <p:nvSpPr>
          <p:cNvPr id="9" name="文本框 8"/>
          <p:cNvSpPr txBox="1"/>
          <p:nvPr/>
        </p:nvSpPr>
        <p:spPr>
          <a:xfrm>
            <a:off x="6442075" y="53340"/>
            <a:ext cx="3027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山体垮塌；滑坡</a:t>
            </a:r>
            <a:r>
              <a:rPr lang="en-US" sz="3200" b="1">
                <a:solidFill>
                  <a:srgbClr val="7030A0"/>
                </a:solidFill>
                <a:latin typeface="Times New Roman" panose="02020603050405020304" charset="0"/>
                <a:cs typeface="Times New Roman" panose="02020603050405020304" charset="0"/>
                <a:sym typeface="+mn-ea"/>
              </a:rPr>
              <a:t>  </a:t>
            </a:r>
            <a:endParaRPr lang="en-US" altLang="en-US" sz="32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1541145" y="4114165"/>
            <a:ext cx="7924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曲线</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3911600" y="4114165"/>
            <a:ext cx="7924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丝滑</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6618605" y="1837690"/>
            <a:ext cx="7924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丝绸</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6618605" y="2438400"/>
            <a:ext cx="10972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光滑的</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6588125" y="3039110"/>
            <a:ext cx="7924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皮肤</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6588125" y="3565525"/>
            <a:ext cx="7924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滑雪</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6618605" y="4114165"/>
            <a:ext cx="7924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滑冰</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6588125" y="4716145"/>
            <a:ext cx="7924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滑倒</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6618605" y="5293995"/>
            <a:ext cx="7924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滑动</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6588125" y="5858510"/>
            <a:ext cx="10972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敏捷的</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4" name="文本框 13"/>
          <p:cNvSpPr txBox="1"/>
          <p:nvPr/>
        </p:nvSpPr>
        <p:spPr>
          <a:xfrm>
            <a:off x="9351645" y="4716145"/>
            <a:ext cx="7924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拖鞋</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5" name="文本框 14"/>
          <p:cNvSpPr txBox="1"/>
          <p:nvPr/>
        </p:nvSpPr>
        <p:spPr>
          <a:xfrm>
            <a:off x="9191625" y="4114165"/>
            <a:ext cx="2113280" cy="460375"/>
          </a:xfrm>
          <a:prstGeom prst="rect">
            <a:avLst/>
          </a:prstGeom>
          <a:noFill/>
        </p:spPr>
        <p:txBody>
          <a:bodyPr wrap="none" rtlCol="0">
            <a:spAutoFit/>
          </a:bodyPr>
          <a:p>
            <a:pPr algn="l"/>
            <a:r>
              <a:rPr lang="zh-CN" sz="2400" b="1">
                <a:solidFill>
                  <a:schemeClr val="accent2">
                    <a:lumMod val="75000"/>
                  </a:schemeClr>
                </a:solidFill>
                <a:latin typeface="Times New Roman" panose="02020603050405020304" charset="0"/>
                <a:cs typeface="Times New Roman" panose="02020603050405020304" charset="0"/>
                <a:sym typeface="+mn-ea"/>
              </a:rPr>
              <a:t>光滑的</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sz="2400" b="1">
                <a:solidFill>
                  <a:schemeClr val="accent2">
                    <a:lumMod val="75000"/>
                  </a:schemeClr>
                </a:solidFill>
                <a:latin typeface="Times New Roman" panose="02020603050405020304" charset="0"/>
                <a:cs typeface="Times New Roman" panose="02020603050405020304" charset="0"/>
                <a:sym typeface="+mn-ea"/>
              </a:rPr>
              <a:t>敏捷的</a:t>
            </a:r>
            <a:endParaRPr 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6" name="文本框 15"/>
          <p:cNvSpPr txBox="1"/>
          <p:nvPr/>
        </p:nvSpPr>
        <p:spPr>
          <a:xfrm>
            <a:off x="9351645" y="5176520"/>
            <a:ext cx="1808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滑的</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狡猾的</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P spid="4" grpId="0"/>
      <p:bldP spid="5" grpId="0"/>
      <p:bldP spid="6" grpId="0"/>
      <p:bldP spid="7" grpId="0"/>
      <p:bldP spid="8" grpId="0"/>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1"/>
          <p:cNvSpPr>
            <a:spLocks noGrp="1"/>
          </p:cNvSpPr>
          <p:nvPr/>
        </p:nvSpPr>
        <p:spPr>
          <a:xfrm>
            <a:off x="669882" y="11831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rgbClr val="000000"/>
                </a:solidFill>
                <a:latin typeface="Times New Roman" panose="02020603050405020304" charset="0"/>
                <a:ea typeface="+mn-ea"/>
                <a:cs typeface="Times New Roman" panose="02020603050405020304" charset="0"/>
              </a:rPr>
              <a:t>5.tsunami /tsu:'nɑ:mi / n.</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669925" y="1536065"/>
            <a:ext cx="10996930" cy="1167765"/>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latin typeface="Times New Roman" panose="02020603050405020304" charset="0"/>
                <a:ea typeface="+mn-ea"/>
                <a:cs typeface="Times New Roman" panose="02020603050405020304" charset="0"/>
              </a:rPr>
              <a:t>Large earthquakes can cause powerful </a:t>
            </a:r>
            <a:r>
              <a:rPr sz="3200">
                <a:solidFill>
                  <a:schemeClr val="accent2">
                    <a:lumMod val="75000"/>
                  </a:schemeClr>
                </a:solidFill>
                <a:latin typeface="Times New Roman" panose="02020603050405020304" charset="0"/>
                <a:ea typeface="+mn-ea"/>
                <a:cs typeface="Times New Roman" panose="02020603050405020304" charset="0"/>
              </a:rPr>
              <a:t>tsunami</a:t>
            </a:r>
            <a:r>
              <a:rPr sz="3200">
                <a:latin typeface="Times New Roman" panose="02020603050405020304" charset="0"/>
                <a:ea typeface="+mn-ea"/>
                <a:cs typeface="Times New Roman" panose="02020603050405020304" charset="0"/>
              </a:rPr>
              <a:t>s. </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大地震可以引起强烈的海啸。</a:t>
            </a:r>
            <a:r>
              <a:rPr lang="en-US" altLang="en-US" sz="3200" spc="150">
                <a:solidFill>
                  <a:srgbClr val="000000"/>
                </a:solidFill>
                <a:latin typeface="Times New Roman" panose="02020603050405020304" charset="0"/>
                <a:ea typeface="+mn-ea"/>
                <a:cs typeface="Times New Roman" panose="02020603050405020304" charset="0"/>
              </a:rPr>
              <a:t> </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13" name="文本框 12"/>
          <p:cNvSpPr txBox="1"/>
          <p:nvPr/>
        </p:nvSpPr>
        <p:spPr>
          <a:xfrm>
            <a:off x="5598160" y="118110"/>
            <a:ext cx="995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海啸</a:t>
            </a:r>
            <a:endParaRPr sz="3200" b="1">
              <a:solidFill>
                <a:srgbClr val="7030A0"/>
              </a:solidFill>
              <a:latin typeface="Times New Roman" panose="02020603050405020304" charset="0"/>
              <a:cs typeface="Times New Roman" panose="02020603050405020304" charset="0"/>
              <a:sym typeface="+mn-ea"/>
            </a:endParaRPr>
          </a:p>
        </p:txBody>
      </p:sp>
      <p:sp>
        <p:nvSpPr>
          <p:cNvPr id="14" name="标题 1"/>
          <p:cNvSpPr>
            <a:spLocks noGrp="1"/>
          </p:cNvSpPr>
          <p:nvPr/>
        </p:nvSpPr>
        <p:spPr>
          <a:xfrm>
            <a:off x="669925" y="4067810"/>
            <a:ext cx="10720705" cy="15608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solidFill>
                  <a:schemeClr val="tx1"/>
                </a:solidFill>
                <a:latin typeface="Times New Roman" panose="02020603050405020304" charset="0"/>
                <a:ea typeface="+mn-ea"/>
                <a:cs typeface="Times New Roman" panose="02020603050405020304" charset="0"/>
              </a:rPr>
              <a:t>The heavy rain has caused </a:t>
            </a:r>
            <a:r>
              <a:rPr sz="3200">
                <a:solidFill>
                  <a:schemeClr val="accent2">
                    <a:lumMod val="75000"/>
                  </a:schemeClr>
                </a:solidFill>
                <a:latin typeface="Times New Roman" panose="02020603050405020304" charset="0"/>
                <a:ea typeface="+mn-ea"/>
                <a:cs typeface="Times New Roman" panose="02020603050405020304" charset="0"/>
              </a:rPr>
              <a:t>floods</a:t>
            </a:r>
            <a:r>
              <a:rPr sz="3200">
                <a:solidFill>
                  <a:schemeClr val="tx1"/>
                </a:solidFill>
                <a:latin typeface="Times New Roman" panose="02020603050405020304" charset="0"/>
                <a:ea typeface="+mn-ea"/>
                <a:cs typeface="Times New Roman" panose="02020603050405020304" charset="0"/>
              </a:rPr>
              <a:t> in many parts of the country. 大雨使全国许多地方泛滥成灾。</a:t>
            </a:r>
            <a:endParaRPr sz="3200">
              <a:solidFill>
                <a:schemeClr val="tx1"/>
              </a:solidFill>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sym typeface="+mn-ea"/>
              </a:rPr>
              <a:t>The river is </a:t>
            </a:r>
            <a:r>
              <a:rPr sz="3200">
                <a:solidFill>
                  <a:schemeClr val="accent2">
                    <a:lumMod val="75000"/>
                  </a:schemeClr>
                </a:solidFill>
                <a:latin typeface="Times New Roman" panose="02020603050405020304" charset="0"/>
                <a:ea typeface="+mn-ea"/>
                <a:cs typeface="Times New Roman" panose="02020603050405020304" charset="0"/>
                <a:sym typeface="+mn-ea"/>
              </a:rPr>
              <a:t>in flood</a:t>
            </a:r>
            <a:r>
              <a:rPr sz="3200">
                <a:latin typeface="Times New Roman" panose="02020603050405020304" charset="0"/>
                <a:ea typeface="+mn-ea"/>
                <a:cs typeface="Times New Roman" panose="02020603050405020304" charset="0"/>
                <a:sym typeface="+mn-ea"/>
              </a:rPr>
              <a:t>. 河水泛滥。</a:t>
            </a:r>
            <a:endParaRPr sz="3200">
              <a:latin typeface="Times New Roman" panose="02020603050405020304" charset="0"/>
              <a:ea typeface="+mn-ea"/>
              <a:cs typeface="Times New Roman" panose="02020603050405020304" charset="0"/>
              <a:sym typeface="+mn-ea"/>
            </a:endParaRPr>
          </a:p>
          <a:p>
            <a:r>
              <a:rPr sz="3200">
                <a:solidFill>
                  <a:schemeClr val="tx1"/>
                </a:solidFill>
                <a:latin typeface="Times New Roman" panose="02020603050405020304" charset="0"/>
                <a:ea typeface="+mn-ea"/>
                <a:cs typeface="Times New Roman" panose="02020603050405020304" charset="0"/>
              </a:rPr>
              <a:t>More than 70 people were killed in the </a:t>
            </a:r>
            <a:r>
              <a:rPr sz="3200">
                <a:solidFill>
                  <a:schemeClr val="accent2">
                    <a:lumMod val="75000"/>
                  </a:schemeClr>
                </a:solidFill>
                <a:latin typeface="Times New Roman" panose="02020603050405020304" charset="0"/>
                <a:ea typeface="+mn-ea"/>
                <a:cs typeface="Times New Roman" panose="02020603050405020304" charset="0"/>
              </a:rPr>
              <a:t>flood</a:t>
            </a:r>
            <a:r>
              <a:rPr sz="3200">
                <a:solidFill>
                  <a:schemeClr val="tx1"/>
                </a:solidFill>
                <a:latin typeface="Times New Roman" panose="02020603050405020304" charset="0"/>
                <a:ea typeface="+mn-ea"/>
                <a:cs typeface="Times New Roman" panose="02020603050405020304" charset="0"/>
              </a:rPr>
              <a:t>. </a:t>
            </a:r>
            <a:endParaRPr sz="3200">
              <a:solidFill>
                <a:schemeClr val="tx1"/>
              </a:solidFill>
              <a:latin typeface="Times New Roman" panose="02020603050405020304" charset="0"/>
              <a:ea typeface="+mn-ea"/>
              <a:cs typeface="Times New Roman" panose="02020603050405020304" charset="0"/>
            </a:endParaRPr>
          </a:p>
          <a:p>
            <a:r>
              <a:rPr sz="3200">
                <a:solidFill>
                  <a:schemeClr val="tx1"/>
                </a:solidFill>
                <a:latin typeface="Times New Roman" panose="02020603050405020304" charset="0"/>
                <a:ea typeface="+mn-ea"/>
                <a:cs typeface="Times New Roman" panose="02020603050405020304" charset="0"/>
              </a:rPr>
              <a:t>70 多人因洪灾丧生。</a:t>
            </a:r>
            <a:endParaRPr sz="3200">
              <a:solidFill>
                <a:schemeClr val="tx1"/>
              </a:solidFill>
              <a:latin typeface="Times New Roman" panose="02020603050405020304" charset="0"/>
              <a:ea typeface="+mn-ea"/>
              <a:cs typeface="Times New Roman" panose="02020603050405020304" charset="0"/>
            </a:endParaRPr>
          </a:p>
          <a:p>
            <a:endParaRPr sz="3200">
              <a:solidFill>
                <a:schemeClr val="tx1"/>
              </a:solidFill>
              <a:latin typeface="Times New Roman" panose="02020603050405020304" charset="0"/>
              <a:ea typeface="+mn-ea"/>
              <a:cs typeface="Times New Roman" panose="02020603050405020304" charset="0"/>
            </a:endParaRPr>
          </a:p>
        </p:txBody>
      </p:sp>
      <p:sp>
        <p:nvSpPr>
          <p:cNvPr id="4" name="文本框 3"/>
          <p:cNvSpPr txBox="1"/>
          <p:nvPr/>
        </p:nvSpPr>
        <p:spPr>
          <a:xfrm>
            <a:off x="800735" y="561975"/>
            <a:ext cx="7921625" cy="1076325"/>
          </a:xfrm>
          <a:prstGeom prst="rect">
            <a:avLst/>
          </a:prstGeom>
          <a:noFill/>
        </p:spPr>
        <p:txBody>
          <a:bodyPr wrap="non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破拆法：t(turn转变)+sun(太阳)+a+mi(米粒)  </a:t>
            </a:r>
            <a:endParaRPr sz="3200" b="1">
              <a:solidFill>
                <a:schemeClr val="accent2">
                  <a:lumMod val="75000"/>
                </a:schemeClr>
              </a:solidFill>
              <a:latin typeface="Times New Roman" panose="02020603050405020304" charset="0"/>
              <a:cs typeface="Times New Roman" panose="02020603050405020304" charset="0"/>
              <a:sym typeface="+mn-ea"/>
            </a:endParaRPr>
          </a:p>
          <a:p>
            <a:pPr algn="l"/>
            <a:r>
              <a:rPr sz="3200" b="1">
                <a:solidFill>
                  <a:schemeClr val="accent2">
                    <a:lumMod val="75000"/>
                  </a:schemeClr>
                </a:solidFill>
                <a:latin typeface="Times New Roman" panose="02020603050405020304" charset="0"/>
                <a:cs typeface="Times New Roman" panose="02020603050405020304" charset="0"/>
                <a:sym typeface="+mn-ea"/>
              </a:rPr>
              <a:t>助记：在海啸中，太阳变成米粒般大小。</a:t>
            </a:r>
            <a:r>
              <a:rPr lang="en-US" sz="3200" b="1">
                <a:solidFill>
                  <a:srgbClr val="7030A0"/>
                </a:solidFill>
                <a:latin typeface="Times New Roman" panose="02020603050405020304" charset="0"/>
                <a:cs typeface="Times New Roman" panose="02020603050405020304" charset="0"/>
                <a:sym typeface="+mn-ea"/>
              </a:rPr>
              <a:t>  </a:t>
            </a:r>
            <a:endParaRPr lang="en-US" altLang="en-US" sz="3200" b="1">
              <a:solidFill>
                <a:srgbClr val="7030A0"/>
              </a:solidFill>
              <a:latin typeface="Times New Roman" panose="02020603050405020304" charset="0"/>
              <a:cs typeface="Times New Roman" panose="02020603050405020304" charset="0"/>
              <a:sym typeface="+mn-ea"/>
            </a:endParaRPr>
          </a:p>
        </p:txBody>
      </p:sp>
      <p:sp>
        <p:nvSpPr>
          <p:cNvPr id="5" name="标题 1"/>
          <p:cNvSpPr>
            <a:spLocks noGrp="1"/>
          </p:cNvSpPr>
          <p:nvPr/>
        </p:nvSpPr>
        <p:spPr>
          <a:xfrm>
            <a:off x="669882" y="279420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rgbClr val="000000"/>
                </a:solidFill>
                <a:latin typeface="Times New Roman" panose="02020603050405020304" charset="0"/>
                <a:ea typeface="+mn-ea"/>
                <a:cs typeface="Times New Roman" panose="02020603050405020304" charset="0"/>
              </a:rPr>
              <a:t>6.flood / flʌd /n. </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6" name="文本框 5"/>
          <p:cNvSpPr txBox="1"/>
          <p:nvPr/>
        </p:nvSpPr>
        <p:spPr>
          <a:xfrm>
            <a:off x="3904615" y="2825750"/>
            <a:ext cx="22148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洪水；大量</a:t>
            </a:r>
            <a:endParaRPr sz="32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6"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1"/>
          <p:cNvSpPr>
            <a:spLocks noGrp="1"/>
          </p:cNvSpPr>
          <p:nvPr/>
        </p:nvSpPr>
        <p:spPr>
          <a:xfrm>
            <a:off x="466047" y="15069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chemeClr val="accent2">
                    <a:lumMod val="75000"/>
                  </a:schemeClr>
                </a:solidFill>
                <a:latin typeface="Times New Roman" panose="02020603050405020304" charset="0"/>
                <a:ea typeface="+mn-ea"/>
                <a:cs typeface="Times New Roman" panose="02020603050405020304" charset="0"/>
              </a:rPr>
              <a:t>a flood of </a:t>
            </a:r>
            <a:endParaRPr lang="en-US" altLang="en-US" sz="3200" spc="150">
              <a:solidFill>
                <a:schemeClr val="accent2">
                  <a:lumMod val="75000"/>
                </a:schemeClr>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393700" y="701675"/>
            <a:ext cx="10996930" cy="1167765"/>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latin typeface="Times New Roman" panose="02020603050405020304" charset="0"/>
                <a:ea typeface="+mn-ea"/>
                <a:cs typeface="Times New Roman" panose="02020603050405020304" charset="0"/>
              </a:rPr>
              <a:t>He received </a:t>
            </a:r>
            <a:r>
              <a:rPr sz="3200">
                <a:solidFill>
                  <a:schemeClr val="accent2">
                    <a:lumMod val="75000"/>
                  </a:schemeClr>
                </a:solidFill>
                <a:latin typeface="Times New Roman" panose="02020603050405020304" charset="0"/>
                <a:ea typeface="+mn-ea"/>
                <a:cs typeface="Times New Roman" panose="02020603050405020304" charset="0"/>
              </a:rPr>
              <a:t>a flood of</a:t>
            </a:r>
            <a:r>
              <a:rPr sz="3200">
                <a:latin typeface="Times New Roman" panose="02020603050405020304" charset="0"/>
                <a:ea typeface="+mn-ea"/>
                <a:cs typeface="Times New Roman" panose="02020603050405020304" charset="0"/>
              </a:rPr>
              <a:t> thank-you letters. </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他收到大量感谢信件。。</a:t>
            </a:r>
            <a:r>
              <a:rPr lang="en-US" altLang="en-US" sz="3200" spc="150">
                <a:solidFill>
                  <a:srgbClr val="000000"/>
                </a:solidFill>
                <a:latin typeface="Times New Roman" panose="02020603050405020304" charset="0"/>
                <a:ea typeface="+mn-ea"/>
                <a:cs typeface="Times New Roman" panose="02020603050405020304" charset="0"/>
              </a:rPr>
              <a:t> </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13" name="文本框 12"/>
          <p:cNvSpPr txBox="1"/>
          <p:nvPr/>
        </p:nvSpPr>
        <p:spPr>
          <a:xfrm>
            <a:off x="2486660" y="150495"/>
            <a:ext cx="14020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大量的</a:t>
            </a:r>
            <a:endParaRPr sz="3200" b="1">
              <a:solidFill>
                <a:srgbClr val="7030A0"/>
              </a:solidFill>
              <a:latin typeface="Times New Roman" panose="02020603050405020304" charset="0"/>
              <a:cs typeface="Times New Roman" panose="02020603050405020304" charset="0"/>
              <a:sym typeface="+mn-ea"/>
            </a:endParaRPr>
          </a:p>
        </p:txBody>
      </p:sp>
      <p:sp>
        <p:nvSpPr>
          <p:cNvPr id="14" name="标题 1"/>
          <p:cNvSpPr>
            <a:spLocks noGrp="1"/>
          </p:cNvSpPr>
          <p:nvPr/>
        </p:nvSpPr>
        <p:spPr>
          <a:xfrm>
            <a:off x="310515" y="2388870"/>
            <a:ext cx="10720705" cy="15608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latin typeface="Times New Roman" panose="02020603050405020304" charset="0"/>
                <a:ea typeface="+mn-ea"/>
                <a:cs typeface="Times New Roman" panose="02020603050405020304" charset="0"/>
              </a:rPr>
              <a:t>The heavy rain </a:t>
            </a:r>
            <a:r>
              <a:rPr sz="3200">
                <a:solidFill>
                  <a:schemeClr val="accent2">
                    <a:lumMod val="75000"/>
                  </a:schemeClr>
                </a:solidFill>
                <a:latin typeface="Times New Roman" panose="02020603050405020304" charset="0"/>
                <a:ea typeface="+mn-ea"/>
                <a:cs typeface="Times New Roman" panose="02020603050405020304" charset="0"/>
              </a:rPr>
              <a:t>flood</a:t>
            </a:r>
            <a:r>
              <a:rPr sz="3200">
                <a:latin typeface="Times New Roman" panose="02020603050405020304" charset="0"/>
                <a:ea typeface="+mn-ea"/>
                <a:cs typeface="Times New Roman" panose="02020603050405020304" charset="0"/>
              </a:rPr>
              <a:t> the village. 大雨淹没了这个村庄。</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The afternoon light </a:t>
            </a:r>
            <a:r>
              <a:rPr sz="3200">
                <a:solidFill>
                  <a:schemeClr val="accent2">
                    <a:lumMod val="75000"/>
                  </a:schemeClr>
                </a:solidFill>
                <a:latin typeface="Times New Roman" panose="02020603050405020304" charset="0"/>
                <a:ea typeface="+mn-ea"/>
                <a:cs typeface="Times New Roman" panose="02020603050405020304" charset="0"/>
              </a:rPr>
              <a:t>flooded</a:t>
            </a:r>
            <a:r>
              <a:rPr sz="3200">
                <a:latin typeface="Times New Roman" panose="02020603050405020304" charset="0"/>
                <a:ea typeface="+mn-ea"/>
                <a:cs typeface="Times New Roman" panose="02020603050405020304" charset="0"/>
              </a:rPr>
              <a:t> the little rooms </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午后的阳光洒满一间间小屋。</a:t>
            </a:r>
            <a:endParaRPr sz="3200">
              <a:latin typeface="Times New Roman" panose="02020603050405020304" charset="0"/>
              <a:ea typeface="+mn-ea"/>
              <a:cs typeface="Times New Roman" panose="02020603050405020304" charset="0"/>
            </a:endParaRPr>
          </a:p>
        </p:txBody>
      </p:sp>
      <p:sp>
        <p:nvSpPr>
          <p:cNvPr id="5" name="标题 1"/>
          <p:cNvSpPr>
            <a:spLocks noGrp="1"/>
          </p:cNvSpPr>
          <p:nvPr/>
        </p:nvSpPr>
        <p:spPr>
          <a:xfrm>
            <a:off x="393657" y="174137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chemeClr val="accent2">
                    <a:lumMod val="75000"/>
                  </a:schemeClr>
                </a:solidFill>
                <a:latin typeface="Times New Roman" panose="02020603050405020304" charset="0"/>
                <a:ea typeface="+mn-ea"/>
                <a:cs typeface="Times New Roman" panose="02020603050405020304" charset="0"/>
              </a:rPr>
              <a:t>flood /flʌd /vt. </a:t>
            </a:r>
            <a:endParaRPr lang="en-US" altLang="en-US" sz="3200" spc="150">
              <a:solidFill>
                <a:schemeClr val="accent2">
                  <a:lumMod val="75000"/>
                </a:schemeClr>
              </a:solidFill>
              <a:latin typeface="Times New Roman" panose="02020603050405020304" charset="0"/>
              <a:ea typeface="+mn-ea"/>
              <a:cs typeface="Times New Roman" panose="02020603050405020304" charset="0"/>
            </a:endParaRPr>
          </a:p>
        </p:txBody>
      </p:sp>
      <p:sp>
        <p:nvSpPr>
          <p:cNvPr id="6" name="文本框 5"/>
          <p:cNvSpPr txBox="1"/>
          <p:nvPr/>
        </p:nvSpPr>
        <p:spPr>
          <a:xfrm>
            <a:off x="3255645" y="1773555"/>
            <a:ext cx="23164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 淹没；灌满</a:t>
            </a:r>
            <a:endParaRPr sz="3200" b="1">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310472" y="388576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chemeClr val="accent2">
                    <a:lumMod val="75000"/>
                  </a:schemeClr>
                </a:solidFill>
                <a:latin typeface="Times New Roman" panose="02020603050405020304" charset="0"/>
                <a:ea typeface="+mn-ea"/>
                <a:cs typeface="Times New Roman" panose="02020603050405020304" charset="0"/>
              </a:rPr>
              <a:t>flood /flʌd/vi. </a:t>
            </a:r>
            <a:endParaRPr lang="en-US" altLang="en-US" sz="3200" spc="150">
              <a:solidFill>
                <a:schemeClr val="accent2">
                  <a:lumMod val="75000"/>
                </a:schemeClr>
              </a:solidFill>
              <a:latin typeface="Times New Roman" panose="02020603050405020304" charset="0"/>
              <a:ea typeface="+mn-ea"/>
              <a:cs typeface="Times New Roman" panose="02020603050405020304" charset="0"/>
            </a:endParaRPr>
          </a:p>
        </p:txBody>
      </p:sp>
      <p:sp>
        <p:nvSpPr>
          <p:cNvPr id="3" name="文本框 2"/>
          <p:cNvSpPr txBox="1"/>
          <p:nvPr/>
        </p:nvSpPr>
        <p:spPr>
          <a:xfrm>
            <a:off x="3255645" y="3917315"/>
            <a:ext cx="30276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泛滥；大量涌入</a:t>
            </a:r>
            <a:endParaRPr sz="3200" b="1">
              <a:solidFill>
                <a:srgbClr val="7030A0"/>
              </a:solidFill>
              <a:latin typeface="Times New Roman" panose="02020603050405020304" charset="0"/>
              <a:cs typeface="Times New Roman" panose="02020603050405020304" charset="0"/>
              <a:sym typeface="+mn-ea"/>
            </a:endParaRPr>
          </a:p>
        </p:txBody>
      </p:sp>
      <p:sp>
        <p:nvSpPr>
          <p:cNvPr id="8" name="标题 1"/>
          <p:cNvSpPr>
            <a:spLocks noGrp="1"/>
          </p:cNvSpPr>
          <p:nvPr/>
        </p:nvSpPr>
        <p:spPr>
          <a:xfrm>
            <a:off x="309880" y="5000625"/>
            <a:ext cx="11571605" cy="883285"/>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chemeClr val="accent2">
                    <a:lumMod val="75000"/>
                  </a:schemeClr>
                </a:solidFill>
                <a:latin typeface="Times New Roman" panose="02020603050405020304" charset="0"/>
                <a:ea typeface="+mn-ea"/>
                <a:cs typeface="Times New Roman" panose="02020603050405020304" charset="0"/>
              </a:rPr>
              <a:t>flood in</a:t>
            </a:r>
            <a:r>
              <a:rPr lang="en-US" altLang="en-US" sz="3200" spc="150">
                <a:solidFill>
                  <a:srgbClr val="000000"/>
                </a:solidFill>
                <a:latin typeface="Times New Roman" panose="02020603050405020304" charset="0"/>
                <a:ea typeface="+mn-ea"/>
                <a:cs typeface="Times New Roman" panose="02020603050405020304" charset="0"/>
              </a:rPr>
              <a:t> </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Water </a:t>
            </a:r>
            <a:r>
              <a:rPr lang="en-US" altLang="en-US" sz="3200" spc="150">
                <a:solidFill>
                  <a:schemeClr val="accent2">
                    <a:lumMod val="75000"/>
                  </a:schemeClr>
                </a:solidFill>
                <a:latin typeface="Times New Roman" panose="02020603050405020304" charset="0"/>
                <a:ea typeface="+mn-ea"/>
                <a:cs typeface="Times New Roman" panose="02020603050405020304" charset="0"/>
              </a:rPr>
              <a:t>flooded in</a:t>
            </a:r>
            <a:r>
              <a:rPr lang="en-US" altLang="en-US" sz="3200" spc="150">
                <a:solidFill>
                  <a:srgbClr val="000000"/>
                </a:solidFill>
                <a:latin typeface="Times New Roman" panose="02020603050405020304" charset="0"/>
                <a:ea typeface="+mn-ea"/>
                <a:cs typeface="Times New Roman" panose="02020603050405020304" charset="0"/>
              </a:rPr>
              <a:t> through the back door. 水从后门涌</a:t>
            </a:r>
            <a:r>
              <a:rPr sz="3200" spc="150">
                <a:solidFill>
                  <a:srgbClr val="000000"/>
                </a:solidFill>
                <a:latin typeface="Times New Roman" panose="02020603050405020304" charset="0"/>
                <a:ea typeface="+mn-ea"/>
                <a:cs typeface="Times New Roman" panose="02020603050405020304" charset="0"/>
              </a:rPr>
              <a:t>了</a:t>
            </a:r>
            <a:r>
              <a:rPr lang="en-US" altLang="en-US" sz="3200" spc="150">
                <a:solidFill>
                  <a:srgbClr val="000000"/>
                </a:solidFill>
                <a:latin typeface="Times New Roman" panose="02020603050405020304" charset="0"/>
                <a:ea typeface="+mn-ea"/>
                <a:cs typeface="Times New Roman" panose="02020603050405020304" charset="0"/>
              </a:rPr>
              <a:t>进来。</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Telephone calls </a:t>
            </a:r>
            <a:r>
              <a:rPr lang="en-US" altLang="en-US" sz="3200" spc="150">
                <a:solidFill>
                  <a:schemeClr val="accent2">
                    <a:lumMod val="75000"/>
                  </a:schemeClr>
                </a:solidFill>
                <a:latin typeface="Times New Roman" panose="02020603050405020304" charset="0"/>
                <a:ea typeface="+mn-ea"/>
                <a:cs typeface="Times New Roman" panose="02020603050405020304" charset="0"/>
              </a:rPr>
              <a:t>flooded in</a:t>
            </a:r>
            <a:r>
              <a:rPr lang="en-US" altLang="en-US" sz="3200" spc="150">
                <a:solidFill>
                  <a:srgbClr val="000000"/>
                </a:solidFill>
                <a:latin typeface="Times New Roman" panose="02020603050405020304" charset="0"/>
                <a:ea typeface="+mn-ea"/>
                <a:cs typeface="Times New Roman" panose="02020603050405020304" charset="0"/>
              </a:rPr>
              <a:t> from all over the country.</a:t>
            </a:r>
            <a:endParaRPr lang="en-US" altLang="en-US" sz="3200" spc="150">
              <a:solidFill>
                <a:srgbClr val="000000"/>
              </a:solidFill>
              <a:latin typeface="Times New Roman" panose="02020603050405020304" charset="0"/>
              <a:ea typeface="+mn-ea"/>
              <a:cs typeface="Times New Roman" panose="02020603050405020304" charset="0"/>
            </a:endParaRPr>
          </a:p>
          <a:p>
            <a:r>
              <a:rPr lang="en-US" altLang="en-US" sz="3200" spc="150">
                <a:solidFill>
                  <a:srgbClr val="000000"/>
                </a:solidFill>
                <a:latin typeface="Times New Roman" panose="02020603050405020304" charset="0"/>
                <a:ea typeface="+mn-ea"/>
                <a:cs typeface="Times New Roman" panose="02020603050405020304" charset="0"/>
              </a:rPr>
              <a:t>全国各地的电话像潮水般打来。 </a:t>
            </a:r>
            <a:endParaRPr lang="en-US" altLang="en-US" sz="3200" spc="150">
              <a:solidFill>
                <a:srgbClr val="000000"/>
              </a:solidFill>
              <a:latin typeface="Times New Roman" panose="02020603050405020304" charset="0"/>
              <a:ea typeface="+mn-ea"/>
              <a:cs typeface="Times New Roman" panose="02020603050405020304" charset="0"/>
            </a:endParaRPr>
          </a:p>
        </p:txBody>
      </p:sp>
      <p:sp>
        <p:nvSpPr>
          <p:cNvPr id="10" name="文本框 9"/>
          <p:cNvSpPr txBox="1"/>
          <p:nvPr/>
        </p:nvSpPr>
        <p:spPr>
          <a:xfrm>
            <a:off x="1964055" y="4417060"/>
            <a:ext cx="18084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大量涌入</a:t>
            </a:r>
            <a:endParaRPr sz="32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3" grpId="0"/>
      <p:bldP spid="10" grpId="0"/>
      <p:bldP spid="11" grpId="0"/>
      <p:bldP spid="1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flu-流填空"/>
          <p:cNvPicPr>
            <a:picLocks noChangeAspect="1"/>
          </p:cNvPicPr>
          <p:nvPr/>
        </p:nvPicPr>
        <p:blipFill>
          <a:blip r:embed="rId1"/>
          <a:stretch>
            <a:fillRect/>
          </a:stretch>
        </p:blipFill>
        <p:spPr>
          <a:xfrm>
            <a:off x="162560" y="208280"/>
            <a:ext cx="11697335" cy="2592070"/>
          </a:xfrm>
          <a:prstGeom prst="rect">
            <a:avLst/>
          </a:prstGeom>
        </p:spPr>
      </p:pic>
      <p:sp>
        <p:nvSpPr>
          <p:cNvPr id="10" name="文本框 9"/>
          <p:cNvSpPr txBox="1"/>
          <p:nvPr/>
        </p:nvSpPr>
        <p:spPr>
          <a:xfrm>
            <a:off x="6845935" y="1211580"/>
            <a:ext cx="589280" cy="583565"/>
          </a:xfrm>
          <a:prstGeom prst="rect">
            <a:avLst/>
          </a:prstGeom>
          <a:noFill/>
        </p:spPr>
        <p:txBody>
          <a:bodyPr wrap="none" rtlCol="0">
            <a:spAutoFit/>
          </a:bodyPr>
          <a:p>
            <a:pPr algn="l"/>
            <a:r>
              <a:rPr lang="zh-CN" altLang="en-US" sz="3200" b="1">
                <a:solidFill>
                  <a:schemeClr val="accent2">
                    <a:lumMod val="75000"/>
                  </a:schemeClr>
                </a:solidFill>
                <a:latin typeface="Times New Roman" panose="02020603050405020304" charset="0"/>
                <a:cs typeface="Times New Roman" panose="02020603050405020304" charset="0"/>
                <a:sym typeface="+mn-ea"/>
              </a:rPr>
              <a:t>流</a:t>
            </a:r>
            <a:endParaRPr lang="zh-CN" altLang="en-US"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9058275" y="459105"/>
            <a:ext cx="1478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流动</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流淌</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9058275" y="1273175"/>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漂浮</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9635490" y="1994535"/>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洪水</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10348595" y="1994535"/>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淹没</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11014710" y="1994535"/>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泛滥</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4277995" y="459105"/>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流感</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4125595" y="1273810"/>
            <a:ext cx="1097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流利的</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1480185" y="1273175"/>
            <a:ext cx="14782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流利</a:t>
            </a:r>
            <a:r>
              <a:rPr lang="en-US" altLang="zh-CN" sz="2400" b="1">
                <a:solidFill>
                  <a:schemeClr val="accent2">
                    <a:lumMod val="75000"/>
                  </a:schemeClr>
                </a:solidFill>
                <a:latin typeface="Times New Roman" panose="02020603050405020304" charset="0"/>
                <a:cs typeface="Times New Roman" panose="02020603050405020304" charset="0"/>
                <a:sym typeface="+mn-ea"/>
              </a:rPr>
              <a:t>,</a:t>
            </a:r>
            <a:r>
              <a:rPr lang="zh-CN" altLang="en-US" sz="2400" b="1">
                <a:solidFill>
                  <a:schemeClr val="accent2">
                    <a:lumMod val="75000"/>
                  </a:schemeClr>
                </a:solidFill>
                <a:latin typeface="Times New Roman" panose="02020603050405020304" charset="0"/>
                <a:cs typeface="Times New Roman" panose="02020603050405020304" charset="0"/>
                <a:sym typeface="+mn-ea"/>
              </a:rPr>
              <a:t>流畅</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4125595" y="1994535"/>
            <a:ext cx="792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影响</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4" name="标题 1"/>
          <p:cNvSpPr>
            <a:spLocks noGrp="1"/>
          </p:cNvSpPr>
          <p:nvPr/>
        </p:nvSpPr>
        <p:spPr>
          <a:xfrm>
            <a:off x="162517" y="291104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2400" spc="150">
                <a:solidFill>
                  <a:srgbClr val="000000"/>
                </a:solidFill>
                <a:latin typeface="Times New Roman" panose="02020603050405020304" charset="0"/>
                <a:ea typeface="+mn-ea"/>
                <a:cs typeface="Times New Roman" panose="02020603050405020304" charset="0"/>
              </a:rPr>
              <a:t>7.erupt /ɪˈrʌpt / vi.&amp; vt. </a:t>
            </a:r>
            <a:endParaRPr lang="en-US" altLang="en-US" sz="2400" spc="150">
              <a:solidFill>
                <a:srgbClr val="00000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62560" y="3834765"/>
            <a:ext cx="11386820" cy="2812415"/>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2400">
                <a:latin typeface="Times New Roman" panose="02020603050405020304" charset="0"/>
                <a:ea typeface="+mn-ea"/>
                <a:cs typeface="Times New Roman" panose="02020603050405020304" charset="0"/>
              </a:rPr>
              <a:t>The couple volunteered to help after the volcano erupted.</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火山爆发后这对夫妇自愿帮忙。</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An active volcano may </a:t>
            </a:r>
            <a:r>
              <a:rPr sz="2400">
                <a:solidFill>
                  <a:schemeClr val="accent2">
                    <a:lumMod val="75000"/>
                  </a:schemeClr>
                </a:solidFill>
                <a:latin typeface="Times New Roman" panose="02020603050405020304" charset="0"/>
                <a:ea typeface="+mn-ea"/>
                <a:cs typeface="Times New Roman" panose="02020603050405020304" charset="0"/>
              </a:rPr>
              <a:t>erupt</a:t>
            </a:r>
            <a:r>
              <a:rPr sz="2400">
                <a:latin typeface="Times New Roman" panose="02020603050405020304" charset="0"/>
                <a:ea typeface="+mn-ea"/>
                <a:cs typeface="Times New Roman" panose="02020603050405020304" charset="0"/>
              </a:rPr>
              <a:t> at any time. 活火山会随时喷发。</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A fight has </a:t>
            </a:r>
            <a:r>
              <a:rPr sz="2400">
                <a:solidFill>
                  <a:schemeClr val="accent2">
                    <a:lumMod val="75000"/>
                  </a:schemeClr>
                </a:solidFill>
                <a:latin typeface="Times New Roman" panose="02020603050405020304" charset="0"/>
                <a:ea typeface="+mn-ea"/>
                <a:cs typeface="Times New Roman" panose="02020603050405020304" charset="0"/>
              </a:rPr>
              <a:t>erupted</a:t>
            </a:r>
            <a:r>
              <a:rPr sz="2400">
                <a:latin typeface="Times New Roman" panose="02020603050405020304" charset="0"/>
                <a:ea typeface="+mn-ea"/>
                <a:cs typeface="Times New Roman" panose="02020603050405020304" charset="0"/>
              </a:rPr>
              <a:t> outside the restaurant. 饭馆外发生了斗殴。</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             /ɪ'rʌpʃn/ n.爆发</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The </a:t>
            </a:r>
            <a:r>
              <a:rPr sz="2400">
                <a:solidFill>
                  <a:schemeClr val="accent2">
                    <a:lumMod val="75000"/>
                  </a:schemeClr>
                </a:solidFill>
                <a:latin typeface="Times New Roman" panose="02020603050405020304" charset="0"/>
                <a:ea typeface="+mn-ea"/>
                <a:cs typeface="Times New Roman" panose="02020603050405020304" charset="0"/>
              </a:rPr>
              <a:t>eruption</a:t>
            </a:r>
            <a:r>
              <a:rPr sz="2400">
                <a:latin typeface="Times New Roman" panose="02020603050405020304" charset="0"/>
                <a:ea typeface="+mn-ea"/>
                <a:cs typeface="Times New Roman" panose="02020603050405020304" charset="0"/>
              </a:rPr>
              <a:t> of the volcano destroyed many villages. </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火山爆发破坏了很多村庄。</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Volcanic </a:t>
            </a:r>
            <a:r>
              <a:rPr sz="2400">
                <a:solidFill>
                  <a:schemeClr val="accent2">
                    <a:lumMod val="75000"/>
                  </a:schemeClr>
                </a:solidFill>
                <a:latin typeface="Times New Roman" panose="02020603050405020304" charset="0"/>
                <a:ea typeface="+mn-ea"/>
                <a:cs typeface="Times New Roman" panose="02020603050405020304" charset="0"/>
              </a:rPr>
              <a:t>eruption</a:t>
            </a:r>
            <a:r>
              <a:rPr sz="2400">
                <a:latin typeface="Times New Roman" panose="02020603050405020304" charset="0"/>
                <a:ea typeface="+mn-ea"/>
                <a:cs typeface="Times New Roman" panose="02020603050405020304" charset="0"/>
              </a:rPr>
              <a:t> is the most terrible natural disasters on earth.</a:t>
            </a:r>
            <a:endParaRPr sz="2400">
              <a:latin typeface="Times New Roman" panose="02020603050405020304" charset="0"/>
              <a:ea typeface="+mn-ea"/>
              <a:cs typeface="Times New Roman" panose="02020603050405020304" charset="0"/>
            </a:endParaRPr>
          </a:p>
          <a:p>
            <a:r>
              <a:rPr sz="2400">
                <a:latin typeface="Times New Roman" panose="02020603050405020304" charset="0"/>
                <a:ea typeface="+mn-ea"/>
                <a:cs typeface="Times New Roman" panose="02020603050405020304" charset="0"/>
              </a:rPr>
              <a:t>火山喷发是地球上最可怕的自然灾害之一。</a:t>
            </a:r>
            <a:endParaRPr sz="3200">
              <a:latin typeface="Times New Roman" panose="02020603050405020304" charset="0"/>
              <a:ea typeface="+mn-ea"/>
              <a:cs typeface="Times New Roman" panose="02020603050405020304" charset="0"/>
            </a:endParaRPr>
          </a:p>
          <a:p>
            <a:endParaRPr sz="3200">
              <a:solidFill>
                <a:schemeClr val="tx1"/>
              </a:solidFill>
              <a:latin typeface="Times New Roman" panose="02020603050405020304" charset="0"/>
              <a:ea typeface="+mn-ea"/>
              <a:cs typeface="Times New Roman" panose="02020603050405020304" charset="0"/>
            </a:endParaRPr>
          </a:p>
        </p:txBody>
      </p:sp>
      <p:sp>
        <p:nvSpPr>
          <p:cNvPr id="18" name="文本框 17"/>
          <p:cNvSpPr txBox="1"/>
          <p:nvPr/>
        </p:nvSpPr>
        <p:spPr>
          <a:xfrm>
            <a:off x="3827145" y="3004185"/>
            <a:ext cx="1694180" cy="460375"/>
          </a:xfrm>
          <a:prstGeom prst="rect">
            <a:avLst/>
          </a:prstGeom>
          <a:noFill/>
        </p:spPr>
        <p:txBody>
          <a:bodyPr wrap="non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爆发; 喷出</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19" name="文本框 18"/>
          <p:cNvSpPr txBox="1"/>
          <p:nvPr/>
        </p:nvSpPr>
        <p:spPr>
          <a:xfrm>
            <a:off x="239395" y="4751705"/>
            <a:ext cx="1300480" cy="460375"/>
          </a:xfrm>
          <a:prstGeom prst="rect">
            <a:avLst/>
          </a:prstGeom>
          <a:noFill/>
        </p:spPr>
        <p:txBody>
          <a:bodyPr wrap="non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eruption</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P spid="6" grpId="0"/>
      <p:bldP spid="7" grpId="0"/>
      <p:bldP spid="8" grpId="0"/>
      <p:bldP spid="9" grpId="0"/>
      <p:bldP spid="11" grpId="0"/>
      <p:bldP spid="12" grpId="0"/>
      <p:bldP spid="13" grpId="0"/>
      <p:bldP spid="18" grpId="0"/>
      <p:bldP spid="19"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187308"/>
</p:tagLst>
</file>

<file path=ppt/tags/tag101.xml><?xml version="1.0" encoding="utf-8"?>
<p:tagLst xmlns:p="http://schemas.openxmlformats.org/presentationml/2006/main">
  <p:tag name="KSO_WM_BEAUTIFY_FLAG" val="#wm#"/>
  <p:tag name="KSO_WM_TEMPLATE_CATEGORY" val="custom"/>
  <p:tag name="KSO_WM_TEMPLATE_INDEX" val="20187308"/>
</p:tagLst>
</file>

<file path=ppt/tags/tag102.xml><?xml version="1.0" encoding="utf-8"?>
<p:tagLst xmlns:p="http://schemas.openxmlformats.org/presentationml/2006/main">
  <p:tag name="KSO_WM_BEAUTIFY_FLAG" val="#wm#"/>
  <p:tag name="KSO_WM_TEMPLATE_CATEGORY" val="custom"/>
  <p:tag name="KSO_WM_TEMPLATE_INDEX" val="20187308"/>
</p:tagLst>
</file>

<file path=ppt/tags/tag103.xml><?xml version="1.0" encoding="utf-8"?>
<p:tagLst xmlns:p="http://schemas.openxmlformats.org/presentationml/2006/main">
  <p:tag name="KSO_WM_BEAUTIFY_FLAG" val="#wm#"/>
  <p:tag name="KSO_WM_TEMPLATE_CATEGORY" val="custom"/>
  <p:tag name="KSO_WM_TEMPLATE_INDEX" val="20187308"/>
</p:tagLst>
</file>

<file path=ppt/tags/tag104.xml><?xml version="1.0" encoding="utf-8"?>
<p:tagLst xmlns:p="http://schemas.openxmlformats.org/presentationml/2006/main">
  <p:tag name="KSO_WM_BEAUTIFY_FLAG" val="#wm#"/>
  <p:tag name="KSO_WM_TEMPLATE_CATEGORY" val="custom"/>
  <p:tag name="KSO_WM_TEMPLATE_INDEX" val="20187308"/>
</p:tagLst>
</file>

<file path=ppt/tags/tag105.xml><?xml version="1.0" encoding="utf-8"?>
<p:tagLst xmlns:p="http://schemas.openxmlformats.org/presentationml/2006/main">
  <p:tag name="KSO_WM_BEAUTIFY_FLAG" val="#wm#"/>
  <p:tag name="KSO_WM_TEMPLATE_CATEGORY" val="custom"/>
  <p:tag name="KSO_WM_TEMPLATE_INDEX" val="20187308"/>
</p:tagLst>
</file>

<file path=ppt/tags/tag106.xml><?xml version="1.0" encoding="utf-8"?>
<p:tagLst xmlns:p="http://schemas.openxmlformats.org/presentationml/2006/main">
  <p:tag name="KSO_WM_BEAUTIFY_FLAG" val="#wm#"/>
  <p:tag name="KSO_WM_TEMPLATE_CATEGORY" val="custom"/>
  <p:tag name="KSO_WM_TEMPLATE_INDEX" val="20187308"/>
</p:tagLst>
</file>

<file path=ppt/tags/tag107.xml><?xml version="1.0" encoding="utf-8"?>
<p:tagLst xmlns:p="http://schemas.openxmlformats.org/presentationml/2006/main">
  <p:tag name="KSO_WM_BEAUTIFY_FLAG" val="#wm#"/>
  <p:tag name="KSO_WM_TEMPLATE_CATEGORY" val="custom"/>
  <p:tag name="KSO_WM_TEMPLATE_INDEX" val="20187308"/>
</p:tagLst>
</file>

<file path=ppt/tags/tag108.xml><?xml version="1.0" encoding="utf-8"?>
<p:tagLst xmlns:p="http://schemas.openxmlformats.org/presentationml/2006/main">
  <p:tag name="KSO_WM_BEAUTIFY_FLAG" val="#wm#"/>
  <p:tag name="KSO_WM_TEMPLATE_CATEGORY" val="custom"/>
  <p:tag name="KSO_WM_TEMPLATE_INDEX" val="20187308"/>
</p:tagLst>
</file>

<file path=ppt/tags/tag109.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187308"/>
</p:tagLst>
</file>

<file path=ppt/tags/tag111.xml><?xml version="1.0" encoding="utf-8"?>
<p:tagLst xmlns:p="http://schemas.openxmlformats.org/presentationml/2006/main">
  <p:tag name="KSO_WM_BEAUTIFY_FLAG" val="#wm#"/>
  <p:tag name="KSO_WM_TEMPLATE_CATEGORY" val="custom"/>
  <p:tag name="KSO_WM_TEMPLATE_INDEX" val="20187308"/>
</p:tagLst>
</file>

<file path=ppt/tags/tag112.xml><?xml version="1.0" encoding="utf-8"?>
<p:tagLst xmlns:p="http://schemas.openxmlformats.org/presentationml/2006/main">
  <p:tag name="KSO_WM_BEAUTIFY_FLAG" val="#wm#"/>
  <p:tag name="KSO_WM_TEMPLATE_CATEGORY" val="custom"/>
  <p:tag name="KSO_WM_TEMPLATE_INDEX" val="20187308"/>
</p:tagLst>
</file>

<file path=ppt/tags/tag113.xml><?xml version="1.0" encoding="utf-8"?>
<p:tagLst xmlns:p="http://schemas.openxmlformats.org/presentationml/2006/main">
  <p:tag name="KSO_WM_BEAUTIFY_FLAG" val="#wm#"/>
  <p:tag name="KSO_WM_TEMPLATE_CATEGORY" val="custom"/>
  <p:tag name="KSO_WM_TEMPLATE_INDEX" val="20187308"/>
</p:tagLst>
</file>

<file path=ppt/tags/tag114.xml><?xml version="1.0" encoding="utf-8"?>
<p:tagLst xmlns:p="http://schemas.openxmlformats.org/presentationml/2006/main">
  <p:tag name="KSO_WM_UNIT_TABLE_BEAUTIFY" val="smartTable{e99094f6-5606-4267-97e7-7aaff94a8f5e}"/>
</p:tagLst>
</file>

<file path=ppt/tags/tag115.xml><?xml version="1.0" encoding="utf-8"?>
<p:tagLst xmlns:p="http://schemas.openxmlformats.org/presentationml/2006/main">
  <p:tag name="KSO_WM_BEAUTIFY_FLAG" val="#wm#"/>
  <p:tag name="KSO_WM_TEMPLATE_CATEGORY" val="custom"/>
  <p:tag name="KSO_WM_TEMPLATE_INDEX" val="20187308"/>
</p:tagLst>
</file>

<file path=ppt/tags/tag116.xml><?xml version="1.0" encoding="utf-8"?>
<p:tagLst xmlns:p="http://schemas.openxmlformats.org/presentationml/2006/main">
  <p:tag name="KSO_WM_BEAUTIFY_FLAG" val="#wm#"/>
  <p:tag name="KSO_WM_TEMPLATE_CATEGORY" val="custom"/>
  <p:tag name="KSO_WM_TEMPLATE_INDEX" val="20187308"/>
</p:tagLst>
</file>

<file path=ppt/tags/tag117.xml><?xml version="1.0" encoding="utf-8"?>
<p:tagLst xmlns:p="http://schemas.openxmlformats.org/presentationml/2006/main">
  <p:tag name="KSO_WM_BEAUTIFY_FLAG" val="#wm#"/>
  <p:tag name="KSO_WM_TEMPLATE_CATEGORY" val="custom"/>
  <p:tag name="KSO_WM_TEMPLATE_INDEX" val="20187308"/>
</p:tagLst>
</file>

<file path=ppt/tags/tag118.xml><?xml version="1.0" encoding="utf-8"?>
<p:tagLst xmlns:p="http://schemas.openxmlformats.org/presentationml/2006/main">
  <p:tag name="KSO_WM_BEAUTIFY_FLAG" val="#wm#"/>
  <p:tag name="KSO_WM_TEMPLATE_CATEGORY" val="custom"/>
  <p:tag name="KSO_WM_TEMPLATE_INDEX" val="20187308"/>
</p:tagLst>
</file>

<file path=ppt/tags/tag119.xml><?xml version="1.0" encoding="utf-8"?>
<p:tagLst xmlns:p="http://schemas.openxmlformats.org/presentationml/2006/main">
  <p:tag name="KSO_WM_BEAUTIFY_FLAG" val="#wm#"/>
  <p:tag name="KSO_WM_TEMPLATE_CATEGORY" val="custom"/>
  <p:tag name="KSO_WM_TEMPLATE_INDEX" val="20187308"/>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187308"/>
</p:tagLst>
</file>

<file path=ppt/tags/tag121.xml><?xml version="1.0" encoding="utf-8"?>
<p:tagLst xmlns:p="http://schemas.openxmlformats.org/presentationml/2006/main">
  <p:tag name="KSO_WM_BEAUTIFY_FLAG" val="#wm#"/>
  <p:tag name="KSO_WM_TEMPLATE_CATEGORY" val="custom"/>
  <p:tag name="KSO_WM_TEMPLATE_INDEX" val="20187308"/>
</p:tagLst>
</file>

<file path=ppt/tags/tag122.xml><?xml version="1.0" encoding="utf-8"?>
<p:tagLst xmlns:p="http://schemas.openxmlformats.org/presentationml/2006/main">
  <p:tag name="KSO_WM_BEAUTIFY_FLAG" val="#wm#"/>
  <p:tag name="KSO_WM_TEMPLATE_CATEGORY" val="custom"/>
  <p:tag name="KSO_WM_TEMPLATE_INDEX" val="20187308"/>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3.xml><?xml version="1.0" encoding="utf-8"?>
<p:tagLst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6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5.xml><?xml version="1.0" encoding="utf-8"?>
<p:tagLst xmlns:p="http://schemas.openxmlformats.org/presentationml/2006/main">
  <p:tag name="KSO_WM_BEAUTIFY_FLAG" val="#wm#"/>
  <p:tag name="KSO_WM_TEMPLATE_CATEGORY" val="custom"/>
  <p:tag name="KSO_WM_TEMPLATE_INDEX" val="20187308"/>
</p:tagLst>
</file>

<file path=ppt/tags/tag66.xml><?xml version="1.0" encoding="utf-8"?>
<p:tagLst xmlns:p="http://schemas.openxmlformats.org/presentationml/2006/main">
  <p:tag name="KSO_WM_BEAUTIFY_FLAG" val="#wm#"/>
  <p:tag name="KSO_WM_TEMPLATE_CATEGORY" val="custom"/>
  <p:tag name="KSO_WM_TEMPLATE_INDEX" val="20187308"/>
</p:tagLst>
</file>

<file path=ppt/tags/tag67.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KSO_WM_BEAUTIFY_FLAG" val="#wm#"/>
  <p:tag name="KSO_WM_TEMPLATE_CATEGORY" val="custom"/>
  <p:tag name="KSO_WM_TEMPLATE_INDEX" val="20187308"/>
</p:tagLst>
</file>

<file path=ppt/tags/tag69.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Lst>
</file>

<file path=ppt/tags/tag71.xml><?xml version="1.0" encoding="utf-8"?>
<p:tagLst xmlns:p="http://schemas.openxmlformats.org/presentationml/2006/main">
  <p:tag name="KSO_WM_BEAUTIFY_FLAG" val="#wm#"/>
  <p:tag name="KSO_WM_TEMPLATE_CATEGORY" val="custom"/>
  <p:tag name="KSO_WM_TEMPLATE_INDEX" val="20187308"/>
</p:tagLst>
</file>

<file path=ppt/tags/tag72.xml><?xml version="1.0" encoding="utf-8"?>
<p:tagLst xmlns:p="http://schemas.openxmlformats.org/presentationml/2006/main">
  <p:tag name="KSO_WM_TEMPLATE_THUMBS_INDEX" val="1、2、3、6、8、10、11、12、15"/>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p="http://schemas.openxmlformats.org/presentationml/2006/main">
  <p:tag name="KSO_WM_TEMPLATE_THUMBS_INDEX" val="1、2、3、6、8、10、11、12、15"/>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p="http://schemas.openxmlformats.org/presentationml/2006/main">
  <p:tag name="KSO_WM_BEAUTIFY_FLAG" val="#wm#"/>
  <p:tag name="KSO_WM_TEMPLATE_CATEGORY" val="custom"/>
  <p:tag name="KSO_WM_TEMPLATE_INDEX" val="20187308"/>
</p:tagLst>
</file>

<file path=ppt/tags/tag75.xml><?xml version="1.0" encoding="utf-8"?>
<p:tagLst xmlns:p="http://schemas.openxmlformats.org/presentationml/2006/main">
  <p:tag name="KSO_WM_BEAUTIFY_FLAG" val="#wm#"/>
  <p:tag name="KSO_WM_TEMPLATE_CATEGORY" val="custom"/>
  <p:tag name="KSO_WM_TEMPLATE_INDEX" val="20187308"/>
</p:tagLst>
</file>

<file path=ppt/tags/tag76.xml><?xml version="1.0" encoding="utf-8"?>
<p:tagLst xmlns:p="http://schemas.openxmlformats.org/presentationml/2006/main">
  <p:tag name="KSO_WM_BEAUTIFY_FLAG" val="#wm#"/>
  <p:tag name="KSO_WM_TEMPLATE_CATEGORY" val="custom"/>
  <p:tag name="KSO_WM_TEMPLATE_INDEX" val="20187308"/>
</p:tagLst>
</file>

<file path=ppt/tags/tag77.xml><?xml version="1.0" encoding="utf-8"?>
<p:tagLst xmlns:p="http://schemas.openxmlformats.org/presentationml/2006/main">
  <p:tag name="KSO_WM_BEAUTIFY_FLAG" val="#wm#"/>
  <p:tag name="KSO_WM_TEMPLATE_CATEGORY" val="custom"/>
  <p:tag name="KSO_WM_TEMPLATE_INDEX" val="20187308"/>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Lst>
</file>

<file path=ppt/tags/tag81.xml><?xml version="1.0" encoding="utf-8"?>
<p:tagLst xmlns:p="http://schemas.openxmlformats.org/presentationml/2006/main">
  <p:tag name="KSO_WM_BEAUTIFY_FLAG" val="#wm#"/>
  <p:tag name="KSO_WM_TEMPLATE_CATEGORY" val="custom"/>
  <p:tag name="KSO_WM_TEMPLATE_INDEX" val="20187308"/>
</p:tagLst>
</file>

<file path=ppt/tags/tag82.xml><?xml version="1.0" encoding="utf-8"?>
<p:tagLst xmlns:p="http://schemas.openxmlformats.org/presentationml/2006/main">
  <p:tag name="KSO_WM_BEAUTIFY_FLAG" val="#wm#"/>
  <p:tag name="KSO_WM_TEMPLATE_CATEGORY" val="custom"/>
  <p:tag name="KSO_WM_TEMPLATE_INDEX" val="20187308"/>
</p:tagLst>
</file>

<file path=ppt/tags/tag83.xml><?xml version="1.0" encoding="utf-8"?>
<p:tagLst xmlns:p="http://schemas.openxmlformats.org/presentationml/2006/main">
  <p:tag name="KSO_WM_BEAUTIFY_FLAG" val="#wm#"/>
  <p:tag name="KSO_WM_TEMPLATE_CATEGORY" val="custom"/>
  <p:tag name="KSO_WM_TEMPLATE_INDEX" val="20187308"/>
</p:tagLst>
</file>

<file path=ppt/tags/tag84.xml><?xml version="1.0" encoding="utf-8"?>
<p:tagLst xmlns:p="http://schemas.openxmlformats.org/presentationml/2006/main">
  <p:tag name="KSO_WM_BEAUTIFY_FLAG" val="#wm#"/>
  <p:tag name="KSO_WM_TEMPLATE_CATEGORY" val="custom"/>
  <p:tag name="KSO_WM_TEMPLATE_INDEX" val="20187308"/>
</p:tagLst>
</file>

<file path=ppt/tags/tag85.xml><?xml version="1.0" encoding="utf-8"?>
<p:tagLst xmlns:p="http://schemas.openxmlformats.org/presentationml/2006/main">
  <p:tag name="KSO_WM_BEAUTIFY_FLAG" val="#wm#"/>
  <p:tag name="KSO_WM_TEMPLATE_CATEGORY" val="custom"/>
  <p:tag name="KSO_WM_TEMPLATE_INDEX" val="20187308"/>
</p:tagLst>
</file>

<file path=ppt/tags/tag86.xml><?xml version="1.0" encoding="utf-8"?>
<p:tagLst xmlns:p="http://schemas.openxmlformats.org/presentationml/2006/main">
  <p:tag name="KSO_WM_UNIT_TABLE_BEAUTIFY" val="smartTable{5cbe1c5d-076a-418c-8416-8e73fee42a28}"/>
</p:tagLst>
</file>

<file path=ppt/tags/tag87.xml><?xml version="1.0" encoding="utf-8"?>
<p:tagLst xmlns:p="http://schemas.openxmlformats.org/presentationml/2006/main">
  <p:tag name="KSO_WM_BEAUTIFY_FLAG" val="#wm#"/>
  <p:tag name="KSO_WM_TEMPLATE_CATEGORY" val="custom"/>
  <p:tag name="KSO_WM_TEMPLATE_INDEX" val="20187308"/>
</p:tagLst>
</file>

<file path=ppt/tags/tag88.xml><?xml version="1.0" encoding="utf-8"?>
<p:tagLst xmlns:p="http://schemas.openxmlformats.org/presentationml/2006/main">
  <p:tag name="KSO_WM_BEAUTIFY_FLAG" val="#wm#"/>
  <p:tag name="KSO_WM_TEMPLATE_CATEGORY" val="custom"/>
  <p:tag name="KSO_WM_TEMPLATE_INDEX" val="20187308"/>
</p:tagLst>
</file>

<file path=ppt/tags/tag89.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187308"/>
</p:tagLst>
</file>

<file path=ppt/tags/tag91.xml><?xml version="1.0" encoding="utf-8"?>
<p:tagLst xmlns:p="http://schemas.openxmlformats.org/presentationml/2006/main">
  <p:tag name="KSO_WM_BEAUTIFY_FLAG" val="#wm#"/>
  <p:tag name="KSO_WM_TEMPLATE_CATEGORY" val="custom"/>
  <p:tag name="KSO_WM_TEMPLATE_INDEX" val="20187308"/>
</p:tagLst>
</file>

<file path=ppt/tags/tag92.xml><?xml version="1.0" encoding="utf-8"?>
<p:tagLst xmlns:p="http://schemas.openxmlformats.org/presentationml/2006/main">
  <p:tag name="KSO_WM_BEAUTIFY_FLAG" val="#wm#"/>
  <p:tag name="KSO_WM_TEMPLATE_CATEGORY" val="custom"/>
  <p:tag name="KSO_WM_TEMPLATE_INDEX" val="20187308"/>
</p:tagLst>
</file>

<file path=ppt/tags/tag93.xml><?xml version="1.0" encoding="utf-8"?>
<p:tagLst xmlns:p="http://schemas.openxmlformats.org/presentationml/2006/main">
  <p:tag name="KSO_WM_BEAUTIFY_FLAG" val="#wm#"/>
  <p:tag name="KSO_WM_TEMPLATE_CATEGORY" val="custom"/>
  <p:tag name="KSO_WM_TEMPLATE_INDEX" val="20187308"/>
</p:tagLst>
</file>

<file path=ppt/tags/tag94.xml><?xml version="1.0" encoding="utf-8"?>
<p:tagLst xmlns:p="http://schemas.openxmlformats.org/presentationml/2006/main">
  <p:tag name="KSO_WM_BEAUTIFY_FLAG" val="#wm#"/>
  <p:tag name="KSO_WM_TEMPLATE_CATEGORY" val="custom"/>
  <p:tag name="KSO_WM_TEMPLATE_INDEX" val="20187308"/>
</p:tagLst>
</file>

<file path=ppt/tags/tag95.xml><?xml version="1.0" encoding="utf-8"?>
<p:tagLst xmlns:p="http://schemas.openxmlformats.org/presentationml/2006/main">
  <p:tag name="KSO_WM_BEAUTIFY_FLAG" val="#wm#"/>
  <p:tag name="KSO_WM_TEMPLATE_CATEGORY" val="custom"/>
  <p:tag name="KSO_WM_TEMPLATE_INDEX" val="20187308"/>
</p:tagLst>
</file>

<file path=ppt/tags/tag96.xml><?xml version="1.0" encoding="utf-8"?>
<p:tagLst xmlns:p="http://schemas.openxmlformats.org/presentationml/2006/main">
  <p:tag name="KSO_WM_BEAUTIFY_FLAG" val="#wm#"/>
  <p:tag name="KSO_WM_TEMPLATE_CATEGORY" val="custom"/>
  <p:tag name="KSO_WM_TEMPLATE_INDEX" val="20187308"/>
</p:tagLst>
</file>

<file path=ppt/tags/tag97.xml><?xml version="1.0" encoding="utf-8"?>
<p:tagLst xmlns:p="http://schemas.openxmlformats.org/presentationml/2006/main">
  <p:tag name="KSO_WM_BEAUTIFY_FLAG" val="#wm#"/>
  <p:tag name="KSO_WM_TEMPLATE_CATEGORY" val="custom"/>
  <p:tag name="KSO_WM_TEMPLATE_INDEX" val="20187308"/>
</p:tagLst>
</file>

<file path=ppt/tags/tag98.xml><?xml version="1.0" encoding="utf-8"?>
<p:tagLst xmlns:p="http://schemas.openxmlformats.org/presentationml/2006/main">
  <p:tag name="KSO_WM_BEAUTIFY_FLAG" val="#wm#"/>
  <p:tag name="KSO_WM_TEMPLATE_CATEGORY" val="custom"/>
  <p:tag name="KSO_WM_TEMPLATE_INDEX" val="20187308"/>
</p:tagLst>
</file>

<file path=ppt/tags/tag99.xml><?xml version="1.0" encoding="utf-8"?>
<p:tagLst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25943</Words>
  <Application>WPS 演示</Application>
  <PresentationFormat>宽屏</PresentationFormat>
  <Paragraphs>1929</Paragraphs>
  <Slides>58</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58</vt:i4>
      </vt:variant>
    </vt:vector>
  </HeadingPairs>
  <TitlesOfParts>
    <vt:vector size="68" baseType="lpstr">
      <vt:lpstr>Arial</vt:lpstr>
      <vt:lpstr>宋体</vt:lpstr>
      <vt:lpstr>Wingdings</vt:lpstr>
      <vt:lpstr>微软雅黑</vt:lpstr>
      <vt:lpstr>Times New Roman</vt:lpstr>
      <vt:lpstr>Arial Unicode MS</vt:lpstr>
      <vt:lpstr>HelveticaNeue</vt:lpstr>
      <vt:lpstr>NumberOnly</vt:lpstr>
      <vt:lpstr>华文新魏</vt:lpstr>
      <vt:lpstr>Office 主题​​</vt:lpstr>
      <vt:lpstr>PowerPoint 演示文稿</vt:lpstr>
      <vt:lpstr>人教版新教材 词汇导学练</vt:lpstr>
      <vt:lpstr>1.disaster / dɪ'zɑ:stə(r) / n.</vt:lpstr>
      <vt:lpstr>2.tornado /tɔ:ˈneɪdəʊ/ 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曹小等</cp:lastModifiedBy>
  <cp:revision>118</cp:revision>
  <dcterms:created xsi:type="dcterms:W3CDTF">2019-11-11T03:15:00Z</dcterms:created>
  <dcterms:modified xsi:type="dcterms:W3CDTF">2020-08-18T02:11:57Z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