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465" r:id="rId3"/>
    <p:sldId id="410" r:id="rId4"/>
    <p:sldId id="412" r:id="rId6"/>
    <p:sldId id="413" r:id="rId7"/>
    <p:sldId id="415" r:id="rId8"/>
    <p:sldId id="414" r:id="rId9"/>
    <p:sldId id="416" r:id="rId10"/>
    <p:sldId id="417" r:id="rId11"/>
    <p:sldId id="418" r:id="rId12"/>
    <p:sldId id="419" r:id="rId13"/>
    <p:sldId id="421" r:id="rId14"/>
    <p:sldId id="422" r:id="rId15"/>
    <p:sldId id="423" r:id="rId16"/>
    <p:sldId id="424" r:id="rId17"/>
    <p:sldId id="425" r:id="rId18"/>
    <p:sldId id="426" r:id="rId19"/>
    <p:sldId id="427" r:id="rId20"/>
    <p:sldId id="428" r:id="rId21"/>
    <p:sldId id="429" r:id="rId22"/>
    <p:sldId id="430" r:id="rId23"/>
    <p:sldId id="431" r:id="rId24"/>
    <p:sldId id="432" r:id="rId25"/>
    <p:sldId id="433" r:id="rId26"/>
    <p:sldId id="434" r:id="rId27"/>
    <p:sldId id="435" r:id="rId28"/>
    <p:sldId id="437" r:id="rId29"/>
    <p:sldId id="438" r:id="rId30"/>
    <p:sldId id="439" r:id="rId31"/>
    <p:sldId id="440" r:id="rId32"/>
    <p:sldId id="441" r:id="rId33"/>
    <p:sldId id="442" r:id="rId34"/>
    <p:sldId id="443" r:id="rId35"/>
    <p:sldId id="444" r:id="rId36"/>
    <p:sldId id="445" r:id="rId37"/>
    <p:sldId id="446" r:id="rId38"/>
    <p:sldId id="447" r:id="rId39"/>
    <p:sldId id="448" r:id="rId40"/>
    <p:sldId id="449" r:id="rId41"/>
    <p:sldId id="450" r:id="rId42"/>
    <p:sldId id="451" r:id="rId43"/>
    <p:sldId id="452" r:id="rId44"/>
    <p:sldId id="453" r:id="rId45"/>
    <p:sldId id="454" r:id="rId46"/>
    <p:sldId id="455" r:id="rId47"/>
    <p:sldId id="456" r:id="rId48"/>
    <p:sldId id="457" r:id="rId49"/>
    <p:sldId id="458" r:id="rId50"/>
    <p:sldId id="459" r:id="rId51"/>
    <p:sldId id="460" r:id="rId52"/>
    <p:sldId id="461" r:id="rId53"/>
    <p:sldId id="462" r:id="rId54"/>
    <p:sldId id="464" r:id="rId5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26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8" Type="http://schemas.openxmlformats.org/officeDocument/2006/relationships/tableStyles" Target="tableStyles.xml"/><Relationship Id="rId57" Type="http://schemas.openxmlformats.org/officeDocument/2006/relationships/viewProps" Target="viewProps.xml"/><Relationship Id="rId56" Type="http://schemas.openxmlformats.org/officeDocument/2006/relationships/presProps" Target="presProps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notesMaster" Target="notesMasters/notesMaster1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2286000" indent="0">
              <a:buNone/>
              <a:defRPr/>
            </a:lvl6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40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 defTabSz="914400" eaLnBrk="1" fontAlgn="auto" latinLnBrk="0" hangingPunct="1"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buFont typeface="Arial" panose="020B0604020202020204" pitchFamily="34" charset="0"/>
              <a:buChar char="●"/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image" Target="../media/image1.png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63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4.xm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8.xml"/><Relationship Id="rId1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9.xml"/><Relationship Id="rId1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81.xml"/><Relationship Id="rId1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3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9.xml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90.xml"/><Relationship Id="rId1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3.xml"/><Relationship Id="rId1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4.xml"/><Relationship Id="rId1" Type="http://schemas.openxmlformats.org/officeDocument/2006/relationships/image" Target="../media/image12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7.xml"/><Relationship Id="rId1" Type="http://schemas.openxmlformats.org/officeDocument/2006/relationships/image" Target="../media/image13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0.xml"/><Relationship Id="rId1" Type="http://schemas.openxmlformats.org/officeDocument/2006/relationships/image" Target="../media/image14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1.xml"/></Relationships>
</file>

<file path=ppt/slides/_rels/slide3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02.xml"/><Relationship Id="rId2" Type="http://schemas.openxmlformats.org/officeDocument/2006/relationships/image" Target="../media/image1.png"/><Relationship Id="rId1" Type="http://schemas.openxmlformats.org/officeDocument/2006/relationships/image" Target="../media/image15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3.xml"/><Relationship Id="rId1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5.xml"/></Relationships>
</file>

<file path=ppt/slides/_rels/slide4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06.xml"/><Relationship Id="rId2" Type="http://schemas.openxmlformats.org/officeDocument/2006/relationships/image" Target="../media/image1.png"/><Relationship Id="rId1" Type="http://schemas.openxmlformats.org/officeDocument/2006/relationships/image" Target="../media/image17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7.xml"/></Relationships>
</file>

<file path=ppt/slides/_rels/slide4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08.xml"/><Relationship Id="rId2" Type="http://schemas.openxmlformats.org/officeDocument/2006/relationships/image" Target="../media/image1.png"/><Relationship Id="rId1" Type="http://schemas.openxmlformats.org/officeDocument/2006/relationships/image" Target="../media/image18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9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0.xml"/></Relationships>
</file>

<file path=ppt/slides/_rels/slide4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11.xml"/><Relationship Id="rId2" Type="http://schemas.openxmlformats.org/officeDocument/2006/relationships/image" Target="../media/image1.png"/><Relationship Id="rId1" Type="http://schemas.openxmlformats.org/officeDocument/2006/relationships/image" Target="../media/image19.pn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5.xml"/></Relationships>
</file>

<file path=ppt/slides/_rels/slide5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16.xml"/><Relationship Id="rId2" Type="http://schemas.openxmlformats.org/officeDocument/2006/relationships/image" Target="../media/image1.png"/><Relationship Id="rId1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</p:spTree>
    <p:custDataLst>
      <p:tags r:id="rId2"/>
    </p:custData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" name="图片 10" descr="M：人手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055" y="-635"/>
            <a:ext cx="12073890" cy="685863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1242695" y="307340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人手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56510" y="2675890"/>
            <a:ext cx="1520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男人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572000" y="1982470"/>
            <a:ext cx="1038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人类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11570" y="1130935"/>
            <a:ext cx="1325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人造的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187190" y="3136265"/>
            <a:ext cx="18084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男的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雄性的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雄性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96610" y="2491105"/>
            <a:ext cx="18084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女的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雌性的</a:t>
            </a:r>
            <a:endParaRPr lang="zh-CN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雌性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832090" y="1982470"/>
            <a:ext cx="17494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少女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女仆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937750" y="2734945"/>
            <a:ext cx="1038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少女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454910" y="3966210"/>
            <a:ext cx="172402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手册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指南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手工的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165918" y="4637405"/>
            <a:ext cx="19354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vt.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管理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经营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设法</a:t>
            </a:r>
            <a:r>
              <a:rPr lang="en-US" altLang="zh-CN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处理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948681" y="3966210"/>
            <a:ext cx="185102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n.方式;模式;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风格;做法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743191" y="3195320"/>
            <a:ext cx="182562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 道德;寓意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 道德的 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581199" y="4177030"/>
            <a:ext cx="1630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a.不道德的 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946074" y="4719320"/>
            <a:ext cx="1402080" cy="11988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 </a:t>
            </a:r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管理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管理部门</a:t>
            </a:r>
            <a:endParaRPr 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endParaRPr 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5998846" y="5467350"/>
            <a:ext cx="174942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n.管理人员;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ctr"/>
            <a:r>
              <a:rPr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经理</a:t>
            </a:r>
            <a:endParaRPr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3" grpId="0"/>
      <p:bldP spid="4" grpId="0"/>
      <p:bldP spid="5" grpId="0"/>
      <p:bldP spid="6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84150" y="105410"/>
            <a:ext cx="11833225" cy="60007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6. nationality /næʃəˈnæləti/ n._________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/ˈneɪʃn/n._____ 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/ˈnæʃnəl/ adj.______________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When asked his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nationality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, he said British. 被问及国籍时，他说是英国。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college attracts students of all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nationalities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这所大学吸引着各国的学生。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Yi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nationality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is distributed mainly over Yunnan, Sichuan and Guizhou provinces. 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彝族主要分布在云南 、 四川和贵州三省。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It seemed that the 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's health was improving.好像该国的健康状况正在改善。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British are known as a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of dog lovers.英国人以爱犬而闻名。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whole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were watching the football game. 全国的人都在看这场足球赛。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and local newspapers全国性的和地方的报纸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and international news国内和国际新闻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Agriculture plays an important part in the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economy.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农业在国民经济中占重要地位。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Lin Zexu and Yue Fei are our </a:t>
            </a:r>
            <a:r>
              <a:rPr lang="en-US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national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heroes.林则徐和岳飞是我们的民族英雄。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224145" y="105410"/>
            <a:ext cx="1943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国籍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178810" y="598170"/>
            <a:ext cx="20453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国家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333875" y="1090295"/>
            <a:ext cx="2959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国家的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图片 17" descr="nat-出生，天生填空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75565"/>
            <a:ext cx="12192635" cy="41148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075430" y="1514475"/>
            <a:ext cx="18548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天性</a:t>
            </a:r>
            <a:r>
              <a:rPr lang="en-US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本性</a:t>
            </a:r>
            <a:r>
              <a:rPr lang="en-US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自然</a:t>
            </a:r>
            <a:endParaRPr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12190" y="1903095"/>
            <a:ext cx="14865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出生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天生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75430" y="590550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国家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796405" y="590550"/>
            <a:ext cx="1791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民族的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国家的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0560050" y="34353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国籍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民族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329170" y="1504315"/>
            <a:ext cx="28917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天然的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自然的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不做作的</a:t>
            </a:r>
            <a:endParaRPr lang="zh-CN"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836035" y="2162175"/>
            <a:ext cx="356235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a.当地的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本土的 n.当地人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土著</a:t>
            </a:r>
            <a:endParaRPr lang="zh-CN"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138930" y="2828925"/>
            <a:ext cx="1791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天真的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幼稚的</a:t>
            </a:r>
            <a:endParaRPr lang="zh-CN"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4075430" y="3514725"/>
            <a:ext cx="1791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美好的</a:t>
            </a:r>
            <a:r>
              <a:rPr lang="en-US" alt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和蔼的</a:t>
            </a:r>
            <a:endParaRPr lang="zh-CN"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0838815" y="880745"/>
            <a:ext cx="944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altLang="en-US" sz="20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国际的</a:t>
            </a:r>
            <a:endParaRPr lang="zh-CN" altLang="en-US" sz="20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58115" y="4190365"/>
            <a:ext cx="12191365" cy="2553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7. design /dɪˈzaɪn/n._______________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vt.__________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69875" indent="-269875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zh-CN" altLang="en-US" sz="32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/dɪˈzaɪnə(r)/n.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设计师，设计者</a:t>
            </a:r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by design= on purpose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589020" y="4190365"/>
            <a:ext cx="28917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设计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方案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图案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083425" y="4190365"/>
            <a:ext cx="1943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设计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筹划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255270" y="4714875"/>
            <a:ext cx="1118044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>
              <a:buClrTx/>
              <a:buSzTx/>
              <a:buFontTx/>
            </a:pPr>
            <a:r>
              <a:rPr lang="zh-CN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词根词缀：</a:t>
            </a:r>
            <a:r>
              <a:rPr lang="en-US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de-(</a:t>
            </a:r>
            <a:r>
              <a:rPr lang="zh-CN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向下</a:t>
            </a:r>
            <a:r>
              <a:rPr lang="en-US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)+sign(</a:t>
            </a:r>
            <a:r>
              <a:rPr lang="zh-CN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符号</a:t>
            </a:r>
            <a:r>
              <a:rPr lang="en-US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)</a:t>
            </a:r>
            <a:r>
              <a:rPr lang="zh-CN" sz="2800" b="1">
                <a:solidFill>
                  <a:schemeClr val="accent4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：画下来的符号——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设计</a:t>
            </a:r>
            <a:r>
              <a:rPr 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方案</a:t>
            </a:r>
            <a:r>
              <a:rPr lang="en-US" alt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图案</a:t>
            </a:r>
            <a:endParaRPr lang="en-US" altLang="zh-CN" sz="2800" b="1" kern="1000">
              <a:solidFill>
                <a:schemeClr val="accent4">
                  <a:lumMod val="50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4333240" y="5622290"/>
            <a:ext cx="140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故意地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255270" y="5175250"/>
            <a:ext cx="16503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designer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0" grpId="0"/>
      <p:bldP spid="12" grpId="0"/>
      <p:bldP spid="13" grpId="0"/>
      <p:bldP spid="14" grpId="0"/>
      <p:bldP spid="15" grpId="0"/>
      <p:bldP spid="21" grpId="0"/>
      <p:bldP spid="23" grpId="0"/>
      <p:bldP spid="24" grpId="0"/>
      <p:bldP spid="25" grpId="0"/>
      <p:bldP spid="26" grpId="0"/>
      <p:bldP spid="27" grpId="0"/>
      <p:bldP spid="10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10490" y="174625"/>
            <a:ext cx="12080875" cy="68624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be designed to do sth. ________________be designed for… _______________be designed as…_______________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She came to London in 2019 to study fashion ______. 她2019年来到伦敦学习时装设计。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shoes were ___ good design and good quality.这些鞋样式新颖，质量上乘。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They drew up the design ______ the house in a week. 他们在一周内就画出了房子的图样。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am sure he did it _________.我肯定他是故意做的。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This bridge ____________ by Scott 这座桥是斯科特设计的。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has a job _________________ websites. 他得到了一份网站设计工作。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We need ________ a new course for the third year. 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我们需要为三年级学生制订一个新的课程。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programme is designed ______ people who have been out of work for a long time.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这项计划的目的是为长期失业者提供帮助。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These programs are designed __________the economy.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这些项目是为了发展经济而设计的。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en-US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974465" y="174625"/>
            <a:ext cx="3434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专门被用来做……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309620" y="647700"/>
            <a:ext cx="3027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专为……而设计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150235" y="1140460"/>
            <a:ext cx="2621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被设计为……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045200" y="2150110"/>
            <a:ext cx="1012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design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30120" y="2521585"/>
            <a:ext cx="43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427730" y="2910840"/>
            <a:ext cx="9105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for/of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667000" y="3259455"/>
            <a:ext cx="14109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by design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756410" y="3641090"/>
            <a:ext cx="188531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was designed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863725" y="3996690"/>
            <a:ext cx="2663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designing/to design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247775" y="4353560"/>
            <a:ext cx="1419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design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821430" y="5074920"/>
            <a:ext cx="1071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help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067175" y="5796280"/>
            <a:ext cx="1511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develop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" grpId="0"/>
      <p:bldP spid="3" grpId="0"/>
      <p:bldP spid="6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" name="图片 5" descr="sign-符号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776220"/>
            <a:ext cx="12191365" cy="408178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194310" y="177800"/>
            <a:ext cx="11813540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This training is designed 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teachers. 这项培训是为老师设计的。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It's not designed 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anyone under age eighteen. 它不是为18岁以下者设计的。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The room is designed ____ a small reception hall for important visitors 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这个房间被设计为用来接待重要来宾的小型会客室。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--What does Amy want to be inthe future?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艾米将来想做什么？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--A _________.——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设计师。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My brother is a fashion 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我哥哥是一名时装设计师。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72510" y="177800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13965" y="568960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155315" y="883920"/>
            <a:ext cx="4540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81050" y="2009140"/>
            <a:ext cx="1283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designer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420110" y="2393950"/>
            <a:ext cx="1283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designer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30630" y="459549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符号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609340" y="5650865"/>
            <a:ext cx="3992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v.设计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计划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构思n.设计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图案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360420" y="2944495"/>
            <a:ext cx="4780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n.符号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迹象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标志 v.签署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签名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示意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539605" y="294449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署名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签名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549640" y="3491230"/>
            <a:ext cx="1808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意义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重要性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903345" y="3729990"/>
            <a:ext cx="2519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表示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表明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意味着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645525" y="3951605"/>
            <a:ext cx="2418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重大的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有意义的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572510" y="4481195"/>
            <a:ext cx="297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n.信号vi.发信号;示意</a:t>
            </a:r>
            <a:endParaRPr lang="en-US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903345" y="510349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分配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指派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118350" y="5103495"/>
            <a:ext cx="221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分配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任务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作业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4032250" y="619887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辞职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549390" y="6198870"/>
            <a:ext cx="2519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辞职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放弃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辞职书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3" grpId="0"/>
      <p:bldP spid="4" grpId="0"/>
      <p:bldP spid="5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1" descr="camp-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80" y="3248660"/>
            <a:ext cx="12192000" cy="380619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94310" y="177800"/>
            <a:ext cx="11813540" cy="37230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8.campus/ˈkæmpəs/n._______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An exchange student is talking to a teacher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一个交换生正在校园里和一位老师谈话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。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spoke of the old days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</a:t>
            </a:r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.他们谈起昔日的校园生活。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of Harvard University is very beautiful. 哈佛大学的校园非常漂亮。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campus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</a:t>
            </a:r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an area of twenty square kilometers.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这个校园占地二十平方公里。</a:t>
            </a:r>
            <a:endParaRPr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28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18915" y="177800"/>
            <a:ext cx="20453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校园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校区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768080" y="670560"/>
            <a:ext cx="20453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校园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校区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163435" y="4815205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营地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523730" y="3538220"/>
            <a:ext cx="234632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n.营地 vi.宿营</a:t>
            </a:r>
            <a:endParaRPr lang="zh-CN" altLang="en-US"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973310" y="429323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宿营者</a:t>
            </a:r>
            <a:endParaRPr lang="zh-CN" altLang="en-US"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0151110" y="498284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营火</a:t>
            </a:r>
            <a:endParaRPr lang="zh-CN" altLang="en-US"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0072370" y="5629275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宿营地</a:t>
            </a:r>
            <a:endParaRPr lang="zh-CN" altLang="en-US"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973310" y="6252210"/>
            <a:ext cx="1723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校园</a:t>
            </a:r>
            <a:r>
              <a:rPr lang="en-US" altLang="zh-CN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校区</a:t>
            </a:r>
            <a:endParaRPr lang="zh-CN" altLang="en-US"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63265" y="387413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战役</a:t>
            </a:r>
            <a:endParaRPr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496185" y="4615815"/>
            <a:ext cx="2138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胜利者, 冠军</a:t>
            </a:r>
            <a:endParaRPr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125980" y="5300345"/>
            <a:ext cx="28790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锦标赛; 冠军称号</a:t>
            </a:r>
            <a:endParaRPr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125980" y="5964555"/>
            <a:ext cx="24345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香槟酒</a:t>
            </a:r>
            <a:r>
              <a:rPr 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香槟色</a:t>
            </a:r>
            <a:endParaRPr sz="28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94310" y="670560"/>
            <a:ext cx="1061910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破拆法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：camp(营地)+us(我们)：我们的营地——________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</a:t>
            </a:r>
            <a:endParaRPr lang="en-US" altLang="zh-CN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871845" y="1172845"/>
            <a:ext cx="158051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 campus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731895" y="1883410"/>
            <a:ext cx="206311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 the campus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803275" y="2274570"/>
            <a:ext cx="1182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campus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887220" y="2626360"/>
            <a:ext cx="10121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covers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5" grpId="0"/>
      <p:bldP spid="16" grpId="0"/>
      <p:bldP spid="17" grpId="0"/>
      <p:bldP spid="18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87020" y="177800"/>
            <a:ext cx="11826240" cy="62471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9. formal /ˈfɔ:ml/ adj._____________________ /'fɔ:m əlɪ/ adv.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正式地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正规地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 /ɪnˈfɔ:ml/	adj.	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非正式的；非正规的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__________/ɪn'fɔ:məlɪ/adv.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非正式地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People speak in a more polite way in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situations. 在正式场合人们说话更礼貌。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He wrote a very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letter of apology to Mary. 他给玛丽写了一封非常正式的道歉信。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They had a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dinner after the play.	演出结束后他们举行了一个正式的晚宴。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He didn't have any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dance training.他没受过任何正规的舞蹈训练。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We need to dress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for the party. 我们需要穿得正式参加晚会。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Everyone was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lined up to meet the king.大家正式地列队迎接国王。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 house has an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atmosphere.	房间里有一种轻松随意的氛围。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I would like it to be an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occasion. 我希望把它办得不那么正式。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They told me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that I had got the job. 他们非正式地告诉我我已获得那份工作。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 guests were seated very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around the table. 客人们很随意地坐在桌旁。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28440" y="118745"/>
            <a:ext cx="27565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正式的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正规的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41985" y="702310"/>
            <a:ext cx="16725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formally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41985" y="1174115"/>
            <a:ext cx="169545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informal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41985" y="1655445"/>
            <a:ext cx="2011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informally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072380" y="2638425"/>
            <a:ext cx="1062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50465" y="2992120"/>
            <a:ext cx="1062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26260" y="3366770"/>
            <a:ext cx="1062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820035" y="3727450"/>
            <a:ext cx="1062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594610" y="4101465"/>
            <a:ext cx="12998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213610" y="4495165"/>
            <a:ext cx="12998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53665" y="4850130"/>
            <a:ext cx="1316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314700" y="5194935"/>
            <a:ext cx="13169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086610" y="5539740"/>
            <a:ext cx="15538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970655" y="5964555"/>
            <a:ext cx="15538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formal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 descr="form-形式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24155" y="635"/>
            <a:ext cx="12701905" cy="685736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857365" y="313690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形式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858885" y="622300"/>
            <a:ext cx="69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形成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549765" y="622300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形式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表格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081135" y="1489075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格式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版式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993120" y="2356485"/>
            <a:ext cx="1198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非正式的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985885" y="2356485"/>
            <a:ext cx="944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正式的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253855" y="3230245"/>
            <a:ext cx="18757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构造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形态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队形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9239885" y="409003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公式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配方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239885" y="4949190"/>
            <a:ext cx="69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制服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253855" y="582739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改革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改良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493260" y="1130300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通知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告知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164080" y="467360"/>
            <a:ext cx="1706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告知某人某事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757170" y="1130300"/>
            <a:ext cx="69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信息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658620" y="1812925"/>
            <a:ext cx="1452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提供信息的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3702050" y="2644140"/>
            <a:ext cx="18757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平台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站台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讲台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4294505" y="3559175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转变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变形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4273550" y="4773930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表演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执行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790700" y="4421505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表演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表现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355090" y="5102225"/>
            <a:ext cx="1770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表演者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执行者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3702050" y="5988685"/>
            <a:ext cx="18757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框架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结构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画框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1753870" y="5988685"/>
            <a:ext cx="1262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框架</a:t>
            </a:r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结构</a:t>
            </a:r>
            <a:endParaRPr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6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06045" y="90170"/>
            <a:ext cx="11911965" cy="67392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10. anxious /ˈæŋkʃəs/ adj.____________________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为某事焦虑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________________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为某人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担忧__________________ 渴望做某事_________/'æŋkʃə slɪ/ adv.焦急地；担忧地_______ /æŋˈzaɪəti/n.焦虑；忧虑；渴望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Tom is a very_______ person.汤姆是个非常容易焦虑不安的人。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seemed anxious______the meeting.他似乎对这次会议忧心忡忡。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Parents are naturally anxious_____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their children.父母自然为儿女担心。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She was anxious ________(finish) school and get a job.她渴望毕业找一份工作。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is _________waiting for the result of the medical tests. 他焦急地等待着体检结果。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hope for her letter__________. 我焦急地盼望着她的回信。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Her voice was full of _______. 她的声音满是焦虑不安。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________is modern man's natural state.焦虑是现代人的自然状态。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shouted at her with _______.他焦急万分地对着她大喊大叫。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Tom's _______ to succeed led him to work hard.汤姆对成功的渴望使他更加努力。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04055" y="90170"/>
            <a:ext cx="41109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焦虑的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担忧的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渴望的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04190" y="595630"/>
            <a:ext cx="384175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anxious about sth.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04190" y="1058545"/>
            <a:ext cx="32238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anxious 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sb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4190" y="1570990"/>
            <a:ext cx="37172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anxious to do sth. 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04190" y="2053590"/>
            <a:ext cx="183197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anxiously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04190" y="2552700"/>
            <a:ext cx="14471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anxiety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77060" y="3016250"/>
            <a:ext cx="1182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anxious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636520" y="3409950"/>
            <a:ext cx="928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009390" y="3764280"/>
            <a:ext cx="928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336165" y="4138295"/>
            <a:ext cx="12414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finish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57250" y="4472940"/>
            <a:ext cx="1419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anxiously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802255" y="4857750"/>
            <a:ext cx="1419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anxiously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878455" y="5239385"/>
            <a:ext cx="1130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anxiety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87960" y="5603240"/>
            <a:ext cx="1198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Anxiety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215005" y="5949950"/>
            <a:ext cx="1130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anxiety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001395" y="6309360"/>
            <a:ext cx="1130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anxiety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77800" y="85725"/>
            <a:ext cx="12014200" cy="57543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11.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annoy /əˈnɔɪ/ vt.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</a:t>
            </a:r>
            <a:endParaRPr lang="en-US" alt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/əˈnɔɪɪŋ/ adj.令人恼怒的，恼人的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/əˈnɔɪd/ adj.感到恼怒的，生气的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(因某事)对某人恼火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She sometimes does things on purpose just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me.她有时存心做些事来使我生气。A fly was annoying him. 一只苍蝇搅得他心烦。It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me that I didn't have time to do more reading.腾不出时间多看会儿书让我很烦。Don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'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 ask lots of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questions.不要问许多烦人的问题。You must have found the children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.你肯定觉得这些孩子讨人厌烦。It is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that there is no hot water.没有热水,真烦人。Her mother was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because she was so late. 她母亲生气了，因为她来晚了。He was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to learn that the train would be delayed.他得知火车要晚点,心里感到烦恼。He was very annoyed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me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my carelessness. 因为我粗心大意，他对我恼火了。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23945" y="85725"/>
            <a:ext cx="2418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惹恼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使恼怒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2095" y="579755"/>
            <a:ext cx="17868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annoying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2095" y="1084580"/>
            <a:ext cx="16510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annoyed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2095" y="1562100"/>
            <a:ext cx="60540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annoyed with sb (at/about sth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822315" y="2432685"/>
            <a:ext cx="1309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annoy</a:t>
            </a:r>
            <a:endParaRPr 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35610" y="3129280"/>
            <a:ext cx="12839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460625" y="3510915"/>
            <a:ext cx="13855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annoying</a:t>
            </a:r>
            <a:endParaRPr lang="zh-CN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656455" y="3891915"/>
            <a:ext cx="13855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annoying</a:t>
            </a:r>
            <a:endParaRPr lang="zh-CN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808990" y="4265930"/>
            <a:ext cx="13855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annoying</a:t>
            </a:r>
            <a:endParaRPr lang="zh-CN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460625" y="4600575"/>
            <a:ext cx="12839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263015" y="4994275"/>
            <a:ext cx="12839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annoy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altLang="zh-CN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087370" y="5379720"/>
            <a:ext cx="758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4384040" y="5379720"/>
            <a:ext cx="928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4" grpId="0"/>
      <p:bldP spid="8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5400" b="1" spc="600">
                <a:ln w="22225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latin typeface="+mj-lt"/>
                <a:ea typeface="+mj-ea"/>
                <a:sym typeface="+mn-ea"/>
              </a:rPr>
              <a:t>人教版新教材 词汇导学练</a:t>
            </a:r>
            <a:endParaRPr lang="zh-CN" altLang="en-US" sz="5400" b="1" spc="600">
              <a:ln w="22225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latin typeface="+mj-lt"/>
              <a:ea typeface="+mj-ea"/>
              <a:sym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zh-CN" sz="4800" b="1">
                <a:ln w="22225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  <a:sym typeface="+mn-ea"/>
              </a:rPr>
              <a:t>Welcome Unit</a:t>
            </a:r>
            <a:r>
              <a:rPr lang="en-US" altLang="zh-CN" sz="4800" b="1">
                <a:ln w="22225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  <a:sym typeface="+mn-ea"/>
              </a:rPr>
              <a:t> Book1 </a:t>
            </a:r>
            <a:endParaRPr lang="zh-CN" altLang="en-US" sz="4800"/>
          </a:p>
        </p:txBody>
      </p:sp>
    </p:spTree>
    <p:custDataLst>
      <p:tags r:id="rId3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99720" y="98425"/>
            <a:ext cx="11892280" cy="7355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12. fright /fraɪt/ n.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____________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惊恐地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被吓得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________/ˈfraɪtn/vt.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使惊恐；吓唬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 /ˈfraɪtnd/ adj.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受惊吓的；感到害怕的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_________________________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害怕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做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某事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_____________________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不敢做某事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___________/ˈfraɪtnɪŋ /adj.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令人恐惧的；吓人的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I got the _____ of my life. 我吓得要命。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Pinocchio was beginning to tremble _____________. 皮诺乔开始吓得浑身发抖。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The grandmother jumped up in her ______ and asked him what that meant. 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奶奶吓得跳起来，问他这是怎么回事。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Sorry, I didn't mean to ________ you.对不起，我没有吓唬你的意思。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Most children are </a:t>
            </a:r>
            <a:r>
              <a:rPr lang="en-US" altLang="zh-CN" sz="2400" b="1"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 by the sight of blood. 大多数孩子见到血就害怕。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</a:rPr>
              <a:t>She was __________ that the plane would crash.她害怕飞机会坠毁。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463925" y="98425"/>
            <a:ext cx="1910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惊吓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惊骇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9720" y="598805"/>
            <a:ext cx="249745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with/in fright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44805" y="1103630"/>
            <a:ext cx="158242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9720" y="1544320"/>
            <a:ext cx="198882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frightened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44805" y="2084705"/>
            <a:ext cx="50031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frightened of (doing) sth.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44805" y="2563495"/>
            <a:ext cx="419036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frightened to do sth.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44805" y="3054350"/>
            <a:ext cx="21247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frightening</a:t>
            </a:r>
            <a:endParaRPr lang="zh-CN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507490" y="4030980"/>
            <a:ext cx="9277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054600" y="4393565"/>
            <a:ext cx="1918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with/in fright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54600" y="4794250"/>
            <a:ext cx="9277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394710" y="5511800"/>
            <a:ext cx="12325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797175" y="5864225"/>
            <a:ext cx="1537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507490" y="6249035"/>
            <a:ext cx="1537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4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87655" y="216535"/>
            <a:ext cx="11597005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Her __________ face showed us that something terrible had happened to her family. 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她惊恐的神色向我们表明她家出了大事。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was frightened ____flying. 她害怕坐飞机。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I'm frightened____walking home alone in the dark. 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我害怕在黑夜单独走路回家。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was too frightened______her family what had happened. 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她太害怕了，不敢告诉家人发生了什么事。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idea of death is ___________to most people. 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死的想法对于大多数人都是可怕的。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It's ___________to think it could happen again.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altLang="en-US" sz="2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想到此事可能再次发生就使人不寒而栗。</a:t>
            </a:r>
            <a:endParaRPr lang="zh-CN" altLang="en-US" sz="2400"/>
          </a:p>
        </p:txBody>
      </p:sp>
      <p:sp>
        <p:nvSpPr>
          <p:cNvPr id="6" name="文本框 5"/>
          <p:cNvSpPr txBox="1"/>
          <p:nvPr/>
        </p:nvSpPr>
        <p:spPr>
          <a:xfrm>
            <a:off x="885190" y="216535"/>
            <a:ext cx="15373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59735" y="965835"/>
            <a:ext cx="43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325370" y="1301115"/>
            <a:ext cx="43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17240" y="2063750"/>
            <a:ext cx="9188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tell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59735" y="2755900"/>
            <a:ext cx="1638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frightening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85190" y="3495675"/>
            <a:ext cx="1638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frightening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00965" y="4528820"/>
            <a:ext cx="1197038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13. senior/ˈsi:niə(r)/adj.(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级别</a:t>
            </a:r>
            <a:r>
              <a:rPr lang="en-US" altLang="zh-CN" sz="3200" b="1">
                <a:solidFill>
                  <a:srgbClr val="000000"/>
                </a:solidFill>
                <a:cs typeface="Times New Roman" panose="02020603050405020304" charset="0"/>
              </a:rPr>
              <a:t>,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地位等</a:t>
            </a:r>
            <a:r>
              <a:rPr lang="en-US" altLang="zh-CN" sz="3200" b="1">
                <a:solidFill>
                  <a:srgbClr val="000000"/>
                </a:solidFill>
                <a:cs typeface="Times New Roman" panose="02020603050405020304" charset="0"/>
              </a:rPr>
              <a:t>)____________n._________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_________________</a:t>
            </a:r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</a:rPr>
              <a:t>（美国）高中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</a:t>
            </a:r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</a:rPr>
              <a:t>比某人资格高/年长</a:t>
            </a:r>
            <a:endParaRPr lang="zh-CN" sz="3200" b="1">
              <a:solidFill>
                <a:srgbClr val="7030A0"/>
              </a:solidFill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657340" y="4449445"/>
            <a:ext cx="27565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较高的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年长的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829165" y="4449445"/>
            <a:ext cx="1808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较年长者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76250" y="5020945"/>
            <a:ext cx="32918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senior high school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76250" y="5513705"/>
            <a:ext cx="226377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senior to sb.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0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19710" y="198120"/>
            <a:ext cx="1175258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 senior manager/lecturer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高级经理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高级讲师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sym typeface="+mn-ea"/>
            </a:endParaRPr>
          </a:p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 senior post/position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高级职务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职位</a:t>
            </a:r>
            <a:endParaRPr lang="zh-CN" sz="2400" b="1">
              <a:solidFill>
                <a:srgbClr val="000000"/>
              </a:solidFill>
              <a:cs typeface="Times New Roman" panose="02020603050405020304" charset="0"/>
              <a:sym typeface="+mn-ea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So this is it—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senior high school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at last!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就是这样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——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终于上了高中！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He is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senior to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me.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他的职位比我高。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Williams felt himself to be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senior to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all of them.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威廉斯自认为比他们所有人资格都要老。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My brother is my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senior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by two years.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我哥哥比我大两岁。</a:t>
            </a:r>
            <a:endParaRPr lang="zh-CN" altLang="en-US" sz="2400" b="1"/>
          </a:p>
        </p:txBody>
      </p:sp>
      <p:sp>
        <p:nvSpPr>
          <p:cNvPr id="2" name="文本框 1"/>
          <p:cNvSpPr txBox="1"/>
          <p:nvPr/>
        </p:nvSpPr>
        <p:spPr>
          <a:xfrm>
            <a:off x="302895" y="2700655"/>
            <a:ext cx="11670030" cy="40309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14. at last </a:t>
            </a:r>
            <a:r>
              <a:rPr lang="en-US" sz="3200" b="1">
                <a:solidFill>
                  <a:srgbClr val="000000"/>
                </a:solidFill>
                <a:cs typeface="Times New Roman" panose="02020603050405020304" charset="0"/>
              </a:rPr>
              <a:t>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The rainy season has ended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at last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雨季总算过去了。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At last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they won their freedom.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他们终于赢得了自由。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His wish to visit China has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at last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</a:t>
            </a:r>
            <a:r>
              <a:rPr lang="en-US" sz="3200" b="1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charset="0"/>
              </a:rPr>
              <a:t>come true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他要访华的愿望终于实现了。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At first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he was very tense and at last relaxed. 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起初，他非常紧张，最后终于放松了下来。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 </a:t>
            </a:r>
            <a:endParaRPr lang="zh-CN" altLang="en-US" sz="3200" b="1"/>
          </a:p>
        </p:txBody>
      </p:sp>
      <p:sp>
        <p:nvSpPr>
          <p:cNvPr id="9" name="文本框 8"/>
          <p:cNvSpPr txBox="1"/>
          <p:nvPr/>
        </p:nvSpPr>
        <p:spPr>
          <a:xfrm>
            <a:off x="2138680" y="2631440"/>
            <a:ext cx="19437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最后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终于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 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75260" y="181610"/>
            <a:ext cx="11841480" cy="2553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15. outgoing /ˈaʊtgəʊɪŋ/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adj.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I'm not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outgoing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so I'm a little </a:t>
            </a:r>
            <a:r>
              <a:rPr lang="en-US" sz="3200" b="1">
                <a:solidFill>
                  <a:schemeClr val="tx2">
                    <a:lumMod val="50000"/>
                    <a:lumOff val="50000"/>
                  </a:schemeClr>
                </a:solidFill>
                <a:latin typeface="Times New Roman" panose="02020603050405020304" charset="0"/>
              </a:rPr>
              <a:t>anxious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right now. 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我不外向，所以我现在有点焦虑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。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He is an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outgoing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and </a:t>
            </a:r>
            <a:r>
              <a:rPr lang="en-US" sz="3200" b="1">
                <a:solidFill>
                  <a:schemeClr val="tx2">
                    <a:lumMod val="50000"/>
                    <a:lumOff val="50000"/>
                  </a:schemeClr>
                </a:solidFill>
                <a:latin typeface="Times New Roman" panose="02020603050405020304" charset="0"/>
              </a:rPr>
              <a:t>lively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person.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他是个性格开朗而又活泼的人。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She's friendly and 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</a:rPr>
              <a:t>outgoing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她好相处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,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性格外向。</a:t>
            </a:r>
            <a:endParaRPr lang="zh-CN" altLang="en-US" sz="3200" b="1"/>
          </a:p>
        </p:txBody>
      </p:sp>
      <p:sp>
        <p:nvSpPr>
          <p:cNvPr id="9" name="文本框 8"/>
          <p:cNvSpPr txBox="1"/>
          <p:nvPr/>
        </p:nvSpPr>
        <p:spPr>
          <a:xfrm>
            <a:off x="5184775" y="181610"/>
            <a:ext cx="33616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200" b="1">
                <a:solidFill>
                  <a:srgbClr val="7030A0"/>
                </a:solidFill>
                <a:latin typeface="+mn-ea"/>
                <a:cs typeface="+mn-ea"/>
                <a:sym typeface="+mn-ea"/>
              </a:rPr>
              <a:t>外向的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3200" b="1">
                <a:solidFill>
                  <a:srgbClr val="7030A0"/>
                </a:solidFill>
                <a:latin typeface="+mn-ea"/>
                <a:cs typeface="+mn-ea"/>
                <a:sym typeface="+mn-ea"/>
              </a:rPr>
              <a:t>开朗的</a:t>
            </a:r>
            <a:endParaRPr lang="zh-CN" altLang="en-US" sz="3200" b="1">
              <a:solidFill>
                <a:srgbClr val="7030A0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5260" y="3081020"/>
            <a:ext cx="11967845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16. impress/ɪmˈpres/________________________________________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_____________________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用……给某人留下深刻印象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对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……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印象深刻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把…印在…上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使铭记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837940" y="3081020"/>
            <a:ext cx="81788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rgbClr val="7030A0"/>
                </a:solidFill>
                <a:sym typeface="+mn-ea"/>
              </a:rPr>
              <a:t>vt. 使钦佩</a:t>
            </a:r>
            <a:r>
              <a:rPr lang="en-US" sz="3200" b="1">
                <a:solidFill>
                  <a:srgbClr val="7030A0"/>
                </a:solidFill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sym typeface="+mn-ea"/>
              </a:rPr>
              <a:t>使印象深刻vi. 留下印象</a:t>
            </a:r>
            <a:r>
              <a:rPr lang="en-US" sz="3200" b="1">
                <a:solidFill>
                  <a:srgbClr val="7030A0"/>
                </a:solidFill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sym typeface="+mn-ea"/>
              </a:rPr>
              <a:t>引人注目</a:t>
            </a:r>
            <a:endParaRPr sz="3200" b="1">
              <a:solidFill>
                <a:srgbClr val="7030A0"/>
              </a:solidFill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5915" y="4108450"/>
            <a:ext cx="42640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 sb with/by sth.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5915" y="4629785"/>
            <a:ext cx="38881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be impressed with/by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35915" y="5024120"/>
            <a:ext cx="38881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 sth on sb. 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05435" y="3587750"/>
            <a:ext cx="115804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im-(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里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)+press(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按压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：把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……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按到心里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留下印象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  <p:bldP spid="4" grpId="0"/>
      <p:bldP spid="5" grpId="0"/>
      <p:bldP spid="6" grpId="0"/>
      <p:bldP spid="2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11760" y="104775"/>
            <a:ext cx="11967845" cy="2553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__________/ɪmˈpreʃn/ n.印象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___________________________给某人留下……的印象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_______________________对……有印象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______________第一印象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__________/ɪm'presɪv/ adj.令人印象深刻的；感人的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8595" y="104775"/>
            <a:ext cx="21780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ion</a:t>
            </a:r>
            <a:endParaRPr 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8595" y="617220"/>
            <a:ext cx="55308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leave/make a ... impression on</a:t>
            </a:r>
            <a:endParaRPr 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88595" y="1089660"/>
            <a:ext cx="63709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have/get an impression of </a:t>
            </a:r>
            <a:endParaRPr 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88595" y="1562735"/>
            <a:ext cx="29203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first impression</a:t>
            </a:r>
            <a:endParaRPr 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8595" y="2074545"/>
            <a:ext cx="20796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impressive</a:t>
            </a:r>
            <a:endParaRPr 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88595" y="2865120"/>
            <a:ext cx="11890375" cy="41541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It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me that she remembered my name.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令我佩服的是她记得我的名字。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What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me most was their brave spirit.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给我印象最深的是他们的无畏精神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She was deeply impressed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the scenery in Guilin.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桂林的景色给她留下了深刻的印象。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My father impressed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me the importance of hard work.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我父亲要我牢记努力工作的重要性。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 scenery in Guilin never fails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桂林的景色永远让人叹为观止。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There was a general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that tomorrow meant a fresh start.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普遍的感觉是明天意味着一个新的开始。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endParaRPr lang="zh-CN" altLang="en-US" sz="2400" b="1"/>
          </a:p>
        </p:txBody>
      </p:sp>
      <p:sp>
        <p:nvSpPr>
          <p:cNvPr id="10" name="文本框 9"/>
          <p:cNvSpPr txBox="1"/>
          <p:nvPr/>
        </p:nvSpPr>
        <p:spPr>
          <a:xfrm>
            <a:off x="495935" y="2865120"/>
            <a:ext cx="21780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49020" y="3258185"/>
            <a:ext cx="16249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648710" y="3602355"/>
            <a:ext cx="12592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by/with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014980" y="4332605"/>
            <a:ext cx="5397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506595" y="5033010"/>
            <a:ext cx="15582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impress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889250" y="5802630"/>
            <a:ext cx="16173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impression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  <p:bldP spid="6" grpId="0"/>
      <p:bldP spid="8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73990" y="153035"/>
            <a:ext cx="12018645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want to make a good first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我想给人留下好的第一印象。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Her words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 lasting impression on me.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她的话给我留下了难忘的印象。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I have a good impression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him.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我对他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有很好的印象。</a:t>
            </a:r>
            <a:endParaRPr lang="zh-CN" sz="24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are the most lasting. After all, you never get a second chance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to make a first impression.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第一印象是持久的。毕竟，你永远不可能再有一个机会去给别人再留一次第一印象。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While I really don’t like art, I find his work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虽然我不喜欢艺术，但是我发现他的作品令人印象深刻。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This is an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book.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这是一本感人的书。</a:t>
            </a:r>
            <a:endParaRPr lang="zh-CN" altLang="en-US" sz="2400" b="1"/>
          </a:p>
        </p:txBody>
      </p:sp>
      <p:sp>
        <p:nvSpPr>
          <p:cNvPr id="15" name="文本框 14"/>
          <p:cNvSpPr txBox="1"/>
          <p:nvPr/>
        </p:nvSpPr>
        <p:spPr>
          <a:xfrm>
            <a:off x="3759200" y="153035"/>
            <a:ext cx="16173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impression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661160" y="546735"/>
            <a:ext cx="16173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left/made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551555" y="901065"/>
            <a:ext cx="5492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of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57810" y="1249045"/>
            <a:ext cx="25666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First impression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943600" y="2371090"/>
            <a:ext cx="16148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impressive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541780" y="3107690"/>
            <a:ext cx="16148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impressive</a:t>
            </a:r>
            <a:endParaRPr 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" grpId="0"/>
      <p:bldP spid="4" grpId="0"/>
      <p:bldP spid="5" grpId="0"/>
      <p:bldP spid="8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7" name="图片 47" descr="press按压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35"/>
            <a:ext cx="12215495" cy="6857365"/>
          </a:xfrm>
          <a:prstGeom prst="rect">
            <a:avLst/>
          </a:prstGeom>
        </p:spPr>
      </p:pic>
      <p:sp>
        <p:nvSpPr>
          <p:cNvPr id="4" name="标题 1"/>
          <p:cNvSpPr>
            <a:spLocks noGrp="1"/>
          </p:cNvSpPr>
          <p:nvPr/>
        </p:nvSpPr>
        <p:spPr>
          <a:xfrm>
            <a:off x="3803650" y="443865"/>
            <a:ext cx="1364615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按;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压;逼迫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5550535" y="417195"/>
            <a:ext cx="2303145" cy="4210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新闻业;出版社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3955415" y="1255395"/>
            <a:ext cx="1663700" cy="5632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压缩,压紧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7308850" y="1255395"/>
            <a:ext cx="2385695" cy="45529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压缩,浓缩;压榨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3701415" y="2133600"/>
            <a:ext cx="2709545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压抑;使沮丧;使萧条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8804910" y="443865"/>
            <a:ext cx="2108200" cy="3676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压力;压迫,压强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7853680" y="2074545"/>
            <a:ext cx="31489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沮丧;不景气;忧愁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3776980" y="2917190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表达;快递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5389245" y="2917190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快车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快递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3740150" y="4049395"/>
            <a:ext cx="2094230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盖印;给人印象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7051040" y="3729990"/>
            <a:ext cx="3783330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印象;效果,影响;压痕,印记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7051040" y="4368800"/>
            <a:ext cx="46475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感人的;令人钦佩的;令人深刻印象的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3776980" y="5220970"/>
            <a:ext cx="22345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压迫,压抑;使烦恼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7647305" y="5220970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压抑;沉闷;苦恼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5173980" y="6052185"/>
            <a:ext cx="2399030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印刷业;印章;印记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2" name="标题 1"/>
          <p:cNvSpPr>
            <a:spLocks noGrp="1"/>
          </p:cNvSpPr>
          <p:nvPr/>
        </p:nvSpPr>
        <p:spPr>
          <a:xfrm>
            <a:off x="8646795" y="6052185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印刷;印刷术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8459470" y="2917190"/>
            <a:ext cx="31743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表示,表达;表情;措辞,说法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5" name="标题 1"/>
          <p:cNvSpPr>
            <a:spLocks noGrp="1"/>
          </p:cNvSpPr>
          <p:nvPr/>
        </p:nvSpPr>
        <p:spPr>
          <a:xfrm>
            <a:off x="3421380" y="6052185"/>
            <a:ext cx="1967865" cy="31940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印刷;打印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  <p:bldP spid="7" grpId="1"/>
      <p:bldP spid="13" grpId="0"/>
      <p:bldP spid="13" grpId="1"/>
      <p:bldP spid="8" grpId="0"/>
      <p:bldP spid="8" grpId="1"/>
      <p:bldP spid="10" grpId="0"/>
      <p:bldP spid="10" grpId="1"/>
      <p:bldP spid="11" grpId="0"/>
      <p:bldP spid="11" grpId="1"/>
      <p:bldP spid="18" grpId="0"/>
      <p:bldP spid="18" grpId="1"/>
      <p:bldP spid="3" grpId="0"/>
      <p:bldP spid="3" grpId="1"/>
      <p:bldP spid="5" grpId="0"/>
      <p:bldP spid="5" grpId="1"/>
      <p:bldP spid="6" grpId="0"/>
      <p:bldP spid="6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21" grpId="0"/>
      <p:bldP spid="21" grpId="1"/>
      <p:bldP spid="22" grpId="0"/>
      <p:bldP spid="22" grpId="1"/>
      <p:bldP spid="23" grpId="0"/>
      <p:bldP spid="23" grpId="1"/>
      <p:bldP spid="25" grpId="0"/>
      <p:bldP spid="25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19710" y="90170"/>
            <a:ext cx="11972290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17. what if </a:t>
            </a:r>
            <a:r>
              <a:rPr lang="en-US" sz="3200" b="1">
                <a:solidFill>
                  <a:srgbClr val="000000"/>
                </a:solidFill>
                <a:cs typeface="Times New Roman" panose="02020603050405020304" charset="0"/>
              </a:rPr>
              <a:t>________________</a:t>
            </a:r>
            <a:endParaRPr lang="en-US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en-US" sz="28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what if </a:t>
            </a:r>
            <a:r>
              <a:rPr lang="zh-CN" sz="2800" b="1">
                <a:solidFill>
                  <a:schemeClr val="accent4">
                    <a:lumMod val="50000"/>
                  </a:schemeClr>
                </a:solidFill>
                <a:cs typeface="Times New Roman" panose="02020603050405020304" charset="0"/>
                <a:sym typeface="+mn-ea"/>
              </a:rPr>
              <a:t>用于疑问句句首</a:t>
            </a:r>
            <a:r>
              <a:rPr lang="en-US" altLang="zh-CN" sz="2800" b="1">
                <a:solidFill>
                  <a:schemeClr val="accent4">
                    <a:lumMod val="50000"/>
                  </a:schemeClr>
                </a:solidFill>
                <a:cs typeface="Times New Roman" panose="02020603050405020304" charset="0"/>
                <a:sym typeface="+mn-ea"/>
              </a:rPr>
              <a:t>, </a:t>
            </a:r>
            <a:r>
              <a:rPr lang="zh-CN" sz="2800" b="1">
                <a:solidFill>
                  <a:schemeClr val="accent4">
                    <a:lumMod val="50000"/>
                  </a:schemeClr>
                </a:solidFill>
                <a:cs typeface="Times New Roman" panose="02020603050405020304" charset="0"/>
                <a:sym typeface="+mn-ea"/>
              </a:rPr>
              <a:t>尤用于询问不希望看到的事发生时的结果。</a:t>
            </a:r>
            <a:endParaRPr lang="zh-CN" sz="2800" b="1">
              <a:solidFill>
                <a:schemeClr val="accent4">
                  <a:lumMod val="50000"/>
                </a:schemeClr>
              </a:solidFill>
              <a:cs typeface="Times New Roman" panose="02020603050405020304" charset="0"/>
              <a:sym typeface="+mn-ea"/>
            </a:endParaRPr>
          </a:p>
          <a:p>
            <a:pPr indent="0"/>
            <a:endParaRPr lang="zh-CN" sz="2400" b="1">
              <a:solidFill>
                <a:srgbClr val="000000"/>
              </a:solidFill>
              <a:cs typeface="Times New Roman" panose="02020603050405020304" charset="0"/>
              <a:sym typeface="+mn-ea"/>
            </a:endParaRPr>
          </a:p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What if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no one talks to me?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如果没人跟我说话怎么办？</a:t>
            </a:r>
            <a:endParaRPr lang="zh-CN" sz="24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What if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it rains?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要是下雨怎么办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?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What if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anything should happen to the child?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万一这孩子出了差错怎么办？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So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what if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you make a mistake?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如果你犯了错那又怎样？</a:t>
            </a:r>
            <a:endParaRPr lang="zh-CN" altLang="en-US" sz="2400" b="1"/>
          </a:p>
        </p:txBody>
      </p:sp>
      <p:sp>
        <p:nvSpPr>
          <p:cNvPr id="25" name="标题 1"/>
          <p:cNvSpPr>
            <a:spLocks noGrp="1"/>
          </p:cNvSpPr>
          <p:nvPr/>
        </p:nvSpPr>
        <p:spPr>
          <a:xfrm>
            <a:off x="2205355" y="90170"/>
            <a:ext cx="40925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如果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…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会怎么样呢？</a:t>
            </a:r>
            <a:endParaRPr sz="32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7330" y="3338195"/>
            <a:ext cx="11737975" cy="21837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18. guy/gaɪ/n._____________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was working with a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guy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from Japan.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我与一个来自日本的小伙子一起工作。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Hi,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guys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How are you doing?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嗨，伙计们，大家还好吧？</a:t>
            </a:r>
            <a:endParaRPr lang="zh-CN" altLang="en-US" sz="2400" b="1"/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2668905" y="3338195"/>
            <a:ext cx="25698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小伙子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家伙</a:t>
            </a:r>
            <a:endParaRPr lang="en-US" sz="3200">
              <a:solidFill>
                <a:srgbClr val="7030A0"/>
              </a:solidFill>
              <a:latin typeface="Times New Roman" panose="02020603050405020304" charset="0"/>
              <a:sym typeface="+mn-ea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endParaRPr lang="en-US" sz="32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5" grpId="1"/>
      <p:bldP spid="3" grpId="0"/>
      <p:bldP spid="3" grpId="1"/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44780" y="60325"/>
            <a:ext cx="1204722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19.concentrate/ˈkɒnsntreɪt/vt.&amp;vi._____________________________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marL="269875" indent="-269875"/>
            <a:endParaRPr lang="zh-CN" sz="3200" b="1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marL="269875" indent="-269875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________________________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集中注意力于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（做）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某事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____________________________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 把……集中于（做）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某事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/ˌkɒnsnˈtreɪʃn/ n.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集中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;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专心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，全神贯注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6069965" y="60325"/>
            <a:ext cx="68605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集中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(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注意力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);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专心于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聚精会神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endParaRPr lang="en-US" sz="3200" spc="0">
              <a:solidFill>
                <a:srgbClr val="7030A0"/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06705" y="588010"/>
            <a:ext cx="1115631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con-(</a:t>
            </a:r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都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)+centr-(</a:t>
            </a:r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中央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)+-ate:</a:t>
            </a:r>
            <a:r>
              <a:rPr 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都集中到中央——</a:t>
            </a:r>
            <a:endParaRPr lang="zh-CN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集中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注意力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专心于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聚精会神</a:t>
            </a:r>
            <a:endParaRPr lang="zh-CN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06705" y="1555750"/>
            <a:ext cx="49072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concentrate on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doing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 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sth.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6705" y="2038350"/>
            <a:ext cx="57632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concentrate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sth. 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doing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) 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sth.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06705" y="2522855"/>
            <a:ext cx="26035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concentration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41935" y="3046730"/>
            <a:ext cx="11852910" cy="41541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haven't been able to get enough sleep, and I'm too tired _____________ in class.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我睡眠不足，课上精力不集中。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I couldn’t concentrate ____the experiment.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我无法集中精力做实验。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You should concentrate ___ food while eating.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吃饭时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你应该把注意力放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在食物上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You should concentrate your energy ___ reading and writing.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你应该集中精力于阅读和写作。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I decided to concentrate all my efforts ___ finding a place to live in.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我决定全力以赴找个住的地方。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This book requires a great deal of ____________.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这本书需要全神贯注才能读懂。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With great ____________ she worked out the problem.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她聚精会神地解出了这个问题。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 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7736205" y="3046730"/>
            <a:ext cx="2174875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to concentrate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3284855" y="3806825"/>
            <a:ext cx="514350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3392170" y="4167505"/>
            <a:ext cx="514350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5041900" y="4521835"/>
            <a:ext cx="514350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5282565" y="5232400"/>
            <a:ext cx="514350" cy="42037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682490" y="5992495"/>
            <a:ext cx="2049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concentration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735455" y="6397625"/>
            <a:ext cx="20497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concentration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4" grpId="0"/>
      <p:bldP spid="5" grpId="0"/>
      <p:bldP spid="6" grpId="0"/>
      <p:bldP spid="11" grpId="0"/>
      <p:bldP spid="11" grpId="1"/>
      <p:bldP spid="8" grpId="0"/>
      <p:bldP spid="8" grpId="1"/>
      <p:bldP spid="9" grpId="0"/>
      <p:bldP spid="9" grpId="1"/>
      <p:bldP spid="10" grpId="0"/>
      <p:bldP spid="10" grpId="1"/>
      <p:bldP spid="12" grpId="0"/>
      <p:bldP spid="12" grpId="1"/>
      <p:bldP spid="13" grpId="0"/>
      <p:bldP spid="1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图片 8" descr="per-体验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194435"/>
            <a:ext cx="12192000" cy="228600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262890" y="107315"/>
            <a:ext cx="1175385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20. experiment /ɪkˈsperɪmənt/ n.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_______________________________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做实验</a:t>
            </a:r>
            <a:endParaRPr lang="zh-CN" altLang="en-US" sz="3200" b="1"/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5882640" y="107315"/>
            <a:ext cx="209486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实验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试验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593090" y="587375"/>
            <a:ext cx="67735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do/perform/conduct an experiment</a:t>
            </a:r>
            <a:endParaRPr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335" y="2045335"/>
            <a:ext cx="1910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体验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尝试</a:t>
            </a:r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454650" y="150431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实验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试验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052560" y="1504315"/>
            <a:ext cx="1630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实验的;试验的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350510" y="215328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经历;经验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938260" y="2153285"/>
            <a:ext cx="1859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有经验的;熟练的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4505960" y="2755900"/>
            <a:ext cx="155130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专家; 行家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123305" y="2755900"/>
            <a:ext cx="2151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a.专业的，内行的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0033635" y="2755900"/>
            <a:ext cx="16179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>
              <a:buClrTx/>
              <a:buSzTx/>
              <a:buFontTx/>
            </a:pP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专业知识/技能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74650" y="3480435"/>
            <a:ext cx="1146746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21. leave...alone___________________</a:t>
            </a:r>
            <a:endParaRPr lang="en-US" alt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3244850" y="3467735"/>
            <a:ext cx="466725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不打扰..., 不惊动...</a:t>
            </a:r>
            <a:endParaRPr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74650" y="4064000"/>
            <a:ext cx="1147699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really wanted to tell him to please be quiet and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leave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</a:rPr>
              <a:t>me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 alone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!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我真想告诉他请安静点，别打扰我。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I've told you before─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leave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</a:rPr>
              <a:t>my things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 alone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!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我告诉过你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——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-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别碰我的东西！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Leave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the birds' nests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alone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不要去碰鸟巢。</a:t>
            </a:r>
            <a:endParaRPr lang="zh-CN" altLang="en-US" sz="2400" b="1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5" grpId="0"/>
      <p:bldP spid="7" grpId="0"/>
      <p:bldP spid="8" grpId="0"/>
      <p:bldP spid="14" grpId="0"/>
      <p:bldP spid="15" grpId="0"/>
      <p:bldP spid="16" grpId="0"/>
      <p:bldP spid="17" grpId="0"/>
      <p:bldP spid="11" grpId="0"/>
      <p:bldP spid="1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5890" y="235585"/>
            <a:ext cx="11889740" cy="6101715"/>
          </a:xfrm>
        </p:spPr>
        <p:txBody>
          <a:bodyPr>
            <a:no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1.exchange/ɪksˈtʃeɪnd ʒ/n.&amp;vt.____;____;_____</a:t>
            </a:r>
            <a:endParaRPr lang="en-US" sz="32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endParaRPr lang="en-US" sz="32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an open exchange of ideas and information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思想和信息的公开交流</a:t>
            </a:r>
            <a:endParaRPr lang="en-US" sz="24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educational exchanges for young people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面向年轻人的教育交流</a:t>
            </a:r>
            <a:endParaRPr lang="en-US" sz="24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trade and cultural exchanges with China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与中国的贸易和文化交流</a:t>
            </a:r>
            <a:endParaRPr lang="en-US" sz="24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exchange ideas/news/information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交流思想/ 互通消息/ 交流信息</a:t>
            </a:r>
            <a:endParaRPr lang="en-US" sz="24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I’m an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student from the UK. 我是一名来自英国的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交换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生。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I'm going to go on an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visit to Paris. 我将到巴黎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交流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参观。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Our school does an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with a school in France.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我们学校与法国的一所学校进行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交流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buy you lunch and you fix my computer. Is that a fair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?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我请你吃午饭，你给我修计算机，这算是公平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交易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吧？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Everyone in the group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email addresses.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所有的组员都相互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交换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了电子邮件地址。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If the shirt doesn't fit, take it back and the store will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it.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如果衬衫不合适就把它拿回来，商店将给你</a:t>
            </a:r>
            <a:r>
              <a:rPr lang="en-US" sz="24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掉换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360035" y="235585"/>
            <a:ext cx="2824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交换 交流 交易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20470" y="2740660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063875" y="3056255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788920" y="3437890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320280" y="4153535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209925" y="4888230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035165" y="5643880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  <p:bldP spid="10" grpId="0"/>
      <p:bldP spid="11" grpId="0"/>
      <p:bldP spid="12" grpId="0"/>
      <p:bldP spid="13" grpId="0"/>
      <p:bldP spid="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2" descr="awe-敬畏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9725" y="2802890"/>
            <a:ext cx="9506585" cy="3993515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273050" y="128905"/>
            <a:ext cx="1167574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22. awkward /ˈɔ:kwəd/ adj._______________________</a:t>
            </a:r>
            <a:endParaRPr lang="zh-CN" altLang="en-US" sz="3200"/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5091430" y="116205"/>
            <a:ext cx="45859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尴尬的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笨拙的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棘手的</a:t>
            </a:r>
            <a:endParaRPr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0" y="712470"/>
            <a:ext cx="1173924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altLang="en-US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词根词缀</a:t>
            </a:r>
            <a:r>
              <a:rPr lang="en-US" altLang="zh-CN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:awk-(away)+-ward(</a:t>
            </a:r>
            <a:r>
              <a:rPr lang="zh-CN" altLang="en-US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向</a:t>
            </a:r>
            <a:r>
              <a:rPr lang="en-US" altLang="zh-CN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):</a:t>
            </a:r>
            <a:r>
              <a:rPr lang="zh-CN" altLang="en-US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令人向远处离开的</a:t>
            </a:r>
            <a:r>
              <a:rPr lang="en-US" altLang="zh-CN" sz="2800" b="1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——</a:t>
            </a:r>
            <a:r>
              <a:rPr lang="zh-CN" altLang="en-US" sz="2800" b="1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令人尴尬的</a:t>
            </a:r>
            <a:r>
              <a:rPr lang="en-US" altLang="zh-CN" sz="2800" b="1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 </a:t>
            </a:r>
            <a:r>
              <a:rPr lang="zh-CN" altLang="en-US" sz="2800" b="1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棘手的</a:t>
            </a:r>
            <a:endParaRPr lang="zh-CN" altLang="en-US" sz="2800" b="1" spc="-1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8600" y="1234440"/>
            <a:ext cx="1176464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didn't feel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awkward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or frightened at all.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我一点也不觉得尴尬或害怕。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They were trying to get out of this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awkward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situation.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他们正设法摆脱困境。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There was an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awkward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silence in the meeting room.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会议室里一阵令人尴尬的沉默。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She's got to an age where she is being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awkward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她到了难相处的年龄。</a:t>
            </a:r>
            <a:endParaRPr lang="zh-CN" altLang="en-US" sz="2400" b="1"/>
          </a:p>
        </p:txBody>
      </p:sp>
      <p:sp>
        <p:nvSpPr>
          <p:cNvPr id="5" name="文本框 4"/>
          <p:cNvSpPr txBox="1"/>
          <p:nvPr/>
        </p:nvSpPr>
        <p:spPr>
          <a:xfrm>
            <a:off x="2073275" y="4507865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敬畏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254625" y="3132455"/>
            <a:ext cx="23590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敬畏 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vt.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使敬畏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125845" y="3851275"/>
            <a:ext cx="3027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令人惊叹的;极困难的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372100" y="4569460"/>
            <a:ext cx="37814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a. 极坏的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极讨厌的 ad.极其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125845" y="5286375"/>
            <a:ext cx="3129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尴尬的;笨拙的;棘手的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861685" y="6013450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离开,远离</a:t>
            </a:r>
            <a:endParaRPr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6" grpId="0"/>
      <p:bldP spid="9" grpId="0"/>
      <p:bldP spid="10" grpId="0"/>
      <p:bldP spid="11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03835" y="158115"/>
            <a:ext cx="11773535" cy="60007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23. junior /ˈdʒu:niə(r)/adj.</a:t>
            </a:r>
            <a:r>
              <a:rPr lang="en-US" sz="3200" b="1">
                <a:solidFill>
                  <a:srgbClr val="000000"/>
                </a:solidFill>
                <a:cs typeface="Times New Roman" panose="02020603050405020304" charset="0"/>
              </a:rPr>
              <a:t>___________________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                                  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n.</a:t>
            </a:r>
            <a:r>
              <a:rPr lang="en-US" sz="3200" b="1">
                <a:solidFill>
                  <a:srgbClr val="000000"/>
                </a:solidFill>
                <a:cs typeface="Times New Roman" panose="02020603050405020304" charset="0"/>
              </a:rPr>
              <a:t>_____________________________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___________________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（美国）初级中学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en-US" altLang="zh-CN" sz="32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____________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比某人资格低/年青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______________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  <a:sym typeface="+mn-ea"/>
              </a:rPr>
              <a:t>办公室的一般职员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  <a:sym typeface="+mn-ea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miss my friends from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junior high school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, but I believe I will make new friends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。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我想念我初中的朋友，但我相信我会结交新朋友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My daughter is 16 and my boy is already in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junior high school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我女儿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16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岁了，我儿子已经上初中了。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We could give the job to somebody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junior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我们可以把这份工作交给职位较低的人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She has coached many leading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juniors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她训练过许多名列前茅的青少年运动员。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That teacher's assistant is at least ten years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</a:rPr>
              <a:t>junior to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the professor in experience.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那位助教的资历起码比那位教授少十年。</a:t>
            </a:r>
            <a:endParaRPr lang="zh-CN" altLang="en-US" sz="2400" b="1"/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824095" y="158115"/>
            <a:ext cx="45859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地位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职位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级别低下的</a:t>
            </a:r>
            <a:endParaRPr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515485" y="641350"/>
            <a:ext cx="68300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职位较低者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体育运动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中的)青少年</a:t>
            </a:r>
            <a:endParaRPr lang="en-US"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369570" y="1144270"/>
            <a:ext cx="37744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sz="32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junior high school</a:t>
            </a:r>
            <a:endParaRPr lang="en-US" sz="32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369570" y="1667510"/>
            <a:ext cx="37744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sz="32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junior to sb</a:t>
            </a:r>
            <a:r>
              <a:rPr lang="en-US" sz="32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r>
              <a:rPr lang="en-US" sz="3200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 </a:t>
            </a:r>
            <a:endParaRPr lang="en-US" sz="32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301625" y="2146300"/>
            <a:ext cx="28854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sz="32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office juniors</a:t>
            </a:r>
            <a:endParaRPr lang="en-US" sz="32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4" grpId="1"/>
      <p:bldP spid="5" grpId="0"/>
      <p:bldP spid="5" grpId="1"/>
      <p:bldP spid="6" grpId="0"/>
      <p:bldP spid="6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309880" y="121920"/>
            <a:ext cx="11598910" cy="6492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 algn="l">
              <a:buClrTx/>
              <a:buSzTx/>
              <a:buFontTx/>
            </a:pP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24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explore /ɪkˈsplɔ:(r)/vt.&amp; vi.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__________ 勘探___________/ekspləˈreɪʃn/n.探索；勘探；探险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believe I will make new friends here, and there's a lot __________at senior high.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我相信我会在这里交到新朋友，而且在高中有很多东西要探索。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As soon as they arrived in the town they went out _________.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他们一到这城镇就外出察看周围环境。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What does the author say about America's aim _________space?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作者对美国探索太空的目标有何评论？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Children who have chances __________natural areas tend to develop a strong love 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for science.有机会探索自然区域的儿童往往会培养对科学的强烈热爱。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companies are allowed to explore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___oil and gas.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这些公司被允许勘探石油和天然气。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 algn="l">
              <a:buClrTx/>
              <a:buSzTx/>
              <a:buFontTx/>
            </a:pP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5105" y="718185"/>
            <a:ext cx="117036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l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ex-(外)+plo-(应用)+re(反复)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反复到外面去找有用的东西——</a:t>
            </a:r>
            <a:r>
              <a:rPr sz="24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探索</a:t>
            </a:r>
            <a:r>
              <a:rPr lang="en-US" altLang="zh-CN" sz="24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,</a:t>
            </a:r>
            <a:r>
              <a:rPr sz="24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探测</a:t>
            </a:r>
            <a:r>
              <a:rPr lang="en-US" altLang="zh-CN" sz="24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;</a:t>
            </a:r>
            <a:r>
              <a:rPr sz="24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勘探</a:t>
            </a:r>
            <a:endParaRPr lang="zh-CN" altLang="en-US" sz="24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5526405" y="121920"/>
            <a:ext cx="31032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探索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,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探测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勘探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637540" y="1100455"/>
            <a:ext cx="24796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sym typeface="+mn-ea"/>
              </a:rPr>
              <a:t>explore for</a:t>
            </a:r>
            <a:endParaRPr lang="en-US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637540" y="1623060"/>
            <a:ext cx="24796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exploration</a:t>
            </a:r>
            <a:endParaRPr lang="en-US"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7555865" y="2456180"/>
            <a:ext cx="148018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to explore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6854190" y="3188335"/>
            <a:ext cx="148018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to explore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6457315" y="3905885"/>
            <a:ext cx="148018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to explore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4046220" y="4671060"/>
            <a:ext cx="148018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to explore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5306695" y="5369560"/>
            <a:ext cx="57531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for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/>
      <p:bldP spid="6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 descr="ply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490980"/>
            <a:ext cx="12266930" cy="536702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203200" y="184150"/>
            <a:ext cx="1169987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We have made great progress in space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我们在探索太空方面取得了很大进展。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 new method saves the cost of oil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这种新方法节省石油勘探成本。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 answer to this question is now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exploration.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该问题的解决办法在探讨中。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This book is about a scientific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这本书是关于科学探险的。</a:t>
            </a:r>
            <a:endParaRPr lang="zh-CN" altLang="en-US" sz="2400" b="1"/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5203825" y="184150"/>
            <a:ext cx="16986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exploration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987925" y="587375"/>
            <a:ext cx="16986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exploration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772025" y="942975"/>
            <a:ext cx="1022985" cy="41592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under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4096385" y="1301750"/>
            <a:ext cx="16986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lang="en-US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exploration</a:t>
            </a:r>
            <a:endParaRPr lang="en-US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4987925" y="3876675"/>
            <a:ext cx="10515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应用</a:t>
            </a:r>
            <a:endParaRPr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6902450" y="2374900"/>
            <a:ext cx="1848485" cy="45148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vt.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应用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涂抹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20" name="标题 1"/>
          <p:cNvSpPr>
            <a:spLocks noGrp="1"/>
          </p:cNvSpPr>
          <p:nvPr/>
        </p:nvSpPr>
        <p:spPr>
          <a:xfrm>
            <a:off x="8287385" y="2374900"/>
            <a:ext cx="1139825" cy="45148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vi.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rPr>
              <a:t>申请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0684510" y="1804670"/>
            <a:ext cx="150749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申请;应用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10581640" y="2374900"/>
            <a:ext cx="161036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申请人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10633075" y="2945130"/>
            <a:ext cx="161036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器具,装置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7265670" y="4472940"/>
            <a:ext cx="183134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雇用;利用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10135870" y="3686810"/>
            <a:ext cx="189992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雇用;就业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10425430" y="4257040"/>
            <a:ext cx="161036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失业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10028555" y="4763135"/>
            <a:ext cx="91821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雇主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10028555" y="5333365"/>
            <a:ext cx="161036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雇员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标题 1"/>
          <p:cNvSpPr>
            <a:spLocks noGrp="1"/>
          </p:cNvSpPr>
          <p:nvPr/>
        </p:nvSpPr>
        <p:spPr>
          <a:xfrm>
            <a:off x="7265670" y="6096000"/>
            <a:ext cx="204851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探索,探测;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勘探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标题 1"/>
          <p:cNvSpPr>
            <a:spLocks noGrp="1"/>
          </p:cNvSpPr>
          <p:nvPr/>
        </p:nvSpPr>
        <p:spPr>
          <a:xfrm>
            <a:off x="10218420" y="6096000"/>
            <a:ext cx="204851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探索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;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探险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1189990" y="2460625"/>
            <a:ext cx="185547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供应,提供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1490345" y="3239770"/>
            <a:ext cx="1859915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回答;回应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1404620" y="3978275"/>
            <a:ext cx="2185035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暗示;意味着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标题 1"/>
          <p:cNvSpPr>
            <a:spLocks noGrp="1"/>
          </p:cNvSpPr>
          <p:nvPr/>
        </p:nvSpPr>
        <p:spPr>
          <a:xfrm>
            <a:off x="1404620" y="4763135"/>
            <a:ext cx="1948815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增加;繁殖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1435100" y="5525770"/>
            <a:ext cx="1610360" cy="5702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just">
              <a:buClrTx/>
              <a:buSzTx/>
              <a:buFontTx/>
            </a:pP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简单的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" grpId="0"/>
      <p:bldP spid="2" grpId="1"/>
      <p:bldP spid="3" grpId="0"/>
      <p:bldP spid="3" grpId="1"/>
      <p:bldP spid="5" grpId="0"/>
      <p:bldP spid="5" grpId="1"/>
      <p:bldP spid="6" grpId="0"/>
      <p:bldP spid="6" grpId="1"/>
      <p:bldP spid="8" grpId="0"/>
      <p:bldP spid="20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24" grpId="0"/>
      <p:bldP spid="26" grpId="0"/>
      <p:bldP spid="18" grpId="0"/>
      <p:bldP spid="19" grpId="0"/>
      <p:bldP spid="21" grpId="0"/>
      <p:bldP spid="22" grpId="0"/>
      <p:bldP spid="2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42875" y="168275"/>
            <a:ext cx="11863705" cy="40309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25. confident/ˈkɒnfɪdənt/adj.____________________________________________ 对(做)某事有信心__________________确信……__________ /'kɒnfədəntlɪ/adv.确信地；肯定地; 自信地__________ /ˈkɒnfɪdəns/n.信心；信任；自信心_________________对……有信心/信任______________ 自信地；有把握地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5139690" y="168275"/>
            <a:ext cx="35204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自信的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,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有把握的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237490" y="658495"/>
            <a:ext cx="117176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con-(强调)+fid-(信)+-ent(形容词后缀)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: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自信的</a:t>
            </a:r>
            <a:r>
              <a:rPr lang="en-US" altLang="zh-CN"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有把握的</a:t>
            </a:r>
            <a:endParaRPr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399415" y="1158875"/>
            <a:ext cx="60026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be confident of/about (doing) sth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399415" y="1670685"/>
            <a:ext cx="366903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be confident that…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399415" y="2131695"/>
            <a:ext cx="60026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confidently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399415" y="2609850"/>
            <a:ext cx="20535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confidence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399415" y="3058160"/>
            <a:ext cx="60026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have confidence in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399415" y="3549015"/>
            <a:ext cx="60026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 confidence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37490" y="4244340"/>
            <a:ext cx="1176845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feel much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than I felt this morning.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我觉得比今天早上更有信心了。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Mary is a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and happy child.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玛丽是个自信、快乐的孩子。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I think you should be a bit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我认为你应该稍微自信一点儿。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The teacher wants the children to feel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 about asking questions when they don't understand.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教师要孩子们遇到不懂的问题就大胆提问。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endParaRPr lang="zh-CN" altLang="en-US" sz="2400" b="1"/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1800225" y="4244340"/>
            <a:ext cx="21932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 confident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1617345" y="5022850"/>
            <a:ext cx="14122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3789680" y="5359400"/>
            <a:ext cx="21932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 confident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5276215" y="5717540"/>
            <a:ext cx="14122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2" grpId="0"/>
      <p:bldP spid="12" grpId="1"/>
      <p:bldP spid="13" grpId="0"/>
      <p:bldP spid="13" grpId="1"/>
      <p:bldP spid="15" grpId="0"/>
      <p:bldP spid="15" grpId="1"/>
      <p:bldP spid="16" grpId="0"/>
      <p:bldP spid="16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文本框 10"/>
          <p:cNvSpPr txBox="1"/>
          <p:nvPr/>
        </p:nvSpPr>
        <p:spPr>
          <a:xfrm>
            <a:off x="211455" y="187960"/>
            <a:ext cx="11768455" cy="63696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Mr. Smith is confident ________ success. 史密斯先生坚信一定会成功。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The team feels confident of ________(win). 这个队觉得有把握取胜。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I'm confident ____ you will get the job. 我肯定你能得到那份工作。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He is confident ____everything will get better. 他坚信一切都会更好。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You must act __________. 你必须表现得自信。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He felt safe now, and he spoke _______________.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他觉得现在安全了, 便更大胆地说起来。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can __________ promise that this year is going to be very different.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我可以信心十足地保证今年将大不一样。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He expressed his __________that they would win.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他表示了自己的信心：他们必定取胜。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He gained __________when he went to college.他上大学后增强了自信。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have every confidence ___my students' abilities. 我完全相信我的学生的能力。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We have confidence___our government. 我们对政府充满信心。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He answered the questions _____ confidence . 他自信地回答了那些问题。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I can say _____confidence that the economy will be better soon.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我可以有把握地说经济很快就会好转。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3242310" y="187960"/>
            <a:ext cx="14122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of/about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3840480" y="582930"/>
            <a:ext cx="14122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winning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2083435" y="934720"/>
            <a:ext cx="76009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that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2232660" y="1306830"/>
            <a:ext cx="760095" cy="47942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that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1986915" y="1670685"/>
            <a:ext cx="168402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confidently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4222115" y="2011680"/>
            <a:ext cx="241109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 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confidently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947420" y="2760345"/>
            <a:ext cx="168402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confidently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2464435" y="3488055"/>
            <a:ext cx="16903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confidence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617980" y="4246880"/>
            <a:ext cx="16903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confidence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3435985" y="4620260"/>
            <a:ext cx="5461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2889885" y="4982845"/>
            <a:ext cx="5461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in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3839845" y="5334635"/>
            <a:ext cx="8147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1526540" y="5707380"/>
            <a:ext cx="8147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2" grpId="0"/>
      <p:bldP spid="2" grpId="1"/>
      <p:bldP spid="3" grpId="0"/>
      <p:bldP spid="3" grpId="1"/>
      <p:bldP spid="4" grpId="0"/>
      <p:bldP spid="4" grpId="1"/>
      <p:bldP spid="7" grpId="0"/>
      <p:bldP spid="7" grpId="1"/>
      <p:bldP spid="5" grpId="0"/>
      <p:bldP spid="5" grpId="1"/>
      <p:bldP spid="6" grpId="0"/>
      <p:bldP spid="6" grpId="1"/>
      <p:bldP spid="8" grpId="0"/>
      <p:bldP spid="8" grpId="1"/>
      <p:bldP spid="9" grpId="0"/>
      <p:bldP spid="9" grpId="1"/>
      <p:bldP spid="10" grpId="0"/>
      <p:bldP spid="10" grpId="1"/>
      <p:bldP spid="12" grpId="0"/>
      <p:bldP spid="12" grpId="1"/>
      <p:bldP spid="13" grpId="0"/>
      <p:bldP spid="13" grpId="1"/>
      <p:bldP spid="14" grpId="0"/>
      <p:bldP spid="14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" name="图片 20" descr="fid-信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" y="635"/>
            <a:ext cx="12192000" cy="6856730"/>
          </a:xfrm>
          <a:prstGeom prst="rect">
            <a:avLst/>
          </a:prstGeom>
        </p:spPr>
      </p:pic>
      <p:sp>
        <p:nvSpPr>
          <p:cNvPr id="6" name="标题 1"/>
          <p:cNvSpPr>
            <a:spLocks noGrp="1"/>
          </p:cNvSpPr>
          <p:nvPr/>
        </p:nvSpPr>
        <p:spPr>
          <a:xfrm>
            <a:off x="985520" y="3130550"/>
            <a:ext cx="6877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信</a:t>
            </a:r>
            <a:endParaRPr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3745230" y="817245"/>
            <a:ext cx="175641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信心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信任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7520305" y="431165"/>
            <a:ext cx="24085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对…有信心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7367905" y="1167765"/>
            <a:ext cx="120142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自信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3745230" y="2074545"/>
            <a:ext cx="31159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确信的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有信心的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7842250" y="2074545"/>
            <a:ext cx="246443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对…有信心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3851275" y="3130550"/>
            <a:ext cx="29038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机密的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保密的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3608705" y="4038600"/>
            <a:ext cx="25704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联邦的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;同盟的</a:t>
            </a:r>
            <a:endParaRPr lang="en-US" altLang="zh-CN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10221595" y="4038600"/>
            <a:ext cx="19704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联邦调查局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3143885" y="4946015"/>
            <a:ext cx="17621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信念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信仰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6353810" y="4946015"/>
            <a:ext cx="23780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对…有信心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3259455" y="5918200"/>
            <a:ext cx="48609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找到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发现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感到(found, found)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31445" y="160655"/>
            <a:ext cx="1192911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26. forward /ˈfɔ:wəd/adv.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also forwards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)_____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                               adj.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只用于名词前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)_________________________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 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盼望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/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期</a:t>
            </a:r>
            <a:r>
              <a:rPr lang="zh-CN" sz="3200" b="1">
                <a:solidFill>
                  <a:srgbClr val="000000"/>
                </a:solidFill>
                <a:cs typeface="Times New Roman" panose="02020603050405020304" charset="0"/>
              </a:rPr>
              <a:t>待(做某事)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7217410" y="160655"/>
            <a:ext cx="111252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向前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335780" y="647065"/>
            <a:ext cx="32639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向前的</a:t>
            </a:r>
            <a:r>
              <a:rPr lang="en-US" altLang="zh-CN"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前进的</a:t>
            </a:r>
            <a:endParaRPr sz="3200">
              <a:solidFill>
                <a:srgbClr val="7030A0"/>
              </a:solidFill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495300" y="1132840"/>
            <a:ext cx="50050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look forward to (doing) sth. </a:t>
            </a:r>
            <a:endParaRPr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48920" y="2157095"/>
            <a:ext cx="11694795" cy="3415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took two steps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forward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.他向前走了两步。They ran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forward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to welcome her. 他们跑向前去欢迎她。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forward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movement of history 历史的向前发展the plane's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forward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door 飞机前舱门Tom is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looking forward to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meeting the new exchange student.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汤姆期待着见到新来的交换生。We are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looking forward to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the coming of spring.我们正盼望着春天的到来。I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look forward to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your reply我期待你的答复。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I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look forward to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hearing from you in the near future.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我盼望着不久收到你的信。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4" grpId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" name="图片 21" descr="for-先前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635" cy="6858000"/>
          </a:xfrm>
          <a:prstGeom prst="rect">
            <a:avLst/>
          </a:prstGeom>
        </p:spPr>
      </p:pic>
      <p:sp>
        <p:nvSpPr>
          <p:cNvPr id="6" name="标题 1"/>
          <p:cNvSpPr>
            <a:spLocks noGrp="1"/>
          </p:cNvSpPr>
          <p:nvPr/>
        </p:nvSpPr>
        <p:spPr>
          <a:xfrm>
            <a:off x="5052695" y="313055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先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前</a:t>
            </a:r>
            <a:endParaRPr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8133715" y="358140"/>
            <a:ext cx="10191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向前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8451850" y="112395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向前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8451850" y="192659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预见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8600440" y="274955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预知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8324850" y="3562350"/>
            <a:ext cx="28067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预言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预示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预告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8876030" y="4374515"/>
            <a:ext cx="19716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预报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预测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8239125" y="5170805"/>
            <a:ext cx="26085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先前的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前者的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8239125" y="5767070"/>
            <a:ext cx="39528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a. 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最重要的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最先的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ad. 首先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2312670" y="79121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前言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2312670" y="158369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祖先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2312670" y="2400300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先驱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2312670" y="3184525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前景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1672590" y="4002405"/>
            <a:ext cx="18319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已往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过去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1672590" y="4845685"/>
            <a:ext cx="174752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额头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前额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2312670" y="5603875"/>
            <a:ext cx="1330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森林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pic>
        <p:nvPicPr>
          <p:cNvPr id="18" name="图片 1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03835" y="130175"/>
            <a:ext cx="11843385" cy="24301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27.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take notes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endParaRPr lang="en-US" alt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Listen to the teacher and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notes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听老师讲课并做记笔记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notes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while listening and reading. 我边听边读边做笔记。 Students should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notes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in class.学生在课堂上应该记笔记。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She took out her notebook and began to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notes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她掏出笔记本,开始记笔记 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Please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take notes of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important words while you read.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请边读边把重要的单词记下来。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2629535" y="130175"/>
            <a:ext cx="15284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记笔记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22" name="图片 22" descr="gno-知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501265"/>
            <a:ext cx="12192000" cy="4465955"/>
          </a:xfrm>
          <a:prstGeom prst="rect">
            <a:avLst/>
          </a:prstGeom>
        </p:spPr>
      </p:pic>
      <p:sp>
        <p:nvSpPr>
          <p:cNvPr id="6" name="标题 1"/>
          <p:cNvSpPr>
            <a:spLocks noGrp="1"/>
          </p:cNvSpPr>
          <p:nvPr/>
        </p:nvSpPr>
        <p:spPr>
          <a:xfrm>
            <a:off x="5811520" y="4515485"/>
            <a:ext cx="5689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知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6996430" y="2560320"/>
            <a:ext cx="339725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n.笔记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音符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票据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注解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便笺 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vt.注意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记录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注解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7105650" y="3244850"/>
            <a:ext cx="394017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a.显著的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著名的n. 名人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显要人物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7054850" y="3687445"/>
            <a:ext cx="404177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n.通知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布告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公告 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vt.注意到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觉察到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10528300" y="3687445"/>
            <a:ext cx="15881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显而易见的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显著的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7233920" y="4629150"/>
            <a:ext cx="146875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知道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认识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懂得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了解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9577070" y="4420235"/>
            <a:ext cx="146875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知识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知道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9692640" y="4789170"/>
            <a:ext cx="213042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承认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答谢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报偿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9692640" y="5111750"/>
            <a:ext cx="197358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未知的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陌生的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默默无闻的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7319645" y="5815965"/>
            <a:ext cx="146875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认出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承认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9257030" y="5815965"/>
            <a:ext cx="279019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认出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识别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承认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公认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7319645" y="6369685"/>
            <a:ext cx="323596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诊断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判断（dia-彻底）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2506345" y="2929255"/>
            <a:ext cx="18618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通告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通知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公布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2078990" y="3510915"/>
            <a:ext cx="30873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概念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想法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见解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打算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2447290" y="4056380"/>
            <a:ext cx="30873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高尚的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贵族的n.贵族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2198370" y="4515485"/>
            <a:ext cx="30873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臭名昭著的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endParaRPr lang="en-US" altLang="zh-CN"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声名狼藉的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2726690" y="5387975"/>
            <a:ext cx="17919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忽视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不理睬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0" name="标题 1"/>
          <p:cNvSpPr>
            <a:spLocks noGrp="1"/>
          </p:cNvSpPr>
          <p:nvPr/>
        </p:nvSpPr>
        <p:spPr>
          <a:xfrm>
            <a:off x="837565" y="5158105"/>
            <a:ext cx="17919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无知的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愚昧的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1073150" y="5597525"/>
            <a:ext cx="17919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无知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愚昧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3" name="标题 1"/>
          <p:cNvSpPr>
            <a:spLocks noGrp="1"/>
          </p:cNvSpPr>
          <p:nvPr/>
        </p:nvSpPr>
        <p:spPr>
          <a:xfrm>
            <a:off x="2726690" y="6184900"/>
            <a:ext cx="17919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表示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指示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/>
      <p:bldP spid="6" grpId="1"/>
      <p:bldP spid="2" grpId="0"/>
      <p:bldP spid="2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3" grpId="0"/>
      <p:bldP spid="2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5890" y="235585"/>
            <a:ext cx="11889740" cy="6101715"/>
          </a:xfrm>
        </p:spPr>
        <p:txBody>
          <a:bodyPr>
            <a:no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</a:t>
            </a:r>
            <a:r>
              <a:rPr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换取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 </a:t>
            </a: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与某人交换某物   </a:t>
            </a: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sz="32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 </a:t>
            </a: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把A换成B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They sold eggs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salt and tea.他们把鸡蛋卖掉换取茶叶和盐。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Linda teaches me French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Chinese lessons.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琳达教我法语，作为交换我教她汉语。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learning experience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my classmates. 我与同学交流学习经验。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shook hands and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a few words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manager.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我与经理握手，相互交谈了几句。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If you are not satisfied with the car, you can always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it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another.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如果你对车不满意，可以随时另换一辆。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am going to America next week, so I have to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some RMB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</a:t>
            </a: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dollars.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我下周要去美国，所以得把人民币兑换成美金。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29870" y="235585"/>
            <a:ext cx="283908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exchange for 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9870" y="685800"/>
            <a:ext cx="39649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 sth. with sb. 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9870" y="1269365"/>
            <a:ext cx="31203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 A for B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239645" y="2191385"/>
            <a:ext cx="21805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exchange 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11880" y="2573655"/>
            <a:ext cx="21805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exchange 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24815" y="3318510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420235" y="3318510"/>
            <a:ext cx="758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552700" y="3671570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701030" y="3671570"/>
            <a:ext cx="7588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887845" y="4416425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565515" y="4416425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131560" y="5121910"/>
            <a:ext cx="13849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exchange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937625" y="5121910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4" grpId="0"/>
      <p:bldP spid="10" grpId="0"/>
      <p:bldP spid="6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95250" y="170180"/>
            <a:ext cx="12002135" cy="57543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</a:rPr>
              <a:t>27. flash/[flæʃ/n.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_________vt.&amp;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vi._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</a:rPr>
              <a:t>一瞬间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sym typeface="+mn-ea"/>
              </a:rPr>
              <a:t> </a:t>
            </a:r>
            <a:r>
              <a:rPr lang="zh-CN" sz="3200" b="1">
                <a:solidFill>
                  <a:srgbClr val="7030A0"/>
                </a:solidFill>
                <a:cs typeface="Times New Roman" panose="02020603050405020304" charset="0"/>
                <a:sym typeface="+mn-ea"/>
              </a:rPr>
              <a:t>一道闪电</a:t>
            </a:r>
            <a:endParaRPr lang="zh-CN" sz="3200" b="1">
              <a:solidFill>
                <a:srgbClr val="000000"/>
              </a:solidFill>
              <a:cs typeface="Times New Roman" panose="02020603050405020304" charset="0"/>
              <a:sym typeface="+mn-ea"/>
            </a:endParaRPr>
          </a:p>
          <a:p>
            <a:pPr marL="269875" indent="-269875"/>
            <a:endParaRPr lang="zh-CN" sz="3200" b="1">
              <a:solidFill>
                <a:srgbClr val="000000"/>
              </a:solidFill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use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 cards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使用识字卡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Children can use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 cards 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to learn English. 小孩可以使用识字卡来学英语。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 card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is very useful to students. 教学卡片对学生很有用。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sent the foxes running away. 闪光惊得狐狸逃窜。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answer had come to him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in a flash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.他一下子就有了答案。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It was done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in a flash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一眨眼的工夫就完成了。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Lightning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flashed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in the distance.远处电光闪闪。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There is something wrong with the traffic light because only the red light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flashes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on and off.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交通灯出故障了，只有红灯一直在闪。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Why is that driver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flashing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his lights at us?为什么那个司机向我们闪着车灯？</a:t>
            </a:r>
            <a:endParaRPr lang="zh-CN" alt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2966085" y="170180"/>
            <a:ext cx="194373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闪光;信号</a:t>
            </a:r>
            <a:endParaRPr sz="3200" spc="0">
              <a:solidFill>
                <a:srgbClr val="7030A0"/>
              </a:solidFill>
              <a:uFillTx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5910580" y="170180"/>
            <a:ext cx="31197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闪光</a:t>
            </a:r>
            <a:r>
              <a:rPr lang="en-US" altLang="zh-CN"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;</a:t>
            </a: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发出</a:t>
            </a:r>
            <a:r>
              <a:rPr lang="en-US" altLang="zh-CN"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(</a:t>
            </a: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信号</a:t>
            </a:r>
            <a:r>
              <a:rPr lang="en-US" altLang="zh-CN"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)</a:t>
            </a:r>
            <a:endParaRPr lang="en-US" altLang="zh-CN" sz="3200" spc="0">
              <a:solidFill>
                <a:srgbClr val="7030A0"/>
              </a:solidFill>
              <a:uFillTx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243840" y="699135"/>
            <a:ext cx="21507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in a flash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243840" y="1162050"/>
            <a:ext cx="35941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a flash of lightning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4" grpId="1"/>
      <p:bldP spid="5" grpId="0"/>
      <p:bldP spid="5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53365" y="245745"/>
            <a:ext cx="11753850" cy="181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2800" b="1">
                <a:latin typeface="Times New Roman" panose="02020603050405020304" charset="0"/>
              </a:rPr>
              <a:t>28. or</a:t>
            </a:r>
            <a:r>
              <a:rPr lang="en-US" sz="2800" b="1">
                <a:latin typeface="Times New Roman" panose="02020603050405020304" charset="0"/>
                <a:cs typeface="Times New Roman" panose="02020603050405020304" charset="0"/>
              </a:rPr>
              <a:t>ganize (BrE- ise) /'ɔ:(r)gənaɪz/ vt.&amp;vi. __________</a:t>
            </a:r>
            <a:endParaRPr 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endParaRPr lang="en-US" sz="2800" b="1"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2800" b="1">
                <a:latin typeface="Times New Roman" panose="02020603050405020304" charset="0"/>
                <a:cs typeface="Times New Roman" panose="02020603050405020304" charset="0"/>
              </a:rPr>
              <a:t>_____________(BrE- is</a:t>
            </a:r>
            <a:r>
              <a:rPr lang="zh-CN" sz="2800" b="1">
                <a:latin typeface="Times New Roman" panose="02020603050405020304" charset="0"/>
                <a:cs typeface="Times New Roman" panose="02020603050405020304" charset="0"/>
              </a:rPr>
              <a:t>ation</a:t>
            </a:r>
            <a:r>
              <a:rPr lang="en-US" altLang="zh-CN" sz="2800" b="1">
                <a:latin typeface="Times New Roman" panose="02020603050405020304" charset="0"/>
                <a:cs typeface="Times New Roman" panose="02020603050405020304" charset="0"/>
              </a:rPr>
              <a:t>)</a:t>
            </a:r>
            <a:r>
              <a:rPr lang="zh-CN" sz="2800" b="1">
                <a:latin typeface="Times New Roman" panose="02020603050405020304" charset="0"/>
                <a:cs typeface="Times New Roman" panose="02020603050405020304" charset="0"/>
              </a:rPr>
              <a:t>/ɔ:gənaɪˈzeɪʃn/ .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组织; 团体; 机构</a:t>
            </a:r>
            <a:endParaRPr lang="zh-CN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8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World Health Organization </a:t>
            </a:r>
            <a:r>
              <a:rPr lang="zh-CN" sz="28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世界卫生组织</a:t>
            </a:r>
            <a:endParaRPr lang="zh-CN" altLang="en-US" sz="28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6891655" y="170180"/>
            <a:ext cx="195453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组织</a:t>
            </a:r>
            <a:r>
              <a:rPr lang="en-US" altLang="zh-CN"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;</a:t>
            </a:r>
            <a:r>
              <a:rPr sz="3200" spc="0">
                <a:solidFill>
                  <a:srgbClr val="7030A0"/>
                </a:solidFill>
                <a:uFillTx/>
                <a:cs typeface="Times New Roman" panose="02020603050405020304" charset="0"/>
                <a:sym typeface="+mn-ea"/>
              </a:rPr>
              <a:t>组建</a:t>
            </a:r>
            <a:endParaRPr sz="3200" spc="0">
              <a:solidFill>
                <a:srgbClr val="7030A0"/>
              </a:solidFill>
              <a:uFillTx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253365" y="639445"/>
            <a:ext cx="110509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org-(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运作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)+an-(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使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)+-ize(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动词后缀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): 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使运作起来</a:t>
            </a:r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组织</a:t>
            </a:r>
            <a:endParaRPr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253365" y="1092200"/>
            <a:ext cx="245745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organization</a:t>
            </a:r>
            <a:endParaRPr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9545" y="2039620"/>
            <a:ext cx="11921490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organize a meeting/party/trip/competition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/club组织筹备会议/聚会/旅行/比赛/俱乐部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How does Li Ming ________his thoughts?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李明是如何组织他的想法的？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We'll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some students into the basketball team. 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我们将组织一些学生参加篮球队。Workers have the right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trade unions according to law. 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劳动者有权依法组织工会。His speech is well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他的演讲很有条理。It's the first time farmers have decided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这是农场主首次决定组织起来。He has the ability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他很有组织才能。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They set up a charity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last year. 去年他们建立了一个慈善机构。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No ___________ or individual are allowed to use the logo in advertisement or any other business activities.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任何团体或个人不得将标识用于广告或其他商业性活动。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2682240" y="2428240"/>
            <a:ext cx="135128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960120" y="2767965"/>
            <a:ext cx="135128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3351530" y="3554095"/>
            <a:ext cx="173736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2520950" y="4276090"/>
            <a:ext cx="151257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ed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5261610" y="4674870"/>
            <a:ext cx="173736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2520950" y="5004435"/>
            <a:ext cx="1737360" cy="39878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2987675" y="5403215"/>
            <a:ext cx="1884045" cy="4178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organization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636905" y="5727700"/>
            <a:ext cx="1884045" cy="41783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organization</a:t>
            </a:r>
            <a:endParaRPr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4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3" name="图片 23" descr="erg-运作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365" cy="6857365"/>
          </a:xfrm>
          <a:prstGeom prst="rect">
            <a:avLst/>
          </a:prstGeom>
        </p:spPr>
      </p:pic>
      <p:sp>
        <p:nvSpPr>
          <p:cNvPr id="15" name="标题 1"/>
          <p:cNvSpPr>
            <a:spLocks noGrp="1"/>
          </p:cNvSpPr>
          <p:nvPr/>
        </p:nvSpPr>
        <p:spPr>
          <a:xfrm>
            <a:off x="2199005" y="3165475"/>
            <a:ext cx="1929765" cy="6851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运作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活动</a:t>
            </a:r>
            <a:endParaRPr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5661025" y="585470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器官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机构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风琴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9111615" y="585470"/>
            <a:ext cx="314896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器官的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组织的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有机的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5975985" y="1642110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组织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8686800" y="1642110"/>
            <a:ext cx="327342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组织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机构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团体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体制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5847080" y="2709545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能量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精力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活力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9653905" y="2709545"/>
            <a:ext cx="178117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精力充沛的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5975985" y="3737610"/>
            <a:ext cx="120840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过敏的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5847080" y="4786630"/>
            <a:ext cx="141541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外科医生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8501380" y="4786630"/>
            <a:ext cx="321310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外科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外科手术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手术室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5601335" y="5833110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催促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极力要求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8989695" y="5833110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紧急的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紧迫的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pic>
        <p:nvPicPr>
          <p:cNvPr id="13" name="图片 12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79705" y="81280"/>
            <a:ext cx="11833225" cy="2799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29. goal /gəʊl / n._______________	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have learning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goals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and make plans for my English studies.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我有学习目标，并为我的英语学习制定计划。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Our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goal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is to raise as much money as possible for the project.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我们的目的是为这个项目筹集到尽可能多的资金。He scored the winning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goal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.他踢进了制胜的一球。Liverpool won by three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goals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to one.利物浦队以三比一获胜。</a:t>
            </a:r>
            <a:endParaRPr lang="zh-CN" altLang="en-US" sz="32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3183255" y="81280"/>
            <a:ext cx="33578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目标;球门;射门</a:t>
            </a:r>
            <a:endParaRPr lang="en-US"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00000"/>
              </a:lnSpc>
              <a:buClrTx/>
              <a:buSzTx/>
              <a:buFontTx/>
            </a:pPr>
            <a:endParaRPr lang="en-US"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9705" y="2950210"/>
            <a:ext cx="11863070" cy="39077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30.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strategy /ˈstrætədʒi/n.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/>
            <a:endParaRPr lang="zh-CN" sz="2400" b="1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What learning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strategies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do you and your partner share?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你</a:t>
            </a:r>
            <a:r>
              <a:rPr lang="zh-CN" sz="2400" b="1">
                <a:solidFill>
                  <a:srgbClr val="000000"/>
                </a:solidFill>
                <a:latin typeface="+mn-ea"/>
                <a:cs typeface="Times New Roman" panose="02020603050405020304" charset="0"/>
              </a:rPr>
              <a:t>与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你的搭档分享什么学习策略？What is the best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strategy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for you to learn new words?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对你来说学习生词的最佳策略是什么？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the government's economic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strategy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政府的经济策略We need to discuss our new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strategy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 我们需要商讨一下我们的新策略。We have reduced air pollution through many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strategies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我们通过许多策略减少了空气污染。</a:t>
            </a:r>
            <a:endParaRPr lang="zh-CN" altLang="en-US" sz="2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4653280" y="2950210"/>
            <a:ext cx="20929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+mn-ea"/>
                <a:ea typeface="+mn-ea"/>
                <a:cs typeface="+mn-ea"/>
                <a:sym typeface="+mn-ea"/>
              </a:rPr>
              <a:t>策略</a:t>
            </a:r>
            <a:r>
              <a:rPr lang="en-US" altLang="zh-CN" sz="3200">
                <a:solidFill>
                  <a:srgbClr val="7030A0"/>
                </a:solidFill>
                <a:latin typeface="+mn-ea"/>
                <a:ea typeface="+mn-ea"/>
                <a:cs typeface="+mn-ea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+mn-ea"/>
                <a:ea typeface="+mn-ea"/>
                <a:cs typeface="+mn-ea"/>
                <a:sym typeface="+mn-ea"/>
              </a:rPr>
              <a:t>战略</a:t>
            </a:r>
            <a:endParaRPr lang="en-US" sz="3200" spc="0">
              <a:solidFill>
                <a:srgbClr val="7030A0"/>
              </a:solidFill>
              <a:uFillTx/>
              <a:latin typeface="+mn-ea"/>
              <a:ea typeface="+mn-ea"/>
              <a:cs typeface="+mn-ea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73990" y="3407410"/>
            <a:ext cx="11050905" cy="53721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词根词缀：</a:t>
            </a:r>
            <a:r>
              <a:rPr lang="en-US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strat-(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伸展</a:t>
            </a:r>
            <a:r>
              <a:rPr lang="en-US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)+-ety(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名词后缀</a:t>
            </a:r>
            <a:r>
              <a:rPr lang="en-US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)</a:t>
            </a:r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：展开的计划——</a:t>
            </a:r>
            <a:r>
              <a:rPr spc="0">
                <a:solidFill>
                  <a:srgbClr val="7030A0"/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  <a:sym typeface="+mn-ea"/>
              </a:rPr>
              <a:t>策略</a:t>
            </a:r>
            <a:endParaRPr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ea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4" name="图片 24" descr="str-拉伸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365" cy="6858000"/>
          </a:xfrm>
          <a:prstGeom prst="rect">
            <a:avLst/>
          </a:prstGeom>
        </p:spPr>
      </p:pic>
      <p:sp>
        <p:nvSpPr>
          <p:cNvPr id="15" name="标题 1"/>
          <p:cNvSpPr>
            <a:spLocks noGrp="1"/>
          </p:cNvSpPr>
          <p:nvPr/>
        </p:nvSpPr>
        <p:spPr>
          <a:xfrm>
            <a:off x="2377440" y="3145790"/>
            <a:ext cx="96139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拉伸</a:t>
            </a:r>
            <a:endParaRPr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583430" y="209550"/>
            <a:ext cx="223583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弦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细绳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523740" y="742950"/>
            <a:ext cx="13347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海峡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困境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5038725" y="1276350"/>
            <a:ext cx="256286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直的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正直的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9041765" y="1276350"/>
            <a:ext cx="248348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简单的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地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直率的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地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4357370" y="1762125"/>
            <a:ext cx="256286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n.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张力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拉力</a:t>
            </a: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拉紧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7730490" y="1828800"/>
            <a:ext cx="187134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抑制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控制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约束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4764405" y="2559050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严格的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严密的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精确的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8669020" y="2338705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be strict with sb.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8669020" y="2776855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be strict in sth.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4764405" y="3314700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限制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约束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制约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7937500" y="3314700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限制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约束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束缚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4765040" y="3855720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限制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约束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制约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4357370" y="4340860"/>
            <a:ext cx="39255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n. 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压力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强调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紧张 </a:t>
            </a: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vt. 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强调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使紧张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8863330" y="4340860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危难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不幸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贫困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悲痛 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5038725" y="5292725"/>
            <a:ext cx="134747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伸展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展开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7601585" y="4923790"/>
            <a:ext cx="72390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街道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9" name="标题 1"/>
          <p:cNvSpPr>
            <a:spLocks noGrp="1"/>
          </p:cNvSpPr>
          <p:nvPr/>
        </p:nvSpPr>
        <p:spPr>
          <a:xfrm>
            <a:off x="7426960" y="5292725"/>
            <a:ext cx="3400425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vt.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流出 </a:t>
            </a: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vi.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流动 </a:t>
            </a:r>
            <a:r>
              <a:rPr sz="1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n.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小河; 溪流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0" name="标题 1"/>
          <p:cNvSpPr>
            <a:spLocks noGrp="1"/>
          </p:cNvSpPr>
          <p:nvPr/>
        </p:nvSpPr>
        <p:spPr>
          <a:xfrm>
            <a:off x="7661275" y="5720715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 战略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策略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21" name="标题 1"/>
          <p:cNvSpPr>
            <a:spLocks noGrp="1"/>
          </p:cNvSpPr>
          <p:nvPr/>
        </p:nvSpPr>
        <p:spPr>
          <a:xfrm>
            <a:off x="5038725" y="6278880"/>
            <a:ext cx="2661920" cy="36893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斗 争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搏斗</a:t>
            </a:r>
            <a:r>
              <a:rPr lang="en-US" altLang="zh-CN"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奋斗</a:t>
            </a:r>
            <a:endParaRPr sz="2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pic>
        <p:nvPicPr>
          <p:cNvPr id="22" name="图片 21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68275" y="168275"/>
            <a:ext cx="11776075" cy="24301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30. partner /ˈpɑ:tnə(r)/ n.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</a:t>
            </a:r>
            <a:endParaRPr lang="en-US" alt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a marriage partner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配偶I have a good </a:t>
            </a:r>
            <a:r>
              <a:rPr 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partner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to practice English with.我有一个好搭档一起练英语。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China and America are now economic 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partners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.中国和美国目前是经济合作伙伴。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Changing Partners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, a pop song in the 1950s, is now still loved by many people. 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交换舞伴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是二十世纪五十年代的一首流行歌曲，现在仍然被人们所喜爱。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616450" y="168275"/>
            <a:ext cx="33578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同伴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配偶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搭档</a:t>
            </a:r>
            <a:endParaRPr lang="en-US"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35585" y="2727960"/>
            <a:ext cx="1211961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33.curious /ˈkjʊəriəs/adj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对……好奇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________________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好奇于做某事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/ 'kjʊərɪəslɪ/ adv.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好奇地；奇怪的是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_______/kjʊəriˈɒsəti/ n.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好奇心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4616450" y="2727960"/>
            <a:ext cx="33578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好奇的;奇怪的</a:t>
            </a:r>
            <a:endParaRPr sz="32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235585" y="3265170"/>
            <a:ext cx="1105090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词根词缀：cur-(心)+-ious(形容词后缀)：用心去探寻的——</a:t>
            </a:r>
            <a:r>
              <a:rPr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好奇的</a:t>
            </a:r>
            <a:endParaRPr lang="en-US" altLang="zh-CN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235585" y="3748405"/>
            <a:ext cx="305181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be curious about</a:t>
            </a:r>
            <a:endParaRPr lang="en-US" altLang="zh-CN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235585" y="4271010"/>
            <a:ext cx="342773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be curious to do sth.</a:t>
            </a:r>
            <a:endParaRPr lang="en-US" altLang="zh-CN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235585" y="4763770"/>
            <a:ext cx="15976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curiously</a:t>
            </a:r>
            <a:endParaRPr lang="en-US" altLang="zh-CN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235585" y="5177790"/>
            <a:ext cx="159829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curiosity</a:t>
            </a:r>
            <a:endParaRPr lang="en-US" altLang="zh-CN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60020" y="254000"/>
            <a:ext cx="11872595" cy="52622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Children are naturally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.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>
                <a:solidFill>
                  <a:srgbClr val="000000"/>
                </a:solidFill>
                <a:cs typeface="Times New Roman" panose="02020603050405020304" charset="0"/>
              </a:rPr>
              <a:t>孩子天生好奇。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A _______ child is a teacher's delight. 老师喜欢有求知欲的孩子。It's the ____________ thing I ever saw in my life!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这是我一生中看到的最奇怪的事情！I'm curious ______everything.我对一切都很好奇。She seemed to be curious ______what he was doing. 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她似乎对他正在做的感到很好奇。You must be curious _______(find) out how to decorate the Christmas tree.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你一定很好奇想弄清楚如何装饰你的圣诞树。He looked _________at the people.他好奇地看着那些人。_________enough, he had never seen the little girl.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charset="0"/>
              </a:rPr>
              <a:t>奇怪的是，他竟从未见过那个小女孩。It is good to be _______about the world around you because I think ________is the best teacher. 对你周围的世界感到新奇是件好事，因为我认为好奇心是最好的老师。</a:t>
            </a:r>
            <a:endParaRPr lang="en-US" sz="2400" b="1">
              <a:solidFill>
                <a:srgbClr val="000000"/>
              </a:solidFill>
              <a:latin typeface="Times New Roman" panose="02020603050405020304" charset="0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3211830" y="254000"/>
            <a:ext cx="11938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61645" y="657225"/>
            <a:ext cx="11938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1212215" y="1011555"/>
            <a:ext cx="199961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most curious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794510" y="1741805"/>
            <a:ext cx="10414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3532505" y="2097405"/>
            <a:ext cx="10414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2967990" y="2836545"/>
            <a:ext cx="10414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to find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1586865" y="3569970"/>
            <a:ext cx="14566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curiously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98755" y="3924300"/>
            <a:ext cx="152654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Curiously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2143125" y="4672965"/>
            <a:ext cx="119380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curious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8983345" y="4672965"/>
            <a:ext cx="13804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indent="0"/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curiosity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cure-用心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" y="-635"/>
            <a:ext cx="12192000" cy="6859270"/>
          </a:xfrm>
          <a:prstGeom prst="rect">
            <a:avLst/>
          </a:prstGeom>
        </p:spPr>
      </p:pic>
      <p:sp>
        <p:nvSpPr>
          <p:cNvPr id="15" name="标题 1"/>
          <p:cNvSpPr>
            <a:spLocks noGrp="1"/>
          </p:cNvSpPr>
          <p:nvPr/>
        </p:nvSpPr>
        <p:spPr>
          <a:xfrm>
            <a:off x="2051685" y="3090545"/>
            <a:ext cx="197929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关心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/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用心</a:t>
            </a:r>
            <a:endParaRPr sz="32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5273675" y="692785"/>
            <a:ext cx="365061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vt.治疗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治愈 n.治疗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疗法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0285095" y="374650"/>
            <a:ext cx="172275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cure sb. of 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0073640" y="1015365"/>
            <a:ext cx="168338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a cure for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5812790" y="1834515"/>
            <a:ext cx="132715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教堂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5948045" y="2661920"/>
            <a:ext cx="220599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好奇的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奇怪的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9281160" y="2661920"/>
            <a:ext cx="291147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好奇心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求知欲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珍品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5878830" y="3479800"/>
            <a:ext cx="272986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安全的</a:t>
            </a:r>
            <a:r>
              <a:rPr sz="2000" spc="0">
                <a:solidFill>
                  <a:schemeClr val="tx1"/>
                </a:solidFill>
                <a:latin typeface="Times New Roman" panose="02020603050405020304" charset="0"/>
                <a:sym typeface="+mn-ea"/>
              </a:rPr>
              <a:t>vt.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使安全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9524365" y="3479800"/>
            <a:ext cx="150495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安全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安保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5428615" y="4318000"/>
            <a:ext cx="239522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可爱的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;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伶俐的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6134100" y="5205095"/>
            <a:ext cx="2849245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精确的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 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准确的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10004425" y="5205095"/>
            <a:ext cx="168275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准确</a:t>
            </a: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,</a:t>
            </a: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精确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6134100" y="5973445"/>
            <a:ext cx="132715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课程的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9121140" y="5973445"/>
            <a:ext cx="1327150" cy="53784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sym typeface="+mn-ea"/>
              </a:rPr>
              <a:t>总课程</a:t>
            </a:r>
            <a:endParaRPr sz="24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sym typeface="+mn-ea"/>
            </a:endParaRPr>
          </a:p>
        </p:txBody>
      </p:sp>
      <p:pic>
        <p:nvPicPr>
          <p:cNvPr id="17" name="图片 16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6" grpId="0"/>
      <p:bldP spid="16" grpId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94310" y="219710"/>
            <a:ext cx="1174496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34. company/ˈkʌmpəni/ n._______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____________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作为陪伴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__________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与某人交往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__________/ə'kʌmpəni/vt.&amp;vi.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陪伴，伴随；伴奏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__________/kəmˈpænjən/n.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同伴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伙伴</a:t>
            </a:r>
            <a:endParaRPr 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714875" y="219710"/>
            <a:ext cx="335788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同伴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配偶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搭档</a:t>
            </a:r>
            <a:endParaRPr lang="en-US"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718820" y="706755"/>
            <a:ext cx="8903335" cy="52641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破拆法：com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-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(come来)+pany(陪你)：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来陪你</a:t>
            </a:r>
            <a:endParaRPr lang="en-US"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499745" y="1233805"/>
            <a:ext cx="24866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company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499745" y="1690370"/>
            <a:ext cx="368363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keep company with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499745" y="2173605"/>
            <a:ext cx="248666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accompany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499745" y="2677795"/>
            <a:ext cx="210121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companion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81635" y="3394075"/>
            <a:ext cx="1174496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My dream is to start my own IT _________!我的梦想是成立自己的IT公司！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What are your plans for the development of your _________?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你打算怎样来发展壮大自己的公司？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enjoy her _________. 我喜欢和她在一起。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went with us to the airport ____________.他陪同我们去机场了。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No one wants to keep company_____ someone who always looks upset. 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没有人喜欢和经常很沮丧的人交往。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4636135" y="3394075"/>
            <a:ext cx="139065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6849745" y="3758565"/>
            <a:ext cx="139065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1913890" y="4518025"/>
            <a:ext cx="139065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标题 1"/>
          <p:cNvSpPr>
            <a:spLocks noGrp="1"/>
          </p:cNvSpPr>
          <p:nvPr/>
        </p:nvSpPr>
        <p:spPr>
          <a:xfrm>
            <a:off x="4405630" y="4881880"/>
            <a:ext cx="190119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 company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4474845" y="5246370"/>
            <a:ext cx="794385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with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2" grpId="0"/>
      <p:bldP spid="2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9" grpId="0"/>
      <p:bldP spid="9" grpId="1"/>
      <p:bldP spid="8" grpId="0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194310" y="219710"/>
            <a:ext cx="1187323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His wife _____________ him on the trip. 那次旅行他由妻子陪同。 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singer _________________on the piano by her sister. 女歌手由她姐姐钢琴伴奏。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 was a good friend, a dependable __________. 他是个好朋友，一个可以信赖的同伴。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She was a charming dinner __________. 与她同桌进餐使人感到十分高兴。 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His younger brother is not much of a ________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 for him. 他的弟弟和他志趣不太相投。</a:t>
            </a:r>
            <a:endParaRPr lang="en-US" alt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1383030" y="219710"/>
            <a:ext cx="20332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acccompanied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1658620" y="613410"/>
            <a:ext cx="271653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was acccompanied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4870450" y="987425"/>
            <a:ext cx="16395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companion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3810635" y="1351915"/>
            <a:ext cx="16395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companion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5074920" y="1696085"/>
            <a:ext cx="16395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companion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7815" y="2157730"/>
            <a:ext cx="1159637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35. person/ˈpɜ:sn/n.___</a:t>
            </a:r>
            <a:endParaRPr lang="zh-CN" sz="3200" b="1">
              <a:solidFill>
                <a:srgbClr val="00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269875" indent="-269875"/>
            <a:endParaRPr lang="zh-CN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________/ˈpɜ:sənl/ adj.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个人的; 私人的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/ˈpɜ:sənəli / adv.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亲自地; 就个人而言</a:t>
            </a:r>
            <a:endParaRPr 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__________/pɜ:səˈnæ ləti/ n.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性格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;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个性</a:t>
            </a:r>
            <a:endParaRPr lang="en-US" altLang="zh-CN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en-US" altLang="zh-CN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_________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亲自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3726180" y="2157730"/>
            <a:ext cx="6489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人</a:t>
            </a:r>
            <a:endParaRPr lang="en-US"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297815" y="3130550"/>
            <a:ext cx="170624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297815" y="3600450"/>
            <a:ext cx="211137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personally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标题 1"/>
          <p:cNvSpPr>
            <a:spLocks noGrp="1"/>
          </p:cNvSpPr>
          <p:nvPr/>
        </p:nvSpPr>
        <p:spPr>
          <a:xfrm>
            <a:off x="297815" y="4107180"/>
            <a:ext cx="221932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personality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35255" y="5203825"/>
            <a:ext cx="1199197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He's just the ______ we need for the job. 他正是我们需要的适合这项工作的人。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At least four _______died in the accident. 至少四个人在事故中死亡。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Of course, this is just a ________opinion. 当然了，这只是个人意见。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novel is written from ________experience . 这部小说是根据个人亲身经历写成的。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297815" y="4619625"/>
            <a:ext cx="1924685" cy="4648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in person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标题 1"/>
          <p:cNvSpPr>
            <a:spLocks noGrp="1"/>
          </p:cNvSpPr>
          <p:nvPr/>
        </p:nvSpPr>
        <p:spPr>
          <a:xfrm>
            <a:off x="1837690" y="5263515"/>
            <a:ext cx="123317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标题 1"/>
          <p:cNvSpPr>
            <a:spLocks noGrp="1"/>
          </p:cNvSpPr>
          <p:nvPr/>
        </p:nvSpPr>
        <p:spPr>
          <a:xfrm>
            <a:off x="1837690" y="5591810"/>
            <a:ext cx="13417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标题 1"/>
          <p:cNvSpPr>
            <a:spLocks noGrp="1"/>
          </p:cNvSpPr>
          <p:nvPr/>
        </p:nvSpPr>
        <p:spPr>
          <a:xfrm>
            <a:off x="3238500" y="5975985"/>
            <a:ext cx="13417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标题 1"/>
          <p:cNvSpPr>
            <a:spLocks noGrp="1"/>
          </p:cNvSpPr>
          <p:nvPr/>
        </p:nvSpPr>
        <p:spPr>
          <a:xfrm>
            <a:off x="3528695" y="6332220"/>
            <a:ext cx="134175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263525" y="2653030"/>
            <a:ext cx="1137348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词根词缀：per-(每个)+son(儿子)：</a:t>
            </a:r>
            <a:r>
              <a:rPr sz="3200" spc="0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每个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人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都是上帝的</a:t>
            </a:r>
            <a:r>
              <a:rPr sz="3200" spc="0">
                <a:solidFill>
                  <a:srgbClr val="0070C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子民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。</a:t>
            </a:r>
            <a:endParaRPr lang="en-US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8" grpId="0"/>
      <p:bldP spid="8" grpId="1"/>
      <p:bldP spid="10" grpId="0"/>
      <p:bldP spid="10" grpId="1"/>
      <p:bldP spid="11" grpId="0"/>
      <p:bldP spid="11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5890" y="235585"/>
            <a:ext cx="11978005" cy="6101715"/>
          </a:xfrm>
        </p:spPr>
        <p:txBody>
          <a:bodyPr>
            <a:no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2.lecture/ˈlektʃə(r)/n. &amp;vt.________ _____ _____ _____</a:t>
            </a:r>
            <a:endParaRPr lang="en-US" sz="32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sz="3200" b="1" kern="1000" spc="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______________给某人的讲座/训斥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______________报告厅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 关于……的讲座/训斥 ____________________ 因某事指责/ 训斥某人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sz="32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/ˈlektʃərə(r)/ </a:t>
            </a: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n.授课者,讲师;演讲者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He gives a _______ to first-year students. 他给一年级学生讲课。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Did you ever ______ at Harvard? 你在哈佛大学开过讲座了吗？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was asked _________ on Chinese literature yesterday.昨天我应邀去讲中国文学。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Smith gives lectures _________ business management. 史密斯教工商管理课。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know I should stop smoking─don't give me a lecture_________ it. 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我知道我该戒烟，别再训斥我了。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endParaRPr lang="en-US" sz="2400" b="1" kern="1000" spc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708525" y="235585"/>
            <a:ext cx="482155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(开)讲座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讲课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演讲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训斥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83055" y="4187190"/>
            <a:ext cx="10737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39395" y="1239520"/>
            <a:ext cx="27031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lecture to sb.</a:t>
            </a:r>
            <a:endParaRPr lang="en-US" altLang="en-US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5890" y="1710055"/>
            <a:ext cx="27711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lecture hall</a:t>
            </a:r>
            <a:endParaRPr lang="en-US" altLang="en-US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868805" y="4527550"/>
            <a:ext cx="10737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722755" y="4899660"/>
            <a:ext cx="14039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lecture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71450" y="2209800"/>
            <a:ext cx="403606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lecture on/about sth.</a:t>
            </a:r>
            <a:endParaRPr lang="zh-CN" altLang="en-US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1450" y="2708910"/>
            <a:ext cx="42170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 sb </a:t>
            </a:r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on/</a:t>
            </a:r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 sth.</a:t>
            </a:r>
            <a:endParaRPr lang="en-US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71450" y="3203575"/>
            <a:ext cx="155130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lecturer</a:t>
            </a:r>
            <a:endParaRPr lang="en-US" altLang="en-US" sz="32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907030" y="5261610"/>
            <a:ext cx="13347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on/about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251700" y="5604510"/>
            <a:ext cx="13347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on/about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47320" y="749935"/>
            <a:ext cx="118967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词根词缀：lect-说+-ure(名词后缀)：去说——</a:t>
            </a:r>
            <a:r>
              <a:rPr lang="en-US" sz="3200" b="1" kern="10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讲座;讲课;演讲;</a:t>
            </a:r>
            <a:r>
              <a:rPr sz="3200" b="1" kern="10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训斥</a:t>
            </a:r>
            <a:endParaRPr lang="en-US" altLang="en-US" sz="3200" b="1" kern="100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文本框 11"/>
          <p:cNvSpPr txBox="1"/>
          <p:nvPr/>
        </p:nvSpPr>
        <p:spPr>
          <a:xfrm>
            <a:off x="99695" y="231775"/>
            <a:ext cx="1199197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She's a ________friend of mine . 她是我的私人朋友。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He is always curious about my _________life .他对我的私生活很好奇。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handed the letter to him __________________.我亲自把这封信交给了他。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__________, I am very satisfied with his work. 就个人而言，我对他的工作很满意。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How would you describe Yuan Longping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'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s __________? 你如何描述袁隆平的个性呢？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His wife has a strong __________. 他妻子的个性很强。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269875" indent="-269875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 children all have very different ___________. 孩子们的性格各不相同。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标题 1"/>
          <p:cNvSpPr>
            <a:spLocks noGrp="1"/>
          </p:cNvSpPr>
          <p:nvPr/>
        </p:nvSpPr>
        <p:spPr>
          <a:xfrm>
            <a:off x="1106170" y="231775"/>
            <a:ext cx="1311275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4209415" y="669925"/>
            <a:ext cx="1311275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3525520" y="984885"/>
            <a:ext cx="2872740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personally/in person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165735" y="1350645"/>
            <a:ext cx="1577975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personally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5690870" y="1719580"/>
            <a:ext cx="1656080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personality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2880995" y="2088515"/>
            <a:ext cx="1656080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personality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4739005" y="2470150"/>
            <a:ext cx="1834515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personalities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165735" y="2908300"/>
            <a:ext cx="1192593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32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36. </a:t>
            </a:r>
            <a:r>
              <a:rPr lang="zh-CN" sz="32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style /staɪl/n.</a:t>
            </a:r>
            <a:r>
              <a:rPr lang="en-US" sz="32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______________________</a:t>
            </a:r>
            <a:endParaRPr lang="en-US" sz="3200" b="1" spc="-100">
              <a:solidFill>
                <a:srgbClr val="00000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32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zh-CN" sz="3200" b="1" spc="-10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时髦</a:t>
            </a:r>
            <a:r>
              <a:rPr lang="en-US" altLang="zh-CN" sz="3200" b="1" spc="-10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sz="3200" b="1" spc="-10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气派</a:t>
            </a:r>
            <a:endParaRPr lang="zh-CN" altLang="en-US" sz="2400" b="1" spc="-100">
              <a:solidFill>
                <a:srgbClr val="00000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2880995" y="2908300"/>
            <a:ext cx="470281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方式; 作风</a:t>
            </a:r>
            <a:r>
              <a:rPr lang="en-US" altLang="zh-CN"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样式</a:t>
            </a:r>
            <a:r>
              <a:rPr lang="en-US" altLang="zh-CN"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en-US" altLang="zh-CN"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sz="3200" spc="-1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款式</a:t>
            </a:r>
            <a:endParaRPr lang="en-US" sz="3200" spc="-10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240030" y="3402330"/>
            <a:ext cx="1503680" cy="43815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sz="3200" spc="-1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in style</a:t>
            </a:r>
            <a:endParaRPr lang="en-US" altLang="zh-CN" sz="3200" spc="-10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9695" y="3984625"/>
            <a:ext cx="1192593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learning style</a:t>
            </a:r>
            <a:r>
              <a:rPr lang="en-US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学习方式</a:t>
            </a:r>
            <a:endParaRPr lang="zh-CN" sz="2400" b="1" spc="-100">
              <a:solidFill>
                <a:srgbClr val="00000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a management 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管理方式Now on-line shopping has changed people's </a:t>
            </a:r>
            <a:r>
              <a:rPr lang="zh-CN" sz="2400" b="1" spc="-100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life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.现在网上购物改变了人们的生活方式。The story was written in a lively and interesting 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.这个故事以一个生动有趣的风格来写作的。The building was built in the 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of a Chinese palace. 这座建筑是仿照中国宫殿形式而建的。Caution was not her 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 谨小慎微不是她的作风。</a:t>
            </a:r>
            <a:endParaRPr lang="en-US" sz="2400" b="1" spc="-100">
              <a:solidFill>
                <a:srgbClr val="00000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She always celebrates her birthday </a:t>
            </a:r>
            <a:r>
              <a:rPr lang="zh-CN" sz="2400" b="1" spc="-10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in style</a:t>
            </a:r>
            <a:r>
              <a:rPr lang="zh-CN" sz="2400" b="1" spc="-100">
                <a:solidFill>
                  <a:srgbClr val="000000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. 她的生日总是过得很排场。</a:t>
            </a:r>
            <a:endParaRPr lang="zh-CN" altLang="en-US" sz="2400" b="1" spc="-100">
              <a:solidFill>
                <a:srgbClr val="000000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203835" y="291465"/>
            <a:ext cx="11783695" cy="5015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37. 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revise / rɪˈvaɪz/ vt.&amp;vi.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______________</a:t>
            </a:r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_______/rɪˈvɪʒn/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lang="en-US" sz="3200" b="1" spc="-10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endParaRPr lang="en-US"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Get your draft back and____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it. 把草稿拿回来修改一下。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It is necessary ________the original plan. 原计划须加以修改。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We have to ______the dictionary. 我们必须修订这部字典。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 can't come out tonight. I have to ______. 我今晚不能出去。我得复习。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I'm ________Geography today. 我今天要复习地理。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Have you started your _______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yet? 你开始复习了吗？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The phase of writing that is actually most important is _______. 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写作中真正最重要的阶段是修改。</a:t>
            </a:r>
            <a:endParaRPr lang="zh-CN" sz="24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标题 1"/>
          <p:cNvSpPr>
            <a:spLocks noGrp="1"/>
          </p:cNvSpPr>
          <p:nvPr/>
        </p:nvSpPr>
        <p:spPr>
          <a:xfrm>
            <a:off x="4739640" y="291465"/>
            <a:ext cx="315023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修改</a:t>
            </a:r>
            <a:r>
              <a:rPr lang="en-US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en-US" altLang="zh-CN"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lang="en-US" sz="3200" spc="-10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/>
        </p:nvSpPr>
        <p:spPr>
          <a:xfrm>
            <a:off x="203835" y="1291590"/>
            <a:ext cx="1578610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revision</a:t>
            </a:r>
            <a:endParaRPr lang="en-US" altLang="zh-CN" sz="32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标题 1"/>
          <p:cNvSpPr>
            <a:spLocks noGrp="1"/>
          </p:cNvSpPr>
          <p:nvPr/>
        </p:nvSpPr>
        <p:spPr>
          <a:xfrm>
            <a:off x="203835" y="813435"/>
            <a:ext cx="10216515" cy="596265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re-(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再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又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)+vis-(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看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)+e:</a:t>
            </a:r>
            <a:r>
              <a:rPr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再看一遍</a:t>
            </a:r>
            <a:r>
              <a:rPr lang="en-US" altLang="zh-CN" sz="32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——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en-US" altLang="zh-CN"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spc="0">
                <a:solidFill>
                  <a:srgbClr val="7030A0"/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sz="3200" spc="0">
              <a:solidFill>
                <a:srgbClr val="7030A0"/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3425825" y="2279015"/>
            <a:ext cx="1025525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2154555" y="2667635"/>
            <a:ext cx="1350645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to revise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1782445" y="2997200"/>
            <a:ext cx="1043940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标题 1"/>
          <p:cNvSpPr>
            <a:spLocks noGrp="1"/>
          </p:cNvSpPr>
          <p:nvPr/>
        </p:nvSpPr>
        <p:spPr>
          <a:xfrm>
            <a:off x="4739640" y="3385820"/>
            <a:ext cx="1043940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revise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标题 1"/>
          <p:cNvSpPr>
            <a:spLocks noGrp="1"/>
          </p:cNvSpPr>
          <p:nvPr/>
        </p:nvSpPr>
        <p:spPr>
          <a:xfrm>
            <a:off x="783590" y="3774440"/>
            <a:ext cx="1224280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revising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3227070" y="4093845"/>
            <a:ext cx="1224280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revision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标题 1"/>
          <p:cNvSpPr>
            <a:spLocks noGrp="1"/>
          </p:cNvSpPr>
          <p:nvPr/>
        </p:nvSpPr>
        <p:spPr>
          <a:xfrm>
            <a:off x="7319645" y="4482465"/>
            <a:ext cx="1224280" cy="388620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algn="just">
              <a:lnSpc>
                <a:spcPct val="100000"/>
              </a:lnSpc>
              <a:buClrTx/>
              <a:buSzTx/>
              <a:buFontTx/>
            </a:pPr>
            <a:r>
              <a:rPr lang="en-US" altLang="zh-CN" sz="2400" spc="0">
                <a:solidFill>
                  <a:schemeClr val="accent4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revision</a:t>
            </a:r>
            <a:endParaRPr lang="en-US" altLang="zh-CN" sz="2400" spc="0">
              <a:solidFill>
                <a:schemeClr val="accent4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2" grpId="0"/>
      <p:bldP spid="2" grpId="1"/>
      <p:bldP spid="18" grpId="0"/>
      <p:bldP spid="18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9" grpId="0"/>
      <p:bldP spid="9" grpId="1"/>
      <p:bldP spid="10" grpId="0"/>
      <p:bldP spid="10" grpId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vid-看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520" y="635"/>
            <a:ext cx="11956415" cy="685736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539365" y="3137535"/>
            <a:ext cx="589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799330" y="516890"/>
            <a:ext cx="1173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</a:t>
            </a:r>
            <a:r>
              <a:rPr lang="en-US" altLang="zh-CN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看待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209030" y="51689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景象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483090" y="14097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预习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304655" y="51689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评论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9584690" y="977265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采访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面试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7934960" y="308991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游客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访客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121275" y="3550285"/>
            <a:ext cx="2113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视觉的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可见的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111750" y="408940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可见的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081010" y="408940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看不见的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041265" y="4611370"/>
            <a:ext cx="157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视力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幻像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244465" y="196723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8571230" y="513270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明显地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329930" y="5661660"/>
            <a:ext cx="157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041265" y="5661660"/>
            <a:ext cx="157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修订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复习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5340350" y="513270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明显的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8290560" y="1967230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证据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121275" y="25076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提供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7912735" y="25076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供应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5367655" y="6161405"/>
            <a:ext cx="2087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先前的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前面的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926965" y="1506855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视频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录像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111750" y="3089910"/>
            <a:ext cx="1554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lvl="0" algn="l">
              <a:buClrTx/>
              <a:buSzTx/>
              <a:buFontTx/>
            </a:pP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参观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 </a:t>
            </a:r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拜访</a:t>
            </a:r>
            <a:endParaRPr lang="zh-CN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4" name="图片 3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5150" y="63500"/>
            <a:ext cx="5173345" cy="1674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" name="图片 3" descr="leg-说,读填空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2365375"/>
            <a:ext cx="11840210" cy="4431665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5890" y="235585"/>
            <a:ext cx="11978005" cy="6101715"/>
          </a:xfrm>
        </p:spPr>
        <p:txBody>
          <a:bodyPr>
            <a:no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He's always ________ me about the way I dress. 他对我的衣着总是指手画脚的。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He used to lecture me about _________ too much.他以前常唠叨我喝酒太多。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He's a _______ in French at Oxford. 他是牛津大学的法语讲师。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________ spoke very clearly so that we could hear every word. 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演讲者讲话很清楚,我们每个字都能听清。</a:t>
            </a:r>
            <a:endParaRPr lang="en-US" sz="2400" b="1" kern="1000" spc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115175" y="4289425"/>
            <a:ext cx="11087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说</a:t>
            </a:r>
            <a:r>
              <a:rPr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/</a:t>
            </a:r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读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155555" y="274066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讲座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课程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989580" y="2740660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传奇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传说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748790" y="235585"/>
            <a:ext cx="13506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lecturing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857625" y="617220"/>
            <a:ext cx="14700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dringking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12190" y="989330"/>
            <a:ext cx="12090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86130" y="1362075"/>
            <a:ext cx="12090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lecturer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358755" y="3535045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演讲者</a:t>
            </a:r>
            <a:endParaRPr lang="zh-CN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220960" y="4351020"/>
            <a:ext cx="1503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功课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教训</a:t>
            </a:r>
            <a:endParaRPr lang="zh-CN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0220960" y="515302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方言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0358755" y="5976620"/>
            <a:ext cx="109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词汇的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099435" y="353504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传奇般的 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065780" y="4351020"/>
            <a:ext cx="1478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断言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宣称</a:t>
            </a:r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672080" y="5153025"/>
            <a:ext cx="2113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易读的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清晰的</a:t>
            </a:r>
            <a:endParaRPr lang="zh-CN" altLang="en-US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995170" y="5976620"/>
            <a:ext cx="3002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看不清的</a:t>
            </a:r>
            <a:r>
              <a:rPr lang="en-US" alt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字迹模糊的</a:t>
            </a:r>
            <a:endParaRPr lang="zh-CN" sz="2400" b="1" kern="1000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13690" y="100965"/>
            <a:ext cx="11776075" cy="67392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3.register/ˈredʒɪstə(r)/vt.&amp; vi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</a:t>
            </a:r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____;_____</a:t>
            </a:r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为……注册/登记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3200" b="1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___________ /ˌredʒɪˈstreɪʃn / 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</a:rPr>
              <a:t>n.登记；注册；挂号</a:t>
            </a:r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Have you come__________ at the school? 你来学校注册了吗？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Check the number of people who have ___________. 核实一下登记注册的人数。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_________ his birth. 我们给他进行了出生登记。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have to register ___ classes on Friday.我们必须在星期五去注册课程。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will register ___ the physics class. 她准备选修物理课.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The___________ of students for the course will begin on Thursday morning.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学生登记上的这门课将于星期四上午开始。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Please write your home address on the ___________ form.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请在这张登记表上写下你的家庭住址。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charge a small ____________ fee. 他们收一点注册费。</a:t>
            </a:r>
            <a:endParaRPr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445760" y="100965"/>
            <a:ext cx="2011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注册  登记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13690" y="565785"/>
            <a:ext cx="7927975" cy="107632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indent="0"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词根词缀：re-(再，又)+gist-(gest-获取)+-er: </a:t>
            </a:r>
            <a:endParaRPr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/>
            <a:r>
              <a:rPr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再次获取个人信息——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登记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注册</a:t>
            </a:r>
            <a:endParaRPr lang="zh-CN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01320" y="1572260"/>
            <a:ext cx="21189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register for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01320" y="2070735"/>
            <a:ext cx="220662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registration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411730" y="3051810"/>
            <a:ext cx="150558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register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386705" y="3406775"/>
            <a:ext cx="18046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to registered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47090" y="3778250"/>
            <a:ext cx="14744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registered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878455" y="4132580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520315" y="4504055"/>
            <a:ext cx="5721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2400" b="1" kern="100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for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07415" y="4875530"/>
            <a:ext cx="17005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registration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438775" y="5605780"/>
            <a:ext cx="17005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registration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092450" y="6379845"/>
            <a:ext cx="17005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registration</a:t>
            </a:r>
            <a:endParaRPr lang="en-US" altLang="en-US" sz="24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图片 9" descr="gest-获取填空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15265" y="146685"/>
            <a:ext cx="11689080" cy="229552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070100" y="989330"/>
            <a:ext cx="9956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获取</a:t>
            </a:r>
            <a:endParaRPr lang="zh-CN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062855" y="40068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注册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登记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088630" y="40068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注册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登记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293870" y="1081405"/>
            <a:ext cx="282130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vt.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消化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吸收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文摘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摘要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8465185" y="1081405"/>
            <a:ext cx="12833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消化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;</a:t>
            </a: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领悟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467860" y="1752600"/>
            <a:ext cx="282130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vt.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使厌恶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使作呕 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n.</a:t>
            </a:r>
            <a:r>
              <a:rPr lang="zh-CN" altLang="en-US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厌恶</a:t>
            </a:r>
            <a:endParaRPr lang="zh-CN" altLang="en-US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9177655" y="1752600"/>
            <a:ext cx="22783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恶心的</a:t>
            </a:r>
            <a:r>
              <a:rPr lang="en-US" alt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,</a:t>
            </a:r>
            <a:r>
              <a:rPr lang="zh-CN" sz="20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令人作呕的</a:t>
            </a:r>
            <a:endParaRPr lang="zh-CN" sz="20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283845" y="3180080"/>
            <a:ext cx="11433175" cy="25533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4. sex /seks/n.</a:t>
            </a:r>
            <a:endParaRPr 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endParaRPr lang="en-US" sz="32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don’t allow couples to choose the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sex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of their baby.</a:t>
            </a:r>
            <a:endParaRPr lang="en-US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我们不允许夫妇选择婴儿的性别。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Please indicate your 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sex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and date of birth below.</a:t>
            </a:r>
            <a:endParaRPr lang="en-US" sz="2400" b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indent="0"/>
            <a:r>
              <a:rPr lang="zh-CN" sz="2400" b="1">
                <a:solidFill>
                  <a:schemeClr val="tx1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请在下面写明你的性别和出生日期。</a:t>
            </a:r>
            <a:endParaRPr lang="zh-CN" altLang="en-US" sz="2400" b="1">
              <a:solidFill>
                <a:schemeClr val="tx1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707005" y="3180080"/>
            <a:ext cx="12369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+mn-ea"/>
                <a:cs typeface="Times New Roman" panose="02020603050405020304" charset="0"/>
                <a:sym typeface="+mn-ea"/>
              </a:rPr>
              <a:t>性别</a:t>
            </a:r>
            <a:endParaRPr lang="zh-CN" altLang="en-US" sz="3200" b="1">
              <a:solidFill>
                <a:srgbClr val="7030A0"/>
              </a:solidFill>
              <a:latin typeface="+mn-ea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20" grpId="0"/>
      <p:bldP spid="21" grpId="0"/>
      <p:bldP spid="22" grpId="0"/>
      <p:bldP spid="23" grpId="0"/>
      <p:bldP spid="1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2890" y="235585"/>
            <a:ext cx="11762740" cy="6101715"/>
          </a:xfrm>
        </p:spPr>
        <p:txBody>
          <a:bodyPr>
            <a:noAutofit/>
          </a:bodyPr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5.male /meɪl/ adj._____;_______n._____,____</a:t>
            </a:r>
            <a:endParaRPr lang="en-US" sz="32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male nurse/model 男护士/模特儿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 male flower 雄花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More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females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than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males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are employed in the factory.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这家工厂雇用的女性比男性多。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endParaRPr lang="en-US" sz="32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32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_______/ˈfi:meɪl/</a:t>
            </a:r>
            <a:r>
              <a:rPr lang="en-US" sz="3200" b="1" kern="1000" spc="0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adj.女的;雌性的n. 雌株,雌性</a:t>
            </a:r>
            <a:endParaRPr lang="en-US" sz="32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was the greatest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poet in America.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她是美国最伟大的女诗人。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animal in the  picture was a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elephant.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照片上的动物是头母象。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Fifty percent of the workers were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50%的工人是女性。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Each </a:t>
            </a:r>
            <a:r>
              <a:rPr lang="en-US" sz="2400" b="1" kern="1000" spc="0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</a:t>
            </a: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will lay just one egg in April or May. </a:t>
            </a:r>
            <a:endParaRPr lang="en-US" sz="2400" b="1" kern="1000" spc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algn="l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kern="1000" spc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每个雌体四五月份只产一粒卵。</a:t>
            </a:r>
            <a:endParaRPr lang="en-US" sz="2400" b="1" kern="1000" spc="0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408045" y="235585"/>
            <a:ext cx="48564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男的  雄性的      雄株 </a:t>
            </a:r>
            <a:r>
              <a:rPr lang="en-US" alt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zh-CN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雄性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</a:t>
            </a:r>
            <a:endParaRPr lang="en-US" altLang="en-US" sz="3200" b="1">
              <a:solidFill>
                <a:srgbClr val="7030A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91160" y="2688590"/>
            <a:ext cx="13335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female</a:t>
            </a:r>
            <a:endParaRPr lang="en-US" altLang="en-US" sz="3200" b="1">
              <a:solidFill>
                <a:schemeClr val="accent4">
                  <a:lumMod val="50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0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1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PECIAL_SOURCE" val="bdnull"/>
</p:tagLst>
</file>

<file path=ppt/tags/tag64.xml><?xml version="1.0" encoding="utf-8"?>
<p:tagLst xmlns:p="http://schemas.openxmlformats.org/presentationml/2006/main">
  <p:tag name="KSO_WM_UNIT_ISCONTENTSTITLE" val="0"/>
  <p:tag name="KSO_WM_UNIT_PRESET_TEXT" val="空白演示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1*a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ISCONTENTSTITLE" val="0"/>
  <p:tag name="KSO_WM_UNIT_PRESET_TEXT" val="在此输入您的封面副标题"/>
  <p:tag name="KSO_WM_UNIT_NOCLEAR" val="0"/>
  <p:tag name="KSO_WM_UNIT_VALUE" val="156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187308_1*b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  <p:tag name="KSO_WM_SPECIAL_SOURCE" val="bdnull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1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  <p:tag name="KSO_WM_SPECIAL_SOURCE" val="bdnull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8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ags/tag9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PECIAL_SOURCE" val="bdnull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26120</Words>
  <Application>WPS 演示</Application>
  <PresentationFormat>宽屏</PresentationFormat>
  <Paragraphs>1750</Paragraphs>
  <Slides>52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52</vt:i4>
      </vt:variant>
    </vt:vector>
  </HeadingPairs>
  <TitlesOfParts>
    <vt:vector size="64" baseType="lpstr">
      <vt:lpstr>Arial</vt:lpstr>
      <vt:lpstr>宋体</vt:lpstr>
      <vt:lpstr>Wingdings</vt:lpstr>
      <vt:lpstr>微软雅黑</vt:lpstr>
      <vt:lpstr>Wingdings</vt:lpstr>
      <vt:lpstr>Times New Roman</vt:lpstr>
      <vt:lpstr>HelveticaNeue</vt:lpstr>
      <vt:lpstr>NumberOnly</vt:lpstr>
      <vt:lpstr>华文新魏</vt:lpstr>
      <vt:lpstr>Arial Unicode MS</vt:lpstr>
      <vt:lpstr>Calibri</vt:lpstr>
      <vt:lpstr>Office 主题​​</vt:lpstr>
      <vt:lpstr>PowerPoint 演示文稿</vt:lpstr>
      <vt:lpstr>人教版新教材 词汇导学练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曹小等</cp:lastModifiedBy>
  <cp:revision>173</cp:revision>
  <dcterms:created xsi:type="dcterms:W3CDTF">2019-06-19T02:08:00Z</dcterms:created>
  <dcterms:modified xsi:type="dcterms:W3CDTF">2020-08-31T01:37:57Z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