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0" r:id="rId2"/>
    <p:sldId id="295" r:id="rId3"/>
    <p:sldId id="303" r:id="rId4"/>
    <p:sldId id="307" r:id="rId5"/>
    <p:sldId id="370" r:id="rId6"/>
    <p:sldId id="299" r:id="rId7"/>
    <p:sldId id="301" r:id="rId8"/>
    <p:sldId id="298" r:id="rId9"/>
    <p:sldId id="297" r:id="rId10"/>
    <p:sldId id="305" r:id="rId11"/>
    <p:sldId id="373" r:id="rId12"/>
    <p:sldId id="375" r:id="rId13"/>
    <p:sldId id="374" r:id="rId14"/>
    <p:sldId id="378" r:id="rId15"/>
    <p:sldId id="395" r:id="rId16"/>
    <p:sldId id="396" r:id="rId17"/>
    <p:sldId id="397" r:id="rId18"/>
    <p:sldId id="344" r:id="rId19"/>
    <p:sldId id="346" r:id="rId20"/>
    <p:sldId id="348" r:id="rId21"/>
    <p:sldId id="349" r:id="rId22"/>
    <p:sldId id="345" r:id="rId23"/>
    <p:sldId id="285" r:id="rId24"/>
    <p:sldId id="412" r:id="rId25"/>
    <p:sldId id="288" r:id="rId26"/>
    <p:sldId id="413" r:id="rId27"/>
    <p:sldId id="414" r:id="rId28"/>
    <p:sldId id="415" r:id="rId29"/>
    <p:sldId id="351" r:id="rId30"/>
    <p:sldId id="352" r:id="rId31"/>
    <p:sldId id="38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63525" y="212090"/>
            <a:ext cx="3101340" cy="640080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zh-CN" altLang="en-US" sz="3200" strike="noStrike" noProof="1">
                <a:latin typeface="Cambria" panose="02040503050406030204" charset="0"/>
                <a:cs typeface="Cambria" panose="02040503050406030204" charset="0"/>
              </a:rPr>
              <a:t>话题词块</a:t>
            </a:r>
            <a:r>
              <a:rPr lang="en-US" altLang="zh-CN" sz="3200" strike="noStrike" noProof="1"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lang="zh-CN" altLang="en-US" sz="3200" strike="noStrike" noProof="1">
                <a:latin typeface="Cambria" panose="02040503050406030204" charset="0"/>
                <a:cs typeface="Cambria" panose="02040503050406030204" charset="0"/>
              </a:rPr>
              <a:t>表达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21970" y="1000125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表示失望：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970" y="163703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叹气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72665" y="1637030"/>
            <a:ext cx="29362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sighed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heavily.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2665" y="2159000"/>
            <a:ext cx="8729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After several fruitless attempts, 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let out a long sigh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970" y="268097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跺脚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72665" y="2680970"/>
            <a:ext cx="55175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stamped her foot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in despair.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2665" y="4156075"/>
            <a:ext cx="94291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100" b="1">
                <a:solidFill>
                  <a:srgbClr val="333333"/>
                </a:solidFill>
                <a:latin typeface="微软雅黑" panose="020B0503020204020204" charset="-122"/>
                <a:ea typeface="宋体" panose="02010600030101010101" pitchFamily="2" charset="-122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Staring at the vans zooming past us, 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trembled with rage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970" y="320294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皱眉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72665" y="3202940"/>
            <a:ext cx="9106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“Who can we turn help to?” 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murmured with a fierce frown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紧皱眉头</a:t>
            </a:r>
            <a:endParaRPr lang="zh-CN" altLang="en-US" sz="28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970" y="415607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颤抖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72665" y="4678045"/>
            <a:ext cx="8196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gave a miserable shrug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</a:rPr>
              <a:t>沮丧地耸了耸肩</a:t>
            </a:r>
            <a:endParaRPr lang="zh-CN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1970" y="467804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耸肩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1970" y="520001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目光呆滞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98115" y="5200015"/>
            <a:ext cx="61214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looked blank in a moment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目光呆滞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970" y="572198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蹒跚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64435" y="5721985"/>
            <a:ext cx="74053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With a dazed look on our face, we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staggered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away.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080" y="129984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苦笑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73630" y="1299845"/>
            <a:ext cx="35140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smiled a sad smile.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080" y="182181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失望地看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3810" y="1821815"/>
            <a:ext cx="6407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darted/cast a frustrated look at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me.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0080" y="286575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低头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73630" y="2343785"/>
            <a:ext cx="59620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looked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desperation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绝望地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3630" y="2865755"/>
            <a:ext cx="6781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bowed her head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said nothing. </a:t>
            </a:r>
            <a:endParaRPr lang="zh-CN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080" y="338772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摇头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73630" y="3387725"/>
            <a:ext cx="6748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 just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shook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her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head in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hopelessness.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080" y="390969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73630" y="3909695"/>
            <a:ext cx="9309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Tears of grievance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zh-CN" sz="2800" b="0">
                <a:ea typeface="宋体" panose="02010600030101010101" pitchFamily="2" charset="-122"/>
              </a:rPr>
              <a:t>委屈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sz="2400" b="0">
                <a:solidFill>
                  <a:srgbClr val="6666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/ˈɡriːvəns/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came into her eyes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 when she saw them left.</a:t>
            </a:r>
            <a:endParaRPr lang="en-US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1965" y="662940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表示失望：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080" y="486283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心跳加快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61920" y="4862830"/>
            <a:ext cx="9309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My heart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thumped fiercely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 in my chest, tension overwhelming me entirely in its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080" y="86487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无灵主语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0420" y="1979295"/>
            <a:ext cx="86531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 at once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feeling of hopelessness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swept through me. 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420" y="2501265"/>
            <a:ext cx="76238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strong feeling of failure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beat me out of breath. 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420" y="3023235"/>
            <a:ext cx="10927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sense of disappointment flooded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in my heart, and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hopelessness frequently echoed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my brain.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420" y="3976370"/>
            <a:ext cx="95923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After a long waiting,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disappointment accumulated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our heart.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0420" y="4498340"/>
            <a:ext cx="93751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Disappointment mingled with frustration growing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inside me.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420" y="5020310"/>
            <a:ext cx="10287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Disappointment swallowed </a:t>
            </a:r>
            <a:r>
              <a:rPr lang="en-US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wife. She sat on the ground and didn't utter a single word.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0420" y="5973445"/>
            <a:ext cx="10287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sense of disappointment crept upon me.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0420" y="1457325"/>
            <a:ext cx="9800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unsuccessful attempts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cast a cloud of gloom over our face.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652145" y="173355"/>
            <a:ext cx="6752590" cy="629285"/>
            <a:chOff x="500" y="538"/>
            <a:chExt cx="9148" cy="991"/>
          </a:xfrm>
        </p:grpSpPr>
        <p:sp>
          <p:nvSpPr>
            <p:cNvPr id="14" name="Freeform 56"/>
            <p:cNvSpPr/>
            <p:nvPr/>
          </p:nvSpPr>
          <p:spPr bwMode="auto">
            <a:xfrm rot="10800000">
              <a:off x="500" y="538"/>
              <a:ext cx="8802" cy="991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0F4059"/>
            </a:solidFill>
            <a:ln>
              <a:solidFill>
                <a:srgbClr val="0F405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8" y="623"/>
              <a:ext cx="89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expressions to show disappointment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3710" y="468630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表示高兴：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710" y="136334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尖叫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7870" y="1363345"/>
            <a:ext cx="9785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Hearing the words, my wife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shrieked with excitement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激动的尖叫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710" y="188531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心跳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07870" y="1885315"/>
            <a:ext cx="103092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heart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thumped with excitement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兴奋地心直跳 (表高兴难以置信)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95805" y="2407285"/>
            <a:ext cx="8820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With a shriek of delight, She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hugged 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仿宋" panose="02010609060101010101" charset="-122"/>
              </a:rPr>
              <a:t>me.</a:t>
            </a:r>
            <a:endParaRPr lang="zh-CN" altLang="en-US" sz="28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240728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拥抱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710" y="290576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握手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7870" y="2952750"/>
            <a:ext cx="907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took hold of his hands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>
                <a:latin typeface="Times New Roman" panose="02020603050405020304" pitchFamily="18" charset="0"/>
                <a:ea typeface="宋体" panose="02010600030101010101" pitchFamily="2" charset="-122"/>
              </a:rPr>
              <a:t>gratefully.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3710" y="347472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点头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07870" y="3474720"/>
            <a:ext cx="8820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We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nodded</a:t>
            </a:r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 gratefully.</a:t>
            </a:r>
            <a:endParaRPr lang="en-US" sz="28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710" y="399669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笑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07870" y="3996690"/>
            <a:ext cx="907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eyes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twinkled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her lips broke into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仿宋" panose="02010609060101010101" charset="-122"/>
              </a:rPr>
              <a:t>a broad smile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710" y="451866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跳起来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19325" y="4518660"/>
            <a:ext cx="907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Hearing the simple yes, we all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jumped with joy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3710" y="504063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63470" y="5040630"/>
            <a:ext cx="907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shed tears with joy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" y="5562600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松口气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4125" y="5562600"/>
            <a:ext cx="9073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this moment, we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breathed a sigh of relief.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775" y="1149350"/>
            <a:ext cx="8667115" cy="353822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were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with excitement/joy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hardly contain our excitement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were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delighted beyond description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were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floating on air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were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 ourselves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(极度兴奋)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excitement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with excitement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face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 up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Our heart was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thundering with excitement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17500" y="341630"/>
            <a:ext cx="6752590" cy="629285"/>
            <a:chOff x="500" y="538"/>
            <a:chExt cx="9148" cy="991"/>
          </a:xfrm>
        </p:grpSpPr>
        <p:sp>
          <p:nvSpPr>
            <p:cNvPr id="7" name="Freeform 56"/>
            <p:cNvSpPr/>
            <p:nvPr/>
          </p:nvSpPr>
          <p:spPr bwMode="auto">
            <a:xfrm rot="10800000">
              <a:off x="500" y="538"/>
              <a:ext cx="8802" cy="991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0F4059"/>
            </a:solidFill>
            <a:ln>
              <a:solidFill>
                <a:srgbClr val="0F405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8" y="623"/>
              <a:ext cx="89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expressions to show excitement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5775" y="4994275"/>
            <a:ext cx="9584690" cy="138366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wave of happiness swept over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surge of excitement flashed into my heart.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sense of warmth flowed in my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3710" y="468630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表示努力：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710" y="1218565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用让步状语从句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8040" y="1740535"/>
            <a:ext cx="10370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 algn="l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 kept on struggling forward,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even though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8040" y="2262505"/>
            <a:ext cx="10349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While 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_______________________________________,  we never lost hope for another try.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27645" y="1740535"/>
            <a:ext cx="37890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knew it was hopeless.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94585" y="2262505"/>
            <a:ext cx="72383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en-US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passing drivers zoomed past us without a stop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8040" y="3215640"/>
            <a:ext cx="10349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_________________________________(as)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we continued to wave at the passing cars stubbornly.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8040" y="4231640"/>
            <a:ext cx="10349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 told ourselves repeatedly ________________________ (however), we wouldn't give in to setbacks.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18285" y="3215640"/>
            <a:ext cx="5606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Disappointed and fatigued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as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were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34685" y="4168775"/>
            <a:ext cx="5053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however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painstaking the task was,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8995" y="5184775"/>
            <a:ext cx="10906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spite of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________________________, we still believed in miracles.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41345" y="5184775"/>
            <a:ext cx="2752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countless failures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3710" y="1218565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用非谓语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73710" y="468630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表示努力：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710" y="1740535"/>
            <a:ext cx="11430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__________________________________________(be refused), we decided to try one last time.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94740" y="1740535"/>
            <a:ext cx="6470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been refused many times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3710" y="2693670"/>
            <a:ext cx="11430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__________________________________(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咬紧牙关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), we pushed on.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4740" y="263207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Gritting our teeth</a:t>
            </a:r>
            <a:r>
              <a:rPr lang="en-US" sz="105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0710" y="3361055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用强调句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0710" y="4027805"/>
            <a:ext cx="114306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__________________________________(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妻子的鼓励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 gave me 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 extra burst of energy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迸发出额外的能量</a:t>
            </a:r>
            <a:endParaRPr lang="zh-CN" altLang="en-US" sz="2800"/>
          </a:p>
          <a:p>
            <a:pPr marL="457200" indent="-457200">
              <a:buFont typeface="Wingdings" panose="05000000000000000000" charset="0"/>
              <a:buChar char="n"/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5395" y="4027805"/>
            <a:ext cx="6680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my wife's encouragement that</a:t>
            </a:r>
            <a:r>
              <a:rPr lang="en-US" sz="105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710" y="5020945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用倒装结构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0710" y="5542915"/>
            <a:ext cx="11430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_____________________________________________ (never)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55395" y="5411470"/>
            <a:ext cx="7126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would we be defeated by the plight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3710" y="468630"/>
            <a:ext cx="2842895" cy="52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表示努力：</a:t>
            </a:r>
            <a:endParaRPr 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710" y="1158240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虚拟语气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710" y="1820545"/>
            <a:ext cx="114306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summoned up/collected up/ plucked up/mustered up/gathered our courage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yelled at the top of our voice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for the fear that __________</a:t>
            </a: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___________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5680" y="2251075"/>
            <a:ext cx="103866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we would </a:t>
            </a:r>
          </a:p>
          <a:p>
            <a:pPr indent="0" algn="l"/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miss a van.</a:t>
            </a:r>
            <a:endParaRPr lang="en-US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710" y="3425190"/>
            <a:ext cx="3155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用谚语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6295" y="4104640"/>
            <a:ext cx="11430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Our heart sank at the thought of our failure to get a van, but we told ourselves ________________________________.(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绝不半途而废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4815" y="447421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do anything by halves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473710" y="5057775"/>
            <a:ext cx="5648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“the+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比较级，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the+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比较级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6295" y="5681345"/>
            <a:ext cx="11430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n"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We constantly convince ourselves that the more _________________</a:t>
            </a:r>
          </a:p>
          <a:p>
            <a:pPr indent="0"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___________________________________.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17065" y="5558155"/>
            <a:ext cx="92684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efforts we put in, the luckier we would be.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63525" y="212090"/>
            <a:ext cx="1976120" cy="67373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zh-CN" altLang="en-US" sz="3200" strike="noStrike" noProof="1">
                <a:latin typeface="Cambria" panose="02040503050406030204" charset="0"/>
                <a:cs typeface="Cambria" panose="02040503050406030204" charset="0"/>
              </a:rPr>
              <a:t>常见问题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" y="1164590"/>
            <a:ext cx="8849360" cy="506158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335135" y="1928495"/>
            <a:ext cx="2905760" cy="4845050"/>
            <a:chOff x="14701" y="3037"/>
            <a:chExt cx="4576" cy="7630"/>
          </a:xfrm>
        </p:grpSpPr>
        <p:grpSp>
          <p:nvGrpSpPr>
            <p:cNvPr id="10" name="组合 9"/>
            <p:cNvGrpSpPr/>
            <p:nvPr/>
          </p:nvGrpSpPr>
          <p:grpSpPr>
            <a:xfrm>
              <a:off x="14701" y="3037"/>
              <a:ext cx="4576" cy="7631"/>
              <a:chOff x="16325" y="9446"/>
              <a:chExt cx="4576" cy="590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30" y="12751"/>
                <a:ext cx="3671" cy="2602"/>
              </a:xfrm>
              <a:prstGeom prst="rect">
                <a:avLst/>
              </a:prstGeom>
            </p:spPr>
          </p:pic>
          <p:sp>
            <p:nvSpPr>
              <p:cNvPr id="227" name=" 227"/>
              <p:cNvSpPr/>
              <p:nvPr/>
            </p:nvSpPr>
            <p:spPr>
              <a:xfrm>
                <a:off x="16325" y="9446"/>
                <a:ext cx="4085" cy="2763"/>
              </a:xfrm>
              <a:prstGeom prst="wedgeEllipseCallout">
                <a:avLst>
                  <a:gd name="adj1" fmla="val 20455"/>
                  <a:gd name="adj2" fmla="val 69555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5187" y="3832"/>
              <a:ext cx="3114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</a:rPr>
                <a:t>未理清人物关系：</a:t>
              </a:r>
              <a:r>
                <a:rPr lang="en-US" altLang="zh-CN" sz="2400" b="1">
                  <a:solidFill>
                    <a:schemeClr val="bg1"/>
                  </a:solidFill>
                </a:rPr>
                <a:t>Harlem </a:t>
              </a:r>
              <a:r>
                <a:rPr lang="zh-CN" altLang="en-US" sz="2400" b="1">
                  <a:solidFill>
                    <a:schemeClr val="bg1"/>
                  </a:solidFill>
                </a:rPr>
                <a:t>是地点不是人物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344805"/>
            <a:ext cx="11727180" cy="486664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266690" y="4639683"/>
            <a:ext cx="6974205" cy="2134497"/>
            <a:chOff x="8294" y="7307"/>
            <a:chExt cx="10983" cy="3361"/>
          </a:xfrm>
        </p:grpSpPr>
        <p:grpSp>
          <p:nvGrpSpPr>
            <p:cNvPr id="10" name="组合 9"/>
            <p:cNvGrpSpPr/>
            <p:nvPr/>
          </p:nvGrpSpPr>
          <p:grpSpPr>
            <a:xfrm>
              <a:off x="8294" y="7307"/>
              <a:ext cx="10983" cy="3361"/>
              <a:chOff x="9918" y="12751"/>
              <a:chExt cx="10983" cy="260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30" y="12751"/>
                <a:ext cx="3671" cy="2602"/>
              </a:xfrm>
              <a:prstGeom prst="rect">
                <a:avLst/>
              </a:prstGeom>
            </p:spPr>
          </p:pic>
          <p:sp>
            <p:nvSpPr>
              <p:cNvPr id="227" name=" 227"/>
              <p:cNvSpPr/>
              <p:nvPr/>
            </p:nvSpPr>
            <p:spPr>
              <a:xfrm>
                <a:off x="9918" y="12983"/>
                <a:ext cx="6367" cy="1469"/>
              </a:xfrm>
              <a:prstGeom prst="wedgeEllipseCallout">
                <a:avLst>
                  <a:gd name="adj1" fmla="val 76340"/>
                  <a:gd name="adj2" fmla="val -329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456" y="7792"/>
              <a:ext cx="404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>
                  <a:solidFill>
                    <a:schemeClr val="bg1"/>
                  </a:solidFill>
                </a:rPr>
                <a:t>无用的环境描写：</a:t>
              </a:r>
              <a:r>
                <a:rPr lang="en-US" altLang="zh-CN" sz="2400" b="1">
                  <a:solidFill>
                    <a:schemeClr val="bg1"/>
                  </a:solidFill>
                </a:rPr>
                <a:t>colorful</a:t>
              </a:r>
              <a:r>
                <a:rPr lang="zh-CN" altLang="en-US" sz="2400" b="1">
                  <a:solidFill>
                    <a:schemeClr val="bg1"/>
                  </a:solidFill>
                </a:rPr>
                <a:t>与下文故事发展脱节。 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OIP (1)"/>
          <p:cNvPicPr>
            <a:picLocks noChangeAspect="1"/>
          </p:cNvPicPr>
          <p:nvPr/>
        </p:nvPicPr>
        <p:blipFill>
          <a:blip r:embed="rId2"/>
          <a:srcRect r="2588" b="9140"/>
          <a:stretch>
            <a:fillRect/>
          </a:stretch>
        </p:blipFill>
        <p:spPr>
          <a:xfrm>
            <a:off x="-726440" y="-40640"/>
            <a:ext cx="13100685" cy="68497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50810" y="4950460"/>
            <a:ext cx="372427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</a:rPr>
              <a:t>2020.9</a:t>
            </a:r>
            <a:r>
              <a:rPr lang="zh-CN" altLang="en-US" sz="3200" b="1">
                <a:solidFill>
                  <a:schemeClr val="tx1"/>
                </a:solidFill>
              </a:rPr>
              <a:t>浙江省名校协作体读后续写</a:t>
            </a:r>
            <a:endParaRPr lang="en-US" altLang="zh-CN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335135" y="3040041"/>
            <a:ext cx="2905760" cy="3734139"/>
            <a:chOff x="14701" y="4787"/>
            <a:chExt cx="4576" cy="5881"/>
          </a:xfrm>
        </p:grpSpPr>
        <p:grpSp>
          <p:nvGrpSpPr>
            <p:cNvPr id="10" name="组合 9"/>
            <p:cNvGrpSpPr/>
            <p:nvPr/>
          </p:nvGrpSpPr>
          <p:grpSpPr>
            <a:xfrm>
              <a:off x="14701" y="4787"/>
              <a:ext cx="4576" cy="5881"/>
              <a:chOff x="16325" y="10801"/>
              <a:chExt cx="4576" cy="4552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30" y="12751"/>
                <a:ext cx="3671" cy="2602"/>
              </a:xfrm>
              <a:prstGeom prst="rect">
                <a:avLst/>
              </a:prstGeom>
            </p:spPr>
          </p:pic>
          <p:sp>
            <p:nvSpPr>
              <p:cNvPr id="227" name=" 227"/>
              <p:cNvSpPr/>
              <p:nvPr/>
            </p:nvSpPr>
            <p:spPr>
              <a:xfrm>
                <a:off x="16325" y="10801"/>
                <a:ext cx="4085" cy="1408"/>
              </a:xfrm>
              <a:prstGeom prst="wedgeEllipseCallout">
                <a:avLst>
                  <a:gd name="adj1" fmla="val 20455"/>
                  <a:gd name="adj2" fmla="val 69555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5187" y="5371"/>
              <a:ext cx="311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sym typeface="+mn-ea"/>
                </a:rPr>
                <a:t>书写较差</a:t>
              </a:r>
              <a:endParaRPr lang="zh-CN" altLang="en-US" sz="2800" b="1">
                <a:solidFill>
                  <a:schemeClr val="bg1"/>
                </a:solidFill>
              </a:endParaRPr>
            </a:p>
            <a:p>
              <a:endParaRPr lang="zh-CN" altLang="en-US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1198" t="20721" r="24479" b="10327"/>
          <a:stretch>
            <a:fillRect/>
          </a:stretch>
        </p:blipFill>
        <p:spPr>
          <a:xfrm>
            <a:off x="407670" y="1036320"/>
            <a:ext cx="8927465" cy="47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" y="154305"/>
            <a:ext cx="9016365" cy="619315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619615" y="3230151"/>
            <a:ext cx="2586990" cy="3511009"/>
            <a:chOff x="15203" y="5139"/>
            <a:chExt cx="4074" cy="5529"/>
          </a:xfrm>
        </p:grpSpPr>
        <p:grpSp>
          <p:nvGrpSpPr>
            <p:cNvPr id="10" name="组合 9"/>
            <p:cNvGrpSpPr/>
            <p:nvPr/>
          </p:nvGrpSpPr>
          <p:grpSpPr>
            <a:xfrm>
              <a:off x="15203" y="5139"/>
              <a:ext cx="4074" cy="5529"/>
              <a:chOff x="16827" y="11073"/>
              <a:chExt cx="4074" cy="428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30" y="12751"/>
                <a:ext cx="3671" cy="2602"/>
              </a:xfrm>
              <a:prstGeom prst="rect">
                <a:avLst/>
              </a:prstGeom>
            </p:spPr>
          </p:pic>
          <p:sp>
            <p:nvSpPr>
              <p:cNvPr id="227" name=" 227"/>
              <p:cNvSpPr/>
              <p:nvPr/>
            </p:nvSpPr>
            <p:spPr>
              <a:xfrm>
                <a:off x="16827" y="11073"/>
                <a:ext cx="3236" cy="1387"/>
              </a:xfrm>
              <a:prstGeom prst="wedgeEllipseCallout">
                <a:avLst>
                  <a:gd name="adj1" fmla="val 20455"/>
                  <a:gd name="adj2" fmla="val 69555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5606" y="5382"/>
              <a:ext cx="311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故事太过冗长拖沓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7540" y="2461895"/>
            <a:ext cx="8416290" cy="3184525"/>
            <a:chOff x="1366" y="3820"/>
            <a:chExt cx="13254" cy="5015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701" y="7933"/>
              <a:ext cx="7921" cy="1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391" y="8743"/>
              <a:ext cx="9354" cy="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941" y="3820"/>
              <a:ext cx="56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366" y="4643"/>
              <a:ext cx="8530" cy="1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0096" y="4696"/>
              <a:ext cx="4524" cy="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619615" y="3230151"/>
            <a:ext cx="2586990" cy="3511009"/>
            <a:chOff x="15203" y="5139"/>
            <a:chExt cx="4074" cy="5529"/>
          </a:xfrm>
        </p:grpSpPr>
        <p:grpSp>
          <p:nvGrpSpPr>
            <p:cNvPr id="10" name="组合 9"/>
            <p:cNvGrpSpPr/>
            <p:nvPr/>
          </p:nvGrpSpPr>
          <p:grpSpPr>
            <a:xfrm>
              <a:off x="15203" y="5139"/>
              <a:ext cx="4074" cy="5529"/>
              <a:chOff x="16827" y="11073"/>
              <a:chExt cx="4074" cy="428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230" y="12751"/>
                <a:ext cx="3671" cy="2602"/>
              </a:xfrm>
              <a:prstGeom prst="rect">
                <a:avLst/>
              </a:prstGeom>
            </p:spPr>
          </p:pic>
          <p:sp>
            <p:nvSpPr>
              <p:cNvPr id="227" name=" 227"/>
              <p:cNvSpPr/>
              <p:nvPr/>
            </p:nvSpPr>
            <p:spPr>
              <a:xfrm>
                <a:off x="16827" y="11073"/>
                <a:ext cx="3236" cy="1387"/>
              </a:xfrm>
              <a:prstGeom prst="wedgeEllipseCallout">
                <a:avLst>
                  <a:gd name="adj1" fmla="val 20455"/>
                  <a:gd name="adj2" fmla="val 69555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5203" y="5672"/>
              <a:ext cx="32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未按要求划线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7406" r="17279" b="-1182"/>
          <a:stretch>
            <a:fillRect/>
          </a:stretch>
        </p:blipFill>
        <p:spPr>
          <a:xfrm>
            <a:off x="107950" y="733425"/>
            <a:ext cx="9511665" cy="539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47650" y="161925"/>
            <a:ext cx="1976120" cy="56197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zh-CN" altLang="en-US" sz="3200" b="1" strike="noStrike" noProof="1">
                <a:latin typeface="Cambria" panose="02040503050406030204" charset="0"/>
                <a:cs typeface="Cambria" panose="02040503050406030204" charset="0"/>
              </a:rPr>
              <a:t>优秀习作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4094" t="5643" r="3725" b="48650"/>
          <a:stretch>
            <a:fillRect/>
          </a:stretch>
        </p:blipFill>
        <p:spPr>
          <a:xfrm>
            <a:off x="102870" y="1307465"/>
            <a:ext cx="8822690" cy="4870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5920" y="72390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933614" y="723900"/>
            <a:ext cx="3431758" cy="5882293"/>
            <a:chOff x="15213" y="5139"/>
            <a:chExt cx="3815" cy="5405"/>
          </a:xfrm>
        </p:grpSpPr>
        <p:grpSp>
          <p:nvGrpSpPr>
            <p:cNvPr id="10" name="组合 9"/>
            <p:cNvGrpSpPr/>
            <p:nvPr/>
          </p:nvGrpSpPr>
          <p:grpSpPr>
            <a:xfrm>
              <a:off x="15213" y="5139"/>
              <a:ext cx="3815" cy="5405"/>
              <a:chOff x="16837" y="11073"/>
              <a:chExt cx="3815" cy="4184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6837" y="11073"/>
                <a:ext cx="3511" cy="3578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642" y="5845"/>
              <a:ext cx="2817" cy="4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本文抓住了故事的中心矛盾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——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我们 的努力和过往车辆的 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无情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” (turn a blind eye/sped pass/ drown our hope)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构思和推动情节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; 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用无灵主语和外貌描写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(fingers numbed/</a:t>
              </a:r>
            </a:p>
            <a:p>
              <a:r>
                <a:rPr lang="en-US" altLang="zh-CN" sz="2000" b="1" dirty="0" err="1">
                  <a:solidFill>
                    <a:schemeClr val="bg1"/>
                  </a:solidFill>
                  <a:sym typeface="+mn-ea"/>
                </a:rPr>
                <a:t>throatchocked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/red-rimmed )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侧面烘托了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我们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”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的无奈和无助。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782" t="51548" r="4222" b="2384"/>
          <a:stretch>
            <a:fillRect/>
          </a:stretch>
        </p:blipFill>
        <p:spPr>
          <a:xfrm>
            <a:off x="22225" y="723900"/>
            <a:ext cx="9147175" cy="59150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119080" y="991706"/>
            <a:ext cx="3497962" cy="5647507"/>
            <a:chOff x="15422" y="5355"/>
            <a:chExt cx="3606" cy="5189"/>
          </a:xfrm>
        </p:grpSpPr>
        <p:grpSp>
          <p:nvGrpSpPr>
            <p:cNvPr id="10" name="组合 9"/>
            <p:cNvGrpSpPr/>
            <p:nvPr/>
          </p:nvGrpSpPr>
          <p:grpSpPr>
            <a:xfrm>
              <a:off x="15422" y="5355"/>
              <a:ext cx="3606" cy="5189"/>
              <a:chOff x="17046" y="11240"/>
              <a:chExt cx="3606" cy="4017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7046" y="11240"/>
                <a:ext cx="3302" cy="3411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755" y="5885"/>
              <a:ext cx="2637" cy="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sym typeface="+mn-ea"/>
                </a:rPr>
                <a:t>    </a:t>
              </a:r>
              <a:r>
                <a:rPr lang="zh-CN" altLang="en-US" sz="2000" b="1">
                  <a:solidFill>
                    <a:schemeClr val="bg1"/>
                  </a:solidFill>
                  <a:sym typeface="+mn-ea"/>
                </a:rPr>
                <a:t>结尾段用了时间状语 </a:t>
              </a:r>
              <a:r>
                <a:rPr lang="en-US" altLang="zh-CN" sz="2000" b="1">
                  <a:solidFill>
                    <a:schemeClr val="bg1"/>
                  </a:solidFill>
                  <a:sym typeface="+mn-ea"/>
                </a:rPr>
                <a:t>immediately/</a:t>
              </a:r>
            </a:p>
            <a:p>
              <a:r>
                <a:rPr lang="en-US" altLang="zh-CN" sz="2000" b="1">
                  <a:solidFill>
                    <a:schemeClr val="bg1"/>
                  </a:solidFill>
                  <a:sym typeface="+mn-ea"/>
                </a:rPr>
                <a:t>then/that night/ when</a:t>
              </a:r>
              <a:r>
                <a:rPr lang="zh-CN" altLang="en-US" sz="2000" b="1">
                  <a:solidFill>
                    <a:schemeClr val="bg1"/>
                  </a:solidFill>
                  <a:sym typeface="+mn-ea"/>
                </a:rPr>
                <a:t>等有序地推进故事发展；并且用外部寒冷的环境跟内心感到的温暖和炽热作对比深化主题</a:t>
              </a:r>
              <a:r>
                <a:rPr lang="en-US" altLang="zh-CN" sz="2000" b="1">
                  <a:solidFill>
                    <a:schemeClr val="bg1"/>
                  </a:solidFill>
                  <a:sym typeface="+mn-ea"/>
                </a:rPr>
                <a:t>“at least we can offer our kindness”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47650" y="161925"/>
            <a:ext cx="1976120" cy="56197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zh-CN" altLang="en-US" sz="3200" b="1" strike="noStrike" noProof="1">
                <a:latin typeface="Cambria" panose="02040503050406030204" charset="0"/>
                <a:cs typeface="Cambria" panose="02040503050406030204" charset="0"/>
              </a:rPr>
              <a:t>优秀习作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4754" t="5922" r="4357" b="48828"/>
          <a:stretch>
            <a:fillRect/>
          </a:stretch>
        </p:blipFill>
        <p:spPr>
          <a:xfrm>
            <a:off x="247650" y="907415"/>
            <a:ext cx="8676005" cy="56381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5920" y="72390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119080" y="991706"/>
            <a:ext cx="3422461" cy="5866294"/>
            <a:chOff x="15422" y="5355"/>
            <a:chExt cx="3606" cy="5189"/>
          </a:xfrm>
        </p:grpSpPr>
        <p:grpSp>
          <p:nvGrpSpPr>
            <p:cNvPr id="10" name="组合 9"/>
            <p:cNvGrpSpPr/>
            <p:nvPr/>
          </p:nvGrpSpPr>
          <p:grpSpPr>
            <a:xfrm>
              <a:off x="15422" y="5355"/>
              <a:ext cx="3606" cy="5189"/>
              <a:chOff x="17046" y="11240"/>
              <a:chExt cx="3606" cy="4017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7046" y="11240"/>
                <a:ext cx="3302" cy="3411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846" y="5961"/>
              <a:ext cx="2808" cy="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b="1" dirty="0">
                  <a:solidFill>
                    <a:schemeClr val="bg1"/>
                  </a:solidFill>
                  <a:sym typeface="+mn-ea"/>
                </a:rPr>
                <a:t>该文续写第一段用了非谓语 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leaving us </a:t>
              </a:r>
            </a:p>
            <a:p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standing on the streets /waiting for a miracle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和形容词状语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alone/unwilling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生动、形象地勾勒出了 现实的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冷酷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”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和 我们的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执着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”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，描写了故事该有的曲折，合理地推动情节的发展。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4257" t="52607" r="3764" b="1577"/>
          <a:stretch>
            <a:fillRect/>
          </a:stretch>
        </p:blipFill>
        <p:spPr>
          <a:xfrm>
            <a:off x="247650" y="723900"/>
            <a:ext cx="8912225" cy="579501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043332" y="723900"/>
            <a:ext cx="2979883" cy="5915313"/>
            <a:chOff x="15422" y="5355"/>
            <a:chExt cx="3606" cy="5189"/>
          </a:xfrm>
        </p:grpSpPr>
        <p:grpSp>
          <p:nvGrpSpPr>
            <p:cNvPr id="10" name="组合 9"/>
            <p:cNvGrpSpPr/>
            <p:nvPr/>
          </p:nvGrpSpPr>
          <p:grpSpPr>
            <a:xfrm>
              <a:off x="15422" y="5355"/>
              <a:ext cx="3606" cy="5189"/>
              <a:chOff x="17046" y="11240"/>
              <a:chExt cx="3606" cy="4017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7046" y="11240"/>
                <a:ext cx="3606" cy="3411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848" y="5861"/>
              <a:ext cx="2877" cy="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b="1" dirty="0">
                  <a:solidFill>
                    <a:schemeClr val="bg1"/>
                  </a:solidFill>
                  <a:sym typeface="+mn-ea"/>
                </a:rPr>
                <a:t>该文续写第二段用了形象动词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hugged/discussed/ decided/knocked/delivered/smiled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等继续推进故事发展；同时用了一系列情绪词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anxiety/tiredness/</a:t>
              </a:r>
            </a:p>
            <a:p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excitedly/joyful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等向读者传递主人公由悲转喜的情景 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4894" t="5635" r="3915" b="51365"/>
          <a:stretch>
            <a:fillRect/>
          </a:stretch>
        </p:blipFill>
        <p:spPr>
          <a:xfrm>
            <a:off x="88265" y="961390"/>
            <a:ext cx="9628505" cy="592645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47650" y="161925"/>
            <a:ext cx="1976120" cy="56197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zh-CN" altLang="en-US" sz="3200" b="1" strike="noStrike" noProof="1">
                <a:latin typeface="Cambria" panose="02040503050406030204" charset="0"/>
                <a:cs typeface="Cambria" panose="02040503050406030204" charset="0"/>
              </a:rPr>
              <a:t>优秀习作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15920" y="723900"/>
            <a:ext cx="41167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郑子欣 高三（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504727" y="1543574"/>
            <a:ext cx="2854913" cy="5344271"/>
            <a:chOff x="15265" y="5390"/>
            <a:chExt cx="3763" cy="5154"/>
          </a:xfrm>
        </p:grpSpPr>
        <p:grpSp>
          <p:nvGrpSpPr>
            <p:cNvPr id="10" name="组合 9"/>
            <p:cNvGrpSpPr/>
            <p:nvPr/>
          </p:nvGrpSpPr>
          <p:grpSpPr>
            <a:xfrm>
              <a:off x="15265" y="5390"/>
              <a:ext cx="3763" cy="5154"/>
              <a:chOff x="16889" y="11267"/>
              <a:chExt cx="3763" cy="3990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6889" y="11267"/>
                <a:ext cx="3459" cy="3384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767" y="6013"/>
              <a:ext cx="2867" cy="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b="1" dirty="0">
                  <a:solidFill>
                    <a:schemeClr val="bg1"/>
                  </a:solidFill>
                  <a:sym typeface="+mn-ea"/>
                </a:rPr>
                <a:t>该文使用了非谓语（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waving at...;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）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only to...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；无灵主语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(disappointment crept onto my face; The gathering gloom even deepened my anxiety)</a:t>
              </a:r>
            </a:p>
            <a:p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牵动故事发展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960" t="51583" r="3770" b="2263"/>
          <a:stretch>
            <a:fillRect/>
          </a:stretch>
        </p:blipFill>
        <p:spPr>
          <a:xfrm>
            <a:off x="118110" y="476250"/>
            <a:ext cx="9493250" cy="61988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610745" y="1578410"/>
            <a:ext cx="2964351" cy="5309435"/>
            <a:chOff x="15089" y="5133"/>
            <a:chExt cx="3939" cy="5411"/>
          </a:xfrm>
        </p:grpSpPr>
        <p:grpSp>
          <p:nvGrpSpPr>
            <p:cNvPr id="10" name="组合 9"/>
            <p:cNvGrpSpPr/>
            <p:nvPr/>
          </p:nvGrpSpPr>
          <p:grpSpPr>
            <a:xfrm>
              <a:off x="15089" y="5133"/>
              <a:ext cx="3939" cy="5411"/>
              <a:chOff x="16713" y="11068"/>
              <a:chExt cx="3939" cy="4189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16713" y="11068"/>
                <a:ext cx="3634" cy="3904"/>
              </a:xfrm>
              <a:prstGeom prst="wedgeEllipseCallout">
                <a:avLst>
                  <a:gd name="adj1" fmla="val 39201"/>
                  <a:gd name="adj2" fmla="val 53098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华文楷体" panose="02010600040101010101" charset="-122"/>
                    <a:ea typeface="华文楷体" panose="02010600040101010101" charset="-122"/>
                    <a:sym typeface="+mn-ea"/>
                  </a:rPr>
                  <a:t> 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775" y="14242"/>
                <a:ext cx="1877" cy="1015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5584" y="5591"/>
              <a:ext cx="2820" cy="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文章第二段用了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with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复合结构 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“with butterflies in my stomach”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、非谓语 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“Looking at ...”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、独立主格结构 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“tears rolling down our cheeks”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形象地展示了故事结尾</a:t>
              </a:r>
              <a:r>
                <a:rPr lang="en-US" altLang="zh-CN" sz="2000" b="1" dirty="0">
                  <a:solidFill>
                    <a:schemeClr val="bg1"/>
                  </a:solidFill>
                  <a:sym typeface="+mn-ea"/>
                </a:rPr>
                <a:t> </a:t>
              </a:r>
              <a:r>
                <a:rPr lang="zh-CN" altLang="en-US" sz="2000" b="1" dirty="0">
                  <a:solidFill>
                    <a:schemeClr val="bg1"/>
                  </a:solidFill>
                  <a:sym typeface="+mn-ea"/>
                </a:rPr>
                <a:t>传递爱心的感人至深的一幕。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940" y="13462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possible version: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940" y="1097915"/>
            <a:ext cx="11664315" cy="5234940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 fontAlgn="auto">
              <a:lnSpc>
                <a:spcPts val="3960"/>
              </a:lnSpc>
              <a:buNone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Para1</a:t>
            </a:r>
            <a:r>
              <a:rPr lang="zh-CN" altLang="en-US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stopping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vans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street.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something about New York drivers that day: They don’t stop; they speed up. Then we tried waiting by the light. We’d go over,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knock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window and the driver would roll it down, looking at us in alarm, and I’d ask if he would drive us to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Harlem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we could help some people. Every time the driver would look away quickly, furiously roll up the window and pull away without saying anything. My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ready to give up, but I said, “It’s the law of averages: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somebody is going to say yes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" y="367030"/>
            <a:ext cx="11849735" cy="612394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083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第二节 读后续写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满分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阅读下面短文，根据所给情节进行续写，使之构成一个完整的故事。</a:t>
            </a:r>
            <a:endParaRPr kumimoji="0" lang="en-US" altLang="zh-CN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There Are No Vans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To me, what Thanksgiving really means is giving good thanks, not eating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turkey.By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I was 18 I had created my Thanksgiving ritual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惯例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).I would go out shopping and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enough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one or two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families.Then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would dress like a delivery boy, go to the poorest neighborhood and just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knock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 a door, and would always include a note saying “All that I ask in return is that you take good enough care of yourself so that someday you can do the same thing for someone else.” I have received more from this annual ritual than I have from any amount of money I’ve ever earned, especiall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one such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New York City.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Several years ago I was in New York City with my newly married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wife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during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Thanksgiving.She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was sad because we were not with our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family.Normally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she would be home decorating the house for Christmas, but we were stuck here in </a:t>
            </a:r>
            <a:endParaRPr kumimoji="0" lang="en-US" altLang="zh-CN" sz="28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165" y="1127760"/>
            <a:ext cx="11135360" cy="4926330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just">
              <a:buNone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 fontAlgn="auto">
              <a:lnSpc>
                <a:spcPts val="3660"/>
              </a:lnSpc>
              <a:buNone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2: Eventually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drove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were 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with joy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climbed onto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Upon arrival, he led us to a store where we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lots of </a:t>
            </a:r>
            <a:r>
              <a:rPr lang="en-US" altLang="zh-C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some baskets. Together we packed them up, carried them onto the van and went to buildings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even people living without electricity. It was 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truly fulfilling </a:t>
            </a:r>
            <a:r>
              <a:rPr lang="en-US" altLang="zh-CN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make even a small difference.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see, you can make anything happen if you 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 it and take action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Miracles like this happen every day—even in a city where “there are no vans.”</a:t>
            </a:r>
            <a:endParaRPr lang="zh-CN" altLang="zh-CN" sz="3600" dirty="0">
              <a:solidFill>
                <a:srgbClr val="0070C0"/>
              </a:solidFill>
            </a:endParaRPr>
          </a:p>
          <a:p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 spd="med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O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-15875"/>
            <a:ext cx="12305665" cy="7632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" y="797878"/>
            <a:ext cx="11849735" cy="526224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083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hotel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room.I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said, “Honey, look, why don’t we decorate some lives today instead of some trees?” When I told her what I always do on Thanksgiving, she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excited.I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said, “Let’s go someplace where we can really appreciate who we are, what we are able to do and what we can really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give.Let’s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go to the poor neighborhood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Harlem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feed some people there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need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We’ll go buy enough food for six or seven families for 30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days.We’ve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got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enough.Let’s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go do it!” 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083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We started by getting a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货车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 but there seemed no vans in all of New York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City.The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rent-a-car places were all out of vans. My wife was 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disappointed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and I said, “Look, the bottom line is that if we want something, we can make it happen! All we have to do is take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action.There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are plenty of vans here in New York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City.Look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down at the street. Do you see all those vans? Let’s go get one!” My wife agreed and we took action. </a:t>
            </a:r>
            <a:endParaRPr kumimoji="0" lang="en-US" altLang="zh-CN" sz="28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6215" y="177800"/>
            <a:ext cx="3778250" cy="67373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en-US" sz="3600" strike="noStrike" noProof="1">
                <a:latin typeface="Cambria" panose="02040503050406030204" charset="0"/>
                <a:cs typeface="Cambria" panose="02040503050406030204" charset="0"/>
              </a:rPr>
              <a:t>Predict the story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74440" y="1016000"/>
            <a:ext cx="34740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Are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Vans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585" y="1264920"/>
            <a:ext cx="1377950" cy="12274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75025" y="1599565"/>
            <a:ext cx="657479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looking for?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we find what we want? Why?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the story is about?</a:t>
            </a:r>
          </a:p>
          <a:p>
            <a:pPr indent="0">
              <a:buFont typeface="Wingdings" panose="05000000000000000000" charset="0"/>
              <a:buNone/>
            </a:pP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53390" y="3175000"/>
            <a:ext cx="6526530" cy="34766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me, what Thanksgiving really means is giving good thanks, not eating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turkey.By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I was 18 I had created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Thanksgiving ritual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惯例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).I would go out shopping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enough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one or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families.Then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would dress like a delivery boy, go to the poorest neighborhood and just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 a door, and would always include a note saying “All that I ask in return is that you take good enough care of yourself so that someday you can do the same thing for someone else.” I have received more from this annual ritual than I have from any amount of money I’ve ever earned, especially one such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New York City.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390" y="3175000"/>
            <a:ext cx="6526530" cy="347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me, what Thanksgiving really means is giving good thanks, not eating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turkey.By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I was 18 I had created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Thanksgiving ritual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惯例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 out shopping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enough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one or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families.Then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would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dress like a delivery boy, go to the poorest neighborhood and just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 a door,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would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always include a note saying “All that I ask in return is that you take good enough care of yourself so that someday you can do the same thing for someone else.” I have received more from this annual ritual than I have from any amount of money I’ve ever earned, especially one such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New York City.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6979920" y="4362450"/>
            <a:ext cx="4434840" cy="1341447"/>
            <a:chOff x="4355" y="5789"/>
            <a:chExt cx="7953" cy="2259"/>
          </a:xfrm>
        </p:grpSpPr>
        <p:sp>
          <p:nvSpPr>
            <p:cNvPr id="24" name="左箭头标注 23"/>
            <p:cNvSpPr/>
            <p:nvPr/>
          </p:nvSpPr>
          <p:spPr>
            <a:xfrm rot="20940000" flipH="1">
              <a:off x="5988" y="5789"/>
              <a:ext cx="6320" cy="2259"/>
            </a:xfrm>
            <a:prstGeom prst="leftArrowCallout">
              <a:avLst>
                <a:gd name="adj1" fmla="val 5900"/>
                <a:gd name="adj2" fmla="val 15531"/>
                <a:gd name="adj3" fmla="val 19114"/>
                <a:gd name="adj4" fmla="val 85545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21000000">
              <a:off x="4355" y="6072"/>
              <a:ext cx="6991" cy="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ts val="2800"/>
                </a:lnSpc>
              </a:pPr>
              <a:r>
                <a:rPr lang="en-US" altLang="zh-C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would I </a:t>
              </a:r>
            </a:p>
            <a:p>
              <a:pPr algn="l" fontAlgn="auto">
                <a:lnSpc>
                  <a:spcPts val="2800"/>
                </a:lnSpc>
              </a:pPr>
              <a:r>
                <a:rPr lang="en-US" altLang="zh-CN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usual do for my Thanksgiving ritual?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78650" y="4374515"/>
            <a:ext cx="3651250" cy="1443355"/>
            <a:chOff x="10990" y="6889"/>
            <a:chExt cx="5750" cy="2273"/>
          </a:xfrm>
        </p:grpSpPr>
        <p:sp>
          <p:nvSpPr>
            <p:cNvPr id="9" name="左箭头标注 8"/>
            <p:cNvSpPr/>
            <p:nvPr/>
          </p:nvSpPr>
          <p:spPr>
            <a:xfrm rot="-20940000">
              <a:off x="10990" y="6889"/>
              <a:ext cx="5750" cy="2113"/>
            </a:xfrm>
            <a:prstGeom prst="leftArrowCallout">
              <a:avLst>
                <a:gd name="adj1" fmla="val 5900"/>
                <a:gd name="adj2" fmla="val 15531"/>
                <a:gd name="adj3" fmla="val 19114"/>
                <a:gd name="adj4" fmla="val 85545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 rot="540000">
              <a:off x="11842" y="6984"/>
              <a:ext cx="485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I get from my Thanksgiving ritual? 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3390" y="3175000"/>
            <a:ext cx="6526530" cy="347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4083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me, what Thanksgiving really means is giving good thanks, not eating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turkey.By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time I was 18 I had created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Thanksgiving ritual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惯例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 out shopping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enough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one or two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families.Then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would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dress like a delivery boy, go to the poorest neighborhood and just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 a door,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would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always include a note saying “All that I ask in return is that you take good enough care of yourself so that someday you can do the same thing for someone else.” I have received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more from this annual ritual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 I have from any amount of money I’ve ever earned, especially one such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New York City.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53390" y="3108325"/>
            <a:ext cx="10608310" cy="3610610"/>
            <a:chOff x="714" y="4895"/>
            <a:chExt cx="16706" cy="5686"/>
          </a:xfrm>
        </p:grpSpPr>
        <p:grpSp>
          <p:nvGrpSpPr>
            <p:cNvPr id="14" name="组合 13"/>
            <p:cNvGrpSpPr/>
            <p:nvPr/>
          </p:nvGrpSpPr>
          <p:grpSpPr>
            <a:xfrm flipH="1">
              <a:off x="714" y="4895"/>
              <a:ext cx="16706" cy="5686"/>
              <a:chOff x="1340" y="493"/>
              <a:chExt cx="17318" cy="967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/>
              <a:srcRect l="6377" t="7160" r="22652" b="9639"/>
              <a:stretch>
                <a:fillRect/>
              </a:stretch>
            </p:blipFill>
            <p:spPr>
              <a:xfrm>
                <a:off x="4776" y="493"/>
                <a:ext cx="13882" cy="9675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/>
              <a:srcRect l="4208" t="7160" r="76592" b="9639"/>
              <a:stretch>
                <a:fillRect/>
              </a:stretch>
            </p:blipFill>
            <p:spPr>
              <a:xfrm>
                <a:off x="1340" y="493"/>
                <a:ext cx="3756" cy="9676"/>
              </a:xfrm>
              <a:prstGeom prst="rect">
                <a:avLst/>
              </a:pr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1101" y="5455"/>
              <a:ext cx="9503" cy="49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40830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To me, what Thanksgiving really means is giving good thanks, not eating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turkey.By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time I was 18 I had created my Thanksgiving ritual (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惯例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).I would go out shopping and </a:t>
              </a:r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buy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enough </a:t>
              </a:r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food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for one or two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families.Then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I would dress like a delivery boy, go to the poorest neighborhood and just </a:t>
              </a:r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knock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on a door, and would always include a note saying “All that I ask in return is that you take good enough care of yourself so that someday you can do the same thing for someone else.” I have received more from this annual ritual than I have from any amount of money I’ve ever earned, especially one such </a:t>
              </a:r>
              <a:r>
                <a:rPr lang="en-US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experience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in New York City.</a:t>
              </a:r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118985" y="3679190"/>
            <a:ext cx="3571240" cy="1198563"/>
            <a:chOff x="7109" y="598"/>
            <a:chExt cx="5624" cy="1350"/>
          </a:xfrm>
        </p:grpSpPr>
        <p:sp>
          <p:nvSpPr>
            <p:cNvPr id="19" name="矩形 18"/>
            <p:cNvSpPr/>
            <p:nvPr/>
          </p:nvSpPr>
          <p:spPr>
            <a:xfrm>
              <a:off x="7109" y="598"/>
              <a:ext cx="5624" cy="13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313" y="598"/>
              <a:ext cx="5278" cy="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general point</a:t>
              </a:r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  received more from my Thanksgiving ritual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19620" y="4878070"/>
            <a:ext cx="3745230" cy="1724025"/>
            <a:chOff x="11212" y="7682"/>
            <a:chExt cx="5898" cy="2715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12" y="7682"/>
              <a:ext cx="5622" cy="2407"/>
              <a:chOff x="11212" y="7682"/>
              <a:chExt cx="5622" cy="2407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13762" y="7682"/>
                <a:ext cx="9" cy="78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11212" y="8467"/>
                <a:ext cx="5623" cy="1622"/>
              </a:xfrm>
              <a:prstGeom prst="rect">
                <a:avLst/>
              </a:prstGeom>
              <a:noFill/>
              <a:ln w="28575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1212" y="8509"/>
              <a:ext cx="589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experience in New York 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64160" y="193675"/>
            <a:ext cx="5307965" cy="67373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en-US" sz="3600" strike="noStrike" noProof="1">
                <a:latin typeface="Cambria" panose="02040503050406030204" charset="0"/>
                <a:cs typeface="Cambria" panose="02040503050406030204" charset="0"/>
              </a:rPr>
              <a:t>Know the story--</a:t>
            </a:r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elements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3950" y="1511300"/>
            <a:ext cx="1109345" cy="87122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4825" y="1089025"/>
          <a:ext cx="11125200" cy="559689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51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experience in New York City to search vans.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115">
                <a:tc gridSpan="2">
                  <a:txBody>
                    <a:bodyPr/>
                    <a:lstStyle/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endParaRPr lang="en-US" altLang="zh-CN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159760" y="1231900"/>
            <a:ext cx="36360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wife, I, the driver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9760" y="1815465"/>
            <a:ext cx="79857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during Thanksgiving (the 4th Thursday in Nov.)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9760" y="2399030"/>
            <a:ext cx="26320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 York City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5240" y="371538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Why were we in need of vans?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285240" y="41027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writer intend to tell us? 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812290" y="4624705"/>
            <a:ext cx="70694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Little people can make a big difference.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friend in need is a friend indeed.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Nothing is impossible for a willing heart.</a:t>
            </a:r>
          </a:p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One good turn deserves another.  </a:t>
            </a:r>
          </a:p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1976120" y="4645025"/>
            <a:ext cx="387350" cy="3035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 2050"/>
          <p:cNvSpPr/>
          <p:nvPr/>
        </p:nvSpPr>
        <p:spPr bwMode="auto">
          <a:xfrm>
            <a:off x="1845945" y="5985510"/>
            <a:ext cx="387350" cy="3035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9318625" y="4401820"/>
            <a:ext cx="2005330" cy="1583690"/>
            <a:chOff x="14675" y="6932"/>
            <a:chExt cx="3158" cy="2494"/>
          </a:xfrm>
        </p:grpSpPr>
        <p:sp>
          <p:nvSpPr>
            <p:cNvPr id="15" name="心形 14"/>
            <p:cNvSpPr/>
            <p:nvPr/>
          </p:nvSpPr>
          <p:spPr>
            <a:xfrm>
              <a:off x="14675" y="6932"/>
              <a:ext cx="3158" cy="2494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655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024" y="7719"/>
              <a:ext cx="252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kindness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2050" grpId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9107" y="1282074"/>
            <a:ext cx="7751184" cy="4524704"/>
            <a:chOff x="552" y="2019"/>
            <a:chExt cx="12206" cy="7126"/>
          </a:xfrm>
        </p:grpSpPr>
        <p:sp>
          <p:nvSpPr>
            <p:cNvPr id="2" name="文本框 1"/>
            <p:cNvSpPr txBox="1"/>
            <p:nvPr/>
          </p:nvSpPr>
          <p:spPr>
            <a:xfrm>
              <a:off x="7361" y="2019"/>
              <a:ext cx="53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overt plot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2" y="3396"/>
              <a:ext cx="7833" cy="5749"/>
              <a:chOff x="2902" y="2524"/>
              <a:chExt cx="13349" cy="7707"/>
            </a:xfrm>
          </p:grpSpPr>
          <p:pic>
            <p:nvPicPr>
              <p:cNvPr id="27" name="图片 26" descr="图片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EFF">
                      <a:alpha val="100000"/>
                    </a:srgbClr>
                  </a:clrFrom>
                  <a:clrTo>
                    <a:srgbClr val="FFFE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54" y="2726"/>
                <a:ext cx="10752" cy="7504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2902" y="2524"/>
                <a:ext cx="13349" cy="7707"/>
                <a:chOff x="4274" y="4048"/>
                <a:chExt cx="9714" cy="5882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5142" y="9269"/>
                  <a:ext cx="2788" cy="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Setting</a:t>
                  </a: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619" y="7006"/>
                  <a:ext cx="3833" cy="13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Inciting incident</a:t>
                  </a: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 rot="660000">
                  <a:off x="4274" y="5868"/>
                  <a:ext cx="5110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Rising action</a:t>
                  </a: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7484" y="4048"/>
                  <a:ext cx="2644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Climax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 rot="20880000">
                  <a:off x="9182" y="4619"/>
                  <a:ext cx="473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Falling action</a:t>
                  </a: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573" y="5473"/>
                  <a:ext cx="3415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Resolution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423" y="7601"/>
                  <a:ext cx="4256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Georgia" panose="02040502050405020303" charset="0"/>
                      <a:ea typeface="华文新魏" panose="02010800040101010101" charset="-122"/>
                      <a:cs typeface="Georgia" panose="02040502050405020303" charset="0"/>
                    </a:rPr>
                    <a:t>Denouement</a:t>
                  </a:r>
                </a:p>
              </p:txBody>
            </p:sp>
          </p:grpSp>
        </p:grpSp>
      </p:grpSp>
      <p:sp>
        <p:nvSpPr>
          <p:cNvPr id="7" name="文本框 6"/>
          <p:cNvSpPr txBox="1"/>
          <p:nvPr/>
        </p:nvSpPr>
        <p:spPr>
          <a:xfrm>
            <a:off x="5438775" y="2200910"/>
            <a:ext cx="6394450" cy="310769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Events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needed a van for loading supplies.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tried our chance at the street.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We went to the rent-a-car places for  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getting a van, but in vain.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 Stuck in a hotel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during Thanksgiving 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we decided to help people in Harlem.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2460" y="5396865"/>
            <a:ext cx="15894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</a:rPr>
              <a:t>     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9080" y="4084955"/>
            <a:ext cx="151193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</a:rPr>
              <a:t>    A</a:t>
            </a:r>
          </a:p>
        </p:txBody>
      </p:sp>
      <p:sp>
        <p:nvSpPr>
          <p:cNvPr id="22" name="文本框 21"/>
          <p:cNvSpPr txBox="1"/>
          <p:nvPr/>
        </p:nvSpPr>
        <p:spPr>
          <a:xfrm rot="660000">
            <a:off x="301625" y="3249930"/>
            <a:ext cx="205613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</a:rPr>
              <a:t>         C</a:t>
            </a:r>
          </a:p>
        </p:txBody>
      </p:sp>
      <p:sp>
        <p:nvSpPr>
          <p:cNvPr id="23" name="文本框 22"/>
          <p:cNvSpPr txBox="1"/>
          <p:nvPr/>
        </p:nvSpPr>
        <p:spPr>
          <a:xfrm rot="660000">
            <a:off x="498475" y="2391410"/>
            <a:ext cx="205613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75000"/>
                  </a:schemeClr>
                </a:solidFill>
              </a:rPr>
              <a:t>         B</a:t>
            </a:r>
          </a:p>
        </p:txBody>
      </p:sp>
      <p:pic>
        <p:nvPicPr>
          <p:cNvPr id="3" name="图片 2" descr="请问其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15" y="2200910"/>
            <a:ext cx="1790700" cy="17907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3525" y="212090"/>
            <a:ext cx="4339590" cy="67373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en-US" sz="3600" strike="noStrike" noProof="1">
                <a:latin typeface="Cambria" panose="02040503050406030204" charset="0"/>
                <a:cs typeface="Cambria" panose="02040503050406030204" charset="0"/>
              </a:rPr>
              <a:t>Know the story--</a:t>
            </a:r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2" grpId="0" bldLvl="0" animBg="1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734695" y="590550"/>
          <a:ext cx="1072197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Covert plot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we made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wife and I were _____ in a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felt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we made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told her _______________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decided to _____________</a:t>
                      </a:r>
                    </a:p>
                    <a:p>
                      <a:pPr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got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we made a plan</a:t>
                      </a:r>
                    </a:p>
                    <a:p>
                      <a:pPr algn="l">
                        <a:buNone/>
                      </a:pPr>
                      <a:endParaRPr lang="en-US" altLang="zh-C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US" altLang="zh-C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en-US" altLang="zh-C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started by getting _____, but found ___________________;</a:t>
                      </a:r>
                    </a:p>
                    <a:p>
                      <a:pPr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advised to 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was 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005195" y="2044065"/>
            <a:ext cx="106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stuck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68155" y="2044065"/>
            <a:ext cx="106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7700" y="2884805"/>
            <a:ext cx="379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Thanksgiving ritual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11920" y="3406775"/>
            <a:ext cx="379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86430" y="3406775"/>
            <a:ext cx="5717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go to the poor </a:t>
            </a: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Harlem and buy food for them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5195" y="4359910"/>
            <a:ext cx="1235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86430" y="4764405"/>
            <a:ext cx="53213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there seemed no vans </a:t>
            </a:r>
          </a:p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89085" y="4764405"/>
            <a:ext cx="379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disappointed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76165" y="5605780"/>
            <a:ext cx="37966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chance in the streets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281670" y="76835"/>
            <a:ext cx="3630930" cy="67373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base"/>
            <a:r>
              <a:rPr lang="en-US" sz="3600" strike="noStrike" noProof="1">
                <a:latin typeface="Cambria" panose="02040503050406030204" charset="0"/>
                <a:cs typeface="Cambria" panose="02040503050406030204" charset="0"/>
              </a:rPr>
              <a:t>Weave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284" name="文本框 3"/>
          <p:cNvSpPr txBox="1"/>
          <p:nvPr/>
        </p:nvSpPr>
        <p:spPr>
          <a:xfrm>
            <a:off x="263525" y="2573020"/>
            <a:ext cx="63328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Paragraph 1: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tried stopping vans as they were driving down the street.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_______________________________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_______________________________________</a:t>
            </a: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_______________________________________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Paragraph 2: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Eventually a van drove up and the driver said yes.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</a:t>
            </a:r>
          </a:p>
        </p:txBody>
      </p:sp>
      <p:sp>
        <p:nvSpPr>
          <p:cNvPr id="3" name="矩形 2"/>
          <p:cNvSpPr/>
          <p:nvPr/>
        </p:nvSpPr>
        <p:spPr>
          <a:xfrm>
            <a:off x="263525" y="5137150"/>
            <a:ext cx="1471930" cy="4508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24780" y="5137150"/>
            <a:ext cx="1299210" cy="4508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135255" y="61595"/>
          <a:ext cx="6160135" cy="242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6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/>
                        <a:t>                         </a:t>
                      </a:r>
                      <a:r>
                        <a:rPr lang="zh-CN" altLang="en-US" sz="2000"/>
                        <a:t>划线词分类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latin typeface="Georgia" panose="02040502050405020303" charset="0"/>
                          <a:cs typeface="Georgia" panose="02040502050405020303" charset="0"/>
                        </a:rPr>
                        <a:t>wife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latin typeface="Georgia" panose="02040502050405020303" charset="0"/>
                          <a:cs typeface="Georgia" panose="02040502050405020303" charset="0"/>
                        </a:rPr>
                        <a:t>Thanksgiving; food; experience; Harlem; in need; van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latin typeface="Georgia" panose="02040502050405020303" charset="0"/>
                          <a:cs typeface="Georgia" panose="02040502050405020303" charset="0"/>
                        </a:rPr>
                        <a:t>buy; knock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latin typeface="Georgia" panose="02040502050405020303" charset="0"/>
                          <a:cs typeface="Georgia" panose="02040502050405020303" charset="0"/>
                        </a:rPr>
                        <a:t>disappointed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55295" y="3667125"/>
            <a:ext cx="3858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Event:</a:t>
            </a:r>
          </a:p>
          <a:p>
            <a:r>
              <a:rPr lang="en-US" altLang="zh-CN" sz="2400" b="1"/>
              <a:t>Mood: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295" y="5527675"/>
            <a:ext cx="3858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Event:</a:t>
            </a:r>
          </a:p>
          <a:p>
            <a:r>
              <a:rPr lang="en-US" altLang="zh-CN" sz="2400" b="1"/>
              <a:t>Mood:</a:t>
            </a:r>
          </a:p>
        </p:txBody>
      </p:sp>
      <p:pic>
        <p:nvPicPr>
          <p:cNvPr id="27" name="图片 26" descr="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2160" y="2247900"/>
            <a:ext cx="4447540" cy="310388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051675" y="2484120"/>
            <a:ext cx="1955165" cy="3166110"/>
            <a:chOff x="11105" y="3912"/>
            <a:chExt cx="3079" cy="4986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97" y="8090"/>
              <a:ext cx="1937" cy="809"/>
              <a:chOff x="2740" y="1733"/>
              <a:chExt cx="2731" cy="914"/>
            </a:xfrm>
            <a:solidFill>
              <a:srgbClr val="FFC000"/>
            </a:solidFill>
          </p:grpSpPr>
          <p:sp>
            <p:nvSpPr>
              <p:cNvPr id="31" name="AutoShape 21"/>
              <p:cNvSpPr/>
              <p:nvPr/>
            </p:nvSpPr>
            <p:spPr>
              <a:xfrm>
                <a:off x="2740" y="1733"/>
                <a:ext cx="2731" cy="914"/>
              </a:xfrm>
              <a:prstGeom prst="wedgeRoundRectCallout">
                <a:avLst>
                  <a:gd name="adj1" fmla="val -49084"/>
                  <a:gd name="adj2" fmla="val 14332"/>
                  <a:gd name="adj3" fmla="val 16667"/>
                </a:avLst>
              </a:prstGeom>
              <a:grpFill/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Text Box 22"/>
              <p:cNvSpPr txBox="1"/>
              <p:nvPr/>
            </p:nvSpPr>
            <p:spPr>
              <a:xfrm>
                <a:off x="2896" y="1778"/>
                <a:ext cx="2574" cy="85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stuck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105" y="5777"/>
              <a:ext cx="1937" cy="809"/>
              <a:chOff x="2740" y="1733"/>
              <a:chExt cx="2731" cy="914"/>
            </a:xfrm>
            <a:solidFill>
              <a:srgbClr val="FFC000"/>
            </a:solidFill>
          </p:grpSpPr>
          <p:sp>
            <p:nvSpPr>
              <p:cNvPr id="13" name="AutoShape 21"/>
              <p:cNvSpPr/>
              <p:nvPr/>
            </p:nvSpPr>
            <p:spPr>
              <a:xfrm>
                <a:off x="2740" y="1733"/>
                <a:ext cx="2731" cy="914"/>
              </a:xfrm>
              <a:prstGeom prst="wedgeRoundRectCallout">
                <a:avLst>
                  <a:gd name="adj1" fmla="val -49084"/>
                  <a:gd name="adj2" fmla="val 14332"/>
                  <a:gd name="adj3" fmla="val 16667"/>
                </a:avLst>
              </a:prstGeom>
              <a:grpFill/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22"/>
              <p:cNvSpPr txBox="1"/>
              <p:nvPr/>
            </p:nvSpPr>
            <p:spPr>
              <a:xfrm>
                <a:off x="2896" y="1778"/>
                <a:ext cx="2574" cy="85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told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2248" y="3912"/>
              <a:ext cx="1937" cy="809"/>
              <a:chOff x="2740" y="1733"/>
              <a:chExt cx="2731" cy="914"/>
            </a:xfrm>
            <a:solidFill>
              <a:srgbClr val="FFC000"/>
            </a:solidFill>
          </p:grpSpPr>
          <p:sp>
            <p:nvSpPr>
              <p:cNvPr id="16" name="AutoShape 21"/>
              <p:cNvSpPr/>
              <p:nvPr/>
            </p:nvSpPr>
            <p:spPr>
              <a:xfrm>
                <a:off x="2740" y="1733"/>
                <a:ext cx="2731" cy="914"/>
              </a:xfrm>
              <a:prstGeom prst="wedgeRoundRectCallout">
                <a:avLst>
                  <a:gd name="adj1" fmla="val -49084"/>
                  <a:gd name="adj2" fmla="val 14332"/>
                  <a:gd name="adj3" fmla="val 16667"/>
                </a:avLst>
              </a:prstGeom>
              <a:grpFill/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Text Box 22"/>
              <p:cNvSpPr txBox="1"/>
              <p:nvPr/>
            </p:nvSpPr>
            <p:spPr>
              <a:xfrm>
                <a:off x="2896" y="1778"/>
                <a:ext cx="2574" cy="85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started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783320" y="2219325"/>
            <a:ext cx="2786380" cy="3421380"/>
            <a:chOff x="13832" y="3495"/>
            <a:chExt cx="4388" cy="5388"/>
          </a:xfrm>
        </p:grpSpPr>
        <p:grpSp>
          <p:nvGrpSpPr>
            <p:cNvPr id="18" name="组合 17"/>
            <p:cNvGrpSpPr/>
            <p:nvPr/>
          </p:nvGrpSpPr>
          <p:grpSpPr>
            <a:xfrm>
              <a:off x="14109" y="7969"/>
              <a:ext cx="1219" cy="914"/>
              <a:chOff x="2740" y="1733"/>
              <a:chExt cx="2731" cy="914"/>
            </a:xfrm>
            <a:solidFill>
              <a:srgbClr val="C00000"/>
            </a:solidFill>
          </p:grpSpPr>
          <p:sp>
            <p:nvSpPr>
              <p:cNvPr id="86037" name="AutoShape 21"/>
              <p:cNvSpPr/>
              <p:nvPr/>
            </p:nvSpPr>
            <p:spPr>
              <a:xfrm>
                <a:off x="2740" y="1733"/>
                <a:ext cx="2731" cy="914"/>
              </a:xfrm>
              <a:prstGeom prst="wedgeRoundRectCallout">
                <a:avLst>
                  <a:gd name="adj1" fmla="val -48095"/>
                  <a:gd name="adj2" fmla="val 5579"/>
                  <a:gd name="adj3" fmla="val 16667"/>
                </a:avLst>
              </a:prstGeom>
              <a:solidFill>
                <a:srgbClr val="FF0000"/>
              </a:solidFill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38" name="Text Box 22"/>
              <p:cNvSpPr txBox="1"/>
              <p:nvPr/>
            </p:nvSpPr>
            <p:spPr>
              <a:xfrm>
                <a:off x="2896" y="1778"/>
                <a:ext cx="2420" cy="7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sad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3832" y="6284"/>
              <a:ext cx="2184" cy="914"/>
              <a:chOff x="2740" y="1733"/>
              <a:chExt cx="4893" cy="914"/>
            </a:xfrm>
            <a:solidFill>
              <a:srgbClr val="C00000"/>
            </a:solidFill>
          </p:grpSpPr>
          <p:sp>
            <p:nvSpPr>
              <p:cNvPr id="21" name="AutoShape 21"/>
              <p:cNvSpPr/>
              <p:nvPr/>
            </p:nvSpPr>
            <p:spPr>
              <a:xfrm>
                <a:off x="2740" y="1733"/>
                <a:ext cx="4891" cy="914"/>
              </a:xfrm>
              <a:prstGeom prst="wedgeRoundRectCallout">
                <a:avLst>
                  <a:gd name="adj1" fmla="val -48095"/>
                  <a:gd name="adj2" fmla="val 5579"/>
                  <a:gd name="adj3" fmla="val 16667"/>
                </a:avLst>
              </a:prstGeom>
              <a:solidFill>
                <a:srgbClr val="FF0000"/>
              </a:solidFill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22"/>
              <p:cNvSpPr txBox="1"/>
              <p:nvPr/>
            </p:nvSpPr>
            <p:spPr>
              <a:xfrm>
                <a:off x="2897" y="1778"/>
                <a:ext cx="4736" cy="7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excited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4748" y="3495"/>
              <a:ext cx="3472" cy="914"/>
              <a:chOff x="2740" y="1733"/>
              <a:chExt cx="4893" cy="914"/>
            </a:xfrm>
            <a:solidFill>
              <a:srgbClr val="C00000"/>
            </a:solidFill>
          </p:grpSpPr>
          <p:sp>
            <p:nvSpPr>
              <p:cNvPr id="24" name="AutoShape 21"/>
              <p:cNvSpPr/>
              <p:nvPr/>
            </p:nvSpPr>
            <p:spPr>
              <a:xfrm>
                <a:off x="2740" y="1733"/>
                <a:ext cx="4891" cy="914"/>
              </a:xfrm>
              <a:prstGeom prst="wedgeRoundRectCallout">
                <a:avLst>
                  <a:gd name="adj1" fmla="val -48095"/>
                  <a:gd name="adj2" fmla="val 5579"/>
                  <a:gd name="adj3" fmla="val 16667"/>
                </a:avLst>
              </a:prstGeom>
              <a:solidFill>
                <a:srgbClr val="FF0000"/>
              </a:solidFill>
              <a:ln w="9525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22"/>
              <p:cNvSpPr txBox="1"/>
              <p:nvPr/>
            </p:nvSpPr>
            <p:spPr>
              <a:xfrm>
                <a:off x="2897" y="1778"/>
                <a:ext cx="4736" cy="7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华文新魏" panose="02010800040101010101" charset="-122"/>
                    <a:cs typeface="Times New Roman" panose="02020603050405020304" pitchFamily="18" charset="0"/>
                  </a:rPr>
                  <a:t>disappointed</a:t>
                </a: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678940" y="3649980"/>
            <a:ext cx="4845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get a van---in vain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35455" y="4048760"/>
            <a:ext cx="350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disappointed/hopeless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69720" y="5527675"/>
            <a:ext cx="4845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 in getting a van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69720" y="5835650"/>
            <a:ext cx="350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delighted/excited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3" grpId="0" bldLvl="0" animBg="1"/>
      <p:bldP spid="4" grpId="0" bldLvl="0" animBg="1"/>
      <p:bldP spid="7" grpId="0"/>
      <p:bldP spid="10" grpId="0"/>
      <p:bldP spid="28" grpId="0"/>
      <p:bldP spid="29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2811</Words>
  <Application>Microsoft Office PowerPoint</Application>
  <PresentationFormat>宽屏</PresentationFormat>
  <Paragraphs>268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HelveticaNeue</vt:lpstr>
      <vt:lpstr>华文楷体</vt:lpstr>
      <vt:lpstr>华文新魏</vt:lpstr>
      <vt:lpstr>宋体</vt:lpstr>
      <vt:lpstr>微软雅黑</vt:lpstr>
      <vt:lpstr>Arial</vt:lpstr>
      <vt:lpstr>Calibri</vt:lpstr>
      <vt:lpstr>Calibri Light</vt:lpstr>
      <vt:lpstr>Cambria</vt:lpstr>
      <vt:lpstr>Georgia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possible version: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Windows 用户</cp:lastModifiedBy>
  <cp:revision>19</cp:revision>
  <dcterms:created xsi:type="dcterms:W3CDTF">2020-09-03T07:43:00Z</dcterms:created>
  <dcterms:modified xsi:type="dcterms:W3CDTF">2020-09-07T08:23:41Z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