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527" r:id="rId3"/>
    <p:sldId id="371" r:id="rId4"/>
    <p:sldId id="339" r:id="rId6"/>
    <p:sldId id="360" r:id="rId7"/>
    <p:sldId id="348" r:id="rId8"/>
    <p:sldId id="438" r:id="rId9"/>
    <p:sldId id="444" r:id="rId10"/>
    <p:sldId id="440" r:id="rId11"/>
    <p:sldId id="479" r:id="rId12"/>
    <p:sldId id="480" r:id="rId13"/>
    <p:sldId id="447" r:id="rId14"/>
    <p:sldId id="370" r:id="rId15"/>
    <p:sldId id="518" r:id="rId16"/>
    <p:sldId id="517" r:id="rId17"/>
    <p:sldId id="408" r:id="rId18"/>
    <p:sldId id="524" r:id="rId19"/>
    <p:sldId id="523" r:id="rId20"/>
    <p:sldId id="514" r:id="rId21"/>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C7B9A9"/>
    <a:srgbClr val="FAFAFA"/>
    <a:srgbClr val="EAE5DF"/>
    <a:srgbClr val="D9D9D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66" d="100"/>
          <a:sy n="66" d="100"/>
        </p:scale>
        <p:origin x="978" y="330"/>
      </p:cViewPr>
      <p:guideLst>
        <p:guide orient="horz" pos="846"/>
        <p:guide pos="39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C9D7B-BE4A-4323-9426-2035EDEB95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CFD2-A9AD-4F5E-9142-1A6E936545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CCFD2-A9AD-4F5E-9142-1A6E936545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552C5-4E84-42B6-BF10-D099882EF9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11E33-F57B-45E8-BADD-AB156A0917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552C5-4E84-42B6-BF10-D099882EF975}"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11E33-F57B-45E8-BADD-AB156A0917F4}"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4070" y="64026"/>
            <a:ext cx="5172537" cy="16742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microsoft.com/office/2007/relationships/hdphoto" Target="../media/image14.wdp"/><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9.png"/><Relationship Id="rId3" Type="http://schemas.microsoft.com/office/2007/relationships/hdphoto" Target="../media/image24.wdp"/><Relationship Id="rId2" Type="http://schemas.openxmlformats.org/officeDocument/2006/relationships/image" Target="../media/image23.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1881" y="1246846"/>
            <a:ext cx="6537573"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0249" y="2274115"/>
            <a:ext cx="3358625" cy="335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0248" y="1616993"/>
            <a:ext cx="360306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4070" y="64026"/>
            <a:ext cx="5172537" cy="1674233"/>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taking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 __________________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We’re arriving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will start sightseeing right away, so I hope we sleep well on the train!</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39922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056696" y="488676"/>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by train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90605" y="2016011"/>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845345" y="436827"/>
              <a:ext cx="575351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when: the day before October holiday</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Three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7" name="矩形 6"/>
          <p:cNvSpPr/>
          <p:nvPr/>
        </p:nvSpPr>
        <p:spPr>
          <a:xfrm>
            <a:off x="301625" y="1490980"/>
            <a:ext cx="6089015" cy="15690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8"/>
          <p:cNvSpPr>
            <a:spLocks noChangeArrowheads="1"/>
          </p:cNvSpPr>
          <p:nvPr/>
        </p:nvSpPr>
        <p:spPr bwMode="auto">
          <a:xfrm>
            <a:off x="327025" y="465963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 guess that’s all for now! I’ll write again soon and send photos! Do you have any plans for the coming holiday? Hope to hear from you soon.</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矩形 8"/>
          <p:cNvSpPr/>
          <p:nvPr/>
        </p:nvSpPr>
        <p:spPr>
          <a:xfrm>
            <a:off x="327025" y="4659630"/>
            <a:ext cx="6089015" cy="13246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3"/>
          <p:cNvGrpSpPr/>
          <p:nvPr/>
        </p:nvGrpSpPr>
        <p:grpSpPr bwMode="auto">
          <a:xfrm>
            <a:off x="6416032" y="4502472"/>
            <a:ext cx="5628661" cy="818120"/>
            <a:chOff x="149017" y="93434"/>
            <a:chExt cx="6782725" cy="985348"/>
          </a:xfrm>
        </p:grpSpPr>
        <p:pic>
          <p:nvPicPr>
            <p:cNvPr id="23"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6" name="组合 9"/>
          <p:cNvGrpSpPr/>
          <p:nvPr/>
        </p:nvGrpSpPr>
        <p:grpSpPr bwMode="auto">
          <a:xfrm>
            <a:off x="-136525" y="3380740"/>
            <a:ext cx="4537710" cy="1278890"/>
            <a:chOff x="5205782" y="2848622"/>
            <a:chExt cx="2556883" cy="791651"/>
          </a:xfrm>
        </p:grpSpPr>
        <p:pic>
          <p:nvPicPr>
            <p:cNvPr id="27"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Four</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9" name="组合 3"/>
          <p:cNvGrpSpPr/>
          <p:nvPr/>
        </p:nvGrpSpPr>
        <p:grpSpPr bwMode="auto">
          <a:xfrm>
            <a:off x="6461725" y="5070361"/>
            <a:ext cx="5628661" cy="818120"/>
            <a:chOff x="149017" y="93434"/>
            <a:chExt cx="6782725" cy="985348"/>
          </a:xfrm>
        </p:grpSpPr>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5" name="文本框 4"/>
          <p:cNvSpPr txBox="1"/>
          <p:nvPr/>
        </p:nvSpPr>
        <p:spPr>
          <a:xfrm>
            <a:off x="2488565" y="1478915"/>
            <a:ext cx="74104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train</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8" name="文本框 7"/>
          <p:cNvSpPr txBox="1"/>
          <p:nvPr/>
        </p:nvSpPr>
        <p:spPr>
          <a:xfrm>
            <a:off x="3644900" y="1490980"/>
            <a:ext cx="237426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the day before the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18" name="文本框 17"/>
          <p:cNvSpPr txBox="1"/>
          <p:nvPr/>
        </p:nvSpPr>
        <p:spPr>
          <a:xfrm>
            <a:off x="484505" y="1840865"/>
            <a:ext cx="302641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October holiday begins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19" name="文本框 18"/>
          <p:cNvSpPr txBox="1"/>
          <p:nvPr/>
        </p:nvSpPr>
        <p:spPr>
          <a:xfrm>
            <a:off x="408305" y="2254885"/>
            <a:ext cx="169735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at 9: 30 a.m.</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4"/>
          <p:cNvGrpSpPr/>
          <p:nvPr/>
        </p:nvGrpSpPr>
        <p:grpSpPr bwMode="auto">
          <a:xfrm>
            <a:off x="1918742" y="5003680"/>
            <a:ext cx="684180" cy="654050"/>
            <a:chOff x="2895256" y="1760358"/>
            <a:chExt cx="684157" cy="655211"/>
          </a:xfrm>
        </p:grpSpPr>
        <p:pic>
          <p:nvPicPr>
            <p:cNvPr id="11" name="图片 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13"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9975" y="4203186"/>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1"/>
          <p:cNvSpPr txBox="1">
            <a:spLocks noChangeArrowheads="1"/>
          </p:cNvSpPr>
          <p:nvPr/>
        </p:nvSpPr>
        <p:spPr bwMode="auto">
          <a:xfrm>
            <a:off x="1780540" y="5619750"/>
            <a:ext cx="34175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latin typeface="MV Boli" panose="02000500030200090000" charset="0"/>
                <a:ea typeface="TypeLand 康熙字典體試用版" pitchFamily="50" charset="-120"/>
                <a:cs typeface="MV Boli" panose="02000500030200090000" charset="0"/>
                <a:sym typeface="+mn-ea"/>
              </a:rPr>
              <a:t>the Terracotta Army</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15" name="组合 24"/>
          <p:cNvGrpSpPr/>
          <p:nvPr/>
        </p:nvGrpSpPr>
        <p:grpSpPr bwMode="auto">
          <a:xfrm>
            <a:off x="4575965" y="4965938"/>
            <a:ext cx="684180" cy="654050"/>
            <a:chOff x="2895256" y="1760358"/>
            <a:chExt cx="684157" cy="655211"/>
          </a:xfrm>
        </p:grpSpPr>
        <p:pic>
          <p:nvPicPr>
            <p:cNvPr id="16" name="图片 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18"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186" y="2786383"/>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bwMode="auto">
          <a:xfrm>
            <a:off x="4540065" y="2348880"/>
            <a:ext cx="684180" cy="654050"/>
            <a:chOff x="2895256" y="1760358"/>
            <a:chExt cx="684157" cy="655211"/>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2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53306" y="1538890"/>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11"/>
          <p:cNvSpPr txBox="1">
            <a:spLocks noChangeArrowheads="1"/>
          </p:cNvSpPr>
          <p:nvPr/>
        </p:nvSpPr>
        <p:spPr bwMode="auto">
          <a:xfrm>
            <a:off x="4408805" y="2010410"/>
            <a:ext cx="3956050"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zh-CN" altLang="en-US" sz="2400" dirty="0">
                <a:latin typeface="MV Boli" panose="02000500030200090000" charset="0"/>
                <a:ea typeface="TypeLand 康熙字典體試用版" pitchFamily="50" charset="-120"/>
                <a:cs typeface="MV Boli" panose="02000500030200090000" charset="0"/>
                <a:sym typeface="+mn-ea"/>
              </a:rPr>
              <a:t>Shanxi History Museum</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24" name="组合 23"/>
          <p:cNvGrpSpPr/>
          <p:nvPr/>
        </p:nvGrpSpPr>
        <p:grpSpPr bwMode="auto">
          <a:xfrm>
            <a:off x="7247334" y="2348880"/>
            <a:ext cx="684180" cy="654050"/>
            <a:chOff x="2895256" y="1760358"/>
            <a:chExt cx="684157" cy="655211"/>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27"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60575" y="1538890"/>
            <a:ext cx="354602" cy="21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7905115" y="2967990"/>
            <a:ext cx="2472690" cy="4603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zh-CN" altLang="en-US" sz="2400" dirty="0">
                <a:latin typeface="MV Boli" panose="02000500030200090000" charset="0"/>
                <a:ea typeface="TypeLand 康熙字典體試用版" pitchFamily="50" charset="-120"/>
                <a:cs typeface="MV Boli" panose="02000500030200090000" charset="0"/>
                <a:sym typeface="+mn-ea"/>
              </a:rPr>
              <a:t>Xi’an City Wall </a:t>
            </a:r>
            <a:endParaRPr lang="zh-CN" altLang="en-US" sz="2400" dirty="0">
              <a:latin typeface="MV Boli" panose="02000500030200090000" charset="0"/>
              <a:ea typeface="TypeLand 康熙字典體試用版" pitchFamily="50" charset="-120"/>
              <a:cs typeface="MV Boli" panose="02000500030200090000" charset="0"/>
              <a:sym typeface="+mn-ea"/>
            </a:endParaRPr>
          </a:p>
        </p:txBody>
      </p:sp>
      <p:grpSp>
        <p:nvGrpSpPr>
          <p:cNvPr id="29" name="组合 28"/>
          <p:cNvGrpSpPr/>
          <p:nvPr/>
        </p:nvGrpSpPr>
        <p:grpSpPr bwMode="auto">
          <a:xfrm>
            <a:off x="9731506" y="2139562"/>
            <a:ext cx="972212" cy="929398"/>
            <a:chOff x="2895256" y="1760358"/>
            <a:chExt cx="684157" cy="655211"/>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26"/>
            <p:cNvSpPr txBox="1">
              <a:spLocks noChangeArrowheads="1"/>
            </p:cNvSpPr>
            <p:nvPr/>
          </p:nvSpPr>
          <p:spPr bwMode="auto">
            <a:xfrm>
              <a:off x="2895256" y="1929806"/>
              <a:ext cx="684157" cy="3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TypeLand 康熙字典體試用版" pitchFamily="50" charset="-120"/>
                <a:ea typeface="TypeLand 康熙字典體試用版" pitchFamily="50" charset="-120"/>
              </a:endParaRPr>
            </a:p>
          </p:txBody>
        </p:sp>
      </p:grpSp>
      <p:pic>
        <p:nvPicPr>
          <p:cNvPr id="3" name="图片 2" descr="兵马俑2_副本"/>
          <p:cNvPicPr>
            <a:picLocks noChangeAspect="1"/>
          </p:cNvPicPr>
          <p:nvPr/>
        </p:nvPicPr>
        <p:blipFill>
          <a:blip r:embed="rId3"/>
          <a:stretch>
            <a:fillRect/>
          </a:stretch>
        </p:blipFill>
        <p:spPr>
          <a:xfrm>
            <a:off x="2080260" y="2597785"/>
            <a:ext cx="2505075" cy="2556510"/>
          </a:xfrm>
          <a:prstGeom prst="rect">
            <a:avLst/>
          </a:prstGeom>
        </p:spPr>
      </p:pic>
      <p:pic>
        <p:nvPicPr>
          <p:cNvPr id="4" name="图片 3" descr="陕西历史博物馆_副本"/>
          <p:cNvPicPr>
            <a:picLocks noChangeAspect="1"/>
          </p:cNvPicPr>
          <p:nvPr/>
        </p:nvPicPr>
        <p:blipFill>
          <a:blip r:embed="rId4"/>
          <a:stretch>
            <a:fillRect/>
          </a:stretch>
        </p:blipFill>
        <p:spPr>
          <a:xfrm>
            <a:off x="5198110" y="2967990"/>
            <a:ext cx="2576830" cy="2536825"/>
          </a:xfrm>
          <a:prstGeom prst="rect">
            <a:avLst/>
          </a:prstGeom>
        </p:spPr>
      </p:pic>
      <p:pic>
        <p:nvPicPr>
          <p:cNvPr id="5" name="图片 4" descr="西安古城墙_副本"/>
          <p:cNvPicPr>
            <a:picLocks noChangeAspect="1"/>
          </p:cNvPicPr>
          <p:nvPr/>
        </p:nvPicPr>
        <p:blipFill>
          <a:blip r:embed="rId5"/>
          <a:stretch>
            <a:fillRect/>
          </a:stretch>
        </p:blipFill>
        <p:spPr>
          <a:xfrm>
            <a:off x="8114665" y="574675"/>
            <a:ext cx="1845945" cy="1805305"/>
          </a:xfrm>
          <a:prstGeom prst="rect">
            <a:avLst/>
          </a:prstGeom>
        </p:spPr>
      </p:pic>
      <p:grpSp>
        <p:nvGrpSpPr>
          <p:cNvPr id="36" name="组合 9"/>
          <p:cNvGrpSpPr/>
          <p:nvPr/>
        </p:nvGrpSpPr>
        <p:grpSpPr bwMode="auto">
          <a:xfrm>
            <a:off x="250825" y="574675"/>
            <a:ext cx="4537710" cy="1278890"/>
            <a:chOff x="5205782" y="2848622"/>
            <a:chExt cx="2556883" cy="791651"/>
          </a:xfrm>
        </p:grpSpPr>
        <p:pic>
          <p:nvPicPr>
            <p:cNvPr id="37" name="图片 10"/>
            <p:cNvPicPr>
              <a:picLocks noChangeAspect="1"/>
            </p:cNvPicPr>
            <p:nvPr/>
          </p:nvPicPr>
          <p:blipFill>
            <a:blip r:embed="rId6">
              <a:extLst>
                <a:ext uri="{BEBA8EAE-BF5A-486C-A8C5-ECC9F3942E4B}">
                  <a14:imgProps xmlns:a14="http://schemas.microsoft.com/office/drawing/2010/main">
                    <a14:imgLayer r:embed="rId7">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Richard's Plan</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6500"/>
                            </p:stCondLst>
                            <p:childTnLst>
                              <p:par>
                                <p:cTn id="43" presetID="6"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9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10500"/>
                            </p:stCondLst>
                            <p:childTnLst>
                              <p:par>
                                <p:cTn id="61" presetID="6" presetClass="entr" presetSubtype="16"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circle(in)">
                                      <p:cBhvr>
                                        <p:cTn id="63" dur="2000"/>
                                        <p:tgtEl>
                                          <p:spTgt spid="5"/>
                                        </p:tgtEl>
                                      </p:cBhvr>
                                    </p:animEffect>
                                  </p:childTnLst>
                                </p:cTn>
                              </p:par>
                            </p:childTnLst>
                          </p:cTn>
                        </p:par>
                        <p:par>
                          <p:cTn id="64" fill="hold">
                            <p:stCondLst>
                              <p:cond delay="12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135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
          <p:cNvGrpSpPr/>
          <p:nvPr/>
        </p:nvGrpSpPr>
        <p:grpSpPr bwMode="auto">
          <a:xfrm>
            <a:off x="12998" y="162608"/>
            <a:ext cx="4887107" cy="818120"/>
            <a:chOff x="149017" y="93434"/>
            <a:chExt cx="5889128" cy="985348"/>
          </a:xfrm>
        </p:grpSpPr>
        <p:pic>
          <p:nvPicPr>
            <p:cNvPr id="4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
            <p:cNvSpPr txBox="1">
              <a:spLocks noChangeArrowheads="1"/>
            </p:cNvSpPr>
            <p:nvPr/>
          </p:nvSpPr>
          <p:spPr bwMode="auto">
            <a:xfrm>
              <a:off x="1179127" y="480263"/>
              <a:ext cx="2674359" cy="4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Outline </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31" name="组合 24"/>
          <p:cNvGrpSpPr/>
          <p:nvPr/>
        </p:nvGrpSpPr>
        <p:grpSpPr bwMode="auto">
          <a:xfrm>
            <a:off x="400685" y="1495150"/>
            <a:ext cx="684180" cy="654050"/>
            <a:chOff x="2895256" y="1760358"/>
            <a:chExt cx="684157" cy="655211"/>
          </a:xfrm>
        </p:grpSpPr>
        <p:pic>
          <p:nvPicPr>
            <p:cNvPr id="32"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34" name="组合 9"/>
          <p:cNvGrpSpPr/>
          <p:nvPr/>
        </p:nvGrpSpPr>
        <p:grpSpPr bwMode="auto">
          <a:xfrm>
            <a:off x="1156709" y="1526260"/>
            <a:ext cx="2693330" cy="792088"/>
            <a:chOff x="5392557" y="2848622"/>
            <a:chExt cx="2370108" cy="791651"/>
          </a:xfrm>
        </p:grpSpPr>
        <p:pic>
          <p:nvPicPr>
            <p:cNvPr id="3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11"/>
            <p:cNvSpPr txBox="1">
              <a:spLocks noChangeArrowheads="1"/>
            </p:cNvSpPr>
            <p:nvPr/>
          </p:nvSpPr>
          <p:spPr bwMode="auto">
            <a:xfrm>
              <a:off x="5435024" y="2964763"/>
              <a:ext cx="1889285" cy="3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38" name="组合 24"/>
          <p:cNvGrpSpPr/>
          <p:nvPr/>
        </p:nvGrpSpPr>
        <p:grpSpPr bwMode="auto">
          <a:xfrm>
            <a:off x="3953708" y="1581820"/>
            <a:ext cx="684180" cy="654050"/>
            <a:chOff x="2895256" y="1760358"/>
            <a:chExt cx="684157" cy="655211"/>
          </a:xfrm>
        </p:grpSpPr>
        <p:pic>
          <p:nvPicPr>
            <p:cNvPr id="43"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45" name="组合 9"/>
          <p:cNvGrpSpPr/>
          <p:nvPr/>
        </p:nvGrpSpPr>
        <p:grpSpPr bwMode="auto">
          <a:xfrm>
            <a:off x="4727575" y="1642745"/>
            <a:ext cx="2773680" cy="791845"/>
            <a:chOff x="5392557" y="2848622"/>
            <a:chExt cx="2370108" cy="791651"/>
          </a:xfrm>
        </p:grpSpPr>
        <p:pic>
          <p:nvPicPr>
            <p:cNvPr id="46"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1"/>
            <p:cNvSpPr txBox="1">
              <a:spLocks noChangeArrowheads="1"/>
            </p:cNvSpPr>
            <p:nvPr/>
          </p:nvSpPr>
          <p:spPr bwMode="auto">
            <a:xfrm>
              <a:off x="5407645" y="2934300"/>
              <a:ext cx="2339115" cy="36821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49" name="组合 24"/>
          <p:cNvGrpSpPr/>
          <p:nvPr/>
        </p:nvGrpSpPr>
        <p:grpSpPr bwMode="auto">
          <a:xfrm>
            <a:off x="400685" y="2958676"/>
            <a:ext cx="684180" cy="654050"/>
            <a:chOff x="2895256" y="1760358"/>
            <a:chExt cx="684157" cy="655211"/>
          </a:xfrm>
        </p:grpSpPr>
        <p:pic>
          <p:nvPicPr>
            <p:cNvPr id="50"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2" name="组合 9"/>
          <p:cNvGrpSpPr/>
          <p:nvPr/>
        </p:nvGrpSpPr>
        <p:grpSpPr bwMode="auto">
          <a:xfrm>
            <a:off x="1166869" y="3033601"/>
            <a:ext cx="2693330" cy="792088"/>
            <a:chOff x="5392557" y="2848622"/>
            <a:chExt cx="2370108" cy="791651"/>
          </a:xfrm>
        </p:grpSpPr>
        <p:pic>
          <p:nvPicPr>
            <p:cNvPr id="53"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11"/>
            <p:cNvSpPr txBox="1">
              <a:spLocks noChangeArrowheads="1"/>
            </p:cNvSpPr>
            <p:nvPr/>
          </p:nvSpPr>
          <p:spPr bwMode="auto">
            <a:xfrm>
              <a:off x="5551147" y="2985794"/>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56" name="组合 24"/>
          <p:cNvGrpSpPr/>
          <p:nvPr/>
        </p:nvGrpSpPr>
        <p:grpSpPr bwMode="auto">
          <a:xfrm>
            <a:off x="3945453" y="2985021"/>
            <a:ext cx="684180" cy="654050"/>
            <a:chOff x="2895256" y="1760358"/>
            <a:chExt cx="684157" cy="655211"/>
          </a:xfrm>
        </p:grpSpPr>
        <p:pic>
          <p:nvPicPr>
            <p:cNvPr id="57"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9" name="组合 9"/>
          <p:cNvGrpSpPr/>
          <p:nvPr/>
        </p:nvGrpSpPr>
        <p:grpSpPr bwMode="auto">
          <a:xfrm>
            <a:off x="4727512" y="3075186"/>
            <a:ext cx="2693330" cy="792088"/>
            <a:chOff x="5392557" y="2848622"/>
            <a:chExt cx="2370108" cy="791651"/>
          </a:xfrm>
        </p:grpSpPr>
        <p:pic>
          <p:nvPicPr>
            <p:cNvPr id="60"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文本框 11"/>
            <p:cNvSpPr txBox="1">
              <a:spLocks noChangeArrowheads="1"/>
            </p:cNvSpPr>
            <p:nvPr/>
          </p:nvSpPr>
          <p:spPr bwMode="auto">
            <a:xfrm>
              <a:off x="5667376" y="2985794"/>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reasons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63" name="组合 24"/>
          <p:cNvGrpSpPr/>
          <p:nvPr/>
        </p:nvGrpSpPr>
        <p:grpSpPr bwMode="auto">
          <a:xfrm>
            <a:off x="366395" y="4359972"/>
            <a:ext cx="684180" cy="654050"/>
            <a:chOff x="2895256" y="1760358"/>
            <a:chExt cx="684157" cy="655211"/>
          </a:xfrm>
        </p:grpSpPr>
        <p:pic>
          <p:nvPicPr>
            <p:cNvPr id="64"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P1</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66" name="组合 9"/>
          <p:cNvGrpSpPr/>
          <p:nvPr/>
        </p:nvGrpSpPr>
        <p:grpSpPr bwMode="auto">
          <a:xfrm>
            <a:off x="1260214" y="4528877"/>
            <a:ext cx="2693330" cy="792088"/>
            <a:chOff x="5392557" y="2848622"/>
            <a:chExt cx="2370108" cy="791651"/>
          </a:xfrm>
        </p:grpSpPr>
        <p:pic>
          <p:nvPicPr>
            <p:cNvPr id="67"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文本框 11"/>
            <p:cNvSpPr txBox="1">
              <a:spLocks noChangeArrowheads="1"/>
            </p:cNvSpPr>
            <p:nvPr/>
          </p:nvSpPr>
          <p:spPr bwMode="auto">
            <a:xfrm>
              <a:off x="5666817" y="2991506"/>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reasons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70" name="组合 24"/>
          <p:cNvGrpSpPr/>
          <p:nvPr/>
        </p:nvGrpSpPr>
        <p:grpSpPr bwMode="auto">
          <a:xfrm>
            <a:off x="3963233" y="4435212"/>
            <a:ext cx="684180" cy="654050"/>
            <a:chOff x="2895256" y="1760358"/>
            <a:chExt cx="684157" cy="655211"/>
          </a:xfrm>
        </p:grpSpPr>
        <p:pic>
          <p:nvPicPr>
            <p:cNvPr id="71"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P2</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73" name="组合 9"/>
          <p:cNvGrpSpPr/>
          <p:nvPr/>
        </p:nvGrpSpPr>
        <p:grpSpPr bwMode="auto">
          <a:xfrm>
            <a:off x="4768152" y="4604117"/>
            <a:ext cx="2693330" cy="792088"/>
            <a:chOff x="5392557" y="2848622"/>
            <a:chExt cx="2370108" cy="791651"/>
          </a:xfrm>
        </p:grpSpPr>
        <p:pic>
          <p:nvPicPr>
            <p:cNvPr id="74"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文本框 11"/>
            <p:cNvSpPr txBox="1">
              <a:spLocks noChangeArrowheads="1"/>
            </p:cNvSpPr>
            <p:nvPr/>
          </p:nvSpPr>
          <p:spPr bwMode="auto">
            <a:xfrm>
              <a:off x="5505884" y="2964216"/>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24"/>
          <p:cNvGrpSpPr/>
          <p:nvPr/>
        </p:nvGrpSpPr>
        <p:grpSpPr bwMode="auto">
          <a:xfrm>
            <a:off x="9429948" y="1607557"/>
            <a:ext cx="684180" cy="654050"/>
            <a:chOff x="2895256" y="1760358"/>
            <a:chExt cx="684157" cy="655211"/>
          </a:xfrm>
        </p:grpSpPr>
        <p:pic>
          <p:nvPicPr>
            <p:cNvPr id="3"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P4</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5" name="组合 24"/>
          <p:cNvGrpSpPr/>
          <p:nvPr/>
        </p:nvGrpSpPr>
        <p:grpSpPr bwMode="auto">
          <a:xfrm>
            <a:off x="9564568" y="4574277"/>
            <a:ext cx="684180" cy="654050"/>
            <a:chOff x="2895256" y="1760358"/>
            <a:chExt cx="684157" cy="655211"/>
          </a:xfrm>
        </p:grpSpPr>
        <p:pic>
          <p:nvPicPr>
            <p:cNvPr id="12"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P4</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14" name="组合 9"/>
          <p:cNvGrpSpPr/>
          <p:nvPr/>
        </p:nvGrpSpPr>
        <p:grpSpPr bwMode="auto">
          <a:xfrm>
            <a:off x="10087547" y="1607552"/>
            <a:ext cx="2693330" cy="792088"/>
            <a:chOff x="5392557" y="2848622"/>
            <a:chExt cx="2370108" cy="791651"/>
          </a:xfrm>
        </p:grpSpPr>
        <p:pic>
          <p:nvPicPr>
            <p:cNvPr id="1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676875" y="2952792"/>
              <a:ext cx="1657350"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9"/>
          <p:cNvGrpSpPr/>
          <p:nvPr/>
        </p:nvGrpSpPr>
        <p:grpSpPr bwMode="auto">
          <a:xfrm>
            <a:off x="10222167" y="4604117"/>
            <a:ext cx="2693330" cy="792088"/>
            <a:chOff x="5392557" y="2848622"/>
            <a:chExt cx="2370108" cy="791651"/>
          </a:xfrm>
        </p:grpSpPr>
        <p:pic>
          <p:nvPicPr>
            <p:cNvPr id="18"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460730" y="2988245"/>
              <a:ext cx="1934547"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8" name="组合 24"/>
          <p:cNvGrpSpPr/>
          <p:nvPr/>
        </p:nvGrpSpPr>
        <p:grpSpPr bwMode="auto">
          <a:xfrm>
            <a:off x="7277933" y="3010907"/>
            <a:ext cx="684180" cy="654050"/>
            <a:chOff x="2895256" y="1760358"/>
            <a:chExt cx="684157" cy="655211"/>
          </a:xfrm>
        </p:grpSpPr>
        <p:pic>
          <p:nvPicPr>
            <p:cNvPr id="9" name="图片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4825" y="1760358"/>
              <a:ext cx="648072" cy="65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6"/>
            <p:cNvSpPr txBox="1">
              <a:spLocks noChangeArrowheads="1"/>
            </p:cNvSpPr>
            <p:nvPr/>
          </p:nvSpPr>
          <p:spPr bwMode="auto">
            <a:xfrm>
              <a:off x="2895256" y="1929806"/>
              <a:ext cx="684157" cy="36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TypeLand 康熙字典體試用版" pitchFamily="50" charset="-120"/>
                  <a:ea typeface="TypeLand 康熙字典體試用版" pitchFamily="50" charset="-120"/>
                </a:rPr>
                <a:t>P3</a:t>
              </a:r>
              <a:endParaRPr lang="en-US" altLang="zh-CN" dirty="0">
                <a:solidFill>
                  <a:schemeClr val="bg1"/>
                </a:solidFill>
                <a:latin typeface="TypeLand 康熙字典體試用版" pitchFamily="50" charset="-120"/>
                <a:ea typeface="TypeLand 康熙字典體試用版" pitchFamily="50" charset="-120"/>
              </a:endParaRPr>
            </a:p>
          </p:txBody>
        </p:sp>
      </p:grpSp>
      <p:grpSp>
        <p:nvGrpSpPr>
          <p:cNvPr id="11" name="组合 9"/>
          <p:cNvGrpSpPr/>
          <p:nvPr/>
        </p:nvGrpSpPr>
        <p:grpSpPr bwMode="auto">
          <a:xfrm>
            <a:off x="8022527" y="3033127"/>
            <a:ext cx="2693330" cy="792088"/>
            <a:chOff x="5392557" y="2848622"/>
            <a:chExt cx="2370108" cy="791651"/>
          </a:xfrm>
        </p:grpSpPr>
        <p:pic>
          <p:nvPicPr>
            <p:cNvPr id="20"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11"/>
            <p:cNvSpPr txBox="1">
              <a:spLocks noChangeArrowheads="1"/>
            </p:cNvSpPr>
            <p:nvPr/>
          </p:nvSpPr>
          <p:spPr bwMode="auto">
            <a:xfrm>
              <a:off x="5489788" y="2964129"/>
              <a:ext cx="2130684" cy="3680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transport &amp; time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1000"/>
                                        <p:tgtEl>
                                          <p:spTgt spid="59"/>
                                        </p:tgtEl>
                                      </p:cBhvr>
                                    </p:animEffect>
                                    <p:anim calcmode="lin" valueType="num">
                                      <p:cBhvr>
                                        <p:cTn id="61" dur="1000" fill="hold"/>
                                        <p:tgtEl>
                                          <p:spTgt spid="59"/>
                                        </p:tgtEl>
                                        <p:attrNameLst>
                                          <p:attrName>ppt_x</p:attrName>
                                        </p:attrNameLst>
                                      </p:cBhvr>
                                      <p:tavLst>
                                        <p:tav tm="0">
                                          <p:val>
                                            <p:strVal val="#ppt_x"/>
                                          </p:val>
                                        </p:tav>
                                        <p:tav tm="100000">
                                          <p:val>
                                            <p:strVal val="#ppt_x"/>
                                          </p:val>
                                        </p:tav>
                                      </p:tavLst>
                                    </p:anim>
                                    <p:anim calcmode="lin" valueType="num">
                                      <p:cBhvr>
                                        <p:cTn id="6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par>
                          <p:cTn id="68" fill="hold">
                            <p:stCondLst>
                              <p:cond delay="500"/>
                            </p:stCondLst>
                            <p:childTnLst>
                              <p:par>
                                <p:cTn id="69" presetID="42" presetClass="entr" presetSubtype="0"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1000"/>
                                        <p:tgtEl>
                                          <p:spTgt spid="73"/>
                                        </p:tgtEl>
                                      </p:cBhvr>
                                    </p:animEffect>
                                    <p:anim calcmode="lin" valueType="num">
                                      <p:cBhvr>
                                        <p:cTn id="72" dur="1000" fill="hold"/>
                                        <p:tgtEl>
                                          <p:spTgt spid="73"/>
                                        </p:tgtEl>
                                        <p:attrNameLst>
                                          <p:attrName>ppt_x</p:attrName>
                                        </p:attrNameLst>
                                      </p:cBhvr>
                                      <p:tavLst>
                                        <p:tav tm="0">
                                          <p:val>
                                            <p:strVal val="#ppt_x"/>
                                          </p:val>
                                        </p:tav>
                                        <p:tav tm="100000">
                                          <p:val>
                                            <p:strVal val="#ppt_x"/>
                                          </p:val>
                                        </p:tav>
                                      </p:tavLst>
                                    </p:anim>
                                    <p:anim calcmode="lin" valueType="num">
                                      <p:cBhvr>
                                        <p:cTn id="7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500"/>
                                        <p:tgtEl>
                                          <p:spTgt spid="2"/>
                                        </p:tgtEl>
                                      </p:cBhvr>
                                    </p:animEffect>
                                  </p:childTnLst>
                                </p:cTn>
                              </p:par>
                            </p:childTnLst>
                          </p:cTn>
                        </p:par>
                        <p:par>
                          <p:cTn id="90" fill="hold">
                            <p:stCondLst>
                              <p:cond delay="500"/>
                            </p:stCondLst>
                            <p:childTnLst>
                              <p:par>
                                <p:cTn id="91" presetID="42" presetClass="entr" presetSubtype="0"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par>
                          <p:cTn id="101" fill="hold">
                            <p:stCondLst>
                              <p:cond delay="500"/>
                            </p:stCondLst>
                            <p:childTnLst>
                              <p:par>
                                <p:cTn id="102" presetID="42" presetClass="entr" presetSubtype="0"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4003040" y="369857"/>
            <a:ext cx="7920880" cy="646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Xiao Li,</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My time here in China is going well. I love my new school and classmates. Over the October holiday, my parents and I are planning to go to Xi’an to see the Terracotta Army. I’ve heard that it is an amazing sight, and I can’t wait to go. To me, the story of the Terracotta Army is almost unbelievable. It’s amazing that there are more than 8,000 statues, and no one in modern times knew about them until the 1970s.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Xi’an. My dad and I are both looking forward to going to the Shanxi History Museum, because my dad loves history and I have heard that this museum is known as a “Chinese treasure house”! We’re also going to the Xi’an City Wall and a few other famous sights.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taking the train, leaving the day before the October holiday begins. We’re arriving at 9: 30 a.m. and will start sightseeing right away, so I hope we sleep well on the train!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2" name="组合 9"/>
          <p:cNvGrpSpPr/>
          <p:nvPr/>
        </p:nvGrpSpPr>
        <p:grpSpPr bwMode="auto">
          <a:xfrm>
            <a:off x="-78740" y="276225"/>
            <a:ext cx="4307205" cy="2064385"/>
            <a:chOff x="5392557" y="2848622"/>
            <a:chExt cx="2370108" cy="791651"/>
          </a:xfrm>
        </p:grpSpPr>
        <p:pic>
          <p:nvPicPr>
            <p:cNvPr id="3" name="图片 10"/>
            <p:cNvPicPr>
              <a:picLocks noChangeAspect="1"/>
            </p:cNvPicPr>
            <p:nvPr/>
          </p:nvPicPr>
          <p:blipFill>
            <a:blip r:embed="rId1">
              <a:extLst>
                <a:ext uri="{BEBA8EAE-BF5A-486C-A8C5-ECC9F3942E4B}">
                  <a14:imgProps xmlns:a14="http://schemas.microsoft.com/office/drawing/2010/main">
                    <a14:imgLayer r:embed="rId2">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594173" y="2924843"/>
              <a:ext cx="1800123" cy="51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U</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nderline the words and phrases used to express emotion</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5" name="矩形 4"/>
          <p:cNvSpPr/>
          <p:nvPr/>
        </p:nvSpPr>
        <p:spPr>
          <a:xfrm flipH="1" flipV="1">
            <a:off x="6779260" y="1524635"/>
            <a:ext cx="85852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6" name="矩形 5"/>
          <p:cNvSpPr/>
          <p:nvPr/>
        </p:nvSpPr>
        <p:spPr>
          <a:xfrm flipH="1" flipV="1">
            <a:off x="8751570" y="1524635"/>
            <a:ext cx="1467485"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1" name="矩形 10"/>
          <p:cNvSpPr/>
          <p:nvPr/>
        </p:nvSpPr>
        <p:spPr>
          <a:xfrm flipH="1" flipV="1">
            <a:off x="7103745" y="1812925"/>
            <a:ext cx="12954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3" name="矩形 12"/>
          <p:cNvSpPr/>
          <p:nvPr/>
        </p:nvSpPr>
        <p:spPr>
          <a:xfrm flipH="1" flipV="1">
            <a:off x="8751570" y="1812925"/>
            <a:ext cx="8640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4" name="矩形 13"/>
          <p:cNvSpPr/>
          <p:nvPr/>
        </p:nvSpPr>
        <p:spPr>
          <a:xfrm flipH="1" flipV="1">
            <a:off x="4081780" y="2879090"/>
            <a:ext cx="1872000"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
        <p:nvSpPr>
          <p:cNvPr id="15" name="矩形 14"/>
          <p:cNvSpPr/>
          <p:nvPr/>
        </p:nvSpPr>
        <p:spPr>
          <a:xfrm flipH="1" flipV="1">
            <a:off x="11289665" y="2879090"/>
            <a:ext cx="634365" cy="288000"/>
          </a:xfrm>
          <a:prstGeom prst="rect">
            <a:avLst/>
          </a:prstGeom>
          <a:ln w="28575">
            <a:solidFill>
              <a:srgbClr val="C00000"/>
            </a:solidFill>
          </a:ln>
        </p:spPr>
        <p:txBody>
          <a:bodyPr wrap="square">
            <a:spAutoFit/>
          </a:bodyPr>
          <a:p>
            <a:pPr lvl="0" algn="l">
              <a:buClrTx/>
              <a:buSzTx/>
              <a:buFontTx/>
            </a:pPr>
            <a:endParaRPr lang="en-US" alt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
          <p:cNvGrpSpPr/>
          <p:nvPr/>
        </p:nvGrpSpPr>
        <p:grpSpPr bwMode="auto">
          <a:xfrm>
            <a:off x="158115" y="238760"/>
            <a:ext cx="5316220" cy="1182370"/>
            <a:chOff x="73668" y="93434"/>
            <a:chExt cx="5525736" cy="985348"/>
          </a:xfrm>
        </p:grpSpPr>
        <p:pic>
          <p:nvPicPr>
            <p:cNvPr id="4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439708" y="-2272543"/>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
            <p:cNvSpPr txBox="1">
              <a:spLocks noChangeArrowheads="1"/>
            </p:cNvSpPr>
            <p:nvPr/>
          </p:nvSpPr>
          <p:spPr bwMode="auto">
            <a:xfrm>
              <a:off x="705105" y="374962"/>
              <a:ext cx="3956167" cy="42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Vary </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the sentences below</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3" name="组合 21"/>
          <p:cNvGrpSpPr/>
          <p:nvPr/>
        </p:nvGrpSpPr>
        <p:grpSpPr bwMode="auto">
          <a:xfrm>
            <a:off x="3502660" y="2655570"/>
            <a:ext cx="2176146" cy="889000"/>
            <a:chOff x="2051862" y="3027353"/>
            <a:chExt cx="1143494" cy="889373"/>
          </a:xfrm>
        </p:grpSpPr>
        <p:pic>
          <p:nvPicPr>
            <p:cNvPr id="14"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862" y="3027353"/>
              <a:ext cx="879683"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23"/>
            <p:cNvSpPr txBox="1">
              <a:spLocks noChangeArrowheads="1"/>
            </p:cNvSpPr>
            <p:nvPr/>
          </p:nvSpPr>
          <p:spPr bwMode="auto">
            <a:xfrm>
              <a:off x="2275333" y="3287812"/>
              <a:ext cx="920023" cy="36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dirty="0">
                  <a:solidFill>
                    <a:schemeClr val="bg1"/>
                  </a:solidFill>
                  <a:latin typeface="MV Boli" panose="02000500030200090000" charset="0"/>
                  <a:ea typeface="TypeLand 康熙字典體試用版" pitchFamily="50" charset="-120"/>
                  <a:cs typeface="MV Boli" panose="02000500030200090000" charset="0"/>
                </a:rPr>
                <a:t>amazing</a:t>
              </a:r>
              <a:endParaRPr lang="en-US"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16" name="组合 21"/>
          <p:cNvGrpSpPr/>
          <p:nvPr/>
        </p:nvGrpSpPr>
        <p:grpSpPr bwMode="auto">
          <a:xfrm>
            <a:off x="6865620" y="2574290"/>
            <a:ext cx="2117725" cy="889000"/>
            <a:chOff x="2051862" y="3027353"/>
            <a:chExt cx="1154788" cy="889373"/>
          </a:xfrm>
        </p:grpSpPr>
        <p:pic>
          <p:nvPicPr>
            <p:cNvPr id="17" name="图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862" y="3027353"/>
              <a:ext cx="879683"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3"/>
            <p:cNvSpPr txBox="1">
              <a:spLocks noChangeArrowheads="1"/>
            </p:cNvSpPr>
            <p:nvPr/>
          </p:nvSpPr>
          <p:spPr bwMode="auto">
            <a:xfrm>
              <a:off x="2126530" y="3306407"/>
              <a:ext cx="1080120" cy="36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unbelievable</a:t>
              </a:r>
              <a:endParaRPr lang="zh-CN" alt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pic>
        <p:nvPicPr>
          <p:cNvPr id="19"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714625" y="1586865"/>
            <a:ext cx="65913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769350" y="1608455"/>
            <a:ext cx="659130" cy="47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495550" y="1944370"/>
            <a:ext cx="659130" cy="519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930005" y="2023110"/>
            <a:ext cx="65913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526665" y="2552065"/>
            <a:ext cx="659130" cy="512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8718053" y="2811486"/>
            <a:ext cx="65896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descr="F:\ppt素材\图标\我收集的图标\字体\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61000" contrast="16000"/>
                    </a14:imgEffect>
                  </a14:imgLayer>
                </a14:imgProps>
              </a:ext>
              <a:ext uri="{28A0092B-C50C-407E-A947-70E740481C1C}">
                <a14:useLocalDpi xmlns:a14="http://schemas.microsoft.com/office/drawing/2010/main" val="0"/>
              </a:ext>
            </a:extLst>
          </a:blip>
          <a:srcRect/>
          <a:stretch>
            <a:fillRect/>
          </a:stretch>
        </p:blipFill>
        <p:spPr bwMode="auto">
          <a:xfrm rot="16200000">
            <a:off x="2553970" y="3101340"/>
            <a:ext cx="65913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flipV="1">
            <a:off x="9163685" y="2995930"/>
            <a:ext cx="659130" cy="53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a:spLocks noChangeArrowheads="1"/>
          </p:cNvSpPr>
          <p:nvPr/>
        </p:nvSpPr>
        <p:spPr bwMode="auto">
          <a:xfrm>
            <a:off x="2525395" y="3544570"/>
            <a:ext cx="273558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I</a:t>
            </a:r>
            <a:r>
              <a:rPr lang="zh-CN" altLang="en-US" dirty="0">
                <a:solidFill>
                  <a:schemeClr val="bg1"/>
                </a:solidFill>
                <a:latin typeface="MV Boli" panose="02000500030200090000" charset="0"/>
                <a:ea typeface="TypeLand 康熙字典體試用版" pitchFamily="50" charset="-120"/>
                <a:cs typeface="MV Boli" panose="02000500030200090000" charset="0"/>
                <a:sym typeface="+mn-ea"/>
              </a:rPr>
              <a:t>t is an amazing sight</a:t>
            </a: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4" name="TextBox 2"/>
          <p:cNvSpPr txBox="1">
            <a:spLocks noChangeArrowheads="1"/>
          </p:cNvSpPr>
          <p:nvPr/>
        </p:nvSpPr>
        <p:spPr bwMode="auto">
          <a:xfrm>
            <a:off x="1987550" y="4145280"/>
            <a:ext cx="32734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The sight is ___________.</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5" name="TextBox 2"/>
          <p:cNvSpPr txBox="1">
            <a:spLocks noChangeArrowheads="1"/>
          </p:cNvSpPr>
          <p:nvPr/>
        </p:nvSpPr>
        <p:spPr bwMode="auto">
          <a:xfrm>
            <a:off x="1696085" y="4721225"/>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 an _______________ it is!</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10" name="TextBox 2"/>
          <p:cNvSpPr txBox="1">
            <a:spLocks noChangeArrowheads="1"/>
          </p:cNvSpPr>
          <p:nvPr/>
        </p:nvSpPr>
        <p:spPr bwMode="auto">
          <a:xfrm>
            <a:off x="1794510" y="529717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 _________me is its sight.</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11" name="TextBox 2"/>
          <p:cNvSpPr txBox="1">
            <a:spLocks noChangeArrowheads="1"/>
          </p:cNvSpPr>
          <p:nvPr/>
        </p:nvSpPr>
        <p:spPr bwMode="auto">
          <a:xfrm>
            <a:off x="7073900" y="354457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It's almost unbelievable.</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1" name="TextBox 2"/>
          <p:cNvSpPr txBox="1">
            <a:spLocks noChangeArrowheads="1"/>
          </p:cNvSpPr>
          <p:nvPr/>
        </p:nvSpPr>
        <p:spPr bwMode="auto">
          <a:xfrm>
            <a:off x="7073900" y="4145280"/>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 almost can't ________ it.</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2" name="TextBox 2"/>
          <p:cNvSpPr txBox="1">
            <a:spLocks noChangeArrowheads="1"/>
          </p:cNvSpPr>
          <p:nvPr/>
        </p:nvSpPr>
        <p:spPr bwMode="auto">
          <a:xfrm>
            <a:off x="7073900" y="4721225"/>
            <a:ext cx="36588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It's almost beyond________.</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3" name="TextBox 2"/>
          <p:cNvSpPr txBox="1">
            <a:spLocks noChangeArrowheads="1"/>
          </p:cNvSpPr>
          <p:nvPr/>
        </p:nvSpPr>
        <p:spPr bwMode="auto">
          <a:xfrm>
            <a:off x="7188835" y="5297170"/>
            <a:ext cx="394271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chemeClr val="bg1"/>
                </a:solidFill>
                <a:latin typeface="MV Boli" panose="02000500030200090000" charset="0"/>
                <a:ea typeface="TypeLand 康熙字典體試用版" pitchFamily="50" charset="-120"/>
                <a:cs typeface="MV Boli" panose="02000500030200090000" charset="0"/>
                <a:sym typeface="+mn-ea"/>
              </a:rPr>
              <a:t>What's almost_____________is ...</a:t>
            </a:r>
            <a:endParaRPr lang="en-US"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sp>
        <p:nvSpPr>
          <p:cNvPr id="3" name="TextBox 2"/>
          <p:cNvSpPr txBox="1">
            <a:spLocks noChangeArrowheads="1"/>
          </p:cNvSpPr>
          <p:nvPr/>
        </p:nvSpPr>
        <p:spPr bwMode="auto">
          <a:xfrm>
            <a:off x="3469005" y="4145280"/>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amazing</a:t>
            </a:r>
            <a:endParaRPr lang="en-US" altLang="zh-CN"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7" name="TextBox 2"/>
          <p:cNvSpPr txBox="1">
            <a:spLocks noChangeArrowheads="1"/>
          </p:cNvSpPr>
          <p:nvPr/>
        </p:nvSpPr>
        <p:spPr bwMode="auto">
          <a:xfrm>
            <a:off x="2753995" y="4721225"/>
            <a:ext cx="18180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amazing </a:t>
            </a:r>
            <a:r>
              <a:rPr lang="en-US" altLang="zh-CN" dirty="0">
                <a:solidFill>
                  <a:srgbClr val="C00000"/>
                </a:solidFill>
                <a:latin typeface="MV Boli" panose="02000500030200090000" charset="0"/>
                <a:ea typeface="TypeLand 康熙字典體試用版" pitchFamily="50" charset="-120"/>
                <a:cs typeface="MV Boli" panose="02000500030200090000" charset="0"/>
                <a:sym typeface="+mn-ea"/>
              </a:rPr>
              <a:t>sight</a:t>
            </a:r>
            <a:endParaRPr lang="en-US" altLang="zh-CN"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8" name="TextBox 2"/>
          <p:cNvSpPr txBox="1">
            <a:spLocks noChangeArrowheads="1"/>
          </p:cNvSpPr>
          <p:nvPr/>
        </p:nvSpPr>
        <p:spPr bwMode="auto">
          <a:xfrm>
            <a:off x="2537460" y="5297170"/>
            <a:ext cx="10140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C00000"/>
                </a:solidFill>
                <a:latin typeface="MV Boli" panose="02000500030200090000" charset="0"/>
                <a:ea typeface="TypeLand 康熙字典體試用版" pitchFamily="50" charset="-120"/>
                <a:cs typeface="MV Boli" panose="02000500030200090000" charset="0"/>
                <a:sym typeface="+mn-ea"/>
              </a:rPr>
              <a:t>amaz</a:t>
            </a:r>
            <a:r>
              <a:rPr lang="en-US" dirty="0">
                <a:solidFill>
                  <a:srgbClr val="C00000"/>
                </a:solidFill>
                <a:latin typeface="MV Boli" panose="02000500030200090000" charset="0"/>
                <a:ea typeface="TypeLand 康熙字典體試用版" pitchFamily="50" charset="-120"/>
                <a:cs typeface="MV Boli" panose="02000500030200090000" charset="0"/>
                <a:sym typeface="+mn-ea"/>
              </a:rPr>
              <a:t>es</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9" name="TextBox 2"/>
          <p:cNvSpPr txBox="1">
            <a:spLocks noChangeArrowheads="1"/>
          </p:cNvSpPr>
          <p:nvPr/>
        </p:nvSpPr>
        <p:spPr bwMode="auto">
          <a:xfrm>
            <a:off x="8708390" y="4145280"/>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believe</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12" name="TextBox 2"/>
          <p:cNvSpPr txBox="1">
            <a:spLocks noChangeArrowheads="1"/>
          </p:cNvSpPr>
          <p:nvPr/>
        </p:nvSpPr>
        <p:spPr bwMode="auto">
          <a:xfrm>
            <a:off x="9199245" y="4721225"/>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belief</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
        <p:nvSpPr>
          <p:cNvPr id="20" name="TextBox 2"/>
          <p:cNvSpPr txBox="1">
            <a:spLocks noChangeArrowheads="1"/>
          </p:cNvSpPr>
          <p:nvPr/>
        </p:nvSpPr>
        <p:spPr bwMode="auto">
          <a:xfrm>
            <a:off x="8799195" y="5297170"/>
            <a:ext cx="15843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dirty="0">
                <a:solidFill>
                  <a:srgbClr val="C00000"/>
                </a:solidFill>
                <a:latin typeface="MV Boli" panose="02000500030200090000" charset="0"/>
                <a:ea typeface="TypeLand 康熙字典體試用版" pitchFamily="50" charset="-120"/>
                <a:cs typeface="MV Boli" panose="02000500030200090000" charset="0"/>
                <a:sym typeface="+mn-ea"/>
              </a:rPr>
              <a:t>unbelievable</a:t>
            </a:r>
            <a:endParaRPr lang="en-US" dirty="0">
              <a:solidFill>
                <a:srgbClr val="C00000"/>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istrator\Desktop\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248211">
            <a:off x="880917" y="2841958"/>
            <a:ext cx="2448272" cy="230166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1230338" y="3129401"/>
            <a:ext cx="1584176" cy="1584176"/>
          </a:xfrm>
          <a:prstGeom prst="ellipse">
            <a:avLst/>
          </a:prstGeom>
          <a:blipFill>
            <a:blip r:embed="rId2">
              <a:extLst>
                <a:ext uri="{BEBA8EAE-BF5A-486C-A8C5-ECC9F3942E4B}">
                  <a14:imgProps xmlns:a14="http://schemas.microsoft.com/office/drawing/2010/main">
                    <a14:imgLayer r:embed="rId3">
                      <a14:imgEffect>
                        <a14:saturation sat="0"/>
                      </a14:imgEffect>
                    </a14:imgLayer>
                  </a14:imgProps>
                </a:ext>
              </a:extLst>
            </a:blip>
            <a:srcRect/>
            <a:stretch>
              <a:fillRect l="-30673" r="-306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8"/>
          <p:cNvSpPr>
            <a:spLocks noChangeArrowheads="1"/>
          </p:cNvSpPr>
          <p:nvPr/>
        </p:nvSpPr>
        <p:spPr bwMode="auto">
          <a:xfrm>
            <a:off x="4003040" y="256827"/>
            <a:ext cx="7920880" cy="686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My time here in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is going well. I love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Over the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holiday, my parents and I are planning to go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to see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I’ve heard that it is an amazing sight, and I can’t wait to go. To me, the story of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is almost unbelievable. It’s amazing that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My dad and I are both looking forward to going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because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______________________________________________________</a:t>
            </a:r>
            <a:endPar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We’re also going to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a few other famous sights.</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We’re taking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leaving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____________________________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We’re arriving at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 and will start sightseeing right away, so I hope we sleep well on the </a:t>
            </a:r>
            <a:r>
              <a:rPr lang="en-US" altLang="zh-CN" sz="2000" dirty="0">
                <a:solidFill>
                  <a:schemeClr val="tx1"/>
                </a:solidFill>
                <a:latin typeface="Times New Roman" panose="02020603050405020304" charset="0"/>
                <a:ea typeface="TypeLand 康熙字典體試用版" pitchFamily="50" charset="-120"/>
                <a:cs typeface="Times New Roman" panose="02020603050405020304" charset="0"/>
              </a:rPr>
              <a:t>_________</a:t>
            </a: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000"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541655" y="1290320"/>
            <a:ext cx="3461385" cy="1238250"/>
            <a:chOff x="5392557" y="2848622"/>
            <a:chExt cx="2370108" cy="791651"/>
          </a:xfrm>
        </p:grpSpPr>
        <p:pic>
          <p:nvPicPr>
            <p:cNvPr id="3"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392557" y="2985030"/>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Your travel plan</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250"/>
                                        <p:tgtEl>
                                          <p:spTgt spid="12"/>
                                        </p:tgtEl>
                                      </p:cBhvr>
                                    </p:animEffect>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3902710" y="624492"/>
            <a:ext cx="792088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Richard</a:t>
            </a: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I'm glad to hear that you are getting along well in China. My everything is  going on well, too. My family and I are also planning to go on a tour during the October holiday. We are going to________ to see________________________________. I've heard that ____________________________________________________. And it attracts me to____________________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340360" y="1413510"/>
            <a:ext cx="3662639" cy="1238250"/>
            <a:chOff x="5392557" y="2848622"/>
            <a:chExt cx="2507912" cy="791651"/>
          </a:xfrm>
        </p:grpSpPr>
        <p:pic>
          <p:nvPicPr>
            <p:cNvPr id="3"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1</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8" name="文本框 14"/>
          <p:cNvSpPr>
            <a:spLocks noChangeArrowheads="1"/>
          </p:cNvSpPr>
          <p:nvPr/>
        </p:nvSpPr>
        <p:spPr bwMode="auto">
          <a:xfrm>
            <a:off x="5572760" y="213360"/>
            <a:ext cx="5153660" cy="583565"/>
          </a:xfrm>
          <a:prstGeom prst="rect">
            <a:avLst/>
          </a:prstGeom>
        </p:spPr>
        <p:txBody>
          <a:bodyPr wrap="square">
            <a:spAutoFit/>
          </a:bodyPr>
          <a:p>
            <a:pPr lvl="0" algn="l">
              <a:buClrTx/>
              <a:buSzTx/>
              <a:buFontTx/>
            </a:pPr>
            <a:r>
              <a:rPr lang="en-US" sz="3200" b="1" dirty="0">
                <a:latin typeface="MV Boli" panose="02000500030200090000" charset="0"/>
                <a:ea typeface="TypeLand 康熙字典體試用版" pitchFamily="50" charset="-120"/>
                <a:cs typeface="MV Boli" panose="02000500030200090000" charset="0"/>
                <a:sym typeface="+mn-ea"/>
              </a:rPr>
              <a:t>A Reply to Richard's Mail</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grpSp>
        <p:nvGrpSpPr>
          <p:cNvPr id="10" name="组合 9"/>
          <p:cNvGrpSpPr/>
          <p:nvPr/>
        </p:nvGrpSpPr>
        <p:grpSpPr bwMode="auto">
          <a:xfrm>
            <a:off x="431165" y="3796665"/>
            <a:ext cx="3662639" cy="1238250"/>
            <a:chOff x="5392557" y="2848622"/>
            <a:chExt cx="2507912" cy="791651"/>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3</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13"/>
          <p:cNvGrpSpPr/>
          <p:nvPr/>
        </p:nvGrpSpPr>
        <p:grpSpPr bwMode="auto">
          <a:xfrm>
            <a:off x="340360" y="2651760"/>
            <a:ext cx="3662639" cy="1238250"/>
            <a:chOff x="5392557" y="2848622"/>
            <a:chExt cx="2507912" cy="791651"/>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2</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16"/>
          <p:cNvGrpSpPr/>
          <p:nvPr/>
        </p:nvGrpSpPr>
        <p:grpSpPr bwMode="auto">
          <a:xfrm>
            <a:off x="431165" y="5034915"/>
            <a:ext cx="3662639" cy="1238250"/>
            <a:chOff x="5392557" y="2848622"/>
            <a:chExt cx="2507912" cy="791651"/>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4</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20" name="矩形 8"/>
          <p:cNvSpPr>
            <a:spLocks noChangeArrowheads="1"/>
          </p:cNvSpPr>
          <p:nvPr/>
        </p:nvSpPr>
        <p:spPr bwMode="auto">
          <a:xfrm>
            <a:off x="3902710" y="2652047"/>
            <a:ext cx="79208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We're planning to see some other places in_________.</a:t>
            </a:r>
            <a:r>
              <a:rPr lang="zh-CN" altLang="en-US" dirty="0">
                <a:latin typeface="Times New Roman" panose="02020603050405020304" charset="0"/>
                <a:ea typeface="TypeLand 康熙字典體試用版" pitchFamily="50" charset="-120"/>
                <a:cs typeface="Times New Roman" panose="02020603050405020304" charset="0"/>
                <a:sym typeface="+mn-ea"/>
              </a:rPr>
              <a:t>My </a:t>
            </a:r>
            <a:r>
              <a:rPr lang="en-US" altLang="zh-CN" dirty="0">
                <a:latin typeface="Times New Roman" panose="02020603050405020304" charset="0"/>
                <a:ea typeface="TypeLand 康熙字典體試用版" pitchFamily="50" charset="-120"/>
                <a:cs typeface="Times New Roman" panose="02020603050405020304" charset="0"/>
                <a:sym typeface="+mn-ea"/>
              </a:rPr>
              <a:t>family</a:t>
            </a:r>
            <a:r>
              <a:rPr lang="zh-CN" altLang="en-US" dirty="0">
                <a:latin typeface="Times New Roman" panose="02020603050405020304" charset="0"/>
                <a:ea typeface="TypeLand 康熙字典體試用版" pitchFamily="50" charset="-120"/>
                <a:cs typeface="Times New Roman" panose="02020603050405020304" charset="0"/>
                <a:sym typeface="+mn-ea"/>
              </a:rPr>
              <a:t> and I are looking forward to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because </a:t>
            </a:r>
            <a:r>
              <a:rPr lang="en-US" altLang="zh-CN" dirty="0">
                <a:latin typeface="Times New Roman" panose="02020603050405020304" charset="0"/>
                <a:ea typeface="TypeLand 康熙字典體試用版" pitchFamily="50" charset="-120"/>
                <a:cs typeface="Times New Roman" panose="02020603050405020304" charset="0"/>
                <a:sym typeface="+mn-ea"/>
              </a:rPr>
              <a:t>_________</a:t>
            </a:r>
            <a:endParaRPr lang="zh-CN" altLang="en-US"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also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and a few other famous sights.</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2" name="矩形 8"/>
          <p:cNvSpPr>
            <a:spLocks noChangeArrowheads="1"/>
          </p:cNvSpPr>
          <p:nvPr/>
        </p:nvSpPr>
        <p:spPr bwMode="auto">
          <a:xfrm>
            <a:off x="3902710" y="3890297"/>
            <a:ext cx="792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We’re taking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leaving </a:t>
            </a:r>
            <a:r>
              <a:rPr lang="en-US" altLang="zh-CN" dirty="0">
                <a:latin typeface="Times New Roman" panose="02020603050405020304" charset="0"/>
                <a:ea typeface="TypeLand 康熙字典體試用版" pitchFamily="50" charset="-120"/>
                <a:cs typeface="Times New Roman" panose="02020603050405020304" charset="0"/>
                <a:sym typeface="+mn-ea"/>
              </a:rPr>
              <a:t>on____________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arriving </a:t>
            </a:r>
            <a:r>
              <a:rPr lang="en-US"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and will start sightseeing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I hope we </a:t>
            </a:r>
            <a:r>
              <a:rPr lang="en-US" altLang="zh-CN" dirty="0">
                <a:latin typeface="Times New Roman" panose="02020603050405020304" charset="0"/>
                <a:ea typeface="TypeLand 康熙字典體試用版" pitchFamily="50" charset="-120"/>
                <a:cs typeface="Times New Roman" panose="02020603050405020304" charset="0"/>
                <a:sym typeface="+mn-ea"/>
              </a:rPr>
              <a:t>will 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5" name="矩形 8"/>
          <p:cNvSpPr>
            <a:spLocks noChangeArrowheads="1"/>
          </p:cNvSpPr>
          <p:nvPr/>
        </p:nvSpPr>
        <p:spPr bwMode="auto">
          <a:xfrm>
            <a:off x="3902710" y="4652932"/>
            <a:ext cx="79208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Well, </a:t>
            </a:r>
            <a:r>
              <a:rPr lang="zh-CN" altLang="en-US" dirty="0">
                <a:latin typeface="Times New Roman" panose="02020603050405020304" charset="0"/>
                <a:ea typeface="TypeLand 康熙字典體試用版" pitchFamily="50" charset="-120"/>
                <a:cs typeface="Times New Roman" panose="02020603050405020304" charset="0"/>
                <a:sym typeface="+mn-ea"/>
              </a:rPr>
              <a:t>that’s all for now! I’ll write again soon and send photos!  </a:t>
            </a:r>
            <a:r>
              <a:rPr lang="en-US" altLang="zh-CN" dirty="0">
                <a:latin typeface="Times New Roman" panose="02020603050405020304" charset="0"/>
                <a:ea typeface="TypeLand 康熙字典體試用版" pitchFamily="50" charset="-120"/>
                <a:cs typeface="Times New Roman" panose="02020603050405020304" charset="0"/>
                <a:sym typeface="+mn-ea"/>
              </a:rPr>
              <a:t>Please send me a mail and tell me what happens during the tour after your journey. I'm eager to share your experience. Have fun!</a:t>
            </a:r>
            <a:endParaRPr lang="en-US" altLang="zh-CN"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Richard</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000"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fmla="">
                                          <p:val>
                                            <p:strVal val="1+#ppt_w/2"/>
                                          </p:val>
                                        </p:tav>
                                        <p:tav tm="100000" fmla="">
                                          <p:val>
                                            <p:strVal val="#ppt_x"/>
                                          </p:val>
                                        </p:tav>
                                      </p:tavLst>
                                    </p:anim>
                                    <p:anim calcmode="lin" valueType="num">
                                      <p:cBhvr additive="base">
                                        <p:cTn id="13" dur="1000" fill="hold"/>
                                        <p:tgtEl>
                                          <p:spTgt spid="59"/>
                                        </p:tgtEl>
                                        <p:attrNameLst>
                                          <p:attrName>ppt_y</p:attrName>
                                        </p:attrNameLst>
                                      </p:cBhvr>
                                      <p:tavLst>
                                        <p:tav tm="0" fmla="">
                                          <p:val>
                                            <p:strVal val="#ppt_y"/>
                                          </p:val>
                                        </p:tav>
                                        <p:tav tm="100000" fmla="">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000"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1+#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25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000"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1+#ppt_w/2"/>
                                          </p:val>
                                        </p:tav>
                                        <p:tav tm="100000">
                                          <p:val>
                                            <p:strVal val="#ppt_x"/>
                                          </p:val>
                                        </p:tav>
                                      </p:tavLst>
                                    </p:anim>
                                    <p:anim calcmode="lin" valueType="num">
                                      <p:cBhvr additive="base">
                                        <p:cTn id="33" dur="10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125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000"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1+#ppt_w/2"/>
                                          </p:val>
                                        </p:tav>
                                        <p:tav tm="100000">
                                          <p:val>
                                            <p:strVal val="#ppt_x"/>
                                          </p:val>
                                        </p:tav>
                                      </p:tavLst>
                                    </p:anim>
                                    <p:anim calcmode="lin" valueType="num">
                                      <p:cBhvr additive="base">
                                        <p:cTn id="43" dur="10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1"/>
      <p:bldP spid="20"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3902710" y="624492"/>
            <a:ext cx="792088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a:t>
            </a: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Richard</a:t>
            </a: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I'm glad to hear that you are getting along well in China. My everything is  going on well, too. My family and I are also planning to go on a tour during the October holiday. We are going to________ to see________________________________. I've heard that ____________________________________________________. And it attracts me to____________________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grpSp>
        <p:nvGrpSpPr>
          <p:cNvPr id="59" name="组合 9"/>
          <p:cNvGrpSpPr/>
          <p:nvPr/>
        </p:nvGrpSpPr>
        <p:grpSpPr bwMode="auto">
          <a:xfrm>
            <a:off x="340360" y="1288415"/>
            <a:ext cx="3662639" cy="1238250"/>
            <a:chOff x="5392557" y="2848622"/>
            <a:chExt cx="2507912" cy="791651"/>
          </a:xfrm>
        </p:grpSpPr>
        <p:pic>
          <p:nvPicPr>
            <p:cNvPr id="3"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1</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8" name="文本框 14"/>
          <p:cNvSpPr>
            <a:spLocks noChangeArrowheads="1"/>
          </p:cNvSpPr>
          <p:nvPr/>
        </p:nvSpPr>
        <p:spPr bwMode="auto">
          <a:xfrm>
            <a:off x="6099175" y="243840"/>
            <a:ext cx="3978275" cy="583565"/>
          </a:xfrm>
          <a:prstGeom prst="rect">
            <a:avLst/>
          </a:prstGeom>
        </p:spPr>
        <p:txBody>
          <a:bodyPr wrap="square">
            <a:spAutoFit/>
          </a:bodyPr>
          <a:p>
            <a:pPr lvl="0" algn="l">
              <a:buClrTx/>
              <a:buSzTx/>
              <a:buFontTx/>
            </a:pPr>
            <a:r>
              <a:rPr lang="en-US" sz="3200" b="1" dirty="0">
                <a:solidFill>
                  <a:schemeClr val="tx1"/>
                </a:solidFill>
                <a:latin typeface="MV Boli" panose="02000500030200090000" charset="0"/>
                <a:ea typeface="TypeLand 康熙字典體試用版" pitchFamily="50" charset="-120"/>
                <a:cs typeface="MV Boli" panose="02000500030200090000" charset="0"/>
                <a:sym typeface="+mn-ea"/>
              </a:rPr>
              <a:t>A Possible Version</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grpSp>
        <p:nvGrpSpPr>
          <p:cNvPr id="10" name="组合 9"/>
          <p:cNvGrpSpPr/>
          <p:nvPr/>
        </p:nvGrpSpPr>
        <p:grpSpPr bwMode="auto">
          <a:xfrm>
            <a:off x="431165" y="3671570"/>
            <a:ext cx="3662639" cy="1238250"/>
            <a:chOff x="5392557" y="2848622"/>
            <a:chExt cx="2507912" cy="791651"/>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3</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13"/>
          <p:cNvGrpSpPr/>
          <p:nvPr/>
        </p:nvGrpSpPr>
        <p:grpSpPr bwMode="auto">
          <a:xfrm>
            <a:off x="340360" y="2612390"/>
            <a:ext cx="3662639" cy="1238250"/>
            <a:chOff x="5392557" y="2848622"/>
            <a:chExt cx="2507912" cy="791651"/>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2</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7" name="组合 16"/>
          <p:cNvGrpSpPr/>
          <p:nvPr/>
        </p:nvGrpSpPr>
        <p:grpSpPr bwMode="auto">
          <a:xfrm>
            <a:off x="431165" y="4767580"/>
            <a:ext cx="3662639" cy="1238250"/>
            <a:chOff x="5392557" y="2848622"/>
            <a:chExt cx="2507912" cy="791651"/>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1"/>
            <p:cNvSpPr txBox="1">
              <a:spLocks noChangeArrowheads="1"/>
            </p:cNvSpPr>
            <p:nvPr/>
          </p:nvSpPr>
          <p:spPr bwMode="auto">
            <a:xfrm>
              <a:off x="5760399" y="3017508"/>
              <a:ext cx="2140070" cy="29433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rPr>
                <a:t>Part 4</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
        <p:nvSpPr>
          <p:cNvPr id="20" name="矩形 8"/>
          <p:cNvSpPr>
            <a:spLocks noChangeArrowheads="1"/>
          </p:cNvSpPr>
          <p:nvPr/>
        </p:nvSpPr>
        <p:spPr bwMode="auto">
          <a:xfrm>
            <a:off x="3902710" y="2652047"/>
            <a:ext cx="79208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solidFill>
                  <a:schemeClr val="tx1"/>
                </a:solidFill>
                <a:latin typeface="Times New Roman" panose="02020603050405020304" charset="0"/>
                <a:ea typeface="TypeLand 康熙字典體試用版" pitchFamily="50" charset="-120"/>
                <a:cs typeface="Times New Roman" panose="02020603050405020304" charset="0"/>
              </a:rPr>
              <a:t>We're planning to see some other places in_________.</a:t>
            </a:r>
            <a:r>
              <a:rPr lang="zh-CN" altLang="en-US" dirty="0">
                <a:latin typeface="Times New Roman" panose="02020603050405020304" charset="0"/>
                <a:ea typeface="TypeLand 康熙字典體試用版" pitchFamily="50" charset="-120"/>
                <a:cs typeface="Times New Roman" panose="02020603050405020304" charset="0"/>
                <a:sym typeface="+mn-ea"/>
              </a:rPr>
              <a:t>My </a:t>
            </a:r>
            <a:r>
              <a:rPr lang="en-US" altLang="zh-CN" dirty="0">
                <a:latin typeface="Times New Roman" panose="02020603050405020304" charset="0"/>
                <a:ea typeface="TypeLand 康熙字典體試用版" pitchFamily="50" charset="-120"/>
                <a:cs typeface="Times New Roman" panose="02020603050405020304" charset="0"/>
                <a:sym typeface="+mn-ea"/>
              </a:rPr>
              <a:t>family</a:t>
            </a:r>
            <a:r>
              <a:rPr lang="zh-CN" altLang="en-US" dirty="0">
                <a:latin typeface="Times New Roman" panose="02020603050405020304" charset="0"/>
                <a:ea typeface="TypeLand 康熙字典體試用版" pitchFamily="50" charset="-120"/>
                <a:cs typeface="Times New Roman" panose="02020603050405020304" charset="0"/>
                <a:sym typeface="+mn-ea"/>
              </a:rPr>
              <a:t> and I are looking forward to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because </a:t>
            </a:r>
            <a:r>
              <a:rPr lang="en-US" altLang="zh-CN" dirty="0">
                <a:latin typeface="Times New Roman" panose="02020603050405020304" charset="0"/>
                <a:ea typeface="TypeLand 康熙字典體試用版" pitchFamily="50" charset="-120"/>
                <a:cs typeface="Times New Roman" panose="02020603050405020304" charset="0"/>
                <a:sym typeface="+mn-ea"/>
              </a:rPr>
              <a:t>_________</a:t>
            </a:r>
            <a:endParaRPr lang="zh-CN" altLang="en-US"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also going to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and a few other famous sights.</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2" name="矩形 8"/>
          <p:cNvSpPr>
            <a:spLocks noChangeArrowheads="1"/>
          </p:cNvSpPr>
          <p:nvPr/>
        </p:nvSpPr>
        <p:spPr bwMode="auto">
          <a:xfrm>
            <a:off x="3902710" y="3890297"/>
            <a:ext cx="792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We’re taking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leaving </a:t>
            </a:r>
            <a:r>
              <a:rPr lang="en-US" altLang="zh-CN" dirty="0">
                <a:latin typeface="Times New Roman" panose="02020603050405020304" charset="0"/>
                <a:ea typeface="TypeLand 康熙字典體試用版" pitchFamily="50" charset="-120"/>
                <a:cs typeface="Times New Roman" panose="02020603050405020304" charset="0"/>
                <a:sym typeface="+mn-ea"/>
              </a:rPr>
              <a:t>on____________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We’re arriving </a:t>
            </a:r>
            <a:r>
              <a:rPr lang="en-US" dirty="0">
                <a:latin typeface="Times New Roman" panose="02020603050405020304" charset="0"/>
                <a:ea typeface="TypeLand 康熙字典體試用版" pitchFamily="50" charset="-120"/>
                <a:cs typeface="Times New Roman" panose="02020603050405020304" charset="0"/>
                <a:sym typeface="+mn-ea"/>
              </a:rPr>
              <a:t>________</a:t>
            </a:r>
            <a:r>
              <a:rPr lang="zh-CN" altLang="en-US" dirty="0">
                <a:latin typeface="Times New Roman" panose="02020603050405020304" charset="0"/>
                <a:ea typeface="TypeLand 康熙字典體試用版" pitchFamily="50" charset="-120"/>
                <a:cs typeface="Times New Roman" panose="02020603050405020304" charset="0"/>
                <a:sym typeface="+mn-ea"/>
              </a:rPr>
              <a:t> and will start sightseeing </a:t>
            </a:r>
            <a:r>
              <a:rPr lang="en-US" altLang="zh-CN"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I hope we </a:t>
            </a:r>
            <a:r>
              <a:rPr lang="en-US" altLang="zh-CN" dirty="0">
                <a:latin typeface="Times New Roman" panose="02020603050405020304" charset="0"/>
                <a:ea typeface="TypeLand 康熙字典體試用版" pitchFamily="50" charset="-120"/>
                <a:cs typeface="Times New Roman" panose="02020603050405020304" charset="0"/>
                <a:sym typeface="+mn-ea"/>
              </a:rPr>
              <a:t>will ________________</a:t>
            </a:r>
            <a:r>
              <a:rPr lang="zh-CN" altLang="en-US" dirty="0">
                <a:latin typeface="Times New Roman" panose="02020603050405020304" charset="0"/>
                <a:ea typeface="TypeLand 康熙字典體試用版" pitchFamily="50" charset="-120"/>
                <a:cs typeface="Times New Roman" panose="02020603050405020304" charset="0"/>
                <a:sym typeface="+mn-ea"/>
              </a:rPr>
              <a:t>! </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5" name="矩形 8"/>
          <p:cNvSpPr>
            <a:spLocks noChangeArrowheads="1"/>
          </p:cNvSpPr>
          <p:nvPr/>
        </p:nvSpPr>
        <p:spPr bwMode="auto">
          <a:xfrm>
            <a:off x="3913505" y="4652932"/>
            <a:ext cx="79208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en-US" altLang="zh-CN" dirty="0">
                <a:latin typeface="Times New Roman" panose="02020603050405020304" charset="0"/>
                <a:ea typeface="TypeLand 康熙字典體試用版" pitchFamily="50" charset="-120"/>
                <a:cs typeface="Times New Roman" panose="02020603050405020304" charset="0"/>
                <a:sym typeface="+mn-ea"/>
              </a:rPr>
              <a:t>Well, </a:t>
            </a:r>
            <a:r>
              <a:rPr lang="zh-CN" altLang="en-US" dirty="0">
                <a:latin typeface="Times New Roman" panose="02020603050405020304" charset="0"/>
                <a:ea typeface="TypeLand 康熙字典體試用版" pitchFamily="50" charset="-120"/>
                <a:cs typeface="Times New Roman" panose="02020603050405020304" charset="0"/>
                <a:sym typeface="+mn-ea"/>
              </a:rPr>
              <a:t>that’s all for now! I’ll write again soon and send photos!  </a:t>
            </a:r>
            <a:r>
              <a:rPr lang="en-US" altLang="zh-CN" dirty="0">
                <a:latin typeface="Times New Roman" panose="02020603050405020304" charset="0"/>
                <a:ea typeface="TypeLand 康熙字典體試用版" pitchFamily="50" charset="-120"/>
                <a:cs typeface="Times New Roman" panose="02020603050405020304" charset="0"/>
                <a:sym typeface="+mn-ea"/>
              </a:rPr>
              <a:t>Please send me a mail and tell me what happens during the tour after your journey. I'm eager to share your experience. Have fun!</a:t>
            </a:r>
            <a:endParaRPr lang="en-US" altLang="zh-CN"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latin typeface="Times New Roman" panose="02020603050405020304" charset="0"/>
                <a:ea typeface="TypeLand 康熙字典體試用版" pitchFamily="50" charset="-120"/>
                <a:cs typeface="Times New Roman" panose="02020603050405020304" charset="0"/>
                <a:sym typeface="+mn-ea"/>
              </a:rPr>
              <a:t>Richard</a:t>
            </a:r>
            <a:endParaRPr lang="en-US" altLang="zh-CN"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6" name="TextBox 2"/>
          <p:cNvSpPr txBox="1">
            <a:spLocks noChangeArrowheads="1"/>
          </p:cNvSpPr>
          <p:nvPr/>
        </p:nvSpPr>
        <p:spPr bwMode="auto">
          <a:xfrm>
            <a:off x="6318885" y="1631315"/>
            <a:ext cx="11029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Sichuan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7" name="TextBox 2"/>
          <p:cNvSpPr txBox="1">
            <a:spLocks noChangeArrowheads="1"/>
          </p:cNvSpPr>
          <p:nvPr/>
        </p:nvSpPr>
        <p:spPr bwMode="auto">
          <a:xfrm>
            <a:off x="7830185" y="1631315"/>
            <a:ext cx="40747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beautiful mountains and waters there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TextBox 2"/>
          <p:cNvSpPr txBox="1">
            <a:spLocks noChangeArrowheads="1"/>
          </p:cNvSpPr>
          <p:nvPr/>
        </p:nvSpPr>
        <p:spPr bwMode="auto">
          <a:xfrm>
            <a:off x="5484495" y="1870710"/>
            <a:ext cx="62249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streams and ponds of Jiuzhaigou are as beautiful as green jade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1" name="TextBox 2"/>
          <p:cNvSpPr txBox="1">
            <a:spLocks noChangeArrowheads="1"/>
          </p:cNvSpPr>
          <p:nvPr/>
        </p:nvSpPr>
        <p:spPr bwMode="auto">
          <a:xfrm>
            <a:off x="5854700" y="2147570"/>
            <a:ext cx="250317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enjoy the fresh air there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2" name="TextBox 2"/>
          <p:cNvSpPr txBox="1">
            <a:spLocks noChangeArrowheads="1"/>
          </p:cNvSpPr>
          <p:nvPr/>
        </p:nvSpPr>
        <p:spPr bwMode="auto">
          <a:xfrm>
            <a:off x="8013700" y="2526665"/>
            <a:ext cx="100266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Sichuan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3" name="TextBox 2"/>
          <p:cNvSpPr txBox="1">
            <a:spLocks noChangeArrowheads="1"/>
          </p:cNvSpPr>
          <p:nvPr/>
        </p:nvSpPr>
        <p:spPr bwMode="auto">
          <a:xfrm>
            <a:off x="7830185" y="3104515"/>
            <a:ext cx="398018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Leshan to see the famous Giant Buddha</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4" name="TextBox 2"/>
          <p:cNvSpPr txBox="1">
            <a:spLocks noChangeArrowheads="1"/>
          </p:cNvSpPr>
          <p:nvPr/>
        </p:nvSpPr>
        <p:spPr bwMode="auto">
          <a:xfrm>
            <a:off x="10610215" y="2798445"/>
            <a:ext cx="8655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pandas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5" name="TextBox 2"/>
          <p:cNvSpPr txBox="1">
            <a:spLocks noChangeArrowheads="1"/>
          </p:cNvSpPr>
          <p:nvPr/>
        </p:nvSpPr>
        <p:spPr bwMode="auto">
          <a:xfrm>
            <a:off x="3913505" y="3104515"/>
            <a:ext cx="194119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are so cute animals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6" name="TextBox 2"/>
          <p:cNvSpPr txBox="1">
            <a:spLocks noChangeArrowheads="1"/>
          </p:cNvSpPr>
          <p:nvPr/>
        </p:nvSpPr>
        <p:spPr bwMode="auto">
          <a:xfrm>
            <a:off x="5854700" y="2798445"/>
            <a:ext cx="386715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Chendu Research Base of Giant Pandas </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7" name="TextBox 2"/>
          <p:cNvSpPr txBox="1">
            <a:spLocks noChangeArrowheads="1"/>
          </p:cNvSpPr>
          <p:nvPr/>
        </p:nvSpPr>
        <p:spPr bwMode="auto">
          <a:xfrm>
            <a:off x="3913505" y="3376295"/>
            <a:ext cx="22701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carved on the moutain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8" name="TextBox 2"/>
          <p:cNvSpPr txBox="1">
            <a:spLocks noChangeArrowheads="1"/>
          </p:cNvSpPr>
          <p:nvPr/>
        </p:nvSpPr>
        <p:spPr bwMode="auto">
          <a:xfrm>
            <a:off x="5244465" y="3796665"/>
            <a:ext cx="107442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the plane</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9" name="TextBox 2"/>
          <p:cNvSpPr txBox="1">
            <a:spLocks noChangeArrowheads="1"/>
          </p:cNvSpPr>
          <p:nvPr/>
        </p:nvSpPr>
        <p:spPr bwMode="auto">
          <a:xfrm>
            <a:off x="7342505" y="3796665"/>
            <a:ext cx="129857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October 1st</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0" name="TextBox 2"/>
          <p:cNvSpPr txBox="1">
            <a:spLocks noChangeArrowheads="1"/>
          </p:cNvSpPr>
          <p:nvPr/>
        </p:nvSpPr>
        <p:spPr bwMode="auto">
          <a:xfrm>
            <a:off x="10368280" y="3796665"/>
            <a:ext cx="92456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at noon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1" name="TextBox 2"/>
          <p:cNvSpPr txBox="1">
            <a:spLocks noChangeArrowheads="1"/>
          </p:cNvSpPr>
          <p:nvPr/>
        </p:nvSpPr>
        <p:spPr bwMode="auto">
          <a:xfrm>
            <a:off x="5854700" y="4060825"/>
            <a:ext cx="167957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in the afternoon</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32" name="TextBox 2"/>
          <p:cNvSpPr txBox="1">
            <a:spLocks noChangeArrowheads="1"/>
          </p:cNvSpPr>
          <p:nvPr/>
        </p:nvSpPr>
        <p:spPr bwMode="auto">
          <a:xfrm>
            <a:off x="9016365" y="4060825"/>
            <a:ext cx="20726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rPr>
              <a:t>have a great lunch</a:t>
            </a:r>
            <a:endParaRPr lang="en-US" altLang="zh-CN" dirty="0">
              <a:solidFill>
                <a:srgbClr val="C0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inVertic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6" grpId="0"/>
      <p:bldP spid="7" grpId="0"/>
      <p:bldP spid="9"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陈佩廷 - 古韵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89570" y="65746"/>
            <a:ext cx="609600" cy="609600"/>
          </a:xfrm>
          <a:prstGeom prst="rect">
            <a:avLst/>
          </a:prstGeom>
        </p:spPr>
      </p:pic>
      <p:pic>
        <p:nvPicPr>
          <p:cNvPr id="1026" name="Picture 2" descr="C:\Users\Administrator\Desktop\58pic_52395e74efe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19872"/>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dministrator\Deskto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578" y="548680"/>
            <a:ext cx="4256844" cy="3034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4845050" y="1793240"/>
            <a:ext cx="61722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rPr>
              <a:t>Have Fun on your travel</a:t>
            </a:r>
            <a:endPar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endParaRPr>
          </a:p>
        </p:txBody>
      </p:sp>
      <p:sp>
        <p:nvSpPr>
          <p:cNvPr id="20" name="矩形 19"/>
          <p:cNvSpPr/>
          <p:nvPr/>
        </p:nvSpPr>
        <p:spPr>
          <a:xfrm flipH="1">
            <a:off x="4288735" y="2578405"/>
            <a:ext cx="360040" cy="1322070"/>
          </a:xfrm>
          <a:prstGeom prst="rect">
            <a:avLst/>
          </a:prstGeom>
        </p:spPr>
        <p:txBody>
          <a:bodyPr wrap="square">
            <a:spAutoFit/>
          </a:bodyPr>
          <a:lstStyle/>
          <a:p>
            <a:r>
              <a:rPr lang="zh-CN" altLang="en-US" sz="2000" dirty="0">
                <a:solidFill>
                  <a:schemeClr val="tx1">
                    <a:lumMod val="50000"/>
                    <a:lumOff val="50000"/>
                  </a:schemeClr>
                </a:solidFill>
                <a:latin typeface="汉仪铁山隶书繁" panose="00020600040101010101" charset="-122"/>
                <a:ea typeface="汉仪铁山隶书繁" panose="00020600040101010101" charset="-122"/>
              </a:rPr>
              <a:t>溯恩英语</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endParaRPr>
          </a:p>
        </p:txBody>
      </p:sp>
      <p:sp>
        <p:nvSpPr>
          <p:cNvPr id="21" name="矩形 20"/>
          <p:cNvSpPr/>
          <p:nvPr/>
        </p:nvSpPr>
        <p:spPr>
          <a:xfrm flipH="1">
            <a:off x="3782516" y="3193720"/>
            <a:ext cx="360040" cy="706755"/>
          </a:xfrm>
          <a:prstGeom prst="rect">
            <a:avLst/>
          </a:prstGeom>
        </p:spPr>
        <p:txBody>
          <a:bodyPr wrap="square">
            <a:spAutoFit/>
          </a:bodyPr>
          <a:lstStyle/>
          <a:p>
            <a:pPr lvl="0" algn="l">
              <a:buClrTx/>
              <a:buSzTx/>
              <a:buFontTx/>
            </a:pPr>
            <a:r>
              <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rPr>
              <a:t>张钊</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endParaRPr>
          </a:p>
        </p:txBody>
      </p:sp>
      <p:grpSp>
        <p:nvGrpSpPr>
          <p:cNvPr id="22" name="组合 21"/>
          <p:cNvGrpSpPr/>
          <p:nvPr/>
        </p:nvGrpSpPr>
        <p:grpSpPr>
          <a:xfrm>
            <a:off x="3023457" y="2599060"/>
            <a:ext cx="759352" cy="1382835"/>
            <a:chOff x="3074236" y="3951669"/>
            <a:chExt cx="759352" cy="1382835"/>
          </a:xfrm>
        </p:grpSpPr>
        <p:pic>
          <p:nvPicPr>
            <p:cNvPr id="25" name="Picture 3" descr="C:\Users\Administrator\Desktop\57b938d4a92d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236" y="3951669"/>
              <a:ext cx="759352" cy="138283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flipH="1">
              <a:off x="3273257" y="4166961"/>
              <a:ext cx="360040" cy="953135"/>
            </a:xfrm>
            <a:prstGeom prst="rect">
              <a:avLst/>
            </a:prstGeom>
          </p:spPr>
          <p:txBody>
            <a:bodyPr wrap="square">
              <a:spAutoFit/>
            </a:bodyPr>
            <a:lstStyle/>
            <a:p>
              <a:r>
                <a:rPr lang="zh-CN" altLang="en-US" sz="1400" dirty="0">
                  <a:solidFill>
                    <a:schemeClr val="bg1"/>
                  </a:solidFill>
                  <a:latin typeface="TypeLand 康熙字典體試用版" pitchFamily="50" charset="-120"/>
                  <a:ea typeface="TypeLand 康熙字典體試用版" pitchFamily="50" charset="-120"/>
                </a:rPr>
                <a:t>二零二零</a:t>
              </a:r>
              <a:endParaRPr lang="zh-CN" altLang="en-US" sz="1400" dirty="0">
                <a:solidFill>
                  <a:schemeClr val="bg1"/>
                </a:solidFill>
                <a:latin typeface="TypeLand 康熙字典體試用版" pitchFamily="50" charset="-120"/>
                <a:ea typeface="TypeLand 康熙字典體試用版" pitchFamily="50" charset="-12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500"/>
                                        <p:tgtEl>
                                          <p:spTgt spid="18"/>
                                        </p:tgtEl>
                                      </p:cBhvr>
                                    </p:animEffect>
                                    <p:anim calcmode="lin" valueType="num">
                                      <p:cBhvr>
                                        <p:cTn id="17" dur="1500" fill="hold"/>
                                        <p:tgtEl>
                                          <p:spTgt spid="18"/>
                                        </p:tgtEl>
                                        <p:attrNameLst>
                                          <p:attrName>ppt_x</p:attrName>
                                        </p:attrNameLst>
                                      </p:cBhvr>
                                      <p:tavLst>
                                        <p:tav tm="0">
                                          <p:val>
                                            <p:strVal val="#ppt_x"/>
                                          </p:val>
                                        </p:tav>
                                        <p:tav tm="100000">
                                          <p:val>
                                            <p:strVal val="#ppt_x"/>
                                          </p:val>
                                        </p:tav>
                                      </p:tavLst>
                                    </p:anim>
                                    <p:anim calcmode="lin" valueType="num">
                                      <p:cBhvr>
                                        <p:cTn id="18" dur="1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ppt_x</p:attrName>
                                        </p:attrNameLst>
                                      </p:cBhvr>
                                      <p:tavLst>
                                        <p:tav tm="0">
                                          <p:val>
                                            <p:strVal val="#ppt_x"/>
                                          </p:val>
                                        </p:tav>
                                        <p:tav tm="100000">
                                          <p:val>
                                            <p:strVal val="#ppt_x"/>
                                          </p:val>
                                        </p:tav>
                                      </p:tavLst>
                                    </p:anim>
                                    <p:anim calcmode="lin" valueType="num">
                                      <p:cBhvr>
                                        <p:cTn id="24" dur="1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500"/>
                                        <p:tgtEl>
                                          <p:spTgt spid="21"/>
                                        </p:tgtEl>
                                      </p:cBhvr>
                                    </p:animEffect>
                                    <p:anim calcmode="lin" valueType="num">
                                      <p:cBhvr>
                                        <p:cTn id="29" dur="1500" fill="hold"/>
                                        <p:tgtEl>
                                          <p:spTgt spid="21"/>
                                        </p:tgtEl>
                                        <p:attrNameLst>
                                          <p:attrName>ppt_x</p:attrName>
                                        </p:attrNameLst>
                                      </p:cBhvr>
                                      <p:tavLst>
                                        <p:tav tm="0">
                                          <p:val>
                                            <p:strVal val="#ppt_x"/>
                                          </p:val>
                                        </p:tav>
                                        <p:tav tm="100000">
                                          <p:val>
                                            <p:strVal val="#ppt_x"/>
                                          </p:val>
                                        </p:tav>
                                      </p:tavLst>
                                    </p:anim>
                                    <p:anim calcmode="lin" valueType="num">
                                      <p:cBhvr>
                                        <p:cTn id="30" dur="1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2"/>
                </p:tgtEl>
              </p:cMediaNode>
            </p:audio>
          </p:childTnLst>
        </p:cTn>
      </p:par>
    </p:tnLst>
    <p:bldLst>
      <p:bldP spid="1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陈佩廷 - 古韵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89570" y="65746"/>
            <a:ext cx="609600" cy="609600"/>
          </a:xfrm>
          <a:prstGeom prst="rect">
            <a:avLst/>
          </a:prstGeom>
        </p:spPr>
      </p:pic>
      <p:pic>
        <p:nvPicPr>
          <p:cNvPr id="1026" name="Picture 2" descr="C:\Users\Administrator\Desktop\58pic_52395e74efe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19872"/>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dministrator\Deskto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578" y="548680"/>
            <a:ext cx="4256844" cy="30345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9"/>
          <p:cNvSpPr>
            <a:spLocks noChangeArrowheads="1"/>
          </p:cNvSpPr>
          <p:nvPr/>
        </p:nvSpPr>
        <p:spPr bwMode="auto">
          <a:xfrm flipH="1">
            <a:off x="4845050" y="1793240"/>
            <a:ext cx="61722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rPr>
              <a:t>A travel plan to Xi'an</a:t>
            </a:r>
            <a:endParaRPr lang="en-US" altLang="zh-CN" sz="6000" b="1" dirty="0">
              <a:latin typeface="Segoe Script" panose="030B0504020000000003" charset="0"/>
              <a:ea typeface="TypeLand 康熙字典體試用版" pitchFamily="50" charset="-120"/>
              <a:cs typeface="Segoe Script" panose="030B0504020000000003" charset="0"/>
              <a:sym typeface="方正兰亭黑_GBK" pitchFamily="2" charset="-122"/>
            </a:endParaRPr>
          </a:p>
        </p:txBody>
      </p:sp>
      <p:sp>
        <p:nvSpPr>
          <p:cNvPr id="20" name="矩形 19"/>
          <p:cNvSpPr/>
          <p:nvPr/>
        </p:nvSpPr>
        <p:spPr>
          <a:xfrm flipH="1">
            <a:off x="4288735" y="2578405"/>
            <a:ext cx="360040" cy="1322070"/>
          </a:xfrm>
          <a:prstGeom prst="rect">
            <a:avLst/>
          </a:prstGeom>
        </p:spPr>
        <p:txBody>
          <a:bodyPr wrap="square">
            <a:spAutoFit/>
          </a:bodyPr>
          <a:lstStyle/>
          <a:p>
            <a:r>
              <a:rPr lang="zh-CN" altLang="en-US" sz="2000" dirty="0">
                <a:solidFill>
                  <a:schemeClr val="tx1">
                    <a:lumMod val="50000"/>
                    <a:lumOff val="50000"/>
                  </a:schemeClr>
                </a:solidFill>
                <a:latin typeface="汉仪铁山隶书繁" panose="00020600040101010101" charset="-122"/>
                <a:ea typeface="汉仪铁山隶书繁" panose="00020600040101010101" charset="-122"/>
              </a:rPr>
              <a:t>溯恩英语</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endParaRPr>
          </a:p>
        </p:txBody>
      </p:sp>
      <p:sp>
        <p:nvSpPr>
          <p:cNvPr id="21" name="矩形 20"/>
          <p:cNvSpPr/>
          <p:nvPr/>
        </p:nvSpPr>
        <p:spPr>
          <a:xfrm flipH="1">
            <a:off x="3782516" y="3193720"/>
            <a:ext cx="360040" cy="706755"/>
          </a:xfrm>
          <a:prstGeom prst="rect">
            <a:avLst/>
          </a:prstGeom>
        </p:spPr>
        <p:txBody>
          <a:bodyPr wrap="square">
            <a:spAutoFit/>
          </a:bodyPr>
          <a:lstStyle/>
          <a:p>
            <a:pPr lvl="0" algn="l">
              <a:buClrTx/>
              <a:buSzTx/>
              <a:buFontTx/>
            </a:pPr>
            <a:r>
              <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rPr>
              <a:t>张钊</a:t>
            </a:r>
            <a:endParaRPr lang="zh-CN" altLang="en-US" sz="2000" dirty="0">
              <a:solidFill>
                <a:schemeClr val="tx1">
                  <a:lumMod val="50000"/>
                  <a:lumOff val="50000"/>
                </a:schemeClr>
              </a:solidFill>
              <a:latin typeface="汉仪铁山隶书繁" panose="00020600040101010101" charset="-122"/>
              <a:ea typeface="汉仪铁山隶书繁" panose="00020600040101010101" charset="-122"/>
              <a:sym typeface="+mn-ea"/>
            </a:endParaRPr>
          </a:p>
        </p:txBody>
      </p:sp>
      <p:grpSp>
        <p:nvGrpSpPr>
          <p:cNvPr id="22" name="组合 21"/>
          <p:cNvGrpSpPr/>
          <p:nvPr/>
        </p:nvGrpSpPr>
        <p:grpSpPr>
          <a:xfrm>
            <a:off x="3023457" y="2599060"/>
            <a:ext cx="759352" cy="1382835"/>
            <a:chOff x="3074236" y="3951669"/>
            <a:chExt cx="759352" cy="1382835"/>
          </a:xfrm>
        </p:grpSpPr>
        <p:pic>
          <p:nvPicPr>
            <p:cNvPr id="25" name="Picture 3" descr="C:\Users\Administrator\Desktop\57b938d4a92d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236" y="3951669"/>
              <a:ext cx="759352" cy="138283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flipH="1">
              <a:off x="3273257" y="4166961"/>
              <a:ext cx="360040" cy="953135"/>
            </a:xfrm>
            <a:prstGeom prst="rect">
              <a:avLst/>
            </a:prstGeom>
          </p:spPr>
          <p:txBody>
            <a:bodyPr wrap="square">
              <a:spAutoFit/>
            </a:bodyPr>
            <a:lstStyle/>
            <a:p>
              <a:r>
                <a:rPr lang="zh-CN" altLang="en-US" sz="1400" dirty="0">
                  <a:solidFill>
                    <a:schemeClr val="bg1"/>
                  </a:solidFill>
                  <a:latin typeface="TypeLand 康熙字典體試用版" pitchFamily="50" charset="-120"/>
                  <a:ea typeface="TypeLand 康熙字典體試用版" pitchFamily="50" charset="-120"/>
                </a:rPr>
                <a:t>二零二零</a:t>
              </a:r>
              <a:endParaRPr lang="zh-CN" altLang="en-US" sz="1400" dirty="0">
                <a:solidFill>
                  <a:schemeClr val="bg1"/>
                </a:solidFill>
                <a:latin typeface="TypeLand 康熙字典體試用版" pitchFamily="50" charset="-120"/>
                <a:ea typeface="TypeLand 康熙字典體試用版" pitchFamily="50" charset="-12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500"/>
                                        <p:tgtEl>
                                          <p:spTgt spid="18"/>
                                        </p:tgtEl>
                                      </p:cBhvr>
                                    </p:animEffect>
                                    <p:anim calcmode="lin" valueType="num">
                                      <p:cBhvr>
                                        <p:cTn id="17" dur="1500" fill="hold"/>
                                        <p:tgtEl>
                                          <p:spTgt spid="18"/>
                                        </p:tgtEl>
                                        <p:attrNameLst>
                                          <p:attrName>ppt_x</p:attrName>
                                        </p:attrNameLst>
                                      </p:cBhvr>
                                      <p:tavLst>
                                        <p:tav tm="0">
                                          <p:val>
                                            <p:strVal val="#ppt_x"/>
                                          </p:val>
                                        </p:tav>
                                        <p:tav tm="100000">
                                          <p:val>
                                            <p:strVal val="#ppt_x"/>
                                          </p:val>
                                        </p:tav>
                                      </p:tavLst>
                                    </p:anim>
                                    <p:anim calcmode="lin" valueType="num">
                                      <p:cBhvr>
                                        <p:cTn id="18" dur="1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ppt_x</p:attrName>
                                        </p:attrNameLst>
                                      </p:cBhvr>
                                      <p:tavLst>
                                        <p:tav tm="0">
                                          <p:val>
                                            <p:strVal val="#ppt_x"/>
                                          </p:val>
                                        </p:tav>
                                        <p:tav tm="100000">
                                          <p:val>
                                            <p:strVal val="#ppt_x"/>
                                          </p:val>
                                        </p:tav>
                                      </p:tavLst>
                                    </p:anim>
                                    <p:anim calcmode="lin" valueType="num">
                                      <p:cBhvr>
                                        <p:cTn id="24" dur="1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500"/>
                                        <p:tgtEl>
                                          <p:spTgt spid="21"/>
                                        </p:tgtEl>
                                      </p:cBhvr>
                                    </p:animEffect>
                                    <p:anim calcmode="lin" valueType="num">
                                      <p:cBhvr>
                                        <p:cTn id="29" dur="1500" fill="hold"/>
                                        <p:tgtEl>
                                          <p:spTgt spid="21"/>
                                        </p:tgtEl>
                                        <p:attrNameLst>
                                          <p:attrName>ppt_x</p:attrName>
                                        </p:attrNameLst>
                                      </p:cBhvr>
                                      <p:tavLst>
                                        <p:tav tm="0">
                                          <p:val>
                                            <p:strVal val="#ppt_x"/>
                                          </p:val>
                                        </p:tav>
                                        <p:tav tm="100000">
                                          <p:val>
                                            <p:strVal val="#ppt_x"/>
                                          </p:val>
                                        </p:tav>
                                      </p:tavLst>
                                    </p:anim>
                                    <p:anim calcmode="lin" valueType="num">
                                      <p:cBhvr>
                                        <p:cTn id="30" dur="1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2"/>
                </p:tgtEl>
              </p:cMediaNode>
            </p:audio>
          </p:childTnLst>
        </p:cTn>
      </p:par>
    </p:tnLst>
    <p:bldLst>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58pic_52395e74efe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16697"/>
            <a:ext cx="12287895" cy="34686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Administrator\Desktop\56d3cef8e13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7574" y="5762327"/>
            <a:ext cx="2222500" cy="835025"/>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bwMode="auto">
          <a:xfrm flipH="1">
            <a:off x="4860290" y="2618740"/>
            <a:ext cx="5922645" cy="706755"/>
          </a:xfrm>
          <a:prstGeom prst="rect">
            <a:avLst/>
          </a:prstGeom>
        </p:spPr>
        <p:txBody>
          <a:bodyPr wrap="square">
            <a:spAutoFit/>
          </a:bodyPr>
          <a:lstStyle/>
          <a:p>
            <a:pPr lvl="0" algn="l">
              <a:buClrTx/>
              <a:buSzTx/>
              <a:buFontTx/>
            </a:pPr>
            <a:r>
              <a:rPr lang="en-US" sz="4000" b="1" dirty="0">
                <a:latin typeface="MV Boli" panose="02000500030200090000" charset="0"/>
                <a:ea typeface="TypeLand 康熙字典體試用版" pitchFamily="50" charset="-120"/>
                <a:cs typeface="MV Boli" panose="02000500030200090000" charset="0"/>
                <a:sym typeface="+mn-ea"/>
              </a:rPr>
              <a:t>A travel plan to Xi'an</a:t>
            </a:r>
            <a:endParaRPr lang="en-US" sz="4000" b="1" dirty="0">
              <a:latin typeface="MV Boli" panose="02000500030200090000" charset="0"/>
              <a:ea typeface="TypeLand 康熙字典體試用版" pitchFamily="50" charset="-120"/>
              <a:cs typeface="MV Boli" panose="02000500030200090000" charset="0"/>
              <a:sym typeface="+mn-ea"/>
            </a:endParaRPr>
          </a:p>
        </p:txBody>
      </p:sp>
      <p:pic>
        <p:nvPicPr>
          <p:cNvPr id="56" name="Picture 5" descr="C:\Users\Administrator\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421" y="96305"/>
            <a:ext cx="1756336" cy="2276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8211">
            <a:off x="2493549" y="1821042"/>
            <a:ext cx="2448272" cy="230166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14"/>
          <p:cNvSpPr>
            <a:spLocks noChangeArrowheads="1"/>
          </p:cNvSpPr>
          <p:nvPr/>
        </p:nvSpPr>
        <p:spPr bwMode="auto">
          <a:xfrm>
            <a:off x="2905760" y="2679700"/>
            <a:ext cx="1685925" cy="583565"/>
          </a:xfrm>
          <a:prstGeom prst="rect">
            <a:avLst/>
          </a:prstGeom>
        </p:spPr>
        <p:txBody>
          <a:bodyPr wrap="square">
            <a:spAutoFit/>
          </a:bodyPr>
          <a:p>
            <a:pPr lvl="0" algn="l">
              <a:buClrTx/>
              <a:buSzTx/>
              <a:buFontTx/>
            </a:pPr>
            <a:r>
              <a:rPr lang="en-US" sz="3200" b="1" dirty="0">
                <a:solidFill>
                  <a:schemeClr val="tx1"/>
                </a:solidFill>
                <a:latin typeface="MV Boli" panose="02000500030200090000" charset="0"/>
                <a:ea typeface="TypeLand 康熙字典體試用版" pitchFamily="50" charset="-120"/>
                <a:cs typeface="MV Boli" panose="02000500030200090000" charset="0"/>
                <a:sym typeface="+mn-ea"/>
              </a:rPr>
              <a:t>Subject</a:t>
            </a:r>
            <a:endParaRPr lang="en-US" sz="3200" b="1" dirty="0">
              <a:solidFill>
                <a:schemeClr val="tx1"/>
              </a:solidFill>
              <a:latin typeface="MV Boli" panose="02000500030200090000" charset="0"/>
              <a:ea typeface="TypeLand 康熙字典體試用版" pitchFamily="50" charset="-120"/>
              <a:cs typeface="MV Boli" panose="02000500030200090000"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par>
                          <p:cTn id="24" fill="hold">
                            <p:stCondLst>
                              <p:cond delay="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2"/>
                                        </p:tgtEl>
                                        <p:attrNameLst>
                                          <p:attrName>style.visibility</p:attrName>
                                        </p:attrNameLst>
                                      </p:cBhvr>
                                      <p:to>
                                        <p:strVal val="visible"/>
                                      </p:to>
                                    </p:set>
                                    <p:anim by="(-#ppt_w*2)" calcmode="lin" valueType="num">
                                      <p:cBhvr rctx="PPT">
                                        <p:cTn id="27" dur="500" autoRev="1" fill="hold">
                                          <p:stCondLst>
                                            <p:cond delay="0"/>
                                          </p:stCondLst>
                                        </p:cTn>
                                        <p:tgtEl>
                                          <p:spTgt spid="52"/>
                                        </p:tgtEl>
                                        <p:attrNameLst>
                                          <p:attrName>ppt_w</p:attrName>
                                        </p:attrNameLst>
                                      </p:cBhvr>
                                    </p:anim>
                                    <p:anim by="(#ppt_w*0.50)" calcmode="lin" valueType="num">
                                      <p:cBhvr>
                                        <p:cTn id="28" dur="500" decel="50000" autoRev="1" fill="hold">
                                          <p:stCondLst>
                                            <p:cond delay="0"/>
                                          </p:stCondLst>
                                        </p:cTn>
                                        <p:tgtEl>
                                          <p:spTgt spid="52"/>
                                        </p:tgtEl>
                                        <p:attrNameLst>
                                          <p:attrName>ppt_x</p:attrName>
                                        </p:attrNameLst>
                                      </p:cBhvr>
                                    </p:anim>
                                    <p:anim from="(-#ppt_h/2)" to="(#ppt_y)" calcmode="lin" valueType="num">
                                      <p:cBhvr>
                                        <p:cTn id="29" dur="1000" fill="hold">
                                          <p:stCondLst>
                                            <p:cond delay="0"/>
                                          </p:stCondLst>
                                        </p:cTn>
                                        <p:tgtEl>
                                          <p:spTgt spid="52"/>
                                        </p:tgtEl>
                                        <p:attrNameLst>
                                          <p:attrName>ppt_y</p:attrName>
                                        </p:attrNameLst>
                                      </p:cBhvr>
                                    </p:anim>
                                    <p:animRot by="21600000">
                                      <p:cBhvr>
                                        <p:cTn id="30" dur="1000" fill="hold">
                                          <p:stCondLst>
                                            <p:cond delay="0"/>
                                          </p:stCondLst>
                                        </p:cTn>
                                        <p:tgtEl>
                                          <p:spTgt spid="52"/>
                                        </p:tgtEl>
                                        <p:attrNameLst>
                                          <p:attrName>r</p:attrName>
                                        </p:attrNameLst>
                                      </p:cBhvr>
                                    </p:animRot>
                                  </p:childTnLst>
                                </p:cTn>
                              </p:par>
                            </p:childTnLst>
                          </p:cTn>
                        </p:par>
                        <p:par>
                          <p:cTn id="31" fill="hold">
                            <p:stCondLst>
                              <p:cond delay="3599"/>
                            </p:stCondLst>
                            <p:childTnLst>
                              <p:par>
                                <p:cTn id="32" presetID="42" presetClass="entr" presetSubtype="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p:cNvSpPr>
            <a:spLocks noChangeArrowheads="1"/>
          </p:cNvSpPr>
          <p:nvPr/>
        </p:nvSpPr>
        <p:spPr bwMode="auto">
          <a:xfrm>
            <a:off x="4003040" y="369857"/>
            <a:ext cx="7920880" cy="646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Dear Xiao Li,</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My time here in China is going well. I love my new school and classmates. Over the October holiday, my parents and I are planning to go to Xi’an to see the Terracotta Army. I’ve heard that it is an amazing sight, and I can’t wait to go. To me, the story of the Terracotta Army is almost unbelievable. It’s amazing that there are more than 8,000 statues, and no one in modern times knew about them until the 1970s.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also planning to visit several other places in Xi’an. My dad and I are both looking forward to going to the Shanxi History Museum, because my dad loves history and I have heard that this museum is known as a “Chinese treasure house”! We’re also going to the Xi’an City Wall and a few other famous sights.</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We’re taking the train, leaving the day before the October holiday begins. We’re arriving at 9: 30 a.m. and will start sightseeing right away, so I hope we sleep well on the train!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I guess that’s all for now! I’ll write again soon and send photos! Do you have any plans for the coming holiday? Hope to hear from you soon.</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Your friend, </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r>
              <a:rPr lang="zh-CN" altLang="en-US" dirty="0">
                <a:solidFill>
                  <a:schemeClr val="tx1"/>
                </a:solidFill>
                <a:latin typeface="Times New Roman" panose="02020603050405020304" charset="0"/>
                <a:ea typeface="TypeLand 康熙字典體試用版" pitchFamily="50" charset="-120"/>
                <a:cs typeface="Times New Roman" panose="02020603050405020304" charset="0"/>
              </a:rPr>
              <a:t>Richard</a:t>
            </a: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dirty="0">
              <a:solidFill>
                <a:schemeClr val="tx1"/>
              </a:solidFill>
              <a:latin typeface="Times New Roman" panose="02020603050405020304" charset="0"/>
              <a:ea typeface="TypeLand 康熙字典體試用版" pitchFamily="50" charset="-120"/>
              <a:cs typeface="Times New Roman" panose="02020603050405020304" charset="0"/>
            </a:endParaRPr>
          </a:p>
        </p:txBody>
      </p:sp>
      <p:sp>
        <p:nvSpPr>
          <p:cNvPr id="34" name="矩形 33"/>
          <p:cNvSpPr/>
          <p:nvPr/>
        </p:nvSpPr>
        <p:spPr>
          <a:xfrm>
            <a:off x="3931920" y="907415"/>
            <a:ext cx="8063865" cy="14801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3931920" y="2515235"/>
            <a:ext cx="8063865" cy="12801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3931920" y="3905250"/>
            <a:ext cx="8063865" cy="9563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3931285" y="4970780"/>
            <a:ext cx="8063865" cy="79375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3" name="组合 3"/>
          <p:cNvGrpSpPr/>
          <p:nvPr/>
        </p:nvGrpSpPr>
        <p:grpSpPr bwMode="auto">
          <a:xfrm>
            <a:off x="-177165" y="4861560"/>
            <a:ext cx="4886960" cy="1040765"/>
            <a:chOff x="149017" y="93434"/>
            <a:chExt cx="5889128" cy="985348"/>
          </a:xfrm>
        </p:grpSpPr>
        <p:pic>
          <p:nvPicPr>
            <p:cNvPr id="44"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main purpose </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47" name="组合 3"/>
          <p:cNvGrpSpPr/>
          <p:nvPr/>
        </p:nvGrpSpPr>
        <p:grpSpPr bwMode="auto">
          <a:xfrm>
            <a:off x="-177165" y="4006215"/>
            <a:ext cx="4886960" cy="1040765"/>
            <a:chOff x="149017" y="93434"/>
            <a:chExt cx="5889128" cy="985348"/>
          </a:xfrm>
        </p:grpSpPr>
        <p:pic>
          <p:nvPicPr>
            <p:cNvPr id="48"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other plans</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51" name="组合 3"/>
          <p:cNvGrpSpPr/>
          <p:nvPr/>
        </p:nvGrpSpPr>
        <p:grpSpPr bwMode="auto">
          <a:xfrm>
            <a:off x="-177165" y="3239135"/>
            <a:ext cx="4886960" cy="1040765"/>
            <a:chOff x="149017" y="93434"/>
            <a:chExt cx="5889128" cy="985348"/>
          </a:xfrm>
        </p:grpSpPr>
        <p:pic>
          <p:nvPicPr>
            <p:cNvPr id="52"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2"/>
            <p:cNvSpPr txBox="1">
              <a:spLocks noChangeArrowheads="1"/>
            </p:cNvSpPr>
            <p:nvPr/>
          </p:nvSpPr>
          <p:spPr bwMode="auto">
            <a:xfrm>
              <a:off x="1048883" y="538135"/>
              <a:ext cx="3662230" cy="34868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 &amp; hope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55" name="组合 3"/>
          <p:cNvGrpSpPr/>
          <p:nvPr/>
        </p:nvGrpSpPr>
        <p:grpSpPr bwMode="auto">
          <a:xfrm>
            <a:off x="-304165" y="5567680"/>
            <a:ext cx="5013960" cy="1040765"/>
            <a:chOff x="-4027" y="36922"/>
            <a:chExt cx="6042172" cy="985348"/>
          </a:xfrm>
        </p:grpSpPr>
        <p:pic>
          <p:nvPicPr>
            <p:cNvPr id="56"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878449" y="-2176760"/>
              <a:ext cx="793656" cy="552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 y="36922"/>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2"/>
            <p:cNvSpPr txBox="1">
              <a:spLocks noChangeArrowheads="1"/>
            </p:cNvSpPr>
            <p:nvPr/>
          </p:nvSpPr>
          <p:spPr bwMode="auto">
            <a:xfrm>
              <a:off x="970831" y="470802"/>
              <a:ext cx="3662230" cy="3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transport</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 name="组合 9"/>
          <p:cNvGrpSpPr/>
          <p:nvPr/>
        </p:nvGrpSpPr>
        <p:grpSpPr bwMode="auto">
          <a:xfrm>
            <a:off x="-177165" y="276225"/>
            <a:ext cx="4304665" cy="1278890"/>
            <a:chOff x="5337097" y="2848622"/>
            <a:chExt cx="2425568"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337097" y="2985412"/>
              <a:ext cx="1800123" cy="3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Match the key words</a:t>
              </a:r>
              <a:endParaRPr lang="en-US" altLang="zh-CN" dirty="0">
                <a:solidFill>
                  <a:schemeClr val="bg1"/>
                </a:solidFill>
                <a:latin typeface="MV Boli" panose="02000500030200090000" charset="0"/>
                <a:ea typeface="TypeLand 康熙字典體試用版" pitchFamily="50" charset="-120"/>
                <a:cs typeface="MV Boli" panose="02000500030200090000" charset="0"/>
              </a:endParaRPr>
            </a:p>
            <a:p>
              <a:pPr algn="ctr" eaLnBrk="1" hangingPunct="1"/>
              <a:r>
                <a:rPr lang="en-US" altLang="zh-CN" dirty="0">
                  <a:solidFill>
                    <a:schemeClr val="bg1"/>
                  </a:solidFill>
                  <a:latin typeface="MV Boli" panose="02000500030200090000" charset="0"/>
                  <a:ea typeface="TypeLand 康熙字典體試用版" pitchFamily="50" charset="-120"/>
                  <a:cs typeface="MV Boli" panose="02000500030200090000" charset="0"/>
                </a:rPr>
                <a:t>with proper parts</a:t>
              </a:r>
              <a:endParaRPr lang="en-US" altLang="zh-CN" dirty="0">
                <a:solidFill>
                  <a:schemeClr val="bg1"/>
                </a:solidFill>
                <a:latin typeface="MV Boli" panose="02000500030200090000" charset="0"/>
                <a:ea typeface="TypeLand 康熙字典體試用版" pitchFamily="50" charset="-120"/>
                <a:cs typeface="MV Boli" panose="02000500030200090000"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000 0.000000 L 0.000000 -0.514444 " pathEditMode="relative" ptsTypes="">
                                      <p:cBhvr>
                                        <p:cTn id="31" dur="2000" fill="hold"/>
                                        <p:tgtEl>
                                          <p:spTgt spid="43"/>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0000 0.000000 L 0.000000 -0.220463 " pathEditMode="relative" ptsTypes="">
                                      <p:cBhvr>
                                        <p:cTn id="35" dur="2000" fill="hold"/>
                                        <p:tgtEl>
                                          <p:spTgt spid="47"/>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0000 0.000000 L 0.000000 -0.283519 " pathEditMode="relative" ptsTypes="">
                                      <p:cBhvr>
                                        <p:cTn id="39" dur="2000" fill="hold"/>
                                        <p:tgtEl>
                                          <p:spTgt spid="55"/>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0000 -0.028889 L 0.000000 0.233611 " pathEditMode="relative" rAng="0" ptsTypes="">
                                      <p:cBhvr>
                                        <p:cTn id="43" dur="2000" fill="hold"/>
                                        <p:tgtEl>
                                          <p:spTgt spid="51"/>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My time here in China is going well. I love my new school and classmates.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Over the October holiday, my parents and I are planning to go to Xi’an to see the Terracotta Army.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I’ve heard that it is an amazing sight, and I can’t wait to go. To me, the story of the Terracotta Army is almost unbelievable. It’s amazing that there are more than 8,000 statues, and no one in modern times knew about them until the 1970s.</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My 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249289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My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66776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I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One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9118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614295"/>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025265"/>
            <a:ext cx="6076315" cy="19881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7" grpId="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My time here in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is going well. I love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Over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holiday, my parents and I are planning to go to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to see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 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 I’ve heard that it is an amazing sight, and I can’t wait to go. To me, the story of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is almost unbelievable. It’s amazing that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and __________________________________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My present state</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249289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My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66776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I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One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91186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614295"/>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025265"/>
            <a:ext cx="6076315" cy="23583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565400" y="1490980"/>
            <a:ext cx="9105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China</a:t>
            </a:r>
            <a:endParaRPr lang="en-US" altLang="zh-CN" sz="240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400050" y="1848485"/>
            <a:ext cx="20281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my new school</a:t>
            </a:r>
            <a:endParaRPr lang="en-US" altLang="zh-CN" sz="2400">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3062605" y="1848485"/>
            <a:ext cx="148590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classmates</a:t>
            </a:r>
            <a:endParaRPr lang="en-US" altLang="zh-CN" sz="240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1503045" y="2572385"/>
            <a:ext cx="1164590"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October</a:t>
            </a:r>
            <a:endParaRPr lang="en-US" altLang="zh-CN" sz="240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747645" y="2936875"/>
            <a:ext cx="829945"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Xi'an</a:t>
            </a:r>
            <a:endParaRPr lang="en-US" altLang="zh-CN" sz="240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4898390" y="2936875"/>
            <a:ext cx="141287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Terracotta</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5" name="文本框 24"/>
          <p:cNvSpPr txBox="1"/>
          <p:nvPr/>
        </p:nvSpPr>
        <p:spPr>
          <a:xfrm>
            <a:off x="400050" y="3310890"/>
            <a:ext cx="894080" cy="460375"/>
          </a:xfrm>
          <a:prstGeom prst="rect">
            <a:avLst/>
          </a:prstGeom>
          <a:noFill/>
        </p:spPr>
        <p:txBody>
          <a:bodyPr wrap="none" rtlCol="0">
            <a:spAutoFit/>
          </a:bodyPr>
          <a:p>
            <a:pPr algn="l"/>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Army</a:t>
            </a:r>
            <a:endPar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6" name="文本框 25"/>
          <p:cNvSpPr txBox="1"/>
          <p:nvPr/>
        </p:nvSpPr>
        <p:spPr>
          <a:xfrm>
            <a:off x="400050" y="4747260"/>
            <a:ext cx="220027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Terracotta </a:t>
            </a:r>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Army</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7" name="文本框 26"/>
          <p:cNvSpPr txBox="1"/>
          <p:nvPr/>
        </p:nvSpPr>
        <p:spPr>
          <a:xfrm>
            <a:off x="1992630" y="5146675"/>
            <a:ext cx="421068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there are more than 8,000 statues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8" name="文本框 27"/>
          <p:cNvSpPr txBox="1"/>
          <p:nvPr/>
        </p:nvSpPr>
        <p:spPr>
          <a:xfrm>
            <a:off x="949960" y="5485765"/>
            <a:ext cx="523494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no one in modern times knew about them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9" name="文本框 28"/>
          <p:cNvSpPr txBox="1"/>
          <p:nvPr/>
        </p:nvSpPr>
        <p:spPr>
          <a:xfrm>
            <a:off x="301625" y="5923280"/>
            <a:ext cx="19939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until the 1970s</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planning to visit several other places in Xi’an. My dad and I are both looking forward to going to the Shanxi History Museum,</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because my dad loves history and I have heard that this museum is known as a “Chinese treasure house”! </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going to the Xi’an City Wall and a few other famous sights.</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11230" y="301994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we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390605" y="4421384"/>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Two</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12230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945130"/>
            <a:ext cx="6089015" cy="124587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4325" y="4421505"/>
            <a:ext cx="6076315" cy="93662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bldLvl="0" animBg="1"/>
      <p:bldP spid="7"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planning to visit several other places in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My dad and I are both looking forward to going to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because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 ______________________________________</a:t>
            </a:r>
            <a:endParaRPr lang="en-US" altLang="zh-CN"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en-US" altLang="zh-CN" sz="2400" dirty="0">
                <a:latin typeface="Times New Roman" panose="02020603050405020304" charset="0"/>
                <a:ea typeface="TypeLand 康熙字典體試用版" pitchFamily="50" charset="-120"/>
                <a:cs typeface="Times New Roman" panose="02020603050405020304" charset="0"/>
                <a:sym typeface="+mn-ea"/>
              </a:rPr>
              <a:t>_____.</a:t>
            </a: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endParaRPr lang="zh-CN" altLang="en-US" sz="2400" dirty="0">
              <a:latin typeface="Times New Roman" panose="02020603050405020304" charset="0"/>
              <a:ea typeface="TypeLand 康熙字典體試用版" pitchFamily="50" charset="-120"/>
              <a:cs typeface="Times New Roman" panose="02020603050405020304" charset="0"/>
              <a:sym typeface="+mn-ea"/>
            </a:endParaRPr>
          </a:p>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also going to the </a:t>
            </a:r>
            <a:r>
              <a:rPr lang="en-US" altLang="zh-CN" sz="2400" dirty="0">
                <a:latin typeface="Times New Roman" panose="02020603050405020304" charset="0"/>
                <a:ea typeface="TypeLand 康熙字典體試用版" pitchFamily="50" charset="-120"/>
                <a:cs typeface="Times New Roman" panose="02020603050405020304" charset="0"/>
                <a:sym typeface="+mn-ea"/>
              </a:rPr>
              <a:t>_____________</a:t>
            </a:r>
            <a:r>
              <a:rPr lang="zh-CN" altLang="en-US" sz="2400" dirty="0">
                <a:latin typeface="Times New Roman" panose="02020603050405020304" charset="0"/>
                <a:ea typeface="TypeLand 康熙字典體試用版" pitchFamily="50" charset="-120"/>
                <a:cs typeface="Times New Roman" panose="02020603050405020304" charset="0"/>
                <a:sym typeface="+mn-ea"/>
              </a:rPr>
              <a:t> and a few other famous sights.</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49066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134746" y="454260"/>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Another destination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403305" y="3019946"/>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Why: Why we choose it</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8" name="组合 3"/>
          <p:cNvGrpSpPr/>
          <p:nvPr/>
        </p:nvGrpSpPr>
        <p:grpSpPr bwMode="auto">
          <a:xfrm>
            <a:off x="6403305" y="4336929"/>
            <a:ext cx="5628661" cy="818120"/>
            <a:chOff x="149017" y="93434"/>
            <a:chExt cx="6782725" cy="985348"/>
          </a:xfrm>
        </p:grpSpPr>
        <p:pic>
          <p:nvPicPr>
            <p:cNvPr id="19"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What: other sights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Two</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34" name="矩形 33"/>
          <p:cNvSpPr/>
          <p:nvPr/>
        </p:nvSpPr>
        <p:spPr>
          <a:xfrm>
            <a:off x="301625" y="1490980"/>
            <a:ext cx="6089015" cy="119951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14325" y="2967990"/>
            <a:ext cx="6089015" cy="12026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01625" y="4364355"/>
            <a:ext cx="6076315" cy="95694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760095" y="1863725"/>
            <a:ext cx="829945" cy="460375"/>
          </a:xfrm>
          <a:prstGeom prst="rect">
            <a:avLst/>
          </a:prstGeom>
          <a:noFill/>
        </p:spPr>
        <p:txBody>
          <a:bodyPr wrap="none" rtlCol="0">
            <a:spAutoFit/>
          </a:bodyPr>
          <a:p>
            <a:r>
              <a:rPr lang="en-US" altLang="zh-CN" sz="2400">
                <a:solidFill>
                  <a:srgbClr val="FF0000"/>
                </a:solidFill>
                <a:latin typeface="Times New Roman" panose="02020603050405020304" charset="0"/>
                <a:cs typeface="Times New Roman" panose="02020603050405020304" charset="0"/>
              </a:rPr>
              <a:t>Xi'an</a:t>
            </a:r>
            <a:endParaRPr lang="en-US" altLang="zh-CN" sz="2400">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3158490" y="2229485"/>
            <a:ext cx="3162935"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Shanxi History Museum</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5" name="文本框 4"/>
          <p:cNvSpPr txBox="1"/>
          <p:nvPr/>
        </p:nvSpPr>
        <p:spPr>
          <a:xfrm>
            <a:off x="4622165" y="2967990"/>
            <a:ext cx="16891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I have heard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文本框 8"/>
          <p:cNvSpPr txBox="1"/>
          <p:nvPr/>
        </p:nvSpPr>
        <p:spPr>
          <a:xfrm>
            <a:off x="1457325" y="2967990"/>
            <a:ext cx="273050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my dad loves history</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2" name="文本框 21"/>
          <p:cNvSpPr txBox="1"/>
          <p:nvPr/>
        </p:nvSpPr>
        <p:spPr>
          <a:xfrm>
            <a:off x="301625" y="3341370"/>
            <a:ext cx="6198870" cy="829945"/>
          </a:xfrm>
          <a:prstGeom prst="rect">
            <a:avLst/>
          </a:prstGeom>
          <a:noFill/>
        </p:spPr>
        <p:txBody>
          <a:bodyPr wrap="squar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that this museum is known as a “Chinese trea</a:t>
            </a:r>
            <a:r>
              <a:rPr lang="en-US" altLang="zh-CN"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sure house</a:t>
            </a:r>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 </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24" name="文本框 23"/>
          <p:cNvSpPr txBox="1"/>
          <p:nvPr/>
        </p:nvSpPr>
        <p:spPr>
          <a:xfrm>
            <a:off x="3504565" y="4416425"/>
            <a:ext cx="2081530" cy="460375"/>
          </a:xfrm>
          <a:prstGeom prst="rect">
            <a:avLst/>
          </a:prstGeom>
          <a:noFill/>
        </p:spPr>
        <p:txBody>
          <a:bodyPr wrap="none" rtlCol="0">
            <a:spAutoFit/>
          </a:bodyPr>
          <a:p>
            <a:pPr algn="l"/>
            <a:r>
              <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rPr>
              <a:t>Xi’an City Wall</a:t>
            </a:r>
            <a:endParaRPr lang="zh-CN" altLang="en-US" sz="2400" dirty="0">
              <a:solidFill>
                <a:srgbClr val="FF0000"/>
              </a:solidFill>
              <a:latin typeface="Times New Roman" panose="02020603050405020304" charset="0"/>
              <a:ea typeface="TypeLand 康熙字典體試用版" pitchFamily="50" charset="-120"/>
              <a:cs typeface="Times New Roman" panose="02020603050405020304" charset="0"/>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9" grpId="0"/>
      <p:bldP spid="5"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314325" y="149098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We’re taking the train, leaving the day before the October holiday begins. We’re arriving at 9: 30 a.m. and will start sightseeing right away, so I hope we sleep well on the train!</a:t>
            </a: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grpSp>
        <p:nvGrpSpPr>
          <p:cNvPr id="10" name="组合 3"/>
          <p:cNvGrpSpPr/>
          <p:nvPr/>
        </p:nvGrpSpPr>
        <p:grpSpPr bwMode="auto">
          <a:xfrm>
            <a:off x="6311257" y="1399227"/>
            <a:ext cx="5628661" cy="818120"/>
            <a:chOff x="149017" y="93434"/>
            <a:chExt cx="6782725" cy="985348"/>
          </a:xfrm>
        </p:grpSpPr>
        <p:pic>
          <p:nvPicPr>
            <p:cNvPr id="11"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056696" y="488676"/>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How: by train</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14" name="组合 3"/>
          <p:cNvGrpSpPr/>
          <p:nvPr/>
        </p:nvGrpSpPr>
        <p:grpSpPr bwMode="auto">
          <a:xfrm>
            <a:off x="6390605" y="2016011"/>
            <a:ext cx="5628661" cy="818120"/>
            <a:chOff x="149017" y="93434"/>
            <a:chExt cx="6782725" cy="985348"/>
          </a:xfrm>
        </p:grpSpPr>
        <p:pic>
          <p:nvPicPr>
            <p:cNvPr id="15"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845345" y="436827"/>
              <a:ext cx="575351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when: the day before October holiday</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 name="组合 9"/>
          <p:cNvGrpSpPr/>
          <p:nvPr/>
        </p:nvGrpSpPr>
        <p:grpSpPr bwMode="auto">
          <a:xfrm>
            <a:off x="-207645" y="337185"/>
            <a:ext cx="4537710" cy="1278890"/>
            <a:chOff x="5205782" y="2848622"/>
            <a:chExt cx="2556883" cy="791651"/>
          </a:xfrm>
        </p:grpSpPr>
        <p:pic>
          <p:nvPicPr>
            <p:cNvPr id="3"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Three</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sp>
        <p:nvSpPr>
          <p:cNvPr id="7" name="矩形 6"/>
          <p:cNvSpPr/>
          <p:nvPr/>
        </p:nvSpPr>
        <p:spPr>
          <a:xfrm>
            <a:off x="301625" y="1490980"/>
            <a:ext cx="6089015" cy="156908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8"/>
          <p:cNvSpPr>
            <a:spLocks noChangeArrowheads="1"/>
          </p:cNvSpPr>
          <p:nvPr/>
        </p:nvSpPr>
        <p:spPr bwMode="auto">
          <a:xfrm>
            <a:off x="327025" y="4659630"/>
            <a:ext cx="60763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00000"/>
              </a:lnSpc>
            </a:pPr>
            <a:r>
              <a:rPr lang="zh-CN" altLang="en-US" sz="2400" dirty="0">
                <a:latin typeface="Times New Roman" panose="02020603050405020304" charset="0"/>
                <a:ea typeface="TypeLand 康熙字典體試用版" pitchFamily="50" charset="-120"/>
                <a:cs typeface="Times New Roman" panose="02020603050405020304" charset="0"/>
                <a:sym typeface="+mn-ea"/>
              </a:rPr>
              <a:t>I guess that’s all for now! I’ll write again soon and send photos! Do you have any plans for the coming holiday? Hope to hear from you soon.</a:t>
            </a:r>
            <a:endParaRPr lang="zh-CN" altLang="en-US" sz="2400" dirty="0">
              <a:solidFill>
                <a:schemeClr val="tx1"/>
              </a:solidFill>
              <a:latin typeface="Times New Roman" panose="02020603050405020304" charset="0"/>
              <a:ea typeface="TypeLand 康熙字典體試用版" pitchFamily="50" charset="-120"/>
              <a:cs typeface="Times New Roman" panose="02020603050405020304" charset="0"/>
            </a:endParaRPr>
          </a:p>
          <a:p>
            <a:pPr algn="just" fontAlgn="auto">
              <a:lnSpc>
                <a:spcPct val="100000"/>
              </a:lnSpc>
            </a:pPr>
            <a:endParaRPr lang="zh-CN" altLang="en-US" sz="2400" dirty="0">
              <a:solidFill>
                <a:schemeClr val="bg1">
                  <a:lumMod val="65000"/>
                </a:schemeClr>
              </a:solidFill>
              <a:latin typeface="Times New Roman" panose="02020603050405020304" charset="0"/>
              <a:ea typeface="TypeLand 康熙字典體試用版" pitchFamily="50" charset="-120"/>
              <a:cs typeface="Times New Roman" panose="02020603050405020304" charset="0"/>
              <a:sym typeface="+mn-ea"/>
            </a:endParaRPr>
          </a:p>
        </p:txBody>
      </p:sp>
      <p:sp>
        <p:nvSpPr>
          <p:cNvPr id="9" name="矩形 8"/>
          <p:cNvSpPr/>
          <p:nvPr/>
        </p:nvSpPr>
        <p:spPr>
          <a:xfrm>
            <a:off x="327025" y="4659630"/>
            <a:ext cx="6089015" cy="13246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3"/>
          <p:cNvGrpSpPr/>
          <p:nvPr/>
        </p:nvGrpSpPr>
        <p:grpSpPr bwMode="auto">
          <a:xfrm>
            <a:off x="6416032" y="4502472"/>
            <a:ext cx="5628661" cy="818120"/>
            <a:chOff x="149017" y="93434"/>
            <a:chExt cx="6782725" cy="985348"/>
          </a:xfrm>
        </p:grpSpPr>
        <p:pic>
          <p:nvPicPr>
            <p:cNvPr id="23"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Ending</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grpSp>
        <p:nvGrpSpPr>
          <p:cNvPr id="26" name="组合 9"/>
          <p:cNvGrpSpPr/>
          <p:nvPr/>
        </p:nvGrpSpPr>
        <p:grpSpPr bwMode="auto">
          <a:xfrm>
            <a:off x="-136525" y="3380740"/>
            <a:ext cx="4537710" cy="1278890"/>
            <a:chOff x="5205782" y="2848622"/>
            <a:chExt cx="2556883" cy="791651"/>
          </a:xfrm>
        </p:grpSpPr>
        <p:pic>
          <p:nvPicPr>
            <p:cNvPr id="27"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5392557" y="2848622"/>
              <a:ext cx="2370108" cy="7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11"/>
            <p:cNvSpPr txBox="1">
              <a:spLocks noChangeArrowheads="1"/>
            </p:cNvSpPr>
            <p:nvPr/>
          </p:nvSpPr>
          <p:spPr bwMode="auto">
            <a:xfrm>
              <a:off x="5205782" y="3022754"/>
              <a:ext cx="1896730" cy="28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latin typeface="MV Boli" panose="02000500030200090000" charset="0"/>
                  <a:ea typeface="TypeLand 康熙字典體試用版" pitchFamily="50" charset="-120"/>
                  <a:cs typeface="MV Boli" panose="02000500030200090000" charset="0"/>
                </a:rPr>
                <a:t>Part Four</a:t>
              </a:r>
              <a:endParaRPr lang="en-US" altLang="zh-CN" sz="2400" dirty="0">
                <a:solidFill>
                  <a:schemeClr val="bg1"/>
                </a:solidFill>
                <a:latin typeface="MV Boli" panose="02000500030200090000" charset="0"/>
                <a:ea typeface="TypeLand 康熙字典體試用版" pitchFamily="50" charset="-120"/>
                <a:cs typeface="MV Boli" panose="02000500030200090000" charset="0"/>
              </a:endParaRPr>
            </a:p>
          </p:txBody>
        </p:sp>
      </p:grpSp>
      <p:grpSp>
        <p:nvGrpSpPr>
          <p:cNvPr id="29" name="组合 3"/>
          <p:cNvGrpSpPr/>
          <p:nvPr/>
        </p:nvGrpSpPr>
        <p:grpSpPr bwMode="auto">
          <a:xfrm>
            <a:off x="6461725" y="5070361"/>
            <a:ext cx="5628661" cy="818120"/>
            <a:chOff x="149017" y="93434"/>
            <a:chExt cx="6782725" cy="985348"/>
          </a:xfrm>
        </p:grpSpPr>
        <p:pic>
          <p:nvPicPr>
            <p:cNvPr id="30" name="Picture 9" descr="F:\ppt素材\图标\我收集的图标\字体\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325247" y="-2623559"/>
              <a:ext cx="793656" cy="641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F:\超棒ppt模板\中国风\中国风物件\mao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17" y="93434"/>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
            <p:cNvSpPr txBox="1">
              <a:spLocks noChangeArrowheads="1"/>
            </p:cNvSpPr>
            <p:nvPr/>
          </p:nvSpPr>
          <p:spPr bwMode="auto">
            <a:xfrm>
              <a:off x="1179127" y="480263"/>
              <a:ext cx="3843631" cy="443582"/>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l">
                <a:buClrTx/>
                <a:buSzTx/>
                <a:buFontTx/>
              </a:pPr>
              <a:r>
                <a:rPr lang="en-US" altLang="zh-CN" dirty="0">
                  <a:solidFill>
                    <a:schemeClr val="bg1"/>
                  </a:solidFill>
                  <a:latin typeface="MV Boli" panose="02000500030200090000" charset="0"/>
                  <a:ea typeface="TypeLand 康熙字典體試用版" pitchFamily="50" charset="-120"/>
                  <a:cs typeface="MV Boli" panose="02000500030200090000" charset="0"/>
                  <a:sym typeface="+mn-ea"/>
                </a:rPr>
                <a:t>Hopes or Wishes</a:t>
              </a:r>
              <a:endParaRPr lang="en-US" altLang="zh-CN" dirty="0">
                <a:solidFill>
                  <a:schemeClr val="bg1"/>
                </a:solidFill>
                <a:latin typeface="MV Boli" panose="02000500030200090000" charset="0"/>
                <a:ea typeface="TypeLand 康熙字典體試用版" pitchFamily="50" charset="-120"/>
                <a:cs typeface="MV Boli" panose="02000500030200090000" charset="0"/>
                <a:sym typeface="+mn-ea"/>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2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4" grpId="0"/>
      <p:bldP spid="9"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lvl="0" algn="l">
          <a:buClrTx/>
          <a:buSzTx/>
          <a:buFontTx/>
          <a:defRPr lang="en-US" sz="3200" b="1" dirty="0">
            <a:solidFill>
              <a:schemeClr val="tx1"/>
            </a:solidFill>
            <a:latin typeface="MV Boli" panose="02000500030200090000" charset="0"/>
            <a:ea typeface="TypeLand 康熙字典體試用版" pitchFamily="50" charset="-120"/>
            <a:cs typeface="MV Boli" panose="02000500030200090000" charset="0"/>
            <a:sym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9318</Words>
  <Application>WPS 演示</Application>
  <PresentationFormat>自定义</PresentationFormat>
  <Paragraphs>377</Paragraphs>
  <Slides>18</Slides>
  <Notes>32</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MV Boli</vt:lpstr>
      <vt:lpstr>TypeLand 康熙字典體試用版</vt:lpstr>
      <vt:lpstr>Adobe 明體 Std L</vt:lpstr>
      <vt:lpstr>Segoe Script</vt:lpstr>
      <vt:lpstr>方正兰亭黑_GBK</vt:lpstr>
      <vt:lpstr>汉仪铁山隶书繁</vt:lpstr>
      <vt:lpstr>Calibri</vt:lpstr>
      <vt:lpstr>Times New Roman</vt:lpstr>
      <vt:lpstr>隶书</vt:lpstr>
      <vt:lpstr>微软雅黑</vt:lpstr>
      <vt:lpstr>Arial Unicode MS</vt:lpstr>
      <vt:lpstr>HelveticaNeue</vt:lpstr>
      <vt:lpstr>NumberOnly</vt:lpstr>
      <vt:lpstr>华文新魏</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470</dc:title>
  <dc:creator>深度联盟http://www.deepbbs.org</dc:creator>
  <cp:lastModifiedBy>南山有谷堆</cp:lastModifiedBy>
  <cp:revision>254</cp:revision>
  <dcterms:created xsi:type="dcterms:W3CDTF">2016-09-23T04:00:00Z</dcterms:created>
  <dcterms:modified xsi:type="dcterms:W3CDTF">2020-09-10T07:00:07Z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