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1" r:id="rId2"/>
    <p:sldMasterId id="2147483675" r:id="rId3"/>
  </p:sldMasterIdLst>
  <p:sldIdLst>
    <p:sldId id="310" r:id="rId4"/>
    <p:sldId id="256" r:id="rId5"/>
    <p:sldId id="260" r:id="rId6"/>
    <p:sldId id="300" r:id="rId7"/>
    <p:sldId id="286" r:id="rId8"/>
    <p:sldId id="285" r:id="rId9"/>
    <p:sldId id="299" r:id="rId10"/>
    <p:sldId id="262" r:id="rId11"/>
    <p:sldId id="298" r:id="rId12"/>
    <p:sldId id="276" r:id="rId13"/>
    <p:sldId id="293" r:id="rId14"/>
    <p:sldId id="294" r:id="rId15"/>
    <p:sldId id="267" r:id="rId16"/>
    <p:sldId id="268" r:id="rId17"/>
    <p:sldId id="270" r:id="rId18"/>
    <p:sldId id="329" r:id="rId19"/>
    <p:sldId id="291" r:id="rId20"/>
    <p:sldId id="273" r:id="rId21"/>
    <p:sldId id="281" r:id="rId22"/>
    <p:sldId id="289" r:id="rId23"/>
    <p:sldId id="292" r:id="rId24"/>
    <p:sldId id="288" r:id="rId25"/>
    <p:sldId id="328" r:id="rId26"/>
    <p:sldId id="287" r:id="rId27"/>
    <p:sldId id="301" r:id="rId28"/>
    <p:sldId id="295" r:id="rId29"/>
    <p:sldId id="274" r:id="rId30"/>
    <p:sldId id="302" r:id="rId31"/>
    <p:sldId id="296" r:id="rId32"/>
    <p:sldId id="297" r:id="rId33"/>
    <p:sldId id="282"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E73A1C"/>
    <a:srgbClr val="F2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7"/>
    <p:restoredTop sz="93699"/>
  </p:normalViewPr>
  <p:slideViewPr>
    <p:cSldViewPr snapToGrid="0" snapToObjects="1">
      <p:cViewPr varScale="1">
        <p:scale>
          <a:sx n="82" d="100"/>
          <a:sy n="82" d="100"/>
        </p:scale>
        <p:origin x="60" y="12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office.msn.com.cn/" TargetMode="Externa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100000">
                <a:schemeClr val="accent2">
                  <a:lumMod val="50000"/>
                </a:schemeClr>
              </a:gs>
              <a:gs pos="41000">
                <a:schemeClr val="accent1">
                  <a:lumMod val="75000"/>
                </a:schemeClr>
              </a:gs>
              <a:gs pos="0">
                <a:schemeClr val="accent3">
                  <a:lumMod val="75000"/>
                </a:schemeClr>
              </a:gs>
              <a:gs pos="72000">
                <a:schemeClr val="accent2">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占位符 6"/>
          <p:cNvSpPr>
            <a:spLocks noGrp="1"/>
          </p:cNvSpPr>
          <p:nvPr>
            <p:ph type="body" sz="quarter" idx="13"/>
          </p:nvPr>
        </p:nvSpPr>
        <p:spPr>
          <a:xfrm>
            <a:off x="2915213" y="2128074"/>
            <a:ext cx="8084654" cy="1041761"/>
          </a:xfrm>
          <a:prstGeom prst="rect">
            <a:avLst/>
          </a:prstGeom>
        </p:spPr>
        <p:txBody>
          <a:bodyPr anchor="t"/>
          <a:lstStyle>
            <a:lvl1pPr marL="0" indent="0" algn="l">
              <a:lnSpc>
                <a:spcPct val="100000"/>
              </a:lnSpc>
              <a:buNone/>
              <a:defRPr sz="54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grpSp>
        <p:nvGrpSpPr>
          <p:cNvPr id="9" name="组 8"/>
          <p:cNvGrpSpPr/>
          <p:nvPr userDrawn="1"/>
        </p:nvGrpSpPr>
        <p:grpSpPr>
          <a:xfrm rot="18636342">
            <a:off x="-4842314" y="-4768554"/>
            <a:ext cx="9526783" cy="8018066"/>
            <a:chOff x="-1833690" y="-2141397"/>
            <a:chExt cx="9526783" cy="9526783"/>
          </a:xfrm>
        </p:grpSpPr>
        <p:sp>
          <p:nvSpPr>
            <p:cNvPr id="7" name="椭圆 1"/>
            <p:cNvSpPr/>
            <p:nvPr userDrawn="1"/>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8" name="椭圆 1"/>
            <p:cNvSpPr/>
            <p:nvPr userDrawn="1"/>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0" name="文本占位符 6"/>
          <p:cNvSpPr>
            <a:spLocks noGrp="1"/>
          </p:cNvSpPr>
          <p:nvPr>
            <p:ph type="body" sz="quarter" idx="14"/>
          </p:nvPr>
        </p:nvSpPr>
        <p:spPr>
          <a:xfrm>
            <a:off x="2915213" y="3169834"/>
            <a:ext cx="8084654" cy="588643"/>
          </a:xfrm>
          <a:prstGeom prst="rect">
            <a:avLst/>
          </a:prstGeom>
        </p:spPr>
        <p:txBody>
          <a:bodyPr anchor="t"/>
          <a:lstStyle>
            <a:lvl1pPr marL="0" indent="0" algn="l">
              <a:lnSpc>
                <a:spcPct val="100000"/>
              </a:lnSpc>
              <a:buNone/>
              <a:defRPr sz="2400" b="0">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grpSp>
        <p:nvGrpSpPr>
          <p:cNvPr id="11" name="组 10"/>
          <p:cNvGrpSpPr/>
          <p:nvPr userDrawn="1"/>
        </p:nvGrpSpPr>
        <p:grpSpPr>
          <a:xfrm rot="18636342">
            <a:off x="7423535" y="5313870"/>
            <a:ext cx="9526783" cy="8018066"/>
            <a:chOff x="-1833690" y="-2141397"/>
            <a:chExt cx="9526783" cy="9526783"/>
          </a:xfrm>
        </p:grpSpPr>
        <p:sp>
          <p:nvSpPr>
            <p:cNvPr id="12" name="椭圆 1"/>
            <p:cNvSpPr/>
            <p:nvPr userDrawn="1"/>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13" name="椭圆 1"/>
            <p:cNvSpPr/>
            <p:nvPr userDrawn="1"/>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4" name="文本占位符 6"/>
          <p:cNvSpPr>
            <a:spLocks noGrp="1"/>
          </p:cNvSpPr>
          <p:nvPr>
            <p:ph type="body" sz="quarter" idx="15"/>
          </p:nvPr>
        </p:nvSpPr>
        <p:spPr>
          <a:xfrm>
            <a:off x="2915213" y="4033466"/>
            <a:ext cx="8084654" cy="588643"/>
          </a:xfrm>
          <a:prstGeom prst="rect">
            <a:avLst/>
          </a:prstGeom>
        </p:spPr>
        <p:txBody>
          <a:bodyPr anchor="t"/>
          <a:lstStyle>
            <a:lvl1pPr marL="285750" indent="-285750" algn="l">
              <a:lnSpc>
                <a:spcPct val="100000"/>
              </a:lnSpc>
              <a:buFont typeface="Arial" panose="020B0604020202020204" pitchFamily="34" charset="0"/>
              <a:buChar char="•"/>
              <a:defRPr sz="1400" b="0">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grpSp>
        <p:nvGrpSpPr>
          <p:cNvPr id="15" name="Group 2"/>
          <p:cNvGrpSpPr/>
          <p:nvPr userDrawn="1"/>
        </p:nvGrpSpPr>
        <p:grpSpPr bwMode="auto">
          <a:xfrm>
            <a:off x="10236893" y="5891309"/>
            <a:ext cx="1940418" cy="1030077"/>
            <a:chOff x="0" y="43"/>
            <a:chExt cx="5602" cy="4277"/>
          </a:xfrm>
        </p:grpSpPr>
        <p:pic>
          <p:nvPicPr>
            <p:cNvPr id="16" name="Picture 3" descr="Thank you 02"/>
            <p:cNvPicPr>
              <a:picLocks noChangeAspect="1" noChangeArrowheads="1"/>
            </p:cNvPicPr>
            <p:nvPr/>
          </p:nvPicPr>
          <p:blipFill>
            <a:blip r:embed="rId2"/>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4"/>
            <p:cNvSpPr txBox="1">
              <a:spLocks noChangeArrowheads="1"/>
            </p:cNvSpPr>
            <p:nvPr/>
          </p:nvSpPr>
          <p:spPr bwMode="auto">
            <a:xfrm>
              <a:off x="1973" y="4032"/>
              <a:ext cx="2074"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p>
          </p:txBody>
        </p:sp>
      </p:grpSp>
    </p:spTree>
  </p:cSld>
  <p:clrMapOvr>
    <a:masterClrMapping/>
  </p:clrMapOvr>
  <p:transition spd="med" advTm="0">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副标题页_5">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5">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5">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grpSp>
        <p:nvGrpSpPr>
          <p:cNvPr id="10" name="Group 2"/>
          <p:cNvGrpSpPr/>
          <p:nvPr userDrawn="1"/>
        </p:nvGrpSpPr>
        <p:grpSpPr bwMode="auto">
          <a:xfrm>
            <a:off x="10236893" y="5891309"/>
            <a:ext cx="1940418" cy="1030077"/>
            <a:chOff x="0" y="43"/>
            <a:chExt cx="5602" cy="4277"/>
          </a:xfrm>
        </p:grpSpPr>
        <p:pic>
          <p:nvPicPr>
            <p:cNvPr id="11"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1973" y="4032"/>
              <a:ext cx="2074"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p>
          </p:txBody>
        </p:sp>
      </p:grpSp>
    </p:spTree>
  </p:cSld>
  <p:clrMapOvr>
    <a:masterClrMapping/>
  </p:clrMapOvr>
  <p:transition spd="med" advTm="0">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6" name="组 5"/>
          <p:cNvGrpSpPr/>
          <p:nvPr userDrawn="1"/>
        </p:nvGrpSpPr>
        <p:grpSpPr>
          <a:xfrm rot="17100000" flipH="1">
            <a:off x="1415669" y="-1088262"/>
            <a:ext cx="12969854" cy="15178844"/>
            <a:chOff x="-3533241" y="-1493421"/>
            <a:chExt cx="10611835" cy="9526783"/>
          </a:xfrm>
        </p:grpSpPr>
        <p:sp>
          <p:nvSpPr>
            <p:cNvPr id="3" name="椭圆 1"/>
            <p:cNvSpPr/>
            <p:nvPr userDrawn="1"/>
          </p:nvSpPr>
          <p:spPr>
            <a:xfrm rot="19800000">
              <a:off x="-3533241" y="-1061330"/>
              <a:ext cx="10611835" cy="8841402"/>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17526771">
              <a:off x="-3623933" y="-1120658"/>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0"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grpSp>
        <p:nvGrpSpPr>
          <p:cNvPr id="7" name="Group 2"/>
          <p:cNvGrpSpPr/>
          <p:nvPr userDrawn="1"/>
        </p:nvGrpSpPr>
        <p:grpSpPr bwMode="auto">
          <a:xfrm>
            <a:off x="10236893" y="5891309"/>
            <a:ext cx="1940418" cy="1030077"/>
            <a:chOff x="0" y="43"/>
            <a:chExt cx="5602" cy="4277"/>
          </a:xfrm>
        </p:grpSpPr>
        <p:pic>
          <p:nvPicPr>
            <p:cNvPr id="8"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1973" y="4032"/>
              <a:ext cx="2074"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p>
          </p:txBody>
        </p:sp>
      </p:grpSp>
    </p:spTree>
  </p:cSld>
  <p:clrMapOvr>
    <a:masterClrMapping/>
  </p:clrMapOvr>
  <p:transition spd="med" advTm="0">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5"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grpSp>
        <p:nvGrpSpPr>
          <p:cNvPr id="7" name="Group 2"/>
          <p:cNvGrpSpPr/>
          <p:nvPr userDrawn="1"/>
        </p:nvGrpSpPr>
        <p:grpSpPr bwMode="auto">
          <a:xfrm>
            <a:off x="10236893" y="5891309"/>
            <a:ext cx="1940418" cy="1030077"/>
            <a:chOff x="0" y="43"/>
            <a:chExt cx="5602" cy="4277"/>
          </a:xfrm>
        </p:grpSpPr>
        <p:pic>
          <p:nvPicPr>
            <p:cNvPr id="8"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1973" y="4032"/>
              <a:ext cx="2074"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p>
          </p:txBody>
        </p:sp>
      </p:grpSp>
    </p:spTree>
  </p:cSld>
  <p:clrMapOvr>
    <a:masterClrMapping/>
  </p:clrMapOvr>
  <p:transition spd="med" advTm="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 name="组 3"/>
          <p:cNvGrpSpPr/>
          <p:nvPr userDrawn="1"/>
        </p:nvGrpSpPr>
        <p:grpSpPr>
          <a:xfrm rot="21247073">
            <a:off x="-1761892" y="-334537"/>
            <a:ext cx="19187532" cy="9077094"/>
            <a:chOff x="-2207941" y="334536"/>
            <a:chExt cx="19187532" cy="9077094"/>
          </a:xfrm>
        </p:grpSpPr>
        <p:sp>
          <p:nvSpPr>
            <p:cNvPr id="3" name="椭圆 1"/>
            <p:cNvSpPr/>
            <p:nvPr userDrawn="1"/>
          </p:nvSpPr>
          <p:spPr>
            <a:xfrm rot="354265">
              <a:off x="-2207941"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a:off x="-1709853"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7"/>
          <p:cNvSpPr>
            <a:spLocks noGrp="1"/>
          </p:cNvSpPr>
          <p:nvPr>
            <p:ph type="body" sz="quarter" idx="10" hasCustomPrompt="1"/>
          </p:nvPr>
        </p:nvSpPr>
        <p:spPr>
          <a:xfrm>
            <a:off x="6607140" y="258233"/>
            <a:ext cx="5302783" cy="721395"/>
          </a:xfrm>
          <a:prstGeom prst="rect">
            <a:avLst/>
          </a:prstGeom>
          <a:ln w="12700" cmpd="sng">
            <a:noFill/>
          </a:ln>
        </p:spPr>
        <p:txBody>
          <a:bodyPr vert="horz" anchor="ctr"/>
          <a:lstStyle>
            <a:lvl1pPr marL="0" indent="0" algn="r">
              <a:buNone/>
              <a:defRPr sz="2400" b="1">
                <a:solidFill>
                  <a:schemeClr val="accent3">
                    <a:lumMod val="75000"/>
                  </a:schemeClr>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grpSp>
        <p:nvGrpSpPr>
          <p:cNvPr id="8" name="Group 2"/>
          <p:cNvGrpSpPr/>
          <p:nvPr userDrawn="1"/>
        </p:nvGrpSpPr>
        <p:grpSpPr bwMode="auto">
          <a:xfrm>
            <a:off x="10236893" y="5891309"/>
            <a:ext cx="1940418" cy="1030077"/>
            <a:chOff x="0" y="43"/>
            <a:chExt cx="5602" cy="4277"/>
          </a:xfrm>
        </p:grpSpPr>
        <p:pic>
          <p:nvPicPr>
            <p:cNvPr id="9" name="Picture 3" descr="Thank you 02"/>
            <p:cNvPicPr>
              <a:picLocks noChangeAspect="1" noChangeArrowheads="1"/>
            </p:cNvPicPr>
            <p:nvPr/>
          </p:nvPicPr>
          <p:blipFill>
            <a:blip r:embed="rId2"/>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1973" y="4032"/>
              <a:ext cx="2074"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p>
          </p:txBody>
        </p:sp>
      </p:grpSp>
    </p:spTree>
  </p:cSld>
  <p:clrMapOvr>
    <a:masterClrMapping/>
  </p:clrMapOvr>
  <p:transition spd="med" advTm="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 name="组 8"/>
          <p:cNvGrpSpPr/>
          <p:nvPr userDrawn="1"/>
        </p:nvGrpSpPr>
        <p:grpSpPr>
          <a:xfrm rot="17100000" flipH="1">
            <a:off x="-1996604" y="-2649433"/>
            <a:ext cx="12969854" cy="15178844"/>
            <a:chOff x="-3533241" y="-1493421"/>
            <a:chExt cx="10611835" cy="9526783"/>
          </a:xfrm>
        </p:grpSpPr>
        <p:sp>
          <p:nvSpPr>
            <p:cNvPr id="10" name="椭圆 1"/>
            <p:cNvSpPr/>
            <p:nvPr userDrawn="1"/>
          </p:nvSpPr>
          <p:spPr>
            <a:xfrm rot="19800000">
              <a:off x="-3533241" y="-1061330"/>
              <a:ext cx="10611835" cy="8841402"/>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11" name="椭圆 1"/>
            <p:cNvSpPr/>
            <p:nvPr userDrawn="1"/>
          </p:nvSpPr>
          <p:spPr>
            <a:xfrm rot="17526771">
              <a:off x="-3623933" y="-1120658"/>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2"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accent2">
                    <a:lumMod val="75000"/>
                  </a:schemeClr>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grpSp>
        <p:nvGrpSpPr>
          <p:cNvPr id="8" name="Group 2"/>
          <p:cNvGrpSpPr/>
          <p:nvPr userDrawn="1"/>
        </p:nvGrpSpPr>
        <p:grpSpPr bwMode="auto">
          <a:xfrm>
            <a:off x="10236893" y="5891309"/>
            <a:ext cx="1940418" cy="1030077"/>
            <a:chOff x="0" y="43"/>
            <a:chExt cx="5602" cy="4277"/>
          </a:xfrm>
        </p:grpSpPr>
        <p:pic>
          <p:nvPicPr>
            <p:cNvPr id="13"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p:cNvSpPr txBox="1">
              <a:spLocks noChangeArrowheads="1"/>
            </p:cNvSpPr>
            <p:nvPr/>
          </p:nvSpPr>
          <p:spPr bwMode="auto">
            <a:xfrm>
              <a:off x="1973" y="4032"/>
              <a:ext cx="2074"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p>
          </p:txBody>
        </p:sp>
      </p:grpSp>
    </p:spTree>
  </p:cSld>
  <p:clrMapOvr>
    <a:masterClrMapping/>
  </p:clrMapOvr>
  <p:transition spd="med" advTm="0">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_5">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2000" cy="6854653"/>
          </a:xfrm>
          <a:prstGeom prst="rect">
            <a:avLst/>
          </a:prstGeom>
        </p:spPr>
      </p:pic>
      <p:sp>
        <p:nvSpPr>
          <p:cNvPr id="3" name="矩形 2"/>
          <p:cNvSpPr/>
          <p:nvPr userDrawn="1"/>
        </p:nvSpPr>
        <p:spPr>
          <a:xfrm>
            <a:off x="0" y="0"/>
            <a:ext cx="12192000" cy="6858000"/>
          </a:xfrm>
          <a:prstGeom prst="rect">
            <a:avLst/>
          </a:pr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grpSp>
        <p:nvGrpSpPr>
          <p:cNvPr id="5" name="Group 2"/>
          <p:cNvGrpSpPr/>
          <p:nvPr userDrawn="1"/>
        </p:nvGrpSpPr>
        <p:grpSpPr bwMode="auto">
          <a:xfrm>
            <a:off x="10236893" y="5891309"/>
            <a:ext cx="1940418" cy="1030077"/>
            <a:chOff x="0" y="43"/>
            <a:chExt cx="5602" cy="4277"/>
          </a:xfrm>
        </p:grpSpPr>
        <p:pic>
          <p:nvPicPr>
            <p:cNvPr id="6" name="Picture 3" descr="Thank you 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1973" y="4032"/>
              <a:ext cx="2074"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p>
          </p:txBody>
        </p:sp>
      </p:grpSp>
    </p:spTree>
  </p:cSld>
  <p:clrMapOvr>
    <a:masterClrMapping/>
  </p:clrMapOvr>
  <p:transition spd="med" advTm="0">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页_6">
    <p:bg>
      <p:bgPr>
        <a:solidFill>
          <a:schemeClr val="accent1">
            <a:lumMod val="75000"/>
          </a:schemeClr>
        </a:solidFill>
        <a:effectLst/>
      </p:bgPr>
    </p:bg>
    <p:spTree>
      <p:nvGrpSpPr>
        <p:cNvPr id="1" name=""/>
        <p:cNvGrpSpPr/>
        <p:nvPr/>
      </p:nvGrpSpPr>
      <p:grpSpPr>
        <a:xfrm>
          <a:off x="0" y="0"/>
          <a:ext cx="0" cy="0"/>
          <a:chOff x="0" y="0"/>
          <a:chExt cx="0" cy="0"/>
        </a:xfrm>
      </p:grpSpPr>
      <p:sp>
        <p:nvSpPr>
          <p:cNvPr id="3" name="矩形 2"/>
          <p:cNvSpPr/>
          <p:nvPr userDrawn="1"/>
        </p:nvSpPr>
        <p:spPr>
          <a:xfrm>
            <a:off x="-14689" y="1176053"/>
            <a:ext cx="12192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nvGrpSpPr>
          <p:cNvPr id="4" name="Group 2"/>
          <p:cNvGrpSpPr/>
          <p:nvPr userDrawn="1"/>
        </p:nvGrpSpPr>
        <p:grpSpPr bwMode="auto">
          <a:xfrm>
            <a:off x="10236893" y="5891309"/>
            <a:ext cx="1940418" cy="1030077"/>
            <a:chOff x="0" y="43"/>
            <a:chExt cx="5602" cy="4277"/>
          </a:xfrm>
        </p:grpSpPr>
        <p:pic>
          <p:nvPicPr>
            <p:cNvPr id="5"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1973" y="4032"/>
              <a:ext cx="2074"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p>
          </p:txBody>
        </p:sp>
      </p:grpSp>
    </p:spTree>
  </p:cSld>
  <p:clrMapOvr>
    <a:masterClrMapping/>
  </p:clrMapOvr>
  <p:transition spd="med" advTm="0">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页_7">
    <p:bg>
      <p:bgPr>
        <a:solidFill>
          <a:schemeClr val="accent2">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1182028"/>
            <a:ext cx="12192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nvGrpSpPr>
          <p:cNvPr id="4" name="Group 2"/>
          <p:cNvGrpSpPr/>
          <p:nvPr userDrawn="1"/>
        </p:nvGrpSpPr>
        <p:grpSpPr bwMode="auto">
          <a:xfrm>
            <a:off x="10236893" y="5891309"/>
            <a:ext cx="1940418" cy="1030077"/>
            <a:chOff x="0" y="43"/>
            <a:chExt cx="5602" cy="4277"/>
          </a:xfrm>
        </p:grpSpPr>
        <p:pic>
          <p:nvPicPr>
            <p:cNvPr id="5"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1973" y="4032"/>
              <a:ext cx="2074"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p>
          </p:txBody>
        </p:sp>
      </p:grpSp>
    </p:spTree>
  </p:cSld>
  <p:clrMapOvr>
    <a:masterClrMapping/>
  </p:clrMapOvr>
  <p:transition spd="med" advTm="0">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页_8">
    <p:bg>
      <p:bgPr>
        <a:solidFill>
          <a:schemeClr val="accent3">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1182028"/>
            <a:ext cx="12192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nvGrpSpPr>
          <p:cNvPr id="4" name="Group 2"/>
          <p:cNvGrpSpPr/>
          <p:nvPr userDrawn="1"/>
        </p:nvGrpSpPr>
        <p:grpSpPr bwMode="auto">
          <a:xfrm>
            <a:off x="10115708" y="5726056"/>
            <a:ext cx="1940418" cy="1030077"/>
            <a:chOff x="0" y="43"/>
            <a:chExt cx="5602" cy="4277"/>
          </a:xfrm>
        </p:grpSpPr>
        <p:pic>
          <p:nvPicPr>
            <p:cNvPr id="5"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1973" y="4032"/>
              <a:ext cx="2074"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p>
          </p:txBody>
        </p:sp>
      </p:grpSp>
    </p:spTree>
  </p:cSld>
  <p:clrMapOvr>
    <a:masterClrMapping/>
  </p:clrMapOvr>
  <p:transition spd="med" advTm="0">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页_9">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4" name="组 3"/>
          <p:cNvGrpSpPr/>
          <p:nvPr userDrawn="1"/>
        </p:nvGrpSpPr>
        <p:grpSpPr>
          <a:xfrm rot="21247073">
            <a:off x="-1761892" y="-334537"/>
            <a:ext cx="19187532" cy="9077094"/>
            <a:chOff x="-2207941" y="334536"/>
            <a:chExt cx="19187532" cy="9077094"/>
          </a:xfrm>
        </p:grpSpPr>
        <p:sp>
          <p:nvSpPr>
            <p:cNvPr id="3" name="椭圆 1"/>
            <p:cNvSpPr/>
            <p:nvPr userDrawn="1"/>
          </p:nvSpPr>
          <p:spPr>
            <a:xfrm rot="354265">
              <a:off x="-2207941"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a:off x="-1709853"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7"/>
          <p:cNvSpPr>
            <a:spLocks noGrp="1"/>
          </p:cNvSpPr>
          <p:nvPr>
            <p:ph type="body" sz="quarter" idx="10" hasCustomPrompt="1"/>
          </p:nvPr>
        </p:nvSpPr>
        <p:spPr>
          <a:xfrm>
            <a:off x="6607140" y="258233"/>
            <a:ext cx="5302783" cy="721395"/>
          </a:xfrm>
          <a:prstGeom prst="rect">
            <a:avLst/>
          </a:prstGeom>
          <a:ln w="12700" cmpd="sng">
            <a:noFill/>
          </a:ln>
        </p:spPr>
        <p:txBody>
          <a:bodyPr vert="horz" anchor="ctr"/>
          <a:lstStyle>
            <a:lvl1pPr marL="0" indent="0" algn="r">
              <a:buNone/>
              <a:defRPr sz="2400" b="1">
                <a:solidFill>
                  <a:schemeClr val="accent4">
                    <a:lumMod val="75000"/>
                  </a:schemeClr>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grpSp>
        <p:nvGrpSpPr>
          <p:cNvPr id="9" name="Group 2"/>
          <p:cNvGrpSpPr/>
          <p:nvPr userDrawn="1"/>
        </p:nvGrpSpPr>
        <p:grpSpPr bwMode="auto">
          <a:xfrm>
            <a:off x="10236893" y="5891309"/>
            <a:ext cx="1940418" cy="1030077"/>
            <a:chOff x="0" y="43"/>
            <a:chExt cx="5602" cy="4277"/>
          </a:xfrm>
        </p:grpSpPr>
        <p:pic>
          <p:nvPicPr>
            <p:cNvPr id="10" name="Picture 3" descr="Thank you 02"/>
            <p:cNvPicPr>
              <a:picLocks noChangeAspect="1" noChangeArrowheads="1"/>
            </p:cNvPicPr>
            <p:nvPr/>
          </p:nvPicPr>
          <p:blipFill>
            <a:blip r:embed="rId2"/>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1973" y="4032"/>
              <a:ext cx="2074"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p>
          </p:txBody>
        </p:sp>
      </p:grpSp>
    </p:spTree>
  </p:cSld>
  <p:clrMapOvr>
    <a:masterClrMapping/>
  </p:clrMapOvr>
  <p:transition spd="med" advTm="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_三项目录">
    <p:spTree>
      <p:nvGrpSpPr>
        <p:cNvPr id="1" name=""/>
        <p:cNvGrpSpPr/>
        <p:nvPr/>
      </p:nvGrpSpPr>
      <p:grpSpPr>
        <a:xfrm>
          <a:off x="0" y="0"/>
          <a:ext cx="0" cy="0"/>
          <a:chOff x="0" y="0"/>
          <a:chExt cx="0" cy="0"/>
        </a:xfrm>
      </p:grpSpPr>
      <p:grpSp>
        <p:nvGrpSpPr>
          <p:cNvPr id="6" name="组 5"/>
          <p:cNvGrpSpPr/>
          <p:nvPr userDrawn="1"/>
        </p:nvGrpSpPr>
        <p:grpSpPr>
          <a:xfrm>
            <a:off x="-2024818" y="-1006438"/>
            <a:ext cx="8744932"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6"/>
          <p:cNvSpPr>
            <a:spLocks noGrp="1"/>
          </p:cNvSpPr>
          <p:nvPr>
            <p:ph type="body" sz="quarter" idx="13" hasCustomPrompt="1"/>
          </p:nvPr>
        </p:nvSpPr>
        <p:spPr>
          <a:xfrm>
            <a:off x="1604397" y="2011116"/>
            <a:ext cx="2776216" cy="1529527"/>
          </a:xfrm>
          <a:prstGeom prst="rect">
            <a:avLst/>
          </a:prstGeom>
        </p:spPr>
        <p:txBody>
          <a:bodyPr anchor="t"/>
          <a:lstStyle>
            <a:lvl1pPr marL="0" indent="0" algn="ctr">
              <a:lnSpc>
                <a:spcPct val="100000"/>
              </a:lnSpc>
              <a:buNone/>
              <a:defRPr sz="96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604397" y="3545510"/>
            <a:ext cx="2776216" cy="590556"/>
          </a:xfrm>
          <a:prstGeom prst="rect">
            <a:avLst/>
          </a:prstGeom>
        </p:spPr>
        <p:txBody>
          <a:bodyPr anchor="t"/>
          <a:lstStyle>
            <a:lvl1pPr marL="0" indent="0" algn="ctr">
              <a:lnSpc>
                <a:spcPct val="100000"/>
              </a:lnSpc>
              <a:buNone/>
              <a:defRPr sz="32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7082848" y="1693799"/>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8015489" y="1693799"/>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5" name="文本占位符 6"/>
          <p:cNvSpPr>
            <a:spLocks noGrp="1"/>
          </p:cNvSpPr>
          <p:nvPr>
            <p:ph type="body" sz="quarter" idx="17" hasCustomPrompt="1"/>
          </p:nvPr>
        </p:nvSpPr>
        <p:spPr>
          <a:xfrm>
            <a:off x="7082848" y="3093408"/>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8015489" y="3093408"/>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7" name="文本占位符 6"/>
          <p:cNvSpPr>
            <a:spLocks noGrp="1"/>
          </p:cNvSpPr>
          <p:nvPr>
            <p:ph type="body" sz="quarter" idx="19" hasCustomPrompt="1"/>
          </p:nvPr>
        </p:nvSpPr>
        <p:spPr>
          <a:xfrm>
            <a:off x="7086211" y="4493017"/>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8" name="文本占位符 6"/>
          <p:cNvSpPr>
            <a:spLocks noGrp="1"/>
          </p:cNvSpPr>
          <p:nvPr>
            <p:ph type="body" sz="quarter" idx="20"/>
          </p:nvPr>
        </p:nvSpPr>
        <p:spPr>
          <a:xfrm>
            <a:off x="8018852" y="4493017"/>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Tree>
  </p:cSld>
  <p:clrMapOvr>
    <a:masterClrMapping/>
  </p:clrMapOvr>
  <p:transition spd="med" advTm="0">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页_10">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5"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8"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grpSp>
        <p:nvGrpSpPr>
          <p:cNvPr id="7" name="Group 2"/>
          <p:cNvGrpSpPr/>
          <p:nvPr userDrawn="1"/>
        </p:nvGrpSpPr>
        <p:grpSpPr bwMode="auto">
          <a:xfrm>
            <a:off x="10236893" y="5891309"/>
            <a:ext cx="1940418" cy="1030077"/>
            <a:chOff x="0" y="43"/>
            <a:chExt cx="5602" cy="4277"/>
          </a:xfrm>
        </p:grpSpPr>
        <p:pic>
          <p:nvPicPr>
            <p:cNvPr id="9" name="Picture 3" descr="Thank you 02"/>
            <p:cNvPicPr>
              <a:picLocks noChangeAspect="1" noChangeArrowheads="1"/>
            </p:cNvPicPr>
            <p:nvPr/>
          </p:nvPicPr>
          <p:blipFill>
            <a:blip r:embed="rId2"/>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1973" y="4032"/>
              <a:ext cx="2074"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p>
          </p:txBody>
        </p:sp>
      </p:grpSp>
    </p:spTree>
  </p:cSld>
  <p:clrMapOvr>
    <a:masterClrMapping/>
  </p:clrMapOvr>
  <p:transition spd="med" advTm="0">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页_11">
    <p:bg>
      <p:bgPr>
        <a:solidFill>
          <a:schemeClr val="accent5">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322289" y="258233"/>
            <a:ext cx="5302783" cy="721395"/>
          </a:xfrm>
          <a:prstGeom prst="rect">
            <a:avLst/>
          </a:prstGeom>
          <a:ln w="12700" cmpd="sng">
            <a:noFill/>
          </a:ln>
        </p:spPr>
        <p:txBody>
          <a:bodyPr vert="horz" anchor="ctr"/>
          <a:lstStyle>
            <a:lvl1pPr marL="0" indent="0" algn="l">
              <a:buNone/>
              <a:defRPr sz="2400" b="1">
                <a:solidFill>
                  <a:schemeClr val="bg1"/>
                </a:solidFill>
                <a:latin typeface="微软雅黑" panose="020B0503020204020204" charset="-122"/>
                <a:ea typeface="微软雅黑" panose="020B0503020204020204" charset="-122"/>
                <a:cs typeface="微软雅黑" panose="020B0503020204020204" charset="-122"/>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1182028"/>
            <a:ext cx="12192000" cy="56759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nvGrpSpPr>
          <p:cNvPr id="4" name="Group 2"/>
          <p:cNvGrpSpPr/>
          <p:nvPr userDrawn="1"/>
        </p:nvGrpSpPr>
        <p:grpSpPr bwMode="auto">
          <a:xfrm>
            <a:off x="10236893" y="5891309"/>
            <a:ext cx="1940418" cy="1030077"/>
            <a:chOff x="0" y="43"/>
            <a:chExt cx="5602" cy="4277"/>
          </a:xfrm>
        </p:grpSpPr>
        <p:pic>
          <p:nvPicPr>
            <p:cNvPr id="5"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1973" y="4032"/>
              <a:ext cx="2074"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p>
          </p:txBody>
        </p:sp>
      </p:grpSp>
    </p:spTree>
  </p:cSld>
  <p:clrMapOvr>
    <a:masterClrMapping/>
  </p:clrMapOvr>
  <p:transition spd="med" advTm="0">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transition spd="med" advTm="0">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注页">
    <p:bg>
      <p:bgPr>
        <a:solidFill>
          <a:srgbClr val="E73A1C"/>
        </a:solidFill>
        <a:effectLst/>
      </p:bgPr>
    </p:bg>
    <p:spTree>
      <p:nvGrpSpPr>
        <p:cNvPr id="1" name=""/>
        <p:cNvGrpSpPr/>
        <p:nvPr/>
      </p:nvGrpSpPr>
      <p:grpSpPr>
        <a:xfrm>
          <a:off x="0" y="0"/>
          <a:ext cx="0" cy="0"/>
          <a:chOff x="0" y="0"/>
          <a:chExt cx="0" cy="0"/>
        </a:xfrm>
      </p:grpSpPr>
      <p:sp>
        <p:nvSpPr>
          <p:cNvPr id="6" name="矩形 5"/>
          <p:cNvSpPr/>
          <p:nvPr userDrawn="1"/>
        </p:nvSpPr>
        <p:spPr>
          <a:xfrm>
            <a:off x="440603" y="759873"/>
            <a:ext cx="662361" cy="379656"/>
          </a:xfrm>
          <a:prstGeom prst="rect">
            <a:avLst/>
          </a:prstGeom>
        </p:spPr>
        <p:txBody>
          <a:bodyPr wrap="non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标注</a:t>
            </a:r>
          </a:p>
        </p:txBody>
      </p:sp>
      <p:sp>
        <p:nvSpPr>
          <p:cNvPr id="11" name="矩形 10"/>
          <p:cNvSpPr/>
          <p:nvPr userDrawn="1"/>
        </p:nvSpPr>
        <p:spPr>
          <a:xfrm>
            <a:off x="2572589" y="759873"/>
            <a:ext cx="1402001" cy="3453253"/>
          </a:xfrm>
          <a:prstGeom prst="rect">
            <a:avLst/>
          </a:prstGeom>
        </p:spPr>
        <p:txBody>
          <a:bodyPr wrap="square">
            <a:spAutoFit/>
          </a:bodyPr>
          <a:lstStyle/>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字体使用 </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行距</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背景图片出处</a:t>
            </a: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声明</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p:txBody>
      </p:sp>
      <p:sp>
        <p:nvSpPr>
          <p:cNvPr id="12" name="矩形 11"/>
          <p:cNvSpPr/>
          <p:nvPr userDrawn="1"/>
        </p:nvSpPr>
        <p:spPr>
          <a:xfrm>
            <a:off x="4153010" y="759873"/>
            <a:ext cx="7074345" cy="4239879"/>
          </a:xfrm>
          <a:prstGeom prst="rect">
            <a:avLst/>
          </a:prstGeom>
        </p:spPr>
        <p:txBody>
          <a:bodyPr wrap="square">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英文 </a:t>
            </a:r>
            <a:r>
              <a:rPr kumimoji="0" lang="is-IS" altLang="zh-CN"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rPr>
              <a:t>Microsoft YaHei</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中文 微软雅黑</a:t>
            </a: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正文 </a:t>
            </a:r>
            <a:r>
              <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rPr>
              <a:t>1.3</a:t>
            </a: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en-US" altLang="zh-CN"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r>
              <a:rPr kumimoji="0" lang="en-US" altLang="zh-CN" sz="1400" b="0" i="0" u="none" strike="noStrike" kern="0" cap="none" spc="0" normalizeH="0" baseline="0" noProof="0" dirty="0" err="1">
                <a:ln>
                  <a:noFill/>
                </a:ln>
                <a:solidFill>
                  <a:srgbClr val="FFFFFF"/>
                </a:solidFill>
                <a:effectLst/>
                <a:uLnTx/>
                <a:uFillTx/>
                <a:latin typeface="Segoe UI Light" panose="020B0502040204020203"/>
                <a:ea typeface="微软雅黑" panose="020B0503020204020204" charset="-122"/>
                <a:cs typeface="Segoe UI Light" panose="020B0502040204020203"/>
              </a:rPr>
              <a:t>cn.bing.com</a:t>
            </a: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defTabSz="609600" eaLnBrk="1" fontAlgn="auto" latinLnBrk="0" hangingPunct="1">
              <a:lnSpc>
                <a:spcPct val="13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FFFFFF"/>
              </a:solidFill>
              <a:effectLst/>
              <a:uLnTx/>
              <a:uFillTx/>
              <a:latin typeface="Segoe UI Light" panose="020B0502040204020203"/>
              <a:ea typeface="微软雅黑" panose="020B0503020204020204" charset="-122"/>
              <a:cs typeface="Segoe UI Light" panose="020B0502040204020203"/>
            </a:endParaRPr>
          </a:p>
          <a:p>
            <a:pPr marL="0" marR="0" lvl="0" indent="0" algn="l" defTabSz="609600" rtl="0" eaLnBrk="1" fontAlgn="auto" latinLnBrk="0" hangingPunct="1">
              <a:lnSpc>
                <a:spcPct val="130000"/>
              </a:lnSpc>
              <a:spcBef>
                <a:spcPts val="0"/>
              </a:spcBef>
              <a:spcAft>
                <a:spcPts val="0"/>
              </a:spcAft>
              <a:buClrTx/>
              <a:buSzTx/>
              <a:buFontTx/>
              <a:buNone/>
              <a:defRPr/>
            </a:pP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本网站所提供的任何信息内容（包括但不限于 </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PPT</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模板、</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Word</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文档、</a:t>
            </a:r>
            <a:r>
              <a:rPr kumimoji="0" lang="en-US" altLang="zh-CN"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Excel</a:t>
            </a:r>
            <a:r>
              <a:rPr kumimoji="0" lang="zh-CN" altLang="en-US" sz="1335" b="0" i="0" u="none" strike="noStrike" kern="1200" cap="none" spc="0" normalizeH="0" baseline="0" noProof="0" dirty="0">
                <a:ln>
                  <a:noFill/>
                </a:ln>
                <a:solidFill>
                  <a:prstClr val="white"/>
                </a:solidFill>
                <a:effectLst/>
                <a:uLnTx/>
                <a:uFillTx/>
                <a:latin typeface="Segoe UI Light" panose="020B0502040204020203" charset="0"/>
                <a:ea typeface="Segoe UI Light" panose="020B0502040204020203" charset="0"/>
                <a:cs typeface="Segoe UI Light" panose="020B0502040204020203" charset="0"/>
              </a:rPr>
              <a:t> </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图表、图片素材等）均受</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中华人民共和国著作权法</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信息网络传播权保护条例</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及其他适用的法律法规的保护，未经权利人书面明确授权，信息内容的任何部分</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包括图片或图表</a:t>
            </a:r>
            <a:r>
              <a:rPr kumimoji="0" lang="en-US" altLang="zh-CN"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a:t>
            </a:r>
            <a:r>
              <a:rPr kumimoji="0" lang="zh-CN" altLang="en-US" sz="1335" b="0" i="0" u="none" strike="noStrike" kern="1200" cap="none" spc="0" normalizeH="0" baseline="0" noProof="0" dirty="0">
                <a:ln>
                  <a:noFill/>
                </a:ln>
                <a:solidFill>
                  <a:prstClr val="white"/>
                </a:solidFill>
                <a:effectLst/>
                <a:uLnTx/>
                <a:uFillTx/>
                <a:latin typeface="Century Gothic" panose="020B0502020202020204"/>
                <a:ea typeface="微软雅黑" panose="020B0503020204020204" charset="-122"/>
                <a:cs typeface="+mn-cs"/>
              </a:rPr>
              <a:t>不得被全部或部分的复制、传播、销售，否则将承担法律责任。</a:t>
            </a:r>
          </a:p>
        </p:txBody>
      </p:sp>
      <p:sp>
        <p:nvSpPr>
          <p:cNvPr id="13" name="矩形 12"/>
          <p:cNvSpPr/>
          <p:nvPr userDrawn="1"/>
        </p:nvSpPr>
        <p:spPr>
          <a:xfrm>
            <a:off x="440603" y="182445"/>
            <a:ext cx="777777" cy="246221"/>
          </a:xfrm>
          <a:prstGeom prst="rect">
            <a:avLst/>
          </a:prstGeom>
        </p:spPr>
        <p:txBody>
          <a:bodyPr wrap="none">
            <a:spAutoFit/>
          </a:bodyPr>
          <a:lstStyle/>
          <a:p>
            <a:pPr marL="0" marR="0" lvl="0" indent="0" defTabSz="609600" eaLnBrk="1" fontAlgn="auto" latinLnBrk="0" hangingPunct="1">
              <a:lnSpc>
                <a:spcPct val="100000"/>
              </a:lnSpc>
              <a:spcBef>
                <a:spcPts val="0"/>
              </a:spcBef>
              <a:spcAft>
                <a:spcPts val="0"/>
              </a:spcAft>
              <a:buClrTx/>
              <a:buSzTx/>
              <a:buFontTx/>
              <a:buNone/>
              <a:defRPr/>
            </a:pPr>
            <a:r>
              <a:rPr kumimoji="1" lang="en-US" altLang="zh-CN"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charset="-122"/>
                <a:cs typeface="Segoe UI Light" panose="020B0502040204020203"/>
              </a:rPr>
              <a:t>OfficePLUS</a:t>
            </a:r>
            <a:endParaRPr kumimoji="0" lang="zh-CN" altLang="en-US" sz="1000" b="0" i="0" u="none" strike="noStrike" kern="0" cap="none" spc="0" normalizeH="0" baseline="0" noProof="0" dirty="0">
              <a:ln>
                <a:noFill/>
              </a:ln>
              <a:solidFill>
                <a:prstClr val="white"/>
              </a:solidFill>
              <a:effectLst/>
              <a:uLnTx/>
              <a:uFillTx/>
              <a:latin typeface="Segoe UI Light" panose="020B0502040204020203"/>
              <a:ea typeface="微软雅黑" panose="020B0503020204020204" charset="-122"/>
              <a:cs typeface="Segoe UI Light" panose="020B0502040204020203"/>
            </a:endParaRPr>
          </a:p>
        </p:txBody>
      </p:sp>
    </p:spTree>
  </p:cSld>
  <p:clrMapOvr>
    <a:masterClrMapping/>
  </p:clrMapOvr>
  <p:transition spd="med" advTm="0">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背景图片素材">
    <p:spTree>
      <p:nvGrpSpPr>
        <p:cNvPr id="1" name=""/>
        <p:cNvGrpSpPr/>
        <p:nvPr/>
      </p:nvGrpSpPr>
      <p:grpSpPr>
        <a:xfrm>
          <a:off x="0" y="0"/>
          <a:ext cx="0" cy="0"/>
          <a:chOff x="0" y="0"/>
          <a:chExt cx="0" cy="0"/>
        </a:xfrm>
      </p:grpSpPr>
      <p:sp>
        <p:nvSpPr>
          <p:cNvPr id="4" name="矩形 3"/>
          <p:cNvSpPr/>
          <p:nvPr userDrawn="1"/>
        </p:nvSpPr>
        <p:spPr>
          <a:xfrm>
            <a:off x="440603" y="759873"/>
            <a:ext cx="1569660" cy="369332"/>
          </a:xfrm>
          <a:prstGeom prst="rect">
            <a:avLst/>
          </a:prstGeom>
        </p:spPr>
        <p:txBody>
          <a:bodyPr wrap="none">
            <a:spAutoFit/>
          </a:bodyPr>
          <a:lstStyle/>
          <a:p>
            <a:pPr defTabSz="609600"/>
            <a:r>
              <a:rPr lang="zh-CN" altLang="en-US" sz="1800" dirty="0">
                <a:solidFill>
                  <a:schemeClr val="tx1">
                    <a:lumMod val="75000"/>
                    <a:lumOff val="25000"/>
                  </a:schemeClr>
                </a:solidFill>
                <a:latin typeface="Segoe UI Light" panose="020B0502040204020203"/>
                <a:ea typeface="微软雅黑" panose="020B0503020204020204" charset="-122"/>
                <a:cs typeface="Segoe UI Light" panose="020B0502040204020203"/>
              </a:rPr>
              <a:t>背景图片素材</a:t>
            </a:r>
          </a:p>
        </p:txBody>
      </p:sp>
      <p:sp>
        <p:nvSpPr>
          <p:cNvPr id="5" name="矩形 4"/>
          <p:cNvSpPr/>
          <p:nvPr userDrawn="1"/>
        </p:nvSpPr>
        <p:spPr>
          <a:xfrm>
            <a:off x="440603" y="182445"/>
            <a:ext cx="777777" cy="246221"/>
          </a:xfrm>
          <a:prstGeom prst="rect">
            <a:avLst/>
          </a:prstGeom>
        </p:spPr>
        <p:txBody>
          <a:bodyPr wrap="none">
            <a:spAutoFit/>
          </a:bodyPr>
          <a:lstStyle/>
          <a:p>
            <a:pPr defTabSz="609600"/>
            <a:r>
              <a:rPr kumimoji="1" lang="en-US" altLang="zh-CN" sz="1000" dirty="0">
                <a:solidFill>
                  <a:schemeClr val="tx1">
                    <a:lumMod val="75000"/>
                    <a:lumOff val="25000"/>
                  </a:schemeClr>
                </a:solidFill>
                <a:latin typeface="Segoe UI Light" panose="020B0502040204020203"/>
                <a:ea typeface="微软雅黑" panose="020B0503020204020204" charset="-122"/>
                <a:cs typeface="Segoe UI Light" panose="020B0502040204020203"/>
              </a:rPr>
              <a:t>OfficePLUS</a:t>
            </a:r>
            <a:endParaRPr lang="zh-CN" altLang="en-US" sz="1000" dirty="0">
              <a:solidFill>
                <a:schemeClr val="tx1">
                  <a:lumMod val="75000"/>
                  <a:lumOff val="25000"/>
                </a:schemeClr>
              </a:solidFill>
              <a:latin typeface="Segoe UI Light" panose="020B0502040204020203"/>
              <a:ea typeface="微软雅黑" panose="020B0503020204020204" charset="-122"/>
              <a:cs typeface="Segoe UI Light" panose="020B0502040204020203"/>
            </a:endParaRPr>
          </a:p>
        </p:txBody>
      </p:sp>
    </p:spTree>
  </p:cSld>
  <p:clrMapOvr>
    <a:masterClrMapping/>
  </p:clrMapOvr>
  <p:transition spd="med" advTm="0">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fficePLUS">
    <p:spTree>
      <p:nvGrpSpPr>
        <p:cNvPr id="1" name=""/>
        <p:cNvGrpSpPr/>
        <p:nvPr/>
      </p:nvGrpSpPr>
      <p:grpSpPr>
        <a:xfrm>
          <a:off x="0" y="0"/>
          <a:ext cx="0" cy="0"/>
          <a:chOff x="0" y="0"/>
          <a:chExt cx="0" cy="0"/>
        </a:xfrm>
      </p:grpSpPr>
      <p:sp>
        <p:nvSpPr>
          <p:cNvPr id="7" name="文本框 6"/>
          <p:cNvSpPr txBox="1"/>
          <p:nvPr userDrawn="1"/>
        </p:nvSpPr>
        <p:spPr>
          <a:xfrm>
            <a:off x="4447955" y="4458724"/>
            <a:ext cx="3296095" cy="297454"/>
          </a:xfrm>
          <a:prstGeom prst="rect">
            <a:avLst/>
          </a:prstGeom>
          <a:noFill/>
        </p:spPr>
        <p:txBody>
          <a:bodyPr wrap="none" rtlCol="0">
            <a:spAutoFit/>
          </a:bodyPr>
          <a:lstStyle/>
          <a:p>
            <a:pPr marL="0" marR="0" lvl="0" indent="0" algn="ctr" defTabSz="609600" eaLnBrk="1" fontAlgn="auto" latinLnBrk="0" hangingPunct="1">
              <a:lnSpc>
                <a:spcPct val="100000"/>
              </a:lnSpc>
              <a:spcBef>
                <a:spcPts val="0"/>
              </a:spcBef>
              <a:spcAft>
                <a:spcPts val="0"/>
              </a:spcAft>
              <a:buClrTx/>
              <a:buSzTx/>
              <a:buFontTx/>
              <a:buNone/>
              <a:defRPr/>
            </a:pPr>
            <a:r>
              <a:rPr kumimoji="1" lang="zh-CN" altLang="en-US" sz="1335" b="0" i="0" u="none" strike="noStrike" kern="0" cap="none" spc="0" normalizeH="0" baseline="0" noProof="0" dirty="0">
                <a:ln>
                  <a:noFill/>
                </a:ln>
                <a:solidFill>
                  <a:srgbClr val="000000"/>
                </a:solidFill>
                <a:effectLst/>
                <a:uLnTx/>
                <a:uFillTx/>
                <a:latin typeface="Century Gothic" panose="020B0502020202020204"/>
                <a:ea typeface="微软雅黑" panose="020B0503020204020204" charset="-122"/>
              </a:rPr>
              <a:t>点击</a:t>
            </a:r>
            <a:r>
              <a:rPr kumimoji="1" lang="en-US" altLang="zh-CN" sz="1335" b="0" i="0" u="none" strike="noStrike" kern="0" cap="none" spc="0" normalizeH="0" baseline="0" noProof="0" dirty="0">
                <a:ln>
                  <a:noFill/>
                </a:ln>
                <a:solidFill>
                  <a:srgbClr val="000000"/>
                </a:solidFill>
                <a:effectLst/>
                <a:uLnTx/>
                <a:uFillTx/>
                <a:latin typeface="Segoe UI Light" panose="020B0502040204020203" charset="0"/>
                <a:ea typeface="Segoe UI Light" panose="020B0502040204020203" charset="0"/>
                <a:cs typeface="Segoe UI Light" panose="020B0502040204020203" charset="0"/>
              </a:rPr>
              <a:t>Logo</a:t>
            </a:r>
            <a:r>
              <a:rPr kumimoji="1" lang="zh-CN" altLang="en-US" sz="1335" b="0" i="0" u="none" strike="noStrike" kern="0" cap="none" spc="0" normalizeH="0" baseline="0" noProof="0" dirty="0">
                <a:ln>
                  <a:noFill/>
                </a:ln>
                <a:solidFill>
                  <a:srgbClr val="000000"/>
                </a:solidFill>
                <a:effectLst/>
                <a:uLnTx/>
                <a:uFillTx/>
                <a:latin typeface="Century Gothic" panose="020B0502020202020204"/>
                <a:ea typeface="微软雅黑" panose="020B0503020204020204" charset="-122"/>
              </a:rPr>
              <a:t>获取更多优质模板（放映模式）</a:t>
            </a:r>
          </a:p>
        </p:txBody>
      </p:sp>
      <p:pic>
        <p:nvPicPr>
          <p:cNvPr id="4" name="图片 3">
            <a:hlinkClick r:id="rId2"/>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3227832"/>
            <a:ext cx="3048000" cy="402336"/>
          </a:xfrm>
          <a:prstGeom prst="rect">
            <a:avLst/>
          </a:prstGeom>
        </p:spPr>
      </p:pic>
    </p:spTree>
  </p:cSld>
  <p:clrMapOvr>
    <a:masterClrMapping/>
  </p:clrMapOvr>
  <p:transition spd="med" advTm="0">
    <p:wedg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3CA4526-AE6A-4AEA-844F-8AE8FE4D77B4}" type="datetimeFigureOut">
              <a:rPr lang="zh-CN" altLang="en-US" smtClean="0">
                <a:solidFill>
                  <a:prstClr val="black"/>
                </a:solidFill>
              </a:rPr>
              <a:t>2020/9/21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840420975"/>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3CA4526-AE6A-4AEA-844F-8AE8FE4D77B4}" type="datetimeFigureOut">
              <a:rPr lang="zh-CN" altLang="en-US" smtClean="0">
                <a:solidFill>
                  <a:prstClr val="black"/>
                </a:solidFill>
              </a:rPr>
              <a:t>2020/9/21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297528868"/>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3CA4526-AE6A-4AEA-844F-8AE8FE4D77B4}" type="datetimeFigureOut">
              <a:rPr lang="zh-CN" altLang="en-US" smtClean="0">
                <a:solidFill>
                  <a:prstClr val="black"/>
                </a:solidFill>
              </a:rPr>
              <a:t>2020/9/21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226156369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76672"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205728" y="1600200"/>
            <a:ext cx="5376672"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3CA4526-AE6A-4AEA-844F-8AE8FE4D77B4}" type="datetimeFigureOut">
              <a:rPr lang="zh-CN" altLang="en-US" smtClean="0">
                <a:solidFill>
                  <a:prstClr val="black"/>
                </a:solidFill>
              </a:rPr>
              <a:t>2020/9/21</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6116833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_四项目录">
    <p:spTree>
      <p:nvGrpSpPr>
        <p:cNvPr id="1" name=""/>
        <p:cNvGrpSpPr/>
        <p:nvPr/>
      </p:nvGrpSpPr>
      <p:grpSpPr>
        <a:xfrm>
          <a:off x="0" y="0"/>
          <a:ext cx="0" cy="0"/>
          <a:chOff x="0" y="0"/>
          <a:chExt cx="0" cy="0"/>
        </a:xfrm>
      </p:grpSpPr>
      <p:grpSp>
        <p:nvGrpSpPr>
          <p:cNvPr id="6" name="组 5"/>
          <p:cNvGrpSpPr/>
          <p:nvPr userDrawn="1"/>
        </p:nvGrpSpPr>
        <p:grpSpPr>
          <a:xfrm>
            <a:off x="-2024818" y="-1006438"/>
            <a:ext cx="8744932"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6"/>
          <p:cNvSpPr>
            <a:spLocks noGrp="1"/>
          </p:cNvSpPr>
          <p:nvPr>
            <p:ph type="body" sz="quarter" idx="13" hasCustomPrompt="1"/>
          </p:nvPr>
        </p:nvSpPr>
        <p:spPr>
          <a:xfrm>
            <a:off x="1604397" y="2011116"/>
            <a:ext cx="2776216" cy="1529527"/>
          </a:xfrm>
          <a:prstGeom prst="rect">
            <a:avLst/>
          </a:prstGeom>
        </p:spPr>
        <p:txBody>
          <a:bodyPr anchor="t"/>
          <a:lstStyle>
            <a:lvl1pPr marL="0" indent="0" algn="ctr">
              <a:lnSpc>
                <a:spcPct val="100000"/>
              </a:lnSpc>
              <a:buNone/>
              <a:defRPr sz="96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604397" y="3545510"/>
            <a:ext cx="2776216" cy="590556"/>
          </a:xfrm>
          <a:prstGeom prst="rect">
            <a:avLst/>
          </a:prstGeom>
        </p:spPr>
        <p:txBody>
          <a:bodyPr anchor="t"/>
          <a:lstStyle>
            <a:lvl1pPr marL="0" indent="0" algn="ctr">
              <a:lnSpc>
                <a:spcPct val="100000"/>
              </a:lnSpc>
              <a:buNone/>
              <a:defRPr sz="32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7219023" y="1537682"/>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8151664" y="1537682"/>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5" name="文本占位符 6"/>
          <p:cNvSpPr>
            <a:spLocks noGrp="1"/>
          </p:cNvSpPr>
          <p:nvPr>
            <p:ph type="body" sz="quarter" idx="17" hasCustomPrompt="1"/>
          </p:nvPr>
        </p:nvSpPr>
        <p:spPr>
          <a:xfrm>
            <a:off x="7219023" y="2580452"/>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8151664" y="2580452"/>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3" name="文本占位符 6"/>
          <p:cNvSpPr>
            <a:spLocks noGrp="1"/>
          </p:cNvSpPr>
          <p:nvPr>
            <p:ph type="body" sz="quarter" idx="19" hasCustomPrompt="1"/>
          </p:nvPr>
        </p:nvSpPr>
        <p:spPr>
          <a:xfrm>
            <a:off x="7213362" y="3623222"/>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4" name="文本占位符 6"/>
          <p:cNvSpPr>
            <a:spLocks noGrp="1"/>
          </p:cNvSpPr>
          <p:nvPr>
            <p:ph type="body" sz="quarter" idx="20"/>
          </p:nvPr>
        </p:nvSpPr>
        <p:spPr>
          <a:xfrm>
            <a:off x="8146003" y="3623222"/>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9" name="文本占位符 6"/>
          <p:cNvSpPr>
            <a:spLocks noGrp="1"/>
          </p:cNvSpPr>
          <p:nvPr>
            <p:ph type="body" sz="quarter" idx="21" hasCustomPrompt="1"/>
          </p:nvPr>
        </p:nvSpPr>
        <p:spPr>
          <a:xfrm>
            <a:off x="7213362" y="4665992"/>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20" name="文本占位符 6"/>
          <p:cNvSpPr>
            <a:spLocks noGrp="1"/>
          </p:cNvSpPr>
          <p:nvPr>
            <p:ph type="body" sz="quarter" idx="22"/>
          </p:nvPr>
        </p:nvSpPr>
        <p:spPr>
          <a:xfrm>
            <a:off x="8146003" y="4665992"/>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Tree>
  </p:cSld>
  <p:clrMapOvr>
    <a:masterClrMapping/>
  </p:clrMapOvr>
  <p:transition spd="med" advTm="0">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1186775" y="2665379"/>
            <a:ext cx="4873575"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3CA4526-AE6A-4AEA-844F-8AE8FE4D77B4}" type="datetimeFigureOut">
              <a:rPr lang="zh-CN" altLang="en-US" smtClean="0">
                <a:solidFill>
                  <a:prstClr val="black"/>
                </a:solidFill>
              </a:rPr>
              <a:t>2020/9/21</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solidFill>
            </a:endParaRPr>
          </a:p>
        </p:txBody>
      </p:sp>
      <p:sp>
        <p:nvSpPr>
          <p:cNvPr id="9" name="灯片编号占位符 8"/>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2198035420"/>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3CA4526-AE6A-4AEA-844F-8AE8FE4D77B4}" type="datetimeFigureOut">
              <a:rPr lang="zh-CN" altLang="en-US" smtClean="0">
                <a:solidFill>
                  <a:prstClr val="black"/>
                </a:solidFill>
              </a:rPr>
              <a:t>2020/9/21</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solidFill>
            </a:endParaRPr>
          </a:p>
        </p:txBody>
      </p:sp>
      <p:sp>
        <p:nvSpPr>
          <p:cNvPr id="5" name="灯片编号占位符 4"/>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618441168"/>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3CA4526-AE6A-4AEA-844F-8AE8FE4D77B4}" type="datetimeFigureOut">
              <a:rPr lang="zh-CN" altLang="en-US" smtClean="0">
                <a:solidFill>
                  <a:prstClr val="black"/>
                </a:solidFill>
              </a:rPr>
              <a:t>2020/9/21</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solidFill>
            </a:endParaRPr>
          </a:p>
        </p:txBody>
      </p:sp>
      <p:sp>
        <p:nvSpPr>
          <p:cNvPr id="4" name="灯片编号占位符 3"/>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388731079"/>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3CA4526-AE6A-4AEA-844F-8AE8FE4D77B4}" type="datetimeFigureOut">
              <a:rPr lang="zh-CN" altLang="en-US" smtClean="0">
                <a:solidFill>
                  <a:prstClr val="black"/>
                </a:solidFill>
              </a:rPr>
              <a:t>2020/9/21</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14806042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3CA4526-AE6A-4AEA-844F-8AE8FE4D77B4}" type="datetimeFigureOut">
              <a:rPr lang="zh-CN" altLang="en-US" smtClean="0">
                <a:solidFill>
                  <a:prstClr val="black"/>
                </a:solidFill>
              </a:rPr>
              <a:t>2020/9/21</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07298331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3CA4526-AE6A-4AEA-844F-8AE8FE4D77B4}" type="datetimeFigureOut">
              <a:rPr lang="zh-CN" altLang="en-US" smtClean="0">
                <a:solidFill>
                  <a:prstClr val="black"/>
                </a:solidFill>
              </a:rPr>
              <a:t>2020/9/21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2126304546"/>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3CA4526-AE6A-4AEA-844F-8AE8FE4D77B4}" type="datetimeFigureOut">
              <a:rPr lang="zh-CN" altLang="en-US" smtClean="0">
                <a:solidFill>
                  <a:prstClr val="black"/>
                </a:solidFill>
              </a:rPr>
              <a:t>2020/9/21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844B057A-3A0D-4079-A5BF-01CA1B2F1228}"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97806001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_五项目录">
    <p:spTree>
      <p:nvGrpSpPr>
        <p:cNvPr id="1" name=""/>
        <p:cNvGrpSpPr/>
        <p:nvPr/>
      </p:nvGrpSpPr>
      <p:grpSpPr>
        <a:xfrm>
          <a:off x="0" y="0"/>
          <a:ext cx="0" cy="0"/>
          <a:chOff x="0" y="0"/>
          <a:chExt cx="0" cy="0"/>
        </a:xfrm>
      </p:grpSpPr>
      <p:grpSp>
        <p:nvGrpSpPr>
          <p:cNvPr id="6" name="组 5"/>
          <p:cNvGrpSpPr/>
          <p:nvPr userDrawn="1"/>
        </p:nvGrpSpPr>
        <p:grpSpPr>
          <a:xfrm>
            <a:off x="-2024818" y="-1006438"/>
            <a:ext cx="8744932"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6"/>
          <p:cNvSpPr>
            <a:spLocks noGrp="1"/>
          </p:cNvSpPr>
          <p:nvPr>
            <p:ph type="body" sz="quarter" idx="13" hasCustomPrompt="1"/>
          </p:nvPr>
        </p:nvSpPr>
        <p:spPr>
          <a:xfrm>
            <a:off x="1604397" y="2011116"/>
            <a:ext cx="2776216" cy="1529527"/>
          </a:xfrm>
          <a:prstGeom prst="rect">
            <a:avLst/>
          </a:prstGeom>
        </p:spPr>
        <p:txBody>
          <a:bodyPr anchor="t"/>
          <a:lstStyle>
            <a:lvl1pPr marL="0" indent="0" algn="ctr">
              <a:lnSpc>
                <a:spcPct val="100000"/>
              </a:lnSpc>
              <a:buNone/>
              <a:defRPr sz="96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604397" y="3545510"/>
            <a:ext cx="2776216" cy="590556"/>
          </a:xfrm>
          <a:prstGeom prst="rect">
            <a:avLst/>
          </a:prstGeom>
        </p:spPr>
        <p:txBody>
          <a:bodyPr anchor="t"/>
          <a:lstStyle>
            <a:lvl1pPr marL="0" indent="0" algn="ctr">
              <a:lnSpc>
                <a:spcPct val="100000"/>
              </a:lnSpc>
              <a:buNone/>
              <a:defRPr sz="32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7219023" y="1203145"/>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8151664" y="1203145"/>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5" name="文本占位符 6"/>
          <p:cNvSpPr>
            <a:spLocks noGrp="1"/>
          </p:cNvSpPr>
          <p:nvPr>
            <p:ph type="body" sz="quarter" idx="17" hasCustomPrompt="1"/>
          </p:nvPr>
        </p:nvSpPr>
        <p:spPr>
          <a:xfrm>
            <a:off x="7219023" y="2112101"/>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8151664" y="2112101"/>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7" name="文本占位符 6"/>
          <p:cNvSpPr>
            <a:spLocks noGrp="1"/>
          </p:cNvSpPr>
          <p:nvPr>
            <p:ph type="body" sz="quarter" idx="19" hasCustomPrompt="1"/>
          </p:nvPr>
        </p:nvSpPr>
        <p:spPr>
          <a:xfrm>
            <a:off x="7219023" y="3021057"/>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8" name="文本占位符 6"/>
          <p:cNvSpPr>
            <a:spLocks noGrp="1"/>
          </p:cNvSpPr>
          <p:nvPr>
            <p:ph type="body" sz="quarter" idx="20"/>
          </p:nvPr>
        </p:nvSpPr>
        <p:spPr>
          <a:xfrm>
            <a:off x="8151664" y="3021057"/>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21" name="文本占位符 6"/>
          <p:cNvSpPr>
            <a:spLocks noGrp="1"/>
          </p:cNvSpPr>
          <p:nvPr>
            <p:ph type="body" sz="quarter" idx="21" hasCustomPrompt="1"/>
          </p:nvPr>
        </p:nvSpPr>
        <p:spPr>
          <a:xfrm>
            <a:off x="7219023" y="3930013"/>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22" name="文本占位符 6"/>
          <p:cNvSpPr>
            <a:spLocks noGrp="1"/>
          </p:cNvSpPr>
          <p:nvPr>
            <p:ph type="body" sz="quarter" idx="22"/>
          </p:nvPr>
        </p:nvSpPr>
        <p:spPr>
          <a:xfrm>
            <a:off x="8151664" y="3930013"/>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23" name="文本占位符 6"/>
          <p:cNvSpPr>
            <a:spLocks noGrp="1"/>
          </p:cNvSpPr>
          <p:nvPr>
            <p:ph type="body" sz="quarter" idx="23" hasCustomPrompt="1"/>
          </p:nvPr>
        </p:nvSpPr>
        <p:spPr>
          <a:xfrm>
            <a:off x="7219023" y="4838969"/>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24" name="文本占位符 6"/>
          <p:cNvSpPr>
            <a:spLocks noGrp="1"/>
          </p:cNvSpPr>
          <p:nvPr>
            <p:ph type="body" sz="quarter" idx="24"/>
          </p:nvPr>
        </p:nvSpPr>
        <p:spPr>
          <a:xfrm>
            <a:off x="8151664" y="4838969"/>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Tree>
  </p:cSld>
  <p:clrMapOvr>
    <a:masterClrMapping/>
  </p:clrMapOvr>
  <p:transition spd="med" advTm="0">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页_六项目录">
    <p:spTree>
      <p:nvGrpSpPr>
        <p:cNvPr id="1" name=""/>
        <p:cNvGrpSpPr/>
        <p:nvPr/>
      </p:nvGrpSpPr>
      <p:grpSpPr>
        <a:xfrm>
          <a:off x="0" y="0"/>
          <a:ext cx="0" cy="0"/>
          <a:chOff x="0" y="0"/>
          <a:chExt cx="0" cy="0"/>
        </a:xfrm>
      </p:grpSpPr>
      <p:grpSp>
        <p:nvGrpSpPr>
          <p:cNvPr id="6" name="组 5"/>
          <p:cNvGrpSpPr/>
          <p:nvPr userDrawn="1"/>
        </p:nvGrpSpPr>
        <p:grpSpPr>
          <a:xfrm>
            <a:off x="-2024818" y="-1006438"/>
            <a:ext cx="8744932" cy="8460344"/>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7" name="文本占位符 6"/>
          <p:cNvSpPr>
            <a:spLocks noGrp="1"/>
          </p:cNvSpPr>
          <p:nvPr>
            <p:ph type="body" sz="quarter" idx="13" hasCustomPrompt="1"/>
          </p:nvPr>
        </p:nvSpPr>
        <p:spPr>
          <a:xfrm>
            <a:off x="1604397" y="2011116"/>
            <a:ext cx="2776216" cy="1529527"/>
          </a:xfrm>
          <a:prstGeom prst="rect">
            <a:avLst/>
          </a:prstGeom>
        </p:spPr>
        <p:txBody>
          <a:bodyPr anchor="t"/>
          <a:lstStyle>
            <a:lvl1pPr marL="0" indent="0" algn="ctr">
              <a:lnSpc>
                <a:spcPct val="100000"/>
              </a:lnSpc>
              <a:buNone/>
              <a:defRPr sz="96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604397" y="3545510"/>
            <a:ext cx="2776216" cy="590556"/>
          </a:xfrm>
          <a:prstGeom prst="rect">
            <a:avLst/>
          </a:prstGeom>
        </p:spPr>
        <p:txBody>
          <a:bodyPr anchor="t"/>
          <a:lstStyle>
            <a:lvl1pPr marL="0" indent="0" algn="ctr">
              <a:lnSpc>
                <a:spcPct val="100000"/>
              </a:lnSpc>
              <a:buNone/>
              <a:defRPr sz="3200" b="1">
                <a:solidFill>
                  <a:schemeClr val="bg1"/>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7219023" y="779399"/>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8151664" y="779399"/>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5" name="文本占位符 6"/>
          <p:cNvSpPr>
            <a:spLocks noGrp="1"/>
          </p:cNvSpPr>
          <p:nvPr>
            <p:ph type="body" sz="quarter" idx="17" hasCustomPrompt="1"/>
          </p:nvPr>
        </p:nvSpPr>
        <p:spPr>
          <a:xfrm>
            <a:off x="7219023" y="1688355"/>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8151664" y="1688355"/>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7" name="文本占位符 6"/>
          <p:cNvSpPr>
            <a:spLocks noGrp="1"/>
          </p:cNvSpPr>
          <p:nvPr>
            <p:ph type="body" sz="quarter" idx="19" hasCustomPrompt="1"/>
          </p:nvPr>
        </p:nvSpPr>
        <p:spPr>
          <a:xfrm>
            <a:off x="7219023" y="2597311"/>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18" name="文本占位符 6"/>
          <p:cNvSpPr>
            <a:spLocks noGrp="1"/>
          </p:cNvSpPr>
          <p:nvPr>
            <p:ph type="body" sz="quarter" idx="20"/>
          </p:nvPr>
        </p:nvSpPr>
        <p:spPr>
          <a:xfrm>
            <a:off x="8151664" y="2597311"/>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21" name="文本占位符 6"/>
          <p:cNvSpPr>
            <a:spLocks noGrp="1"/>
          </p:cNvSpPr>
          <p:nvPr>
            <p:ph type="body" sz="quarter" idx="21" hasCustomPrompt="1"/>
          </p:nvPr>
        </p:nvSpPr>
        <p:spPr>
          <a:xfrm>
            <a:off x="7219023" y="3506267"/>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22" name="文本占位符 6"/>
          <p:cNvSpPr>
            <a:spLocks noGrp="1"/>
          </p:cNvSpPr>
          <p:nvPr>
            <p:ph type="body" sz="quarter" idx="22"/>
          </p:nvPr>
        </p:nvSpPr>
        <p:spPr>
          <a:xfrm>
            <a:off x="8151664" y="3506267"/>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19" name="文本占位符 6"/>
          <p:cNvSpPr>
            <a:spLocks noGrp="1"/>
          </p:cNvSpPr>
          <p:nvPr>
            <p:ph type="body" sz="quarter" idx="23" hasCustomPrompt="1"/>
          </p:nvPr>
        </p:nvSpPr>
        <p:spPr>
          <a:xfrm>
            <a:off x="7219023" y="4417945"/>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20" name="文本占位符 6"/>
          <p:cNvSpPr>
            <a:spLocks noGrp="1"/>
          </p:cNvSpPr>
          <p:nvPr>
            <p:ph type="body" sz="quarter" idx="24"/>
          </p:nvPr>
        </p:nvSpPr>
        <p:spPr>
          <a:xfrm>
            <a:off x="8151664" y="4417945"/>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
        <p:nvSpPr>
          <p:cNvPr id="25" name="文本占位符 6"/>
          <p:cNvSpPr>
            <a:spLocks noGrp="1"/>
          </p:cNvSpPr>
          <p:nvPr>
            <p:ph type="body" sz="quarter" idx="25" hasCustomPrompt="1"/>
          </p:nvPr>
        </p:nvSpPr>
        <p:spPr>
          <a:xfrm>
            <a:off x="7219023" y="5326901"/>
            <a:ext cx="932642" cy="634634"/>
          </a:xfrm>
          <a:prstGeom prst="rect">
            <a:avLst/>
          </a:prstGeom>
        </p:spPr>
        <p:txBody>
          <a:bodyPr anchor="ctr"/>
          <a:lstStyle>
            <a:lvl1pPr marL="0" indent="0" algn="l">
              <a:lnSpc>
                <a:spcPct val="100000"/>
              </a:lnSpc>
              <a:buNone/>
              <a:defRPr sz="44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26" name="文本占位符 6"/>
          <p:cNvSpPr>
            <a:spLocks noGrp="1"/>
          </p:cNvSpPr>
          <p:nvPr>
            <p:ph type="body" sz="quarter" idx="26"/>
          </p:nvPr>
        </p:nvSpPr>
        <p:spPr>
          <a:xfrm>
            <a:off x="8151664" y="5326901"/>
            <a:ext cx="3253563" cy="634634"/>
          </a:xfrm>
          <a:prstGeom prst="rect">
            <a:avLst/>
          </a:prstGeom>
        </p:spPr>
        <p:txBody>
          <a:bodyPr anchor="ctr"/>
          <a:lstStyle>
            <a:lvl1pPr marL="0" indent="0" algn="l">
              <a:lnSpc>
                <a:spcPct val="100000"/>
              </a:lnSpc>
              <a:buNone/>
              <a:defRPr sz="16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spTree>
  </p:cSld>
  <p:clrMapOvr>
    <a:masterClrMapping/>
  </p:clrMapOvr>
  <p:transition spd="med" advTm="0">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副标题页_1">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1">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grpSp>
        <p:nvGrpSpPr>
          <p:cNvPr id="10" name="Group 2"/>
          <p:cNvGrpSpPr/>
          <p:nvPr userDrawn="1"/>
        </p:nvGrpSpPr>
        <p:grpSpPr bwMode="auto">
          <a:xfrm>
            <a:off x="10236893" y="5891309"/>
            <a:ext cx="1940418" cy="1030077"/>
            <a:chOff x="0" y="43"/>
            <a:chExt cx="5602" cy="4277"/>
          </a:xfrm>
        </p:grpSpPr>
        <p:pic>
          <p:nvPicPr>
            <p:cNvPr id="11"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1973" y="4032"/>
              <a:ext cx="2074"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p>
          </p:txBody>
        </p:sp>
      </p:grpSp>
    </p:spTree>
  </p:cSld>
  <p:clrMapOvr>
    <a:masterClrMapping/>
  </p:clrMapOvr>
  <p:transition spd="med" advTm="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副标题页_2">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2">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2">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grpSp>
        <p:nvGrpSpPr>
          <p:cNvPr id="10" name="Group 2"/>
          <p:cNvGrpSpPr/>
          <p:nvPr userDrawn="1"/>
        </p:nvGrpSpPr>
        <p:grpSpPr bwMode="auto">
          <a:xfrm>
            <a:off x="10236893" y="5891309"/>
            <a:ext cx="1940418" cy="1030077"/>
            <a:chOff x="0" y="43"/>
            <a:chExt cx="5602" cy="4277"/>
          </a:xfrm>
        </p:grpSpPr>
        <p:pic>
          <p:nvPicPr>
            <p:cNvPr id="11"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1973" y="4032"/>
              <a:ext cx="2074"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p>
          </p:txBody>
        </p:sp>
      </p:grpSp>
    </p:spTree>
  </p:cSld>
  <p:clrMapOvr>
    <a:masterClrMapping/>
  </p:clrMapOvr>
  <p:transition spd="med" advTm="0">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副标题页_3">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3">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3">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grpSp>
        <p:nvGrpSpPr>
          <p:cNvPr id="10" name="Group 2"/>
          <p:cNvGrpSpPr/>
          <p:nvPr userDrawn="1"/>
        </p:nvGrpSpPr>
        <p:grpSpPr bwMode="auto">
          <a:xfrm>
            <a:off x="10236893" y="5891309"/>
            <a:ext cx="1940418" cy="1030077"/>
            <a:chOff x="0" y="43"/>
            <a:chExt cx="5602" cy="4277"/>
          </a:xfrm>
        </p:grpSpPr>
        <p:pic>
          <p:nvPicPr>
            <p:cNvPr id="11"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1973" y="4032"/>
              <a:ext cx="2074"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p>
          </p:txBody>
        </p:sp>
      </p:grpSp>
    </p:spTree>
  </p:cSld>
  <p:clrMapOvr>
    <a:masterClrMapping/>
  </p:clrMapOvr>
  <p:transition spd="med" advTm="0">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副标题页_4">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 name="组 6"/>
          <p:cNvGrpSpPr/>
          <p:nvPr userDrawn="1"/>
        </p:nvGrpSpPr>
        <p:grpSpPr>
          <a:xfrm>
            <a:off x="1955282" y="-1803666"/>
            <a:ext cx="7870890" cy="6691365"/>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1" fmla="*/ 108839 w 5421067"/>
                <a:gd name="connsiteY0-2" fmla="*/ 2712298 h 5368412"/>
                <a:gd name="connsiteX1-3" fmla="*/ 732953 w 5421067"/>
                <a:gd name="connsiteY1-4" fmla="*/ 1043155 h 5368412"/>
                <a:gd name="connsiteX2-5" fmla="*/ 2764953 w 5421067"/>
                <a:gd name="connsiteY2-6" fmla="*/ 56184 h 5368412"/>
                <a:gd name="connsiteX3-7" fmla="*/ 5421067 w 5421067"/>
                <a:gd name="connsiteY3-8" fmla="*/ 2712298 h 5368412"/>
                <a:gd name="connsiteX4-9" fmla="*/ 2764953 w 5421067"/>
                <a:gd name="connsiteY4-10" fmla="*/ 5368412 h 5368412"/>
                <a:gd name="connsiteX5" fmla="*/ 108839 w 5421067"/>
                <a:gd name="connsiteY5" fmla="*/ 2712298 h 5368412"/>
                <a:gd name="connsiteX0-11" fmla="*/ 108839 w 5480256"/>
                <a:gd name="connsiteY0-12" fmla="*/ 2656720 h 5312834"/>
                <a:gd name="connsiteX1-13" fmla="*/ 732953 w 5480256"/>
                <a:gd name="connsiteY1-14" fmla="*/ 987577 h 5312834"/>
                <a:gd name="connsiteX2-15" fmla="*/ 2764953 w 5480256"/>
                <a:gd name="connsiteY2-16" fmla="*/ 606 h 5312834"/>
                <a:gd name="connsiteX3-17" fmla="*/ 4303469 w 5480256"/>
                <a:gd name="connsiteY3-18" fmla="*/ 871463 h 5312834"/>
                <a:gd name="connsiteX4-19" fmla="*/ 5421067 w 5480256"/>
                <a:gd name="connsiteY4-20" fmla="*/ 2656720 h 5312834"/>
                <a:gd name="connsiteX5-21" fmla="*/ 2764953 w 5480256"/>
                <a:gd name="connsiteY5-22" fmla="*/ 5312834 h 5312834"/>
                <a:gd name="connsiteX6" fmla="*/ 108839 w 5480256"/>
                <a:gd name="connsiteY6" fmla="*/ 2656720 h 5312834"/>
                <a:gd name="connsiteX0-23" fmla="*/ 108839 w 5544800"/>
                <a:gd name="connsiteY0-24" fmla="*/ 2666351 h 5322465"/>
                <a:gd name="connsiteX1-25" fmla="*/ 732953 w 5544800"/>
                <a:gd name="connsiteY1-26" fmla="*/ 997208 h 5322465"/>
                <a:gd name="connsiteX2-27" fmla="*/ 2764953 w 5544800"/>
                <a:gd name="connsiteY2-28" fmla="*/ 10237 h 5322465"/>
                <a:gd name="connsiteX3-29" fmla="*/ 4971126 w 5544800"/>
                <a:gd name="connsiteY3-30" fmla="*/ 619837 h 5322465"/>
                <a:gd name="connsiteX4-31" fmla="*/ 5421067 w 5544800"/>
                <a:gd name="connsiteY4-32" fmla="*/ 2666351 h 5322465"/>
                <a:gd name="connsiteX5-33" fmla="*/ 2764953 w 5544800"/>
                <a:gd name="connsiteY5-34" fmla="*/ 5322465 h 5322465"/>
                <a:gd name="connsiteX6-35" fmla="*/ 108839 w 5544800"/>
                <a:gd name="connsiteY6-36" fmla="*/ 2666351 h 5322465"/>
                <a:gd name="connsiteX0-37" fmla="*/ 108839 w 5237336"/>
                <a:gd name="connsiteY0-38" fmla="*/ 2666351 h 5322940"/>
                <a:gd name="connsiteX1-39" fmla="*/ 732953 w 5237336"/>
                <a:gd name="connsiteY1-40" fmla="*/ 997208 h 5322940"/>
                <a:gd name="connsiteX2-41" fmla="*/ 2764953 w 5237336"/>
                <a:gd name="connsiteY2-42" fmla="*/ 10237 h 5322940"/>
                <a:gd name="connsiteX3-43" fmla="*/ 4971126 w 5237336"/>
                <a:gd name="connsiteY3-44" fmla="*/ 619837 h 5322940"/>
                <a:gd name="connsiteX4-45" fmla="*/ 4927582 w 5237336"/>
                <a:gd name="connsiteY4-46" fmla="*/ 2869551 h 5322940"/>
                <a:gd name="connsiteX5-47" fmla="*/ 2764953 w 5237336"/>
                <a:gd name="connsiteY5-48" fmla="*/ 5322465 h 5322940"/>
                <a:gd name="connsiteX6-49" fmla="*/ 108839 w 5237336"/>
                <a:gd name="connsiteY6-50" fmla="*/ 2666351 h 5322940"/>
                <a:gd name="connsiteX0-51" fmla="*/ 108839 w 5705147"/>
                <a:gd name="connsiteY0-52" fmla="*/ 2666351 h 5325044"/>
                <a:gd name="connsiteX1-53" fmla="*/ 732953 w 5705147"/>
                <a:gd name="connsiteY1-54" fmla="*/ 997208 h 5325044"/>
                <a:gd name="connsiteX2-55" fmla="*/ 2764953 w 5705147"/>
                <a:gd name="connsiteY2-56" fmla="*/ 10237 h 5325044"/>
                <a:gd name="connsiteX3-57" fmla="*/ 4971126 w 5705147"/>
                <a:gd name="connsiteY3-58" fmla="*/ 619837 h 5325044"/>
                <a:gd name="connsiteX4-59" fmla="*/ 5609754 w 5705147"/>
                <a:gd name="connsiteY4-60" fmla="*/ 3116294 h 5325044"/>
                <a:gd name="connsiteX5-61" fmla="*/ 2764953 w 5705147"/>
                <a:gd name="connsiteY5-62" fmla="*/ 5322465 h 5325044"/>
                <a:gd name="connsiteX6-63" fmla="*/ 108839 w 5705147"/>
                <a:gd name="connsiteY6-64" fmla="*/ 2666351 h 5325044"/>
                <a:gd name="connsiteX0-65" fmla="*/ 49424 w 5645732"/>
                <a:gd name="connsiteY0-66" fmla="*/ 2666351 h 5343874"/>
                <a:gd name="connsiteX1-67" fmla="*/ 673538 w 5645732"/>
                <a:gd name="connsiteY1-68" fmla="*/ 997208 h 5343874"/>
                <a:gd name="connsiteX2-69" fmla="*/ 2705538 w 5645732"/>
                <a:gd name="connsiteY2-70" fmla="*/ 10237 h 5343874"/>
                <a:gd name="connsiteX3-71" fmla="*/ 4911711 w 5645732"/>
                <a:gd name="connsiteY3-72" fmla="*/ 619837 h 5343874"/>
                <a:gd name="connsiteX4-73" fmla="*/ 5550339 w 5645732"/>
                <a:gd name="connsiteY4-74" fmla="*/ 3116294 h 5343874"/>
                <a:gd name="connsiteX5-75" fmla="*/ 2705538 w 5645732"/>
                <a:gd name="connsiteY5-76" fmla="*/ 5322465 h 5343874"/>
                <a:gd name="connsiteX6-77" fmla="*/ 339710 w 5645732"/>
                <a:gd name="connsiteY6-78" fmla="*/ 4146808 h 5343874"/>
                <a:gd name="connsiteX7" fmla="*/ 49424 w 5645732"/>
                <a:gd name="connsiteY7" fmla="*/ 2666351 h 5343874"/>
                <a:gd name="connsiteX0-79" fmla="*/ 180841 w 5777149"/>
                <a:gd name="connsiteY0-80" fmla="*/ 2666351 h 5335133"/>
                <a:gd name="connsiteX1-81" fmla="*/ 804955 w 5777149"/>
                <a:gd name="connsiteY1-82" fmla="*/ 997208 h 5335133"/>
                <a:gd name="connsiteX2-83" fmla="*/ 2836955 w 5777149"/>
                <a:gd name="connsiteY2-84" fmla="*/ 10237 h 5335133"/>
                <a:gd name="connsiteX3-85" fmla="*/ 5043128 w 5777149"/>
                <a:gd name="connsiteY3-86" fmla="*/ 619837 h 5335133"/>
                <a:gd name="connsiteX4-87" fmla="*/ 5681756 w 5777149"/>
                <a:gd name="connsiteY4-88" fmla="*/ 3116294 h 5335133"/>
                <a:gd name="connsiteX5-89" fmla="*/ 2836955 w 5777149"/>
                <a:gd name="connsiteY5-90" fmla="*/ 5322465 h 5335133"/>
                <a:gd name="connsiteX6-91" fmla="*/ 238898 w 5777149"/>
                <a:gd name="connsiteY6-92" fmla="*/ 3958122 h 5335133"/>
                <a:gd name="connsiteX7-93" fmla="*/ 180841 w 5777149"/>
                <a:gd name="connsiteY7-94" fmla="*/ 2666351 h 5335133"/>
                <a:gd name="connsiteX0-95" fmla="*/ 162747 w 5788084"/>
                <a:gd name="connsiteY0-96" fmla="*/ 2274466 h 5335133"/>
                <a:gd name="connsiteX1-97" fmla="*/ 815890 w 5788084"/>
                <a:gd name="connsiteY1-98" fmla="*/ 997208 h 5335133"/>
                <a:gd name="connsiteX2-99" fmla="*/ 2847890 w 5788084"/>
                <a:gd name="connsiteY2-100" fmla="*/ 10237 h 5335133"/>
                <a:gd name="connsiteX3-101" fmla="*/ 5054063 w 5788084"/>
                <a:gd name="connsiteY3-102" fmla="*/ 619837 h 5335133"/>
                <a:gd name="connsiteX4-103" fmla="*/ 5692691 w 5788084"/>
                <a:gd name="connsiteY4-104" fmla="*/ 3116294 h 5335133"/>
                <a:gd name="connsiteX5-105" fmla="*/ 2847890 w 5788084"/>
                <a:gd name="connsiteY5-106" fmla="*/ 5322465 h 5335133"/>
                <a:gd name="connsiteX6-107" fmla="*/ 249833 w 5788084"/>
                <a:gd name="connsiteY6-108" fmla="*/ 3958122 h 5335133"/>
                <a:gd name="connsiteX7-109" fmla="*/ 162747 w 5788084"/>
                <a:gd name="connsiteY7-110" fmla="*/ 2274466 h 533513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93" y="connsiteY7-94"/>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8" name="文本占位符 6"/>
          <p:cNvSpPr>
            <a:spLocks noGrp="1"/>
          </p:cNvSpPr>
          <p:nvPr>
            <p:ph type="body" sz="quarter" idx="15" hasCustomPrompt="1"/>
          </p:nvPr>
        </p:nvSpPr>
        <p:spPr>
          <a:xfrm>
            <a:off x="4640704" y="660100"/>
            <a:ext cx="2910592" cy="2373032"/>
          </a:xfrm>
          <a:prstGeom prst="rect">
            <a:avLst/>
          </a:prstGeom>
        </p:spPr>
        <p:txBody>
          <a:bodyPr anchor="t"/>
          <a:lstStyle>
            <a:lvl1pPr marL="0" indent="0" algn="ctr">
              <a:lnSpc>
                <a:spcPct val="100000"/>
              </a:lnSpc>
              <a:buNone/>
              <a:defRPr sz="16600" b="1">
                <a:solidFill>
                  <a:schemeClr val="accent4">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3724507" y="3033133"/>
            <a:ext cx="4742986" cy="825190"/>
          </a:xfrm>
          <a:prstGeom prst="rect">
            <a:avLst/>
          </a:prstGeom>
        </p:spPr>
        <p:txBody>
          <a:bodyPr anchor="t"/>
          <a:lstStyle>
            <a:lvl1pPr marL="0" indent="0" algn="ctr">
              <a:lnSpc>
                <a:spcPct val="100000"/>
              </a:lnSpc>
              <a:buNone/>
              <a:defRPr sz="4000" b="0">
                <a:solidFill>
                  <a:schemeClr val="accent4">
                    <a:lumMod val="75000"/>
                  </a:schemeClr>
                </a:solidFill>
                <a:latin typeface="微软雅黑" panose="020B0503020204020204" charset="-122"/>
                <a:ea typeface="微软雅黑" panose="020B0503020204020204" charset="-122"/>
                <a:cs typeface="微软雅黑" panose="020B0503020204020204" charset="-122"/>
              </a:defRPr>
            </a:lvl1pPr>
            <a:lvl2pPr algn="ctr">
              <a:defRPr>
                <a:solidFill>
                  <a:schemeClr val="bg1"/>
                </a:solidFill>
                <a:latin typeface="微软雅黑" panose="020B0503020204020204" charset="-122"/>
                <a:ea typeface="微软雅黑" panose="020B0503020204020204" charset="-122"/>
                <a:cs typeface="微软雅黑" panose="020B0503020204020204" charset="-122"/>
              </a:defRPr>
            </a:lvl2pPr>
            <a:lvl3pPr algn="ctr">
              <a:defRPr>
                <a:solidFill>
                  <a:schemeClr val="bg1"/>
                </a:solidFill>
                <a:latin typeface="微软雅黑" panose="020B0503020204020204" charset="-122"/>
                <a:ea typeface="微软雅黑" panose="020B0503020204020204" charset="-122"/>
                <a:cs typeface="微软雅黑" panose="020B0503020204020204" charset="-122"/>
              </a:defRPr>
            </a:lvl3pPr>
            <a:lvl4pPr algn="ctr">
              <a:defRPr>
                <a:solidFill>
                  <a:schemeClr val="bg1"/>
                </a:solidFill>
                <a:latin typeface="微软雅黑" panose="020B0503020204020204" charset="-122"/>
                <a:ea typeface="微软雅黑" panose="020B0503020204020204" charset="-122"/>
                <a:cs typeface="微软雅黑" panose="020B0503020204020204" charset="-122"/>
              </a:defRPr>
            </a:lvl4pPr>
            <a:lvl5pPr algn="ctr">
              <a:defRPr>
                <a:solidFill>
                  <a:schemeClr val="bg1"/>
                </a:solidFill>
                <a:latin typeface="微软雅黑" panose="020B0503020204020204" charset="-122"/>
                <a:ea typeface="微软雅黑" panose="020B0503020204020204" charset="-122"/>
                <a:cs typeface="微软雅黑" panose="020B0503020204020204" charset="-122"/>
              </a:defRPr>
            </a:lvl5pPr>
          </a:lstStyle>
          <a:p>
            <a:pPr lvl="0"/>
            <a:endParaRPr kumimoji="1" lang="zh-CN" altLang="en-US" dirty="0"/>
          </a:p>
        </p:txBody>
      </p:sp>
      <p:grpSp>
        <p:nvGrpSpPr>
          <p:cNvPr id="10" name="Group 2"/>
          <p:cNvGrpSpPr/>
          <p:nvPr userDrawn="1"/>
        </p:nvGrpSpPr>
        <p:grpSpPr bwMode="auto">
          <a:xfrm>
            <a:off x="10236893" y="5891309"/>
            <a:ext cx="1940418" cy="1030077"/>
            <a:chOff x="0" y="43"/>
            <a:chExt cx="5602" cy="4277"/>
          </a:xfrm>
        </p:grpSpPr>
        <p:pic>
          <p:nvPicPr>
            <p:cNvPr id="11" name="Picture 3" descr="Thank you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1973" y="4032"/>
              <a:ext cx="2074"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p>
          </p:txBody>
        </p:sp>
      </p:grpSp>
    </p:spTree>
  </p:cSld>
  <p:clrMapOvr>
    <a:masterClrMapping/>
  </p:clrMapOvr>
  <p:transition spd="med" advTm="0">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GI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2"/>
          <p:cNvGrpSpPr/>
          <p:nvPr userDrawn="1"/>
        </p:nvGrpSpPr>
        <p:grpSpPr bwMode="auto">
          <a:xfrm>
            <a:off x="4590900" y="5717754"/>
            <a:ext cx="7461553" cy="1140246"/>
            <a:chOff x="1973" y="3540"/>
            <a:chExt cx="3629" cy="780"/>
          </a:xfrm>
        </p:grpSpPr>
        <p:pic>
          <p:nvPicPr>
            <p:cNvPr id="3" name="Picture 3" descr="Thank you 02"/>
            <p:cNvPicPr>
              <a:picLocks noChangeAspect="1" noChangeArrowheads="1"/>
            </p:cNvPicPr>
            <p:nvPr/>
          </p:nvPicPr>
          <p:blipFill>
            <a:blip r:embed="rId24"/>
            <a:srcRect/>
            <a:stretch>
              <a:fillRect/>
            </a:stretch>
          </p:blipFill>
          <p:spPr bwMode="auto">
            <a:xfrm>
              <a:off x="4581" y="3540"/>
              <a:ext cx="1021" cy="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1973" y="4032"/>
              <a:ext cx="2074"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p>
          </p:txBody>
        </p:sp>
      </p:grpSp>
      <p:pic>
        <p:nvPicPr>
          <p:cNvPr id="6" name="图片 5" descr="水印">
            <a:extLst>
              <a:ext uri="{FF2B5EF4-FFF2-40B4-BE49-F238E27FC236}">
                <a16:creationId xmlns:a16="http://schemas.microsoft.com/office/drawing/2014/main" id="{EE34FF9E-5923-45C4-B1AB-83ECCC9F49EF}"/>
              </a:ext>
            </a:extLst>
          </p:cNvPr>
          <p:cNvPicPr>
            <a:picLocks noChangeAspect="1"/>
          </p:cNvPicPr>
          <p:nvPr userDrawn="1"/>
        </p:nvPicPr>
        <p:blipFill>
          <a:blip r:embed="rId2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med" advTm="0">
    <p:wedg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2"/>
          <p:cNvGrpSpPr/>
          <p:nvPr userDrawn="1"/>
        </p:nvGrpSpPr>
        <p:grpSpPr bwMode="auto">
          <a:xfrm>
            <a:off x="10236893" y="5891309"/>
            <a:ext cx="1940418" cy="1030077"/>
            <a:chOff x="0" y="43"/>
            <a:chExt cx="5602" cy="4277"/>
          </a:xfrm>
        </p:grpSpPr>
        <p:pic>
          <p:nvPicPr>
            <p:cNvPr id="3" name="Picture 3" descr="Thank you 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
              <a:ext cx="5602" cy="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1973" y="4032"/>
              <a:ext cx="2074" cy="2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a:solidFill>
                    <a:schemeClr val="tx1"/>
                  </a:solidFill>
                  <a:latin typeface="Arial" panose="020B0604020202020204" pitchFamily="34" charset="0"/>
                  <a:ea typeface="宋体" panose="02010600030101010101" pitchFamily="2" charset="-122"/>
                </a:defRPr>
              </a:lvl1pPr>
              <a:lvl2pPr algn="ctr">
                <a:defRPr>
                  <a:solidFill>
                    <a:schemeClr val="tx1"/>
                  </a:solidFill>
                  <a:latin typeface="Arial" panose="020B0604020202020204" pitchFamily="34" charset="0"/>
                  <a:ea typeface="宋体" panose="02010600030101010101" pitchFamily="2" charset="-122"/>
                </a:defRPr>
              </a:lvl2pPr>
              <a:lvl3pPr algn="ctr">
                <a:defRPr>
                  <a:solidFill>
                    <a:schemeClr val="tx1"/>
                  </a:solidFill>
                  <a:latin typeface="Arial" panose="020B0604020202020204" pitchFamily="34" charset="0"/>
                  <a:ea typeface="宋体" panose="02010600030101010101" pitchFamily="2" charset="-122"/>
                </a:defRPr>
              </a:lvl3pPr>
              <a:lvl4pPr algn="ctr">
                <a:defRPr>
                  <a:solidFill>
                    <a:schemeClr val="tx1"/>
                  </a:solidFill>
                  <a:latin typeface="Arial" panose="020B0604020202020204" pitchFamily="34" charset="0"/>
                  <a:ea typeface="宋体" panose="02010600030101010101" pitchFamily="2" charset="-122"/>
                </a:defRPr>
              </a:lvl4pPr>
              <a:lvl5pPr algn="ctr">
                <a:defRPr>
                  <a:solidFill>
                    <a:schemeClr val="tx1"/>
                  </a:solidFill>
                  <a:latin typeface="Arial" panose="020B0604020202020204" pitchFamily="34" charset="0"/>
                  <a:ea typeface="宋体" panose="02010600030101010101" pitchFamily="2" charset="-122"/>
                </a:defRPr>
              </a:lvl5pPr>
              <a:lvl6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algn="ct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a:r>
                <a:rPr lang="en-US" altLang="zh-CN" sz="2400">
                  <a:latin typeface="Times New Roman" panose="02020603050405020304" pitchFamily="18" charset="0"/>
                </a:rPr>
                <a:t>                                          </a:t>
              </a:r>
            </a:p>
          </p:txBody>
        </p:sp>
      </p:grpSp>
      <p:pic>
        <p:nvPicPr>
          <p:cNvPr id="6" name="图片 5" descr="水印">
            <a:extLst>
              <a:ext uri="{FF2B5EF4-FFF2-40B4-BE49-F238E27FC236}">
                <a16:creationId xmlns:a16="http://schemas.microsoft.com/office/drawing/2014/main" id="{2B2E85B2-9731-443A-9F36-40C6EEACD9F2}"/>
              </a:ext>
            </a:extLst>
          </p:cNvPr>
          <p:cNvPicPr>
            <a:picLocks noChangeAspect="1"/>
          </p:cNvPicPr>
          <p:nvPr userDrawn="1"/>
        </p:nvPicPr>
        <p:blipFill>
          <a:blip r:embed="rId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ransition spd="med" advTm="0">
    <p:wedg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lstStyle/>
          <a:p>
            <a:pPr lvl="0"/>
            <a:r>
              <a:rPr lang="zh-CN" altLang="en-US"/>
              <a:t>单击此处编辑母版标题样式</a:t>
            </a:r>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D3CA4526-AE6A-4AEA-844F-8AE8FE4D77B4}" type="datetimeFigureOut">
              <a:rPr lang="zh-CN" altLang="en-US" smtClean="0">
                <a:solidFill>
                  <a:prstClr val="black"/>
                </a:solidFill>
              </a:rPr>
              <a:t>2020/9/21</a:t>
            </a:fld>
            <a:endParaRPr lang="zh-CN" altLang="en-US">
              <a:solidFill>
                <a:prstClr val="black"/>
              </a:solidFill>
            </a:endParaRPr>
          </a:p>
        </p:txBody>
      </p:sp>
      <p:sp>
        <p:nvSpPr>
          <p:cNvPr id="1029" name="Rectangle 5"/>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zh-CN" altLang="en-US">
              <a:solidFill>
                <a:prstClr val="black"/>
              </a:solidFill>
            </a:endParaRPr>
          </a:p>
        </p:txBody>
      </p:sp>
      <p:sp>
        <p:nvSpPr>
          <p:cNvPr id="1030" name="Rectangle 6"/>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844B057A-3A0D-4079-A5BF-01CA1B2F1228}" type="slidenum">
              <a:rPr lang="zh-CN" altLang="en-US" smtClean="0">
                <a:solidFill>
                  <a:prstClr val="black"/>
                </a:solidFill>
              </a:rPr>
              <a:t>‹#›</a:t>
            </a:fld>
            <a:endParaRPr lang="zh-CN" altLang="en-US">
              <a:solidFill>
                <a:prstClr val="black"/>
              </a:solidFill>
            </a:endParaRPr>
          </a:p>
        </p:txBody>
      </p:sp>
      <p:pic>
        <p:nvPicPr>
          <p:cNvPr id="2" name="图片 1" descr="水印">
            <a:extLst>
              <a:ext uri="{FF2B5EF4-FFF2-40B4-BE49-F238E27FC236}">
                <a16:creationId xmlns:a16="http://schemas.microsoft.com/office/drawing/2014/main" id="{0DF16781-7F20-46CF-870A-956B9D1502E3}"/>
              </a:ext>
            </a:extLst>
          </p:cNvPr>
          <p:cNvPicPr>
            <a:picLocks noChangeAspect="1"/>
          </p:cNvPicPr>
          <p:nvPr userDrawn="1"/>
        </p:nvPicPr>
        <p:blipFill>
          <a:blip r:embed="rId13"/>
          <a:stretch>
            <a:fillRect/>
          </a:stretch>
        </p:blipFill>
        <p:spPr>
          <a:xfrm>
            <a:off x="7186295" y="63500"/>
            <a:ext cx="4902200" cy="1586865"/>
          </a:xfrm>
          <a:prstGeom prst="rect">
            <a:avLst/>
          </a:prstGeom>
        </p:spPr>
      </p:pic>
    </p:spTree>
    <p:extLst>
      <p:ext uri="{BB962C8B-B14F-4D97-AF65-F5344CB8AC3E}">
        <p14:creationId xmlns:p14="http://schemas.microsoft.com/office/powerpoint/2010/main" val="28013018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GIF"/><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GIF"/><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GI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GI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GIF"/><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zh-CN" altLang="en-US" sz="40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感恩遇见，相互成就，本课件资料仅供您个人参考、教学使用，严禁自行在网络传播，违者依知识产权法追究法律责任。</a:t>
            </a:r>
            <a:endParaRPr kumimoji="1" lang="en-US" altLang="zh-CN" sz="40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zh-CN" sz="40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zh-CN" altLang="en-US" sz="40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更多教学资源请关注</a:t>
            </a:r>
            <a:endParaRPr kumimoji="1" lang="en-US" altLang="zh-CN" sz="40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zh-CN" altLang="en-US" sz="400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zh-CN" altLang="en-US" sz="4000" b="1" i="0" u="none" strike="noStrike" kern="1200" cap="none" spc="0" normalizeH="0" baseline="0" noProof="0">
                <a:ln>
                  <a:noFill/>
                </a:ln>
                <a:solidFill>
                  <a:srgbClr val="000000"/>
                </a:solidFill>
                <a:effectLst/>
                <a:uLnTx/>
                <a:uFillTx/>
                <a:latin typeface="华文新魏" panose="02010800040101010101" pitchFamily="2" charset="-122"/>
                <a:ea typeface="宋体" panose="02010600030101010101" pitchFamily="2" charset="-122"/>
                <a:cs typeface="+mn-cs"/>
              </a:rPr>
              <a:t>知识产权声明</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p:nvPr/>
        </p:nvSpPr>
        <p:spPr>
          <a:xfrm>
            <a:off x="1541861" y="1744252"/>
            <a:ext cx="9334373" cy="3330464"/>
          </a:xfrm>
          <a:prstGeom prst="rect">
            <a:avLst/>
          </a:prstGeom>
          <a:solidFill>
            <a:schemeClr val="bg2"/>
          </a:solidFill>
          <a:effectLst>
            <a:glow rad="101600">
              <a:schemeClr val="accent4">
                <a:satMod val="175000"/>
                <a:alpha val="40000"/>
              </a:schemeClr>
            </a:glow>
            <a:outerShdw blurRad="50800" dist="38100" dir="5400000" algn="t" rotWithShape="0">
              <a:prstClr val="black">
                <a:alpha val="40000"/>
              </a:prstClr>
            </a:outerShdw>
            <a:reflection blurRad="6350" stA="50000" endA="300" endPos="55500" dist="50800" dir="5400000" sy="-100000" algn="bl" rotWithShape="0"/>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lnSpc>
                <a:spcPct val="150000"/>
              </a:lnSpc>
              <a:buFont typeface="Wingdings" panose="05000000000000000000" pitchFamily="2" charset="2"/>
              <a:buBlip>
                <a:blip r:embed="rId2"/>
              </a:buBlip>
            </a:pPr>
            <a:r>
              <a:rPr lang="en-US" altLang="zh-CN" sz="3600" b="1"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Letters of Invitations</a:t>
            </a: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-Readers-based</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Part 1: </a:t>
            </a:r>
            <a:r>
              <a:rPr lang="en-US" altLang="zh-CN" sz="3600" b="1"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Beginning</a:t>
            </a: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 - Purpose of writing the letter</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Part 2: </a:t>
            </a:r>
            <a:r>
              <a:rPr lang="en-US" altLang="zh-CN" sz="3600" b="1"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Body Arrangements</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Part 3:</a:t>
            </a:r>
            <a:r>
              <a:rPr lang="en-US" altLang="zh-CN" sz="3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a:t>
            </a:r>
            <a:r>
              <a:rPr lang="en-US" altLang="zh-CN" sz="3600" b="1"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Ending</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2332694" y="781342"/>
            <a:ext cx="7526612" cy="584775"/>
          </a:xfrm>
          <a:prstGeom prst="rect">
            <a:avLst/>
          </a:prstGeom>
        </p:spPr>
        <p:txBody>
          <a:bodyPr wrap="none">
            <a:spAutoFit/>
          </a:bodyPr>
          <a:lstStyle/>
          <a:p>
            <a:pPr marL="342900" lvl="0" indent="-342900" algn="just">
              <a:buFont typeface="Wingdings" panose="05000000000000000000" pitchFamily="2" charset="2"/>
              <a:buBlip>
                <a:blip r:embed="rId2"/>
              </a:buBlip>
            </a:pPr>
            <a:r>
              <a:rPr lang="en-US" altLang="zh-CN" sz="3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Format/Frame structure</a:t>
            </a:r>
            <a:r>
              <a:rPr lang="zh-CN" altLang="zh-CN" sz="3200" b="1"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邀请信</a:t>
            </a:r>
            <a:r>
              <a:rPr lang="zh-CN" altLang="zh-CN" sz="32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写作框架</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 name="图片 1" descr="水印">
            <a:extLst>
              <a:ext uri="{FF2B5EF4-FFF2-40B4-BE49-F238E27FC236}">
                <a16:creationId xmlns:a16="http://schemas.microsoft.com/office/drawing/2014/main" id="{2916BFC2-1587-49B7-8CAC-BB5980C7D2C1}"/>
              </a:ext>
            </a:extLst>
          </p:cNvPr>
          <p:cNvPicPr>
            <a:picLocks noChangeAspect="1"/>
          </p:cNvPicPr>
          <p:nvPr/>
        </p:nvPicPr>
        <p:blipFill>
          <a:blip r:embed="rId3"/>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1000"/>
                                        <p:tgtEl>
                                          <p:spTgt spid="4">
                                            <p:bg/>
                                          </p:spTgt>
                                        </p:tgtEl>
                                      </p:cBhvr>
                                    </p:animEffect>
                                    <p:anim calcmode="lin" valueType="num">
                                      <p:cBhvr>
                                        <p:cTn id="13" dur="1000" fill="hold"/>
                                        <p:tgtEl>
                                          <p:spTgt spid="4">
                                            <p:bg/>
                                          </p:spTgt>
                                        </p:tgtEl>
                                        <p:attrNameLst>
                                          <p:attrName>ppt_x</p:attrName>
                                        </p:attrNameLst>
                                      </p:cBhvr>
                                      <p:tavLst>
                                        <p:tav tm="0">
                                          <p:val>
                                            <p:strVal val="#ppt_x"/>
                                          </p:val>
                                        </p:tav>
                                        <p:tav tm="100000">
                                          <p:val>
                                            <p:strVal val="#ppt_x"/>
                                          </p:val>
                                        </p:tav>
                                      </p:tavLst>
                                    </p:anim>
                                    <p:anim calcmode="lin" valueType="num">
                                      <p:cBhvr>
                                        <p:cTn id="14"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anim calcmode="lin" valueType="num">
                                      <p:cBhvr>
                                        <p:cTn id="2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1000"/>
                                        <p:tgtEl>
                                          <p:spTgt spid="4">
                                            <p:txEl>
                                              <p:pRg st="3" end="3"/>
                                            </p:txEl>
                                          </p:spTgt>
                                        </p:tgtEl>
                                      </p:cBhvr>
                                    </p:animEffect>
                                    <p:anim calcmode="lin" valueType="num">
                                      <p:cBhvr>
                                        <p:cTn id="3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p:nvPr/>
        </p:nvSpPr>
        <p:spPr>
          <a:xfrm>
            <a:off x="778934" y="1366117"/>
            <a:ext cx="11413066" cy="5262979"/>
          </a:xfrm>
          <a:prstGeom prst="rect">
            <a:avLst/>
          </a:prstGeom>
          <a:noFill/>
          <a:ln>
            <a:solidFill>
              <a:schemeClr val="bg2">
                <a:lumMod val="50000"/>
              </a:schemeClr>
            </a:solidFill>
          </a:ln>
          <a:effectLst>
            <a:reflection blurRad="6350" stA="50000" endA="300" endPos="55000" dir="5400000" sy="-100000" algn="bl" rotWithShape="0"/>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lnSpc>
                <a:spcPct val="150000"/>
              </a:lnSpc>
              <a:buFont typeface="Wingdings" panose="05000000000000000000" pitchFamily="2" charset="2"/>
              <a:buBlip>
                <a:blip r:embed="rId2"/>
              </a:buBlip>
            </a:pPr>
            <a:r>
              <a:rPr lang="zh-CN" altLang="zh-CN" sz="3200" b="1" u="sng"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邀请信</a:t>
            </a:r>
            <a:r>
              <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rPr>
              <a:t>具有</a:t>
            </a:r>
            <a:r>
              <a:rPr lang="zh-CN" altLang="zh-CN" sz="32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简短、热情</a:t>
            </a:r>
            <a:r>
              <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rPr>
              <a:t>的特点，信件格式为：</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6700" algn="just">
              <a:lnSpc>
                <a:spcPct val="150000"/>
              </a:lnSpc>
            </a:pPr>
            <a:r>
              <a:rPr lang="zh-CN" altLang="zh-CN" sz="3200" b="1"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三段式结构</a:t>
            </a:r>
            <a:r>
              <a:rPr lang="en-US" altLang="zh-CN" sz="3200" b="1"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Structure:</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zh-CN" sz="3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第一段</a:t>
            </a:r>
            <a:r>
              <a:rPr lang="en-US" altLang="zh-CN" sz="3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a:t>
            </a:r>
            <a:r>
              <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rPr>
              <a:t>说明与收信人的相关性与写作意图，简要说明活动，并邀请对方；</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zh-CN" sz="3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第二段：</a:t>
            </a:r>
            <a:r>
              <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rPr>
              <a:t>介绍活动具体内容，并说明受邀人参加的理由；包括活动的具体时间、地点和内容；</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pPr>
            <a:r>
              <a:rPr lang="zh-CN" altLang="zh-CN" sz="3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第三段：</a:t>
            </a:r>
            <a:r>
              <a:rPr lang="zh-CN" altLang="zh-CN" sz="3200" b="1" kern="100" dirty="0">
                <a:effectLst/>
                <a:latin typeface="Calibri" panose="020F0502020204030204" pitchFamily="34" charset="0"/>
                <a:ea typeface="宋体" panose="02010600030101010101" pitchFamily="2" charset="-122"/>
                <a:cs typeface="Times New Roman" panose="02020603050405020304" pitchFamily="18" charset="0"/>
              </a:rPr>
              <a:t>表示期待对方接受邀请并致谢。</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2332694" y="488954"/>
            <a:ext cx="7526612" cy="584775"/>
          </a:xfrm>
          <a:prstGeom prst="rect">
            <a:avLst/>
          </a:prstGeom>
          <a:ln>
            <a:solidFill>
              <a:schemeClr val="bg2">
                <a:lumMod val="50000"/>
              </a:schemeClr>
            </a:solidFill>
          </a:ln>
          <a:effectLst>
            <a:reflection blurRad="6350" stA="50000" endA="300" endPos="55000" dir="5400000" sy="-100000" algn="bl" rotWithShape="0"/>
          </a:effectLst>
        </p:spPr>
        <p:txBody>
          <a:bodyPr wrap="none">
            <a:spAutoFit/>
          </a:bodyPr>
          <a:lstStyle/>
          <a:p>
            <a:pPr marL="342900" lvl="0" indent="-342900" algn="just">
              <a:buFont typeface="Wingdings" panose="05000000000000000000" pitchFamily="2" charset="2"/>
              <a:buBlip>
                <a:blip r:embed="rId2"/>
              </a:buBlip>
            </a:pPr>
            <a:r>
              <a:rPr lang="en-US" altLang="zh-CN" sz="3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Format/Frame structure</a:t>
            </a:r>
            <a:r>
              <a:rPr lang="zh-CN" altLang="zh-CN" sz="3200" b="1"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邀请信</a:t>
            </a:r>
            <a:r>
              <a:rPr lang="zh-CN" altLang="zh-CN" sz="32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写作框架</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 name="图片 1" descr="水印">
            <a:extLst>
              <a:ext uri="{FF2B5EF4-FFF2-40B4-BE49-F238E27FC236}">
                <a16:creationId xmlns:a16="http://schemas.microsoft.com/office/drawing/2014/main" id="{52617D14-E9ED-45EE-B6FE-FEA42BDD5720}"/>
              </a:ext>
            </a:extLst>
          </p:cNvPr>
          <p:cNvPicPr>
            <a:picLocks noChangeAspect="1"/>
          </p:cNvPicPr>
          <p:nvPr/>
        </p:nvPicPr>
        <p:blipFill>
          <a:blip r:embed="rId3"/>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fade">
                                      <p:cBhvr>
                                        <p:cTn id="13" dur="1000"/>
                                        <p:tgtEl>
                                          <p:spTgt spid="4">
                                            <p:bg/>
                                          </p:spTgt>
                                        </p:tgtEl>
                                      </p:cBhvr>
                                    </p:animEffect>
                                    <p:anim calcmode="lin" valueType="num">
                                      <p:cBhvr>
                                        <p:cTn id="14" dur="1000" fill="hold"/>
                                        <p:tgtEl>
                                          <p:spTgt spid="4">
                                            <p:bg/>
                                          </p:spTgt>
                                        </p:tgtEl>
                                        <p:attrNameLst>
                                          <p:attrName>ppt_x</p:attrName>
                                        </p:attrNameLst>
                                      </p:cBhvr>
                                      <p:tavLst>
                                        <p:tav tm="0">
                                          <p:val>
                                            <p:strVal val="#ppt_x"/>
                                          </p:val>
                                        </p:tav>
                                        <p:tav tm="100000">
                                          <p:val>
                                            <p:strVal val="#ppt_x"/>
                                          </p:val>
                                        </p:tav>
                                      </p:tavLst>
                                    </p:anim>
                                    <p:anim calcmode="lin" valueType="num">
                                      <p:cBhvr>
                                        <p:cTn id="15"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1000"/>
                                        <p:tgtEl>
                                          <p:spTgt spid="4">
                                            <p:txEl>
                                              <p:pRg st="1" end="1"/>
                                            </p:txEl>
                                          </p:spTgt>
                                        </p:tgtEl>
                                      </p:cBhvr>
                                    </p:animEffect>
                                    <p:anim calcmode="lin" valueType="num">
                                      <p:cBhvr>
                                        <p:cTn id="2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1000"/>
                                        <p:tgtEl>
                                          <p:spTgt spid="4">
                                            <p:txEl>
                                              <p:pRg st="4" end="4"/>
                                            </p:txEl>
                                          </p:spTgt>
                                        </p:tgtEl>
                                      </p:cBhvr>
                                    </p:animEffect>
                                    <p:anim calcmode="lin" valueType="num">
                                      <p:cBhvr>
                                        <p:cTn id="4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p:nvPr/>
        </p:nvSpPr>
        <p:spPr>
          <a:xfrm>
            <a:off x="333633" y="764810"/>
            <a:ext cx="11738918" cy="56938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Font typeface="Wingdings" panose="05000000000000000000" pitchFamily="2" charset="2"/>
              <a:buBlip>
                <a:blip r:embed="rId2"/>
              </a:buBlip>
            </a:pPr>
            <a:r>
              <a:rPr lang="en-US" altLang="zh-CN" sz="2600" b="1"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Format</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What should be included in a letter of invitation?</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6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Dear ______,</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Beginning --- Briefly </a:t>
            </a:r>
            <a:r>
              <a:rPr lang="en-US" altLang="zh-CN" sz="2600" b="1" u="sng"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explain the activities</a:t>
            </a:r>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 and invite them to attend (Introduction and purpose)</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        Why are you writing the letter?</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Body--- Introduce </a:t>
            </a:r>
            <a:r>
              <a:rPr lang="en-US" altLang="zh-CN" sz="2600" b="1" u="sng"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the specific contents of the activity</a:t>
            </a:r>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 </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latin typeface="Calibri" panose="020F0502020204030204" pitchFamily="34" charset="0"/>
                <a:ea typeface="宋体" panose="02010600030101010101" pitchFamily="2" charset="-122"/>
                <a:cs typeface="Times New Roman" panose="02020603050405020304" pitchFamily="18" charset="0"/>
              </a:rPr>
              <a:t>     </a:t>
            </a:r>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 state the reason for the invitee, including </a:t>
            </a:r>
            <a:r>
              <a:rPr lang="en-US" altLang="zh-CN" sz="2600" b="1" u="sng"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the specific time, place and contents</a:t>
            </a:r>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 of the activity.        </a:t>
            </a:r>
          </a:p>
          <a:p>
            <a:pPr algn="just"/>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	Why do you invite your friends and your relatives? </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Ending --- About your </a:t>
            </a:r>
            <a:r>
              <a:rPr lang="en-US" altLang="zh-CN" sz="2600" b="1"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wishes for response</a:t>
            </a:r>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 and </a:t>
            </a:r>
            <a:r>
              <a:rPr lang="en-US" altLang="zh-CN" sz="2600" b="1"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being accepted</a:t>
            </a:r>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 with your gratitude.</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a:p>
            <a:pPr indent="3070225" algn="just"/>
            <a:r>
              <a:rPr lang="en-US" altLang="zh-CN" sz="2600" b="1" kern="100" dirty="0">
                <a:effectLst/>
                <a:latin typeface="华文隶书" panose="02010800040101010101" pitchFamily="2" charset="-122"/>
                <a:ea typeface="宋体" panose="02010600030101010101" pitchFamily="2" charset="-122"/>
                <a:cs typeface="Vijaya" panose="020B0604020202020204" pitchFamily="18" charset="0"/>
              </a:rPr>
              <a:t>                                                       													Yours faithfully</a:t>
            </a:r>
          </a:p>
          <a:p>
            <a:pPr indent="3070225" algn="just"/>
            <a:r>
              <a:rPr lang="en-US" altLang="zh-CN" sz="2600" b="1" kern="100" dirty="0">
                <a:latin typeface="华文隶书" panose="02010800040101010101" pitchFamily="2" charset="-122"/>
                <a:ea typeface="宋体" panose="02010600030101010101" pitchFamily="2" charset="-122"/>
                <a:cs typeface="Times New Roman" panose="02020603050405020304" pitchFamily="18" charset="0"/>
              </a:rPr>
              <a:t>                                                          	   _________</a:t>
            </a:r>
            <a:endParaRPr lang="zh-CN" altLang="zh-CN" sz="2600" b="1"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2419192" y="180035"/>
            <a:ext cx="7526612" cy="584775"/>
          </a:xfrm>
          <a:prstGeom prst="rect">
            <a:avLst/>
          </a:prstGeom>
        </p:spPr>
        <p:txBody>
          <a:bodyPr wrap="none">
            <a:spAutoFit/>
          </a:bodyPr>
          <a:lstStyle/>
          <a:p>
            <a:pPr marL="342900" lvl="0" indent="-342900" algn="just">
              <a:buFont typeface="Wingdings" panose="05000000000000000000" pitchFamily="2" charset="2"/>
              <a:buBlip>
                <a:blip r:embed="rId2"/>
              </a:buBlip>
            </a:pPr>
            <a:r>
              <a:rPr lang="en-US" altLang="zh-CN" sz="3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Format/Frame structure</a:t>
            </a:r>
            <a:r>
              <a:rPr lang="zh-CN" altLang="zh-CN" sz="3200" b="1"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邀请信</a:t>
            </a:r>
            <a:r>
              <a:rPr lang="zh-CN" altLang="zh-CN" sz="3200" b="1" kern="100"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写作框架</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 name="图片 1" descr="水印">
            <a:extLst>
              <a:ext uri="{FF2B5EF4-FFF2-40B4-BE49-F238E27FC236}">
                <a16:creationId xmlns:a16="http://schemas.microsoft.com/office/drawing/2014/main" id="{A0C6135A-7085-41E0-9305-61E084B2EF03}"/>
              </a:ext>
            </a:extLst>
          </p:cNvPr>
          <p:cNvPicPr>
            <a:picLocks noChangeAspect="1"/>
          </p:cNvPicPr>
          <p:nvPr/>
        </p:nvPicPr>
        <p:blipFill>
          <a:blip r:embed="rId3"/>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z="3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Writing preparations</a:t>
            </a:r>
            <a:endParaRPr lang="zh-CN" altLang="zh-CN" sz="32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kumimoji="1" lang="zh-CN" altLang="en-US" dirty="0"/>
          </a:p>
        </p:txBody>
      </p:sp>
      <p:sp>
        <p:nvSpPr>
          <p:cNvPr id="10" name="文本框 8"/>
          <p:cNvSpPr txBox="1"/>
          <p:nvPr/>
        </p:nvSpPr>
        <p:spPr>
          <a:xfrm>
            <a:off x="698090" y="1206092"/>
            <a:ext cx="10795819" cy="52629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zh-CN" sz="2400" b="1"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a:t>
            </a:r>
            <a:r>
              <a:rPr lang="en-US" altLang="zh-CN" sz="2400" b="1"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1</a:t>
            </a:r>
            <a:r>
              <a:rPr lang="zh-CN" altLang="zh-CN" sz="2400" b="1"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a:t>
            </a:r>
            <a:r>
              <a:rPr lang="zh-CN" altLang="zh-CN" sz="24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【篇首句】介绍自己</a:t>
            </a:r>
            <a:r>
              <a:rPr lang="en-US" altLang="zh-CN" sz="24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收信人非熟人</a:t>
            </a:r>
            <a:r>
              <a:rPr lang="en-US" altLang="zh-CN" sz="24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2400" b="1"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说明写作意图，</a:t>
            </a:r>
            <a:r>
              <a:rPr lang="zh-CN" altLang="zh-CN" sz="24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简要说明活动，并邀请对方。</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0894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You </a:t>
            </a:r>
            <a:r>
              <a:rPr lang="en-US" altLang="zh-CN" sz="24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have an itch for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0894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You have </a:t>
            </a:r>
            <a:r>
              <a:rPr lang="en-US" altLang="zh-CN" sz="24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 burning desire for</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0894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You have an overwhelmingly </a:t>
            </a:r>
            <a:r>
              <a:rPr lang="en-US" altLang="zh-CN" sz="24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strong desire for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0894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You have a </a:t>
            </a:r>
            <a:r>
              <a:rPr lang="en-US" altLang="zh-CN" sz="24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strong /burning passion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for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0894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You develop </a:t>
            </a:r>
            <a:r>
              <a:rPr lang="en-US" altLang="zh-CN" sz="24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a profound love fo</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r……</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0894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You are exceedingly </a:t>
            </a:r>
            <a:r>
              <a:rPr lang="en-US" altLang="zh-CN" sz="24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enthusiastic about</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0894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You are fully </a:t>
            </a:r>
            <a:r>
              <a:rPr lang="en-US" altLang="zh-CN" sz="24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fascinated</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by……</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0894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You are surprisingly </a:t>
            </a:r>
            <a:r>
              <a:rPr lang="en-US" altLang="zh-CN" sz="24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keen on</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0894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You are passionately</a:t>
            </a:r>
            <a:r>
              <a:rPr lang="en-US" altLang="zh-CN" sz="24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fond of</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0894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You are unusually </a:t>
            </a:r>
            <a:r>
              <a:rPr lang="en-US" altLang="zh-CN" sz="24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spellbound</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with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0894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You are incredibly </a:t>
            </a:r>
            <a:r>
              <a:rPr lang="en-US" altLang="zh-CN" sz="24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hungry / thirsty for</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0894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You are deeply </a:t>
            </a:r>
            <a:r>
              <a:rPr lang="en-US" altLang="zh-CN" sz="2400" b="1" u="sng"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hooked on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3" name="组合 2"/>
          <p:cNvGrpSpPr/>
          <p:nvPr/>
        </p:nvGrpSpPr>
        <p:grpSpPr>
          <a:xfrm>
            <a:off x="395801" y="660508"/>
            <a:ext cx="4301114" cy="497700"/>
            <a:chOff x="6973127" y="1759156"/>
            <a:chExt cx="4301114" cy="497700"/>
          </a:xfrm>
        </p:grpSpPr>
        <p:sp>
          <p:nvSpPr>
            <p:cNvPr id="9" name="矩形 8"/>
            <p:cNvSpPr/>
            <p:nvPr/>
          </p:nvSpPr>
          <p:spPr>
            <a:xfrm flipV="1">
              <a:off x="7060855" y="1759156"/>
              <a:ext cx="765739" cy="45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p:nvSpPr>
          <p:spPr>
            <a:xfrm>
              <a:off x="6973127" y="1856746"/>
              <a:ext cx="4301114" cy="400110"/>
            </a:xfrm>
            <a:prstGeom prst="rect">
              <a:avLst/>
            </a:prstGeom>
          </p:spPr>
          <p:txBody>
            <a:bodyPr wrap="none">
              <a:spAutoFit/>
            </a:bodyPr>
            <a:lstStyle/>
            <a:p>
              <a:pPr marL="342900" lvl="0" indent="-342900" algn="just">
                <a:buFont typeface="Wingdings" panose="05000000000000000000" pitchFamily="2" charset="2"/>
                <a:buBlip>
                  <a:blip r:embed="rId2"/>
                </a:buBlip>
              </a:pPr>
              <a:r>
                <a:rPr lang="en-US" altLang="zh-CN" sz="2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Part 1: Purpose of writing the letter</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pic>
        <p:nvPicPr>
          <p:cNvPr id="4" name="图片 3" descr="水印">
            <a:extLst>
              <a:ext uri="{FF2B5EF4-FFF2-40B4-BE49-F238E27FC236}">
                <a16:creationId xmlns:a16="http://schemas.microsoft.com/office/drawing/2014/main" id="{8A15B490-4A70-4725-9314-7EC479235FEC}"/>
              </a:ext>
            </a:extLst>
          </p:cNvPr>
          <p:cNvPicPr>
            <a:picLocks noChangeAspect="1"/>
          </p:cNvPicPr>
          <p:nvPr/>
        </p:nvPicPr>
        <p:blipFill>
          <a:blip r:embed="rId3"/>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barn(inVertical)">
                                      <p:cBhvr>
                                        <p:cTn id="25" dur="500"/>
                                        <p:tgtEl>
                                          <p:spTgt spid="10">
                                            <p:txEl>
                                              <p:pRg st="1" end="1"/>
                                            </p:txEl>
                                          </p:spTgt>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Effect transition="in" filter="barn(inVertical)">
                                      <p:cBhvr>
                                        <p:cTn id="29" dur="500"/>
                                        <p:tgtEl>
                                          <p:spTgt spid="10">
                                            <p:txEl>
                                              <p:pRg st="2" end="2"/>
                                            </p:txEl>
                                          </p:spTgt>
                                        </p:tgtEl>
                                      </p:cBhvr>
                                    </p:animEffect>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barn(inVertical)">
                                      <p:cBhvr>
                                        <p:cTn id="33" dur="500"/>
                                        <p:tgtEl>
                                          <p:spTgt spid="10">
                                            <p:txEl>
                                              <p:pRg st="3" end="3"/>
                                            </p:txEl>
                                          </p:spTgt>
                                        </p:tgtEl>
                                      </p:cBhvr>
                                    </p:animEffect>
                                  </p:childTnLst>
                                </p:cTn>
                              </p:par>
                            </p:childTnLst>
                          </p:cTn>
                        </p:par>
                        <p:par>
                          <p:cTn id="34" fill="hold">
                            <p:stCondLst>
                              <p:cond delay="1500"/>
                            </p:stCondLst>
                            <p:childTnLst>
                              <p:par>
                                <p:cTn id="35" presetID="16" presetClass="entr" presetSubtype="21" fill="hold" grpId="0" nodeType="after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barn(inVertical)">
                                      <p:cBhvr>
                                        <p:cTn id="37" dur="500"/>
                                        <p:tgtEl>
                                          <p:spTgt spid="10">
                                            <p:txEl>
                                              <p:pRg st="4" end="4"/>
                                            </p:txEl>
                                          </p:spTgt>
                                        </p:tgtEl>
                                      </p:cBhvr>
                                    </p:animEffect>
                                  </p:childTnLst>
                                </p:cTn>
                              </p:par>
                            </p:childTnLst>
                          </p:cTn>
                        </p:par>
                        <p:par>
                          <p:cTn id="38" fill="hold">
                            <p:stCondLst>
                              <p:cond delay="2000"/>
                            </p:stCondLst>
                            <p:childTnLst>
                              <p:par>
                                <p:cTn id="39" presetID="16" presetClass="entr" presetSubtype="21" fill="hold" grpId="0" nodeType="after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animEffect transition="in" filter="barn(inVertical)">
                                      <p:cBhvr>
                                        <p:cTn id="41" dur="500"/>
                                        <p:tgtEl>
                                          <p:spTgt spid="10">
                                            <p:txEl>
                                              <p:pRg st="5" end="5"/>
                                            </p:txEl>
                                          </p:spTgt>
                                        </p:tgtEl>
                                      </p:cBhvr>
                                    </p:animEffect>
                                  </p:childTnLst>
                                </p:cTn>
                              </p:par>
                            </p:childTnLst>
                          </p:cTn>
                        </p:par>
                        <p:par>
                          <p:cTn id="42" fill="hold">
                            <p:stCondLst>
                              <p:cond delay="2500"/>
                            </p:stCondLst>
                            <p:childTnLst>
                              <p:par>
                                <p:cTn id="43" presetID="16" presetClass="entr" presetSubtype="21" fill="hold" grpId="0" nodeType="afterEffect">
                                  <p:stCondLst>
                                    <p:cond delay="0"/>
                                  </p:stCondLst>
                                  <p:childTnLst>
                                    <p:set>
                                      <p:cBhvr>
                                        <p:cTn id="44" dur="1" fill="hold">
                                          <p:stCondLst>
                                            <p:cond delay="0"/>
                                          </p:stCondLst>
                                        </p:cTn>
                                        <p:tgtEl>
                                          <p:spTgt spid="10">
                                            <p:txEl>
                                              <p:pRg st="6" end="6"/>
                                            </p:txEl>
                                          </p:spTgt>
                                        </p:tgtEl>
                                        <p:attrNameLst>
                                          <p:attrName>style.visibility</p:attrName>
                                        </p:attrNameLst>
                                      </p:cBhvr>
                                      <p:to>
                                        <p:strVal val="visible"/>
                                      </p:to>
                                    </p:set>
                                    <p:animEffect transition="in" filter="barn(inVertical)">
                                      <p:cBhvr>
                                        <p:cTn id="45" dur="500"/>
                                        <p:tgtEl>
                                          <p:spTgt spid="10">
                                            <p:txEl>
                                              <p:pRg st="6" end="6"/>
                                            </p:txEl>
                                          </p:spTgt>
                                        </p:tgtEl>
                                      </p:cBhvr>
                                    </p:animEffect>
                                  </p:childTnLst>
                                </p:cTn>
                              </p:par>
                            </p:childTnLst>
                          </p:cTn>
                        </p:par>
                        <p:par>
                          <p:cTn id="46" fill="hold">
                            <p:stCondLst>
                              <p:cond delay="3000"/>
                            </p:stCondLst>
                            <p:childTnLst>
                              <p:par>
                                <p:cTn id="47" presetID="16" presetClass="entr" presetSubtype="21" fill="hold" grpId="0" nodeType="afterEffect">
                                  <p:stCondLst>
                                    <p:cond delay="0"/>
                                  </p:stCondLst>
                                  <p:childTnLst>
                                    <p:set>
                                      <p:cBhvr>
                                        <p:cTn id="48" dur="1" fill="hold">
                                          <p:stCondLst>
                                            <p:cond delay="0"/>
                                          </p:stCondLst>
                                        </p:cTn>
                                        <p:tgtEl>
                                          <p:spTgt spid="10">
                                            <p:txEl>
                                              <p:pRg st="7" end="7"/>
                                            </p:txEl>
                                          </p:spTgt>
                                        </p:tgtEl>
                                        <p:attrNameLst>
                                          <p:attrName>style.visibility</p:attrName>
                                        </p:attrNameLst>
                                      </p:cBhvr>
                                      <p:to>
                                        <p:strVal val="visible"/>
                                      </p:to>
                                    </p:set>
                                    <p:animEffect transition="in" filter="barn(inVertical)">
                                      <p:cBhvr>
                                        <p:cTn id="49" dur="500"/>
                                        <p:tgtEl>
                                          <p:spTgt spid="10">
                                            <p:txEl>
                                              <p:pRg st="7" end="7"/>
                                            </p:txEl>
                                          </p:spTgt>
                                        </p:tgtEl>
                                      </p:cBhvr>
                                    </p:animEffect>
                                  </p:childTnLst>
                                </p:cTn>
                              </p:par>
                            </p:childTnLst>
                          </p:cTn>
                        </p:par>
                        <p:par>
                          <p:cTn id="50" fill="hold">
                            <p:stCondLst>
                              <p:cond delay="3500"/>
                            </p:stCondLst>
                            <p:childTnLst>
                              <p:par>
                                <p:cTn id="51" presetID="16" presetClass="entr" presetSubtype="21" fill="hold" grpId="0" nodeType="afterEffect">
                                  <p:stCondLst>
                                    <p:cond delay="0"/>
                                  </p:stCondLst>
                                  <p:childTnLst>
                                    <p:set>
                                      <p:cBhvr>
                                        <p:cTn id="52" dur="1" fill="hold">
                                          <p:stCondLst>
                                            <p:cond delay="0"/>
                                          </p:stCondLst>
                                        </p:cTn>
                                        <p:tgtEl>
                                          <p:spTgt spid="10">
                                            <p:txEl>
                                              <p:pRg st="8" end="8"/>
                                            </p:txEl>
                                          </p:spTgt>
                                        </p:tgtEl>
                                        <p:attrNameLst>
                                          <p:attrName>style.visibility</p:attrName>
                                        </p:attrNameLst>
                                      </p:cBhvr>
                                      <p:to>
                                        <p:strVal val="visible"/>
                                      </p:to>
                                    </p:set>
                                    <p:animEffect transition="in" filter="barn(inVertical)">
                                      <p:cBhvr>
                                        <p:cTn id="53" dur="500"/>
                                        <p:tgtEl>
                                          <p:spTgt spid="10">
                                            <p:txEl>
                                              <p:pRg st="8" end="8"/>
                                            </p:txEl>
                                          </p:spTgt>
                                        </p:tgtEl>
                                      </p:cBhvr>
                                    </p:animEffect>
                                  </p:childTnLst>
                                </p:cTn>
                              </p:par>
                            </p:childTnLst>
                          </p:cTn>
                        </p:par>
                        <p:par>
                          <p:cTn id="54" fill="hold">
                            <p:stCondLst>
                              <p:cond delay="4000"/>
                            </p:stCondLst>
                            <p:childTnLst>
                              <p:par>
                                <p:cTn id="55" presetID="16" presetClass="entr" presetSubtype="21" fill="hold" grpId="0" nodeType="afterEffect">
                                  <p:stCondLst>
                                    <p:cond delay="0"/>
                                  </p:stCondLst>
                                  <p:childTnLst>
                                    <p:set>
                                      <p:cBhvr>
                                        <p:cTn id="56" dur="1" fill="hold">
                                          <p:stCondLst>
                                            <p:cond delay="0"/>
                                          </p:stCondLst>
                                        </p:cTn>
                                        <p:tgtEl>
                                          <p:spTgt spid="10">
                                            <p:txEl>
                                              <p:pRg st="9" end="9"/>
                                            </p:txEl>
                                          </p:spTgt>
                                        </p:tgtEl>
                                        <p:attrNameLst>
                                          <p:attrName>style.visibility</p:attrName>
                                        </p:attrNameLst>
                                      </p:cBhvr>
                                      <p:to>
                                        <p:strVal val="visible"/>
                                      </p:to>
                                    </p:set>
                                    <p:animEffect transition="in" filter="barn(inVertical)">
                                      <p:cBhvr>
                                        <p:cTn id="57" dur="500"/>
                                        <p:tgtEl>
                                          <p:spTgt spid="10">
                                            <p:txEl>
                                              <p:pRg st="9" end="9"/>
                                            </p:txEl>
                                          </p:spTgt>
                                        </p:tgtEl>
                                      </p:cBhvr>
                                    </p:animEffect>
                                  </p:childTnLst>
                                </p:cTn>
                              </p:par>
                            </p:childTnLst>
                          </p:cTn>
                        </p:par>
                        <p:par>
                          <p:cTn id="58" fill="hold">
                            <p:stCondLst>
                              <p:cond delay="4500"/>
                            </p:stCondLst>
                            <p:childTnLst>
                              <p:par>
                                <p:cTn id="59" presetID="16" presetClass="entr" presetSubtype="21" fill="hold" grpId="0" nodeType="afterEffect">
                                  <p:stCondLst>
                                    <p:cond delay="0"/>
                                  </p:stCondLst>
                                  <p:childTnLst>
                                    <p:set>
                                      <p:cBhvr>
                                        <p:cTn id="60" dur="1" fill="hold">
                                          <p:stCondLst>
                                            <p:cond delay="0"/>
                                          </p:stCondLst>
                                        </p:cTn>
                                        <p:tgtEl>
                                          <p:spTgt spid="10">
                                            <p:txEl>
                                              <p:pRg st="10" end="10"/>
                                            </p:txEl>
                                          </p:spTgt>
                                        </p:tgtEl>
                                        <p:attrNameLst>
                                          <p:attrName>style.visibility</p:attrName>
                                        </p:attrNameLst>
                                      </p:cBhvr>
                                      <p:to>
                                        <p:strVal val="visible"/>
                                      </p:to>
                                    </p:set>
                                    <p:animEffect transition="in" filter="barn(inVertical)">
                                      <p:cBhvr>
                                        <p:cTn id="61" dur="500"/>
                                        <p:tgtEl>
                                          <p:spTgt spid="10">
                                            <p:txEl>
                                              <p:pRg st="10" end="10"/>
                                            </p:txEl>
                                          </p:spTgt>
                                        </p:tgtEl>
                                      </p:cBhvr>
                                    </p:animEffect>
                                  </p:childTnLst>
                                </p:cTn>
                              </p:par>
                            </p:childTnLst>
                          </p:cTn>
                        </p:par>
                        <p:par>
                          <p:cTn id="62" fill="hold">
                            <p:stCondLst>
                              <p:cond delay="5000"/>
                            </p:stCondLst>
                            <p:childTnLst>
                              <p:par>
                                <p:cTn id="63" presetID="16" presetClass="entr" presetSubtype="21" fill="hold" grpId="0" nodeType="afterEffect">
                                  <p:stCondLst>
                                    <p:cond delay="0"/>
                                  </p:stCondLst>
                                  <p:childTnLst>
                                    <p:set>
                                      <p:cBhvr>
                                        <p:cTn id="64" dur="1" fill="hold">
                                          <p:stCondLst>
                                            <p:cond delay="0"/>
                                          </p:stCondLst>
                                        </p:cTn>
                                        <p:tgtEl>
                                          <p:spTgt spid="10">
                                            <p:txEl>
                                              <p:pRg st="11" end="11"/>
                                            </p:txEl>
                                          </p:spTgt>
                                        </p:tgtEl>
                                        <p:attrNameLst>
                                          <p:attrName>style.visibility</p:attrName>
                                        </p:attrNameLst>
                                      </p:cBhvr>
                                      <p:to>
                                        <p:strVal val="visible"/>
                                      </p:to>
                                    </p:set>
                                    <p:animEffect transition="in" filter="barn(inVertical)">
                                      <p:cBhvr>
                                        <p:cTn id="65" dur="500"/>
                                        <p:tgtEl>
                                          <p:spTgt spid="10">
                                            <p:txEl>
                                              <p:pRg st="11" end="11"/>
                                            </p:txEl>
                                          </p:spTgt>
                                        </p:tgtEl>
                                      </p:cBhvr>
                                    </p:animEffect>
                                  </p:childTnLst>
                                </p:cTn>
                              </p:par>
                            </p:childTnLst>
                          </p:cTn>
                        </p:par>
                        <p:par>
                          <p:cTn id="66" fill="hold">
                            <p:stCondLst>
                              <p:cond delay="5500"/>
                            </p:stCondLst>
                            <p:childTnLst>
                              <p:par>
                                <p:cTn id="67" presetID="16" presetClass="entr" presetSubtype="21" fill="hold" grpId="0" nodeType="afterEffect">
                                  <p:stCondLst>
                                    <p:cond delay="0"/>
                                  </p:stCondLst>
                                  <p:childTnLst>
                                    <p:set>
                                      <p:cBhvr>
                                        <p:cTn id="68" dur="1" fill="hold">
                                          <p:stCondLst>
                                            <p:cond delay="0"/>
                                          </p:stCondLst>
                                        </p:cTn>
                                        <p:tgtEl>
                                          <p:spTgt spid="10">
                                            <p:txEl>
                                              <p:pRg st="12" end="12"/>
                                            </p:txEl>
                                          </p:spTgt>
                                        </p:tgtEl>
                                        <p:attrNameLst>
                                          <p:attrName>style.visibility</p:attrName>
                                        </p:attrNameLst>
                                      </p:cBhvr>
                                      <p:to>
                                        <p:strVal val="visible"/>
                                      </p:to>
                                    </p:set>
                                    <p:animEffect transition="in" filter="barn(inVertical)">
                                      <p:cBhvr>
                                        <p:cTn id="69" dur="500"/>
                                        <p:tgtEl>
                                          <p:spTgt spid="1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图片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3835821" y="1859547"/>
            <a:ext cx="1247138" cy="352248"/>
          </a:xfrm>
          <a:prstGeom prst="rect">
            <a:avLst/>
          </a:prstGeom>
          <a:noFill/>
          <a:extLst>
            <a:ext uri="{909E8E84-426E-40DD-AFC4-6F175D3DCCD1}">
              <a14:hiddenFill xmlns:a14="http://schemas.microsoft.com/office/drawing/2010/main">
                <a:solidFill>
                  <a:srgbClr val="FFFFFF"/>
                </a:solidFill>
              </a14:hiddenFill>
            </a:ext>
          </a:extLst>
        </p:spPr>
      </p:pic>
      <p:pic>
        <p:nvPicPr>
          <p:cNvPr id="2052" name="图片 16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853104" y="3441589"/>
            <a:ext cx="946835" cy="84284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260748" y="1149966"/>
            <a:ext cx="1208830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Char char="•"/>
            </a:pPr>
            <a:r>
              <a:rPr kumimoji="0" lang="en-US" altLang="zh-CN" sz="2200" b="1" i="0" u="none"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Part 2: Body Arrangements</a:t>
            </a:r>
            <a:endParaRPr kumimoji="0" lang="en-US" altLang="zh-CN"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a:t>
            </a:r>
            <a:r>
              <a:rPr kumimoji="0" lang="zh-CN" altLang="en-US" sz="2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2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2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篇中句</a:t>
            </a:r>
            <a:r>
              <a:rPr kumimoji="0" lang="en-US" altLang="zh-CN" sz="22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2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篇中介绍活动具体内容，包括受邀请的人，邀请朋友干什么、地点及具体的时间等；   </a:t>
            </a:r>
            <a:r>
              <a:rPr kumimoji="0" lang="en-US" altLang="zh-CN" sz="2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Natural transitions </a:t>
            </a:r>
            <a:endParaRPr kumimoji="0" lang="en-US" altLang="zh-CN" sz="2200" b="0" i="0" u="none" strike="noStrike" cap="none" normalizeH="0" baseline="0" dirty="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1344025" y="2801183"/>
            <a:ext cx="77881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The content must be </a:t>
            </a:r>
            <a:r>
              <a:rPr kumimoji="0" lang="en-US" altLang="zh-CN" sz="2200" b="1" i="0" u="sng"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complete and concrete,</a:t>
            </a:r>
            <a:r>
              <a:rPr kumimoji="0" lang="en-US" altLang="zh-CN" sz="2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the language be</a:t>
            </a:r>
            <a:r>
              <a:rPr kumimoji="0" lang="en-US" altLang="zh-CN" sz="2200" b="1" i="0" u="sng"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concise, accurate and coherent,</a:t>
            </a:r>
            <a:r>
              <a:rPr kumimoji="0" lang="en-US" altLang="zh-CN" sz="2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the attitude and tone be </a:t>
            </a:r>
            <a:r>
              <a:rPr kumimoji="0" lang="en-US" altLang="zh-CN" sz="2200" b="1" i="0" u="sng"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courteous and genuine.</a:t>
            </a:r>
            <a:r>
              <a:rPr kumimoji="0" lang="en-US" altLang="zh-CN" sz="2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r>
              <a:rPr kumimoji="0" lang="zh-CN" altLang="en-US" sz="2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描述准确精炼，言简意赅，语气诚恳</a:t>
            </a:r>
            <a:r>
              <a:rPr kumimoji="0" lang="en-US" altLang="zh-CN" sz="2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en-US" altLang="zh-CN"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1. </a:t>
            </a:r>
            <a:r>
              <a:rPr kumimoji="0" lang="zh-CN" altLang="en-US" sz="2200" b="1" i="0" u="none"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要点</a:t>
            </a:r>
            <a:r>
              <a:rPr kumimoji="0" lang="en-US" altLang="zh-CN" sz="2200" b="1" i="0" u="none"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2C</a:t>
            </a:r>
            <a:r>
              <a:rPr kumimoji="0" lang="zh-CN" altLang="en-US" sz="2200" b="1" i="0" u="none"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原则</a:t>
            </a:r>
            <a:r>
              <a:rPr kumimoji="0" lang="zh-CN" altLang="en-US" sz="2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Complete and concrete</a:t>
            </a:r>
            <a:endParaRPr kumimoji="0" lang="en-US" altLang="zh-CN"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2. </a:t>
            </a:r>
            <a:r>
              <a:rPr kumimoji="0" lang="zh-CN" altLang="en-US" sz="2200" b="1" i="0" u="none"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语言</a:t>
            </a:r>
            <a:r>
              <a:rPr kumimoji="0" lang="en-US" altLang="zh-CN" sz="2200" b="1" i="0" u="none"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3C </a:t>
            </a:r>
            <a:r>
              <a:rPr kumimoji="0" lang="zh-CN" altLang="en-US" sz="2200" b="1" i="0" u="none" strike="noStrike" cap="none" normalizeH="0" baseline="0" dirty="0">
                <a:ln>
                  <a:noFill/>
                </a:ln>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原则</a:t>
            </a:r>
            <a:r>
              <a:rPr kumimoji="0" lang="zh-CN" altLang="en-US" sz="2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a:t>
            </a:r>
            <a:r>
              <a:rPr kumimoji="0" lang="en-US" altLang="zh-CN" sz="22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conciseness; courtesy; coherence  </a:t>
            </a:r>
            <a:endParaRPr kumimoji="0" lang="en-US" altLang="zh-CN"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2200" b="0" i="0" u="none" strike="noStrike" cap="none" normalizeH="0" baseline="0" dirty="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1453566" y="4731986"/>
            <a:ext cx="23822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Suitable Details? </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1" name="Rectangle 9"/>
          <p:cNvSpPr>
            <a:spLocks noChangeArrowheads="1"/>
          </p:cNvSpPr>
          <p:nvPr/>
        </p:nvSpPr>
        <p:spPr bwMode="auto">
          <a:xfrm>
            <a:off x="1458755" y="5243057"/>
            <a:ext cx="67476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Speak</a:t>
            </a:r>
            <a:r>
              <a:rPr kumimoji="0" lang="en-US" altLang="zh-CN" sz="2400" b="1" i="0" u="none" strike="noStrike" cap="none" normalizeH="0" baseline="0" dirty="0">
                <a:ln>
                  <a:noFill/>
                </a:ln>
                <a:solidFill>
                  <a:schemeClr val="tx1"/>
                </a:solidFill>
                <a:effectLst/>
                <a:latin typeface="Calibri" panose="020F0502020204030204" pitchFamily="34" charset="0"/>
                <a:ea typeface="华文新魏" panose="02010800040101010101" pitchFamily="2" charset="-122"/>
                <a:cs typeface="Times New Roman" panose="02020603050405020304" pitchFamily="18" charset="0"/>
              </a:rPr>
              <a:t> </a:t>
            </a:r>
            <a:r>
              <a:rPr kumimoji="0" lang="en-US" altLang="zh-CN"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clearly, and in courtesy (</a:t>
            </a:r>
            <a:r>
              <a:rPr kumimoji="0" lang="zh-CN" altLang="en-US"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语言简洁，有礼貌</a:t>
            </a:r>
            <a:r>
              <a:rPr kumimoji="0" lang="en-US" altLang="zh-CN"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1470630" y="5941340"/>
            <a:ext cx="59318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a:ln>
                  <a:noFill/>
                </a:ln>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Express your gratitude in an enthusiastic way</a:t>
            </a:r>
            <a:endParaRPr kumimoji="0" lang="en-US" altLang="zh-CN" sz="2400" b="0" i="0" u="none" strike="noStrike" cap="none" normalizeH="0" baseline="0" dirty="0">
              <a:ln>
                <a:noFill/>
              </a:ln>
              <a:solidFill>
                <a:schemeClr val="tx1"/>
              </a:solidFill>
              <a:effectLst/>
              <a:latin typeface="Arial" panose="020B0604020202020204" pitchFamily="34" charset="0"/>
            </a:endParaRPr>
          </a:p>
        </p:txBody>
      </p:sp>
      <p:sp>
        <p:nvSpPr>
          <p:cNvPr id="21" name="文本占位符 1"/>
          <p:cNvSpPr txBox="1"/>
          <p:nvPr/>
        </p:nvSpPr>
        <p:spPr>
          <a:xfrm>
            <a:off x="474689" y="410633"/>
            <a:ext cx="5302783" cy="721395"/>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Writing preparations</a:t>
            </a:r>
            <a:endParaRPr lang="zh-CN" altLang="zh-CN" sz="3200" kern="100" dirty="0">
              <a:latin typeface="Calibri" panose="020F0502020204030204" pitchFamily="34" charset="0"/>
              <a:ea typeface="宋体" panose="02010600030101010101" pitchFamily="2" charset="-122"/>
              <a:cs typeface="Times New Roman" panose="02020603050405020304" pitchFamily="18" charset="0"/>
            </a:endParaRPr>
          </a:p>
          <a:p>
            <a:endParaRPr kumimoji="1" lang="zh-CN" altLang="en-US" dirty="0"/>
          </a:p>
        </p:txBody>
      </p:sp>
      <p:pic>
        <p:nvPicPr>
          <p:cNvPr id="16" name="图片 16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48" y="4228951"/>
            <a:ext cx="946835" cy="842846"/>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6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10070648" y="3730231"/>
            <a:ext cx="946834" cy="2465176"/>
          </a:xfrm>
          <a:prstGeom prst="rect">
            <a:avLst/>
          </a:prstGeom>
          <a:noFill/>
          <a:extLst>
            <a:ext uri="{909E8E84-426E-40DD-AFC4-6F175D3DCCD1}">
              <a14:hiddenFill xmlns:a14="http://schemas.microsoft.com/office/drawing/2010/main">
                <a:solidFill>
                  <a:srgbClr val="FFFFFF"/>
                </a:solidFill>
              </a14:hiddenFill>
            </a:ext>
          </a:extLst>
        </p:spPr>
      </p:pic>
      <p:pic>
        <p:nvPicPr>
          <p:cNvPr id="26" name="图片 16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979" y="5352561"/>
            <a:ext cx="946835" cy="84284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181798" y="1904019"/>
            <a:ext cx="6527272" cy="769441"/>
          </a:xfrm>
          <a:prstGeom prst="rect">
            <a:avLst/>
          </a:prstGeom>
        </p:spPr>
        <p:txBody>
          <a:bodyPr wrap="square">
            <a:spAutoFit/>
          </a:bodyPr>
          <a:lstStyle/>
          <a:p>
            <a:pPr lvl="0" defTabSz="914400" eaLnBrk="0" fontAlgn="base" hangingPunct="0">
              <a:spcBef>
                <a:spcPct val="0"/>
              </a:spcBef>
              <a:spcAft>
                <a:spcPct val="0"/>
              </a:spcAft>
            </a:pPr>
            <a:r>
              <a:rPr lang="en-US" altLang="zh-CN" sz="2200" b="1" dirty="0">
                <a:solidFill>
                  <a:srgbClr val="000000"/>
                </a:solidFill>
                <a:latin typeface="Calibri" panose="020F0502020204030204" pitchFamily="34" charset="0"/>
                <a:ea typeface="宋体" panose="02010600030101010101" pitchFamily="2" charset="-122"/>
                <a:cs typeface="Times New Roman" panose="02020603050405020304" pitchFamily="18" charset="0"/>
              </a:rPr>
              <a:t>to begin with, as for, In addition , Therefore, as well, to be frank, what’s more, meanwhile, undoubtedly…</a:t>
            </a:r>
            <a:endParaRPr lang="en-US" altLang="zh-CN" sz="2200" dirty="0">
              <a:solidFill>
                <a:srgbClr val="000000"/>
              </a:solidFill>
            </a:endParaRPr>
          </a:p>
        </p:txBody>
      </p:sp>
      <p:pic>
        <p:nvPicPr>
          <p:cNvPr id="3" name="图片 2" descr="水印">
            <a:extLst>
              <a:ext uri="{FF2B5EF4-FFF2-40B4-BE49-F238E27FC236}">
                <a16:creationId xmlns:a16="http://schemas.microsoft.com/office/drawing/2014/main" id="{0A7E816C-A4B8-4406-A140-1A7985AA6EF9}"/>
              </a:ext>
            </a:extLst>
          </p:cNvPr>
          <p:cNvPicPr>
            <a:picLocks noChangeAspect="1"/>
          </p:cNvPicPr>
          <p:nvPr/>
        </p:nvPicPr>
        <p:blipFill>
          <a:blip r:embed="rId4"/>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53"/>
                                        </p:tgtEl>
                                        <p:attrNameLst>
                                          <p:attrName>style.visibility</p:attrName>
                                        </p:attrNameLst>
                                      </p:cBhvr>
                                      <p:to>
                                        <p:strVal val="visible"/>
                                      </p:to>
                                    </p:set>
                                    <p:animEffect transition="in" filter="fade">
                                      <p:cBhvr>
                                        <p:cTn id="20" dur="1000"/>
                                        <p:tgtEl>
                                          <p:spTgt spid="2053"/>
                                        </p:tgtEl>
                                      </p:cBhvr>
                                    </p:animEffect>
                                    <p:anim calcmode="lin" valueType="num">
                                      <p:cBhvr>
                                        <p:cTn id="21" dur="1000" fill="hold"/>
                                        <p:tgtEl>
                                          <p:spTgt spid="2053"/>
                                        </p:tgtEl>
                                        <p:attrNameLst>
                                          <p:attrName>ppt_x</p:attrName>
                                        </p:attrNameLst>
                                      </p:cBhvr>
                                      <p:tavLst>
                                        <p:tav tm="0">
                                          <p:val>
                                            <p:strVal val="#ppt_x"/>
                                          </p:val>
                                        </p:tav>
                                        <p:tav tm="100000">
                                          <p:val>
                                            <p:strVal val="#ppt_x"/>
                                          </p:val>
                                        </p:tav>
                                      </p:tavLst>
                                    </p:anim>
                                    <p:anim calcmode="lin" valueType="num">
                                      <p:cBhvr>
                                        <p:cTn id="22"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052"/>
                                        </p:tgtEl>
                                        <p:attrNameLst>
                                          <p:attrName>style.visibility</p:attrName>
                                        </p:attrNameLst>
                                      </p:cBhvr>
                                      <p:to>
                                        <p:strVal val="visible"/>
                                      </p:to>
                                    </p:set>
                                    <p:animEffect transition="in" filter="fade">
                                      <p:cBhvr>
                                        <p:cTn id="39" dur="1000"/>
                                        <p:tgtEl>
                                          <p:spTgt spid="2052"/>
                                        </p:tgtEl>
                                      </p:cBhvr>
                                    </p:animEffect>
                                    <p:anim calcmode="lin" valueType="num">
                                      <p:cBhvr>
                                        <p:cTn id="40" dur="1000" fill="hold"/>
                                        <p:tgtEl>
                                          <p:spTgt spid="2052"/>
                                        </p:tgtEl>
                                        <p:attrNameLst>
                                          <p:attrName>ppt_x</p:attrName>
                                        </p:attrNameLst>
                                      </p:cBhvr>
                                      <p:tavLst>
                                        <p:tav tm="0">
                                          <p:val>
                                            <p:strVal val="#ppt_x"/>
                                          </p:val>
                                        </p:tav>
                                        <p:tav tm="100000">
                                          <p:val>
                                            <p:strVal val="#ppt_x"/>
                                          </p:val>
                                        </p:tav>
                                      </p:tavLst>
                                    </p:anim>
                                    <p:anim calcmode="lin" valueType="num">
                                      <p:cBhvr>
                                        <p:cTn id="4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ppt_x"/>
                                          </p:val>
                                        </p:tav>
                                        <p:tav tm="100000">
                                          <p:val>
                                            <p:strVal val="#ppt_x"/>
                                          </p:val>
                                        </p:tav>
                                      </p:tavLst>
                                    </p:anim>
                                    <p:anim calcmode="lin" valueType="num">
                                      <p:cBhvr additive="base">
                                        <p:cTn id="6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2">
                                            <p:txEl>
                                              <p:pRg st="0" end="0"/>
                                            </p:txEl>
                                          </p:spTgt>
                                        </p:tgtEl>
                                        <p:attrNameLst>
                                          <p:attrName>style.visibility</p:attrName>
                                        </p:attrNameLst>
                                      </p:cBhvr>
                                      <p:to>
                                        <p:strVal val="visible"/>
                                      </p:to>
                                    </p:set>
                                    <p:animEffect transition="in" filter="fade">
                                      <p:cBhvr>
                                        <p:cTn id="72" dur="1000"/>
                                        <p:tgtEl>
                                          <p:spTgt spid="12">
                                            <p:txEl>
                                              <p:pRg st="0" end="0"/>
                                            </p:txEl>
                                          </p:spTgt>
                                        </p:tgtEl>
                                      </p:cBhvr>
                                    </p:animEffect>
                                    <p:anim calcmode="lin" valueType="num">
                                      <p:cBhvr>
                                        <p:cTn id="7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1"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 10"/>
          <p:cNvGrpSpPr/>
          <p:nvPr/>
        </p:nvGrpSpPr>
        <p:grpSpPr>
          <a:xfrm>
            <a:off x="738505" y="1085215"/>
            <a:ext cx="1178560" cy="5778500"/>
            <a:chOff x="738329" y="2104971"/>
            <a:chExt cx="1178805" cy="4753029"/>
          </a:xfrm>
        </p:grpSpPr>
        <p:sp>
          <p:nvSpPr>
            <p:cNvPr id="3" name="斜纹 2"/>
            <p:cNvSpPr/>
            <p:nvPr/>
          </p:nvSpPr>
          <p:spPr>
            <a:xfrm rot="19440000">
              <a:off x="738329" y="2104971"/>
              <a:ext cx="1178805" cy="1178805"/>
            </a:xfrm>
            <a:prstGeom prst="diagStrip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tx1"/>
                </a:solidFill>
              </a:endParaRPr>
            </a:p>
          </p:txBody>
        </p:sp>
        <p:sp>
          <p:nvSpPr>
            <p:cNvPr id="4" name="矩形 3"/>
            <p:cNvSpPr/>
            <p:nvPr/>
          </p:nvSpPr>
          <p:spPr>
            <a:xfrm>
              <a:off x="856168" y="2956956"/>
              <a:ext cx="413132" cy="390104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grpSp>
        <p:nvGrpSpPr>
          <p:cNvPr id="10" name="组 9"/>
          <p:cNvGrpSpPr/>
          <p:nvPr/>
        </p:nvGrpSpPr>
        <p:grpSpPr>
          <a:xfrm>
            <a:off x="1212148" y="665176"/>
            <a:ext cx="7590858" cy="1211605"/>
            <a:chOff x="1095944" y="2304646"/>
            <a:chExt cx="7590858" cy="1211605"/>
          </a:xfrm>
        </p:grpSpPr>
        <p:grpSp>
          <p:nvGrpSpPr>
            <p:cNvPr id="6" name="组 5"/>
            <p:cNvGrpSpPr/>
            <p:nvPr/>
          </p:nvGrpSpPr>
          <p:grpSpPr>
            <a:xfrm rot="16200000" flipH="1">
              <a:off x="4094153" y="-660763"/>
              <a:ext cx="1178805" cy="7175223"/>
              <a:chOff x="679898" y="2754217"/>
              <a:chExt cx="1178805" cy="7175223"/>
            </a:xfrm>
            <a:solidFill>
              <a:schemeClr val="accent3"/>
            </a:solidFill>
          </p:grpSpPr>
          <p:sp>
            <p:nvSpPr>
              <p:cNvPr id="7" name="斜纹 6"/>
              <p:cNvSpPr/>
              <p:nvPr/>
            </p:nvSpPr>
            <p:spPr>
              <a:xfrm rot="18900000">
                <a:off x="679898" y="2754217"/>
                <a:ext cx="1178805" cy="1178805"/>
              </a:xfrm>
              <a:prstGeom prst="diagStri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tx1"/>
                  </a:solidFill>
                </a:endParaRPr>
              </a:p>
            </p:txBody>
          </p:sp>
          <p:sp>
            <p:nvSpPr>
              <p:cNvPr id="8" name="矩形 7"/>
              <p:cNvSpPr/>
              <p:nvPr/>
            </p:nvSpPr>
            <p:spPr>
              <a:xfrm>
                <a:off x="856169" y="3343620"/>
                <a:ext cx="413132" cy="658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sp>
          <p:nvSpPr>
            <p:cNvPr id="9" name="三角形 8"/>
            <p:cNvSpPr/>
            <p:nvPr/>
          </p:nvSpPr>
          <p:spPr>
            <a:xfrm rot="5400000">
              <a:off x="8063347" y="2512465"/>
              <a:ext cx="831273" cy="41563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2" name="文本框 8"/>
          <p:cNvSpPr txBox="1"/>
          <p:nvPr/>
        </p:nvSpPr>
        <p:spPr>
          <a:xfrm>
            <a:off x="1554552" y="1175318"/>
            <a:ext cx="10078647" cy="51961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3</a:t>
            </a:r>
            <a:r>
              <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800" b="1" kern="100"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【篇尾句】</a:t>
            </a:r>
            <a:r>
              <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rPr>
              <a:t>篇尾表达期待朋友的回复，期待对方接受邀请。</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lvl="0" algn="just">
              <a:lnSpc>
                <a:spcPct val="150000"/>
              </a:lnSpc>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1.Let me know...</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lvl="0" algn="just">
              <a:lnSpc>
                <a:spcPct val="150000"/>
              </a:lnSpc>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2.Please </a:t>
            </a:r>
            <a:r>
              <a:rPr lang="en-US" altLang="zh-CN" sz="2800" b="1" u="sng"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drop me a line</a:t>
            </a: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2800" b="1" kern="100" dirty="0">
                <a:effectLst/>
                <a:latin typeface="Calibri" panose="020F0502020204030204" pitchFamily="34" charset="0"/>
                <a:ea typeface="宋体" panose="02010600030101010101" pitchFamily="2" charset="-122"/>
                <a:cs typeface="Times New Roman" panose="02020603050405020304" pitchFamily="18" charset="0"/>
              </a:rPr>
              <a:t>给我留言</a:t>
            </a: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lvl="0" algn="just">
              <a:lnSpc>
                <a:spcPct val="150000"/>
              </a:lnSpc>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3.Thanks for your</a:t>
            </a:r>
            <a:r>
              <a:rPr lang="en-US" altLang="zh-CN" sz="2800" b="1" u="sng"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 favorable consideration</a:t>
            </a: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lvl="0" algn="just">
              <a:lnSpc>
                <a:spcPct val="150000"/>
              </a:lnSpc>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4.I am looking forward to </a:t>
            </a:r>
            <a:r>
              <a:rPr lang="en-US" altLang="zh-CN" sz="2800" b="1" u="sng"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your favorable reply </a:t>
            </a: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at your earliest convenience.</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lvl="0" algn="l">
              <a:lnSpc>
                <a:spcPct val="150000"/>
              </a:lnSpc>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5.I </a:t>
            </a:r>
            <a:r>
              <a:rPr lang="en-US" altLang="zh-CN" sz="2800" b="1" u="sng"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would be grateful / thankful / appreciative</a:t>
            </a: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 if you could accept my invitation.</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3" name="文本占位符 1"/>
          <p:cNvSpPr txBox="1"/>
          <p:nvPr/>
        </p:nvSpPr>
        <p:spPr>
          <a:xfrm>
            <a:off x="1269300" y="453923"/>
            <a:ext cx="5302783" cy="721395"/>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Times New Roman" panose="02020603050405020304" pitchFamily="18" charset="0"/>
              </a:rPr>
              <a:t>Part 3: Ending</a:t>
            </a:r>
            <a:endParaRPr kumimoji="0" lang="zh-CN" altLang="zh-CN" sz="4000" b="1" i="0" u="none" strike="noStrike" kern="100" cap="none" spc="0" normalizeH="0" baseline="0" noProof="0" dirty="0">
              <a:ln>
                <a:noFill/>
              </a:ln>
              <a:solidFill>
                <a:srgbClr val="41C0B8">
                  <a:lumMod val="75000"/>
                </a:srgbClr>
              </a:solidFill>
              <a:effectLst/>
              <a:uLnTx/>
              <a:uFillTx/>
              <a:latin typeface="Calibri" panose="020F0502020204030204" pitchFamily="34" charset="0"/>
              <a:ea typeface="宋体" panose="02010600030101010101" pitchFamily="2" charset="-122"/>
              <a:cs typeface="Times New Roman" panose="02020603050405020304" pitchFamily="18" charset="0"/>
            </a:endParaRPr>
          </a:p>
          <a:p>
            <a:endParaRPr kumimoji="1" lang="zh-CN" altLang="en-US" sz="4000" dirty="0"/>
          </a:p>
        </p:txBody>
      </p:sp>
      <p:pic>
        <p:nvPicPr>
          <p:cNvPr id="2" name="图片 1" descr="水印">
            <a:extLst>
              <a:ext uri="{FF2B5EF4-FFF2-40B4-BE49-F238E27FC236}">
                <a16:creationId xmlns:a16="http://schemas.microsoft.com/office/drawing/2014/main" id="{243A0FF3-6099-4F67-B0A1-D5B70451BCAD}"/>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1000"/>
                                        <p:tgtEl>
                                          <p:spTgt spid="12">
                                            <p:txEl>
                                              <p:pRg st="0" end="0"/>
                                            </p:txEl>
                                          </p:spTgt>
                                        </p:tgtEl>
                                      </p:cBhvr>
                                    </p:animEffect>
                                    <p:anim calcmode="lin" valueType="num">
                                      <p:cBhvr>
                                        <p:cTn id="1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fade">
                                      <p:cBhvr>
                                        <p:cTn id="20" dur="1000"/>
                                        <p:tgtEl>
                                          <p:spTgt spid="12">
                                            <p:txEl>
                                              <p:pRg st="1" end="1"/>
                                            </p:txEl>
                                          </p:spTgt>
                                        </p:tgtEl>
                                      </p:cBhvr>
                                    </p:animEffect>
                                    <p:anim calcmode="lin" valueType="num">
                                      <p:cBhvr>
                                        <p:cTn id="21"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Effect transition="in" filter="fade">
                                      <p:cBhvr>
                                        <p:cTn id="26" dur="1000"/>
                                        <p:tgtEl>
                                          <p:spTgt spid="12">
                                            <p:txEl>
                                              <p:pRg st="2" end="2"/>
                                            </p:txEl>
                                          </p:spTgt>
                                        </p:tgtEl>
                                      </p:cBhvr>
                                    </p:animEffect>
                                    <p:anim calcmode="lin" valueType="num">
                                      <p:cBhvr>
                                        <p:cTn id="27"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2">
                                            <p:txEl>
                                              <p:pRg st="3" end="3"/>
                                            </p:txEl>
                                          </p:spTgt>
                                        </p:tgtEl>
                                        <p:attrNameLst>
                                          <p:attrName>style.visibility</p:attrName>
                                        </p:attrNameLst>
                                      </p:cBhvr>
                                      <p:to>
                                        <p:strVal val="visible"/>
                                      </p:to>
                                    </p:set>
                                    <p:animEffect transition="in" filter="fade">
                                      <p:cBhvr>
                                        <p:cTn id="32" dur="1000"/>
                                        <p:tgtEl>
                                          <p:spTgt spid="12">
                                            <p:txEl>
                                              <p:pRg st="3" end="3"/>
                                            </p:txEl>
                                          </p:spTgt>
                                        </p:tgtEl>
                                      </p:cBhvr>
                                    </p:animEffect>
                                    <p:anim calcmode="lin" valueType="num">
                                      <p:cBhvr>
                                        <p:cTn id="33"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2">
                                            <p:txEl>
                                              <p:pRg st="4" end="4"/>
                                            </p:txEl>
                                          </p:spTgt>
                                        </p:tgtEl>
                                        <p:attrNameLst>
                                          <p:attrName>style.visibility</p:attrName>
                                        </p:attrNameLst>
                                      </p:cBhvr>
                                      <p:to>
                                        <p:strVal val="visible"/>
                                      </p:to>
                                    </p:set>
                                    <p:animEffect transition="in" filter="fade">
                                      <p:cBhvr>
                                        <p:cTn id="38" dur="1000"/>
                                        <p:tgtEl>
                                          <p:spTgt spid="12">
                                            <p:txEl>
                                              <p:pRg st="4" end="4"/>
                                            </p:txEl>
                                          </p:spTgt>
                                        </p:tgtEl>
                                      </p:cBhvr>
                                    </p:animEffect>
                                    <p:anim calcmode="lin" valueType="num">
                                      <p:cBhvr>
                                        <p:cTn id="39"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2">
                                            <p:txEl>
                                              <p:pRg st="5" end="5"/>
                                            </p:txEl>
                                          </p:spTgt>
                                        </p:tgtEl>
                                        <p:attrNameLst>
                                          <p:attrName>style.visibility</p:attrName>
                                        </p:attrNameLst>
                                      </p:cBhvr>
                                      <p:to>
                                        <p:strVal val="visible"/>
                                      </p:to>
                                    </p:set>
                                    <p:animEffect transition="in" filter="fade">
                                      <p:cBhvr>
                                        <p:cTn id="44" dur="1000"/>
                                        <p:tgtEl>
                                          <p:spTgt spid="12">
                                            <p:txEl>
                                              <p:pRg st="5" end="5"/>
                                            </p:txEl>
                                          </p:spTgt>
                                        </p:tgtEl>
                                      </p:cBhvr>
                                    </p:animEffect>
                                    <p:anim calcmode="lin" valueType="num">
                                      <p:cBhvr>
                                        <p:cTn id="45"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 9"/>
          <p:cNvGrpSpPr/>
          <p:nvPr/>
        </p:nvGrpSpPr>
        <p:grpSpPr>
          <a:xfrm>
            <a:off x="688908" y="1218261"/>
            <a:ext cx="7590858" cy="1211605"/>
            <a:chOff x="1095944" y="2304646"/>
            <a:chExt cx="7590858" cy="1211605"/>
          </a:xfrm>
        </p:grpSpPr>
        <p:grpSp>
          <p:nvGrpSpPr>
            <p:cNvPr id="47" name="组 5"/>
            <p:cNvGrpSpPr/>
            <p:nvPr/>
          </p:nvGrpSpPr>
          <p:grpSpPr>
            <a:xfrm rot="16200000" flipH="1">
              <a:off x="4094153" y="-660763"/>
              <a:ext cx="1178805" cy="7175223"/>
              <a:chOff x="679898" y="2754217"/>
              <a:chExt cx="1178805" cy="7175223"/>
            </a:xfrm>
            <a:solidFill>
              <a:schemeClr val="accent3"/>
            </a:solidFill>
          </p:grpSpPr>
          <p:sp>
            <p:nvSpPr>
              <p:cNvPr id="49" name="斜纹 48"/>
              <p:cNvSpPr/>
              <p:nvPr/>
            </p:nvSpPr>
            <p:spPr>
              <a:xfrm rot="18900000">
                <a:off x="679898" y="2754217"/>
                <a:ext cx="1178805" cy="1178805"/>
              </a:xfrm>
              <a:prstGeom prst="diagStri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tx1"/>
                  </a:solidFill>
                </a:endParaRPr>
              </a:p>
            </p:txBody>
          </p:sp>
          <p:sp>
            <p:nvSpPr>
              <p:cNvPr id="50" name="矩形 49"/>
              <p:cNvSpPr/>
              <p:nvPr/>
            </p:nvSpPr>
            <p:spPr>
              <a:xfrm>
                <a:off x="856169" y="3343620"/>
                <a:ext cx="413132" cy="658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sp>
          <p:nvSpPr>
            <p:cNvPr id="48" name="三角形 8"/>
            <p:cNvSpPr/>
            <p:nvPr/>
          </p:nvSpPr>
          <p:spPr>
            <a:xfrm rot="5400000">
              <a:off x="8063347" y="2512465"/>
              <a:ext cx="831273" cy="41563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2" name="文本框 8"/>
          <p:cNvSpPr txBox="1"/>
          <p:nvPr/>
        </p:nvSpPr>
        <p:spPr>
          <a:xfrm>
            <a:off x="1012825" y="1933575"/>
            <a:ext cx="10674350" cy="37896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fontAlgn="auto">
              <a:lnSpc>
                <a:spcPts val="4120"/>
              </a:lnSpc>
            </a:pP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6.It would </a:t>
            </a:r>
            <a:r>
              <a:rPr lang="en-US" altLang="zh-CN" sz="3600" b="1" u="sng"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be highly appreciated</a:t>
            </a: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 if you could come.</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lvl="0" algn="l" fontAlgn="auto">
              <a:lnSpc>
                <a:spcPts val="4120"/>
              </a:lnSpc>
            </a:pP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7.Looking forward to your earliest reply!</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lvl="0" algn="l" fontAlgn="auto">
              <a:lnSpc>
                <a:spcPts val="4120"/>
              </a:lnSpc>
            </a:pP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8.We are sincerely looking forward to your coming </a:t>
            </a:r>
            <a:r>
              <a:rPr lang="en-US" altLang="zh-CN" sz="3600" b="1" u="sng" kern="100" dirty="0">
                <a:solidFill>
                  <a:srgbClr val="0033CC"/>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with great pleasure.</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lvl="0" algn="l" fontAlgn="auto">
              <a:lnSpc>
                <a:spcPts val="4120"/>
              </a:lnSpc>
            </a:pPr>
            <a:r>
              <a:rPr lang="en-US" altLang="zh-CN" sz="3600" b="1" kern="100" dirty="0">
                <a:latin typeface="Calibri" panose="020F0502020204030204" pitchFamily="34" charset="0"/>
                <a:ea typeface="宋体" panose="02010600030101010101" pitchFamily="2" charset="-122"/>
                <a:cs typeface="Times New Roman" panose="02020603050405020304" pitchFamily="18" charset="0"/>
              </a:rPr>
              <a:t>9.</a:t>
            </a: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We are </a:t>
            </a:r>
            <a:r>
              <a:rPr lang="en-US" altLang="zh-CN" sz="3600" b="1" u="sng"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anticipating your participation</a:t>
            </a: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 in the party.</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lvl="0" algn="l" fontAlgn="auto">
              <a:lnSpc>
                <a:spcPts val="4120"/>
              </a:lnSpc>
            </a:pP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10.Please </a:t>
            </a:r>
            <a:r>
              <a:rPr lang="en-US" altLang="zh-CN" sz="3600" b="1" u="sng"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confirm your participation/presence</a:t>
            </a: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 at your earliest convenience. (Formal)</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1" name="文本占位符 50"/>
          <p:cNvSpPr>
            <a:spLocks noGrp="1"/>
          </p:cNvSpPr>
          <p:nvPr>
            <p:ph type="body" sz="quarter" idx="10"/>
          </p:nvPr>
        </p:nvSpPr>
        <p:spPr/>
        <p:txBody>
          <a:bodyPr/>
          <a:lstStyle/>
          <a:p>
            <a:endParaRPr lang="zh-CN" altLang="en-US"/>
          </a:p>
        </p:txBody>
      </p:sp>
      <p:sp>
        <p:nvSpPr>
          <p:cNvPr id="53" name="文本占位符 1"/>
          <p:cNvSpPr txBox="1"/>
          <p:nvPr/>
        </p:nvSpPr>
        <p:spPr>
          <a:xfrm>
            <a:off x="1269298" y="771330"/>
            <a:ext cx="5302783" cy="721395"/>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Times New Roman" panose="02020603050405020304" pitchFamily="18" charset="0"/>
              </a:rPr>
              <a:t>Part 3: Ending</a:t>
            </a:r>
            <a:endParaRPr kumimoji="0" lang="zh-CN" altLang="zh-CN" sz="4000" b="1" i="0" u="none" strike="noStrike" kern="100" cap="none" spc="0" normalizeH="0" baseline="0" noProof="0" dirty="0">
              <a:ln>
                <a:noFill/>
              </a:ln>
              <a:solidFill>
                <a:srgbClr val="41C0B8">
                  <a:lumMod val="75000"/>
                </a:srgbClr>
              </a:solidFill>
              <a:effectLst/>
              <a:uLnTx/>
              <a:uFillTx/>
              <a:latin typeface="Calibri" panose="020F0502020204030204" pitchFamily="34" charset="0"/>
              <a:ea typeface="宋体" panose="02010600030101010101" pitchFamily="2" charset="-122"/>
              <a:cs typeface="Times New Roman" panose="02020603050405020304" pitchFamily="18" charset="0"/>
            </a:endParaRPr>
          </a:p>
          <a:p>
            <a:endParaRPr kumimoji="1" lang="zh-CN" altLang="en-US" sz="4000" dirty="0"/>
          </a:p>
        </p:txBody>
      </p:sp>
      <p:grpSp>
        <p:nvGrpSpPr>
          <p:cNvPr id="11" name="组 10"/>
          <p:cNvGrpSpPr/>
          <p:nvPr/>
        </p:nvGrpSpPr>
        <p:grpSpPr>
          <a:xfrm>
            <a:off x="215900" y="1695450"/>
            <a:ext cx="1178560" cy="5778500"/>
            <a:chOff x="738329" y="2104971"/>
            <a:chExt cx="1178805" cy="4753029"/>
          </a:xfrm>
        </p:grpSpPr>
        <p:sp>
          <p:nvSpPr>
            <p:cNvPr id="3" name="斜纹 2"/>
            <p:cNvSpPr/>
            <p:nvPr/>
          </p:nvSpPr>
          <p:spPr>
            <a:xfrm rot="19440000">
              <a:off x="738329" y="2104971"/>
              <a:ext cx="1178805" cy="1178805"/>
            </a:xfrm>
            <a:prstGeom prst="diagStrip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tx1"/>
                </a:solidFill>
              </a:endParaRPr>
            </a:p>
          </p:txBody>
        </p:sp>
        <p:sp>
          <p:nvSpPr>
            <p:cNvPr id="4" name="矩形 3"/>
            <p:cNvSpPr/>
            <p:nvPr/>
          </p:nvSpPr>
          <p:spPr>
            <a:xfrm>
              <a:off x="856168" y="2956956"/>
              <a:ext cx="413132" cy="390104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pic>
        <p:nvPicPr>
          <p:cNvPr id="2" name="图片 1" descr="水印">
            <a:extLst>
              <a:ext uri="{FF2B5EF4-FFF2-40B4-BE49-F238E27FC236}">
                <a16:creationId xmlns:a16="http://schemas.microsoft.com/office/drawing/2014/main" id="{5565B931-2E98-4341-B7B6-4034124ABFEC}"/>
              </a:ext>
            </a:extLst>
          </p:cNvPr>
          <p:cNvPicPr>
            <a:picLocks noChangeAspect="1"/>
          </p:cNvPicPr>
          <p:nvPr/>
        </p:nvPicPr>
        <p:blipFill>
          <a:blip r:embed="rId2"/>
          <a:stretch>
            <a:fillRect/>
          </a:stretch>
        </p:blipFill>
        <p:spPr>
          <a:xfrm>
            <a:off x="7186295" y="63500"/>
            <a:ext cx="4902200" cy="1586865"/>
          </a:xfrm>
          <a:prstGeom prst="rect">
            <a:avLst/>
          </a:prstGeom>
        </p:spPr>
      </p:pic>
    </p:spTree>
    <p:extLst>
      <p:ext uri="{BB962C8B-B14F-4D97-AF65-F5344CB8AC3E}">
        <p14:creationId xmlns:p14="http://schemas.microsoft.com/office/powerpoint/2010/main" val="34596097"/>
      </p:ext>
    </p:extLst>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wipe(down)">
                                      <p:cBhvr>
                                        <p:cTn id="13" dur="500"/>
                                        <p:tgtEl>
                                          <p:spTgt spid="2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2">
                                            <p:txEl>
                                              <p:pRg st="1" end="1"/>
                                            </p:txEl>
                                          </p:spTgt>
                                        </p:tgtEl>
                                        <p:attrNameLst>
                                          <p:attrName>style.visibility</p:attrName>
                                        </p:attrNameLst>
                                      </p:cBhvr>
                                      <p:to>
                                        <p:strVal val="visible"/>
                                      </p:to>
                                    </p:set>
                                    <p:animEffect transition="in" filter="wipe(down)">
                                      <p:cBhvr>
                                        <p:cTn id="18" dur="500"/>
                                        <p:tgtEl>
                                          <p:spTgt spid="2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animEffect transition="in" filter="wipe(down)">
                                      <p:cBhvr>
                                        <p:cTn id="23" dur="500"/>
                                        <p:tgtEl>
                                          <p:spTgt spid="2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xEl>
                                              <p:pRg st="3" end="3"/>
                                            </p:txEl>
                                          </p:spTgt>
                                        </p:tgtEl>
                                        <p:attrNameLst>
                                          <p:attrName>style.visibility</p:attrName>
                                        </p:attrNameLst>
                                      </p:cBhvr>
                                      <p:to>
                                        <p:strVal val="visible"/>
                                      </p:to>
                                    </p:set>
                                    <p:animEffect transition="in" filter="wipe(down)">
                                      <p:cBhvr>
                                        <p:cTn id="28" dur="500"/>
                                        <p:tgtEl>
                                          <p:spTgt spid="2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xEl>
                                              <p:pRg st="4" end="4"/>
                                            </p:txEl>
                                          </p:spTgt>
                                        </p:tgtEl>
                                        <p:attrNameLst>
                                          <p:attrName>style.visibility</p:attrName>
                                        </p:attrNameLst>
                                      </p:cBhvr>
                                      <p:to>
                                        <p:strVal val="visible"/>
                                      </p:to>
                                    </p:set>
                                    <p:animEffect transition="in" filter="wipe(down)">
                                      <p:cBhvr>
                                        <p:cTn id="33"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 10"/>
          <p:cNvGrpSpPr/>
          <p:nvPr/>
        </p:nvGrpSpPr>
        <p:grpSpPr>
          <a:xfrm>
            <a:off x="549087" y="1159197"/>
            <a:ext cx="1178805" cy="4507543"/>
            <a:chOff x="679897" y="2350457"/>
            <a:chExt cx="1178805" cy="4507543"/>
          </a:xfrm>
        </p:grpSpPr>
        <p:sp>
          <p:nvSpPr>
            <p:cNvPr id="44" name="斜纹 43"/>
            <p:cNvSpPr/>
            <p:nvPr/>
          </p:nvSpPr>
          <p:spPr>
            <a:xfrm rot="18900000">
              <a:off x="679897" y="2350457"/>
              <a:ext cx="1178805" cy="1178805"/>
            </a:xfrm>
            <a:prstGeom prst="diagStrip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tx1"/>
                </a:solidFill>
              </a:endParaRPr>
            </a:p>
          </p:txBody>
        </p:sp>
        <p:sp>
          <p:nvSpPr>
            <p:cNvPr id="45" name="矩形 44"/>
            <p:cNvSpPr/>
            <p:nvPr/>
          </p:nvSpPr>
          <p:spPr>
            <a:xfrm>
              <a:off x="856168" y="2956956"/>
              <a:ext cx="413132" cy="390104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grpSp>
        <p:nvGrpSpPr>
          <p:cNvPr id="46" name="组 9"/>
          <p:cNvGrpSpPr/>
          <p:nvPr/>
        </p:nvGrpSpPr>
        <p:grpSpPr>
          <a:xfrm>
            <a:off x="979738" y="611201"/>
            <a:ext cx="7590858" cy="1211605"/>
            <a:chOff x="1095944" y="2304646"/>
            <a:chExt cx="7590858" cy="1211605"/>
          </a:xfrm>
        </p:grpSpPr>
        <p:grpSp>
          <p:nvGrpSpPr>
            <p:cNvPr id="47" name="组 5"/>
            <p:cNvGrpSpPr/>
            <p:nvPr/>
          </p:nvGrpSpPr>
          <p:grpSpPr>
            <a:xfrm rot="16200000" flipH="1">
              <a:off x="4094153" y="-660763"/>
              <a:ext cx="1178805" cy="7175223"/>
              <a:chOff x="679898" y="2754217"/>
              <a:chExt cx="1178805" cy="7175223"/>
            </a:xfrm>
            <a:solidFill>
              <a:schemeClr val="accent3"/>
            </a:solidFill>
          </p:grpSpPr>
          <p:sp>
            <p:nvSpPr>
              <p:cNvPr id="49" name="斜纹 48"/>
              <p:cNvSpPr/>
              <p:nvPr/>
            </p:nvSpPr>
            <p:spPr>
              <a:xfrm rot="18900000">
                <a:off x="679898" y="2754217"/>
                <a:ext cx="1178805" cy="1178805"/>
              </a:xfrm>
              <a:prstGeom prst="diagStri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chemeClr val="tx1"/>
                  </a:solidFill>
                </a:endParaRPr>
              </a:p>
            </p:txBody>
          </p:sp>
          <p:sp>
            <p:nvSpPr>
              <p:cNvPr id="50" name="矩形 49"/>
              <p:cNvSpPr/>
              <p:nvPr/>
            </p:nvSpPr>
            <p:spPr>
              <a:xfrm>
                <a:off x="856169" y="3343620"/>
                <a:ext cx="413132" cy="65858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sp>
          <p:nvSpPr>
            <p:cNvPr id="48" name="三角形 8"/>
            <p:cNvSpPr/>
            <p:nvPr/>
          </p:nvSpPr>
          <p:spPr>
            <a:xfrm rot="5400000">
              <a:off x="8063347" y="2512465"/>
              <a:ext cx="831273" cy="41563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2" name="文本框 8"/>
          <p:cNvSpPr txBox="1"/>
          <p:nvPr/>
        </p:nvSpPr>
        <p:spPr>
          <a:xfrm>
            <a:off x="1273175" y="1442720"/>
            <a:ext cx="9912985" cy="48615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fontAlgn="auto">
              <a:lnSpc>
                <a:spcPts val="3720"/>
              </a:lnSpc>
            </a:pP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11.If you can </a:t>
            </a:r>
            <a:r>
              <a:rPr lang="en-US" altLang="zh-CN" sz="3600" b="1" u="sng"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participate in</a:t>
            </a: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 the visit, we will be more than glad.</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algn="l" fontAlgn="auto">
              <a:lnSpc>
                <a:spcPts val="3720"/>
              </a:lnSpc>
            </a:pP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12. You </a:t>
            </a:r>
            <a:r>
              <a:rPr lang="en-US" altLang="zh-CN" sz="3600" b="1" u="sng"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are earnestly/surely expected</a:t>
            </a: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 to be present if it is convenient.</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algn="l" fontAlgn="auto">
              <a:lnSpc>
                <a:spcPts val="3720"/>
              </a:lnSpc>
            </a:pP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13. Hopefully, you won’t </a:t>
            </a:r>
            <a:r>
              <a:rPr lang="en-US" altLang="zh-CN" sz="3600" b="1" u="sng"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decline my invitation</a:t>
            </a: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 if you are available, will you?</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algn="l" fontAlgn="auto">
              <a:lnSpc>
                <a:spcPts val="3720"/>
              </a:lnSpc>
            </a:pP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14. </a:t>
            </a:r>
            <a:r>
              <a:rPr lang="en-US" altLang="zh-CN" sz="3600" b="1" u="sng"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The favor of your presence</a:t>
            </a: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 is cordially requested at the opening ceremony.</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algn="l" fontAlgn="auto">
              <a:lnSpc>
                <a:spcPts val="3720"/>
              </a:lnSpc>
            </a:pP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15. Could you</a:t>
            </a:r>
            <a:r>
              <a:rPr lang="en-US" altLang="zh-CN" sz="3600" b="1" u="sng"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 spare some time</a:t>
            </a: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 from your busy schedule to share the special moment with us?</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3" name="文本占位符 1"/>
          <p:cNvSpPr txBox="1"/>
          <p:nvPr/>
        </p:nvSpPr>
        <p:spPr>
          <a:xfrm>
            <a:off x="528029" y="410633"/>
            <a:ext cx="5302783" cy="721395"/>
          </a:xfrm>
          <a:prstGeom prst="rect">
            <a:avLst/>
          </a:prstGeom>
          <a:ln w="12700" cmpd="sng">
            <a:noFill/>
          </a:ln>
        </p:spPr>
        <p:txBody>
          <a:bodyPr vert="horz"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000" b="1" i="0" u="none" strike="noStrike" kern="100" cap="none" spc="0" normalizeH="0" baseline="0" noProof="0" dirty="0">
                <a:ln>
                  <a:noFill/>
                </a:ln>
                <a:solidFill>
                  <a:srgbClr val="FF0000"/>
                </a:solidFill>
                <a:effectLst/>
                <a:uLnTx/>
                <a:uFillTx/>
                <a:latin typeface="Calibri" panose="020F0502020204030204" pitchFamily="34" charset="0"/>
                <a:ea typeface="宋体" panose="02010600030101010101" pitchFamily="2" charset="-122"/>
                <a:cs typeface="Times New Roman" panose="02020603050405020304" pitchFamily="18" charset="0"/>
              </a:rPr>
              <a:t>Part 3: Ending</a:t>
            </a:r>
            <a:endParaRPr kumimoji="0" lang="zh-CN" altLang="zh-CN" sz="4000" b="1" i="0" u="none" strike="noStrike" kern="100" cap="none" spc="0" normalizeH="0" baseline="0" noProof="0" dirty="0">
              <a:ln>
                <a:noFill/>
              </a:ln>
              <a:solidFill>
                <a:srgbClr val="41C0B8">
                  <a:lumMod val="75000"/>
                </a:srgbClr>
              </a:solidFill>
              <a:effectLst/>
              <a:uLnTx/>
              <a:uFillTx/>
              <a:latin typeface="Calibri" panose="020F0502020204030204" pitchFamily="34" charset="0"/>
              <a:ea typeface="宋体" panose="02010600030101010101" pitchFamily="2" charset="-122"/>
              <a:cs typeface="Times New Roman" panose="02020603050405020304" pitchFamily="18" charset="0"/>
            </a:endParaRPr>
          </a:p>
          <a:p>
            <a:endParaRPr kumimoji="1" lang="zh-CN" altLang="en-US" sz="4000" dirty="0"/>
          </a:p>
        </p:txBody>
      </p:sp>
      <p:pic>
        <p:nvPicPr>
          <p:cNvPr id="2" name="图片 1" descr="水印">
            <a:extLst>
              <a:ext uri="{FF2B5EF4-FFF2-40B4-BE49-F238E27FC236}">
                <a16:creationId xmlns:a16="http://schemas.microsoft.com/office/drawing/2014/main" id="{A5A21380-E9AD-4D3A-A847-F2112CDA4AEE}"/>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2">
                                            <p:txEl>
                                              <p:pRg st="0" end="0"/>
                                            </p:txEl>
                                          </p:spTgt>
                                        </p:tgtEl>
                                        <p:attrNameLst>
                                          <p:attrName>style.visibility</p:attrName>
                                        </p:attrNameLst>
                                      </p:cBhvr>
                                      <p:to>
                                        <p:strVal val="visible"/>
                                      </p:to>
                                    </p:set>
                                    <p:animEffect transition="in" filter="fade">
                                      <p:cBhvr>
                                        <p:cTn id="13" dur="1000"/>
                                        <p:tgtEl>
                                          <p:spTgt spid="32">
                                            <p:txEl>
                                              <p:pRg st="0" end="0"/>
                                            </p:txEl>
                                          </p:spTgt>
                                        </p:tgtEl>
                                      </p:cBhvr>
                                    </p:animEffect>
                                    <p:anim calcmode="lin" valueType="num">
                                      <p:cBhvr>
                                        <p:cTn id="14"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2">
                                            <p:txEl>
                                              <p:pRg st="1" end="1"/>
                                            </p:txEl>
                                          </p:spTgt>
                                        </p:tgtEl>
                                        <p:attrNameLst>
                                          <p:attrName>style.visibility</p:attrName>
                                        </p:attrNameLst>
                                      </p:cBhvr>
                                      <p:to>
                                        <p:strVal val="visible"/>
                                      </p:to>
                                    </p:set>
                                    <p:animEffect transition="in" filter="fade">
                                      <p:cBhvr>
                                        <p:cTn id="20" dur="1000"/>
                                        <p:tgtEl>
                                          <p:spTgt spid="32">
                                            <p:txEl>
                                              <p:pRg st="1" end="1"/>
                                            </p:txEl>
                                          </p:spTgt>
                                        </p:tgtEl>
                                      </p:cBhvr>
                                    </p:animEffect>
                                    <p:anim calcmode="lin" valueType="num">
                                      <p:cBhvr>
                                        <p:cTn id="21"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2">
                                            <p:txEl>
                                              <p:pRg st="2" end="2"/>
                                            </p:txEl>
                                          </p:spTgt>
                                        </p:tgtEl>
                                        <p:attrNameLst>
                                          <p:attrName>style.visibility</p:attrName>
                                        </p:attrNameLst>
                                      </p:cBhvr>
                                      <p:to>
                                        <p:strVal val="visible"/>
                                      </p:to>
                                    </p:set>
                                    <p:animEffect transition="in" filter="fade">
                                      <p:cBhvr>
                                        <p:cTn id="27" dur="1000"/>
                                        <p:tgtEl>
                                          <p:spTgt spid="32">
                                            <p:txEl>
                                              <p:pRg st="2" end="2"/>
                                            </p:txEl>
                                          </p:spTgt>
                                        </p:tgtEl>
                                      </p:cBhvr>
                                    </p:animEffect>
                                    <p:anim calcmode="lin" valueType="num">
                                      <p:cBhvr>
                                        <p:cTn id="28"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2">
                                            <p:txEl>
                                              <p:pRg st="3" end="3"/>
                                            </p:txEl>
                                          </p:spTgt>
                                        </p:tgtEl>
                                        <p:attrNameLst>
                                          <p:attrName>style.visibility</p:attrName>
                                        </p:attrNameLst>
                                      </p:cBhvr>
                                      <p:to>
                                        <p:strVal val="visible"/>
                                      </p:to>
                                    </p:set>
                                    <p:animEffect transition="in" filter="fade">
                                      <p:cBhvr>
                                        <p:cTn id="34" dur="1000"/>
                                        <p:tgtEl>
                                          <p:spTgt spid="32">
                                            <p:txEl>
                                              <p:pRg st="3" end="3"/>
                                            </p:txEl>
                                          </p:spTgt>
                                        </p:tgtEl>
                                      </p:cBhvr>
                                    </p:animEffect>
                                    <p:anim calcmode="lin" valueType="num">
                                      <p:cBhvr>
                                        <p:cTn id="35"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xEl>
                                              <p:pRg st="4" end="4"/>
                                            </p:txEl>
                                          </p:spTgt>
                                        </p:tgtEl>
                                        <p:attrNameLst>
                                          <p:attrName>style.visibility</p:attrName>
                                        </p:attrNameLst>
                                      </p:cBhvr>
                                      <p:to>
                                        <p:strVal val="visible"/>
                                      </p:to>
                                    </p:set>
                                    <p:animEffect transition="in" filter="fade">
                                      <p:cBhvr>
                                        <p:cTn id="41" dur="1000"/>
                                        <p:tgtEl>
                                          <p:spTgt spid="32">
                                            <p:txEl>
                                              <p:pRg st="4" end="4"/>
                                            </p:txEl>
                                          </p:spTgt>
                                        </p:tgtEl>
                                      </p:cBhvr>
                                    </p:animEffect>
                                    <p:anim calcmode="lin" valueType="num">
                                      <p:cBhvr>
                                        <p:cTn id="42"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8"/>
          <p:cNvSpPr txBox="1"/>
          <p:nvPr/>
        </p:nvSpPr>
        <p:spPr>
          <a:xfrm>
            <a:off x="4586447" y="1532526"/>
            <a:ext cx="2935230" cy="4401205"/>
          </a:xfrm>
          <a:prstGeom prst="rect">
            <a:avLst/>
          </a:prstGeom>
          <a:ln>
            <a:solidFill>
              <a:schemeClr val="bg2">
                <a:lumMod val="50000"/>
              </a:schemeClr>
            </a:solidFill>
          </a:ln>
          <a:effectLst>
            <a:glow rad="635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breathtaking</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celebrate</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ceremony</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congratulations</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cancel</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celebration</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desire</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debut(</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初次登台，首次亮相</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events</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9" name="组合 8"/>
          <p:cNvGrpSpPr/>
          <p:nvPr/>
        </p:nvGrpSpPr>
        <p:grpSpPr>
          <a:xfrm>
            <a:off x="4526040" y="807775"/>
            <a:ext cx="826146" cy="892552"/>
            <a:chOff x="4535937" y="2400601"/>
            <a:chExt cx="826146" cy="892552"/>
          </a:xfrm>
        </p:grpSpPr>
        <p:sp>
          <p:nvSpPr>
            <p:cNvPr id="4" name="矩形 3"/>
            <p:cNvSpPr/>
            <p:nvPr/>
          </p:nvSpPr>
          <p:spPr>
            <a:xfrm flipV="1">
              <a:off x="4596344" y="2400601"/>
              <a:ext cx="76573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p:nvSpPr>
          <p:spPr>
            <a:xfrm>
              <a:off x="4535937" y="2400601"/>
              <a:ext cx="816249" cy="892552"/>
            </a:xfrm>
            <a:prstGeom prst="rect">
              <a:avLst/>
            </a:prstGeom>
          </p:spPr>
          <p:txBody>
            <a:bodyPr wrap="none">
              <a:spAutoFit/>
            </a:bodyPr>
            <a:lstStyle/>
            <a:p>
              <a:pPr lvl="0">
                <a:lnSpc>
                  <a:spcPct val="130000"/>
                </a:lnSpc>
              </a:pPr>
              <a:r>
                <a:rPr lang="en-US" altLang="zh-CN" sz="4000" b="1" dirty="0">
                  <a:solidFill>
                    <a:schemeClr val="accent4"/>
                  </a:solidFill>
                </a:rPr>
                <a:t>02</a:t>
              </a:r>
            </a:p>
          </p:txBody>
        </p:sp>
      </p:grpSp>
      <p:sp>
        <p:nvSpPr>
          <p:cNvPr id="11" name="文本框 8"/>
          <p:cNvSpPr txBox="1"/>
          <p:nvPr/>
        </p:nvSpPr>
        <p:spPr>
          <a:xfrm>
            <a:off x="1131850" y="1670399"/>
            <a:ext cx="2663401" cy="3970318"/>
          </a:xfrm>
          <a:prstGeom prst="rect">
            <a:avLst/>
          </a:prstGeom>
          <a:ln>
            <a:solidFill>
              <a:srgbClr val="FF0000"/>
            </a:solidFill>
          </a:ln>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activities</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affectionately</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attend</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attendance</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announce</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acknowledge</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balanced</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busy</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bless</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8" name="组合 7"/>
          <p:cNvGrpSpPr/>
          <p:nvPr/>
        </p:nvGrpSpPr>
        <p:grpSpPr>
          <a:xfrm>
            <a:off x="1071444" y="807775"/>
            <a:ext cx="826146" cy="892552"/>
            <a:chOff x="1081341" y="2400601"/>
            <a:chExt cx="826146" cy="892552"/>
          </a:xfrm>
        </p:grpSpPr>
        <p:sp>
          <p:nvSpPr>
            <p:cNvPr id="10" name="矩形 9"/>
            <p:cNvSpPr/>
            <p:nvPr/>
          </p:nvSpPr>
          <p:spPr>
            <a:xfrm flipV="1">
              <a:off x="1141748" y="2400601"/>
              <a:ext cx="765739" cy="45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p:nvSpPr>
          <p:spPr>
            <a:xfrm>
              <a:off x="1081341" y="2400601"/>
              <a:ext cx="816249" cy="892552"/>
            </a:xfrm>
            <a:prstGeom prst="rect">
              <a:avLst/>
            </a:prstGeom>
          </p:spPr>
          <p:txBody>
            <a:bodyPr wrap="none">
              <a:spAutoFit/>
            </a:bodyPr>
            <a:lstStyle/>
            <a:p>
              <a:pPr lvl="0">
                <a:lnSpc>
                  <a:spcPct val="130000"/>
                </a:lnSpc>
              </a:pPr>
              <a:r>
                <a:rPr lang="en-US" altLang="zh-CN" sz="4000" b="1" dirty="0">
                  <a:solidFill>
                    <a:schemeClr val="accent4">
                      <a:lumMod val="75000"/>
                    </a:schemeClr>
                  </a:solidFill>
                </a:rPr>
                <a:t>01</a:t>
              </a:r>
            </a:p>
          </p:txBody>
        </p:sp>
      </p:grpSp>
      <p:sp>
        <p:nvSpPr>
          <p:cNvPr id="16" name="文本框 8"/>
          <p:cNvSpPr txBox="1"/>
          <p:nvPr/>
        </p:nvSpPr>
        <p:spPr>
          <a:xfrm>
            <a:off x="8011912" y="1562676"/>
            <a:ext cx="2517668" cy="3970318"/>
          </a:xfrm>
          <a:prstGeom prst="rect">
            <a:avLst/>
          </a:prstGeom>
          <a:ln>
            <a:solidFill>
              <a:schemeClr val="bg2">
                <a:lumMod val="50000"/>
              </a:schemeClr>
            </a:solidFill>
          </a:ln>
          <a:effectLst>
            <a:glow rad="101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enthusiastic</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flavor</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fond</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funny</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friendship</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fascinated</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goings-on</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happy</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happiness</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4" name="组合 13"/>
          <p:cNvGrpSpPr/>
          <p:nvPr/>
        </p:nvGrpSpPr>
        <p:grpSpPr>
          <a:xfrm>
            <a:off x="7980636" y="807775"/>
            <a:ext cx="826146" cy="892552"/>
            <a:chOff x="7990533" y="2400601"/>
            <a:chExt cx="826146" cy="892552"/>
          </a:xfrm>
        </p:grpSpPr>
        <p:sp>
          <p:nvSpPr>
            <p:cNvPr id="15" name="矩形 14"/>
            <p:cNvSpPr/>
            <p:nvPr/>
          </p:nvSpPr>
          <p:spPr>
            <a:xfrm flipV="1">
              <a:off x="8050940" y="2400601"/>
              <a:ext cx="765739" cy="4571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p:nvSpPr>
          <p:spPr>
            <a:xfrm>
              <a:off x="7990533" y="2400601"/>
              <a:ext cx="816249" cy="892552"/>
            </a:xfrm>
            <a:prstGeom prst="rect">
              <a:avLst/>
            </a:prstGeom>
          </p:spPr>
          <p:txBody>
            <a:bodyPr wrap="none">
              <a:spAutoFit/>
            </a:bodyPr>
            <a:lstStyle/>
            <a:p>
              <a:pPr lvl="0">
                <a:lnSpc>
                  <a:spcPct val="130000"/>
                </a:lnSpc>
              </a:pPr>
              <a:r>
                <a:rPr lang="en-US" altLang="zh-CN" sz="4000" b="1" dirty="0">
                  <a:solidFill>
                    <a:schemeClr val="accent4">
                      <a:lumMod val="60000"/>
                      <a:lumOff val="40000"/>
                    </a:schemeClr>
                  </a:solidFill>
                </a:rPr>
                <a:t>03</a:t>
              </a:r>
            </a:p>
          </p:txBody>
        </p:sp>
      </p:grpSp>
      <p:sp>
        <p:nvSpPr>
          <p:cNvPr id="20" name="文本占位符 1"/>
          <p:cNvSpPr txBox="1"/>
          <p:nvPr/>
        </p:nvSpPr>
        <p:spPr>
          <a:xfrm>
            <a:off x="5857875" y="0"/>
            <a:ext cx="6118225" cy="633095"/>
          </a:xfrm>
          <a:prstGeom prst="rect">
            <a:avLst/>
          </a:prstGeom>
        </p:spPr>
        <p:style>
          <a:lnRef idx="2">
            <a:schemeClr val="accent6"/>
          </a:lnRef>
          <a:fillRef idx="1">
            <a:schemeClr val="lt1"/>
          </a:fillRef>
          <a:effectRef idx="0">
            <a:schemeClr val="accent6"/>
          </a:effectRef>
          <a:fontRef idx="minor">
            <a:schemeClr val="dk1"/>
          </a:fontRef>
        </p:style>
        <p:txBody>
          <a:bodyPr vert="horz" anchor="ctr"/>
          <a:lstStyle>
            <a:lvl1pPr marL="0" indent="0" algn="r" defTabSz="914400" rtl="0" eaLnBrk="1" latinLnBrk="0" hangingPunct="1">
              <a:lnSpc>
                <a:spcPct val="90000"/>
              </a:lnSpc>
              <a:spcBef>
                <a:spcPts val="1000"/>
              </a:spcBef>
              <a:buFont typeface="Arial" panose="020B0604020202020204" pitchFamily="34" charset="0"/>
              <a:buNone/>
              <a:defRPr sz="2400" b="1" kern="1200">
                <a:solidFill>
                  <a:schemeClr val="accent4">
                    <a:lumMod val="75000"/>
                  </a:schemeClr>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325" algn="just"/>
            <a:r>
              <a:rPr lang="en-US" altLang="zh-CN" sz="3600" b="1" kern="100" dirty="0">
                <a:ln>
                  <a:solidFill>
                    <a:schemeClr val="bg2">
                      <a:lumMod val="50000"/>
                    </a:schemeClr>
                  </a:solidFill>
                </a:ln>
                <a:solidFill>
                  <a:schemeClr val="bg2">
                    <a:lumMod val="75000"/>
                  </a:schemeClr>
                </a:solidFill>
                <a:effectLst>
                  <a:reflection blurRad="6350" stA="60000" endA="900" endPos="58000" dir="5400000" sy="-100000" algn="bl" rotWithShape="0"/>
                </a:effectLst>
                <a:latin typeface="Calibri" panose="020F0502020204030204" pitchFamily="34" charset="0"/>
                <a:ea typeface="宋体" panose="02010600030101010101" pitchFamily="2" charset="-122"/>
                <a:cs typeface="Times New Roman" panose="02020603050405020304" pitchFamily="18" charset="0"/>
              </a:rPr>
              <a:t>Useful words and expressions</a:t>
            </a:r>
            <a:endParaRPr kumimoji="1" lang="zh-CN" altLang="en-US" sz="3600" dirty="0">
              <a:ln>
                <a:solidFill>
                  <a:schemeClr val="bg2">
                    <a:lumMod val="50000"/>
                  </a:schemeClr>
                </a:solidFill>
              </a:ln>
              <a:solidFill>
                <a:schemeClr val="bg2">
                  <a:lumMod val="75000"/>
                </a:schemeClr>
              </a:solidFill>
              <a:effectLst>
                <a:reflection blurRad="6350" stA="60000" endA="900" endPos="58000" dir="5400000" sy="-100000" algn="bl" rotWithShape="0"/>
              </a:effectLst>
            </a:endParaRPr>
          </a:p>
        </p:txBody>
      </p:sp>
      <p:pic>
        <p:nvPicPr>
          <p:cNvPr id="2" name="图片 1" descr="水印">
            <a:extLst>
              <a:ext uri="{FF2B5EF4-FFF2-40B4-BE49-F238E27FC236}">
                <a16:creationId xmlns:a16="http://schemas.microsoft.com/office/drawing/2014/main" id="{9B94A9BB-CF2C-4DB3-AEA6-77169526A814}"/>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6" grpId="0" animBg="1"/>
      <p:bldP spid="2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22289" y="258233"/>
            <a:ext cx="7939968" cy="721395"/>
          </a:xfrm>
        </p:spPr>
        <p:style>
          <a:lnRef idx="2">
            <a:schemeClr val="accent2"/>
          </a:lnRef>
          <a:fillRef idx="1">
            <a:schemeClr val="lt1"/>
          </a:fillRef>
          <a:effectRef idx="0">
            <a:schemeClr val="accent2"/>
          </a:effectRef>
          <a:fontRef idx="minor">
            <a:schemeClr val="dk1"/>
          </a:fontRef>
        </p:style>
        <p:txBody>
          <a:bodyPr/>
          <a:lstStyle/>
          <a:p>
            <a:pPr marL="60325" algn="just"/>
            <a:r>
              <a:rPr kumimoji="1" lang="zh-CN" altLang="en-US" dirty="0"/>
              <a:t> </a:t>
            </a:r>
            <a:endParaRPr kumimoji="1" lang="en-US" altLang="zh-CN" dirty="0"/>
          </a:p>
          <a:p>
            <a:pPr marL="60325" algn="just"/>
            <a:r>
              <a:rPr lang="en-US" altLang="zh-CN" sz="3600" kern="100"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Writing help: Useful phrases</a:t>
            </a:r>
            <a:endParaRPr lang="zh-CN" altLang="zh-CN" sz="3600" kern="100"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endParaRPr>
          </a:p>
          <a:p>
            <a:endParaRPr kumimoji="1" lang="zh-CN" altLang="en-US" dirty="0"/>
          </a:p>
        </p:txBody>
      </p:sp>
      <p:grpSp>
        <p:nvGrpSpPr>
          <p:cNvPr id="3" name="组合 2"/>
          <p:cNvGrpSpPr/>
          <p:nvPr/>
        </p:nvGrpSpPr>
        <p:grpSpPr>
          <a:xfrm>
            <a:off x="342229" y="1330140"/>
            <a:ext cx="1498708" cy="1498707"/>
            <a:chOff x="1338760" y="1494691"/>
            <a:chExt cx="2576946" cy="2576944"/>
          </a:xfrm>
        </p:grpSpPr>
        <p:sp>
          <p:nvSpPr>
            <p:cNvPr id="9" name="饼图 8"/>
            <p:cNvSpPr/>
            <p:nvPr/>
          </p:nvSpPr>
          <p:spPr>
            <a:xfrm>
              <a:off x="1338760" y="1494691"/>
              <a:ext cx="2576946" cy="2576944"/>
            </a:xfrm>
            <a:prstGeom prst="pie">
              <a:avLst>
                <a:gd name="adj1" fmla="val 19845934"/>
                <a:gd name="adj2" fmla="val 1620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0" name="椭圆 9"/>
            <p:cNvSpPr/>
            <p:nvPr/>
          </p:nvSpPr>
          <p:spPr>
            <a:xfrm>
              <a:off x="1486772" y="1675177"/>
              <a:ext cx="2215974" cy="221597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8" name="组合 22"/>
            <p:cNvGrpSpPr/>
            <p:nvPr/>
          </p:nvGrpSpPr>
          <p:grpSpPr>
            <a:xfrm>
              <a:off x="2197313" y="2471176"/>
              <a:ext cx="794889" cy="623974"/>
              <a:chOff x="3654425" y="5089525"/>
              <a:chExt cx="1860550" cy="1460500"/>
            </a:xfrm>
            <a:solidFill>
              <a:schemeClr val="bg1"/>
            </a:solidFill>
          </p:grpSpPr>
          <p:sp>
            <p:nvSpPr>
              <p:cNvPr id="19" name="Freeform 12"/>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0"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1"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2"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3"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4"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5"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
        <p:nvSpPr>
          <p:cNvPr id="26" name="文本框 8"/>
          <p:cNvSpPr txBox="1"/>
          <p:nvPr/>
        </p:nvSpPr>
        <p:spPr>
          <a:xfrm>
            <a:off x="1904838" y="1495136"/>
            <a:ext cx="3925824" cy="4154984"/>
          </a:xfrm>
          <a:prstGeom prst="rect">
            <a:avLst/>
          </a:prstGeom>
          <a:ln>
            <a:solidFill>
              <a:srgbClr val="FF0000"/>
            </a:solidFill>
          </a:ln>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accept with pleasure</a:t>
            </a:r>
            <a:endPar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as for activities</a:t>
            </a:r>
            <a:endPar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attend the concert </a:t>
            </a:r>
            <a:endPar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at 9:00 am next Saturday</a:t>
            </a:r>
            <a:endPar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at the foot/ top of the hill    </a:t>
            </a:r>
            <a:endPar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be our guest</a:t>
            </a:r>
            <a:endPar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be scheduled to </a:t>
            </a:r>
            <a:endPar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be involved in…</a:t>
            </a:r>
            <a:endPar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bring laughter</a:t>
            </a:r>
            <a:endPar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bring a guest</a:t>
            </a:r>
            <a:endPar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buClr>
                <a:srgbClr val="FF0000"/>
              </a:buClr>
              <a:buFont typeface="Wingdings" panose="05000000000000000000" pitchFamily="2" charset="2"/>
              <a:buChar char=""/>
              <a:tabLst>
                <a:tab pos="457200" algn="l"/>
              </a:tabLst>
            </a:pP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chatting casually(</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随意</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6" name="文本框 8"/>
          <p:cNvSpPr txBox="1"/>
          <p:nvPr/>
        </p:nvSpPr>
        <p:spPr>
          <a:xfrm>
            <a:off x="7855565" y="1435108"/>
            <a:ext cx="4050996" cy="4524315"/>
          </a:xfrm>
          <a:prstGeom prst="rect">
            <a:avLst/>
          </a:prstGeom>
          <a:scene3d>
            <a:camera prst="orthographicFront"/>
            <a:lightRig rig="threePt" dir="t"/>
          </a:scene3d>
          <a:sp3d>
            <a:bevelT w="165100" prst="coolSlant"/>
          </a:sp3d>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Clr>
                <a:srgbClr val="FF0000"/>
              </a:buClr>
              <a:buFont typeface="Wingdings" panose="05000000000000000000" pitchFamily="2" charset="2"/>
              <a:buChar char=""/>
              <a:tabLst>
                <a:tab pos="45720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cordially invite you to</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drop me a line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during which time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extend my invitation </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to you to do…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family gathering</a:t>
            </a: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well suited for</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have the honor of inviting</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having a taste of</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in celebration of</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in honor of</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2400" b="1" u="sng" kern="100" dirty="0">
                <a:effectLst/>
                <a:latin typeface="Times New Roman" panose="02020603050405020304" pitchFamily="18" charset="0"/>
                <a:ea typeface="宋体" panose="02010600030101010101" pitchFamily="2" charset="-122"/>
                <a:cs typeface="Times New Roman" panose="02020603050405020304" pitchFamily="18" charset="0"/>
              </a:rPr>
              <a:t>involvement</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45" name="组合 44"/>
          <p:cNvGrpSpPr/>
          <p:nvPr/>
        </p:nvGrpSpPr>
        <p:grpSpPr>
          <a:xfrm>
            <a:off x="6093760" y="1295034"/>
            <a:ext cx="1498708" cy="1498707"/>
            <a:chOff x="1338760" y="1494691"/>
            <a:chExt cx="2576946" cy="2576944"/>
          </a:xfrm>
        </p:grpSpPr>
        <p:sp>
          <p:nvSpPr>
            <p:cNvPr id="60" name="饼图 8"/>
            <p:cNvSpPr/>
            <p:nvPr/>
          </p:nvSpPr>
          <p:spPr>
            <a:xfrm>
              <a:off x="1338760" y="1494691"/>
              <a:ext cx="2576946" cy="2576944"/>
            </a:xfrm>
            <a:prstGeom prst="pie">
              <a:avLst>
                <a:gd name="adj1" fmla="val 19845934"/>
                <a:gd name="adj2" fmla="val 1620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61" name="椭圆 60"/>
            <p:cNvSpPr/>
            <p:nvPr/>
          </p:nvSpPr>
          <p:spPr>
            <a:xfrm>
              <a:off x="1486772" y="1675177"/>
              <a:ext cx="2215974" cy="2215972"/>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62" name="组合 22"/>
            <p:cNvGrpSpPr/>
            <p:nvPr/>
          </p:nvGrpSpPr>
          <p:grpSpPr>
            <a:xfrm>
              <a:off x="2197313" y="2471176"/>
              <a:ext cx="794889" cy="623974"/>
              <a:chOff x="3654425" y="5089525"/>
              <a:chExt cx="1860550" cy="1460500"/>
            </a:xfrm>
            <a:solidFill>
              <a:schemeClr val="bg1"/>
            </a:solidFill>
          </p:grpSpPr>
          <p:sp>
            <p:nvSpPr>
              <p:cNvPr id="63" name="Freeform 12"/>
              <p:cNvSpPr>
                <a:spLocks noEditPoints="1"/>
              </p:cNvSpPr>
              <p:nvPr/>
            </p:nvSpPr>
            <p:spPr bwMode="auto">
              <a:xfrm>
                <a:off x="3654425" y="5089525"/>
                <a:ext cx="1860550" cy="1460500"/>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4"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5"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6"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7"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8"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9"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pic>
        <p:nvPicPr>
          <p:cNvPr id="4" name="图片 3" descr="水印">
            <a:extLst>
              <a:ext uri="{FF2B5EF4-FFF2-40B4-BE49-F238E27FC236}">
                <a16:creationId xmlns:a16="http://schemas.microsoft.com/office/drawing/2014/main" id="{3908FA7D-FB14-45F0-9B92-10EBC2C269D4}"/>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1000"/>
                                        <p:tgtEl>
                                          <p:spTgt spid="45"/>
                                        </p:tgtEl>
                                      </p:cBhvr>
                                    </p:animEffect>
                                    <p:anim calcmode="lin" valueType="num">
                                      <p:cBhvr>
                                        <p:cTn id="26" dur="1000" fill="hold"/>
                                        <p:tgtEl>
                                          <p:spTgt spid="45"/>
                                        </p:tgtEl>
                                        <p:attrNameLst>
                                          <p:attrName>ppt_x</p:attrName>
                                        </p:attrNameLst>
                                      </p:cBhvr>
                                      <p:tavLst>
                                        <p:tav tm="0">
                                          <p:val>
                                            <p:strVal val="#ppt_x"/>
                                          </p:val>
                                        </p:tav>
                                        <p:tav tm="100000">
                                          <p:val>
                                            <p:strVal val="#ppt_x"/>
                                          </p:val>
                                        </p:tav>
                                      </p:tavLst>
                                    </p:anim>
                                    <p:anim calcmode="lin" valueType="num">
                                      <p:cBhvr>
                                        <p:cTn id="27" dur="1000" fill="hold"/>
                                        <p:tgtEl>
                                          <p:spTgt spid="4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6"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325679" y="2055243"/>
            <a:ext cx="11540641" cy="1041761"/>
          </a:xfrm>
        </p:spPr>
        <p:txBody>
          <a:bodyPr/>
          <a:lstStyle/>
          <a:p>
            <a:pPr algn="ctr"/>
            <a:r>
              <a:rPr lang="zh-CN" altLang="zh-CN" sz="5400" b="1" kern="100" dirty="0">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Times New Roman" panose="02020603050405020304" pitchFamily="18" charset="0"/>
              </a:rPr>
              <a:t>高中英语应用文写作</a:t>
            </a:r>
            <a:r>
              <a:rPr lang="en-US" altLang="zh-CN" sz="5400" b="1" kern="100" dirty="0">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Times New Roman" panose="02020603050405020304" pitchFamily="18" charset="0"/>
              </a:rPr>
              <a:t>---</a:t>
            </a:r>
            <a:r>
              <a:rPr lang="zh-CN" altLang="zh-CN" sz="5400" b="1" kern="100" dirty="0">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Times New Roman" panose="02020603050405020304" pitchFamily="18" charset="0"/>
              </a:rPr>
              <a:t>邀请信</a:t>
            </a:r>
            <a:r>
              <a:rPr lang="en-US" altLang="zh-CN" sz="5400" b="1" kern="100" dirty="0">
                <a:effectLst>
                  <a:outerShdw blurRad="38100" dist="38100" dir="2700000" algn="tl">
                    <a:srgbClr val="000000">
                      <a:alpha val="43137"/>
                    </a:srgbClr>
                  </a:outerShdw>
                </a:effectLst>
                <a:latin typeface="Calibri" panose="020F0502020204030204" pitchFamily="34" charset="0"/>
                <a:ea typeface="宋体" panose="02010600030101010101" pitchFamily="2" charset="-122"/>
                <a:cs typeface="Times New Roman" panose="02020603050405020304" pitchFamily="18" charset="0"/>
              </a:rPr>
              <a:t>1</a:t>
            </a:r>
            <a:endParaRPr kumimoji="1" lang="zh-CN" altLang="en-US" dirty="0">
              <a:effectLst>
                <a:outerShdw blurRad="38100" dist="38100" dir="2700000" algn="tl">
                  <a:srgbClr val="000000">
                    <a:alpha val="43137"/>
                  </a:srgbClr>
                </a:outerShdw>
              </a:effectLst>
            </a:endParaRPr>
          </a:p>
        </p:txBody>
      </p:sp>
      <p:sp>
        <p:nvSpPr>
          <p:cNvPr id="3" name="文本占位符 2"/>
          <p:cNvSpPr>
            <a:spLocks noGrp="1"/>
          </p:cNvSpPr>
          <p:nvPr>
            <p:ph type="body" sz="quarter" idx="14"/>
          </p:nvPr>
        </p:nvSpPr>
        <p:spPr>
          <a:xfrm>
            <a:off x="2117906" y="2840356"/>
            <a:ext cx="8084654" cy="588643"/>
          </a:xfrm>
        </p:spPr>
        <p:txBody>
          <a:bodyPr/>
          <a:lstStyle/>
          <a:p>
            <a:pPr lvl="0" algn="ctr">
              <a:buClr>
                <a:srgbClr val="FF0000"/>
              </a:buClr>
              <a:tabLst>
                <a:tab pos="457200" algn="l"/>
              </a:tabLst>
            </a:pPr>
            <a:b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br>
            <a:r>
              <a:rPr lang="en-US" altLang="zh-CN" sz="3600" dirty="0"/>
              <a:t>Letters of Invitations</a:t>
            </a:r>
            <a:r>
              <a:rPr lang="zh-CN" altLang="zh-CN" sz="3600" dirty="0"/>
              <a:t>（</a:t>
            </a:r>
            <a:r>
              <a:rPr lang="en-US" altLang="zh-CN" sz="3600" dirty="0"/>
              <a:t>1</a:t>
            </a:r>
            <a:r>
              <a:rPr lang="zh-CN" altLang="zh-CN" sz="3600" dirty="0"/>
              <a:t>）</a:t>
            </a:r>
            <a:endParaRPr lang="zh-CN" altLang="zh-CN" sz="36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文本占位符 3"/>
          <p:cNvSpPr>
            <a:spLocks noGrp="1"/>
          </p:cNvSpPr>
          <p:nvPr>
            <p:ph type="body" sz="quarter" idx="15"/>
          </p:nvPr>
        </p:nvSpPr>
        <p:spPr>
          <a:xfrm>
            <a:off x="1778369" y="4448432"/>
            <a:ext cx="7464486" cy="691979"/>
          </a:xfrm>
        </p:spPr>
        <p:txBody>
          <a:bodyPr/>
          <a:lstStyle/>
          <a:p>
            <a:pPr algn="ctr"/>
            <a:r>
              <a:rPr kumimoji="1" lang="zh-CN" altLang="en-US" sz="2400" dirty="0"/>
              <a:t>制作人：杭州二中 许丽君</a:t>
            </a:r>
          </a:p>
        </p:txBody>
      </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78233" y="457447"/>
            <a:ext cx="1044362" cy="1044362"/>
            <a:chOff x="1247243" y="5236911"/>
            <a:chExt cx="1044362" cy="1044362"/>
          </a:xfrm>
        </p:grpSpPr>
        <p:sp>
          <p:nvSpPr>
            <p:cNvPr id="5" name="泪珠形 4"/>
            <p:cNvSpPr/>
            <p:nvPr/>
          </p:nvSpPr>
          <p:spPr>
            <a:xfrm>
              <a:off x="1247243" y="5236911"/>
              <a:ext cx="1044362" cy="1044362"/>
            </a:xfrm>
            <a:prstGeom prst="teardrop">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34" name="组合 22"/>
            <p:cNvGrpSpPr/>
            <p:nvPr/>
          </p:nvGrpSpPr>
          <p:grpSpPr>
            <a:xfrm>
              <a:off x="1534947" y="5564227"/>
              <a:ext cx="548656" cy="430686"/>
              <a:chOff x="3829050" y="5226603"/>
              <a:chExt cx="1511301" cy="1186348"/>
            </a:xfrm>
            <a:solidFill>
              <a:schemeClr val="bg1"/>
            </a:solidFill>
          </p:grpSpPr>
          <p:sp>
            <p:nvSpPr>
              <p:cNvPr id="35"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6"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7"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8"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9"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0"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1"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
        <p:nvSpPr>
          <p:cNvPr id="42" name="文本框 8"/>
          <p:cNvSpPr txBox="1"/>
          <p:nvPr/>
        </p:nvSpPr>
        <p:spPr>
          <a:xfrm>
            <a:off x="402590" y="1660525"/>
            <a:ext cx="11118850" cy="45002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ts val="3820"/>
              </a:lnSpc>
            </a:pPr>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1. A party is coming. /(With a party approaching / drawing near,) I would like to invite you to participate in it in the flesh.  </a:t>
            </a:r>
            <a:r>
              <a:rPr lang="en-US" altLang="zh-CN" sz="26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r>
              <a:rPr lang="en-US" altLang="zh-CN" sz="2600" b="1" u="sng" kern="100" dirty="0" err="1">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with+O+C</a:t>
            </a:r>
            <a:r>
              <a:rPr lang="en-US" altLang="zh-CN" sz="26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fontAlgn="auto">
              <a:lnSpc>
                <a:spcPts val="3820"/>
              </a:lnSpc>
            </a:pPr>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2. A grand party will be held/A grand party to be held, I feel it a privilege to extend an invitation to you.      </a:t>
            </a:r>
            <a:r>
              <a:rPr lang="en-US" altLang="zh-CN" sz="26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26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独立主格结构</a:t>
            </a:r>
            <a:r>
              <a:rPr lang="en-US" altLang="zh-CN" sz="26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fontAlgn="auto">
              <a:lnSpc>
                <a:spcPts val="3820"/>
              </a:lnSpc>
            </a:pPr>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3. Knowing /Informed of the exciting news that a party is to be held,   </a:t>
            </a:r>
            <a:r>
              <a:rPr lang="en-US" altLang="zh-CN" sz="26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26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非谓语</a:t>
            </a:r>
            <a:r>
              <a:rPr lang="en-US" altLang="zh-CN" sz="26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26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同位语</a:t>
            </a:r>
            <a:r>
              <a:rPr lang="en-US" altLang="zh-CN" sz="26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 I can’t wait to invite you to participate in it.</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fontAlgn="auto">
              <a:lnSpc>
                <a:spcPts val="3820"/>
              </a:lnSpc>
            </a:pPr>
            <a:r>
              <a:rPr lang="en-US" altLang="zh-CN" sz="2600" b="1" kern="100" dirty="0">
                <a:effectLst/>
                <a:latin typeface="Calibri" panose="020F0502020204030204" pitchFamily="34" charset="0"/>
                <a:ea typeface="宋体" panose="02010600030101010101" pitchFamily="2" charset="-122"/>
                <a:cs typeface="Times New Roman" panose="02020603050405020304" pitchFamily="18" charset="0"/>
              </a:rPr>
              <a:t>4. So meaningful is the party that I am eager to share with you. Therefore, I am inclined to invite you to join.   </a:t>
            </a:r>
            <a:r>
              <a:rPr lang="en-US" altLang="zh-CN" sz="26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26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倒装</a:t>
            </a:r>
            <a:r>
              <a:rPr lang="en-US" altLang="zh-CN" sz="26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2600" kern="100" dirty="0">
              <a:effectLst/>
              <a:latin typeface="Calibri" panose="020F0502020204030204" pitchFamily="34" charset="0"/>
              <a:ea typeface="宋体" panose="02010600030101010101" pitchFamily="2" charset="-122"/>
              <a:cs typeface="Times New Roman" panose="02020603050405020304" pitchFamily="18" charset="0"/>
            </a:endParaRPr>
          </a:p>
          <a:p>
            <a:pPr fontAlgn="auto">
              <a:lnSpc>
                <a:spcPts val="3820"/>
              </a:lnSpc>
            </a:pPr>
            <a:r>
              <a:rPr lang="en-US" altLang="zh-CN" sz="2600" b="1" dirty="0">
                <a:effectLst/>
                <a:latin typeface="Calibri" panose="020F0502020204030204" pitchFamily="34" charset="0"/>
                <a:ea typeface="宋体" panose="02010600030101010101" pitchFamily="2" charset="-122"/>
                <a:cs typeface="Times New Roman" panose="02020603050405020304" pitchFamily="18" charset="0"/>
              </a:rPr>
              <a:t>5. You are invited to a special evening showing of our new line. </a:t>
            </a:r>
            <a:r>
              <a:rPr lang="en-US" altLang="zh-CN" sz="2600" b="1" u="sng"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r>
              <a:rPr lang="zh-CN" altLang="zh-CN" sz="2600" b="1" u="sng"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被动结构</a:t>
            </a:r>
            <a:r>
              <a:rPr lang="en-US" altLang="zh-CN" sz="2600" b="1" u="sng"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altLang="en-US" sz="2600" dirty="0">
              <a:solidFill>
                <a:schemeClr val="tx1">
                  <a:lumMod val="75000"/>
                  <a:lumOff val="25000"/>
                </a:schemeClr>
              </a:solidFill>
              <a:latin typeface="+mn-ea"/>
            </a:endParaRPr>
          </a:p>
        </p:txBody>
      </p:sp>
      <p:grpSp>
        <p:nvGrpSpPr>
          <p:cNvPr id="15" name="组合 14"/>
          <p:cNvGrpSpPr/>
          <p:nvPr/>
        </p:nvGrpSpPr>
        <p:grpSpPr>
          <a:xfrm>
            <a:off x="2422547" y="227202"/>
            <a:ext cx="9099138" cy="1115122"/>
            <a:chOff x="518772" y="9233"/>
            <a:chExt cx="5354308" cy="1115122"/>
          </a:xfrm>
        </p:grpSpPr>
        <p:grpSp>
          <p:nvGrpSpPr>
            <p:cNvPr id="16" name="组合 7"/>
            <p:cNvGrpSpPr/>
            <p:nvPr/>
          </p:nvGrpSpPr>
          <p:grpSpPr>
            <a:xfrm>
              <a:off x="518772" y="9233"/>
              <a:ext cx="1490460" cy="1115122"/>
              <a:chOff x="6287944" y="4708285"/>
              <a:chExt cx="1490460" cy="1115122"/>
            </a:xfrm>
            <a:solidFill>
              <a:srgbClr val="FFC000"/>
            </a:solidFill>
            <a:effectLst>
              <a:outerShdw blurRad="50800" dist="38100" dir="5400000" algn="t" rotWithShape="0">
                <a:prstClr val="black">
                  <a:alpha val="40000"/>
                </a:prstClr>
              </a:outerShdw>
            </a:effectLst>
          </p:grpSpPr>
          <p:grpSp>
            <p:nvGrpSpPr>
              <p:cNvPr id="18" name="组 13"/>
              <p:cNvGrpSpPr/>
              <p:nvPr/>
            </p:nvGrpSpPr>
            <p:grpSpPr>
              <a:xfrm>
                <a:off x="6287944" y="4708285"/>
                <a:ext cx="1115122" cy="1115122"/>
                <a:chOff x="6177776" y="1807948"/>
                <a:chExt cx="1115122" cy="1115122"/>
              </a:xfrm>
              <a:grpFill/>
            </p:grpSpPr>
            <p:sp>
              <p:nvSpPr>
                <p:cNvPr id="20" name="椭圆 19"/>
                <p:cNvSpPr/>
                <p:nvPr/>
              </p:nvSpPr>
              <p:spPr>
                <a:xfrm>
                  <a:off x="6177776" y="1807948"/>
                  <a:ext cx="1115122" cy="1115122"/>
                </a:xfrm>
                <a:prstGeom prst="ellipse">
                  <a:avLst/>
                </a:prstGeom>
                <a:grp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rgbClr val="FF0000"/>
                    </a:solidFill>
                  </a:endParaRPr>
                </a:p>
              </p:txBody>
            </p:sp>
            <p:sp>
              <p:nvSpPr>
                <p:cNvPr id="21" name="L 形 20"/>
                <p:cNvSpPr/>
                <p:nvPr/>
              </p:nvSpPr>
              <p:spPr>
                <a:xfrm rot="18900000">
                  <a:off x="6407879" y="2115623"/>
                  <a:ext cx="654917" cy="382985"/>
                </a:xfrm>
                <a:prstGeom prst="corner">
                  <a:avLst>
                    <a:gd name="adj1" fmla="val 28880"/>
                    <a:gd name="adj2" fmla="val 27007"/>
                  </a:avLst>
                </a:prstGeom>
                <a:grp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rgbClr val="FF0000"/>
                    </a:solidFill>
                  </a:endParaRPr>
                </a:p>
              </p:txBody>
            </p:sp>
          </p:grpSp>
          <p:sp>
            <p:nvSpPr>
              <p:cNvPr id="19" name="矩形 18"/>
              <p:cNvSpPr/>
              <p:nvPr/>
            </p:nvSpPr>
            <p:spPr>
              <a:xfrm>
                <a:off x="7593673" y="4899592"/>
                <a:ext cx="184731" cy="670120"/>
              </a:xfrm>
              <a:prstGeom prst="rect">
                <a:avLst/>
              </a:prstGeom>
              <a:grpFill/>
              <a:ln>
                <a:solidFill>
                  <a:schemeClr val="bg2">
                    <a:lumMod val="50000"/>
                  </a:schemeClr>
                </a:solidFill>
              </a:ln>
              <a:scene3d>
                <a:camera prst="orthographicFront"/>
                <a:lightRig rig="threePt" dir="t"/>
              </a:scene3d>
              <a:sp3d>
                <a:bevelT w="114300" prst="artDeco"/>
              </a:sp3d>
            </p:spPr>
            <p:txBody>
              <a:bodyPr wrap="none">
                <a:spAutoFit/>
              </a:bodyPr>
              <a:lstStyle/>
              <a:p>
                <a:pPr lvl="0">
                  <a:lnSpc>
                    <a:spcPct val="130000"/>
                  </a:lnSpc>
                </a:pPr>
                <a:endParaRPr lang="en-US" altLang="zh-CN" sz="3200" b="1" dirty="0">
                  <a:solidFill>
                    <a:srgbClr val="FF0000"/>
                  </a:solidFill>
                </a:endParaRPr>
              </a:p>
            </p:txBody>
          </p:sp>
        </p:grpSp>
        <p:sp>
          <p:nvSpPr>
            <p:cNvPr id="17" name="云形标注 16"/>
            <p:cNvSpPr/>
            <p:nvPr/>
          </p:nvSpPr>
          <p:spPr>
            <a:xfrm>
              <a:off x="2193962" y="9233"/>
              <a:ext cx="3679118" cy="1016616"/>
            </a:xfrm>
            <a:prstGeom prst="cloud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Wingdings" panose="05000000000000000000" pitchFamily="2" charset="2"/>
                <a:buBlip>
                  <a:blip r:embed="rId2"/>
                </a:buBlip>
              </a:pPr>
              <a:r>
                <a:rPr lang="en-US" altLang="zh-CN" sz="28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Writing help: sentences</a:t>
              </a:r>
              <a:endParaRPr lang="zh-CN" altLang="zh-CN" sz="2800" kern="100" dirty="0">
                <a:latin typeface="Calibri" panose="020F0502020204030204" pitchFamily="34" charset="0"/>
                <a:ea typeface="宋体" panose="02010600030101010101" pitchFamily="2" charset="-122"/>
                <a:cs typeface="Times New Roman" panose="02020603050405020304" pitchFamily="18" charset="0"/>
              </a:endParaRPr>
            </a:p>
          </p:txBody>
        </p:sp>
      </p:grpSp>
      <p:pic>
        <p:nvPicPr>
          <p:cNvPr id="3" name="图片 2" descr="水印">
            <a:extLst>
              <a:ext uri="{FF2B5EF4-FFF2-40B4-BE49-F238E27FC236}">
                <a16:creationId xmlns:a16="http://schemas.microsoft.com/office/drawing/2014/main" id="{465FCE8D-BC2A-4A80-B173-F36912CEB37A}"/>
              </a:ext>
            </a:extLst>
          </p:cNvPr>
          <p:cNvPicPr>
            <a:picLocks noChangeAspect="1"/>
          </p:cNvPicPr>
          <p:nvPr/>
        </p:nvPicPr>
        <p:blipFill>
          <a:blip r:embed="rId3"/>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2">
                                            <p:txEl>
                                              <p:pRg st="0" end="0"/>
                                            </p:txEl>
                                          </p:spTgt>
                                        </p:tgtEl>
                                        <p:attrNameLst>
                                          <p:attrName>style.visibility</p:attrName>
                                        </p:attrNameLst>
                                      </p:cBhvr>
                                      <p:to>
                                        <p:strVal val="visible"/>
                                      </p:to>
                                    </p:set>
                                    <p:animEffect transition="in" filter="fade">
                                      <p:cBhvr>
                                        <p:cTn id="18" dur="1000"/>
                                        <p:tgtEl>
                                          <p:spTgt spid="42">
                                            <p:txEl>
                                              <p:pRg st="0" end="0"/>
                                            </p:txEl>
                                          </p:spTgt>
                                        </p:tgtEl>
                                      </p:cBhvr>
                                    </p:animEffect>
                                    <p:anim calcmode="lin" valueType="num">
                                      <p:cBhvr>
                                        <p:cTn id="19"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2">
                                            <p:txEl>
                                              <p:pRg st="1" end="1"/>
                                            </p:txEl>
                                          </p:spTgt>
                                        </p:tgtEl>
                                        <p:attrNameLst>
                                          <p:attrName>style.visibility</p:attrName>
                                        </p:attrNameLst>
                                      </p:cBhvr>
                                      <p:to>
                                        <p:strVal val="visible"/>
                                      </p:to>
                                    </p:set>
                                    <p:animEffect transition="in" filter="fade">
                                      <p:cBhvr>
                                        <p:cTn id="25" dur="1000"/>
                                        <p:tgtEl>
                                          <p:spTgt spid="42">
                                            <p:txEl>
                                              <p:pRg st="1" end="1"/>
                                            </p:txEl>
                                          </p:spTgt>
                                        </p:tgtEl>
                                      </p:cBhvr>
                                    </p:animEffect>
                                    <p:anim calcmode="lin" valueType="num">
                                      <p:cBhvr>
                                        <p:cTn id="26"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2">
                                            <p:txEl>
                                              <p:pRg st="2" end="2"/>
                                            </p:txEl>
                                          </p:spTgt>
                                        </p:tgtEl>
                                        <p:attrNameLst>
                                          <p:attrName>style.visibility</p:attrName>
                                        </p:attrNameLst>
                                      </p:cBhvr>
                                      <p:to>
                                        <p:strVal val="visible"/>
                                      </p:to>
                                    </p:set>
                                    <p:animEffect transition="in" filter="fade">
                                      <p:cBhvr>
                                        <p:cTn id="32" dur="1000"/>
                                        <p:tgtEl>
                                          <p:spTgt spid="42">
                                            <p:txEl>
                                              <p:pRg st="2" end="2"/>
                                            </p:txEl>
                                          </p:spTgt>
                                        </p:tgtEl>
                                      </p:cBhvr>
                                    </p:animEffect>
                                    <p:anim calcmode="lin" valueType="num">
                                      <p:cBhvr>
                                        <p:cTn id="33"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2">
                                            <p:txEl>
                                              <p:pRg st="3" end="3"/>
                                            </p:txEl>
                                          </p:spTgt>
                                        </p:tgtEl>
                                        <p:attrNameLst>
                                          <p:attrName>style.visibility</p:attrName>
                                        </p:attrNameLst>
                                      </p:cBhvr>
                                      <p:to>
                                        <p:strVal val="visible"/>
                                      </p:to>
                                    </p:set>
                                    <p:animEffect transition="in" filter="fade">
                                      <p:cBhvr>
                                        <p:cTn id="39" dur="1000"/>
                                        <p:tgtEl>
                                          <p:spTgt spid="42">
                                            <p:txEl>
                                              <p:pRg st="3" end="3"/>
                                            </p:txEl>
                                          </p:spTgt>
                                        </p:tgtEl>
                                      </p:cBhvr>
                                    </p:animEffect>
                                    <p:anim calcmode="lin" valueType="num">
                                      <p:cBhvr>
                                        <p:cTn id="40" dur="1000" fill="hold"/>
                                        <p:tgtEl>
                                          <p:spTgt spid="4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2">
                                            <p:txEl>
                                              <p:pRg st="4" end="4"/>
                                            </p:txEl>
                                          </p:spTgt>
                                        </p:tgtEl>
                                        <p:attrNameLst>
                                          <p:attrName>style.visibility</p:attrName>
                                        </p:attrNameLst>
                                      </p:cBhvr>
                                      <p:to>
                                        <p:strVal val="visible"/>
                                      </p:to>
                                    </p:set>
                                    <p:animEffect transition="in" filter="fade">
                                      <p:cBhvr>
                                        <p:cTn id="46" dur="1000"/>
                                        <p:tgtEl>
                                          <p:spTgt spid="42">
                                            <p:txEl>
                                              <p:pRg st="4" end="4"/>
                                            </p:txEl>
                                          </p:spTgt>
                                        </p:tgtEl>
                                      </p:cBhvr>
                                    </p:animEffect>
                                    <p:anim calcmode="lin" valueType="num">
                                      <p:cBhvr>
                                        <p:cTn id="47" dur="1000" fill="hold"/>
                                        <p:tgtEl>
                                          <p:spTgt spid="42">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4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8"/>
          <p:cNvSpPr txBox="1"/>
          <p:nvPr/>
        </p:nvSpPr>
        <p:spPr>
          <a:xfrm>
            <a:off x="865937" y="1787066"/>
            <a:ext cx="10655748" cy="397031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6. Our school students will </a:t>
            </a:r>
            <a:r>
              <a:rPr lang="en-US" altLang="zh-CN" sz="28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present their science projects</a:t>
            </a: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 on that day.</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7. </a:t>
            </a:r>
            <a:r>
              <a:rPr lang="en-US" altLang="zh-CN" sz="28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As for activities</a:t>
            </a:r>
            <a:r>
              <a:rPr lang="en-US" altLang="zh-CN" sz="2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a:t>
            </a: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setting off fireworks and going to the temple fair</a:t>
            </a:r>
            <a:r>
              <a:rPr lang="en-US" altLang="zh-CN" sz="2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a:t>
            </a:r>
            <a:r>
              <a:rPr lang="en-US" altLang="zh-CN" sz="28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never fail to </a:t>
            </a:r>
            <a:r>
              <a:rPr lang="en-US" altLang="zh-CN" sz="2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bring laughter</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8. </a:t>
            </a:r>
            <a:r>
              <a:rPr lang="en-US" altLang="zh-CN" sz="28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I suppose </a:t>
            </a: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the</a:t>
            </a:r>
            <a:r>
              <a:rPr lang="en-US" altLang="zh-CN" sz="2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a:t>
            </a:r>
            <a:r>
              <a:rPr lang="en-US" altLang="zh-CN" sz="28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splendid</a:t>
            </a:r>
            <a:r>
              <a:rPr lang="en-US" altLang="zh-CN" sz="2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a:t>
            </a: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Spring Festival Gala will also be </a:t>
            </a:r>
            <a:r>
              <a:rPr lang="en-US" altLang="zh-CN" sz="28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your cup of tea</a:t>
            </a:r>
            <a:r>
              <a:rPr lang="en-US" altLang="zh-CN" sz="2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9. The projects</a:t>
            </a:r>
            <a:r>
              <a:rPr lang="en-US" altLang="zh-CN" sz="2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a:t>
            </a:r>
            <a:r>
              <a:rPr lang="en-US" altLang="zh-CN" sz="28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are graded</a:t>
            </a:r>
            <a:r>
              <a:rPr lang="en-US" altLang="zh-CN" sz="2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a:t>
            </a: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by our teachers and</a:t>
            </a:r>
            <a:r>
              <a:rPr lang="en-US" altLang="zh-CN" sz="2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a:t>
            </a:r>
            <a:r>
              <a:rPr lang="en-US" altLang="zh-CN" sz="28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various awards</a:t>
            </a:r>
            <a:r>
              <a:rPr lang="en-US" altLang="zh-CN" sz="28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a:t>
            </a: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will be given.</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10. It couldn’t be better if you could </a:t>
            </a:r>
            <a:r>
              <a:rPr lang="en-US" altLang="zh-CN" sz="28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offer us some valuable advice</a:t>
            </a: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 on learning English at the end of it.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5" name="组合 24"/>
          <p:cNvGrpSpPr/>
          <p:nvPr/>
        </p:nvGrpSpPr>
        <p:grpSpPr>
          <a:xfrm>
            <a:off x="578233" y="457447"/>
            <a:ext cx="1044362" cy="1044362"/>
            <a:chOff x="1247243" y="5236911"/>
            <a:chExt cx="1044362" cy="1044362"/>
          </a:xfrm>
        </p:grpSpPr>
        <p:sp>
          <p:nvSpPr>
            <p:cNvPr id="26" name="泪珠形 4"/>
            <p:cNvSpPr/>
            <p:nvPr/>
          </p:nvSpPr>
          <p:spPr>
            <a:xfrm>
              <a:off x="1247243" y="5236911"/>
              <a:ext cx="1044362" cy="1044362"/>
            </a:xfrm>
            <a:prstGeom prst="teardrop">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7" name="组合 22"/>
            <p:cNvGrpSpPr/>
            <p:nvPr/>
          </p:nvGrpSpPr>
          <p:grpSpPr>
            <a:xfrm>
              <a:off x="1534947" y="5564227"/>
              <a:ext cx="548656" cy="430686"/>
              <a:chOff x="3829050" y="5226603"/>
              <a:chExt cx="1511301" cy="1186348"/>
            </a:xfrm>
            <a:solidFill>
              <a:schemeClr val="bg1"/>
            </a:solidFill>
          </p:grpSpPr>
          <p:sp>
            <p:nvSpPr>
              <p:cNvPr id="28"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29"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0"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1"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2"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3"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4"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grpSp>
        <p:nvGrpSpPr>
          <p:cNvPr id="15" name="组合 14"/>
          <p:cNvGrpSpPr/>
          <p:nvPr/>
        </p:nvGrpSpPr>
        <p:grpSpPr>
          <a:xfrm>
            <a:off x="2422547" y="100327"/>
            <a:ext cx="9099138" cy="1115122"/>
            <a:chOff x="518772" y="9233"/>
            <a:chExt cx="5354308" cy="1115122"/>
          </a:xfrm>
        </p:grpSpPr>
        <p:grpSp>
          <p:nvGrpSpPr>
            <p:cNvPr id="16" name="组合 7"/>
            <p:cNvGrpSpPr/>
            <p:nvPr/>
          </p:nvGrpSpPr>
          <p:grpSpPr>
            <a:xfrm>
              <a:off x="518772" y="9233"/>
              <a:ext cx="1490460" cy="1115122"/>
              <a:chOff x="6287944" y="4708285"/>
              <a:chExt cx="1490460" cy="1115122"/>
            </a:xfrm>
            <a:solidFill>
              <a:srgbClr val="FFC000"/>
            </a:solidFill>
            <a:effectLst>
              <a:outerShdw blurRad="50800" dist="38100" dir="5400000" algn="t" rotWithShape="0">
                <a:prstClr val="black">
                  <a:alpha val="40000"/>
                </a:prstClr>
              </a:outerShdw>
            </a:effectLst>
          </p:grpSpPr>
          <p:grpSp>
            <p:nvGrpSpPr>
              <p:cNvPr id="18" name="组 13"/>
              <p:cNvGrpSpPr/>
              <p:nvPr/>
            </p:nvGrpSpPr>
            <p:grpSpPr>
              <a:xfrm>
                <a:off x="6287944" y="4708285"/>
                <a:ext cx="1115122" cy="1115122"/>
                <a:chOff x="6177776" y="1807948"/>
                <a:chExt cx="1115122" cy="1115122"/>
              </a:xfrm>
              <a:grpFill/>
            </p:grpSpPr>
            <p:sp>
              <p:nvSpPr>
                <p:cNvPr id="20" name="椭圆 19"/>
                <p:cNvSpPr/>
                <p:nvPr/>
              </p:nvSpPr>
              <p:spPr>
                <a:xfrm>
                  <a:off x="6177776" y="1807948"/>
                  <a:ext cx="1115122" cy="1115122"/>
                </a:xfrm>
                <a:prstGeom prst="ellipse">
                  <a:avLst/>
                </a:prstGeom>
                <a:grp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rgbClr val="FF0000"/>
                    </a:solidFill>
                  </a:endParaRPr>
                </a:p>
              </p:txBody>
            </p:sp>
            <p:sp>
              <p:nvSpPr>
                <p:cNvPr id="21" name="L 形 20"/>
                <p:cNvSpPr/>
                <p:nvPr/>
              </p:nvSpPr>
              <p:spPr>
                <a:xfrm rot="18900000">
                  <a:off x="6407879" y="2115623"/>
                  <a:ext cx="654917" cy="382985"/>
                </a:xfrm>
                <a:prstGeom prst="corner">
                  <a:avLst>
                    <a:gd name="adj1" fmla="val 28880"/>
                    <a:gd name="adj2" fmla="val 27007"/>
                  </a:avLst>
                </a:prstGeom>
                <a:grp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rgbClr val="FF0000"/>
                    </a:solidFill>
                  </a:endParaRPr>
                </a:p>
              </p:txBody>
            </p:sp>
          </p:grpSp>
          <p:sp>
            <p:nvSpPr>
              <p:cNvPr id="19" name="矩形 18"/>
              <p:cNvSpPr/>
              <p:nvPr/>
            </p:nvSpPr>
            <p:spPr>
              <a:xfrm>
                <a:off x="7593673" y="4899592"/>
                <a:ext cx="184731" cy="670120"/>
              </a:xfrm>
              <a:prstGeom prst="rect">
                <a:avLst/>
              </a:prstGeom>
              <a:grpFill/>
              <a:ln>
                <a:solidFill>
                  <a:schemeClr val="bg2">
                    <a:lumMod val="50000"/>
                  </a:schemeClr>
                </a:solidFill>
              </a:ln>
              <a:scene3d>
                <a:camera prst="orthographicFront"/>
                <a:lightRig rig="threePt" dir="t"/>
              </a:scene3d>
              <a:sp3d>
                <a:bevelT w="114300" prst="artDeco"/>
              </a:sp3d>
            </p:spPr>
            <p:txBody>
              <a:bodyPr wrap="none">
                <a:spAutoFit/>
              </a:bodyPr>
              <a:lstStyle/>
              <a:p>
                <a:pPr lvl="0">
                  <a:lnSpc>
                    <a:spcPct val="130000"/>
                  </a:lnSpc>
                </a:pPr>
                <a:endParaRPr lang="en-US" altLang="zh-CN" sz="3200" b="1" dirty="0">
                  <a:solidFill>
                    <a:srgbClr val="FF0000"/>
                  </a:solidFill>
                </a:endParaRPr>
              </a:p>
            </p:txBody>
          </p:sp>
        </p:grpSp>
        <p:sp>
          <p:nvSpPr>
            <p:cNvPr id="17" name="云形标注 16"/>
            <p:cNvSpPr/>
            <p:nvPr/>
          </p:nvSpPr>
          <p:spPr>
            <a:xfrm>
              <a:off x="2193962" y="9233"/>
              <a:ext cx="3679118" cy="1016616"/>
            </a:xfrm>
            <a:prstGeom prst="cloud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Wingdings" panose="05000000000000000000" pitchFamily="2" charset="2"/>
                <a:buBlip>
                  <a:blip r:embed="rId2"/>
                </a:buBlip>
              </a:pPr>
              <a:r>
                <a:rPr lang="en-US" altLang="zh-CN" sz="28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Writing help: sentences</a:t>
              </a:r>
              <a:endParaRPr lang="zh-CN" altLang="zh-CN" sz="2800" kern="100" dirty="0">
                <a:latin typeface="Calibri" panose="020F0502020204030204" pitchFamily="34" charset="0"/>
                <a:ea typeface="宋体" panose="02010600030101010101" pitchFamily="2" charset="-122"/>
                <a:cs typeface="Times New Roman" panose="02020603050405020304" pitchFamily="18" charset="0"/>
              </a:endParaRPr>
            </a:p>
          </p:txBody>
        </p:sp>
      </p:grpSp>
      <p:pic>
        <p:nvPicPr>
          <p:cNvPr id="2" name="图片 1" descr="水印">
            <a:extLst>
              <a:ext uri="{FF2B5EF4-FFF2-40B4-BE49-F238E27FC236}">
                <a16:creationId xmlns:a16="http://schemas.microsoft.com/office/drawing/2014/main" id="{56F66E81-F6BD-4BC6-BE0F-A020C2253C56}"/>
              </a:ext>
            </a:extLst>
          </p:cNvPr>
          <p:cNvPicPr>
            <a:picLocks noChangeAspect="1"/>
          </p:cNvPicPr>
          <p:nvPr/>
        </p:nvPicPr>
        <p:blipFill>
          <a:blip r:embed="rId3"/>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2">
                                            <p:txEl>
                                              <p:pRg st="0" end="0"/>
                                            </p:txEl>
                                          </p:spTgt>
                                        </p:tgtEl>
                                        <p:attrNameLst>
                                          <p:attrName>style.visibility</p:attrName>
                                        </p:attrNameLst>
                                      </p:cBhvr>
                                      <p:to>
                                        <p:strVal val="visible"/>
                                      </p:to>
                                    </p:set>
                                    <p:animEffect transition="in" filter="fade">
                                      <p:cBhvr>
                                        <p:cTn id="18" dur="1000"/>
                                        <p:tgtEl>
                                          <p:spTgt spid="42">
                                            <p:txEl>
                                              <p:pRg st="0" end="0"/>
                                            </p:txEl>
                                          </p:spTgt>
                                        </p:tgtEl>
                                      </p:cBhvr>
                                    </p:animEffect>
                                    <p:anim calcmode="lin" valueType="num">
                                      <p:cBhvr>
                                        <p:cTn id="19"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2">
                                            <p:txEl>
                                              <p:pRg st="1" end="1"/>
                                            </p:txEl>
                                          </p:spTgt>
                                        </p:tgtEl>
                                        <p:attrNameLst>
                                          <p:attrName>style.visibility</p:attrName>
                                        </p:attrNameLst>
                                      </p:cBhvr>
                                      <p:to>
                                        <p:strVal val="visible"/>
                                      </p:to>
                                    </p:set>
                                    <p:animEffect transition="in" filter="fade">
                                      <p:cBhvr>
                                        <p:cTn id="25" dur="1000"/>
                                        <p:tgtEl>
                                          <p:spTgt spid="42">
                                            <p:txEl>
                                              <p:pRg st="1" end="1"/>
                                            </p:txEl>
                                          </p:spTgt>
                                        </p:tgtEl>
                                      </p:cBhvr>
                                    </p:animEffect>
                                    <p:anim calcmode="lin" valueType="num">
                                      <p:cBhvr>
                                        <p:cTn id="26"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2">
                                            <p:txEl>
                                              <p:pRg st="2" end="2"/>
                                            </p:txEl>
                                          </p:spTgt>
                                        </p:tgtEl>
                                        <p:attrNameLst>
                                          <p:attrName>style.visibility</p:attrName>
                                        </p:attrNameLst>
                                      </p:cBhvr>
                                      <p:to>
                                        <p:strVal val="visible"/>
                                      </p:to>
                                    </p:set>
                                    <p:animEffect transition="in" filter="fade">
                                      <p:cBhvr>
                                        <p:cTn id="32" dur="1000"/>
                                        <p:tgtEl>
                                          <p:spTgt spid="42">
                                            <p:txEl>
                                              <p:pRg st="2" end="2"/>
                                            </p:txEl>
                                          </p:spTgt>
                                        </p:tgtEl>
                                      </p:cBhvr>
                                    </p:animEffect>
                                    <p:anim calcmode="lin" valueType="num">
                                      <p:cBhvr>
                                        <p:cTn id="33"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2">
                                            <p:txEl>
                                              <p:pRg st="3" end="3"/>
                                            </p:txEl>
                                          </p:spTgt>
                                        </p:tgtEl>
                                        <p:attrNameLst>
                                          <p:attrName>style.visibility</p:attrName>
                                        </p:attrNameLst>
                                      </p:cBhvr>
                                      <p:to>
                                        <p:strVal val="visible"/>
                                      </p:to>
                                    </p:set>
                                    <p:animEffect transition="in" filter="fade">
                                      <p:cBhvr>
                                        <p:cTn id="39" dur="1000"/>
                                        <p:tgtEl>
                                          <p:spTgt spid="42">
                                            <p:txEl>
                                              <p:pRg st="3" end="3"/>
                                            </p:txEl>
                                          </p:spTgt>
                                        </p:tgtEl>
                                      </p:cBhvr>
                                    </p:animEffect>
                                    <p:anim calcmode="lin" valueType="num">
                                      <p:cBhvr>
                                        <p:cTn id="40" dur="1000" fill="hold"/>
                                        <p:tgtEl>
                                          <p:spTgt spid="4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2">
                                            <p:txEl>
                                              <p:pRg st="4" end="4"/>
                                            </p:txEl>
                                          </p:spTgt>
                                        </p:tgtEl>
                                        <p:attrNameLst>
                                          <p:attrName>style.visibility</p:attrName>
                                        </p:attrNameLst>
                                      </p:cBhvr>
                                      <p:to>
                                        <p:strVal val="visible"/>
                                      </p:to>
                                    </p:set>
                                    <p:animEffect transition="in" filter="fade">
                                      <p:cBhvr>
                                        <p:cTn id="46" dur="1000"/>
                                        <p:tgtEl>
                                          <p:spTgt spid="42">
                                            <p:txEl>
                                              <p:pRg st="4" end="4"/>
                                            </p:txEl>
                                          </p:spTgt>
                                        </p:tgtEl>
                                      </p:cBhvr>
                                    </p:animEffect>
                                    <p:anim calcmode="lin" valueType="num">
                                      <p:cBhvr>
                                        <p:cTn id="47" dur="1000" fill="hold"/>
                                        <p:tgtEl>
                                          <p:spTgt spid="42">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4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1928" y="-133894"/>
            <a:ext cx="1044362" cy="1044362"/>
            <a:chOff x="3460123" y="4028019"/>
            <a:chExt cx="1044362" cy="1044362"/>
          </a:xfrm>
        </p:grpSpPr>
        <p:sp>
          <p:nvSpPr>
            <p:cNvPr id="70" name="泪珠形 69"/>
            <p:cNvSpPr/>
            <p:nvPr/>
          </p:nvSpPr>
          <p:spPr>
            <a:xfrm>
              <a:off x="3460123" y="4028019"/>
              <a:ext cx="1044362" cy="1044362"/>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1" name="组合 22"/>
            <p:cNvGrpSpPr/>
            <p:nvPr/>
          </p:nvGrpSpPr>
          <p:grpSpPr>
            <a:xfrm>
              <a:off x="3747827" y="4355335"/>
              <a:ext cx="548656" cy="430686"/>
              <a:chOff x="3829050" y="5226603"/>
              <a:chExt cx="1511301" cy="1186348"/>
            </a:xfrm>
            <a:solidFill>
              <a:schemeClr val="bg1"/>
            </a:solidFill>
          </p:grpSpPr>
          <p:sp>
            <p:nvSpPr>
              <p:cNvPr id="74"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75"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76"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77"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78"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79"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0"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
        <p:nvSpPr>
          <p:cNvPr id="72" name="文本框 8"/>
          <p:cNvSpPr txBox="1"/>
          <p:nvPr/>
        </p:nvSpPr>
        <p:spPr>
          <a:xfrm>
            <a:off x="142240" y="790575"/>
            <a:ext cx="11638280" cy="5846445"/>
          </a:xfrm>
          <a:prstGeom prst="rect">
            <a:avLst/>
          </a:prstGeom>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l">
              <a:buFont typeface="Wingdings" panose="05000000000000000000" pitchFamily="2" charset="2"/>
              <a:buChar char=""/>
            </a:pPr>
            <a:r>
              <a:rPr lang="zh-CN" altLang="zh-CN" sz="2200" b="1" kern="100" dirty="0">
                <a:solidFill>
                  <a:srgbClr val="0033CC"/>
                </a:solidFill>
                <a:effectLst/>
                <a:latin typeface="Calibri" panose="020F0502020204030204" pitchFamily="34" charset="0"/>
                <a:ea typeface="宋体" panose="02010600030101010101" pitchFamily="2" charset="-122"/>
                <a:cs typeface="Times New Roman" panose="02020603050405020304" pitchFamily="18" charset="0"/>
              </a:rPr>
              <a:t>邀请信写作模板</a:t>
            </a:r>
            <a:r>
              <a:rPr lang="en-US" altLang="zh-CN" sz="2200" b="1" kern="100" dirty="0">
                <a:solidFill>
                  <a:srgbClr val="0033CC"/>
                </a:solidFill>
                <a:effectLst/>
                <a:latin typeface="Calibri" panose="020F0502020204030204" pitchFamily="34" charset="0"/>
                <a:ea typeface="宋体" panose="02010600030101010101" pitchFamily="2" charset="-122"/>
                <a:cs typeface="Times New Roman" panose="02020603050405020304" pitchFamily="18" charset="0"/>
              </a:rPr>
              <a:t>1</a:t>
            </a:r>
            <a:r>
              <a:rPr lang="zh-CN" altLang="zh-CN" sz="2200" b="1" kern="100" dirty="0">
                <a:solidFill>
                  <a:srgbClr val="0033CC"/>
                </a:solidFill>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Writing Purpose</a:t>
            </a:r>
            <a:r>
              <a:rPr lang="zh-CN" altLang="zh-CN" sz="2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Dear ____, </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Beginning</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 --- Briefly </a:t>
            </a:r>
            <a:r>
              <a:rPr lang="en-US" altLang="zh-CN" sz="2200" b="1" u="sng"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explain the activities</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 and invite them to attend (Introduction and purpose)</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宋体" panose="02010600030101010101" pitchFamily="2" charset="-122"/>
              <a:buAutoNum type="circleNumDbPlain"/>
              <a:tabLst>
                <a:tab pos="2514600" algn="l"/>
              </a:tabLst>
            </a:pP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How’s everything with you? I’m writing to tell you that there will be a __________ (</a:t>
            </a:r>
            <a:r>
              <a:rPr lang="zh-CN" altLang="zh-CN" sz="2200" b="1" kern="100" dirty="0">
                <a:effectLst/>
                <a:latin typeface="Calibri" panose="020F0502020204030204" pitchFamily="34" charset="0"/>
                <a:ea typeface="宋体" panose="02010600030101010101" pitchFamily="2" charset="-122"/>
                <a:cs typeface="Times New Roman" panose="02020603050405020304" pitchFamily="18" charset="0"/>
              </a:rPr>
              <a:t>活动</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 at/in __________ (</a:t>
            </a:r>
            <a:r>
              <a:rPr lang="zh-CN" altLang="zh-CN" sz="2200" b="1" kern="100" dirty="0">
                <a:effectLst/>
                <a:latin typeface="Calibri" panose="020F0502020204030204" pitchFamily="34" charset="0"/>
                <a:ea typeface="宋体" panose="02010600030101010101" pitchFamily="2" charset="-122"/>
                <a:cs typeface="Times New Roman" panose="02020603050405020304" pitchFamily="18" charset="0"/>
              </a:rPr>
              <a:t>地点</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 on ________ (</a:t>
            </a:r>
            <a:r>
              <a:rPr lang="zh-CN" altLang="zh-CN" sz="2200" b="1" kern="100" dirty="0">
                <a:effectLst/>
                <a:latin typeface="Calibri" panose="020F0502020204030204" pitchFamily="34" charset="0"/>
                <a:ea typeface="宋体" panose="02010600030101010101" pitchFamily="2" charset="-122"/>
                <a:cs typeface="Times New Roman" panose="02020603050405020304" pitchFamily="18" charset="0"/>
              </a:rPr>
              <a:t>时间</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200" b="1" u="sng"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I wonder if</a:t>
            </a:r>
            <a:r>
              <a:rPr lang="en-US" altLang="zh-CN" sz="2200" b="1" u="sng"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you’d like to go with me (</a:t>
            </a:r>
            <a:r>
              <a:rPr lang="zh-CN" altLang="zh-CN" sz="2200" b="1" kern="100" dirty="0">
                <a:effectLst/>
                <a:latin typeface="Calibri" panose="020F0502020204030204" pitchFamily="34" charset="0"/>
                <a:ea typeface="宋体" panose="02010600030101010101" pitchFamily="2" charset="-122"/>
                <a:cs typeface="Times New Roman" panose="02020603050405020304" pitchFamily="18" charset="0"/>
              </a:rPr>
              <a:t>发出邀请</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200" b="1" kern="100" dirty="0">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2200" kern="100" dirty="0">
              <a:effectLst/>
              <a:latin typeface="宋体" panose="02010600030101010101" pitchFamily="2" charset="-122"/>
              <a:ea typeface="宋体" panose="02010600030101010101" pitchFamily="2" charset="-122"/>
              <a:cs typeface="Courier New" panose="02070309020205020404" pitchFamily="49" charset="0"/>
            </a:endParaRPr>
          </a:p>
          <a:p>
            <a:pPr marL="342900" lvl="0" indent="-342900" algn="just">
              <a:buFont typeface="Wingdings" panose="05000000000000000000" pitchFamily="2" charset="2"/>
              <a:buChar char=""/>
            </a:pPr>
            <a:r>
              <a:rPr lang="en-US" altLang="zh-CN" sz="2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Body--- </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Introduce</a:t>
            </a:r>
            <a:r>
              <a:rPr lang="en-US" altLang="zh-CN" sz="2200" b="1" u="sng"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200" b="1" u="sng"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the specific contents</a:t>
            </a:r>
            <a:r>
              <a:rPr lang="en-US" altLang="zh-CN" sz="2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 </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of the activity; </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marL="742950" lvl="1" indent="-285750" algn="just">
              <a:buFont typeface="Wingdings" panose="05000000000000000000" pitchFamily="2" charset="2"/>
              <a:buChar char=""/>
            </a:pPr>
            <a:r>
              <a:rPr lang="en-US" altLang="zh-CN" sz="2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 state </a:t>
            </a:r>
            <a:r>
              <a:rPr lang="en-US" altLang="zh-CN" sz="2200" b="1" u="sng"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the reasons</a:t>
            </a:r>
            <a:r>
              <a:rPr lang="en-US" altLang="zh-CN" sz="2200" b="1" u="sng"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for the invitee, including </a:t>
            </a:r>
            <a:r>
              <a:rPr lang="en-US" altLang="zh-CN" sz="2200" b="1" u="sng"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the specific time, place and content</a:t>
            </a:r>
            <a:r>
              <a:rPr lang="en-US" altLang="zh-CN" sz="2200" b="1" u="sng"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s</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 of the activity.            </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Why do you invite your friends and your relatives?</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indent="267970" algn="just">
              <a:tabLst>
                <a:tab pos="2514600" algn="l"/>
              </a:tabLst>
            </a:pPr>
            <a:r>
              <a:rPr lang="zh-CN" altLang="zh-CN" sz="2200" b="1" kern="100" dirty="0">
                <a:solidFill>
                  <a:srgbClr val="FF0000"/>
                </a:solidFill>
                <a:effectLst/>
                <a:latin typeface="宋体" panose="02010600030101010101" pitchFamily="2" charset="-122"/>
                <a:ea typeface="宋体" panose="02010600030101010101" pitchFamily="2" charset="-122"/>
                <a:cs typeface="Courier New" panose="02070309020205020404" pitchFamily="49" charset="0"/>
              </a:rPr>
              <a:t>②</a:t>
            </a:r>
            <a:r>
              <a:rPr lang="zh-CN" altLang="zh-CN" sz="2200" b="1" kern="100" dirty="0">
                <a:effectLst/>
                <a:latin typeface="宋体" panose="02010600030101010101" pitchFamily="2" charset="-122"/>
                <a:ea typeface="宋体" panose="02010600030101010101" pitchFamily="2" charset="-122"/>
                <a:cs typeface="Courier New" panose="02070309020205020404" pitchFamily="49" charset="0"/>
              </a:rPr>
              <a:t> </a:t>
            </a:r>
            <a:r>
              <a:rPr lang="en-US" altLang="zh-CN" sz="2200" b="1" u="sng"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It is scheduled that </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the activity will start at ________ (</a:t>
            </a:r>
            <a:r>
              <a:rPr lang="zh-CN" altLang="zh-CN" sz="2200" b="1" kern="100" dirty="0">
                <a:effectLst/>
                <a:latin typeface="Calibri" panose="020F0502020204030204" pitchFamily="34" charset="0"/>
                <a:ea typeface="宋体" panose="02010600030101010101" pitchFamily="2" charset="-122"/>
                <a:cs typeface="Times New Roman" panose="02020603050405020304" pitchFamily="18" charset="0"/>
              </a:rPr>
              <a:t>具体时间</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 This will be followed by a ________ (</a:t>
            </a:r>
            <a:r>
              <a:rPr lang="zh-CN" altLang="zh-CN" sz="2200" b="1" kern="100" dirty="0">
                <a:effectLst/>
                <a:latin typeface="Calibri" panose="020F0502020204030204" pitchFamily="34" charset="0"/>
                <a:ea typeface="宋体" panose="02010600030101010101" pitchFamily="2" charset="-122"/>
                <a:cs typeface="Times New Roman" panose="02020603050405020304" pitchFamily="18" charset="0"/>
              </a:rPr>
              <a:t>进一步的安排</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 At around ________ (</a:t>
            </a:r>
            <a:r>
              <a:rPr lang="zh-CN" altLang="zh-CN" sz="2200" b="1" kern="100" dirty="0">
                <a:effectLst/>
                <a:latin typeface="Calibri" panose="020F0502020204030204" pitchFamily="34" charset="0"/>
                <a:ea typeface="宋体" panose="02010600030101010101" pitchFamily="2" charset="-122"/>
                <a:cs typeface="Times New Roman" panose="02020603050405020304" pitchFamily="18" charset="0"/>
              </a:rPr>
              <a:t>时间</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 ________ (</a:t>
            </a:r>
            <a:r>
              <a:rPr lang="zh-CN" altLang="zh-CN" sz="2200" b="1" kern="100" dirty="0">
                <a:effectLst/>
                <a:latin typeface="Calibri" panose="020F0502020204030204" pitchFamily="34" charset="0"/>
                <a:ea typeface="宋体" panose="02010600030101010101" pitchFamily="2" charset="-122"/>
                <a:cs typeface="Times New Roman" panose="02020603050405020304" pitchFamily="18" charset="0"/>
              </a:rPr>
              <a:t>另一个安排</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200" b="1" kern="100" dirty="0">
                <a:effectLst/>
                <a:latin typeface="Calibri" panose="020F0502020204030204" pitchFamily="34" charset="0"/>
                <a:ea typeface="宋体" panose="02010600030101010101" pitchFamily="2" charset="-122"/>
                <a:cs typeface="Times New Roman" panose="02020603050405020304" pitchFamily="18" charset="0"/>
              </a:rPr>
              <a:t>．</a:t>
            </a:r>
            <a:endParaRPr lang="zh-CN" altLang="zh-CN" sz="2200" kern="100" dirty="0">
              <a:effectLst/>
              <a:latin typeface="宋体" panose="02010600030101010101" pitchFamily="2" charset="-122"/>
              <a:ea typeface="宋体" panose="02010600030101010101" pitchFamily="2" charset="-122"/>
              <a:cs typeface="Courier New" panose="02070309020205020404" pitchFamily="49" charset="0"/>
            </a:endParaRPr>
          </a:p>
          <a:p>
            <a:pPr marL="342900" lvl="0" indent="-342900" algn="just">
              <a:buFont typeface="Wingdings" panose="05000000000000000000" pitchFamily="2" charset="2"/>
              <a:buChar char=""/>
              <a:tabLst>
                <a:tab pos="2514600" algn="l"/>
              </a:tabLst>
            </a:pPr>
            <a:r>
              <a:rPr lang="en-US" altLang="zh-CN" sz="2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Ending ---About your wishes for response and being accepted with your gratitude.</a:t>
            </a:r>
            <a:endParaRPr lang="zh-CN" altLang="zh-CN" sz="2200" kern="100" dirty="0">
              <a:effectLst/>
              <a:latin typeface="宋体" panose="02010600030101010101" pitchFamily="2" charset="-122"/>
              <a:ea typeface="宋体" panose="02010600030101010101" pitchFamily="2" charset="-122"/>
              <a:cs typeface="Courier New" panose="02070309020205020404" pitchFamily="49" charset="0"/>
            </a:endParaRPr>
          </a:p>
          <a:p>
            <a:pPr marL="266700" algn="just"/>
            <a:r>
              <a:rPr lang="zh-CN" altLang="zh-CN" sz="22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③ </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If you are interested in it, let me know. Hope to meet you at the ________./I really hope you can make it (</a:t>
            </a:r>
            <a:r>
              <a:rPr lang="zh-CN" altLang="zh-CN" sz="2200" b="1" kern="100" dirty="0">
                <a:effectLst/>
                <a:latin typeface="Calibri" panose="020F0502020204030204" pitchFamily="34" charset="0"/>
                <a:ea typeface="宋体" panose="02010600030101010101" pitchFamily="2" charset="-122"/>
                <a:cs typeface="Times New Roman" panose="02020603050405020304" pitchFamily="18" charset="0"/>
              </a:rPr>
              <a:t>再次邀请</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 My phone number is ________ (</a:t>
            </a:r>
            <a:r>
              <a:rPr lang="zh-CN" altLang="zh-CN" sz="2200" b="1" kern="100" dirty="0">
                <a:effectLst/>
                <a:latin typeface="Calibri" panose="020F0502020204030204" pitchFamily="34" charset="0"/>
                <a:ea typeface="宋体" panose="02010600030101010101" pitchFamily="2" charset="-122"/>
                <a:cs typeface="Times New Roman" panose="02020603050405020304" pitchFamily="18" charset="0"/>
              </a:rPr>
              <a:t>电话号码</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200" b="1" kern="10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Looking forward to your involvement. Wish you a great success!</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marL="266700" algn="just"/>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2200" b="1" kern="100" dirty="0">
                <a:effectLst/>
                <a:latin typeface="华文隶书" panose="02010800040101010101" pitchFamily="2" charset="-122"/>
                <a:ea typeface="宋体" panose="02010600030101010101" pitchFamily="2" charset="-122"/>
                <a:cs typeface="Vijaya" panose="020B0604020202020204" pitchFamily="18" charset="0"/>
              </a:rPr>
              <a:t>Yours Sincerely / Faithfully/ Truly, </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descr="水印">
            <a:extLst>
              <a:ext uri="{FF2B5EF4-FFF2-40B4-BE49-F238E27FC236}">
                <a16:creationId xmlns:a16="http://schemas.microsoft.com/office/drawing/2014/main" id="{0F9CEA29-1DB1-4C16-A43A-256CE6F4AF5E}"/>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2">
                                            <p:bg/>
                                          </p:spTgt>
                                        </p:tgtEl>
                                        <p:attrNameLst>
                                          <p:attrName>style.visibility</p:attrName>
                                        </p:attrNameLst>
                                      </p:cBhvr>
                                      <p:to>
                                        <p:strVal val="visible"/>
                                      </p:to>
                                    </p:set>
                                    <p:animEffect transition="in" filter="fade">
                                      <p:cBhvr>
                                        <p:cTn id="13" dur="1000"/>
                                        <p:tgtEl>
                                          <p:spTgt spid="72">
                                            <p:bg/>
                                          </p:spTgt>
                                        </p:tgtEl>
                                      </p:cBhvr>
                                    </p:animEffect>
                                    <p:anim calcmode="lin" valueType="num">
                                      <p:cBhvr>
                                        <p:cTn id="14" dur="1000" fill="hold"/>
                                        <p:tgtEl>
                                          <p:spTgt spid="72">
                                            <p:bg/>
                                          </p:spTgt>
                                        </p:tgtEl>
                                        <p:attrNameLst>
                                          <p:attrName>ppt_x</p:attrName>
                                        </p:attrNameLst>
                                      </p:cBhvr>
                                      <p:tavLst>
                                        <p:tav tm="0">
                                          <p:val>
                                            <p:strVal val="#ppt_x"/>
                                          </p:val>
                                        </p:tav>
                                        <p:tav tm="100000">
                                          <p:val>
                                            <p:strVal val="#ppt_x"/>
                                          </p:val>
                                        </p:tav>
                                      </p:tavLst>
                                    </p:anim>
                                    <p:anim calcmode="lin" valueType="num">
                                      <p:cBhvr>
                                        <p:cTn id="15" dur="1000" fill="hold"/>
                                        <p:tgtEl>
                                          <p:spTgt spid="72">
                                            <p:bg/>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72">
                                            <p:txEl>
                                              <p:pRg st="0" end="0"/>
                                            </p:txEl>
                                          </p:spTgt>
                                        </p:tgtEl>
                                        <p:attrNameLst>
                                          <p:attrName>style.visibility</p:attrName>
                                        </p:attrNameLst>
                                      </p:cBhvr>
                                      <p:to>
                                        <p:strVal val="visible"/>
                                      </p:to>
                                    </p:set>
                                    <p:animEffect transition="in" filter="fade">
                                      <p:cBhvr>
                                        <p:cTn id="19" dur="1000"/>
                                        <p:tgtEl>
                                          <p:spTgt spid="72">
                                            <p:txEl>
                                              <p:pRg st="0" end="0"/>
                                            </p:txEl>
                                          </p:spTgt>
                                        </p:tgtEl>
                                      </p:cBhvr>
                                    </p:animEffect>
                                    <p:anim calcmode="lin" valueType="num">
                                      <p:cBhvr>
                                        <p:cTn id="20"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72">
                                            <p:txEl>
                                              <p:pRg st="1" end="1"/>
                                            </p:txEl>
                                          </p:spTgt>
                                        </p:tgtEl>
                                        <p:attrNameLst>
                                          <p:attrName>style.visibility</p:attrName>
                                        </p:attrNameLst>
                                      </p:cBhvr>
                                      <p:to>
                                        <p:strVal val="visible"/>
                                      </p:to>
                                    </p:set>
                                    <p:animEffect transition="in" filter="fade">
                                      <p:cBhvr>
                                        <p:cTn id="25" dur="1000"/>
                                        <p:tgtEl>
                                          <p:spTgt spid="72">
                                            <p:txEl>
                                              <p:pRg st="1" end="1"/>
                                            </p:txEl>
                                          </p:spTgt>
                                        </p:tgtEl>
                                      </p:cBhvr>
                                    </p:animEffect>
                                    <p:anim calcmode="lin" valueType="num">
                                      <p:cBhvr>
                                        <p:cTn id="26" dur="1000" fill="hold"/>
                                        <p:tgtEl>
                                          <p:spTgt spid="72">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2">
                                            <p:txEl>
                                              <p:pRg st="2" end="2"/>
                                            </p:txEl>
                                          </p:spTgt>
                                        </p:tgtEl>
                                        <p:attrNameLst>
                                          <p:attrName>style.visibility</p:attrName>
                                        </p:attrNameLst>
                                      </p:cBhvr>
                                      <p:to>
                                        <p:strVal val="visible"/>
                                      </p:to>
                                    </p:set>
                                    <p:animEffect transition="in" filter="fade">
                                      <p:cBhvr>
                                        <p:cTn id="32" dur="1000"/>
                                        <p:tgtEl>
                                          <p:spTgt spid="72">
                                            <p:txEl>
                                              <p:pRg st="2" end="2"/>
                                            </p:txEl>
                                          </p:spTgt>
                                        </p:tgtEl>
                                      </p:cBhvr>
                                    </p:animEffect>
                                    <p:anim calcmode="lin" valueType="num">
                                      <p:cBhvr>
                                        <p:cTn id="33" dur="1000" fill="hold"/>
                                        <p:tgtEl>
                                          <p:spTgt spid="72">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2">
                                            <p:txEl>
                                              <p:pRg st="3" end="3"/>
                                            </p:txEl>
                                          </p:spTgt>
                                        </p:tgtEl>
                                        <p:attrNameLst>
                                          <p:attrName>style.visibility</p:attrName>
                                        </p:attrNameLst>
                                      </p:cBhvr>
                                      <p:to>
                                        <p:strVal val="visible"/>
                                      </p:to>
                                    </p:set>
                                    <p:animEffect transition="in" filter="fade">
                                      <p:cBhvr>
                                        <p:cTn id="39" dur="1000"/>
                                        <p:tgtEl>
                                          <p:spTgt spid="72">
                                            <p:txEl>
                                              <p:pRg st="3" end="3"/>
                                            </p:txEl>
                                          </p:spTgt>
                                        </p:tgtEl>
                                      </p:cBhvr>
                                    </p:animEffect>
                                    <p:anim calcmode="lin" valueType="num">
                                      <p:cBhvr>
                                        <p:cTn id="40" dur="1000" fill="hold"/>
                                        <p:tgtEl>
                                          <p:spTgt spid="7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7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2">
                                            <p:txEl>
                                              <p:pRg st="4" end="4"/>
                                            </p:txEl>
                                          </p:spTgt>
                                        </p:tgtEl>
                                        <p:attrNameLst>
                                          <p:attrName>style.visibility</p:attrName>
                                        </p:attrNameLst>
                                      </p:cBhvr>
                                      <p:to>
                                        <p:strVal val="visible"/>
                                      </p:to>
                                    </p:set>
                                    <p:animEffect transition="in" filter="fade">
                                      <p:cBhvr>
                                        <p:cTn id="46" dur="1000"/>
                                        <p:tgtEl>
                                          <p:spTgt spid="72">
                                            <p:txEl>
                                              <p:pRg st="4" end="4"/>
                                            </p:txEl>
                                          </p:spTgt>
                                        </p:tgtEl>
                                      </p:cBhvr>
                                    </p:animEffect>
                                    <p:anim calcmode="lin" valueType="num">
                                      <p:cBhvr>
                                        <p:cTn id="47" dur="1000" fill="hold"/>
                                        <p:tgtEl>
                                          <p:spTgt spid="72">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7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2">
                                            <p:txEl>
                                              <p:pRg st="5" end="5"/>
                                            </p:txEl>
                                          </p:spTgt>
                                        </p:tgtEl>
                                        <p:attrNameLst>
                                          <p:attrName>style.visibility</p:attrName>
                                        </p:attrNameLst>
                                      </p:cBhvr>
                                      <p:to>
                                        <p:strVal val="visible"/>
                                      </p:to>
                                    </p:set>
                                    <p:animEffect transition="in" filter="fade">
                                      <p:cBhvr>
                                        <p:cTn id="53" dur="1000"/>
                                        <p:tgtEl>
                                          <p:spTgt spid="72">
                                            <p:txEl>
                                              <p:pRg st="5" end="5"/>
                                            </p:txEl>
                                          </p:spTgt>
                                        </p:tgtEl>
                                      </p:cBhvr>
                                    </p:animEffect>
                                    <p:anim calcmode="lin" valueType="num">
                                      <p:cBhvr>
                                        <p:cTn id="54" dur="1000" fill="hold"/>
                                        <p:tgtEl>
                                          <p:spTgt spid="72">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72">
                                            <p:txEl>
                                              <p:pRg st="5" end="5"/>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72">
                                            <p:txEl>
                                              <p:pRg st="6" end="6"/>
                                            </p:txEl>
                                          </p:spTgt>
                                        </p:tgtEl>
                                        <p:attrNameLst>
                                          <p:attrName>style.visibility</p:attrName>
                                        </p:attrNameLst>
                                      </p:cBhvr>
                                      <p:to>
                                        <p:strVal val="visible"/>
                                      </p:to>
                                    </p:set>
                                    <p:animEffect transition="in" filter="fade">
                                      <p:cBhvr>
                                        <p:cTn id="58" dur="1000"/>
                                        <p:tgtEl>
                                          <p:spTgt spid="72">
                                            <p:txEl>
                                              <p:pRg st="6" end="6"/>
                                            </p:txEl>
                                          </p:spTgt>
                                        </p:tgtEl>
                                      </p:cBhvr>
                                    </p:animEffect>
                                    <p:anim calcmode="lin" valueType="num">
                                      <p:cBhvr>
                                        <p:cTn id="59" dur="1000" fill="hold"/>
                                        <p:tgtEl>
                                          <p:spTgt spid="72">
                                            <p:txEl>
                                              <p:pRg st="6" end="6"/>
                                            </p:txEl>
                                          </p:spTgt>
                                        </p:tgtEl>
                                        <p:attrNameLst>
                                          <p:attrName>ppt_x</p:attrName>
                                        </p:attrNameLst>
                                      </p:cBhvr>
                                      <p:tavLst>
                                        <p:tav tm="0">
                                          <p:val>
                                            <p:strVal val="#ppt_x"/>
                                          </p:val>
                                        </p:tav>
                                        <p:tav tm="100000">
                                          <p:val>
                                            <p:strVal val="#ppt_x"/>
                                          </p:val>
                                        </p:tav>
                                      </p:tavLst>
                                    </p:anim>
                                    <p:anim calcmode="lin" valueType="num">
                                      <p:cBhvr>
                                        <p:cTn id="60" dur="1000" fill="hold"/>
                                        <p:tgtEl>
                                          <p:spTgt spid="7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72">
                                            <p:txEl>
                                              <p:pRg st="7" end="7"/>
                                            </p:txEl>
                                          </p:spTgt>
                                        </p:tgtEl>
                                        <p:attrNameLst>
                                          <p:attrName>style.visibility</p:attrName>
                                        </p:attrNameLst>
                                      </p:cBhvr>
                                      <p:to>
                                        <p:strVal val="visible"/>
                                      </p:to>
                                    </p:set>
                                    <p:animEffect transition="in" filter="fade">
                                      <p:cBhvr>
                                        <p:cTn id="65" dur="1000"/>
                                        <p:tgtEl>
                                          <p:spTgt spid="72">
                                            <p:txEl>
                                              <p:pRg st="7" end="7"/>
                                            </p:txEl>
                                          </p:spTgt>
                                        </p:tgtEl>
                                      </p:cBhvr>
                                    </p:animEffect>
                                    <p:anim calcmode="lin" valueType="num">
                                      <p:cBhvr>
                                        <p:cTn id="66" dur="1000" fill="hold"/>
                                        <p:tgtEl>
                                          <p:spTgt spid="72">
                                            <p:txEl>
                                              <p:pRg st="7" end="7"/>
                                            </p:txEl>
                                          </p:spTgt>
                                        </p:tgtEl>
                                        <p:attrNameLst>
                                          <p:attrName>ppt_x</p:attrName>
                                        </p:attrNameLst>
                                      </p:cBhvr>
                                      <p:tavLst>
                                        <p:tav tm="0">
                                          <p:val>
                                            <p:strVal val="#ppt_x"/>
                                          </p:val>
                                        </p:tav>
                                        <p:tav tm="100000">
                                          <p:val>
                                            <p:strVal val="#ppt_x"/>
                                          </p:val>
                                        </p:tav>
                                      </p:tavLst>
                                    </p:anim>
                                    <p:anim calcmode="lin" valueType="num">
                                      <p:cBhvr>
                                        <p:cTn id="67" dur="1000" fill="hold"/>
                                        <p:tgtEl>
                                          <p:spTgt spid="7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72">
                                            <p:txEl>
                                              <p:pRg st="8" end="8"/>
                                            </p:txEl>
                                          </p:spTgt>
                                        </p:tgtEl>
                                        <p:attrNameLst>
                                          <p:attrName>style.visibility</p:attrName>
                                        </p:attrNameLst>
                                      </p:cBhvr>
                                      <p:to>
                                        <p:strVal val="visible"/>
                                      </p:to>
                                    </p:set>
                                    <p:animEffect transition="in" filter="fade">
                                      <p:cBhvr>
                                        <p:cTn id="72" dur="1000"/>
                                        <p:tgtEl>
                                          <p:spTgt spid="72">
                                            <p:txEl>
                                              <p:pRg st="8" end="8"/>
                                            </p:txEl>
                                          </p:spTgt>
                                        </p:tgtEl>
                                      </p:cBhvr>
                                    </p:animEffect>
                                    <p:anim calcmode="lin" valueType="num">
                                      <p:cBhvr>
                                        <p:cTn id="73" dur="1000" fill="hold"/>
                                        <p:tgtEl>
                                          <p:spTgt spid="72">
                                            <p:txEl>
                                              <p:pRg st="8" end="8"/>
                                            </p:txEl>
                                          </p:spTgt>
                                        </p:tgtEl>
                                        <p:attrNameLst>
                                          <p:attrName>ppt_x</p:attrName>
                                        </p:attrNameLst>
                                      </p:cBhvr>
                                      <p:tavLst>
                                        <p:tav tm="0">
                                          <p:val>
                                            <p:strVal val="#ppt_x"/>
                                          </p:val>
                                        </p:tav>
                                        <p:tav tm="100000">
                                          <p:val>
                                            <p:strVal val="#ppt_x"/>
                                          </p:val>
                                        </p:tav>
                                      </p:tavLst>
                                    </p:anim>
                                    <p:anim calcmode="lin" valueType="num">
                                      <p:cBhvr>
                                        <p:cTn id="74" dur="1000" fill="hold"/>
                                        <p:tgtEl>
                                          <p:spTgt spid="7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72">
                                            <p:txEl>
                                              <p:pRg st="9" end="9"/>
                                            </p:txEl>
                                          </p:spTgt>
                                        </p:tgtEl>
                                        <p:attrNameLst>
                                          <p:attrName>style.visibility</p:attrName>
                                        </p:attrNameLst>
                                      </p:cBhvr>
                                      <p:to>
                                        <p:strVal val="visible"/>
                                      </p:to>
                                    </p:set>
                                    <p:animEffect transition="in" filter="fade">
                                      <p:cBhvr>
                                        <p:cTn id="79" dur="1000"/>
                                        <p:tgtEl>
                                          <p:spTgt spid="72">
                                            <p:txEl>
                                              <p:pRg st="9" end="9"/>
                                            </p:txEl>
                                          </p:spTgt>
                                        </p:tgtEl>
                                      </p:cBhvr>
                                    </p:animEffect>
                                    <p:anim calcmode="lin" valueType="num">
                                      <p:cBhvr>
                                        <p:cTn id="80" dur="1000" fill="hold"/>
                                        <p:tgtEl>
                                          <p:spTgt spid="72">
                                            <p:txEl>
                                              <p:pRg st="9" end="9"/>
                                            </p:txEl>
                                          </p:spTgt>
                                        </p:tgtEl>
                                        <p:attrNameLst>
                                          <p:attrName>ppt_x</p:attrName>
                                        </p:attrNameLst>
                                      </p:cBhvr>
                                      <p:tavLst>
                                        <p:tav tm="0">
                                          <p:val>
                                            <p:strVal val="#ppt_x"/>
                                          </p:val>
                                        </p:tav>
                                        <p:tav tm="100000">
                                          <p:val>
                                            <p:strVal val="#ppt_x"/>
                                          </p:val>
                                        </p:tav>
                                      </p:tavLst>
                                    </p:anim>
                                    <p:anim calcmode="lin" valueType="num">
                                      <p:cBhvr>
                                        <p:cTn id="81" dur="1000" fill="hold"/>
                                        <p:tgtEl>
                                          <p:spTgt spid="7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72">
                                            <p:txEl>
                                              <p:pRg st="10" end="10"/>
                                            </p:txEl>
                                          </p:spTgt>
                                        </p:tgtEl>
                                        <p:attrNameLst>
                                          <p:attrName>style.visibility</p:attrName>
                                        </p:attrNameLst>
                                      </p:cBhvr>
                                      <p:to>
                                        <p:strVal val="visible"/>
                                      </p:to>
                                    </p:set>
                                    <p:animEffect transition="in" filter="fade">
                                      <p:cBhvr>
                                        <p:cTn id="86" dur="1000"/>
                                        <p:tgtEl>
                                          <p:spTgt spid="72">
                                            <p:txEl>
                                              <p:pRg st="10" end="10"/>
                                            </p:txEl>
                                          </p:spTgt>
                                        </p:tgtEl>
                                      </p:cBhvr>
                                    </p:animEffect>
                                    <p:anim calcmode="lin" valueType="num">
                                      <p:cBhvr>
                                        <p:cTn id="87" dur="1000" fill="hold"/>
                                        <p:tgtEl>
                                          <p:spTgt spid="72">
                                            <p:txEl>
                                              <p:pRg st="10" end="10"/>
                                            </p:txEl>
                                          </p:spTgt>
                                        </p:tgtEl>
                                        <p:attrNameLst>
                                          <p:attrName>ppt_x</p:attrName>
                                        </p:attrNameLst>
                                      </p:cBhvr>
                                      <p:tavLst>
                                        <p:tav tm="0">
                                          <p:val>
                                            <p:strVal val="#ppt_x"/>
                                          </p:val>
                                        </p:tav>
                                        <p:tav tm="100000">
                                          <p:val>
                                            <p:strVal val="#ppt_x"/>
                                          </p:val>
                                        </p:tav>
                                      </p:tavLst>
                                    </p:anim>
                                    <p:anim calcmode="lin" valueType="num">
                                      <p:cBhvr>
                                        <p:cTn id="88" dur="1000" fill="hold"/>
                                        <p:tgtEl>
                                          <p:spTgt spid="7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72">
                                            <p:txEl>
                                              <p:pRg st="11" end="11"/>
                                            </p:txEl>
                                          </p:spTgt>
                                        </p:tgtEl>
                                        <p:attrNameLst>
                                          <p:attrName>style.visibility</p:attrName>
                                        </p:attrNameLst>
                                      </p:cBhvr>
                                      <p:to>
                                        <p:strVal val="visible"/>
                                      </p:to>
                                    </p:set>
                                    <p:animEffect transition="in" filter="fade">
                                      <p:cBhvr>
                                        <p:cTn id="93" dur="1000"/>
                                        <p:tgtEl>
                                          <p:spTgt spid="72">
                                            <p:txEl>
                                              <p:pRg st="11" end="11"/>
                                            </p:txEl>
                                          </p:spTgt>
                                        </p:tgtEl>
                                      </p:cBhvr>
                                    </p:animEffect>
                                    <p:anim calcmode="lin" valueType="num">
                                      <p:cBhvr>
                                        <p:cTn id="94" dur="1000" fill="hold"/>
                                        <p:tgtEl>
                                          <p:spTgt spid="72">
                                            <p:txEl>
                                              <p:pRg st="11" end="11"/>
                                            </p:txEl>
                                          </p:spTgt>
                                        </p:tgtEl>
                                        <p:attrNameLst>
                                          <p:attrName>ppt_x</p:attrName>
                                        </p:attrNameLst>
                                      </p:cBhvr>
                                      <p:tavLst>
                                        <p:tav tm="0">
                                          <p:val>
                                            <p:strVal val="#ppt_x"/>
                                          </p:val>
                                        </p:tav>
                                        <p:tav tm="100000">
                                          <p:val>
                                            <p:strVal val="#ppt_x"/>
                                          </p:val>
                                        </p:tav>
                                      </p:tavLst>
                                    </p:anim>
                                    <p:anim calcmode="lin" valueType="num">
                                      <p:cBhvr>
                                        <p:cTn id="95" dur="1000" fill="hold"/>
                                        <p:tgtEl>
                                          <p:spTgt spid="7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1928" y="-133894"/>
            <a:ext cx="1044362" cy="1044362"/>
            <a:chOff x="3460123" y="4028019"/>
            <a:chExt cx="1044362" cy="1044362"/>
          </a:xfrm>
        </p:grpSpPr>
        <p:sp>
          <p:nvSpPr>
            <p:cNvPr id="70" name="泪珠形 69"/>
            <p:cNvSpPr/>
            <p:nvPr/>
          </p:nvSpPr>
          <p:spPr>
            <a:xfrm>
              <a:off x="3460123" y="4028019"/>
              <a:ext cx="1044362" cy="1044362"/>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1" name="组合 22"/>
            <p:cNvGrpSpPr/>
            <p:nvPr/>
          </p:nvGrpSpPr>
          <p:grpSpPr>
            <a:xfrm>
              <a:off x="3747827" y="4355335"/>
              <a:ext cx="548656" cy="430686"/>
              <a:chOff x="3829050" y="5226603"/>
              <a:chExt cx="1511301" cy="1186348"/>
            </a:xfrm>
            <a:solidFill>
              <a:schemeClr val="bg1"/>
            </a:solidFill>
          </p:grpSpPr>
          <p:sp>
            <p:nvSpPr>
              <p:cNvPr id="74"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75"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76"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77"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78"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79"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0"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graphicFrame>
        <p:nvGraphicFramePr>
          <p:cNvPr id="7" name="表格 6"/>
          <p:cNvGraphicFramePr>
            <a:graphicFrameLocks noGrp="1"/>
          </p:cNvGraphicFramePr>
          <p:nvPr>
            <p:custDataLst>
              <p:tags r:id="rId1"/>
            </p:custDataLst>
          </p:nvPr>
        </p:nvGraphicFramePr>
        <p:xfrm>
          <a:off x="592790" y="983650"/>
          <a:ext cx="8110448" cy="5722773"/>
        </p:xfrm>
        <a:graphic>
          <a:graphicData uri="http://schemas.openxmlformats.org/drawingml/2006/table">
            <a:tbl>
              <a:tblPr/>
              <a:tblGrid>
                <a:gridCol w="1674495">
                  <a:extLst>
                    <a:ext uri="{9D8B030D-6E8A-4147-A177-3AD203B41FA5}">
                      <a16:colId xmlns:a16="http://schemas.microsoft.com/office/drawing/2014/main" val="20000"/>
                    </a:ext>
                  </a:extLst>
                </a:gridCol>
                <a:gridCol w="6435953">
                  <a:extLst>
                    <a:ext uri="{9D8B030D-6E8A-4147-A177-3AD203B41FA5}">
                      <a16:colId xmlns:a16="http://schemas.microsoft.com/office/drawing/2014/main" val="20001"/>
                    </a:ext>
                  </a:extLst>
                </a:gridCol>
              </a:tblGrid>
              <a:tr h="882560">
                <a:tc>
                  <a:txBody>
                    <a:bodyPr/>
                    <a:lstStyle/>
                    <a:p>
                      <a:pPr algn="just"/>
                      <a:r>
                        <a:rPr lang="en-US" sz="2600" b="1" kern="100" dirty="0">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Purpose</a:t>
                      </a:r>
                      <a:endParaRPr lang="zh-CN" sz="2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r>
                        <a:rPr lang="en-US" sz="2600" b="1" kern="100" dirty="0">
                          <a:effectLst/>
                          <a:latin typeface="Times New Roman" panose="02020603050405020304" pitchFamily="18" charset="0"/>
                          <a:ea typeface="宋体" panose="02010600030101010101" pitchFamily="2" charset="-122"/>
                          <a:cs typeface="Times New Roman" panose="02020603050405020304" pitchFamily="18" charset="0"/>
                        </a:rPr>
                        <a:t>Have you made the purpose clear?</a:t>
                      </a:r>
                      <a:endParaRPr lang="zh-CN" sz="2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82560">
                <a:tc>
                  <a:txBody>
                    <a:bodyPr/>
                    <a:lstStyle/>
                    <a:p>
                      <a:pPr algn="just"/>
                      <a:r>
                        <a:rPr lang="en-US" sz="2600" b="1" kern="100">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Frame structure</a:t>
                      </a:r>
                      <a:endParaRPr lang="zh-CN" sz="26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r>
                        <a:rPr lang="en-US" sz="2600" b="1" kern="100" dirty="0">
                          <a:effectLst/>
                          <a:latin typeface="Times New Roman" panose="02020603050405020304" pitchFamily="18" charset="0"/>
                          <a:ea typeface="宋体" panose="02010600030101010101" pitchFamily="2" charset="-122"/>
                          <a:cs typeface="Times New Roman" panose="02020603050405020304" pitchFamily="18" charset="0"/>
                        </a:rPr>
                        <a:t>Does the frame structure conform to the requirements?</a:t>
                      </a:r>
                      <a:endParaRPr lang="zh-CN" sz="2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00351">
                <a:tc>
                  <a:txBody>
                    <a:bodyPr/>
                    <a:lstStyle/>
                    <a:p>
                      <a:pPr algn="just"/>
                      <a:r>
                        <a:rPr lang="en-US" sz="2600" b="1" kern="100">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Language</a:t>
                      </a:r>
                      <a:endParaRPr lang="zh-CN" sz="26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r>
                        <a:rPr lang="en-US" sz="2600" b="1" kern="100" dirty="0">
                          <a:effectLst/>
                          <a:latin typeface="Times New Roman" panose="02020603050405020304" pitchFamily="18" charset="0"/>
                          <a:ea typeface="宋体" panose="02010600030101010101" pitchFamily="2" charset="-122"/>
                          <a:cs typeface="Times New Roman" panose="02020603050405020304" pitchFamily="18" charset="0"/>
                        </a:rPr>
                        <a:t>Are the sentences concise and accurate?  Have you used the proper punctuation, words, sentences and paragraphs to convey yourself?</a:t>
                      </a:r>
                      <a:endParaRPr lang="zh-CN" sz="2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46813">
                <a:tc>
                  <a:txBody>
                    <a:bodyPr/>
                    <a:lstStyle/>
                    <a:p>
                      <a:pPr algn="just"/>
                      <a:r>
                        <a:rPr lang="en-US" sz="2600" b="1" kern="100">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Content</a:t>
                      </a:r>
                      <a:endParaRPr lang="zh-CN" sz="2600" kern="10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just"/>
                      <a:r>
                        <a:rPr lang="en-US" sz="2600" b="1" kern="100" dirty="0">
                          <a:effectLst/>
                          <a:latin typeface="Times New Roman" panose="02020603050405020304" pitchFamily="18" charset="0"/>
                          <a:ea typeface="宋体" panose="02010600030101010101" pitchFamily="2" charset="-122"/>
                          <a:cs typeface="Times New Roman" panose="02020603050405020304" pitchFamily="18" charset="0"/>
                        </a:rPr>
                        <a:t>Have you included all the points of view?</a:t>
                      </a:r>
                      <a:endParaRPr lang="zh-CN" sz="2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82560">
                <a:tc>
                  <a:txBody>
                    <a:bodyPr/>
                    <a:lstStyle/>
                    <a:p>
                      <a:pPr algn="just"/>
                      <a:r>
                        <a:rPr lang="en-US" sz="2600" b="1" kern="100" dirty="0">
                          <a:solidFill>
                            <a:srgbClr val="0033CC"/>
                          </a:solidFill>
                          <a:effectLst/>
                          <a:latin typeface="Times New Roman" panose="02020603050405020304" pitchFamily="18" charset="0"/>
                          <a:ea typeface="宋体" panose="02010600030101010101" pitchFamily="2" charset="-122"/>
                          <a:cs typeface="Times New Roman" panose="02020603050405020304" pitchFamily="18" charset="0"/>
                        </a:rPr>
                        <a:t>Are the details suitable?</a:t>
                      </a:r>
                      <a:endParaRPr lang="zh-CN" sz="2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r"/>
                      <a:endParaRPr lang="zh-CN" sz="2600" kern="100" dirty="0">
                        <a:effectLst/>
                        <a:latin typeface="Calibri" panose="020F0502020204030204" pitchFamily="34" charset="0"/>
                        <a:cs typeface="Times New Roman" panose="02020603050405020304" pitchFamily="18" charset="0"/>
                      </a:endParaRPr>
                    </a:p>
                  </a:txBody>
                  <a:tcPr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文本占位符 2"/>
          <p:cNvSpPr>
            <a:spLocks noGrp="1"/>
          </p:cNvSpPr>
          <p:nvPr>
            <p:ph type="body" sz="quarter" idx="10"/>
          </p:nvPr>
        </p:nvSpPr>
        <p:spPr>
          <a:xfrm>
            <a:off x="1513972" y="126365"/>
            <a:ext cx="5302783" cy="721395"/>
          </a:xfrm>
        </p:spPr>
        <p:txBody>
          <a:bodyPr/>
          <a:lstStyle/>
          <a:p>
            <a:pPr indent="266700" algn="just" defTabSz="914400">
              <a:lnSpc>
                <a:spcPct val="100000"/>
              </a:lnSpc>
              <a:spcBef>
                <a:spcPts val="0"/>
              </a:spcBef>
              <a:defRPr/>
            </a:pPr>
            <a:r>
              <a:rPr kumimoji="1" lang="zh-CN" altLang="en-US" dirty="0"/>
              <a:t> </a:t>
            </a:r>
            <a:r>
              <a:rPr lang="en-US" altLang="zh-CN" sz="3200" u="sng" kern="100" dirty="0">
                <a:solidFill>
                  <a:srgbClr val="FF0000"/>
                </a:solidFill>
                <a:highlight>
                  <a:srgbClr val="FFFF00"/>
                </a:highlight>
                <a:latin typeface="Calibri" panose="020F0502020204030204" pitchFamily="34" charset="0"/>
                <a:ea typeface="宋体" panose="02010600030101010101" pitchFamily="2" charset="-122"/>
                <a:cs typeface="Times New Roman" panose="02020603050405020304" pitchFamily="18" charset="0"/>
              </a:rPr>
              <a:t>Assessment</a:t>
            </a:r>
            <a:endParaRPr kumimoji="1" lang="zh-CN" altLang="en-US" dirty="0"/>
          </a:p>
        </p:txBody>
      </p:sp>
      <p:sp>
        <p:nvSpPr>
          <p:cNvPr id="4" name="文本框 8"/>
          <p:cNvSpPr txBox="1"/>
          <p:nvPr/>
        </p:nvSpPr>
        <p:spPr>
          <a:xfrm>
            <a:off x="8881763" y="1394932"/>
            <a:ext cx="3098800" cy="3816429"/>
          </a:xfrm>
          <a:prstGeom prst="rect">
            <a:avLst/>
          </a:prstGeom>
          <a:ln>
            <a:solidFill>
              <a:srgbClr val="FF3300"/>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66700" algn="just"/>
            <a:r>
              <a:rPr lang="en-US" altLang="zh-CN" sz="2200" b="1" u="sng"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Assessment</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a:p>
            <a:pPr indent="65405" algn="just"/>
            <a:r>
              <a:rPr lang="en-US" altLang="zh-CN" sz="2200" b="1" kern="100" dirty="0">
                <a:effectLst/>
                <a:latin typeface="Calibri" panose="020F0502020204030204" pitchFamily="34" charset="0"/>
                <a:ea typeface="宋体" panose="02010600030101010101" pitchFamily="2" charset="-122"/>
                <a:cs typeface="Times New Roman" panose="02020603050405020304" pitchFamily="18" charset="0"/>
              </a:rPr>
              <a:t>Work in groups of four. Each student read the article and others comment on your partner’s work. Then select the best one out to show in the class. When you are discussing, you can pay attention to the following hints.</a:t>
            </a:r>
            <a:endParaRPr lang="zh-CN" altLang="zh-CN" sz="22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图片 4" descr="水印">
            <a:extLst>
              <a:ext uri="{FF2B5EF4-FFF2-40B4-BE49-F238E27FC236}">
                <a16:creationId xmlns:a16="http://schemas.microsoft.com/office/drawing/2014/main" id="{43192C24-5BEF-4D4F-A116-463C916AC469}"/>
              </a:ext>
            </a:extLst>
          </p:cNvPr>
          <p:cNvPicPr>
            <a:picLocks noChangeAspect="1"/>
          </p:cNvPicPr>
          <p:nvPr/>
        </p:nvPicPr>
        <p:blipFill>
          <a:blip r:embed="rId3"/>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randombar(horizont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22"/>
          <p:cNvGrpSpPr/>
          <p:nvPr/>
        </p:nvGrpSpPr>
        <p:grpSpPr>
          <a:xfrm>
            <a:off x="1534947" y="5564227"/>
            <a:ext cx="548656" cy="430686"/>
            <a:chOff x="3829050" y="5226603"/>
            <a:chExt cx="1511301" cy="1186348"/>
          </a:xfrm>
          <a:solidFill>
            <a:schemeClr val="bg1"/>
          </a:solidFill>
        </p:grpSpPr>
        <p:sp>
          <p:nvSpPr>
            <p:cNvPr id="35"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6"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7"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8"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9"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0"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1"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282077" y="96749"/>
            <a:ext cx="1044362" cy="1044362"/>
            <a:chOff x="5673003" y="2819126"/>
            <a:chExt cx="1044362" cy="1044362"/>
          </a:xfrm>
        </p:grpSpPr>
        <p:sp>
          <p:nvSpPr>
            <p:cNvPr id="58" name="泪珠形 57"/>
            <p:cNvSpPr/>
            <p:nvPr/>
          </p:nvSpPr>
          <p:spPr>
            <a:xfrm>
              <a:off x="5673003" y="2819126"/>
              <a:ext cx="1044362" cy="1044362"/>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9" name="组合 22"/>
            <p:cNvGrpSpPr/>
            <p:nvPr/>
          </p:nvGrpSpPr>
          <p:grpSpPr>
            <a:xfrm>
              <a:off x="5960707" y="3146442"/>
              <a:ext cx="548656" cy="430686"/>
              <a:chOff x="3829050" y="5226603"/>
              <a:chExt cx="1511301" cy="1186348"/>
            </a:xfrm>
            <a:solidFill>
              <a:schemeClr val="bg1"/>
            </a:solidFill>
          </p:grpSpPr>
          <p:sp>
            <p:nvSpPr>
              <p:cNvPr id="62"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3"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4"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5"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6"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7"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8"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
        <p:nvSpPr>
          <p:cNvPr id="60" name="文本框 8"/>
          <p:cNvSpPr txBox="1"/>
          <p:nvPr/>
        </p:nvSpPr>
        <p:spPr>
          <a:xfrm>
            <a:off x="488520" y="1156195"/>
            <a:ext cx="11214960" cy="501675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zh-CN" sz="3200" b="1" kern="0" spc="25" dirty="0">
                <a:latin typeface="Times New Roman" panose="02020603050405020304" pitchFamily="18" charset="0"/>
                <a:ea typeface="宋体" panose="02010600030101010101" pitchFamily="2" charset="-122"/>
                <a:cs typeface="Times New Roman" panose="02020603050405020304" pitchFamily="18" charset="0"/>
              </a:rPr>
              <a:t>三、参考范文</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3200" b="1" kern="100" dirty="0">
                <a:solidFill>
                  <a:srgbClr val="000000"/>
                </a:solidFill>
                <a:latin typeface="Calibri" panose="020F0502020204030204" pitchFamily="34" charset="0"/>
                <a:ea typeface="华文隶书" panose="02010800040101010101" pitchFamily="2" charset="-122"/>
                <a:cs typeface="Vijaya" panose="020B0604020202020204" pitchFamily="18" charset="0"/>
              </a:rPr>
              <a:t>邀请信范文</a:t>
            </a:r>
            <a:r>
              <a:rPr lang="en-US" altLang="zh-CN" sz="3200" b="1" kern="0" spc="25"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a:t>
            </a:r>
            <a:r>
              <a:rPr lang="zh-CN" altLang="zh-CN" sz="3200" b="1" kern="0" spc="25"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kern="0" spc="25"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2017</a:t>
            </a:r>
            <a:r>
              <a:rPr lang="zh-CN" altLang="zh-CN" sz="3200" b="1" kern="0" spc="25"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年</a:t>
            </a:r>
            <a:r>
              <a:rPr lang="en-US" altLang="zh-CN" sz="3200" b="1" kern="0" spc="25"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6</a:t>
            </a:r>
            <a:r>
              <a:rPr lang="zh-CN" altLang="zh-CN" sz="3200" b="1" kern="0" spc="25"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月全国卷</a:t>
            </a:r>
            <a:r>
              <a:rPr lang="en-US" altLang="zh-CN" sz="3200" b="1" kern="0" spc="25"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3</a:t>
            </a:r>
            <a:r>
              <a:rPr lang="zh-CN" altLang="zh-CN" sz="3200" b="1" kern="0" spc="25"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高考应用文真题</a:t>
            </a:r>
            <a:r>
              <a:rPr lang="en-US" altLang="zh-CN" sz="3200" b="1" kern="0" spc="25"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3200"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邀请加入校乒乓球队</a:t>
            </a:r>
            <a:r>
              <a:rPr lang="zh-CN" altLang="zh-CN" sz="3200" b="1" kern="0" spc="25"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3200" b="1" kern="0" spc="25" dirty="0">
                <a:latin typeface="Times New Roman" panose="02020603050405020304" pitchFamily="18" charset="0"/>
                <a:ea typeface="宋体" panose="02010600030101010101" pitchFamily="2" charset="-122"/>
                <a:cs typeface="Times New Roman" panose="02020603050405020304" pitchFamily="18" charset="0"/>
              </a:rPr>
              <a:t>第一节</a:t>
            </a:r>
            <a:r>
              <a:rPr lang="en-US" altLang="zh-CN" sz="3200" b="1" kern="0" spc="25" dirty="0">
                <a:latin typeface="Times New Roman" panose="02020603050405020304" pitchFamily="18" charset="0"/>
                <a:ea typeface="宋体" panose="02010600030101010101" pitchFamily="2" charset="-122"/>
                <a:cs typeface="Times New Roman" panose="02020603050405020304" pitchFamily="18" charset="0"/>
              </a:rPr>
              <a:t>  </a:t>
            </a:r>
            <a:r>
              <a:rPr lang="zh-CN" altLang="zh-CN" sz="3200" b="1" kern="0" spc="25" dirty="0">
                <a:latin typeface="Times New Roman" panose="02020603050405020304" pitchFamily="18" charset="0"/>
                <a:ea typeface="宋体" panose="02010600030101010101" pitchFamily="2" charset="-122"/>
                <a:cs typeface="Times New Roman" panose="02020603050405020304" pitchFamily="18" charset="0"/>
              </a:rPr>
              <a:t>应用文写作（满分</a:t>
            </a:r>
            <a:r>
              <a:rPr lang="en-US" altLang="zh-CN" sz="3200" b="1" kern="0" spc="25" dirty="0">
                <a:latin typeface="Times New Roman" panose="02020603050405020304" pitchFamily="18" charset="0"/>
                <a:ea typeface="宋体" panose="02010600030101010101" pitchFamily="2" charset="-122"/>
                <a:cs typeface="Times New Roman" panose="02020603050405020304" pitchFamily="18" charset="0"/>
              </a:rPr>
              <a:t>15</a:t>
            </a:r>
            <a:r>
              <a:rPr lang="zh-CN" altLang="zh-CN" sz="3200" b="1" kern="0" spc="25" dirty="0">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indent="266700" algn="just"/>
            <a:r>
              <a:rPr lang="zh-CN" altLang="zh-CN" sz="3200" b="1" kern="0" spc="25" dirty="0">
                <a:latin typeface="Times New Roman" panose="02020603050405020304" pitchFamily="18" charset="0"/>
                <a:ea typeface="宋体" panose="02010600030101010101" pitchFamily="2" charset="-122"/>
                <a:cs typeface="Times New Roman" panose="02020603050405020304" pitchFamily="18" charset="0"/>
              </a:rPr>
              <a:t>假定你是李华，你所在的校乒乓球队正在</a:t>
            </a:r>
            <a:r>
              <a:rPr lang="zh-CN" altLang="zh-CN" sz="3200"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招收新队员</a:t>
            </a:r>
            <a:r>
              <a:rPr lang="zh-CN" altLang="zh-CN" sz="3200" b="1" kern="0" spc="25" dirty="0">
                <a:latin typeface="Times New Roman" panose="02020603050405020304" pitchFamily="18" charset="0"/>
                <a:ea typeface="宋体" panose="02010600030101010101" pitchFamily="2" charset="-122"/>
                <a:cs typeface="Times New Roman" panose="02020603050405020304" pitchFamily="18" charset="0"/>
              </a:rPr>
              <a:t>，请给你的留学生朋友</a:t>
            </a:r>
            <a:r>
              <a:rPr lang="en-US" altLang="zh-CN" sz="3200" b="1" kern="0" spc="25" dirty="0">
                <a:latin typeface="Times New Roman" panose="02020603050405020304" pitchFamily="18" charset="0"/>
                <a:ea typeface="宋体" panose="02010600030101010101" pitchFamily="2" charset="-122"/>
                <a:cs typeface="Times New Roman" panose="02020603050405020304" pitchFamily="18" charset="0"/>
              </a:rPr>
              <a:t>Eric</a:t>
            </a:r>
            <a:r>
              <a:rPr lang="zh-CN" altLang="zh-CN" sz="3200" b="1" kern="0" spc="25" dirty="0">
                <a:latin typeface="Times New Roman" panose="02020603050405020304" pitchFamily="18" charset="0"/>
                <a:ea typeface="宋体" panose="02010600030101010101" pitchFamily="2" charset="-122"/>
                <a:cs typeface="Times New Roman" panose="02020603050405020304" pitchFamily="18" charset="0"/>
              </a:rPr>
              <a:t>写封邮件</a:t>
            </a:r>
            <a:r>
              <a:rPr lang="zh-CN" altLang="zh-CN" sz="3200" b="1" kern="0" spc="25"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邀请他加入</a:t>
            </a:r>
            <a:r>
              <a:rPr lang="zh-CN" altLang="zh-CN" sz="3200" b="1" kern="0" spc="25" dirty="0">
                <a:latin typeface="Times New Roman" panose="02020603050405020304" pitchFamily="18" charset="0"/>
                <a:ea typeface="宋体" panose="02010600030101010101" pitchFamily="2" charset="-122"/>
                <a:cs typeface="Times New Roman" panose="02020603050405020304" pitchFamily="18" charset="0"/>
              </a:rPr>
              <a:t>，内容包括：</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266700" indent="304800" algn="just"/>
            <a:r>
              <a:rPr lang="en-US" altLang="zh-CN" sz="3200" b="1" kern="0" spc="25" dirty="0">
                <a:latin typeface="Times New Roman" panose="02020603050405020304" pitchFamily="18" charset="0"/>
                <a:ea typeface="宋体" panose="02010600030101010101" pitchFamily="2" charset="-122"/>
                <a:cs typeface="Times New Roman" panose="02020603050405020304" pitchFamily="18" charset="0"/>
              </a:rPr>
              <a:t>1. </a:t>
            </a:r>
            <a:r>
              <a:rPr lang="zh-CN" altLang="zh-CN" sz="3200" b="1" u="sng" kern="0" spc="25"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球队活动</a:t>
            </a:r>
            <a:r>
              <a:rPr lang="zh-CN" altLang="zh-CN" sz="3200" b="1" kern="0" spc="25"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marL="266700" indent="304800" algn="just"/>
            <a:r>
              <a:rPr lang="en-US" altLang="zh-CN" sz="3200" b="1" kern="0" spc="25" dirty="0">
                <a:latin typeface="Times New Roman" panose="02020603050405020304" pitchFamily="18" charset="0"/>
                <a:ea typeface="宋体" panose="02010600030101010101" pitchFamily="2" charset="-122"/>
                <a:cs typeface="Times New Roman" panose="02020603050405020304" pitchFamily="18" charset="0"/>
              </a:rPr>
              <a:t>2. </a:t>
            </a:r>
            <a:r>
              <a:rPr lang="zh-CN" altLang="zh-CN" sz="3200" b="1" kern="0" spc="25" dirty="0">
                <a:latin typeface="Times New Roman" panose="02020603050405020304" pitchFamily="18" charset="0"/>
                <a:ea typeface="宋体" panose="02010600030101010101" pitchFamily="2" charset="-122"/>
                <a:cs typeface="Times New Roman" panose="02020603050405020304" pitchFamily="18" charset="0"/>
              </a:rPr>
              <a:t>报名</a:t>
            </a:r>
            <a:r>
              <a:rPr lang="zh-CN" altLang="zh-CN" sz="3200" b="1" u="sng" kern="0" spc="25"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方式</a:t>
            </a:r>
            <a:r>
              <a:rPr lang="zh-CN" altLang="zh-CN" sz="3200" b="1" kern="0" spc="25" dirty="0">
                <a:latin typeface="Times New Roman" panose="02020603050405020304" pitchFamily="18" charset="0"/>
                <a:ea typeface="宋体" panose="02010600030101010101" pitchFamily="2" charset="-122"/>
                <a:cs typeface="Times New Roman" panose="02020603050405020304" pitchFamily="18" charset="0"/>
              </a:rPr>
              <a:t>及</a:t>
            </a:r>
            <a:r>
              <a:rPr lang="zh-CN" altLang="zh-CN" sz="3200" b="1" u="sng" kern="0" spc="25" dirty="0">
                <a:solidFill>
                  <a:srgbClr val="0070C0"/>
                </a:solidFill>
                <a:latin typeface="Times New Roman" panose="02020603050405020304" pitchFamily="18" charset="0"/>
                <a:ea typeface="宋体" panose="02010600030101010101" pitchFamily="2" charset="-122"/>
                <a:cs typeface="Times New Roman" panose="02020603050405020304" pitchFamily="18" charset="0"/>
              </a:rPr>
              <a:t>截止日期</a:t>
            </a:r>
            <a:r>
              <a:rPr lang="zh-CN" altLang="zh-CN" sz="3200" b="1" kern="0" spc="25"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3200" b="1" kern="0" spc="25" dirty="0">
                <a:latin typeface="Times New Roman" panose="02020603050405020304" pitchFamily="18" charset="0"/>
                <a:ea typeface="宋体" panose="02010600030101010101" pitchFamily="2" charset="-122"/>
                <a:cs typeface="Times New Roman" panose="02020603050405020304" pitchFamily="18" charset="0"/>
              </a:rPr>
              <a:t>注意：</a:t>
            </a:r>
            <a:r>
              <a:rPr lang="en-US" altLang="zh-CN" sz="3200" b="1" kern="0" spc="25" dirty="0">
                <a:latin typeface="Times New Roman" panose="02020603050405020304" pitchFamily="18" charset="0"/>
                <a:ea typeface="宋体" panose="02010600030101010101" pitchFamily="2" charset="-122"/>
                <a:cs typeface="Times New Roman" panose="02020603050405020304" pitchFamily="18" charset="0"/>
              </a:rPr>
              <a:t>1</a:t>
            </a:r>
            <a:r>
              <a:rPr lang="zh-CN" altLang="zh-CN" sz="3200" b="1" kern="0" spc="25" dirty="0">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3200" b="1" kern="0" spc="25" dirty="0">
                <a:latin typeface="Times New Roman" panose="02020603050405020304" pitchFamily="18" charset="0"/>
                <a:ea typeface="宋体" panose="02010600030101010101" pitchFamily="2" charset="-122"/>
                <a:cs typeface="Times New Roman" panose="02020603050405020304" pitchFamily="18" charset="0"/>
              </a:rPr>
              <a:t>80</a:t>
            </a:r>
            <a:r>
              <a:rPr lang="zh-CN" altLang="zh-CN" sz="3200" b="1" kern="0" spc="25" dirty="0">
                <a:latin typeface="Times New Roman" panose="02020603050405020304" pitchFamily="18" charset="0"/>
                <a:ea typeface="宋体" panose="02010600030101010101" pitchFamily="2" charset="-122"/>
                <a:cs typeface="Times New Roman" panose="02020603050405020304" pitchFamily="18" charset="0"/>
              </a:rPr>
              <a:t>左右；</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3200" b="1" kern="0" spc="25" dirty="0">
                <a:latin typeface="Times New Roman" panose="02020603050405020304" pitchFamily="18" charset="0"/>
                <a:ea typeface="宋体" panose="02010600030101010101" pitchFamily="2" charset="-122"/>
                <a:cs typeface="Times New Roman" panose="02020603050405020304" pitchFamily="18" charset="0"/>
              </a:rPr>
              <a:t>      2</a:t>
            </a:r>
            <a:r>
              <a:rPr lang="zh-CN" altLang="zh-CN" sz="3200" b="1" kern="0" spc="25" dirty="0">
                <a:latin typeface="Times New Roman" panose="02020603050405020304" pitchFamily="18" charset="0"/>
                <a:ea typeface="宋体" panose="02010600030101010101" pitchFamily="2" charset="-122"/>
                <a:cs typeface="Times New Roman" panose="02020603050405020304" pitchFamily="18" charset="0"/>
              </a:rPr>
              <a:t>．可适当增加细节，以使行为连贯。</a:t>
            </a:r>
            <a:endParaRPr lang="zh-CN" altLang="zh-CN" sz="3200" b="1"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descr="水印">
            <a:extLst>
              <a:ext uri="{FF2B5EF4-FFF2-40B4-BE49-F238E27FC236}">
                <a16:creationId xmlns:a16="http://schemas.microsoft.com/office/drawing/2014/main" id="{5DA8F7E1-87B1-4D4B-93B2-0BBDEE8C3ADC}"/>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
                                            <p:bg/>
                                          </p:spTgt>
                                        </p:tgtEl>
                                        <p:attrNameLst>
                                          <p:attrName>style.visibility</p:attrName>
                                        </p:attrNameLst>
                                      </p:cBhvr>
                                      <p:to>
                                        <p:strVal val="visible"/>
                                      </p:to>
                                    </p:set>
                                    <p:animEffect transition="in" filter="fade">
                                      <p:cBhvr>
                                        <p:cTn id="14" dur="1000"/>
                                        <p:tgtEl>
                                          <p:spTgt spid="60">
                                            <p:bg/>
                                          </p:spTgt>
                                        </p:tgtEl>
                                      </p:cBhvr>
                                    </p:animEffect>
                                    <p:anim calcmode="lin" valueType="num">
                                      <p:cBhvr>
                                        <p:cTn id="15" dur="1000" fill="hold"/>
                                        <p:tgtEl>
                                          <p:spTgt spid="60">
                                            <p:bg/>
                                          </p:spTgt>
                                        </p:tgtEl>
                                        <p:attrNameLst>
                                          <p:attrName>ppt_x</p:attrName>
                                        </p:attrNameLst>
                                      </p:cBhvr>
                                      <p:tavLst>
                                        <p:tav tm="0">
                                          <p:val>
                                            <p:strVal val="#ppt_x"/>
                                          </p:val>
                                        </p:tav>
                                        <p:tav tm="100000">
                                          <p:val>
                                            <p:strVal val="#ppt_x"/>
                                          </p:val>
                                        </p:tav>
                                      </p:tavLst>
                                    </p:anim>
                                    <p:anim calcmode="lin" valueType="num">
                                      <p:cBhvr>
                                        <p:cTn id="16" dur="1000" fill="hold"/>
                                        <p:tgtEl>
                                          <p:spTgt spid="60">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0">
                                            <p:txEl>
                                              <p:pRg st="0" end="0"/>
                                            </p:txEl>
                                          </p:spTgt>
                                        </p:tgtEl>
                                        <p:attrNameLst>
                                          <p:attrName>style.visibility</p:attrName>
                                        </p:attrNameLst>
                                      </p:cBhvr>
                                      <p:to>
                                        <p:strVal val="visible"/>
                                      </p:to>
                                    </p:set>
                                    <p:animEffect transition="in" filter="fade">
                                      <p:cBhvr>
                                        <p:cTn id="21" dur="1000"/>
                                        <p:tgtEl>
                                          <p:spTgt spid="60">
                                            <p:txEl>
                                              <p:pRg st="0" end="0"/>
                                            </p:txEl>
                                          </p:spTgt>
                                        </p:tgtEl>
                                      </p:cBhvr>
                                    </p:animEffect>
                                    <p:anim calcmode="lin" valueType="num">
                                      <p:cBhvr>
                                        <p:cTn id="22" dur="10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0">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60">
                                            <p:txEl>
                                              <p:pRg st="1" end="1"/>
                                            </p:txEl>
                                          </p:spTgt>
                                        </p:tgtEl>
                                        <p:attrNameLst>
                                          <p:attrName>style.visibility</p:attrName>
                                        </p:attrNameLst>
                                      </p:cBhvr>
                                      <p:to>
                                        <p:strVal val="visible"/>
                                      </p:to>
                                    </p:set>
                                    <p:animEffect transition="in" filter="fade">
                                      <p:cBhvr>
                                        <p:cTn id="27" dur="1000"/>
                                        <p:tgtEl>
                                          <p:spTgt spid="60">
                                            <p:txEl>
                                              <p:pRg st="1" end="1"/>
                                            </p:txEl>
                                          </p:spTgt>
                                        </p:tgtEl>
                                      </p:cBhvr>
                                    </p:animEffect>
                                    <p:anim calcmode="lin" valueType="num">
                                      <p:cBhvr>
                                        <p:cTn id="28" dur="1000" fill="hold"/>
                                        <p:tgtEl>
                                          <p:spTgt spid="60">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60">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60">
                                            <p:txEl>
                                              <p:pRg st="2" end="2"/>
                                            </p:txEl>
                                          </p:spTgt>
                                        </p:tgtEl>
                                        <p:attrNameLst>
                                          <p:attrName>style.visibility</p:attrName>
                                        </p:attrNameLst>
                                      </p:cBhvr>
                                      <p:to>
                                        <p:strVal val="visible"/>
                                      </p:to>
                                    </p:set>
                                    <p:animEffect transition="in" filter="fade">
                                      <p:cBhvr>
                                        <p:cTn id="33" dur="1000"/>
                                        <p:tgtEl>
                                          <p:spTgt spid="60">
                                            <p:txEl>
                                              <p:pRg st="2" end="2"/>
                                            </p:txEl>
                                          </p:spTgt>
                                        </p:tgtEl>
                                      </p:cBhvr>
                                    </p:animEffect>
                                    <p:anim calcmode="lin" valueType="num">
                                      <p:cBhvr>
                                        <p:cTn id="34" dur="1000" fill="hold"/>
                                        <p:tgtEl>
                                          <p:spTgt spid="60">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0">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60">
                                            <p:txEl>
                                              <p:pRg st="3" end="3"/>
                                            </p:txEl>
                                          </p:spTgt>
                                        </p:tgtEl>
                                        <p:attrNameLst>
                                          <p:attrName>style.visibility</p:attrName>
                                        </p:attrNameLst>
                                      </p:cBhvr>
                                      <p:to>
                                        <p:strVal val="visible"/>
                                      </p:to>
                                    </p:set>
                                    <p:animEffect transition="in" filter="fade">
                                      <p:cBhvr>
                                        <p:cTn id="39" dur="1000"/>
                                        <p:tgtEl>
                                          <p:spTgt spid="60">
                                            <p:txEl>
                                              <p:pRg st="3" end="3"/>
                                            </p:txEl>
                                          </p:spTgt>
                                        </p:tgtEl>
                                      </p:cBhvr>
                                    </p:animEffect>
                                    <p:anim calcmode="lin" valueType="num">
                                      <p:cBhvr>
                                        <p:cTn id="40" dur="1000" fill="hold"/>
                                        <p:tgtEl>
                                          <p:spTgt spid="60">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0">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60">
                                            <p:txEl>
                                              <p:pRg st="4" end="4"/>
                                            </p:txEl>
                                          </p:spTgt>
                                        </p:tgtEl>
                                        <p:attrNameLst>
                                          <p:attrName>style.visibility</p:attrName>
                                        </p:attrNameLst>
                                      </p:cBhvr>
                                      <p:to>
                                        <p:strVal val="visible"/>
                                      </p:to>
                                    </p:set>
                                    <p:animEffect transition="in" filter="fade">
                                      <p:cBhvr>
                                        <p:cTn id="45" dur="1000"/>
                                        <p:tgtEl>
                                          <p:spTgt spid="60">
                                            <p:txEl>
                                              <p:pRg st="4" end="4"/>
                                            </p:txEl>
                                          </p:spTgt>
                                        </p:tgtEl>
                                      </p:cBhvr>
                                    </p:animEffect>
                                    <p:anim calcmode="lin" valueType="num">
                                      <p:cBhvr>
                                        <p:cTn id="46" dur="1000" fill="hold"/>
                                        <p:tgtEl>
                                          <p:spTgt spid="60">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60">
                                            <p:txEl>
                                              <p:pRg st="4" end="4"/>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xEl>
                                              <p:pRg st="5" end="5"/>
                                            </p:txEl>
                                          </p:spTgt>
                                        </p:tgtEl>
                                        <p:attrNameLst>
                                          <p:attrName>style.visibility</p:attrName>
                                        </p:attrNameLst>
                                      </p:cBhvr>
                                      <p:to>
                                        <p:strVal val="visible"/>
                                      </p:to>
                                    </p:set>
                                    <p:animEffect transition="in" filter="fade">
                                      <p:cBhvr>
                                        <p:cTn id="51" dur="1000"/>
                                        <p:tgtEl>
                                          <p:spTgt spid="60">
                                            <p:txEl>
                                              <p:pRg st="5" end="5"/>
                                            </p:txEl>
                                          </p:spTgt>
                                        </p:tgtEl>
                                      </p:cBhvr>
                                    </p:animEffect>
                                    <p:anim calcmode="lin" valueType="num">
                                      <p:cBhvr>
                                        <p:cTn id="52" dur="1000" fill="hold"/>
                                        <p:tgtEl>
                                          <p:spTgt spid="60">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60">
                                            <p:txEl>
                                              <p:pRg st="5" end="5"/>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60">
                                            <p:txEl>
                                              <p:pRg st="6" end="6"/>
                                            </p:txEl>
                                          </p:spTgt>
                                        </p:tgtEl>
                                        <p:attrNameLst>
                                          <p:attrName>style.visibility</p:attrName>
                                        </p:attrNameLst>
                                      </p:cBhvr>
                                      <p:to>
                                        <p:strVal val="visible"/>
                                      </p:to>
                                    </p:set>
                                    <p:animEffect transition="in" filter="fade">
                                      <p:cBhvr>
                                        <p:cTn id="57" dur="1000"/>
                                        <p:tgtEl>
                                          <p:spTgt spid="60">
                                            <p:txEl>
                                              <p:pRg st="6" end="6"/>
                                            </p:txEl>
                                          </p:spTgt>
                                        </p:tgtEl>
                                      </p:cBhvr>
                                    </p:animEffect>
                                    <p:anim calcmode="lin" valueType="num">
                                      <p:cBhvr>
                                        <p:cTn id="58" dur="1000" fill="hold"/>
                                        <p:tgtEl>
                                          <p:spTgt spid="60">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60">
                                            <p:txEl>
                                              <p:pRg st="6" end="6"/>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60">
                                            <p:txEl>
                                              <p:pRg st="7" end="7"/>
                                            </p:txEl>
                                          </p:spTgt>
                                        </p:tgtEl>
                                        <p:attrNameLst>
                                          <p:attrName>style.visibility</p:attrName>
                                        </p:attrNameLst>
                                      </p:cBhvr>
                                      <p:to>
                                        <p:strVal val="visible"/>
                                      </p:to>
                                    </p:set>
                                    <p:animEffect transition="in" filter="fade">
                                      <p:cBhvr>
                                        <p:cTn id="63" dur="1000"/>
                                        <p:tgtEl>
                                          <p:spTgt spid="60">
                                            <p:txEl>
                                              <p:pRg st="7" end="7"/>
                                            </p:txEl>
                                          </p:spTgt>
                                        </p:tgtEl>
                                      </p:cBhvr>
                                    </p:animEffect>
                                    <p:anim calcmode="lin" valueType="num">
                                      <p:cBhvr>
                                        <p:cTn id="64" dur="1000" fill="hold"/>
                                        <p:tgtEl>
                                          <p:spTgt spid="60">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6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2"/>
          <p:cNvGrpSpPr/>
          <p:nvPr/>
        </p:nvGrpSpPr>
        <p:grpSpPr>
          <a:xfrm>
            <a:off x="1534947" y="5564227"/>
            <a:ext cx="548656" cy="430686"/>
            <a:chOff x="3829050" y="5226603"/>
            <a:chExt cx="1511301" cy="1186348"/>
          </a:xfrm>
          <a:solidFill>
            <a:schemeClr val="bg1"/>
          </a:solidFill>
        </p:grpSpPr>
        <p:sp>
          <p:nvSpPr>
            <p:cNvPr id="35"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6"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7"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8"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9"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0"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1"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3" name="组合 1"/>
          <p:cNvGrpSpPr/>
          <p:nvPr/>
        </p:nvGrpSpPr>
        <p:grpSpPr>
          <a:xfrm>
            <a:off x="282077" y="96749"/>
            <a:ext cx="1044362" cy="1044362"/>
            <a:chOff x="5673003" y="2819126"/>
            <a:chExt cx="1044362" cy="1044362"/>
          </a:xfrm>
        </p:grpSpPr>
        <p:sp>
          <p:nvSpPr>
            <p:cNvPr id="58" name="泪珠形 57"/>
            <p:cNvSpPr/>
            <p:nvPr/>
          </p:nvSpPr>
          <p:spPr>
            <a:xfrm>
              <a:off x="5673003" y="2819126"/>
              <a:ext cx="1044362" cy="1044362"/>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 name="组合 22"/>
            <p:cNvGrpSpPr/>
            <p:nvPr/>
          </p:nvGrpSpPr>
          <p:grpSpPr>
            <a:xfrm>
              <a:off x="5960707" y="3146442"/>
              <a:ext cx="548656" cy="430686"/>
              <a:chOff x="3829050" y="5226603"/>
              <a:chExt cx="1511301" cy="1186348"/>
            </a:xfrm>
            <a:solidFill>
              <a:schemeClr val="bg1"/>
            </a:solidFill>
          </p:grpSpPr>
          <p:sp>
            <p:nvSpPr>
              <p:cNvPr id="62"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3"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4"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5"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6"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7"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8"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pic>
        <p:nvPicPr>
          <p:cNvPr id="4098" name="Picture 2" descr="G:\高中英语应用文写作-邀请信投稿\邀请信思维导图\邀请参加乒乓球队（全国卷3）.png"/>
          <p:cNvPicPr>
            <a:picLocks noChangeAspect="1" noChangeArrowheads="1"/>
          </p:cNvPicPr>
          <p:nvPr/>
        </p:nvPicPr>
        <p:blipFill>
          <a:blip r:embed="rId2"/>
          <a:srcRect/>
          <a:stretch>
            <a:fillRect/>
          </a:stretch>
        </p:blipFill>
        <p:spPr bwMode="auto">
          <a:xfrm>
            <a:off x="0" y="1145394"/>
            <a:ext cx="12395200" cy="5433750"/>
          </a:xfrm>
          <a:prstGeom prst="rect">
            <a:avLst/>
          </a:prstGeom>
          <a:noFill/>
        </p:spPr>
      </p:pic>
      <p:sp>
        <p:nvSpPr>
          <p:cNvPr id="24" name="云形标注 23"/>
          <p:cNvSpPr/>
          <p:nvPr/>
        </p:nvSpPr>
        <p:spPr>
          <a:xfrm>
            <a:off x="2675466" y="262516"/>
            <a:ext cx="8923867" cy="882878"/>
          </a:xfrm>
          <a:prstGeom prst="cloudCallout">
            <a:avLst/>
          </a:prstGeom>
          <a:solidFill>
            <a:srgbClr val="FFFF00"/>
          </a:solid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buFont typeface="Wingdings" panose="05000000000000000000" pitchFamily="2" charset="2"/>
              <a:buBlip>
                <a:blip r:embed="rId3"/>
              </a:buBlip>
            </a:pPr>
            <a:r>
              <a:rPr lang="en-US" altLang="zh-CN" sz="28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Writing help: structure and content</a:t>
            </a:r>
          </a:p>
        </p:txBody>
      </p:sp>
      <p:pic>
        <p:nvPicPr>
          <p:cNvPr id="4" name="图片 3" descr="水印">
            <a:extLst>
              <a:ext uri="{FF2B5EF4-FFF2-40B4-BE49-F238E27FC236}">
                <a16:creationId xmlns:a16="http://schemas.microsoft.com/office/drawing/2014/main" id="{396C0C33-7D7C-41E7-9948-CB66B70CD166}"/>
              </a:ext>
            </a:extLst>
          </p:cNvPr>
          <p:cNvPicPr>
            <a:picLocks noChangeAspect="1"/>
          </p:cNvPicPr>
          <p:nvPr/>
        </p:nvPicPr>
        <p:blipFill>
          <a:blip r:embed="rId4"/>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checkerboard(across)">
                                      <p:cBhvr>
                                        <p:cTn id="1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22"/>
          <p:cNvGrpSpPr/>
          <p:nvPr/>
        </p:nvGrpSpPr>
        <p:grpSpPr>
          <a:xfrm>
            <a:off x="1534947" y="5564227"/>
            <a:ext cx="548656" cy="430686"/>
            <a:chOff x="3829050" y="5226603"/>
            <a:chExt cx="1511301" cy="1186348"/>
          </a:xfrm>
          <a:solidFill>
            <a:schemeClr val="bg1"/>
          </a:solidFill>
        </p:grpSpPr>
        <p:sp>
          <p:nvSpPr>
            <p:cNvPr id="35"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6"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7"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8"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39"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0"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41"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282077" y="96749"/>
            <a:ext cx="1044362" cy="1044362"/>
            <a:chOff x="5673003" y="2819126"/>
            <a:chExt cx="1044362" cy="1044362"/>
          </a:xfrm>
        </p:grpSpPr>
        <p:sp>
          <p:nvSpPr>
            <p:cNvPr id="58" name="泪珠形 57"/>
            <p:cNvSpPr/>
            <p:nvPr/>
          </p:nvSpPr>
          <p:spPr>
            <a:xfrm>
              <a:off x="5673003" y="2819126"/>
              <a:ext cx="1044362" cy="1044362"/>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9" name="组合 22"/>
            <p:cNvGrpSpPr/>
            <p:nvPr/>
          </p:nvGrpSpPr>
          <p:grpSpPr>
            <a:xfrm>
              <a:off x="5960707" y="3146442"/>
              <a:ext cx="548656" cy="430686"/>
              <a:chOff x="3829050" y="5226603"/>
              <a:chExt cx="1511301" cy="1186348"/>
            </a:xfrm>
            <a:solidFill>
              <a:schemeClr val="bg1"/>
            </a:solidFill>
          </p:grpSpPr>
          <p:sp>
            <p:nvSpPr>
              <p:cNvPr id="62"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3"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4"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5"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6"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7"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68"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
        <p:nvSpPr>
          <p:cNvPr id="60" name="文本框 8"/>
          <p:cNvSpPr txBox="1"/>
          <p:nvPr/>
        </p:nvSpPr>
        <p:spPr>
          <a:xfrm>
            <a:off x="488520" y="854751"/>
            <a:ext cx="11214960" cy="5632311"/>
          </a:xfrm>
          <a:prstGeom prst="rect">
            <a:avLst/>
          </a:prstGeom>
          <a:ln>
            <a:solidFill>
              <a:srgbClr val="FF33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2400"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Writing Sample</a:t>
            </a:r>
            <a:r>
              <a:rPr lang="zh-CN" altLang="zh-CN" sz="2400" b="1" kern="0" spc="25"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Dear Eric</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indent="267970" algn="just"/>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How is everything going? I'm Li Hua, I'm happy to</a:t>
            </a:r>
            <a:r>
              <a:rPr lang="en-US" altLang="zh-CN" sz="2400" b="1" u="sng"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u="sng" kern="100" dirty="0">
                <a:solidFill>
                  <a:srgbClr val="0000CC"/>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invite you to join</a:t>
            </a:r>
            <a:r>
              <a:rPr lang="en-US" altLang="zh-CN" sz="2400" b="1" u="sng" kern="100"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u="sng" kern="100" dirty="0">
                <a:latin typeface="Times New Roman" panose="02020603050405020304" pitchFamily="18" charset="0"/>
                <a:ea typeface="宋体" panose="02010600030101010101" pitchFamily="2" charset="-122"/>
                <a:cs typeface="Times New Roman" panose="02020603050405020304" pitchFamily="18" charset="0"/>
              </a:rPr>
              <a:t>t</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he Ping-Pong team in our school. I know you are very interested in playing Ping-Pong</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which is </a:t>
            </a:r>
            <a:r>
              <a:rPr lang="en-US" altLang="zh-CN" sz="2400" b="1" u="sng" kern="100" dirty="0">
                <a:solidFill>
                  <a:srgbClr val="0000CC"/>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regarded as</a:t>
            </a:r>
            <a:r>
              <a:rPr lang="en-US" altLang="zh-CN" sz="2400" b="1" kern="100" dirty="0">
                <a:solidFill>
                  <a:srgbClr val="0000CC"/>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the National Ball Sport of China and </a:t>
            </a:r>
            <a:r>
              <a:rPr lang="en-US" altLang="zh-CN" sz="2400" b="1" u="sng" kern="100"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enjoys great popularity</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As for the practice in our school's table tennis team</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here is something about it. </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indent="267970" algn="just"/>
            <a:r>
              <a:rPr lang="en-US" altLang="zh-CN" sz="2400" b="1" u="sng" kern="100"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Athletes</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from our team have </a:t>
            </a:r>
            <a:r>
              <a:rPr lang="en-US" altLang="zh-CN" sz="2400" b="1" u="sng" kern="100" dirty="0">
                <a:solidFill>
                  <a:srgbClr val="0000CC"/>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won many gold medals </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of the contests in recent years and we benefit a lot from playing Ping-Pong</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Members of the team have </a:t>
            </a:r>
            <a:r>
              <a:rPr lang="en-US" altLang="zh-CN" sz="2400" b="1" u="sng" kern="100"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regular training</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on every Friday afternoon from 3:30 pm to 5:00 pm</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If you want to </a:t>
            </a:r>
            <a:r>
              <a:rPr lang="en-US" altLang="zh-CN" sz="2400" b="1" u="sng" kern="100"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apply for</a:t>
            </a:r>
            <a:r>
              <a:rPr lang="en-US" altLang="zh-CN" sz="24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membership</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please </a:t>
            </a:r>
            <a:r>
              <a:rPr lang="en-US" altLang="zh-CN" sz="2400" b="1" u="sng" kern="100"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sign up on our school website</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or </a:t>
            </a:r>
            <a:r>
              <a:rPr lang="en-US" altLang="zh-CN" sz="2400" b="1" u="sng" kern="100" dirty="0">
                <a:solidFill>
                  <a:srgbClr val="0000CC"/>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send an email to</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err="1">
                <a:latin typeface="Times New Roman" panose="02020603050405020304" pitchFamily="18" charset="0"/>
                <a:ea typeface="宋体" panose="02010600030101010101" pitchFamily="2" charset="-122"/>
                <a:cs typeface="Times New Roman" panose="02020603050405020304" pitchFamily="18" charset="0"/>
              </a:rPr>
              <a:t>pingpong@hotmail</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com</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The</a:t>
            </a:r>
            <a:r>
              <a:rPr lang="en-US" altLang="zh-CN" sz="2400" b="1" u="sng" kern="100" dirty="0">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 deadline</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 is June 28th</a:t>
            </a:r>
            <a:r>
              <a:rPr lang="zh-CN" altLang="zh-CN" sz="2400" b="1" kern="100" dirty="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indent="267970" algn="just"/>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I'm looking forward to your arrival and </a:t>
            </a:r>
            <a:r>
              <a:rPr lang="en-US" altLang="zh-CN" sz="2400" b="1" u="sng" kern="100" dirty="0">
                <a:solidFill>
                  <a:srgbClr val="0000CC"/>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joining us </a:t>
            </a:r>
            <a:r>
              <a:rPr lang="en-US" altLang="zh-CN" sz="2400" b="1" kern="100" dirty="0">
                <a:latin typeface="Times New Roman" panose="02020603050405020304" pitchFamily="18" charset="0"/>
                <a:ea typeface="宋体" panose="02010600030101010101" pitchFamily="2" charset="-122"/>
                <a:cs typeface="Times New Roman" panose="02020603050405020304" pitchFamily="18" charset="0"/>
              </a:rPr>
              <a:t>in the near future.</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a:p>
            <a:pPr marL="5067300" indent="266700"/>
            <a:r>
              <a:rPr lang="en-US" altLang="zh-CN" sz="2400" b="1" kern="100" dirty="0">
                <a:latin typeface="华文隶书" panose="02010800040101010101" pitchFamily="2" charset="-122"/>
                <a:ea typeface="宋体" panose="02010600030101010101" pitchFamily="2" charset="-122"/>
                <a:cs typeface="Vijaya" panose="020B0604020202020204" pitchFamily="18" charset="0"/>
              </a:rPr>
              <a:t>				Yours faithfully,                                                  				Li Hua</a:t>
            </a:r>
            <a:endParaRPr lang="zh-CN" altLang="zh-CN" sz="2400" b="1"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descr="水印">
            <a:extLst>
              <a:ext uri="{FF2B5EF4-FFF2-40B4-BE49-F238E27FC236}">
                <a16:creationId xmlns:a16="http://schemas.microsoft.com/office/drawing/2014/main" id="{5C5DC56C-2F52-416A-B50B-43B1BDBC1829}"/>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1000"/>
                                        <p:tgtEl>
                                          <p:spTgt spid="60"/>
                                        </p:tgtEl>
                                      </p:cBhvr>
                                    </p:animEffect>
                                    <p:anim calcmode="lin" valueType="num">
                                      <p:cBhvr>
                                        <p:cTn id="14" dur="1000" fill="hold"/>
                                        <p:tgtEl>
                                          <p:spTgt spid="60"/>
                                        </p:tgtEl>
                                        <p:attrNameLst>
                                          <p:attrName>ppt_x</p:attrName>
                                        </p:attrNameLst>
                                      </p:cBhvr>
                                      <p:tavLst>
                                        <p:tav tm="0">
                                          <p:val>
                                            <p:strVal val="#ppt_x"/>
                                          </p:val>
                                        </p:tav>
                                        <p:tav tm="100000">
                                          <p:val>
                                            <p:strVal val="#ppt_x"/>
                                          </p:val>
                                        </p:tav>
                                      </p:tavLst>
                                    </p:anim>
                                    <p:anim calcmode="lin" valueType="num">
                                      <p:cBhvr>
                                        <p:cTn id="15"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2077" y="96749"/>
            <a:ext cx="1044362" cy="1044362"/>
            <a:chOff x="7885882" y="1610233"/>
            <a:chExt cx="1044362" cy="1044362"/>
          </a:xfrm>
        </p:grpSpPr>
        <p:sp>
          <p:nvSpPr>
            <p:cNvPr id="82" name="泪珠形 81"/>
            <p:cNvSpPr/>
            <p:nvPr/>
          </p:nvSpPr>
          <p:spPr>
            <a:xfrm>
              <a:off x="7885882" y="1610233"/>
              <a:ext cx="1044362" cy="1044362"/>
            </a:xfrm>
            <a:prstGeom prst="teardrop">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83" name="组合 22"/>
            <p:cNvGrpSpPr/>
            <p:nvPr/>
          </p:nvGrpSpPr>
          <p:grpSpPr>
            <a:xfrm>
              <a:off x="8173586" y="1937549"/>
              <a:ext cx="548656" cy="430686"/>
              <a:chOff x="3829050" y="5226603"/>
              <a:chExt cx="1511301" cy="1186348"/>
            </a:xfrm>
            <a:solidFill>
              <a:schemeClr val="bg1"/>
            </a:solidFill>
          </p:grpSpPr>
          <p:sp>
            <p:nvSpPr>
              <p:cNvPr id="86"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7"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8"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9"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0"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1"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2"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
        <p:nvSpPr>
          <p:cNvPr id="84" name="文本框 8"/>
          <p:cNvSpPr txBox="1"/>
          <p:nvPr/>
        </p:nvSpPr>
        <p:spPr>
          <a:xfrm>
            <a:off x="804258" y="1141111"/>
            <a:ext cx="11105665" cy="56323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zh-CN" sz="3600" b="1" kern="100" dirty="0">
                <a:effectLst/>
                <a:latin typeface="Calibri" panose="020F0502020204030204" pitchFamily="34" charset="0"/>
                <a:ea typeface="华文隶书" panose="02010800040101010101" pitchFamily="2" charset="-122"/>
                <a:cs typeface="Vijaya" panose="020B0604020202020204" pitchFamily="18" charset="0"/>
              </a:rPr>
              <a:t>邀请信范文</a:t>
            </a:r>
            <a:r>
              <a:rPr lang="en-US"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36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邀请参加端午节</a:t>
            </a:r>
            <a:r>
              <a:rPr lang="en-US" altLang="zh-CN" sz="36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the Dragon Boat Festival </a:t>
            </a:r>
            <a:r>
              <a:rPr lang="zh-CN" altLang="zh-CN" sz="36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庆祝活动</a:t>
            </a:r>
            <a:r>
              <a:rPr lang="zh-CN"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假定你是李华，你们社区将举行</a:t>
            </a:r>
            <a:r>
              <a:rPr lang="zh-CN" altLang="zh-CN" sz="36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端午节</a:t>
            </a:r>
            <a:r>
              <a:rPr lang="en-US" altLang="zh-CN" sz="36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(the Dragon Boat Festival) </a:t>
            </a:r>
            <a:r>
              <a:rPr lang="zh-CN" altLang="zh-CN" sz="36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庆祝活动</a:t>
            </a:r>
            <a:r>
              <a:rPr lang="zh-CN"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，请你给外教</a:t>
            </a:r>
            <a:r>
              <a:rPr lang="en-US"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Lucy</a:t>
            </a:r>
            <a:r>
              <a:rPr lang="zh-CN"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写封信盛情</a:t>
            </a:r>
            <a:r>
              <a:rPr lang="zh-CN" altLang="zh-CN" sz="36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邀请</a:t>
            </a:r>
            <a:r>
              <a:rPr lang="zh-CN"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她</a:t>
            </a:r>
            <a:r>
              <a:rPr lang="zh-CN" altLang="zh-CN" sz="36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参加</a:t>
            </a:r>
            <a:r>
              <a:rPr lang="zh-CN"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，内容包括：</a:t>
            </a:r>
            <a:r>
              <a:rPr lang="en-US"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 </a:t>
            </a:r>
          </a:p>
          <a:p>
            <a:pPr marL="742950" indent="-742950" algn="just">
              <a:buAutoNum type="arabicPeriod"/>
            </a:pPr>
            <a:r>
              <a:rPr lang="zh-CN"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写信意图；</a:t>
            </a:r>
            <a:r>
              <a:rPr lang="en-US"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3600" b="1" kern="0" spc="25" dirty="0">
              <a:latin typeface="Times New Roman" panose="02020603050405020304" pitchFamily="18" charset="0"/>
              <a:ea typeface="宋体" panose="02010600030101010101" pitchFamily="2" charset="-122"/>
              <a:cs typeface="Times New Roman" panose="02020603050405020304" pitchFamily="18" charset="0"/>
            </a:endParaRPr>
          </a:p>
          <a:p>
            <a:pPr marL="742950" indent="-742950" algn="just">
              <a:buAutoNum type="arabicPeriod"/>
            </a:pPr>
            <a:r>
              <a:rPr lang="zh-CN"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活动时间和地点；</a:t>
            </a:r>
            <a:r>
              <a:rPr lang="en-US"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 </a:t>
            </a:r>
          </a:p>
          <a:p>
            <a:pPr marL="742950" indent="-742950" algn="just">
              <a:buAutoNum type="arabicPeriod"/>
            </a:pPr>
            <a:r>
              <a:rPr lang="zh-CN"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活动内容。</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注意</a:t>
            </a:r>
            <a:r>
              <a:rPr lang="zh-CN" altLang="en-US" sz="3600" b="1" kern="0" spc="25" dirty="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1</a:t>
            </a:r>
            <a:r>
              <a:rPr lang="zh-CN"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左右；</a:t>
            </a:r>
            <a:endParaRPr lang="en-US" altLang="zh-CN" sz="3600" kern="100" dirty="0">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3600" b="1" kern="100" spc="25"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3600" b="1" kern="100" spc="25" dirty="0">
                <a:latin typeface="Calibri" panose="020F0502020204030204" pitchFamily="34" charset="0"/>
                <a:ea typeface="宋体" panose="02010600030101010101" pitchFamily="2" charset="-122"/>
                <a:cs typeface="Times New Roman" panose="02020603050405020304" pitchFamily="18" charset="0"/>
              </a:rPr>
              <a:t>     </a:t>
            </a:r>
            <a:r>
              <a:rPr lang="en-US"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3600" b="1" kern="0" spc="25" dirty="0">
                <a:effectLst/>
                <a:latin typeface="Times New Roman" panose="02020603050405020304" pitchFamily="18" charset="0"/>
                <a:ea typeface="宋体" panose="02010600030101010101" pitchFamily="2" charset="-122"/>
                <a:cs typeface="Times New Roman" panose="02020603050405020304" pitchFamily="18" charset="0"/>
              </a:rPr>
              <a:t>．可适当增加细节，以使行为连贯。</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 name="图片 1" descr="水印">
            <a:extLst>
              <a:ext uri="{FF2B5EF4-FFF2-40B4-BE49-F238E27FC236}">
                <a16:creationId xmlns:a16="http://schemas.microsoft.com/office/drawing/2014/main" id="{4FE8E5D8-CE77-488A-86E0-03E715A6C4C1}"/>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1000"/>
                                        <p:tgtEl>
                                          <p:spTgt spid="84"/>
                                        </p:tgtEl>
                                      </p:cBhvr>
                                    </p:animEffect>
                                    <p:anim calcmode="lin" valueType="num">
                                      <p:cBhvr>
                                        <p:cTn id="14" dur="1000" fill="hold"/>
                                        <p:tgtEl>
                                          <p:spTgt spid="84"/>
                                        </p:tgtEl>
                                        <p:attrNameLst>
                                          <p:attrName>ppt_x</p:attrName>
                                        </p:attrNameLst>
                                      </p:cBhvr>
                                      <p:tavLst>
                                        <p:tav tm="0">
                                          <p:val>
                                            <p:strVal val="#ppt_x"/>
                                          </p:val>
                                        </p:tav>
                                        <p:tav tm="100000">
                                          <p:val>
                                            <p:strVal val="#ppt_x"/>
                                          </p:val>
                                        </p:tav>
                                      </p:tavLst>
                                    </p:anim>
                                    <p:anim calcmode="lin" valueType="num">
                                      <p:cBhvr>
                                        <p:cTn id="15"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2077" y="96749"/>
            <a:ext cx="1044362" cy="1044362"/>
            <a:chOff x="7885882" y="1610233"/>
            <a:chExt cx="1044362" cy="1044362"/>
          </a:xfrm>
        </p:grpSpPr>
        <p:sp>
          <p:nvSpPr>
            <p:cNvPr id="82" name="泪珠形 81"/>
            <p:cNvSpPr/>
            <p:nvPr/>
          </p:nvSpPr>
          <p:spPr>
            <a:xfrm>
              <a:off x="7885882" y="1610233"/>
              <a:ext cx="1044362" cy="1044362"/>
            </a:xfrm>
            <a:prstGeom prst="teardrop">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5" name="组合 22"/>
            <p:cNvGrpSpPr/>
            <p:nvPr/>
          </p:nvGrpSpPr>
          <p:grpSpPr>
            <a:xfrm>
              <a:off x="8173586" y="1937549"/>
              <a:ext cx="548656" cy="430686"/>
              <a:chOff x="3829050" y="5226603"/>
              <a:chExt cx="1511301" cy="1186348"/>
            </a:xfrm>
            <a:solidFill>
              <a:schemeClr val="bg1"/>
            </a:solidFill>
          </p:grpSpPr>
          <p:sp>
            <p:nvSpPr>
              <p:cNvPr id="86"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7"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8"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9"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0"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1"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2"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
        <p:nvSpPr>
          <p:cNvPr id="84" name="文本框 8"/>
          <p:cNvSpPr txBox="1"/>
          <p:nvPr/>
        </p:nvSpPr>
        <p:spPr>
          <a:xfrm>
            <a:off x="1213238" y="5587662"/>
            <a:ext cx="10696685" cy="1015663"/>
          </a:xfrm>
          <a:prstGeom prst="rect">
            <a:avLst/>
          </a:prstGeom>
          <a:noFill/>
          <a:ln>
            <a:solidFill>
              <a:schemeClr val="bg2">
                <a:lumMod val="50000"/>
              </a:schemeClr>
            </a:solidFill>
          </a:ln>
          <a:effectLst>
            <a:outerShdw blurRad="63500" sx="102000" sy="102000" algn="ctr" rotWithShape="0">
              <a:prstClr val="black">
                <a:alpha val="40000"/>
              </a:prstClr>
            </a:out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zh-CN" sz="2000" b="1" kern="100" dirty="0">
                <a:effectLst/>
                <a:latin typeface="Calibri" panose="020F0502020204030204" pitchFamily="34" charset="0"/>
                <a:ea typeface="华文隶书" panose="02010800040101010101" pitchFamily="2" charset="-122"/>
                <a:cs typeface="Vijaya" panose="020B0604020202020204" pitchFamily="18" charset="0"/>
              </a:rPr>
              <a:t>邀请信</a:t>
            </a:r>
            <a:r>
              <a:rPr lang="en-US" altLang="zh-CN" sz="2000" b="1" kern="0" spc="25"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zh-CN" sz="2000" b="1" kern="0" spc="25"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邀请参加端午节</a:t>
            </a:r>
            <a:r>
              <a:rPr lang="en-US" altLang="zh-CN" sz="20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the Dragon Boat Festival </a:t>
            </a:r>
            <a:r>
              <a:rPr lang="zh-CN" altLang="zh-CN" sz="2000" b="1" kern="0" spc="25"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庆祝活动</a:t>
            </a:r>
            <a:r>
              <a:rPr lang="zh-CN" altLang="zh-CN" sz="2000" b="1" kern="0" spc="25"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zh-CN" altLang="en-US" sz="2000" b="1" u="sng" kern="0" spc="25"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此学生写的应用文首句</a:t>
            </a:r>
            <a:r>
              <a:rPr lang="zh-CN" altLang="en-US" sz="2000" b="1" u="sng"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典型的</a:t>
            </a:r>
            <a:r>
              <a:rPr lang="en-US" altLang="zh-CN" sz="2000" b="1" u="sng" kern="0" spc="25" dirty="0" err="1">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Chinglish</a:t>
            </a:r>
            <a:r>
              <a:rPr lang="en-US" altLang="zh-CN" sz="2000" b="1" u="sng"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r>
              <a:rPr lang="zh-CN" altLang="en-US" sz="2000" b="1" u="sng"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时态和语态运用有误，活动描述过于简单，</a:t>
            </a:r>
            <a:r>
              <a:rPr lang="zh-CN" altLang="en-US" sz="2000" b="1" u="sng" kern="0" spc="25" dirty="0">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句与句之间</a:t>
            </a:r>
            <a:r>
              <a:rPr lang="zh-CN" altLang="en-US" sz="2000" b="1" u="sng"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衔接不到位，活动的具体安排不够详尽，</a:t>
            </a:r>
            <a:r>
              <a:rPr lang="zh-CN" altLang="en-US" sz="2000" b="1" u="sng" kern="0" spc="25" dirty="0">
                <a:solidFill>
                  <a:srgbClr val="0000CC"/>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句意表达太过简洁</a:t>
            </a:r>
            <a:r>
              <a:rPr lang="zh-CN" altLang="en-US" sz="2000" b="1" u="sng"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 name="图片 1" descr="微信图片_2020072113335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644" y="93195"/>
            <a:ext cx="9093549" cy="5535827"/>
          </a:xfrm>
          <a:prstGeom prst="rect">
            <a:avLst/>
          </a:prstGeom>
          <a:ln>
            <a:noFill/>
          </a:ln>
          <a:effectLst>
            <a:softEdge rad="112500"/>
          </a:effectLst>
        </p:spPr>
      </p:pic>
      <p:sp>
        <p:nvSpPr>
          <p:cNvPr id="4" name="云形 3"/>
          <p:cNvSpPr/>
          <p:nvPr/>
        </p:nvSpPr>
        <p:spPr>
          <a:xfrm>
            <a:off x="2309375" y="2680447"/>
            <a:ext cx="4091424" cy="74031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800" b="1" u="sng" kern="0" spc="25" dirty="0">
                <a:ln>
                  <a:solidFill>
                    <a:schemeClr val="bg2">
                      <a:lumMod val="50000"/>
                    </a:schemeClr>
                  </a:solidFill>
                </a:ln>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活动的具体安排不够详尽</a:t>
            </a:r>
            <a:endParaRPr kumimoji="1" lang="zh-CN" altLang="en-US" sz="2800" dirty="0">
              <a:ln>
                <a:solidFill>
                  <a:schemeClr val="bg2">
                    <a:lumMod val="50000"/>
                  </a:schemeClr>
                </a:solidFill>
              </a:ln>
            </a:endParaRPr>
          </a:p>
        </p:txBody>
      </p:sp>
      <p:sp>
        <p:nvSpPr>
          <p:cNvPr id="17" name="云形 16"/>
          <p:cNvSpPr/>
          <p:nvPr/>
        </p:nvSpPr>
        <p:spPr>
          <a:xfrm>
            <a:off x="5393726" y="1940130"/>
            <a:ext cx="3410465" cy="740317"/>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800" b="1" u="sng" kern="0" spc="25" dirty="0">
                <a:ln>
                  <a:solidFill>
                    <a:schemeClr val="bg2">
                      <a:lumMod val="50000"/>
                    </a:schemeClr>
                  </a:solidFill>
                </a:ln>
                <a:solidFill>
                  <a:srgbClr val="00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句与句之间</a:t>
            </a:r>
            <a:r>
              <a:rPr lang="zh-CN" altLang="en-US" sz="2800" b="1" u="sng" kern="0" spc="25" dirty="0">
                <a:ln>
                  <a:solidFill>
                    <a:schemeClr val="bg2">
                      <a:lumMod val="50000"/>
                    </a:schemeClr>
                  </a:solidFill>
                </a:ln>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衔接不到位</a:t>
            </a:r>
            <a:endParaRPr kumimoji="1" lang="zh-CN" altLang="en-US" sz="2800" dirty="0">
              <a:ln>
                <a:solidFill>
                  <a:schemeClr val="bg2">
                    <a:lumMod val="50000"/>
                  </a:schemeClr>
                </a:solidFill>
              </a:ln>
            </a:endParaRPr>
          </a:p>
        </p:txBody>
      </p:sp>
      <p:sp>
        <p:nvSpPr>
          <p:cNvPr id="19" name="云形 18"/>
          <p:cNvSpPr/>
          <p:nvPr/>
        </p:nvSpPr>
        <p:spPr>
          <a:xfrm>
            <a:off x="9924604" y="1470573"/>
            <a:ext cx="2498056" cy="74031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800" b="1" u="sng" kern="0" spc="25" dirty="0">
                <a:ln>
                  <a:solidFill>
                    <a:schemeClr val="bg2">
                      <a:lumMod val="50000"/>
                    </a:schemeClr>
                  </a:solidFill>
                </a:ln>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活动描述过于简单</a:t>
            </a:r>
          </a:p>
        </p:txBody>
      </p:sp>
      <p:sp>
        <p:nvSpPr>
          <p:cNvPr id="20" name="云形 19"/>
          <p:cNvSpPr/>
          <p:nvPr/>
        </p:nvSpPr>
        <p:spPr>
          <a:xfrm>
            <a:off x="9924604" y="2680447"/>
            <a:ext cx="2498056" cy="74031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sz="2800" b="1" u="sng" kern="0" spc="25" dirty="0">
                <a:ln>
                  <a:solidFill>
                    <a:schemeClr val="bg2">
                      <a:lumMod val="50000"/>
                    </a:schemeClr>
                  </a:solidFill>
                </a:ln>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句意表达太过简洁</a:t>
            </a:r>
          </a:p>
        </p:txBody>
      </p:sp>
      <p:sp>
        <p:nvSpPr>
          <p:cNvPr id="11" name="云形标注 10"/>
          <p:cNvSpPr/>
          <p:nvPr/>
        </p:nvSpPr>
        <p:spPr>
          <a:xfrm>
            <a:off x="3435320" y="-84243"/>
            <a:ext cx="3126260" cy="1016616"/>
          </a:xfrm>
          <a:prstGeom prst="cloud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800" b="1" u="sng" kern="0" spc="25" dirty="0">
                <a:ln>
                  <a:solidFill>
                    <a:schemeClr val="bg2">
                      <a:lumMod val="50000"/>
                    </a:schemeClr>
                  </a:solidFill>
                </a:ln>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典型的</a:t>
            </a:r>
            <a:r>
              <a:rPr lang="en-US" altLang="zh-CN" sz="2800" b="1" u="sng" kern="0" spc="25" dirty="0" err="1">
                <a:ln>
                  <a:solidFill>
                    <a:schemeClr val="bg2">
                      <a:lumMod val="50000"/>
                    </a:schemeClr>
                  </a:solidFill>
                </a:ln>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Chinglish</a:t>
            </a:r>
            <a:endParaRPr kumimoji="1" lang="zh-CN" altLang="en-US" sz="2800" dirty="0">
              <a:ln>
                <a:solidFill>
                  <a:schemeClr val="bg2">
                    <a:lumMod val="50000"/>
                  </a:schemeClr>
                </a:solidFill>
              </a:ln>
              <a:solidFill>
                <a:srgbClr val="000000"/>
              </a:solidFill>
            </a:endParaRPr>
          </a:p>
        </p:txBody>
      </p:sp>
      <p:sp>
        <p:nvSpPr>
          <p:cNvPr id="27" name="云形标注 26"/>
          <p:cNvSpPr/>
          <p:nvPr/>
        </p:nvSpPr>
        <p:spPr>
          <a:xfrm>
            <a:off x="7098958" y="-36988"/>
            <a:ext cx="3126260" cy="1016616"/>
          </a:xfrm>
          <a:prstGeom prst="cloudCallout">
            <a:avLst>
              <a:gd name="adj1" fmla="val -20833"/>
              <a:gd name="adj2" fmla="val 734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800" b="1" u="sng" kern="0" spc="25" dirty="0">
                <a:ln>
                  <a:solidFill>
                    <a:schemeClr val="bg2">
                      <a:lumMod val="50000"/>
                    </a:schemeClr>
                  </a:solidFill>
                </a:ln>
                <a:solidFill>
                  <a:srgbClr val="FF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时态和语态运用有误</a:t>
            </a:r>
            <a:endParaRPr kumimoji="1" lang="zh-CN" altLang="en-US" sz="2800" dirty="0">
              <a:ln>
                <a:solidFill>
                  <a:schemeClr val="bg2">
                    <a:lumMod val="50000"/>
                  </a:schemeClr>
                </a:solidFill>
              </a:ln>
              <a:solidFill>
                <a:srgbClr val="000000"/>
              </a:solidFill>
            </a:endParaRPr>
          </a:p>
        </p:txBody>
      </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ircle(in)">
                                      <p:cBhvr>
                                        <p:cTn id="25" dur="20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2000"/>
                                        <p:tgtEl>
                                          <p:spTgt spid="20"/>
                                        </p:tgtEl>
                                      </p:cBhvr>
                                    </p:animEffect>
                                    <p:anim calcmode="lin" valueType="num">
                                      <p:cBhvr>
                                        <p:cTn id="36" dur="2000" fill="hold"/>
                                        <p:tgtEl>
                                          <p:spTgt spid="20"/>
                                        </p:tgtEl>
                                        <p:attrNameLst>
                                          <p:attrName>ppt_w</p:attrName>
                                        </p:attrNameLst>
                                      </p:cBhvr>
                                      <p:tavLst>
                                        <p:tav tm="0" fmla="#ppt_w*sin(2.5*pi*$)">
                                          <p:val>
                                            <p:fltVal val="0"/>
                                          </p:val>
                                        </p:tav>
                                        <p:tav tm="100000">
                                          <p:val>
                                            <p:fltVal val="1"/>
                                          </p:val>
                                        </p:tav>
                                      </p:tavLst>
                                    </p:anim>
                                    <p:anim calcmode="lin" valueType="num">
                                      <p:cBhvr>
                                        <p:cTn id="37"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heel(1)">
                                      <p:cBhvr>
                                        <p:cTn id="54"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4" grpId="0" animBg="1"/>
      <p:bldP spid="17" grpId="0" animBg="1"/>
      <p:bldP spid="19" grpId="0" animBg="1"/>
      <p:bldP spid="20" grpId="0" animBg="1"/>
      <p:bldP spid="11"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2077" y="96749"/>
            <a:ext cx="1044362" cy="1044362"/>
            <a:chOff x="7885882" y="1610233"/>
            <a:chExt cx="1044362" cy="1044362"/>
          </a:xfrm>
        </p:grpSpPr>
        <p:sp>
          <p:nvSpPr>
            <p:cNvPr id="82" name="泪珠形 81"/>
            <p:cNvSpPr/>
            <p:nvPr/>
          </p:nvSpPr>
          <p:spPr>
            <a:xfrm>
              <a:off x="7885882" y="1610233"/>
              <a:ext cx="1044362" cy="1044362"/>
            </a:xfrm>
            <a:prstGeom prst="teardrop">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83" name="组合 22"/>
            <p:cNvGrpSpPr/>
            <p:nvPr/>
          </p:nvGrpSpPr>
          <p:grpSpPr>
            <a:xfrm>
              <a:off x="8173586" y="1937549"/>
              <a:ext cx="548656" cy="430686"/>
              <a:chOff x="3829050" y="5226603"/>
              <a:chExt cx="1511301" cy="1186348"/>
            </a:xfrm>
            <a:solidFill>
              <a:schemeClr val="bg1"/>
            </a:solidFill>
          </p:grpSpPr>
          <p:sp>
            <p:nvSpPr>
              <p:cNvPr id="86"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7"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8"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9"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0"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1"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2"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
        <p:nvSpPr>
          <p:cNvPr id="11" name="云形标注 10"/>
          <p:cNvSpPr/>
          <p:nvPr/>
        </p:nvSpPr>
        <p:spPr>
          <a:xfrm>
            <a:off x="2927636" y="148966"/>
            <a:ext cx="8788400" cy="1016616"/>
          </a:xfrm>
          <a:prstGeom prst="cloudCallout">
            <a:avLst/>
          </a:prstGeom>
          <a:solidFill>
            <a:srgbClr val="FFFF00"/>
          </a:solidFill>
          <a:ln>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buFont typeface="Wingdings" panose="05000000000000000000" pitchFamily="2" charset="2"/>
              <a:buBlip>
                <a:blip r:embed="rId2"/>
              </a:buBlip>
            </a:pPr>
            <a:r>
              <a:rPr lang="en-US" altLang="zh-CN" sz="2800" b="1" kern="100" dirty="0">
                <a:solidFill>
                  <a:srgbClr val="FF0000"/>
                </a:solidFill>
                <a:latin typeface="Calibri" panose="020F0502020204030204" pitchFamily="34" charset="0"/>
                <a:ea typeface="宋体" panose="02010600030101010101" pitchFamily="2" charset="-122"/>
                <a:cs typeface="Times New Roman" panose="02020603050405020304" pitchFamily="18" charset="0"/>
              </a:rPr>
              <a:t>Writing help: structure and content</a:t>
            </a:r>
          </a:p>
        </p:txBody>
      </p:sp>
      <p:pic>
        <p:nvPicPr>
          <p:cNvPr id="5122" name="Picture 2" descr="G:\高中英语应用文写作-邀请信投稿\邀请信思维导图\邀请参加端午节.png"/>
          <p:cNvPicPr>
            <a:picLocks noChangeAspect="1" noChangeArrowheads="1"/>
          </p:cNvPicPr>
          <p:nvPr/>
        </p:nvPicPr>
        <p:blipFill>
          <a:blip r:embed="rId3"/>
          <a:srcRect/>
          <a:stretch>
            <a:fillRect/>
          </a:stretch>
        </p:blipFill>
        <p:spPr bwMode="auto">
          <a:xfrm>
            <a:off x="569781" y="1351176"/>
            <a:ext cx="11288550" cy="4826000"/>
          </a:xfrm>
          <a:prstGeom prst="rect">
            <a:avLst/>
          </a:prstGeom>
          <a:noFill/>
        </p:spPr>
      </p:pic>
      <p:pic>
        <p:nvPicPr>
          <p:cNvPr id="2" name="图片 1" descr="水印">
            <a:extLst>
              <a:ext uri="{FF2B5EF4-FFF2-40B4-BE49-F238E27FC236}">
                <a16:creationId xmlns:a16="http://schemas.microsoft.com/office/drawing/2014/main" id="{EE817926-1398-40A4-A25D-76211D2C45FA}"/>
              </a:ext>
            </a:extLst>
          </p:cNvPr>
          <p:cNvPicPr>
            <a:picLocks noChangeAspect="1"/>
          </p:cNvPicPr>
          <p:nvPr/>
        </p:nvPicPr>
        <p:blipFill>
          <a:blip r:embed="rId4"/>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randombar(horizontal)">
                                      <p:cBhvr>
                                        <p:cTn id="18"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8"/>
          <p:cNvSpPr txBox="1"/>
          <p:nvPr/>
        </p:nvSpPr>
        <p:spPr>
          <a:xfrm>
            <a:off x="953729" y="1864667"/>
            <a:ext cx="10520515" cy="53376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Clr>
                <a:srgbClr val="FF0000"/>
              </a:buClr>
              <a:buFont typeface="Wingdings" panose="05000000000000000000" pitchFamily="2" charset="2"/>
              <a:buChar char=""/>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After learning this lesson, you will</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mj-lt"/>
              <a:buAutoNum type="arabicPeriod"/>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learn about the structure and contents of letters;</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mj-lt"/>
              <a:buAutoNum type="arabicPeriod"/>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apply the format to your writing properly.</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mj-lt"/>
              <a:buAutoNum type="arabicPeriod"/>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write the points completely and clearly.</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mj-lt"/>
              <a:buAutoNum type="arabicPeriod"/>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make your writing more coherent.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mj-lt"/>
              <a:buAutoNum type="arabicPeriod"/>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use appropriate expressions in your writing and mind your tone.</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mj-lt"/>
              <a:buAutoNum type="arabicPeriod"/>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use some advanced expressions and sentence patterns to write a letter.</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mj-lt"/>
              <a:buAutoNum type="arabicPeriod"/>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know what a good letter of invitation is like.</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mj-lt"/>
              <a:buAutoNum type="arabicPeriod"/>
            </a:pPr>
            <a:r>
              <a:rPr lang="en-US" altLang="zh-CN" sz="2800" b="1" kern="100" dirty="0">
                <a:effectLst/>
                <a:latin typeface="Calibri" panose="020F0502020204030204" pitchFamily="34" charset="0"/>
                <a:ea typeface="宋体" panose="02010600030101010101" pitchFamily="2" charset="-122"/>
                <a:cs typeface="Times New Roman" panose="02020603050405020304" pitchFamily="18" charset="0"/>
              </a:rPr>
              <a:t>write an appropriate letter of invitation, especially pay attention to the tone and language.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30000"/>
              </a:lnSpc>
            </a:pPr>
            <a:r>
              <a:rPr lang="zh-CN" altLang="en-US" sz="2800" dirty="0">
                <a:solidFill>
                  <a:schemeClr val="tx1">
                    <a:lumMod val="75000"/>
                    <a:lumOff val="25000"/>
                  </a:schemeClr>
                </a:solidFill>
                <a:latin typeface="+mn-ea"/>
              </a:rPr>
              <a:t>。</a:t>
            </a:r>
          </a:p>
        </p:txBody>
      </p:sp>
      <p:sp>
        <p:nvSpPr>
          <p:cNvPr id="5" name="矩形 4"/>
          <p:cNvSpPr/>
          <p:nvPr/>
        </p:nvSpPr>
        <p:spPr>
          <a:xfrm>
            <a:off x="2948508" y="832576"/>
            <a:ext cx="6530955" cy="707886"/>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marL="342900" lvl="0" indent="-342900" algn="just">
              <a:buClr>
                <a:srgbClr val="FF0000"/>
              </a:buClr>
              <a:buFont typeface="Wingdings" panose="05000000000000000000" pitchFamily="2" charset="2"/>
              <a:buChar char=""/>
            </a:pPr>
            <a:r>
              <a:rPr lang="zh-CN" altLang="zh-CN" sz="4000" b="1" kern="1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宋体" panose="02010600030101010101" pitchFamily="2" charset="-122"/>
                <a:cs typeface="Times New Roman" panose="02020603050405020304" pitchFamily="18" charset="0"/>
              </a:rPr>
              <a:t>学习目标： </a:t>
            </a:r>
            <a:r>
              <a:rPr lang="en-US" altLang="zh-CN" sz="4000" b="1" kern="1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Learning  Goals</a:t>
            </a:r>
            <a:endParaRPr lang="zh-CN" altLang="zh-CN" sz="4000" b="1" kern="1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000"/>
                                        <p:tgtEl>
                                          <p:spTgt spid="4">
                                            <p:txEl>
                                              <p:pRg st="3" end="3"/>
                                            </p:txEl>
                                          </p:spTgt>
                                        </p:tgtEl>
                                      </p:cBhvr>
                                    </p:animEffect>
                                    <p:anim calcmode="lin" valueType="num">
                                      <p:cBhvr>
                                        <p:cTn id="3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1000"/>
                                        <p:tgtEl>
                                          <p:spTgt spid="4">
                                            <p:txEl>
                                              <p:pRg st="4" end="4"/>
                                            </p:txEl>
                                          </p:spTgt>
                                        </p:tgtEl>
                                      </p:cBhvr>
                                    </p:animEffect>
                                    <p:anim calcmode="lin" valueType="num">
                                      <p:cBhvr>
                                        <p:cTn id="3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42" presetClass="entr" presetSubtype="0" fill="hold" grpId="0" nodeType="after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42" presetClass="entr" presetSubtype="0" fill="hold" grpId="0" nodeType="after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fade">
                                      <p:cBhvr>
                                        <p:cTn id="48" dur="1000"/>
                                        <p:tgtEl>
                                          <p:spTgt spid="4">
                                            <p:txEl>
                                              <p:pRg st="6" end="6"/>
                                            </p:txEl>
                                          </p:spTgt>
                                        </p:tgtEl>
                                      </p:cBhvr>
                                    </p:animEffect>
                                    <p:anim calcmode="lin" valueType="num">
                                      <p:cBhvr>
                                        <p:cTn id="4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51" fill="hold">
                            <p:stCondLst>
                              <p:cond delay="7500"/>
                            </p:stCondLst>
                            <p:childTnLst>
                              <p:par>
                                <p:cTn id="52" presetID="42" presetClass="entr" presetSubtype="0" fill="hold" grpId="0" nodeType="after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fade">
                                      <p:cBhvr>
                                        <p:cTn id="54" dur="1000"/>
                                        <p:tgtEl>
                                          <p:spTgt spid="4">
                                            <p:txEl>
                                              <p:pRg st="7" end="7"/>
                                            </p:txEl>
                                          </p:spTgt>
                                        </p:tgtEl>
                                      </p:cBhvr>
                                    </p:animEffect>
                                    <p:anim calcmode="lin" valueType="num">
                                      <p:cBhvr>
                                        <p:cTn id="5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4">
                                            <p:txEl>
                                              <p:pRg st="8" end="8"/>
                                            </p:txEl>
                                          </p:spTgt>
                                        </p:tgtEl>
                                        <p:attrNameLst>
                                          <p:attrName>style.visibility</p:attrName>
                                        </p:attrNameLst>
                                      </p:cBhvr>
                                      <p:to>
                                        <p:strVal val="visible"/>
                                      </p:to>
                                    </p:set>
                                    <p:animEffect transition="in" filter="fade">
                                      <p:cBhvr>
                                        <p:cTn id="60" dur="1000"/>
                                        <p:tgtEl>
                                          <p:spTgt spid="4">
                                            <p:txEl>
                                              <p:pRg st="8" end="8"/>
                                            </p:txEl>
                                          </p:spTgt>
                                        </p:tgtEl>
                                      </p:cBhvr>
                                    </p:animEffect>
                                    <p:anim calcmode="lin" valueType="num">
                                      <p:cBhvr>
                                        <p:cTn id="6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par>
                          <p:cTn id="63" fill="hold">
                            <p:stCondLst>
                              <p:cond delay="9500"/>
                            </p:stCondLst>
                            <p:childTnLst>
                              <p:par>
                                <p:cTn id="64" presetID="42" presetClass="entr" presetSubtype="0" fill="hold" grpId="0" nodeType="afterEffect">
                                  <p:stCondLst>
                                    <p:cond delay="0"/>
                                  </p:stCondLst>
                                  <p:childTnLst>
                                    <p:set>
                                      <p:cBhvr>
                                        <p:cTn id="65" dur="1" fill="hold">
                                          <p:stCondLst>
                                            <p:cond delay="0"/>
                                          </p:stCondLst>
                                        </p:cTn>
                                        <p:tgtEl>
                                          <p:spTgt spid="4">
                                            <p:txEl>
                                              <p:pRg st="9" end="9"/>
                                            </p:txEl>
                                          </p:spTgt>
                                        </p:tgtEl>
                                        <p:attrNameLst>
                                          <p:attrName>style.visibility</p:attrName>
                                        </p:attrNameLst>
                                      </p:cBhvr>
                                      <p:to>
                                        <p:strVal val="visible"/>
                                      </p:to>
                                    </p:set>
                                    <p:animEffect transition="in" filter="fade">
                                      <p:cBhvr>
                                        <p:cTn id="66" dur="1000"/>
                                        <p:tgtEl>
                                          <p:spTgt spid="4">
                                            <p:txEl>
                                              <p:pRg st="9" end="9"/>
                                            </p:txEl>
                                          </p:spTgt>
                                        </p:tgtEl>
                                      </p:cBhvr>
                                    </p:animEffect>
                                    <p:anim calcmode="lin" valueType="num">
                                      <p:cBhvr>
                                        <p:cTn id="6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2077" y="96749"/>
            <a:ext cx="1044362" cy="1044362"/>
            <a:chOff x="7885882" y="1610233"/>
            <a:chExt cx="1044362" cy="1044362"/>
          </a:xfrm>
        </p:grpSpPr>
        <p:sp>
          <p:nvSpPr>
            <p:cNvPr id="82" name="泪珠形 81"/>
            <p:cNvSpPr/>
            <p:nvPr/>
          </p:nvSpPr>
          <p:spPr>
            <a:xfrm>
              <a:off x="7885882" y="1610233"/>
              <a:ext cx="1044362" cy="1044362"/>
            </a:xfrm>
            <a:prstGeom prst="teardrop">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83" name="组合 22"/>
            <p:cNvGrpSpPr/>
            <p:nvPr/>
          </p:nvGrpSpPr>
          <p:grpSpPr>
            <a:xfrm>
              <a:off x="8173586" y="1937549"/>
              <a:ext cx="548656" cy="430686"/>
              <a:chOff x="3829050" y="5226603"/>
              <a:chExt cx="1511301" cy="1186348"/>
            </a:xfrm>
            <a:solidFill>
              <a:schemeClr val="bg1"/>
            </a:solidFill>
          </p:grpSpPr>
          <p:sp>
            <p:nvSpPr>
              <p:cNvPr id="86" name="Freeform 12"/>
              <p:cNvSpPr>
                <a:spLocks noEditPoints="1"/>
              </p:cNvSpPr>
              <p:nvPr/>
            </p:nvSpPr>
            <p:spPr bwMode="auto">
              <a:xfrm>
                <a:off x="3829050" y="5226603"/>
                <a:ext cx="1511301" cy="1186348"/>
              </a:xfrm>
              <a:custGeom>
                <a:avLst/>
                <a:gdLst>
                  <a:gd name="T0" fmla="*/ 2372 w 2506"/>
                  <a:gd name="T1" fmla="*/ 1716 h 1970"/>
                  <a:gd name="T2" fmla="*/ 2372 w 2506"/>
                  <a:gd name="T3" fmla="*/ 1716 h 1970"/>
                  <a:gd name="T4" fmla="*/ 1858 w 2506"/>
                  <a:gd name="T5" fmla="*/ 1575 h 1970"/>
                  <a:gd name="T6" fmla="*/ 1818 w 2506"/>
                  <a:gd name="T7" fmla="*/ 1576 h 1970"/>
                  <a:gd name="T8" fmla="*/ 1323 w 2506"/>
                  <a:gd name="T9" fmla="*/ 1715 h 1970"/>
                  <a:gd name="T10" fmla="*/ 1323 w 2506"/>
                  <a:gd name="T11" fmla="*/ 308 h 1970"/>
                  <a:gd name="T12" fmla="*/ 1847 w 2506"/>
                  <a:gd name="T13" fmla="*/ 133 h 1970"/>
                  <a:gd name="T14" fmla="*/ 2372 w 2506"/>
                  <a:gd name="T15" fmla="*/ 310 h 1970"/>
                  <a:gd name="T16" fmla="*/ 2372 w 2506"/>
                  <a:gd name="T17" fmla="*/ 1716 h 1970"/>
                  <a:gd name="T18" fmla="*/ 1182 w 2506"/>
                  <a:gd name="T19" fmla="*/ 1715 h 1970"/>
                  <a:gd name="T20" fmla="*/ 1182 w 2506"/>
                  <a:gd name="T21" fmla="*/ 1715 h 1970"/>
                  <a:gd name="T22" fmla="*/ 688 w 2506"/>
                  <a:gd name="T23" fmla="*/ 1576 h 1970"/>
                  <a:gd name="T24" fmla="*/ 647 w 2506"/>
                  <a:gd name="T25" fmla="*/ 1575 h 1970"/>
                  <a:gd name="T26" fmla="*/ 133 w 2506"/>
                  <a:gd name="T27" fmla="*/ 1716 h 1970"/>
                  <a:gd name="T28" fmla="*/ 133 w 2506"/>
                  <a:gd name="T29" fmla="*/ 310 h 1970"/>
                  <a:gd name="T30" fmla="*/ 659 w 2506"/>
                  <a:gd name="T31" fmla="*/ 133 h 1970"/>
                  <a:gd name="T32" fmla="*/ 1182 w 2506"/>
                  <a:gd name="T33" fmla="*/ 308 h 1970"/>
                  <a:gd name="T34" fmla="*/ 1182 w 2506"/>
                  <a:gd name="T35" fmla="*/ 1715 h 1970"/>
                  <a:gd name="T36" fmla="*/ 1849 w 2506"/>
                  <a:gd name="T37" fmla="*/ 0 h 1970"/>
                  <a:gd name="T38" fmla="*/ 1849 w 2506"/>
                  <a:gd name="T39" fmla="*/ 0 h 1970"/>
                  <a:gd name="T40" fmla="*/ 1823 w 2506"/>
                  <a:gd name="T41" fmla="*/ 0 h 1970"/>
                  <a:gd name="T42" fmla="*/ 1253 w 2506"/>
                  <a:gd name="T43" fmla="*/ 184 h 1970"/>
                  <a:gd name="T44" fmla="*/ 683 w 2506"/>
                  <a:gd name="T45" fmla="*/ 0 h 1970"/>
                  <a:gd name="T46" fmla="*/ 657 w 2506"/>
                  <a:gd name="T47" fmla="*/ 0 h 1970"/>
                  <a:gd name="T48" fmla="*/ 5 w 2506"/>
                  <a:gd name="T49" fmla="*/ 267 h 1970"/>
                  <a:gd name="T50" fmla="*/ 0 w 2506"/>
                  <a:gd name="T51" fmla="*/ 279 h 1970"/>
                  <a:gd name="T52" fmla="*/ 0 w 2506"/>
                  <a:gd name="T53" fmla="*/ 1970 h 1970"/>
                  <a:gd name="T54" fmla="*/ 107 w 2506"/>
                  <a:gd name="T55" fmla="*/ 1889 h 1970"/>
                  <a:gd name="T56" fmla="*/ 682 w 2506"/>
                  <a:gd name="T57" fmla="*/ 1709 h 1970"/>
                  <a:gd name="T58" fmla="*/ 1190 w 2506"/>
                  <a:gd name="T59" fmla="*/ 1876 h 1970"/>
                  <a:gd name="T60" fmla="*/ 1208 w 2506"/>
                  <a:gd name="T61" fmla="*/ 1888 h 1970"/>
                  <a:gd name="T62" fmla="*/ 1253 w 2506"/>
                  <a:gd name="T63" fmla="*/ 1924 h 1970"/>
                  <a:gd name="T64" fmla="*/ 1298 w 2506"/>
                  <a:gd name="T65" fmla="*/ 1888 h 1970"/>
                  <a:gd name="T66" fmla="*/ 1316 w 2506"/>
                  <a:gd name="T67" fmla="*/ 1876 h 1970"/>
                  <a:gd name="T68" fmla="*/ 1824 w 2506"/>
                  <a:gd name="T69" fmla="*/ 1709 h 1970"/>
                  <a:gd name="T70" fmla="*/ 2399 w 2506"/>
                  <a:gd name="T71" fmla="*/ 1889 h 1970"/>
                  <a:gd name="T72" fmla="*/ 2506 w 2506"/>
                  <a:gd name="T73" fmla="*/ 1970 h 1970"/>
                  <a:gd name="T74" fmla="*/ 2506 w 2506"/>
                  <a:gd name="T75" fmla="*/ 279 h 1970"/>
                  <a:gd name="T76" fmla="*/ 2501 w 2506"/>
                  <a:gd name="T77" fmla="*/ 267 h 1970"/>
                  <a:gd name="T78" fmla="*/ 1849 w 2506"/>
                  <a:gd name="T79"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06" h="1970">
                    <a:moveTo>
                      <a:pt x="2372" y="1716"/>
                    </a:moveTo>
                    <a:lnTo>
                      <a:pt x="2372" y="1716"/>
                    </a:lnTo>
                    <a:cubicBezTo>
                      <a:pt x="2261" y="1655"/>
                      <a:pt x="2075" y="1575"/>
                      <a:pt x="1858" y="1575"/>
                    </a:cubicBezTo>
                    <a:cubicBezTo>
                      <a:pt x="1845" y="1575"/>
                      <a:pt x="1831" y="1576"/>
                      <a:pt x="1818" y="1576"/>
                    </a:cubicBezTo>
                    <a:cubicBezTo>
                      <a:pt x="1599" y="1587"/>
                      <a:pt x="1427" y="1659"/>
                      <a:pt x="1323" y="1715"/>
                    </a:cubicBezTo>
                    <a:lnTo>
                      <a:pt x="1323" y="308"/>
                    </a:lnTo>
                    <a:cubicBezTo>
                      <a:pt x="1347" y="271"/>
                      <a:pt x="1462" y="127"/>
                      <a:pt x="1847" y="133"/>
                    </a:cubicBezTo>
                    <a:cubicBezTo>
                      <a:pt x="2229" y="140"/>
                      <a:pt x="2347" y="273"/>
                      <a:pt x="2372" y="310"/>
                    </a:cubicBezTo>
                    <a:lnTo>
                      <a:pt x="2372" y="1716"/>
                    </a:lnTo>
                    <a:close/>
                    <a:moveTo>
                      <a:pt x="1182" y="1715"/>
                    </a:moveTo>
                    <a:lnTo>
                      <a:pt x="1182" y="1715"/>
                    </a:lnTo>
                    <a:cubicBezTo>
                      <a:pt x="1079" y="1659"/>
                      <a:pt x="906" y="1587"/>
                      <a:pt x="688" y="1576"/>
                    </a:cubicBezTo>
                    <a:cubicBezTo>
                      <a:pt x="674" y="1576"/>
                      <a:pt x="661" y="1575"/>
                      <a:pt x="647" y="1575"/>
                    </a:cubicBezTo>
                    <a:cubicBezTo>
                      <a:pt x="431" y="1575"/>
                      <a:pt x="244" y="1655"/>
                      <a:pt x="133" y="1716"/>
                    </a:cubicBezTo>
                    <a:lnTo>
                      <a:pt x="133" y="310"/>
                    </a:lnTo>
                    <a:cubicBezTo>
                      <a:pt x="159" y="273"/>
                      <a:pt x="276" y="140"/>
                      <a:pt x="659" y="133"/>
                    </a:cubicBezTo>
                    <a:cubicBezTo>
                      <a:pt x="1044" y="127"/>
                      <a:pt x="1159" y="271"/>
                      <a:pt x="1182" y="308"/>
                    </a:cubicBezTo>
                    <a:lnTo>
                      <a:pt x="1182" y="1715"/>
                    </a:lnTo>
                    <a:close/>
                    <a:moveTo>
                      <a:pt x="1849" y="0"/>
                    </a:moveTo>
                    <a:lnTo>
                      <a:pt x="1849" y="0"/>
                    </a:lnTo>
                    <a:cubicBezTo>
                      <a:pt x="1840" y="0"/>
                      <a:pt x="1831" y="0"/>
                      <a:pt x="1823" y="0"/>
                    </a:cubicBezTo>
                    <a:cubicBezTo>
                      <a:pt x="1490" y="0"/>
                      <a:pt x="1328" y="105"/>
                      <a:pt x="1253" y="184"/>
                    </a:cubicBezTo>
                    <a:cubicBezTo>
                      <a:pt x="1178" y="105"/>
                      <a:pt x="1015" y="0"/>
                      <a:pt x="683" y="0"/>
                    </a:cubicBezTo>
                    <a:cubicBezTo>
                      <a:pt x="674" y="0"/>
                      <a:pt x="666" y="0"/>
                      <a:pt x="657" y="0"/>
                    </a:cubicBezTo>
                    <a:cubicBezTo>
                      <a:pt x="127" y="9"/>
                      <a:pt x="16" y="240"/>
                      <a:pt x="5" y="267"/>
                    </a:cubicBezTo>
                    <a:lnTo>
                      <a:pt x="0" y="279"/>
                    </a:lnTo>
                    <a:lnTo>
                      <a:pt x="0" y="1970"/>
                    </a:lnTo>
                    <a:lnTo>
                      <a:pt x="107" y="1889"/>
                    </a:lnTo>
                    <a:cubicBezTo>
                      <a:pt x="109" y="1887"/>
                      <a:pt x="369" y="1695"/>
                      <a:pt x="682" y="1709"/>
                    </a:cubicBezTo>
                    <a:cubicBezTo>
                      <a:pt x="943" y="1722"/>
                      <a:pt x="1133" y="1837"/>
                      <a:pt x="1190" y="1876"/>
                    </a:cubicBezTo>
                    <a:cubicBezTo>
                      <a:pt x="1201" y="1883"/>
                      <a:pt x="1207" y="1888"/>
                      <a:pt x="1208" y="1888"/>
                    </a:cubicBezTo>
                    <a:lnTo>
                      <a:pt x="1253" y="1924"/>
                    </a:lnTo>
                    <a:lnTo>
                      <a:pt x="1298" y="1888"/>
                    </a:lnTo>
                    <a:cubicBezTo>
                      <a:pt x="1298" y="1888"/>
                      <a:pt x="1304" y="1883"/>
                      <a:pt x="1316" y="1876"/>
                    </a:cubicBezTo>
                    <a:cubicBezTo>
                      <a:pt x="1373" y="1837"/>
                      <a:pt x="1563" y="1722"/>
                      <a:pt x="1824" y="1709"/>
                    </a:cubicBezTo>
                    <a:cubicBezTo>
                      <a:pt x="2135" y="1695"/>
                      <a:pt x="2396" y="1887"/>
                      <a:pt x="2399" y="1889"/>
                    </a:cubicBezTo>
                    <a:lnTo>
                      <a:pt x="2506" y="1970"/>
                    </a:lnTo>
                    <a:lnTo>
                      <a:pt x="2506" y="279"/>
                    </a:lnTo>
                    <a:lnTo>
                      <a:pt x="2501" y="267"/>
                    </a:lnTo>
                    <a:cubicBezTo>
                      <a:pt x="2490" y="240"/>
                      <a:pt x="2379" y="9"/>
                      <a:pt x="1849" y="0"/>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7" name="Freeform 13"/>
              <p:cNvSpPr/>
              <p:nvPr/>
            </p:nvSpPr>
            <p:spPr bwMode="auto">
              <a:xfrm>
                <a:off x="3829050" y="5399088"/>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0 h 206"/>
                  <a:gd name="T12" fmla="*/ 68 w 844"/>
                  <a:gd name="T13" fmla="*/ 193 h 206"/>
                  <a:gd name="T14" fmla="*/ 437 w 844"/>
                  <a:gd name="T15" fmla="*/ 89 h 206"/>
                  <a:gd name="T16" fmla="*/ 775 w 844"/>
                  <a:gd name="T17" fmla="*/ 193 h 206"/>
                  <a:gd name="T18" fmla="*/ 831 w 844"/>
                  <a:gd name="T19" fmla="*/ 183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3"/>
                      <a:pt x="667" y="19"/>
                      <a:pt x="441" y="10"/>
                    </a:cubicBezTo>
                    <a:cubicBezTo>
                      <a:pt x="213" y="0"/>
                      <a:pt x="30" y="122"/>
                      <a:pt x="23" y="127"/>
                    </a:cubicBezTo>
                    <a:cubicBezTo>
                      <a:pt x="4" y="139"/>
                      <a:pt x="0" y="164"/>
                      <a:pt x="12" y="183"/>
                    </a:cubicBezTo>
                    <a:cubicBezTo>
                      <a:pt x="20" y="194"/>
                      <a:pt x="32" y="200"/>
                      <a:pt x="45" y="200"/>
                    </a:cubicBezTo>
                    <a:cubicBezTo>
                      <a:pt x="53" y="200"/>
                      <a:pt x="61" y="198"/>
                      <a:pt x="68" y="193"/>
                    </a:cubicBezTo>
                    <a:cubicBezTo>
                      <a:pt x="69" y="192"/>
                      <a:pt x="236" y="81"/>
                      <a:pt x="437" y="89"/>
                    </a:cubicBezTo>
                    <a:cubicBezTo>
                      <a:pt x="639" y="98"/>
                      <a:pt x="774" y="192"/>
                      <a:pt x="775" y="193"/>
                    </a:cubicBezTo>
                    <a:cubicBezTo>
                      <a:pt x="793" y="206"/>
                      <a:pt x="818" y="201"/>
                      <a:pt x="831" y="183"/>
                    </a:cubicBezTo>
                    <a:cubicBezTo>
                      <a:pt x="844" y="165"/>
                      <a:pt x="840" y="140"/>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8" name="Freeform 14"/>
              <p:cNvSpPr/>
              <p:nvPr/>
            </p:nvSpPr>
            <p:spPr bwMode="auto">
              <a:xfrm>
                <a:off x="3829050" y="56784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4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3"/>
                      <a:pt x="23" y="128"/>
                    </a:cubicBezTo>
                    <a:cubicBezTo>
                      <a:pt x="4" y="140"/>
                      <a:pt x="0" y="165"/>
                      <a:pt x="12" y="183"/>
                    </a:cubicBezTo>
                    <a:cubicBezTo>
                      <a:pt x="20" y="195"/>
                      <a:pt x="32" y="201"/>
                      <a:pt x="45" y="201"/>
                    </a:cubicBezTo>
                    <a:cubicBezTo>
                      <a:pt x="53" y="201"/>
                      <a:pt x="61" y="199"/>
                      <a:pt x="68" y="194"/>
                    </a:cubicBezTo>
                    <a:cubicBezTo>
                      <a:pt x="69" y="193"/>
                      <a:pt x="236" y="82"/>
                      <a:pt x="437" y="90"/>
                    </a:cubicBezTo>
                    <a:cubicBezTo>
                      <a:pt x="639" y="99"/>
                      <a:pt x="774" y="193"/>
                      <a:pt x="775" y="194"/>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89" name="Freeform 15"/>
              <p:cNvSpPr/>
              <p:nvPr/>
            </p:nvSpPr>
            <p:spPr bwMode="auto">
              <a:xfrm>
                <a:off x="3829050" y="5957888"/>
                <a:ext cx="627063" cy="153988"/>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8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8"/>
                      <a:pt x="68"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0" name="Freeform 16"/>
              <p:cNvSpPr/>
              <p:nvPr/>
            </p:nvSpPr>
            <p:spPr bwMode="auto">
              <a:xfrm>
                <a:off x="4713288" y="5437188"/>
                <a:ext cx="627063" cy="152400"/>
              </a:xfrm>
              <a:custGeom>
                <a:avLst/>
                <a:gdLst>
                  <a:gd name="T0" fmla="*/ 822 w 844"/>
                  <a:gd name="T1" fmla="*/ 127 h 205"/>
                  <a:gd name="T2" fmla="*/ 822 w 844"/>
                  <a:gd name="T3" fmla="*/ 127 h 205"/>
                  <a:gd name="T4" fmla="*/ 441 w 844"/>
                  <a:gd name="T5" fmla="*/ 9 h 205"/>
                  <a:gd name="T6" fmla="*/ 23 w 844"/>
                  <a:gd name="T7" fmla="*/ 127 h 205"/>
                  <a:gd name="T8" fmla="*/ 12 w 844"/>
                  <a:gd name="T9" fmla="*/ 182 h 205"/>
                  <a:gd name="T10" fmla="*/ 45 w 844"/>
                  <a:gd name="T11" fmla="*/ 200 h 205"/>
                  <a:gd name="T12" fmla="*/ 67 w 844"/>
                  <a:gd name="T13" fmla="*/ 193 h 205"/>
                  <a:gd name="T14" fmla="*/ 437 w 844"/>
                  <a:gd name="T15" fmla="*/ 89 h 205"/>
                  <a:gd name="T16" fmla="*/ 775 w 844"/>
                  <a:gd name="T17" fmla="*/ 193 h 205"/>
                  <a:gd name="T18" fmla="*/ 831 w 844"/>
                  <a:gd name="T19" fmla="*/ 183 h 205"/>
                  <a:gd name="T20" fmla="*/ 822 w 844"/>
                  <a:gd name="T21" fmla="*/ 12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5">
                    <a:moveTo>
                      <a:pt x="822" y="127"/>
                    </a:moveTo>
                    <a:lnTo>
                      <a:pt x="822" y="127"/>
                    </a:lnTo>
                    <a:cubicBezTo>
                      <a:pt x="815" y="123"/>
                      <a:pt x="667" y="19"/>
                      <a:pt x="441" y="9"/>
                    </a:cubicBezTo>
                    <a:cubicBezTo>
                      <a:pt x="213" y="0"/>
                      <a:pt x="30" y="122"/>
                      <a:pt x="23" y="127"/>
                    </a:cubicBezTo>
                    <a:cubicBezTo>
                      <a:pt x="4" y="139"/>
                      <a:pt x="0" y="164"/>
                      <a:pt x="12" y="182"/>
                    </a:cubicBezTo>
                    <a:cubicBezTo>
                      <a:pt x="20" y="194"/>
                      <a:pt x="32" y="200"/>
                      <a:pt x="45" y="200"/>
                    </a:cubicBezTo>
                    <a:cubicBezTo>
                      <a:pt x="53" y="200"/>
                      <a:pt x="61" y="198"/>
                      <a:pt x="67" y="193"/>
                    </a:cubicBezTo>
                    <a:cubicBezTo>
                      <a:pt x="69" y="192"/>
                      <a:pt x="236" y="81"/>
                      <a:pt x="437" y="89"/>
                    </a:cubicBezTo>
                    <a:cubicBezTo>
                      <a:pt x="639" y="98"/>
                      <a:pt x="774" y="192"/>
                      <a:pt x="775" y="193"/>
                    </a:cubicBezTo>
                    <a:cubicBezTo>
                      <a:pt x="793" y="205"/>
                      <a:pt x="818" y="201"/>
                      <a:pt x="831" y="183"/>
                    </a:cubicBezTo>
                    <a:cubicBezTo>
                      <a:pt x="844" y="165"/>
                      <a:pt x="840" y="140"/>
                      <a:pt x="822" y="127"/>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1" name="Freeform 17"/>
              <p:cNvSpPr/>
              <p:nvPr/>
            </p:nvSpPr>
            <p:spPr bwMode="auto">
              <a:xfrm>
                <a:off x="4713288" y="5716588"/>
                <a:ext cx="627063" cy="152400"/>
              </a:xfrm>
              <a:custGeom>
                <a:avLst/>
                <a:gdLst>
                  <a:gd name="T0" fmla="*/ 822 w 844"/>
                  <a:gd name="T1" fmla="*/ 128 h 206"/>
                  <a:gd name="T2" fmla="*/ 822 w 844"/>
                  <a:gd name="T3" fmla="*/ 128 h 206"/>
                  <a:gd name="T4" fmla="*/ 441 w 844"/>
                  <a:gd name="T5" fmla="*/ 10 h 206"/>
                  <a:gd name="T6" fmla="*/ 23 w 844"/>
                  <a:gd name="T7" fmla="*/ 128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8"/>
                    </a:cubicBezTo>
                    <a:cubicBezTo>
                      <a:pt x="4" y="140"/>
                      <a:pt x="0" y="165"/>
                      <a:pt x="12" y="183"/>
                    </a:cubicBezTo>
                    <a:cubicBezTo>
                      <a:pt x="20" y="195"/>
                      <a:pt x="32" y="201"/>
                      <a:pt x="45" y="201"/>
                    </a:cubicBezTo>
                    <a:cubicBezTo>
                      <a:pt x="53" y="201"/>
                      <a:pt x="61" y="199"/>
                      <a:pt x="67" y="194"/>
                    </a:cubicBezTo>
                    <a:cubicBezTo>
                      <a:pt x="69" y="193"/>
                      <a:pt x="236" y="82"/>
                      <a:pt x="437" y="90"/>
                    </a:cubicBezTo>
                    <a:cubicBezTo>
                      <a:pt x="639" y="99"/>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sp>
            <p:nvSpPr>
              <p:cNvPr id="92" name="Freeform 18"/>
              <p:cNvSpPr/>
              <p:nvPr/>
            </p:nvSpPr>
            <p:spPr bwMode="auto">
              <a:xfrm>
                <a:off x="4713288" y="5997575"/>
                <a:ext cx="627063" cy="152400"/>
              </a:xfrm>
              <a:custGeom>
                <a:avLst/>
                <a:gdLst>
                  <a:gd name="T0" fmla="*/ 822 w 844"/>
                  <a:gd name="T1" fmla="*/ 128 h 206"/>
                  <a:gd name="T2" fmla="*/ 822 w 844"/>
                  <a:gd name="T3" fmla="*/ 128 h 206"/>
                  <a:gd name="T4" fmla="*/ 441 w 844"/>
                  <a:gd name="T5" fmla="*/ 10 h 206"/>
                  <a:gd name="T6" fmla="*/ 23 w 844"/>
                  <a:gd name="T7" fmla="*/ 127 h 206"/>
                  <a:gd name="T8" fmla="*/ 12 w 844"/>
                  <a:gd name="T9" fmla="*/ 183 h 206"/>
                  <a:gd name="T10" fmla="*/ 45 w 844"/>
                  <a:gd name="T11" fmla="*/ 201 h 206"/>
                  <a:gd name="T12" fmla="*/ 67 w 844"/>
                  <a:gd name="T13" fmla="*/ 194 h 206"/>
                  <a:gd name="T14" fmla="*/ 437 w 844"/>
                  <a:gd name="T15" fmla="*/ 90 h 206"/>
                  <a:gd name="T16" fmla="*/ 775 w 844"/>
                  <a:gd name="T17" fmla="*/ 193 h 206"/>
                  <a:gd name="T18" fmla="*/ 831 w 844"/>
                  <a:gd name="T19" fmla="*/ 184 h 206"/>
                  <a:gd name="T20" fmla="*/ 822 w 844"/>
                  <a:gd name="T21" fmla="*/ 128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4" h="206">
                    <a:moveTo>
                      <a:pt x="822" y="128"/>
                    </a:moveTo>
                    <a:lnTo>
                      <a:pt x="822" y="128"/>
                    </a:lnTo>
                    <a:cubicBezTo>
                      <a:pt x="815" y="124"/>
                      <a:pt x="667" y="20"/>
                      <a:pt x="441" y="10"/>
                    </a:cubicBezTo>
                    <a:cubicBezTo>
                      <a:pt x="213" y="0"/>
                      <a:pt x="30" y="122"/>
                      <a:pt x="23" y="127"/>
                    </a:cubicBezTo>
                    <a:cubicBezTo>
                      <a:pt x="4" y="140"/>
                      <a:pt x="0" y="165"/>
                      <a:pt x="12" y="183"/>
                    </a:cubicBezTo>
                    <a:cubicBezTo>
                      <a:pt x="20" y="194"/>
                      <a:pt x="32" y="201"/>
                      <a:pt x="45" y="201"/>
                    </a:cubicBezTo>
                    <a:cubicBezTo>
                      <a:pt x="53" y="201"/>
                      <a:pt x="61" y="198"/>
                      <a:pt x="67" y="194"/>
                    </a:cubicBezTo>
                    <a:cubicBezTo>
                      <a:pt x="69" y="193"/>
                      <a:pt x="236" y="82"/>
                      <a:pt x="437" y="90"/>
                    </a:cubicBezTo>
                    <a:cubicBezTo>
                      <a:pt x="639" y="98"/>
                      <a:pt x="774" y="192"/>
                      <a:pt x="775" y="193"/>
                    </a:cubicBezTo>
                    <a:cubicBezTo>
                      <a:pt x="793" y="206"/>
                      <a:pt x="818" y="202"/>
                      <a:pt x="831" y="184"/>
                    </a:cubicBezTo>
                    <a:cubicBezTo>
                      <a:pt x="844" y="166"/>
                      <a:pt x="840" y="141"/>
                      <a:pt x="822" y="128"/>
                    </a:cubicBezTo>
                    <a:close/>
                  </a:path>
                </a:pathLst>
              </a:custGeom>
              <a:grpFill/>
              <a:ln w="0">
                <a:noFill/>
                <a:prstDash val="solid"/>
                <a:round/>
              </a:ln>
            </p:spPr>
            <p:txBody>
              <a:bodyPr vert="horz" wrap="square" lIns="91440" tIns="45720" rIns="91440" bIns="45720" numCol="1" anchor="t" anchorCtr="0" compatLnSpc="1"/>
              <a:lstStyle/>
              <a:p>
                <a:endParaRPr lang="zh-CN" altLang="en-US"/>
              </a:p>
            </p:txBody>
          </p:sp>
        </p:grpSp>
      </p:grpSp>
      <p:sp>
        <p:nvSpPr>
          <p:cNvPr id="84" name="文本框 8"/>
          <p:cNvSpPr txBox="1"/>
          <p:nvPr/>
        </p:nvSpPr>
        <p:spPr>
          <a:xfrm>
            <a:off x="683604" y="424065"/>
            <a:ext cx="11226319" cy="65556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800" b="1"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Writing Sample</a:t>
            </a:r>
            <a:r>
              <a:rPr lang="zh-CN" altLang="zh-CN" sz="2800" b="1"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Dear Lucy,</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I’m writing to invite you to </a:t>
            </a:r>
            <a:r>
              <a:rPr lang="en-US" altLang="zh-CN" sz="2800" b="1" u="sng"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participate in</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the celebration of </a:t>
            </a:r>
            <a:r>
              <a:rPr lang="en-US" altLang="zh-CN" sz="2800" b="1" u="sng" kern="0" spc="25" dirty="0">
                <a:solidFill>
                  <a:srgbClr val="0000CC"/>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the Dragon Boat Festival </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in our class.</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u="sng"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As is scheduled</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the celebration will begin at 2 pm. next Saturday in Room 201, which will be </a:t>
            </a:r>
            <a:r>
              <a:rPr lang="en-US" altLang="zh-CN" sz="2800" b="1" u="sng"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 feast of </a:t>
            </a:r>
            <a:r>
              <a:rPr lang="en-US" altLang="zh-CN" sz="2800" b="1" u="sng" kern="0" spc="25" dirty="0">
                <a:solidFill>
                  <a:srgbClr val="0000CC"/>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the Chinese culture</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There will be several activities, </a:t>
            </a:r>
            <a:r>
              <a:rPr lang="en-US" altLang="zh-CN" sz="2800" b="1" u="sng"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ranging from</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making zongzi to watching the </a:t>
            </a:r>
            <a:r>
              <a:rPr lang="en-US" altLang="zh-CN" sz="2800" b="1" u="sng"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stimulating</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dragon boat race on TV. If you will </a:t>
            </a:r>
            <a:r>
              <a:rPr lang="en-US" altLang="zh-CN" sz="2800" b="1" u="sng"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get actively involved in</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it, you will surely </a:t>
            </a:r>
            <a:r>
              <a:rPr lang="en-US" altLang="zh-CN" sz="2800" b="1" u="sng"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have a taste of </a:t>
            </a:r>
            <a:r>
              <a:rPr lang="en-US" altLang="zh-CN" sz="2800" b="1" u="sng" kern="0" spc="25" dirty="0">
                <a:solidFill>
                  <a:srgbClr val="0000CC"/>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typical Chinese culture and customs.</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And your arrival will </a:t>
            </a:r>
            <a:r>
              <a:rPr lang="en-US" altLang="zh-CN" sz="2800" b="1" u="sng" kern="0" spc="25" dirty="0">
                <a:solidFill>
                  <a:srgbClr val="FF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undoubtedly</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u="sng" kern="0" spc="25" dirty="0">
                <a:solidFill>
                  <a:srgbClr val="0000CC"/>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add to our joy</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Your </a:t>
            </a:r>
            <a:r>
              <a:rPr lang="en-US" altLang="zh-CN" sz="2800" b="1" u="sng" kern="0" spc="25" dirty="0">
                <a:solidFill>
                  <a:srgbClr val="0000CC"/>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favorable reply</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at your earliest convenience will be highly appreciated. Looking forward to </a:t>
            </a:r>
            <a:r>
              <a:rPr lang="en-US" altLang="zh-CN" sz="2800" b="1" u="sng" kern="0" spc="25" dirty="0">
                <a:solidFill>
                  <a:srgbClr val="0000CC"/>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your involvement</a:t>
            </a:r>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5067300" indent="266700" algn="l"/>
            <a:r>
              <a:rPr lang="en-US" altLang="zh-CN" sz="2800" b="1" kern="0" spc="25"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effectLst/>
                <a:latin typeface="华文隶书" panose="02010800040101010101" pitchFamily="2" charset="-122"/>
                <a:ea typeface="宋体" panose="02010600030101010101" pitchFamily="2" charset="-122"/>
                <a:cs typeface="Vijaya" panose="020B0604020202020204" pitchFamily="18" charset="0"/>
              </a:rPr>
              <a:t>Yours faithfully,                                                   			Li Hua</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 name="图片 1" descr="水印">
            <a:extLst>
              <a:ext uri="{FF2B5EF4-FFF2-40B4-BE49-F238E27FC236}">
                <a16:creationId xmlns:a16="http://schemas.microsoft.com/office/drawing/2014/main" id="{71B42B12-F713-4959-85B6-D921FA1428FE}"/>
              </a:ext>
            </a:extLst>
          </p:cNvPr>
          <p:cNvPicPr>
            <a:picLocks noChangeAspect="1"/>
          </p:cNvPicPr>
          <p:nvPr/>
        </p:nvPicPr>
        <p:blipFill>
          <a:blip r:embed="rId2"/>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fade">
                                      <p:cBhvr>
                                        <p:cTn id="13" dur="1000"/>
                                        <p:tgtEl>
                                          <p:spTgt spid="84"/>
                                        </p:tgtEl>
                                      </p:cBhvr>
                                    </p:animEffect>
                                    <p:anim calcmode="lin" valueType="num">
                                      <p:cBhvr>
                                        <p:cTn id="14" dur="1000" fill="hold"/>
                                        <p:tgtEl>
                                          <p:spTgt spid="84"/>
                                        </p:tgtEl>
                                        <p:attrNameLst>
                                          <p:attrName>ppt_x</p:attrName>
                                        </p:attrNameLst>
                                      </p:cBhvr>
                                      <p:tavLst>
                                        <p:tav tm="0">
                                          <p:val>
                                            <p:strVal val="#ppt_x"/>
                                          </p:val>
                                        </p:tav>
                                        <p:tav tm="100000">
                                          <p:val>
                                            <p:strVal val="#ppt_x"/>
                                          </p:val>
                                        </p:tav>
                                      </p:tavLst>
                                    </p:anim>
                                    <p:anim calcmode="lin" valueType="num">
                                      <p:cBhvr>
                                        <p:cTn id="15"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2403935" y="2908119"/>
            <a:ext cx="8084654" cy="1041761"/>
          </a:xfrm>
        </p:spPr>
        <p:txBody>
          <a:bodyPr/>
          <a:lstStyle/>
          <a:p>
            <a:r>
              <a:rPr kumimoji="1" lang="en-US" altLang="zh-CN" dirty="0"/>
              <a:t>THANK</a:t>
            </a:r>
            <a:r>
              <a:rPr kumimoji="1" lang="zh-CN" altLang="en-US" dirty="0"/>
              <a:t> </a:t>
            </a:r>
            <a:r>
              <a:rPr kumimoji="1" lang="en-US" altLang="zh-CN" dirty="0"/>
              <a:t>YOU!</a:t>
            </a:r>
            <a:endParaRPr kumimoji="1" lang="zh-CN" altLang="en-US" dirty="0"/>
          </a:p>
        </p:txBody>
      </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8"/>
          <p:cNvSpPr txBox="1"/>
          <p:nvPr/>
        </p:nvSpPr>
        <p:spPr>
          <a:xfrm>
            <a:off x="1437412" y="2411732"/>
            <a:ext cx="9083591" cy="3416320"/>
          </a:xfrm>
          <a:prstGeom prst="rect">
            <a:avLst/>
          </a:prstGeom>
          <a:effectLst>
            <a:glow rad="101600">
              <a:schemeClr val="accent3">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When do you need to write letters of invitations?</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Invite to attend school events</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Invite to join in the ceremonies</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Invite to take part in the festival activities </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Clr>
                <a:srgbClr val="FF0000"/>
              </a:buClr>
              <a:buFont typeface="Wingdings" panose="05000000000000000000" pitchFamily="2" charset="2"/>
              <a:buChar char=""/>
              <a:tabLst>
                <a:tab pos="457200" algn="l"/>
              </a:tabLst>
            </a:pPr>
            <a:r>
              <a:rPr lang="en-US" altLang="zh-CN" sz="3600" b="1" kern="100" dirty="0">
                <a:effectLst/>
                <a:latin typeface="Calibri" panose="020F0502020204030204" pitchFamily="34" charset="0"/>
                <a:ea typeface="宋体" panose="02010600030101010101" pitchFamily="2" charset="-122"/>
                <a:cs typeface="Times New Roman" panose="02020603050405020304" pitchFamily="18" charset="0"/>
              </a:rPr>
              <a:t>Invite to take part in the sports activities</a:t>
            </a:r>
            <a:endParaRPr lang="zh-CN" altLang="zh-CN" sz="3600" kern="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 name="组合 7"/>
          <p:cNvGrpSpPr/>
          <p:nvPr/>
        </p:nvGrpSpPr>
        <p:grpSpPr>
          <a:xfrm>
            <a:off x="512896" y="1296610"/>
            <a:ext cx="2973173" cy="1115122"/>
            <a:chOff x="6287944" y="4708285"/>
            <a:chExt cx="2973173" cy="1115122"/>
          </a:xfrm>
        </p:grpSpPr>
        <p:grpSp>
          <p:nvGrpSpPr>
            <p:cNvPr id="4" name="组 13"/>
            <p:cNvGrpSpPr/>
            <p:nvPr/>
          </p:nvGrpSpPr>
          <p:grpSpPr>
            <a:xfrm>
              <a:off x="6287944" y="4708285"/>
              <a:ext cx="1115122" cy="1115122"/>
              <a:chOff x="6177776" y="1807948"/>
              <a:chExt cx="1115122" cy="1115122"/>
            </a:xfrm>
          </p:grpSpPr>
          <p:sp>
            <p:nvSpPr>
              <p:cNvPr id="15" name="椭圆 14"/>
              <p:cNvSpPr/>
              <p:nvPr/>
            </p:nvSpPr>
            <p:spPr>
              <a:xfrm>
                <a:off x="6177776" y="1807948"/>
                <a:ext cx="1115122" cy="11151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6" name="L 形 15"/>
              <p:cNvSpPr/>
              <p:nvPr/>
            </p:nvSpPr>
            <p:spPr>
              <a:xfrm rot="18900000">
                <a:off x="6407879" y="2115623"/>
                <a:ext cx="654917" cy="382985"/>
              </a:xfrm>
              <a:prstGeom prst="corner">
                <a:avLst>
                  <a:gd name="adj1" fmla="val 28880"/>
                  <a:gd name="adj2" fmla="val 270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sp>
          <p:nvSpPr>
            <p:cNvPr id="17" name="矩形 16"/>
            <p:cNvSpPr/>
            <p:nvPr/>
          </p:nvSpPr>
          <p:spPr>
            <a:xfrm>
              <a:off x="7593673" y="4899592"/>
              <a:ext cx="1667444" cy="670120"/>
            </a:xfrm>
            <a:prstGeom prst="rect">
              <a:avLst/>
            </a:prstGeom>
            <a:solidFill>
              <a:schemeClr val="accent1"/>
            </a:solidFill>
          </p:spPr>
          <p:txBody>
            <a:bodyPr wrap="none">
              <a:spAutoFit/>
            </a:bodyPr>
            <a:lstStyle/>
            <a:p>
              <a:pPr lvl="0">
                <a:lnSpc>
                  <a:spcPct val="130000"/>
                </a:lnSpc>
              </a:pPr>
              <a:r>
                <a:rPr lang="en-US" altLang="zh-CN" sz="3200" b="1" dirty="0">
                  <a:solidFill>
                    <a:schemeClr val="bg1"/>
                  </a:solidFill>
                </a:rPr>
                <a:t>Lead in</a:t>
              </a:r>
            </a:p>
          </p:txBody>
        </p:sp>
      </p:grpSp>
      <p:grpSp>
        <p:nvGrpSpPr>
          <p:cNvPr id="10" name="文本占位符 9"/>
          <p:cNvGrpSpPr>
            <a:grpSpLocks noGrp="1"/>
          </p:cNvGrpSpPr>
          <p:nvPr/>
        </p:nvGrpSpPr>
        <p:grpSpPr>
          <a:xfrm>
            <a:off x="2992664" y="236299"/>
            <a:ext cx="5302250" cy="720725"/>
            <a:chOff x="518772" y="9233"/>
            <a:chExt cx="4801451" cy="1115122"/>
          </a:xfrm>
        </p:grpSpPr>
        <p:grpSp>
          <p:nvGrpSpPr>
            <p:cNvPr id="11" name="组合 7"/>
            <p:cNvGrpSpPr/>
            <p:nvPr/>
          </p:nvGrpSpPr>
          <p:grpSpPr>
            <a:xfrm>
              <a:off x="518772" y="9233"/>
              <a:ext cx="1490460" cy="1115122"/>
              <a:chOff x="6287944" y="4708285"/>
              <a:chExt cx="1490460" cy="1115122"/>
            </a:xfrm>
            <a:solidFill>
              <a:srgbClr val="FFC000"/>
            </a:solidFill>
            <a:effectLst>
              <a:outerShdw blurRad="50800" dist="38100" dir="5400000" algn="t" rotWithShape="0">
                <a:prstClr val="black">
                  <a:alpha val="40000"/>
                </a:prstClr>
              </a:outerShdw>
            </a:effectLst>
          </p:grpSpPr>
          <p:grpSp>
            <p:nvGrpSpPr>
              <p:cNvPr id="13" name="组 13"/>
              <p:cNvGrpSpPr/>
              <p:nvPr/>
            </p:nvGrpSpPr>
            <p:grpSpPr>
              <a:xfrm>
                <a:off x="6287944" y="4708285"/>
                <a:ext cx="1115122" cy="1115122"/>
                <a:chOff x="6177776" y="1807948"/>
                <a:chExt cx="1115122" cy="1115122"/>
              </a:xfrm>
              <a:grpFill/>
            </p:grpSpPr>
            <p:sp>
              <p:nvSpPr>
                <p:cNvPr id="18" name="椭圆 17"/>
                <p:cNvSpPr/>
                <p:nvPr/>
              </p:nvSpPr>
              <p:spPr>
                <a:xfrm>
                  <a:off x="6177776" y="1807948"/>
                  <a:ext cx="1115122" cy="1115122"/>
                </a:xfrm>
                <a:prstGeom prst="ellipse">
                  <a:avLst/>
                </a:prstGeom>
                <a:grp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20" name="L 形 19"/>
                <p:cNvSpPr/>
                <p:nvPr/>
              </p:nvSpPr>
              <p:spPr>
                <a:xfrm rot="18900000">
                  <a:off x="6407879" y="2115623"/>
                  <a:ext cx="654917" cy="382985"/>
                </a:xfrm>
                <a:prstGeom prst="corner">
                  <a:avLst>
                    <a:gd name="adj1" fmla="val 28880"/>
                    <a:gd name="adj2" fmla="val 27007"/>
                  </a:avLst>
                </a:prstGeom>
                <a:grp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sp>
            <p:nvSpPr>
              <p:cNvPr id="14" name="矩形 13"/>
              <p:cNvSpPr/>
              <p:nvPr/>
            </p:nvSpPr>
            <p:spPr>
              <a:xfrm>
                <a:off x="7593673" y="4899592"/>
                <a:ext cx="184731" cy="670120"/>
              </a:xfrm>
              <a:prstGeom prst="rect">
                <a:avLst/>
              </a:prstGeom>
              <a:grpFill/>
              <a:ln>
                <a:solidFill>
                  <a:schemeClr val="bg2">
                    <a:lumMod val="50000"/>
                  </a:schemeClr>
                </a:solidFill>
              </a:ln>
              <a:scene3d>
                <a:camera prst="orthographicFront"/>
                <a:lightRig rig="threePt" dir="t"/>
              </a:scene3d>
              <a:sp3d>
                <a:bevelT w="114300" prst="artDeco"/>
              </a:sp3d>
            </p:spPr>
            <p:txBody>
              <a:bodyPr wrap="none">
                <a:spAutoFit/>
              </a:bodyPr>
              <a:lstStyle/>
              <a:p>
                <a:pPr lvl="0">
                  <a:lnSpc>
                    <a:spcPct val="130000"/>
                  </a:lnSpc>
                </a:pPr>
                <a:endParaRPr lang="en-US" altLang="zh-CN" sz="3200" b="1" dirty="0">
                  <a:solidFill>
                    <a:schemeClr val="bg1"/>
                  </a:solidFill>
                </a:endParaRPr>
              </a:p>
            </p:txBody>
          </p:sp>
        </p:grpSp>
        <p:sp>
          <p:nvSpPr>
            <p:cNvPr id="12" name="云形标注 11"/>
            <p:cNvSpPr/>
            <p:nvPr/>
          </p:nvSpPr>
          <p:spPr>
            <a:xfrm>
              <a:off x="2193963" y="9233"/>
              <a:ext cx="3126260" cy="1016616"/>
            </a:xfrm>
            <a:prstGeom prst="cloud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r>
                <a:rPr lang="en-US" altLang="zh-CN" sz="3200" b="1" dirty="0">
                  <a:solidFill>
                    <a:srgbClr val="FF0000"/>
                  </a:solidFill>
                </a:rPr>
                <a:t>Lead in</a:t>
              </a:r>
            </a:p>
          </p:txBody>
        </p:sp>
      </p:gr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高中英语应用文写作-邀请信投稿\邀请信思维导图\Writing purpose：Write   Letters of Invitations to.png"/>
          <p:cNvPicPr>
            <a:picLocks noChangeAspect="1" noChangeArrowheads="1"/>
          </p:cNvPicPr>
          <p:nvPr/>
        </p:nvPicPr>
        <p:blipFill>
          <a:blip r:embed="rId2"/>
          <a:srcRect/>
          <a:stretch>
            <a:fillRect/>
          </a:stretch>
        </p:blipFill>
        <p:spPr bwMode="auto">
          <a:xfrm>
            <a:off x="963386" y="1119660"/>
            <a:ext cx="10378260" cy="5610142"/>
          </a:xfrm>
          <a:prstGeom prst="rect">
            <a:avLst/>
          </a:prstGeom>
          <a:noFill/>
        </p:spPr>
      </p:pic>
      <p:grpSp>
        <p:nvGrpSpPr>
          <p:cNvPr id="11" name="组合 10"/>
          <p:cNvGrpSpPr/>
          <p:nvPr/>
        </p:nvGrpSpPr>
        <p:grpSpPr>
          <a:xfrm>
            <a:off x="3359943" y="4538"/>
            <a:ext cx="4801451" cy="1115122"/>
            <a:chOff x="518772" y="9233"/>
            <a:chExt cx="4801451" cy="1115122"/>
          </a:xfrm>
        </p:grpSpPr>
        <p:grpSp>
          <p:nvGrpSpPr>
            <p:cNvPr id="8" name="组合 7"/>
            <p:cNvGrpSpPr/>
            <p:nvPr/>
          </p:nvGrpSpPr>
          <p:grpSpPr>
            <a:xfrm>
              <a:off x="518772" y="9233"/>
              <a:ext cx="1490460" cy="1115122"/>
              <a:chOff x="6287944" y="4708285"/>
              <a:chExt cx="1490460" cy="1115122"/>
            </a:xfrm>
            <a:solidFill>
              <a:srgbClr val="FFC000"/>
            </a:solidFill>
            <a:effectLst>
              <a:outerShdw blurRad="50800" dist="38100" dir="5400000" algn="t" rotWithShape="0">
                <a:prstClr val="black">
                  <a:alpha val="40000"/>
                </a:prstClr>
              </a:outerShdw>
            </a:effectLst>
          </p:grpSpPr>
          <p:grpSp>
            <p:nvGrpSpPr>
              <p:cNvPr id="14" name="组 13"/>
              <p:cNvGrpSpPr/>
              <p:nvPr/>
            </p:nvGrpSpPr>
            <p:grpSpPr>
              <a:xfrm>
                <a:off x="6287944" y="4708285"/>
                <a:ext cx="1115122" cy="1115122"/>
                <a:chOff x="6177776" y="1807948"/>
                <a:chExt cx="1115122" cy="1115122"/>
              </a:xfrm>
              <a:grpFill/>
            </p:grpSpPr>
            <p:sp>
              <p:nvSpPr>
                <p:cNvPr id="15" name="椭圆 14"/>
                <p:cNvSpPr/>
                <p:nvPr/>
              </p:nvSpPr>
              <p:spPr>
                <a:xfrm>
                  <a:off x="6177776" y="1807948"/>
                  <a:ext cx="1115122" cy="1115122"/>
                </a:xfrm>
                <a:prstGeom prst="ellipse">
                  <a:avLst/>
                </a:prstGeom>
                <a:grp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16" name="L 形 15"/>
                <p:cNvSpPr/>
                <p:nvPr/>
              </p:nvSpPr>
              <p:spPr>
                <a:xfrm rot="18900000">
                  <a:off x="6407879" y="2115623"/>
                  <a:ext cx="654917" cy="382985"/>
                </a:xfrm>
                <a:prstGeom prst="corner">
                  <a:avLst>
                    <a:gd name="adj1" fmla="val 28880"/>
                    <a:gd name="adj2" fmla="val 27007"/>
                  </a:avLst>
                </a:prstGeom>
                <a:grp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sp>
            <p:nvSpPr>
              <p:cNvPr id="17" name="矩形 16"/>
              <p:cNvSpPr/>
              <p:nvPr/>
            </p:nvSpPr>
            <p:spPr>
              <a:xfrm>
                <a:off x="7593673" y="4899592"/>
                <a:ext cx="184731" cy="670120"/>
              </a:xfrm>
              <a:prstGeom prst="rect">
                <a:avLst/>
              </a:prstGeom>
              <a:grpFill/>
              <a:ln>
                <a:solidFill>
                  <a:schemeClr val="bg2">
                    <a:lumMod val="50000"/>
                  </a:schemeClr>
                </a:solidFill>
              </a:ln>
              <a:scene3d>
                <a:camera prst="orthographicFront"/>
                <a:lightRig rig="threePt" dir="t"/>
              </a:scene3d>
              <a:sp3d>
                <a:bevelT w="114300" prst="artDeco"/>
              </a:sp3d>
            </p:spPr>
            <p:txBody>
              <a:bodyPr wrap="none">
                <a:spAutoFit/>
              </a:bodyPr>
              <a:lstStyle/>
              <a:p>
                <a:pPr lvl="0">
                  <a:lnSpc>
                    <a:spcPct val="130000"/>
                  </a:lnSpc>
                </a:pPr>
                <a:endParaRPr lang="en-US" altLang="zh-CN" sz="3200" b="1" dirty="0">
                  <a:solidFill>
                    <a:schemeClr val="bg1"/>
                  </a:solidFill>
                </a:endParaRPr>
              </a:p>
            </p:txBody>
          </p:sp>
        </p:grpSp>
        <p:sp>
          <p:nvSpPr>
            <p:cNvPr id="10" name="云形标注 9"/>
            <p:cNvSpPr/>
            <p:nvPr/>
          </p:nvSpPr>
          <p:spPr>
            <a:xfrm>
              <a:off x="2193963" y="9233"/>
              <a:ext cx="3126260" cy="1016616"/>
            </a:xfrm>
            <a:prstGeom prst="cloud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r>
                <a:rPr lang="en-US" altLang="zh-CN" sz="3200" b="1" dirty="0">
                  <a:solidFill>
                    <a:srgbClr val="FF0000"/>
                  </a:solidFill>
                </a:rPr>
                <a:t>Lead in</a:t>
              </a:r>
            </a:p>
          </p:txBody>
        </p:sp>
      </p:gr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8"/>
          <p:cNvSpPr txBox="1"/>
          <p:nvPr/>
        </p:nvSpPr>
        <p:spPr>
          <a:xfrm>
            <a:off x="1628018" y="3063107"/>
            <a:ext cx="9610317" cy="1938992"/>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buFont typeface="Wingdings" panose="05000000000000000000" pitchFamily="2" charset="2"/>
              <a:buChar char=""/>
              <a:tabLst>
                <a:tab pos="457200" algn="l"/>
              </a:tabLst>
            </a:pPr>
            <a:r>
              <a:rPr lang="en-US" altLang="zh-CN" sz="4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tours/dinners/parties</a:t>
            </a:r>
            <a:endParaRPr lang="zh-CN" altLang="zh-CN" sz="4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US" altLang="zh-CN" sz="4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meetings/conferences/exhibitions</a:t>
            </a:r>
            <a:endParaRPr lang="zh-CN" altLang="zh-CN" sz="4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tabLst>
                <a:tab pos="457200" algn="l"/>
              </a:tabLst>
            </a:pPr>
            <a:r>
              <a:rPr lang="en-US" altLang="zh-CN" sz="4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school events/ceremonies </a:t>
            </a:r>
            <a:endParaRPr lang="zh-CN" altLang="zh-CN" sz="4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8" name="组合 7"/>
          <p:cNvGrpSpPr/>
          <p:nvPr/>
        </p:nvGrpSpPr>
        <p:grpSpPr>
          <a:xfrm>
            <a:off x="322289" y="1548472"/>
            <a:ext cx="7610340" cy="1115122"/>
            <a:chOff x="6287944" y="3464219"/>
            <a:chExt cx="7610340" cy="1115122"/>
          </a:xfrm>
        </p:grpSpPr>
        <p:grpSp>
          <p:nvGrpSpPr>
            <p:cNvPr id="7" name="组 6"/>
            <p:cNvGrpSpPr/>
            <p:nvPr/>
          </p:nvGrpSpPr>
          <p:grpSpPr>
            <a:xfrm>
              <a:off x="6287944" y="3464219"/>
              <a:ext cx="1115122" cy="1115122"/>
              <a:chOff x="6177776" y="1807948"/>
              <a:chExt cx="1115122" cy="1115122"/>
            </a:xfrm>
          </p:grpSpPr>
          <p:sp>
            <p:nvSpPr>
              <p:cNvPr id="5" name="椭圆 4"/>
              <p:cNvSpPr/>
              <p:nvPr/>
            </p:nvSpPr>
            <p:spPr>
              <a:xfrm>
                <a:off x="6177776" y="1807948"/>
                <a:ext cx="1115122" cy="111512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sp>
            <p:nvSpPr>
              <p:cNvPr id="6" name="L 形 5"/>
              <p:cNvSpPr/>
              <p:nvPr/>
            </p:nvSpPr>
            <p:spPr>
              <a:xfrm rot="18900000">
                <a:off x="6407879" y="2115623"/>
                <a:ext cx="654917" cy="382985"/>
              </a:xfrm>
              <a:prstGeom prst="corner">
                <a:avLst>
                  <a:gd name="adj1" fmla="val 28880"/>
                  <a:gd name="adj2" fmla="val 2700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p>
            </p:txBody>
          </p:sp>
        </p:grpSp>
        <p:sp>
          <p:nvSpPr>
            <p:cNvPr id="9" name="矩形 8"/>
            <p:cNvSpPr/>
            <p:nvPr/>
          </p:nvSpPr>
          <p:spPr>
            <a:xfrm>
              <a:off x="7593673" y="3655526"/>
              <a:ext cx="6304611" cy="670120"/>
            </a:xfrm>
            <a:prstGeom prst="rect">
              <a:avLst/>
            </a:prstGeom>
            <a:solidFill>
              <a:schemeClr val="accent1">
                <a:lumMod val="75000"/>
              </a:schemeClr>
            </a:solidFill>
          </p:spPr>
          <p:txBody>
            <a:bodyPr wrap="none">
              <a:spAutoFit/>
            </a:bodyPr>
            <a:lstStyle/>
            <a:p>
              <a:pPr lvl="0">
                <a:lnSpc>
                  <a:spcPct val="130000"/>
                </a:lnSpc>
              </a:pPr>
              <a:r>
                <a:rPr lang="en-US" altLang="zh-CN" sz="3200" b="1" dirty="0">
                  <a:solidFill>
                    <a:schemeClr val="bg1"/>
                  </a:solidFill>
                </a:rPr>
                <a:t>Write Letters of Invitations to</a:t>
              </a:r>
            </a:p>
          </p:txBody>
        </p:sp>
      </p:grpSp>
      <p:grpSp>
        <p:nvGrpSpPr>
          <p:cNvPr id="11" name="组合 10"/>
          <p:cNvGrpSpPr/>
          <p:nvPr/>
        </p:nvGrpSpPr>
        <p:grpSpPr>
          <a:xfrm>
            <a:off x="2126966" y="97339"/>
            <a:ext cx="8159610" cy="1115122"/>
            <a:chOff x="518772" y="9233"/>
            <a:chExt cx="4801451" cy="1115122"/>
          </a:xfrm>
        </p:grpSpPr>
        <p:grpSp>
          <p:nvGrpSpPr>
            <p:cNvPr id="12" name="组合 7"/>
            <p:cNvGrpSpPr/>
            <p:nvPr/>
          </p:nvGrpSpPr>
          <p:grpSpPr>
            <a:xfrm>
              <a:off x="518772" y="9233"/>
              <a:ext cx="1490460" cy="1115122"/>
              <a:chOff x="6287944" y="4708285"/>
              <a:chExt cx="1490460" cy="1115122"/>
            </a:xfrm>
            <a:solidFill>
              <a:srgbClr val="FFC000"/>
            </a:solidFill>
            <a:effectLst>
              <a:outerShdw blurRad="50800" dist="38100" dir="5400000" algn="t" rotWithShape="0">
                <a:prstClr val="black">
                  <a:alpha val="40000"/>
                </a:prstClr>
              </a:outerShdw>
            </a:effectLst>
          </p:grpSpPr>
          <p:grpSp>
            <p:nvGrpSpPr>
              <p:cNvPr id="14" name="组 13"/>
              <p:cNvGrpSpPr/>
              <p:nvPr/>
            </p:nvGrpSpPr>
            <p:grpSpPr>
              <a:xfrm>
                <a:off x="6287944" y="4708285"/>
                <a:ext cx="1115122" cy="1115122"/>
                <a:chOff x="6177776" y="1807948"/>
                <a:chExt cx="1115122" cy="1115122"/>
              </a:xfrm>
              <a:grpFill/>
            </p:grpSpPr>
            <p:sp>
              <p:nvSpPr>
                <p:cNvPr id="16" name="椭圆 15"/>
                <p:cNvSpPr/>
                <p:nvPr/>
              </p:nvSpPr>
              <p:spPr>
                <a:xfrm>
                  <a:off x="6177776" y="1807948"/>
                  <a:ext cx="1115122" cy="1115122"/>
                </a:xfrm>
                <a:prstGeom prst="ellipse">
                  <a:avLst/>
                </a:prstGeom>
                <a:grp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rgbClr val="FF0000"/>
                    </a:solidFill>
                  </a:endParaRPr>
                </a:p>
              </p:txBody>
            </p:sp>
            <p:sp>
              <p:nvSpPr>
                <p:cNvPr id="17" name="L 形 16"/>
                <p:cNvSpPr/>
                <p:nvPr/>
              </p:nvSpPr>
              <p:spPr>
                <a:xfrm rot="18900000">
                  <a:off x="6407879" y="2115623"/>
                  <a:ext cx="654917" cy="382985"/>
                </a:xfrm>
                <a:prstGeom prst="corner">
                  <a:avLst>
                    <a:gd name="adj1" fmla="val 28880"/>
                    <a:gd name="adj2" fmla="val 27007"/>
                  </a:avLst>
                </a:prstGeom>
                <a:grp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rgbClr val="FF0000"/>
                    </a:solidFill>
                  </a:endParaRPr>
                </a:p>
              </p:txBody>
            </p:sp>
          </p:grpSp>
          <p:sp>
            <p:nvSpPr>
              <p:cNvPr id="15" name="矩形 14"/>
              <p:cNvSpPr/>
              <p:nvPr/>
            </p:nvSpPr>
            <p:spPr>
              <a:xfrm>
                <a:off x="7593673" y="4899592"/>
                <a:ext cx="184731" cy="670120"/>
              </a:xfrm>
              <a:prstGeom prst="rect">
                <a:avLst/>
              </a:prstGeom>
              <a:grpFill/>
              <a:ln>
                <a:solidFill>
                  <a:schemeClr val="bg2">
                    <a:lumMod val="50000"/>
                  </a:schemeClr>
                </a:solidFill>
              </a:ln>
              <a:scene3d>
                <a:camera prst="orthographicFront"/>
                <a:lightRig rig="threePt" dir="t"/>
              </a:scene3d>
              <a:sp3d>
                <a:bevelT w="114300" prst="artDeco"/>
              </a:sp3d>
            </p:spPr>
            <p:txBody>
              <a:bodyPr wrap="none">
                <a:spAutoFit/>
              </a:bodyPr>
              <a:lstStyle/>
              <a:p>
                <a:pPr lvl="0">
                  <a:lnSpc>
                    <a:spcPct val="130000"/>
                  </a:lnSpc>
                </a:pPr>
                <a:endParaRPr lang="en-US" altLang="zh-CN" sz="3200" b="1" dirty="0">
                  <a:solidFill>
                    <a:srgbClr val="FF0000"/>
                  </a:solidFill>
                </a:endParaRPr>
              </a:p>
            </p:txBody>
          </p:sp>
        </p:grpSp>
        <p:sp>
          <p:nvSpPr>
            <p:cNvPr id="13" name="云形标注 12"/>
            <p:cNvSpPr/>
            <p:nvPr/>
          </p:nvSpPr>
          <p:spPr>
            <a:xfrm>
              <a:off x="2193963" y="9233"/>
              <a:ext cx="3126260" cy="1016616"/>
            </a:xfrm>
            <a:prstGeom prst="cloud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r>
                <a:rPr lang="en-US" altLang="zh-CN" sz="2400" b="1" dirty="0">
                  <a:solidFill>
                    <a:srgbClr val="FF0000"/>
                  </a:solidFill>
                </a:rPr>
                <a:t>Write Letters of Invitations to</a:t>
              </a:r>
            </a:p>
          </p:txBody>
        </p:sp>
      </p:gr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高中英语应用文写作-邀请信投稿\邀请信思维导图\When to write  Letters of invitations.png"/>
          <p:cNvPicPr>
            <a:picLocks noChangeAspect="1" noChangeArrowheads="1"/>
          </p:cNvPicPr>
          <p:nvPr/>
        </p:nvPicPr>
        <p:blipFill>
          <a:blip r:embed="rId2"/>
          <a:srcRect/>
          <a:stretch>
            <a:fillRect/>
          </a:stretch>
        </p:blipFill>
        <p:spPr bwMode="auto">
          <a:xfrm>
            <a:off x="0" y="1534886"/>
            <a:ext cx="11760586" cy="5061857"/>
          </a:xfrm>
          <a:prstGeom prst="rect">
            <a:avLst/>
          </a:prstGeom>
          <a:noFill/>
        </p:spPr>
      </p:pic>
      <p:grpSp>
        <p:nvGrpSpPr>
          <p:cNvPr id="10" name="组合 9"/>
          <p:cNvGrpSpPr/>
          <p:nvPr/>
        </p:nvGrpSpPr>
        <p:grpSpPr>
          <a:xfrm>
            <a:off x="2126966" y="97339"/>
            <a:ext cx="8159610" cy="1115122"/>
            <a:chOff x="518772" y="9233"/>
            <a:chExt cx="4801451" cy="1115122"/>
          </a:xfrm>
        </p:grpSpPr>
        <p:grpSp>
          <p:nvGrpSpPr>
            <p:cNvPr id="11" name="组合 7"/>
            <p:cNvGrpSpPr/>
            <p:nvPr/>
          </p:nvGrpSpPr>
          <p:grpSpPr>
            <a:xfrm>
              <a:off x="518772" y="9233"/>
              <a:ext cx="1490460" cy="1115122"/>
              <a:chOff x="6287944" y="4708285"/>
              <a:chExt cx="1490460" cy="1115122"/>
            </a:xfrm>
            <a:solidFill>
              <a:srgbClr val="FFC000"/>
            </a:solidFill>
            <a:effectLst>
              <a:outerShdw blurRad="50800" dist="38100" dir="5400000" algn="t" rotWithShape="0">
                <a:prstClr val="black">
                  <a:alpha val="40000"/>
                </a:prstClr>
              </a:outerShdw>
            </a:effectLst>
          </p:grpSpPr>
          <p:grpSp>
            <p:nvGrpSpPr>
              <p:cNvPr id="13" name="组 13"/>
              <p:cNvGrpSpPr/>
              <p:nvPr/>
            </p:nvGrpSpPr>
            <p:grpSpPr>
              <a:xfrm>
                <a:off x="6287944" y="4708285"/>
                <a:ext cx="1115122" cy="1115122"/>
                <a:chOff x="6177776" y="1807948"/>
                <a:chExt cx="1115122" cy="1115122"/>
              </a:xfrm>
              <a:grpFill/>
            </p:grpSpPr>
            <p:sp>
              <p:nvSpPr>
                <p:cNvPr id="15" name="椭圆 14"/>
                <p:cNvSpPr/>
                <p:nvPr/>
              </p:nvSpPr>
              <p:spPr>
                <a:xfrm>
                  <a:off x="6177776" y="1807948"/>
                  <a:ext cx="1115122" cy="1115122"/>
                </a:xfrm>
                <a:prstGeom prst="ellipse">
                  <a:avLst/>
                </a:prstGeom>
                <a:grp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rgbClr val="FF0000"/>
                    </a:solidFill>
                  </a:endParaRPr>
                </a:p>
              </p:txBody>
            </p:sp>
            <p:sp>
              <p:nvSpPr>
                <p:cNvPr id="16" name="L 形 15"/>
                <p:cNvSpPr/>
                <p:nvPr/>
              </p:nvSpPr>
              <p:spPr>
                <a:xfrm rot="18900000">
                  <a:off x="6407879" y="2115623"/>
                  <a:ext cx="654917" cy="382985"/>
                </a:xfrm>
                <a:prstGeom prst="corner">
                  <a:avLst>
                    <a:gd name="adj1" fmla="val 28880"/>
                    <a:gd name="adj2" fmla="val 27007"/>
                  </a:avLst>
                </a:prstGeom>
                <a:grp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rgbClr val="FF0000"/>
                    </a:solidFill>
                  </a:endParaRPr>
                </a:p>
              </p:txBody>
            </p:sp>
          </p:grpSp>
          <p:sp>
            <p:nvSpPr>
              <p:cNvPr id="14" name="矩形 13"/>
              <p:cNvSpPr/>
              <p:nvPr/>
            </p:nvSpPr>
            <p:spPr>
              <a:xfrm>
                <a:off x="7593673" y="4899592"/>
                <a:ext cx="184731" cy="670120"/>
              </a:xfrm>
              <a:prstGeom prst="rect">
                <a:avLst/>
              </a:prstGeom>
              <a:grpFill/>
              <a:ln>
                <a:solidFill>
                  <a:schemeClr val="bg2">
                    <a:lumMod val="50000"/>
                  </a:schemeClr>
                </a:solidFill>
              </a:ln>
              <a:scene3d>
                <a:camera prst="orthographicFront"/>
                <a:lightRig rig="threePt" dir="t"/>
              </a:scene3d>
              <a:sp3d>
                <a:bevelT w="114300" prst="artDeco"/>
              </a:sp3d>
            </p:spPr>
            <p:txBody>
              <a:bodyPr wrap="none">
                <a:spAutoFit/>
              </a:bodyPr>
              <a:lstStyle/>
              <a:p>
                <a:pPr lvl="0">
                  <a:lnSpc>
                    <a:spcPct val="130000"/>
                  </a:lnSpc>
                </a:pPr>
                <a:endParaRPr lang="en-US" altLang="zh-CN" sz="3200" b="1" dirty="0">
                  <a:solidFill>
                    <a:srgbClr val="FF0000"/>
                  </a:solidFill>
                </a:endParaRPr>
              </a:p>
            </p:txBody>
          </p:sp>
        </p:grpSp>
        <p:sp>
          <p:nvSpPr>
            <p:cNvPr id="12" name="云形标注 11"/>
            <p:cNvSpPr/>
            <p:nvPr/>
          </p:nvSpPr>
          <p:spPr>
            <a:xfrm>
              <a:off x="2193963" y="9233"/>
              <a:ext cx="3126260" cy="1016616"/>
            </a:xfrm>
            <a:prstGeom prst="cloud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r>
                <a:rPr lang="en-US" altLang="zh-CN" sz="2400" b="1" dirty="0">
                  <a:solidFill>
                    <a:srgbClr val="FF0000"/>
                  </a:solidFill>
                </a:rPr>
                <a:t>Write Letters of Invitations to</a:t>
              </a:r>
            </a:p>
          </p:txBody>
        </p:sp>
      </p:gr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8"/>
          <p:cNvSpPr txBox="1"/>
          <p:nvPr/>
        </p:nvSpPr>
        <p:spPr>
          <a:xfrm>
            <a:off x="1783407" y="2041071"/>
            <a:ext cx="7989511" cy="3170099"/>
          </a:xfrm>
          <a:prstGeom prst="rect">
            <a:avLst/>
          </a:prstGeom>
          <a:ln>
            <a:solidFill>
              <a:schemeClr val="bg2">
                <a:lumMod val="50000"/>
              </a:schemeClr>
            </a:solid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1" indent="-285750" algn="just">
              <a:buFont typeface="宋体" panose="02010600030101010101" pitchFamily="2" charset="-122"/>
              <a:buChar char="•"/>
              <a:tabLst>
                <a:tab pos="914400" algn="l"/>
              </a:tabLst>
            </a:pPr>
            <a:endParaRPr lang="en-US" altLang="zh-CN" sz="4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a:p>
            <a:pPr marL="742950" lvl="1" indent="-285750" algn="just">
              <a:buFont typeface="宋体" panose="02010600030101010101" pitchFamily="2" charset="-122"/>
              <a:buChar char="•"/>
              <a:tabLst>
                <a:tab pos="914400" algn="l"/>
              </a:tabLst>
            </a:pPr>
            <a:r>
              <a:rPr lang="zh-CN" altLang="zh-CN" sz="4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内容</a:t>
            </a:r>
            <a:r>
              <a:rPr lang="zh-CN" altLang="zh-CN" sz="4000" b="1" kern="100" dirty="0">
                <a:effectLst/>
                <a:latin typeface="Calibri" panose="020F0502020204030204" pitchFamily="34" charset="0"/>
                <a:ea typeface="宋体" panose="02010600030101010101" pitchFamily="2" charset="-122"/>
                <a:cs typeface="Times New Roman" panose="02020603050405020304" pitchFamily="18" charset="0"/>
              </a:rPr>
              <a:t>完整</a:t>
            </a:r>
            <a:r>
              <a:rPr lang="en-US" altLang="zh-CN" sz="4000" b="1" kern="100" dirty="0">
                <a:effectLst/>
                <a:latin typeface="Calibri" panose="020F0502020204030204" pitchFamily="34" charset="0"/>
                <a:ea typeface="Times New Roman" panose="02020603050405020304" pitchFamily="18" charset="0"/>
                <a:cs typeface="Times New Roman" panose="02020603050405020304" pitchFamily="18" charset="0"/>
              </a:rPr>
              <a:t>content</a:t>
            </a:r>
            <a:endParaRPr lang="zh-CN" altLang="zh-CN" sz="4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buFont typeface="宋体" panose="02010600030101010101" pitchFamily="2" charset="-122"/>
              <a:buChar char="•"/>
              <a:tabLst>
                <a:tab pos="914400" algn="l"/>
              </a:tabLst>
            </a:pPr>
            <a:r>
              <a:rPr lang="zh-CN" altLang="zh-CN" sz="4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结构</a:t>
            </a:r>
            <a:r>
              <a:rPr lang="zh-CN" altLang="zh-CN" sz="4000" b="1" kern="100" dirty="0">
                <a:solidFill>
                  <a:srgbClr val="FF0000"/>
                </a:solidFill>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清晰</a:t>
            </a:r>
            <a:r>
              <a:rPr lang="en-US" altLang="zh-CN" sz="4000" b="1"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Format</a:t>
            </a:r>
            <a:endParaRPr lang="zh-CN" altLang="zh-CN" sz="4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buFont typeface="宋体" panose="02010600030101010101" pitchFamily="2" charset="-122"/>
              <a:buChar char="•"/>
              <a:tabLst>
                <a:tab pos="914400" algn="l"/>
              </a:tabLst>
            </a:pPr>
            <a:r>
              <a:rPr lang="zh-CN" altLang="zh-CN" sz="4000" b="1" kern="100" dirty="0">
                <a:effectLst/>
                <a:latin typeface="Calibri" panose="020F0502020204030204" pitchFamily="34" charset="0"/>
                <a:ea typeface="宋体" panose="02010600030101010101" pitchFamily="2" charset="-122"/>
                <a:cs typeface="Times New Roman" panose="02020603050405020304" pitchFamily="18" charset="0"/>
              </a:rPr>
              <a:t>语言</a:t>
            </a:r>
            <a:r>
              <a:rPr lang="zh-CN" altLang="zh-CN" sz="40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rPr>
              <a:t>精确</a:t>
            </a:r>
            <a:r>
              <a:rPr lang="en-US" altLang="zh-CN" sz="4000" b="1" kern="100" dirty="0">
                <a:effectLst/>
                <a:latin typeface="Calibri" panose="020F0502020204030204" pitchFamily="34" charset="0"/>
                <a:ea typeface="Times New Roman" panose="02020603050405020304" pitchFamily="18" charset="0"/>
                <a:cs typeface="Times New Roman" panose="02020603050405020304" pitchFamily="18" charset="0"/>
              </a:rPr>
              <a:t>language</a:t>
            </a:r>
            <a:endParaRPr lang="zh-CN" altLang="zh-CN" sz="40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buFont typeface="宋体" panose="02010600030101010101" pitchFamily="2" charset="-122"/>
              <a:buChar char="•"/>
              <a:tabLst>
                <a:tab pos="914400" algn="l"/>
              </a:tabLst>
            </a:pPr>
            <a:r>
              <a:rPr lang="zh-CN" altLang="zh-CN" sz="4000" b="1" kern="100" dirty="0">
                <a:effectLst/>
                <a:latin typeface="Calibri" panose="020F0502020204030204" pitchFamily="34" charset="0"/>
                <a:ea typeface="宋体" panose="02010600030101010101" pitchFamily="2" charset="-122"/>
                <a:cs typeface="Times New Roman" panose="02020603050405020304" pitchFamily="18" charset="0"/>
              </a:rPr>
              <a:t>交际</a:t>
            </a:r>
            <a:r>
              <a:rPr lang="zh-CN" altLang="zh-CN" sz="4000" b="1" kern="100" dirty="0">
                <a:effectLst/>
                <a:highlight>
                  <a:srgbClr val="FFFF00"/>
                </a:highlight>
                <a:latin typeface="Calibri" panose="020F0502020204030204" pitchFamily="34" charset="0"/>
                <a:ea typeface="宋体" panose="02010600030101010101" pitchFamily="2" charset="-122"/>
                <a:cs typeface="Times New Roman" panose="02020603050405020304" pitchFamily="18" charset="0"/>
              </a:rPr>
              <a:t>得体</a:t>
            </a:r>
            <a:r>
              <a:rPr lang="en-US" altLang="zh-CN" sz="4000" b="1" kern="100" dirty="0">
                <a:effectLst/>
                <a:latin typeface="Calibri" panose="020F0502020204030204" pitchFamily="34" charset="0"/>
                <a:ea typeface="Times New Roman" panose="02020603050405020304" pitchFamily="18" charset="0"/>
                <a:cs typeface="Times New Roman" panose="02020603050405020304" pitchFamily="18" charset="0"/>
              </a:rPr>
              <a:t>tone</a:t>
            </a:r>
            <a:endParaRPr lang="zh-CN" altLang="zh-CN" sz="40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9" name="组合 7"/>
          <p:cNvGrpSpPr/>
          <p:nvPr/>
        </p:nvGrpSpPr>
        <p:grpSpPr>
          <a:xfrm>
            <a:off x="4022009" y="2041071"/>
            <a:ext cx="3512307" cy="537218"/>
            <a:chOff x="6287944" y="2220153"/>
            <a:chExt cx="3882953" cy="1115122"/>
          </a:xfrm>
        </p:grpSpPr>
        <p:grpSp>
          <p:nvGrpSpPr>
            <p:cNvPr id="14" name="组 9"/>
            <p:cNvGrpSpPr/>
            <p:nvPr/>
          </p:nvGrpSpPr>
          <p:grpSpPr>
            <a:xfrm>
              <a:off x="6287944" y="2220153"/>
              <a:ext cx="1115122" cy="1115122"/>
              <a:chOff x="6177776" y="1807948"/>
              <a:chExt cx="1115122" cy="1115122"/>
            </a:xfrm>
          </p:grpSpPr>
          <p:sp>
            <p:nvSpPr>
              <p:cNvPr id="16" name="椭圆 15"/>
              <p:cNvSpPr/>
              <p:nvPr/>
            </p:nvSpPr>
            <p:spPr>
              <a:xfrm>
                <a:off x="6177776" y="1807948"/>
                <a:ext cx="1115122" cy="1115122"/>
              </a:xfrm>
              <a:prstGeom prst="ellipse">
                <a:avLst/>
              </a:prstGeom>
              <a:ln>
                <a:solidFill>
                  <a:schemeClr val="bg2">
                    <a:lumMod val="5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600"/>
              </a:p>
            </p:txBody>
          </p:sp>
          <p:sp>
            <p:nvSpPr>
              <p:cNvPr id="17" name="L 形 16"/>
              <p:cNvSpPr/>
              <p:nvPr/>
            </p:nvSpPr>
            <p:spPr>
              <a:xfrm rot="18900000">
                <a:off x="6407879" y="2115623"/>
                <a:ext cx="654917" cy="382985"/>
              </a:xfrm>
              <a:prstGeom prst="corner">
                <a:avLst>
                  <a:gd name="adj1" fmla="val 28880"/>
                  <a:gd name="adj2" fmla="val 27007"/>
                </a:avLst>
              </a:prstGeom>
              <a:ln>
                <a:solidFill>
                  <a:schemeClr val="bg2">
                    <a:lumMod val="5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sz="1600"/>
              </a:p>
            </p:txBody>
          </p:sp>
        </p:grpSp>
        <p:sp>
          <p:nvSpPr>
            <p:cNvPr id="15" name="矩形 14"/>
            <p:cNvSpPr/>
            <p:nvPr/>
          </p:nvSpPr>
          <p:spPr>
            <a:xfrm>
              <a:off x="7593673" y="2411461"/>
              <a:ext cx="2577224" cy="856077"/>
            </a:xfrm>
            <a:prstGeom prst="rect">
              <a:avLst/>
            </a:prstGeom>
            <a:ln>
              <a:solidFill>
                <a:schemeClr val="bg2">
                  <a:lumMod val="50000"/>
                </a:schemeClr>
              </a:solidFill>
            </a:ln>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wrap="none">
              <a:spAutoFit/>
            </a:bodyPr>
            <a:lstStyle/>
            <a:p>
              <a:pPr lvl="0">
                <a:lnSpc>
                  <a:spcPct val="130000"/>
                </a:lnSpc>
              </a:pPr>
              <a:r>
                <a:rPr lang="en-US" altLang="zh-CN" sz="1600" b="1" dirty="0">
                  <a:solidFill>
                    <a:schemeClr val="bg1"/>
                  </a:solidFill>
                </a:rPr>
                <a:t>Letters of Invitations</a:t>
              </a:r>
            </a:p>
          </p:txBody>
        </p:sp>
      </p:grpSp>
      <p:grpSp>
        <p:nvGrpSpPr>
          <p:cNvPr id="18" name="组合 17"/>
          <p:cNvGrpSpPr/>
          <p:nvPr/>
        </p:nvGrpSpPr>
        <p:grpSpPr>
          <a:xfrm>
            <a:off x="2126966" y="97339"/>
            <a:ext cx="8159610" cy="1115122"/>
            <a:chOff x="518772" y="9233"/>
            <a:chExt cx="4801451" cy="1115122"/>
          </a:xfrm>
        </p:grpSpPr>
        <p:grpSp>
          <p:nvGrpSpPr>
            <p:cNvPr id="19" name="组合 7"/>
            <p:cNvGrpSpPr/>
            <p:nvPr/>
          </p:nvGrpSpPr>
          <p:grpSpPr>
            <a:xfrm>
              <a:off x="518772" y="9233"/>
              <a:ext cx="1490460" cy="1115122"/>
              <a:chOff x="6287944" y="4708285"/>
              <a:chExt cx="1490460" cy="1115122"/>
            </a:xfrm>
            <a:solidFill>
              <a:srgbClr val="FFC000"/>
            </a:solidFill>
            <a:effectLst>
              <a:outerShdw blurRad="50800" dist="38100" dir="5400000" algn="t" rotWithShape="0">
                <a:prstClr val="black">
                  <a:alpha val="40000"/>
                </a:prstClr>
              </a:outerShdw>
            </a:effectLst>
          </p:grpSpPr>
          <p:grpSp>
            <p:nvGrpSpPr>
              <p:cNvPr id="22" name="组 13"/>
              <p:cNvGrpSpPr/>
              <p:nvPr/>
            </p:nvGrpSpPr>
            <p:grpSpPr>
              <a:xfrm>
                <a:off x="6287944" y="4708285"/>
                <a:ext cx="1115122" cy="1115122"/>
                <a:chOff x="6177776" y="1807948"/>
                <a:chExt cx="1115122" cy="1115122"/>
              </a:xfrm>
              <a:grpFill/>
            </p:grpSpPr>
            <p:sp>
              <p:nvSpPr>
                <p:cNvPr id="24" name="椭圆 23"/>
                <p:cNvSpPr/>
                <p:nvPr/>
              </p:nvSpPr>
              <p:spPr>
                <a:xfrm>
                  <a:off x="6177776" y="1807948"/>
                  <a:ext cx="1115122" cy="1115122"/>
                </a:xfrm>
                <a:prstGeom prst="ellipse">
                  <a:avLst/>
                </a:prstGeom>
                <a:grp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rgbClr val="FF0000"/>
                    </a:solidFill>
                  </a:endParaRPr>
                </a:p>
              </p:txBody>
            </p:sp>
            <p:sp>
              <p:nvSpPr>
                <p:cNvPr id="25" name="L 形 24"/>
                <p:cNvSpPr/>
                <p:nvPr/>
              </p:nvSpPr>
              <p:spPr>
                <a:xfrm rot="18900000">
                  <a:off x="6407879" y="2115623"/>
                  <a:ext cx="654917" cy="382985"/>
                </a:xfrm>
                <a:prstGeom prst="corner">
                  <a:avLst>
                    <a:gd name="adj1" fmla="val 28880"/>
                    <a:gd name="adj2" fmla="val 27007"/>
                  </a:avLst>
                </a:prstGeom>
                <a:grp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rgbClr val="FF0000"/>
                    </a:solidFill>
                  </a:endParaRPr>
                </a:p>
              </p:txBody>
            </p:sp>
          </p:grpSp>
          <p:sp>
            <p:nvSpPr>
              <p:cNvPr id="23" name="矩形 22"/>
              <p:cNvSpPr/>
              <p:nvPr/>
            </p:nvSpPr>
            <p:spPr>
              <a:xfrm>
                <a:off x="7593673" y="4899592"/>
                <a:ext cx="184731" cy="670120"/>
              </a:xfrm>
              <a:prstGeom prst="rect">
                <a:avLst/>
              </a:prstGeom>
              <a:grpFill/>
              <a:ln>
                <a:solidFill>
                  <a:schemeClr val="bg2">
                    <a:lumMod val="50000"/>
                  </a:schemeClr>
                </a:solidFill>
              </a:ln>
              <a:scene3d>
                <a:camera prst="orthographicFront"/>
                <a:lightRig rig="threePt" dir="t"/>
              </a:scene3d>
              <a:sp3d>
                <a:bevelT w="114300" prst="artDeco"/>
              </a:sp3d>
            </p:spPr>
            <p:txBody>
              <a:bodyPr wrap="none">
                <a:spAutoFit/>
              </a:bodyPr>
              <a:lstStyle/>
              <a:p>
                <a:pPr lvl="0">
                  <a:lnSpc>
                    <a:spcPct val="130000"/>
                  </a:lnSpc>
                </a:pPr>
                <a:endParaRPr lang="en-US" altLang="zh-CN" sz="3200" b="1" dirty="0">
                  <a:solidFill>
                    <a:srgbClr val="FF0000"/>
                  </a:solidFill>
                </a:endParaRPr>
              </a:p>
            </p:txBody>
          </p:sp>
        </p:grpSp>
        <p:sp>
          <p:nvSpPr>
            <p:cNvPr id="21" name="云形标注 20"/>
            <p:cNvSpPr/>
            <p:nvPr/>
          </p:nvSpPr>
          <p:spPr>
            <a:xfrm>
              <a:off x="2193963" y="9233"/>
              <a:ext cx="3126260" cy="1016616"/>
            </a:xfrm>
            <a:prstGeom prst="cloud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r>
                <a:rPr lang="en-US" altLang="zh-CN" sz="2400" b="1" dirty="0">
                  <a:solidFill>
                    <a:srgbClr val="FF0000"/>
                  </a:solidFill>
                </a:rPr>
                <a:t>Letters of Invitations </a:t>
              </a:r>
            </a:p>
          </p:txBody>
        </p:sp>
      </p:grpSp>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G:\高中英语应用文写作-邀请信投稿\邀请信思维导图\letters  of invitations.png"/>
          <p:cNvPicPr>
            <a:picLocks noChangeAspect="1" noChangeArrowheads="1"/>
          </p:cNvPicPr>
          <p:nvPr/>
        </p:nvPicPr>
        <p:blipFill>
          <a:blip r:embed="rId2"/>
          <a:srcRect/>
          <a:stretch>
            <a:fillRect/>
          </a:stretch>
        </p:blipFill>
        <p:spPr bwMode="auto">
          <a:xfrm>
            <a:off x="916657" y="1546761"/>
            <a:ext cx="10507406" cy="4404021"/>
          </a:xfrm>
          <a:prstGeom prst="rect">
            <a:avLst/>
          </a:prstGeom>
          <a:ln>
            <a:solidFill>
              <a:schemeClr val="bg2">
                <a:lumMod val="75000"/>
              </a:schemeClr>
            </a:solidFill>
          </a:ln>
          <a:effectLst>
            <a:glow rad="101600">
              <a:schemeClr val="accent4">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pic>
      <p:grpSp>
        <p:nvGrpSpPr>
          <p:cNvPr id="10" name="组合 9"/>
          <p:cNvGrpSpPr/>
          <p:nvPr/>
        </p:nvGrpSpPr>
        <p:grpSpPr>
          <a:xfrm>
            <a:off x="2126966" y="97339"/>
            <a:ext cx="8159610" cy="1115122"/>
            <a:chOff x="518772" y="9233"/>
            <a:chExt cx="4801451" cy="1115122"/>
          </a:xfrm>
        </p:grpSpPr>
        <p:grpSp>
          <p:nvGrpSpPr>
            <p:cNvPr id="14" name="组合 7"/>
            <p:cNvGrpSpPr/>
            <p:nvPr/>
          </p:nvGrpSpPr>
          <p:grpSpPr>
            <a:xfrm>
              <a:off x="518772" y="9233"/>
              <a:ext cx="1490460" cy="1115122"/>
              <a:chOff x="6287944" y="4708285"/>
              <a:chExt cx="1490460" cy="1115122"/>
            </a:xfrm>
            <a:solidFill>
              <a:srgbClr val="FFC000"/>
            </a:solidFill>
            <a:effectLst>
              <a:outerShdw blurRad="50800" dist="38100" dir="5400000" algn="t" rotWithShape="0">
                <a:prstClr val="black">
                  <a:alpha val="40000"/>
                </a:prstClr>
              </a:outerShdw>
            </a:effectLst>
          </p:grpSpPr>
          <p:grpSp>
            <p:nvGrpSpPr>
              <p:cNvPr id="16" name="组 13"/>
              <p:cNvGrpSpPr/>
              <p:nvPr/>
            </p:nvGrpSpPr>
            <p:grpSpPr>
              <a:xfrm>
                <a:off x="6287944" y="4708285"/>
                <a:ext cx="1115122" cy="1115122"/>
                <a:chOff x="6177776" y="1807948"/>
                <a:chExt cx="1115122" cy="1115122"/>
              </a:xfrm>
              <a:grpFill/>
            </p:grpSpPr>
            <p:sp>
              <p:nvSpPr>
                <p:cNvPr id="18" name="椭圆 17"/>
                <p:cNvSpPr/>
                <p:nvPr/>
              </p:nvSpPr>
              <p:spPr>
                <a:xfrm>
                  <a:off x="6177776" y="1807948"/>
                  <a:ext cx="1115122" cy="1115122"/>
                </a:xfrm>
                <a:prstGeom prst="ellipse">
                  <a:avLst/>
                </a:prstGeom>
                <a:grp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rgbClr val="FF0000"/>
                    </a:solidFill>
                  </a:endParaRPr>
                </a:p>
              </p:txBody>
            </p:sp>
            <p:sp>
              <p:nvSpPr>
                <p:cNvPr id="19" name="L 形 18"/>
                <p:cNvSpPr/>
                <p:nvPr/>
              </p:nvSpPr>
              <p:spPr>
                <a:xfrm rot="18900000">
                  <a:off x="6407879" y="2115623"/>
                  <a:ext cx="654917" cy="382985"/>
                </a:xfrm>
                <a:prstGeom prst="corner">
                  <a:avLst>
                    <a:gd name="adj1" fmla="val 28880"/>
                    <a:gd name="adj2" fmla="val 27007"/>
                  </a:avLst>
                </a:prstGeom>
                <a:grpFill/>
                <a:ln>
                  <a:solidFill>
                    <a:schemeClr val="bg2">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kumimoji="1" lang="zh-CN" altLang="en-US">
                    <a:solidFill>
                      <a:srgbClr val="FF0000"/>
                    </a:solidFill>
                  </a:endParaRPr>
                </a:p>
              </p:txBody>
            </p:sp>
          </p:grpSp>
          <p:sp>
            <p:nvSpPr>
              <p:cNvPr id="17" name="矩形 16"/>
              <p:cNvSpPr/>
              <p:nvPr/>
            </p:nvSpPr>
            <p:spPr>
              <a:xfrm>
                <a:off x="7593673" y="4899592"/>
                <a:ext cx="184731" cy="670120"/>
              </a:xfrm>
              <a:prstGeom prst="rect">
                <a:avLst/>
              </a:prstGeom>
              <a:grpFill/>
              <a:ln>
                <a:solidFill>
                  <a:schemeClr val="bg2">
                    <a:lumMod val="50000"/>
                  </a:schemeClr>
                </a:solidFill>
              </a:ln>
              <a:scene3d>
                <a:camera prst="orthographicFront"/>
                <a:lightRig rig="threePt" dir="t"/>
              </a:scene3d>
              <a:sp3d>
                <a:bevelT w="114300" prst="artDeco"/>
              </a:sp3d>
            </p:spPr>
            <p:txBody>
              <a:bodyPr wrap="none">
                <a:spAutoFit/>
              </a:bodyPr>
              <a:lstStyle/>
              <a:p>
                <a:pPr lvl="0">
                  <a:lnSpc>
                    <a:spcPct val="130000"/>
                  </a:lnSpc>
                </a:pPr>
                <a:endParaRPr lang="en-US" altLang="zh-CN" sz="3200" b="1" dirty="0">
                  <a:solidFill>
                    <a:srgbClr val="FF0000"/>
                  </a:solidFill>
                </a:endParaRPr>
              </a:p>
            </p:txBody>
          </p:sp>
        </p:grpSp>
        <p:sp>
          <p:nvSpPr>
            <p:cNvPr id="15" name="云形标注 14"/>
            <p:cNvSpPr/>
            <p:nvPr/>
          </p:nvSpPr>
          <p:spPr>
            <a:xfrm>
              <a:off x="2193963" y="9233"/>
              <a:ext cx="3126260" cy="1016616"/>
            </a:xfrm>
            <a:prstGeom prst="cloud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r>
                <a:rPr lang="en-US" altLang="zh-CN" sz="2400" b="1" dirty="0">
                  <a:solidFill>
                    <a:srgbClr val="FF0000"/>
                  </a:solidFill>
                </a:rPr>
                <a:t>Letters of Invitations </a:t>
              </a:r>
            </a:p>
          </p:txBody>
        </p:sp>
      </p:grpSp>
      <p:pic>
        <p:nvPicPr>
          <p:cNvPr id="2" name="图片 1" descr="水印">
            <a:extLst>
              <a:ext uri="{FF2B5EF4-FFF2-40B4-BE49-F238E27FC236}">
                <a16:creationId xmlns:a16="http://schemas.microsoft.com/office/drawing/2014/main" id="{DCCD2825-8C8F-462D-AB39-21C2EC769E59}"/>
              </a:ext>
            </a:extLst>
          </p:cNvPr>
          <p:cNvPicPr>
            <a:picLocks noChangeAspect="1"/>
          </p:cNvPicPr>
          <p:nvPr/>
        </p:nvPicPr>
        <p:blipFill>
          <a:blip r:embed="rId3"/>
          <a:stretch>
            <a:fillRect/>
          </a:stretch>
        </p:blipFill>
        <p:spPr>
          <a:xfrm>
            <a:off x="7186295" y="63500"/>
            <a:ext cx="4902200" cy="1586865"/>
          </a:xfrm>
          <a:prstGeom prst="rect">
            <a:avLst/>
          </a:prstGeom>
        </p:spPr>
      </p:pic>
    </p:spTree>
  </p:cSld>
  <p:clrMapOvr>
    <a:masterClrMapping/>
  </p:clrMapOvr>
  <p:transition spd="med" advTm="0">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f9f4a92c-c2a8-4862-b58f-68289b141c5a}"/>
</p:tagLst>
</file>

<file path=ppt/theme/theme1.xml><?xml version="1.0" encoding="utf-8"?>
<a:theme xmlns:a="http://schemas.openxmlformats.org/drawingml/2006/main" name="模板页面">
  <a:themeElements>
    <a:clrScheme name="自定义 39">
      <a:dk1>
        <a:srgbClr val="000000"/>
      </a:dk1>
      <a:lt1>
        <a:srgbClr val="FFFFFF"/>
      </a:lt1>
      <a:dk2>
        <a:srgbClr val="000000"/>
      </a:dk2>
      <a:lt2>
        <a:srgbClr val="FFFDFD"/>
      </a:lt2>
      <a:accent1>
        <a:srgbClr val="39A9DE"/>
      </a:accent1>
      <a:accent2>
        <a:srgbClr val="838FD4"/>
      </a:accent2>
      <a:accent3>
        <a:srgbClr val="41C0B8"/>
      </a:accent3>
      <a:accent4>
        <a:srgbClr val="91CE6F"/>
      </a:accent4>
      <a:accent5>
        <a:srgbClr val="A0CD4E"/>
      </a:accent5>
      <a:accent6>
        <a:srgbClr val="515151"/>
      </a:accent6>
      <a:hlink>
        <a:srgbClr val="0563C1"/>
      </a:hlink>
      <a:folHlink>
        <a:srgbClr val="954F72"/>
      </a:folHlink>
    </a:clrScheme>
    <a:fontScheme name="自定义 46">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2393</Words>
  <Application>Microsoft Office PowerPoint</Application>
  <PresentationFormat>宽屏</PresentationFormat>
  <Paragraphs>238</Paragraphs>
  <Slides>31</Slides>
  <Notes>0</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31</vt:i4>
      </vt:variant>
    </vt:vector>
  </HeadingPairs>
  <TitlesOfParts>
    <vt:vector size="45" baseType="lpstr">
      <vt:lpstr>HelveticaNeue</vt:lpstr>
      <vt:lpstr>华文隶书</vt:lpstr>
      <vt:lpstr>华文新魏</vt:lpstr>
      <vt:lpstr>宋体</vt:lpstr>
      <vt:lpstr>微软雅黑</vt:lpstr>
      <vt:lpstr>Arial</vt:lpstr>
      <vt:lpstr>Calibri</vt:lpstr>
      <vt:lpstr>Century Gothic</vt:lpstr>
      <vt:lpstr>Segoe UI Light</vt:lpstr>
      <vt:lpstr>Times New Roman</vt:lpstr>
      <vt:lpstr>Wingdings</vt:lpstr>
      <vt:lpstr>模板页面</vt:lpstr>
      <vt:lpstr>OfficePLUS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OfficePLUS</dc:creator>
  <cp:lastModifiedBy>陈 顺坤</cp:lastModifiedBy>
  <cp:revision>201</cp:revision>
  <dcterms:created xsi:type="dcterms:W3CDTF">2015-08-18T02:51:00Z</dcterms:created>
  <dcterms:modified xsi:type="dcterms:W3CDTF">2020-09-21T14:39:32Z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