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4" r:id="rId3"/>
  </p:sldMasterIdLst>
  <p:notesMasterIdLst>
    <p:notesMasterId r:id="rId6"/>
  </p:notesMasterIdLst>
  <p:sldIdLst>
    <p:sldId id="481" r:id="rId4"/>
    <p:sldId id="263" r:id="rId5"/>
    <p:sldId id="264" r:id="rId7"/>
    <p:sldId id="419" r:id="rId8"/>
    <p:sldId id="351" r:id="rId9"/>
    <p:sldId id="377" r:id="rId10"/>
    <p:sldId id="395" r:id="rId11"/>
    <p:sldId id="398" r:id="rId12"/>
    <p:sldId id="414" r:id="rId13"/>
    <p:sldId id="396" r:id="rId14"/>
    <p:sldId id="397" r:id="rId15"/>
    <p:sldId id="353" r:id="rId16"/>
    <p:sldId id="354" r:id="rId17"/>
    <p:sldId id="378" r:id="rId18"/>
    <p:sldId id="355" r:id="rId19"/>
    <p:sldId id="357" r:id="rId20"/>
    <p:sldId id="416" r:id="rId21"/>
    <p:sldId id="440" r:id="rId22"/>
    <p:sldId id="417" r:id="rId23"/>
    <p:sldId id="379" r:id="rId24"/>
    <p:sldId id="358" r:id="rId25"/>
    <p:sldId id="364" r:id="rId26"/>
    <p:sldId id="362" r:id="rId27"/>
    <p:sldId id="435" r:id="rId28"/>
    <p:sldId id="439" r:id="rId29"/>
    <p:sldId id="438" r:id="rId30"/>
    <p:sldId id="436" r:id="rId31"/>
    <p:sldId id="266" r:id="rId32"/>
    <p:sldId id="301" r:id="rId33"/>
    <p:sldId id="300" r:id="rId34"/>
    <p:sldId id="283" r:id="rId35"/>
    <p:sldId id="380" r:id="rId36"/>
    <p:sldId id="399" r:id="rId37"/>
    <p:sldId id="381" r:id="rId38"/>
    <p:sldId id="328" r:id="rId39"/>
    <p:sldId id="382" r:id="rId40"/>
    <p:sldId id="429" r:id="rId41"/>
    <p:sldId id="409" r:id="rId42"/>
    <p:sldId id="432" r:id="rId43"/>
    <p:sldId id="433" r:id="rId44"/>
    <p:sldId id="434" r:id="rId45"/>
    <p:sldId id="472" r:id="rId46"/>
    <p:sldId id="410" r:id="rId47"/>
    <p:sldId id="411" r:id="rId48"/>
    <p:sldId id="412" r:id="rId49"/>
    <p:sldId id="421" r:id="rId50"/>
    <p:sldId id="413" r:id="rId51"/>
    <p:sldId id="425" r:id="rId52"/>
    <p:sldId id="430" r:id="rId53"/>
    <p:sldId id="286" r:id="rId54"/>
  </p:sldIdLst>
  <p:sldSz cx="12192000" cy="6858000"/>
  <p:notesSz cx="6858000" cy="9144000"/>
  <p:embeddedFontLst>
    <p:embeddedFont>
      <p:font typeface="等线 Light" panose="02010600030101010101" charset="-122"/>
      <p:regular r:id="rId59"/>
    </p:embeddedFont>
    <p:embeddedFont>
      <p:font typeface="微软雅黑" panose="020B0503020204020204" pitchFamily="34" charset="-122"/>
      <p:regular r:id="rId60"/>
    </p:embeddedFont>
    <p:embeddedFont>
      <p:font typeface="等线" panose="02010600030101010101" charset="-122"/>
      <p:regular r:id="rId61"/>
    </p:embeddedFont>
    <p:embeddedFont>
      <p:font typeface="方正雅士黑 简" panose="02010600030101010101"/>
      <p:regular r:id="rId62"/>
    </p:embeddedFont>
    <p:embeddedFont>
      <p:font typeface="方正手迹-小欢卡通体" panose="02010600030101010101"/>
      <p:regular r:id="rId63"/>
    </p:embeddedFont>
    <p:embeddedFont>
      <p:font typeface="Century Gothic" panose="020B0502020202020204" pitchFamily="34" charset="0"/>
      <p:regular r:id="rId64"/>
      <p:bold r:id="rId65"/>
      <p:italic r:id="rId66"/>
      <p:boldItalic r:id="rId67"/>
    </p:embeddedFont>
    <p:embeddedFont>
      <p:font typeface="Arial Narrow" panose="020B0606020202030204" pitchFamily="34" charset="0"/>
      <p:regular r:id="rId68"/>
      <p:bold r:id="rId69"/>
      <p:italic r:id="rId70"/>
      <p:boldItalic r:id="rId71"/>
    </p:embeddedFont>
    <p:embeddedFont>
      <p:font typeface="Georgia" panose="02040502050405020303" pitchFamily="18" charset="0"/>
      <p:regular r:id="rId72"/>
      <p:bold r:id="rId73"/>
      <p:italic r:id="rId74"/>
      <p:boldItalic r:id="rId75"/>
    </p:embeddedFont>
    <p:embeddedFont>
      <p:font typeface="华文新魏" panose="02010800040101010101" pitchFamily="2" charset="-122"/>
      <p:regular r:id="rId76"/>
    </p:embeddedFont>
  </p:embeddedFontLst>
  <p:defaultTextStyle>
    <a:defPPr>
      <a:defRPr lang="zh-CN"/>
    </a:defPPr>
    <a:lvl1pPr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3D4"/>
    <a:srgbClr val="FFB9BE"/>
    <a:srgbClr val="FF626C"/>
    <a:srgbClr val="00456B"/>
    <a:srgbClr val="FFC73E"/>
    <a:srgbClr val="60A8AF"/>
    <a:srgbClr val="B3E4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596" autoAdjust="0"/>
    <p:restoredTop sz="94660"/>
  </p:normalViewPr>
  <p:slideViewPr>
    <p:cSldViewPr snapToGrid="0">
      <p:cViewPr varScale="1">
        <p:scale>
          <a:sx n="70" d="100"/>
          <a:sy n="70" d="100"/>
        </p:scale>
        <p:origin x="-150" y="-96"/>
      </p:cViewPr>
      <p:guideLst>
        <p:guide orient="horz" pos="2136"/>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6" Type="http://schemas.openxmlformats.org/officeDocument/2006/relationships/font" Target="fonts/font18.fntdata"/><Relationship Id="rId75" Type="http://schemas.openxmlformats.org/officeDocument/2006/relationships/font" Target="fonts/font17.fntdata"/><Relationship Id="rId74" Type="http://schemas.openxmlformats.org/officeDocument/2006/relationships/font" Target="fonts/font16.fntdata"/><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3.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notesMaster" Target="notesMasters/notesMaster1.xml"/><Relationship Id="rId59" Type="http://schemas.openxmlformats.org/officeDocument/2006/relationships/font" Target="fonts/font1.fntdata"/><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latin typeface="等线" panose="02010600030101010101"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a:defRPr sz="1200">
                <a:latin typeface="等线" panose="02010600030101010101" charset="-122"/>
              </a:defRPr>
            </a:lvl1pPr>
          </a:lstStyle>
          <a:p>
            <a:pPr>
              <a:defRPr/>
            </a:pPr>
            <a:fld id="{DEE88715-1808-4C7D-94A1-189DC3CA458B}" type="datetimeFigureOut">
              <a:rPr lang="zh-CN" altLang="en-US"/>
            </a:fld>
            <a:endParaRPr lang="en-US" alt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二级</a:t>
            </a:r>
            <a:endParaRPr lang="zh-CN" altLang="en-US" smtClean="0"/>
          </a:p>
          <a:p>
            <a:pPr lvl="2"/>
            <a:r>
              <a:rPr lang="zh-CN" altLang="en-US" smtClean="0"/>
              <a:t>三级</a:t>
            </a:r>
            <a:endParaRPr lang="zh-CN" altLang="en-US" smtClean="0"/>
          </a:p>
          <a:p>
            <a:pPr lvl="3"/>
            <a:r>
              <a:rPr lang="zh-CN" altLang="en-US" smtClean="0"/>
              <a:t>四级</a:t>
            </a:r>
            <a:endParaRPr lang="zh-CN" altLang="en-US" smtClean="0"/>
          </a:p>
          <a:p>
            <a:pPr lvl="4"/>
            <a:r>
              <a:rPr lang="zh-CN" altLang="en-US" smtClean="0"/>
              <a:t>五级</a:t>
            </a:r>
            <a:endParaRPr lang="zh-CN" altLang="en-US" smtClean="0"/>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a:defRPr sz="1200">
                <a:latin typeface="等线" panose="02010600030101010101"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等线" panose="02010600030101010101" charset="-122"/>
              </a:defRPr>
            </a:lvl1pPr>
          </a:lstStyle>
          <a:p>
            <a:pPr>
              <a:defRPr/>
            </a:pPr>
            <a:fld id="{6F05CC5F-1988-4A50-AFCE-263EF609AB5A}"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ln>
        </p:spPr>
      </p:sp>
      <p:sp>
        <p:nvSpPr>
          <p:cNvPr id="21506"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21507" name="灯片编号占位符 3"/>
          <p:cNvSpPr>
            <a:spLocks noGrp="1"/>
          </p:cNvSpPr>
          <p:nvPr>
            <p:ph type="sldNum" sz="quarter" idx="5"/>
          </p:nvPr>
        </p:nvSpPr>
        <p:spPr bwMode="auto">
          <a:noFill/>
          <a:ln>
            <a:miter lim="800000"/>
          </a:ln>
        </p:spPr>
        <p:txBody>
          <a:bodyPr/>
          <a:lstStyle/>
          <a:p>
            <a:fld id="{7AB662BC-5D40-4CCB-8884-15AD7AD02E3D}" type="slidenum">
              <a:rPr lang="zh-CN" altLang="en-US" smtClean="0"/>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p:cNvSpPr>
          <p:nvPr>
            <p:ph type="sldImg"/>
          </p:nvPr>
        </p:nvSpPr>
        <p:spPr bwMode="auto">
          <a:noFill/>
          <a:ln>
            <a:solidFill>
              <a:srgbClr val="000000"/>
            </a:solidFill>
            <a:miter lim="800000"/>
          </a:ln>
        </p:spPr>
      </p:sp>
      <p:sp>
        <p:nvSpPr>
          <p:cNvPr id="23554"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23555" name="灯片编号占位符 3"/>
          <p:cNvSpPr>
            <a:spLocks noGrp="1"/>
          </p:cNvSpPr>
          <p:nvPr>
            <p:ph type="sldNum" sz="quarter" idx="5"/>
          </p:nvPr>
        </p:nvSpPr>
        <p:spPr bwMode="auto">
          <a:noFill/>
          <a:ln>
            <a:miter lim="800000"/>
          </a:ln>
        </p:spPr>
        <p:txBody>
          <a:bodyPr/>
          <a:lstStyle/>
          <a:p>
            <a:fld id="{7FA41149-A044-40C3-8355-648245D61B93}" type="slidenum">
              <a:rPr lang="zh-CN" altLang="en-US" smtClean="0"/>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bwMode="auto">
          <a:noFill/>
          <a:ln>
            <a:solidFill>
              <a:srgbClr val="000000"/>
            </a:solidFill>
            <a:miter lim="800000"/>
          </a:ln>
        </p:spPr>
      </p:sp>
      <p:sp>
        <p:nvSpPr>
          <p:cNvPr id="51202"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51203" name="灯片编号占位符 3"/>
          <p:cNvSpPr>
            <a:spLocks noGrp="1"/>
          </p:cNvSpPr>
          <p:nvPr>
            <p:ph type="sldNum" sz="quarter" idx="5"/>
          </p:nvPr>
        </p:nvSpPr>
        <p:spPr bwMode="auto">
          <a:noFill/>
          <a:ln>
            <a:miter lim="800000"/>
          </a:ln>
        </p:spPr>
        <p:txBody>
          <a:bodyPr/>
          <a:lstStyle/>
          <a:p>
            <a:fld id="{BEF991D2-E813-4E87-A36F-1A5F8498F74E}" type="slidenum">
              <a:rPr lang="zh-CN" altLang="en-US" smtClean="0"/>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55299" name="灯片编号占位符 3"/>
          <p:cNvSpPr>
            <a:spLocks noGrp="1"/>
          </p:cNvSpPr>
          <p:nvPr>
            <p:ph type="sldNum" sz="quarter" idx="5"/>
          </p:nvPr>
        </p:nvSpPr>
        <p:spPr bwMode="auto">
          <a:noFill/>
          <a:ln>
            <a:miter lim="800000"/>
          </a:ln>
        </p:spPr>
        <p:txBody>
          <a:bodyPr/>
          <a:lstStyle/>
          <a:p>
            <a:fld id="{6D81086C-398D-44DE-B0AC-DBC9BFC4D061}" type="slidenum">
              <a:rPr lang="zh-CN" altLang="en-US" smtClean="0"/>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ln>
        </p:spPr>
      </p:sp>
      <p:sp>
        <p:nvSpPr>
          <p:cNvPr id="74754" name="备注占位符 2"/>
          <p:cNvSpPr>
            <a:spLocks noGrp="1"/>
          </p:cNvSpPr>
          <p:nvPr>
            <p:ph type="body" idx="1"/>
          </p:nvPr>
        </p:nvSpPr>
        <p:spPr bwMode="auto">
          <a:noFill/>
        </p:spPr>
        <p:txBody>
          <a:bodyPr/>
          <a:lstStyle/>
          <a:p>
            <a:pPr eaLnBrk="1" hangingPunct="1">
              <a:spcBef>
                <a:spcPct val="0"/>
              </a:spcBef>
            </a:pPr>
            <a:endParaRPr lang="zh-CN" altLang="en-US" smtClean="0">
              <a:ea typeface="宋体" panose="02010600030101010101" pitchFamily="2" charset="-122"/>
            </a:endParaRPr>
          </a:p>
        </p:txBody>
      </p:sp>
      <p:sp>
        <p:nvSpPr>
          <p:cNvPr id="74755" name="灯片编号占位符 3"/>
          <p:cNvSpPr>
            <a:spLocks noGrp="1"/>
          </p:cNvSpPr>
          <p:nvPr>
            <p:ph type="sldNum" sz="quarter" idx="5"/>
          </p:nvPr>
        </p:nvSpPr>
        <p:spPr bwMode="auto">
          <a:noFill/>
          <a:ln>
            <a:miter lim="800000"/>
          </a:ln>
        </p:spPr>
        <p:txBody>
          <a:bodyPr/>
          <a:lstStyle/>
          <a:p>
            <a:fld id="{A36572AB-0D7A-4D93-816B-7F206445F5B5}" type="slidenum">
              <a:rPr lang="zh-CN" altLang="en-US"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F25748F2-90CE-4503-ADB4-BBB1BBBC0F98}" type="datetimeFigureOut">
              <a:rPr lang="zh-CN" altLang="en-US"/>
            </a:fld>
            <a:endParaRPr lang="en-US" altLang="zh-CN"/>
          </a:p>
        </p:txBody>
      </p:sp>
      <p:sp>
        <p:nvSpPr>
          <p:cNvPr id="8" name="页脚占位符 7"/>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3F599680-5673-40B9-8C2E-9F124B630488}"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5E393B7F-25CE-4A8D-A3BD-075376A34CEE}" type="datetimeFigureOut">
              <a:rPr lang="zh-CN" altLang="en-US"/>
            </a:fld>
            <a:endParaRPr lang="en-US" altLang="zh-CN"/>
          </a:p>
        </p:txBody>
      </p:sp>
      <p:sp>
        <p:nvSpPr>
          <p:cNvPr id="4" name="页脚占位符 3"/>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F48D3BBA-5047-42F4-AD50-87489736DB5C}"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7EB6FD0C-B60D-4A0E-B30A-0A8A1E68F51C}" type="datetimeFigureOut">
              <a:rPr lang="zh-CN" altLang="en-US"/>
            </a:fld>
            <a:endParaRPr lang="en-US" altLang="zh-CN"/>
          </a:p>
        </p:txBody>
      </p:sp>
      <p:sp>
        <p:nvSpPr>
          <p:cNvPr id="3" name="页脚占位符 2"/>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AAB4BA17-1E15-4B07-B14B-22168D9D88AC}" type="slidenum">
              <a:rPr lang="zh-CN" altLang="en-US"/>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34F6742A-07E4-4001-910D-55D6407ACF1D}"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228E795E-5FDD-468A-990A-024EE41F4B0E}" type="slidenum">
              <a:rPr lang="zh-CN" altLang="en-US"/>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CFDF539E-A06C-4151-A659-73C75CEAC178}"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6F3F860A-D81F-46F2-A24E-5E0D0BDCB5E1}" type="slidenum">
              <a:rPr lang="zh-CN" altLang="en-US"/>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AB0A6631-5B64-42C9-A80E-252C96271CC0}"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73767A7D-446A-464B-B814-775F8C092789}" type="slidenum">
              <a:rPr lang="zh-CN" altLang="en-US"/>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F9EA3750-385F-4985-9F89-8DAB19134BA2}"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61954A0F-E863-438A-B677-22D4F57E2360}"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2" name="矩形 1"/>
          <p:cNvSpPr/>
          <p:nvPr userDrawn="1"/>
        </p:nvSpPr>
        <p:spPr>
          <a:xfrm>
            <a:off x="0" y="3429000"/>
            <a:ext cx="12192000" cy="3429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3" name="矩形 2"/>
          <p:cNvSpPr/>
          <p:nvPr userDrawn="1"/>
        </p:nvSpPr>
        <p:spPr>
          <a:xfrm>
            <a:off x="0" y="0"/>
            <a:ext cx="12192000" cy="3429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4" name="矩形: 圆角 6"/>
          <p:cNvSpPr/>
          <p:nvPr userDrawn="1"/>
        </p:nvSpPr>
        <p:spPr>
          <a:xfrm>
            <a:off x="271463" y="190500"/>
            <a:ext cx="11718925" cy="6481763"/>
          </a:xfrm>
          <a:prstGeom prst="roundRect">
            <a:avLst>
              <a:gd name="adj" fmla="val 3785"/>
            </a:avLst>
          </a:prstGeom>
          <a:solidFill>
            <a:schemeClr val="bg1"/>
          </a:solidFill>
          <a:ln w="19304">
            <a:solidFill>
              <a:srgbClr val="727272"/>
            </a:solid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pic>
        <p:nvPicPr>
          <p:cNvPr id="5" name="图片 7"/>
          <p:cNvPicPr>
            <a:picLocks noChangeAspect="1"/>
          </p:cNvPicPr>
          <p:nvPr userDrawn="1"/>
        </p:nvPicPr>
        <p:blipFill>
          <a:blip r:embed="rId2"/>
          <a:srcRect l="12695" t="28207" r="52504" b="33611"/>
          <a:stretch>
            <a:fillRect/>
          </a:stretch>
        </p:blipFill>
        <p:spPr bwMode="auto">
          <a:xfrm>
            <a:off x="-455613" y="596900"/>
            <a:ext cx="3406776" cy="55626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CAADB2C0-27AA-4ACB-9857-292EB3982468}"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6485EDB3-F442-471A-9703-B51E6E408414}"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307015A1-F789-46FB-9C39-1A322462FFD4}"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EB841866-22B9-4FB7-8D5C-8C0266A3FA3D}"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2DB04A91-05E0-4A7B-AE20-EF14AA2B0BCA}" type="datetimeFigureOut">
              <a:rPr lang="zh-CN" altLang="en-US"/>
            </a:fld>
            <a:endParaRPr lang="en-US" altLang="zh-CN"/>
          </a:p>
        </p:txBody>
      </p:sp>
      <p:sp>
        <p:nvSpPr>
          <p:cNvPr id="5" name="页脚占位符 4"/>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3658D280-5700-4894-BBFC-34F79E33C182}"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7562B6D8-7EB0-4F57-9BAE-E4E9F2024D9A}" type="datetimeFigureOut">
              <a:rPr lang="zh-CN" altLang="en-US"/>
            </a:fld>
            <a:endParaRPr lang="en-US" altLang="zh-CN"/>
          </a:p>
        </p:txBody>
      </p:sp>
      <p:sp>
        <p:nvSpPr>
          <p:cNvPr id="6" name="页脚占位符 5"/>
          <p:cNvSpPr>
            <a:spLocks noGrp="1"/>
          </p:cNvSpPr>
          <p:nvPr>
            <p:ph type="ftr" sz="quarter" idx="11"/>
          </p:nvPr>
        </p:nvSpPr>
        <p:spPr>
          <a:xfrm>
            <a:off x="4038600" y="6356350"/>
            <a:ext cx="41148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lstStyle>
            <a:lvl1pPr>
              <a:defRPr sz="1800">
                <a:latin typeface="等线" panose="02010600030101010101" charset="-122"/>
              </a:defRPr>
            </a:lvl1pPr>
          </a:lstStyle>
          <a:p>
            <a:pPr>
              <a:defRPr/>
            </a:pPr>
            <a:fld id="{85D7827D-CE44-4611-AFC8-9EC05585FA2E}"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1" y="0"/>
            <a:ext cx="6787869" cy="1015663"/>
          </a:xfrm>
          <a:prstGeom prst="rect">
            <a:avLst/>
          </a:prstGeom>
          <a:noFill/>
        </p:spPr>
        <p:txBody>
          <a:bodyPr>
            <a:spAutoFit/>
          </a:bodyPr>
          <a:lstStyle/>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pic>
        <p:nvPicPr>
          <p:cNvPr id="8" name="图片 7" descr="水印"/>
          <p:cNvPicPr>
            <a:picLocks noChangeAspect="1"/>
          </p:cNvPicPr>
          <p:nvPr userDrawn="1"/>
        </p:nvPicPr>
        <p:blipFill>
          <a:blip r:embed="rId1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emf"/><Relationship Id="rId10" Type="http://schemas.openxmlformats.org/officeDocument/2006/relationships/notesSlide" Target="../notesSlides/notesSlide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emf"/><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21.jpeg"/><Relationship Id="rId4" Type="http://schemas.openxmlformats.org/officeDocument/2006/relationships/hyperlink" Target="https://baike.baidu.com/item/%E5%BA%A6%E9%87%8F/34036" TargetMode="External"/><Relationship Id="rId3" Type="http://schemas.openxmlformats.org/officeDocument/2006/relationships/hyperlink" Target="https://baike.baidu.com/item/%E7%89%A9%E7%90%86%E6%84%8F%E4%B9%89/7410916" TargetMode="External"/><Relationship Id="rId2" Type="http://schemas.openxmlformats.org/officeDocument/2006/relationships/hyperlink" Target="https://baike.baidu.com/item/S/1084840" TargetMode="External"/><Relationship Id="rId1" Type="http://schemas.openxmlformats.org/officeDocument/2006/relationships/hyperlink" Target="https://baike.baidu.com/item/%E5%8F%82%E9%87%8F/6114886" TargetMode="Externa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5.emf"/><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png"/><Relationship Id="rId2" Type="http://schemas.openxmlformats.org/officeDocument/2006/relationships/slide" Target="slide8.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5"/>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b="1" smtClean="0">
                <a:ea typeface="宋体" panose="02010600030101010101" pitchFamily="2" charset="-122"/>
              </a:rPr>
              <a:t>第二部分、阅读理解</a:t>
            </a:r>
            <a:endParaRPr lang="zh-CN" altLang="en-US" b="1" smtClean="0">
              <a:ea typeface="宋体" panose="02010600030101010101" pitchFamily="2" charset="-122"/>
            </a:endParaRPr>
          </a:p>
        </p:txBody>
      </p:sp>
      <p:graphicFrame>
        <p:nvGraphicFramePr>
          <p:cNvPr id="32791" name="Group 23"/>
          <p:cNvGraphicFramePr>
            <a:graphicFrameLocks noGrp="1"/>
          </p:cNvGraphicFramePr>
          <p:nvPr>
            <p:ph idx="4294967295"/>
          </p:nvPr>
        </p:nvGraphicFramePr>
        <p:xfrm>
          <a:off x="609600" y="1600200"/>
          <a:ext cx="10972800" cy="4522790"/>
        </p:xfrm>
        <a:graphic>
          <a:graphicData uri="http://schemas.openxmlformats.org/drawingml/2006/table">
            <a:tbl>
              <a:tblPr/>
              <a:tblGrid>
                <a:gridCol w="5486400"/>
                <a:gridCol w="5486400"/>
              </a:tblGrid>
              <a:tr h="906463">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题型</a:t>
                      </a:r>
                      <a:endPar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题号</a:t>
                      </a:r>
                      <a:endPar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细节理解题 （包含例证题）</a:t>
                      </a:r>
                      <a:endPar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rPr>
                        <a:t>21,22,24,28,29,30</a:t>
                      </a:r>
                      <a:endPar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推理判断题（</a:t>
                      </a:r>
                      <a:r>
                        <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rPr>
                        <a:t>infer, imply, learn from</a:t>
                      </a: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a:t>
                      </a:r>
                      <a:endPar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rPr>
                        <a:t>25,26</a:t>
                      </a:r>
                      <a:endPar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3288">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词义猜测题（语义题）</a:t>
                      </a:r>
                      <a:endPar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rPr>
                        <a:t>27</a:t>
                      </a:r>
                      <a:endPar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1" i="0" u="none" strike="noStrike" cap="none" normalizeH="0" baseline="0" smtClean="0">
                          <a:ln>
                            <a:noFill/>
                          </a:ln>
                          <a:solidFill>
                            <a:schemeClr val="tx1"/>
                          </a:solidFill>
                          <a:effectLst/>
                          <a:latin typeface="等线" panose="02010600030101010101" charset="-122"/>
                          <a:ea typeface="宋体" panose="02010600030101010101" pitchFamily="2" charset="-122"/>
                        </a:rPr>
                        <a:t>主旨大意题（段落大意，文章大意，标题选择，写作意图）</a:t>
                      </a:r>
                      <a:endPar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rPr>
                        <a:t>23</a:t>
                      </a:r>
                      <a:endParaRPr kumimoji="0" lang="en-US" altLang="zh-CN" sz="2400" b="1"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考题特点</a:t>
            </a:r>
            <a:endParaRPr lang="zh-CN" altLang="en-US" smtClean="0">
              <a:ea typeface="宋体" panose="02010600030101010101" pitchFamily="2" charset="-122"/>
            </a:endParaRPr>
          </a:p>
        </p:txBody>
      </p:sp>
      <p:sp>
        <p:nvSpPr>
          <p:cNvPr id="32770"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en-US" altLang="zh-CN" smtClean="0">
                <a:ea typeface="宋体" panose="02010600030101010101" pitchFamily="2" charset="-122"/>
              </a:rPr>
              <a:t>1.</a:t>
            </a:r>
            <a:r>
              <a:rPr lang="zh-CN" altLang="en-US" smtClean="0">
                <a:ea typeface="宋体" panose="02010600030101010101" pitchFamily="2" charset="-122"/>
              </a:rPr>
              <a:t>词汇量增加，需抓住关键细节。</a:t>
            </a:r>
            <a:endParaRPr lang="zh-CN" altLang="en-US" smtClean="0">
              <a:ea typeface="宋体" panose="02010600030101010101" pitchFamily="2" charset="-122"/>
            </a:endParaRPr>
          </a:p>
          <a:p>
            <a:endParaRPr lang="zh-CN" altLang="en-US" smtClean="0">
              <a:ea typeface="宋体" panose="02010600030101010101" pitchFamily="2" charset="-122"/>
            </a:endParaRPr>
          </a:p>
          <a:p>
            <a:r>
              <a:rPr lang="en-US" altLang="zh-CN" smtClean="0">
                <a:ea typeface="宋体" panose="02010600030101010101" pitchFamily="2" charset="-122"/>
              </a:rPr>
              <a:t>2.</a:t>
            </a:r>
            <a:r>
              <a:rPr lang="zh-CN" altLang="en-US" smtClean="0">
                <a:ea typeface="宋体" panose="02010600030101010101" pitchFamily="2" charset="-122"/>
              </a:rPr>
              <a:t>长难句多，需化繁为简抓住干。</a:t>
            </a:r>
            <a:endParaRPr lang="zh-CN" altLang="en-US" smtClean="0">
              <a:ea typeface="宋体" panose="02010600030101010101" pitchFamily="2" charset="-122"/>
            </a:endParaRPr>
          </a:p>
          <a:p>
            <a:endParaRPr lang="zh-CN" altLang="en-US" smtClean="0">
              <a:ea typeface="宋体" panose="02010600030101010101" pitchFamily="2" charset="-122"/>
            </a:endParaRPr>
          </a:p>
          <a:p>
            <a:r>
              <a:rPr lang="en-US" altLang="zh-CN" smtClean="0">
                <a:ea typeface="宋体" panose="02010600030101010101" pitchFamily="2" charset="-122"/>
              </a:rPr>
              <a:t>3.</a:t>
            </a:r>
            <a:r>
              <a:rPr lang="zh-CN" altLang="en-US" smtClean="0">
                <a:ea typeface="宋体" panose="02010600030101010101" pitchFamily="2" charset="-122"/>
              </a:rPr>
              <a:t>选材广泛，时代性强。</a:t>
            </a:r>
            <a:endParaRPr lang="zh-CN" altLang="en-US"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4294967295"/>
          </p:nvPr>
        </p:nvSpPr>
        <p:spPr bwMode="auto">
          <a:xfrm>
            <a:off x="541338" y="2332038"/>
            <a:ext cx="10972800" cy="4525962"/>
          </a:xfrm>
          <a:prstGeom prst="rect">
            <a:avLst/>
          </a:prstGeom>
          <a:noFill/>
          <a:ln>
            <a:miter lim="800000"/>
          </a:ln>
        </p:spPr>
        <p:txBody>
          <a:bodyPr/>
          <a:lstStyle/>
          <a:p>
            <a:r>
              <a:rPr lang="zh-CN" altLang="en-US" smtClean="0">
                <a:ea typeface="宋体" panose="02010600030101010101" pitchFamily="2" charset="-122"/>
              </a:rPr>
              <a:t>浙江卷的</a:t>
            </a:r>
            <a:r>
              <a:rPr lang="en-US" altLang="zh-CN" smtClean="0">
                <a:ea typeface="宋体" panose="02010600030101010101" pitchFamily="2" charset="-122"/>
              </a:rPr>
              <a:t>A</a:t>
            </a:r>
            <a:r>
              <a:rPr lang="zh-CN" altLang="en-US" smtClean="0">
                <a:ea typeface="宋体" panose="02010600030101010101" pitchFamily="2" charset="-122"/>
              </a:rPr>
              <a:t>篇多为故事类的文章，如</a:t>
            </a:r>
            <a:r>
              <a:rPr lang="en-US" altLang="zh-CN" smtClean="0">
                <a:ea typeface="宋体" panose="02010600030101010101" pitchFamily="2" charset="-122"/>
              </a:rPr>
              <a:t>2020</a:t>
            </a:r>
            <a:r>
              <a:rPr lang="zh-CN" altLang="en-US" smtClean="0">
                <a:ea typeface="宋体" panose="02010600030101010101" pitchFamily="2" charset="-122"/>
              </a:rPr>
              <a:t>年</a:t>
            </a:r>
            <a:r>
              <a:rPr lang="en-US" altLang="zh-CN" smtClean="0">
                <a:ea typeface="宋体" panose="02010600030101010101" pitchFamily="2" charset="-122"/>
              </a:rPr>
              <a:t>7</a:t>
            </a:r>
            <a:r>
              <a:rPr lang="zh-CN" altLang="en-US" smtClean="0">
                <a:ea typeface="宋体" panose="02010600030101010101" pitchFamily="2" charset="-122"/>
              </a:rPr>
              <a:t>月主要讲述了身为主编，作者在编撰该书时的一些初衷和想法</a:t>
            </a:r>
            <a:r>
              <a:rPr lang="zh-CN" altLang="en-US" b="1" smtClean="0">
                <a:ea typeface="宋体" panose="02010600030101010101" pitchFamily="2" charset="-122"/>
              </a:rPr>
              <a:t>。</a:t>
            </a:r>
            <a:r>
              <a:rPr lang="en-US" altLang="zh-CN" smtClean="0">
                <a:ea typeface="宋体" panose="02010600030101010101" pitchFamily="2" charset="-122"/>
              </a:rPr>
              <a:t>2020</a:t>
            </a:r>
            <a:r>
              <a:rPr lang="zh-CN" altLang="en-US" smtClean="0">
                <a:ea typeface="宋体" panose="02010600030101010101" pitchFamily="2" charset="-122"/>
              </a:rPr>
              <a:t>年</a:t>
            </a:r>
            <a:r>
              <a:rPr lang="en-US" altLang="zh-CN" smtClean="0">
                <a:ea typeface="宋体" panose="02010600030101010101" pitchFamily="2" charset="-122"/>
              </a:rPr>
              <a:t>1</a:t>
            </a:r>
            <a:r>
              <a:rPr lang="zh-CN" altLang="en-US" smtClean="0">
                <a:ea typeface="宋体" panose="02010600030101010101" pitchFamily="2" charset="-122"/>
              </a:rPr>
              <a:t>月介绍作者在</a:t>
            </a:r>
            <a:r>
              <a:rPr lang="en-US" altLang="zh-CN" smtClean="0">
                <a:ea typeface="宋体" panose="02010600030101010101" pitchFamily="2" charset="-122"/>
              </a:rPr>
              <a:t>Calloway</a:t>
            </a:r>
            <a:r>
              <a:rPr lang="zh-CN" altLang="en-US" smtClean="0">
                <a:ea typeface="宋体" panose="02010600030101010101" pitchFamily="2" charset="-122"/>
              </a:rPr>
              <a:t>夫人的图书馆读书的经历。</a:t>
            </a:r>
            <a:r>
              <a:rPr lang="en-US" altLang="zh-CN" smtClean="0">
                <a:ea typeface="宋体" panose="02010600030101010101" pitchFamily="2" charset="-122"/>
              </a:rPr>
              <a:t>2019</a:t>
            </a:r>
            <a:r>
              <a:rPr lang="zh-CN" altLang="en-US" smtClean="0">
                <a:ea typeface="宋体" panose="02010600030101010101" pitchFamily="2" charset="-122"/>
              </a:rPr>
              <a:t>年</a:t>
            </a:r>
            <a:r>
              <a:rPr lang="en-US" altLang="zh-CN" smtClean="0">
                <a:ea typeface="宋体" panose="02010600030101010101" pitchFamily="2" charset="-122"/>
              </a:rPr>
              <a:t>6</a:t>
            </a:r>
            <a:r>
              <a:rPr lang="zh-CN" altLang="en-US" smtClean="0">
                <a:ea typeface="宋体" panose="02010600030101010101" pitchFamily="2" charset="-122"/>
              </a:rPr>
              <a:t>月介绍了</a:t>
            </a:r>
            <a:r>
              <a:rPr lang="en-US" altLang="zh-CN" smtClean="0">
                <a:ea typeface="宋体" panose="02010600030101010101" pitchFamily="2" charset="-122"/>
              </a:rPr>
              <a:t>Zachariah Fike</a:t>
            </a:r>
            <a:r>
              <a:rPr lang="zh-CN" altLang="en-US" smtClean="0">
                <a:ea typeface="宋体" panose="02010600030101010101" pitchFamily="2" charset="-122"/>
              </a:rPr>
              <a:t>为</a:t>
            </a:r>
            <a:r>
              <a:rPr lang="zh-CN" altLang="en-US" smtClean="0">
                <a:latin typeface="Arial" panose="020B0604020202020204" pitchFamily="34" charset="0"/>
                <a:ea typeface="宋体" panose="02010600030101010101" pitchFamily="2" charset="-122"/>
              </a:rPr>
              <a:t>“</a:t>
            </a:r>
            <a:r>
              <a:rPr lang="zh-CN" altLang="en-US" smtClean="0">
                <a:ea typeface="宋体" panose="02010600030101010101" pitchFamily="2" charset="-122"/>
              </a:rPr>
              <a:t>军功章</a:t>
            </a:r>
            <a:r>
              <a:rPr lang="zh-CN" altLang="en-US" smtClean="0">
                <a:latin typeface="Arial" panose="020B0604020202020204" pitchFamily="34" charset="0"/>
                <a:ea typeface="宋体" panose="02010600030101010101" pitchFamily="2" charset="-122"/>
              </a:rPr>
              <a:t>”</a:t>
            </a:r>
            <a:r>
              <a:rPr lang="zh-CN" altLang="en-US" smtClean="0">
                <a:ea typeface="宋体" panose="02010600030101010101" pitchFamily="2" charset="-122"/>
              </a:rPr>
              <a:t>寻找真正的主人的故事。</a:t>
            </a:r>
            <a:endParaRPr lang="zh-CN" altLang="en-US" smtClean="0">
              <a:ea typeface="宋体" panose="02010600030101010101" pitchFamily="2" charset="-122"/>
            </a:endParaRPr>
          </a:p>
          <a:p>
            <a:r>
              <a:rPr lang="zh-CN" altLang="en-US" smtClean="0">
                <a:ea typeface="宋体" panose="02010600030101010101" pitchFamily="2" charset="-122"/>
              </a:rPr>
              <a:t>本次基测</a:t>
            </a:r>
            <a:r>
              <a:rPr lang="en-US" altLang="zh-CN" b="1" smtClean="0">
                <a:ea typeface="宋体" panose="02010600030101010101" pitchFamily="2" charset="-122"/>
              </a:rPr>
              <a:t>A</a:t>
            </a:r>
            <a:r>
              <a:rPr lang="zh-CN" altLang="en-US" b="1" smtClean="0">
                <a:ea typeface="宋体" panose="02010600030101010101" pitchFamily="2" charset="-122"/>
              </a:rPr>
              <a:t>篇概览</a:t>
            </a:r>
            <a:r>
              <a:rPr lang="en-US" altLang="zh-CN" b="1" smtClean="0">
                <a:ea typeface="宋体" panose="02010600030101010101" pitchFamily="2" charset="-122"/>
              </a:rPr>
              <a:t>:</a:t>
            </a:r>
            <a:endParaRPr lang="en-US" altLang="zh-CN" b="1" smtClean="0">
              <a:ea typeface="宋体" panose="02010600030101010101" pitchFamily="2" charset="-122"/>
            </a:endParaRPr>
          </a:p>
          <a:p>
            <a:r>
              <a:rPr lang="zh-CN" altLang="en-US" b="1" smtClean="0">
                <a:ea typeface="宋体" panose="02010600030101010101" pitchFamily="2" charset="-122"/>
              </a:rPr>
              <a:t>作者和一个流浪接头的女子同时看到天鹅，听到她对自己生活的评价，感受到她对生活积极乐观的态度。</a:t>
            </a:r>
            <a:endParaRPr lang="zh-CN" altLang="en-US" b="1" smtClean="0">
              <a:ea typeface="宋体" panose="02010600030101010101" pitchFamily="2" charset="-122"/>
            </a:endParaRPr>
          </a:p>
        </p:txBody>
      </p:sp>
      <p:sp>
        <p:nvSpPr>
          <p:cNvPr id="33794" name="Text Box 5"/>
          <p:cNvSpPr txBox="1">
            <a:spLocks noChangeArrowheads="1"/>
          </p:cNvSpPr>
          <p:nvPr/>
        </p:nvSpPr>
        <p:spPr bwMode="auto">
          <a:xfrm>
            <a:off x="793750" y="482600"/>
            <a:ext cx="6124575" cy="1465263"/>
          </a:xfrm>
          <a:prstGeom prst="rect">
            <a:avLst/>
          </a:prstGeom>
          <a:noFill/>
          <a:ln w="9525">
            <a:noFill/>
            <a:miter lim="800000"/>
          </a:ln>
        </p:spPr>
        <p:txBody>
          <a:bodyPr>
            <a:spAutoFit/>
          </a:bodyPr>
          <a:lstStyle/>
          <a:p>
            <a:pPr>
              <a:spcBef>
                <a:spcPct val="50000"/>
              </a:spcBef>
            </a:pPr>
            <a:endParaRPr lang="zh-CN" altLang="en-US" sz="3600" b="1"/>
          </a:p>
          <a:p>
            <a:pPr>
              <a:spcBef>
                <a:spcPct val="50000"/>
              </a:spcBef>
            </a:pPr>
            <a:endParaRPr lang="zh-CN" altLang="en-US" sz="3600" b="1"/>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ChangeArrowheads="1"/>
          </p:cNvSpPr>
          <p:nvPr/>
        </p:nvSpPr>
        <p:spPr bwMode="auto">
          <a:xfrm>
            <a:off x="2328863" y="1535113"/>
            <a:ext cx="1846262" cy="569912"/>
          </a:xfrm>
          <a:prstGeom prst="rect">
            <a:avLst/>
          </a:prstGeom>
          <a:solidFill>
            <a:schemeClr val="bg1"/>
          </a:solidFill>
          <a:ln w="9525">
            <a:solidFill>
              <a:srgbClr val="FF0000"/>
            </a:solidFill>
            <a:miter lim="800000"/>
          </a:ln>
        </p:spPr>
        <p:txBody>
          <a:bodyPr wrap="none" anchor="ctr"/>
          <a:lstStyle/>
          <a:p>
            <a:endParaRPr lang="zh-CN" altLang="en-US" sz="1800"/>
          </a:p>
        </p:txBody>
      </p:sp>
      <p:sp>
        <p:nvSpPr>
          <p:cNvPr id="34818" name="Rectangle 2"/>
          <p:cNvSpPr>
            <a:spLocks noGrp="1" noChangeArrowheads="1"/>
          </p:cNvSpPr>
          <p:nvPr>
            <p:ph type="title" idx="4294967295"/>
          </p:nvPr>
        </p:nvSpPr>
        <p:spPr bwMode="auto">
          <a:xfrm>
            <a:off x="623888" y="361950"/>
            <a:ext cx="10972800" cy="1143000"/>
          </a:xfrm>
          <a:prstGeom prst="rect">
            <a:avLst/>
          </a:prstGeom>
          <a:noFill/>
          <a:ln>
            <a:miter lim="800000"/>
          </a:ln>
        </p:spPr>
        <p:txBody>
          <a:bodyPr/>
          <a:lstStyle/>
          <a:p>
            <a:r>
              <a:rPr lang="zh-CN" altLang="en-US" b="1" smtClean="0">
                <a:solidFill>
                  <a:schemeClr val="tx2"/>
                </a:solidFill>
                <a:ea typeface="宋体" panose="02010600030101010101" pitchFamily="2" charset="-122"/>
              </a:rPr>
              <a:t>得分率较低的试题及分析</a:t>
            </a:r>
            <a:r>
              <a:rPr lang="en-US" altLang="zh-CN" b="1" smtClean="0">
                <a:solidFill>
                  <a:schemeClr val="tx2"/>
                </a:solidFill>
                <a:ea typeface="宋体" panose="02010600030101010101" pitchFamily="2" charset="-122"/>
              </a:rPr>
              <a:t>0.67</a:t>
            </a:r>
            <a:endParaRPr lang="en-US" altLang="zh-CN" b="1" smtClean="0">
              <a:solidFill>
                <a:schemeClr val="tx2"/>
              </a:solidFill>
              <a:ea typeface="宋体" panose="02010600030101010101" pitchFamily="2" charset="-122"/>
            </a:endParaRPr>
          </a:p>
        </p:txBody>
      </p:sp>
      <p:sp>
        <p:nvSpPr>
          <p:cNvPr id="34819" name="Rectangle 3"/>
          <p:cNvSpPr>
            <a:spLocks noGrp="1" noChangeArrowheads="1"/>
          </p:cNvSpPr>
          <p:nvPr>
            <p:ph type="body" idx="4294967295"/>
          </p:nvPr>
        </p:nvSpPr>
        <p:spPr bwMode="auto">
          <a:xfrm>
            <a:off x="625475" y="1497013"/>
            <a:ext cx="10972800" cy="4525962"/>
          </a:xfrm>
          <a:prstGeom prst="rect">
            <a:avLst/>
          </a:prstGeom>
          <a:noFill/>
          <a:ln>
            <a:miter lim="800000"/>
          </a:ln>
        </p:spPr>
        <p:txBody>
          <a:bodyPr/>
          <a:lstStyle/>
          <a:p>
            <a:r>
              <a:rPr lang="en-US" altLang="zh-CN" smtClean="0">
                <a:ea typeface="宋体" panose="02010600030101010101" pitchFamily="2" charset="-122"/>
              </a:rPr>
              <a:t>22.What surprised the author most the day he watched the geese?</a:t>
            </a:r>
            <a:endParaRPr lang="en-US" altLang="zh-CN" smtClean="0">
              <a:ea typeface="宋体" panose="02010600030101010101" pitchFamily="2" charset="-122"/>
            </a:endParaRPr>
          </a:p>
          <a:p>
            <a:r>
              <a:rPr lang="en-US" altLang="zh-CN" smtClean="0">
                <a:ea typeface="宋体" panose="02010600030101010101" pitchFamily="2" charset="-122"/>
              </a:rPr>
              <a:t>A. The bay lady’s remarks on her life.</a:t>
            </a:r>
            <a:endParaRPr lang="en-US" altLang="zh-CN" smtClean="0">
              <a:ea typeface="宋体" panose="02010600030101010101" pitchFamily="2" charset="-122"/>
            </a:endParaRPr>
          </a:p>
          <a:p>
            <a:r>
              <a:rPr lang="en-US" altLang="zh-CN" smtClean="0">
                <a:ea typeface="宋体" panose="02010600030101010101" pitchFamily="2" charset="-122"/>
              </a:rPr>
              <a:t>B. The secret of the survival of the geese.</a:t>
            </a:r>
            <a:endParaRPr lang="en-US" altLang="zh-CN" smtClean="0">
              <a:ea typeface="宋体" panose="02010600030101010101" pitchFamily="2" charset="-122"/>
            </a:endParaRPr>
          </a:p>
          <a:p>
            <a:r>
              <a:rPr lang="en-US" altLang="zh-CN" smtClean="0">
                <a:ea typeface="宋体" panose="02010600030101010101" pitchFamily="2" charset="-122"/>
              </a:rPr>
              <a:t>C. People’s enthusiasm for Christmas gifts.</a:t>
            </a:r>
            <a:endParaRPr lang="en-US" altLang="zh-CN" smtClean="0">
              <a:ea typeface="宋体" panose="02010600030101010101" pitchFamily="2" charset="-122"/>
            </a:endParaRPr>
          </a:p>
          <a:p>
            <a:r>
              <a:rPr lang="en-US" altLang="zh-CN" smtClean="0">
                <a:ea typeface="宋体" panose="02010600030101010101" pitchFamily="2" charset="-122"/>
              </a:rPr>
              <a:t>D. The beautiful sunset and the colorful sky.</a:t>
            </a:r>
            <a:endParaRPr lang="en-US" altLang="zh-CN" smtClean="0">
              <a:ea typeface="宋体" panose="02010600030101010101" pitchFamily="2" charset="-122"/>
            </a:endParaRPr>
          </a:p>
        </p:txBody>
      </p:sp>
      <p:sp>
        <p:nvSpPr>
          <p:cNvPr id="34820" name="Text Box 4"/>
          <p:cNvSpPr txBox="1">
            <a:spLocks noChangeArrowheads="1"/>
          </p:cNvSpPr>
          <p:nvPr/>
        </p:nvSpPr>
        <p:spPr bwMode="auto">
          <a:xfrm>
            <a:off x="668338" y="4484688"/>
            <a:ext cx="10075862" cy="1373187"/>
          </a:xfrm>
          <a:prstGeom prst="rect">
            <a:avLst/>
          </a:prstGeom>
          <a:noFill/>
          <a:ln w="9525">
            <a:noFill/>
            <a:miter lim="800000"/>
          </a:ln>
        </p:spPr>
        <p:txBody>
          <a:bodyPr>
            <a:spAutoFit/>
          </a:bodyPr>
          <a:lstStyle/>
          <a:p>
            <a:pPr>
              <a:spcBef>
                <a:spcPct val="50000"/>
              </a:spcBef>
            </a:pPr>
            <a:r>
              <a:rPr lang="en-US" altLang="zh-CN"/>
              <a:t>I overheard the lady talking to herself as she walked away. Her words, “Life treats me kindly‘</a:t>
            </a:r>
            <a:r>
              <a:rPr lang="zh-CN" altLang="en-US"/>
              <a:t>， </a:t>
            </a:r>
            <a:r>
              <a:rPr lang="en-US" altLang="zh-CN"/>
              <a:t>nearly </a:t>
            </a:r>
            <a:r>
              <a:rPr lang="en-US" altLang="zh-CN" b="1">
                <a:solidFill>
                  <a:srgbClr val="FF0000"/>
                </a:solidFill>
              </a:rPr>
              <a:t>made my jaw drop</a:t>
            </a:r>
            <a:r>
              <a:rPr lang="en-US" altLang="zh-CN"/>
              <a:t>.’</a:t>
            </a:r>
            <a:endParaRPr lang="en-US" altLang="zh-CN"/>
          </a:p>
        </p:txBody>
      </p:sp>
      <p:sp>
        <p:nvSpPr>
          <p:cNvPr id="34821" name="Line 6"/>
          <p:cNvSpPr>
            <a:spLocks noChangeShapeType="1"/>
          </p:cNvSpPr>
          <p:nvPr/>
        </p:nvSpPr>
        <p:spPr bwMode="auto">
          <a:xfrm>
            <a:off x="3951288" y="1931988"/>
            <a:ext cx="5124450" cy="3451225"/>
          </a:xfrm>
          <a:prstGeom prst="line">
            <a:avLst/>
          </a:prstGeom>
          <a:noFill/>
          <a:ln w="34925">
            <a:solidFill>
              <a:schemeClr val="tx1"/>
            </a:solidFill>
            <a:round/>
            <a:tailEnd type="triangle" w="med" len="med"/>
          </a:ln>
        </p:spPr>
        <p:txBody>
          <a:bodyPr/>
          <a:lstStyle/>
          <a:p>
            <a:endParaRPr lang="zh-CN" altLang="en-US"/>
          </a:p>
        </p:txBody>
      </p:sp>
      <p:sp>
        <p:nvSpPr>
          <p:cNvPr id="34822" name="Text Box 7"/>
          <p:cNvSpPr txBox="1">
            <a:spLocks noChangeArrowheads="1"/>
          </p:cNvSpPr>
          <p:nvPr/>
        </p:nvSpPr>
        <p:spPr bwMode="auto">
          <a:xfrm>
            <a:off x="2293938" y="5572125"/>
            <a:ext cx="7023100" cy="1187450"/>
          </a:xfrm>
          <a:prstGeom prst="rect">
            <a:avLst/>
          </a:prstGeom>
          <a:noFill/>
          <a:ln w="9525">
            <a:noFill/>
            <a:miter lim="800000"/>
          </a:ln>
        </p:spPr>
        <p:txBody>
          <a:bodyPr>
            <a:spAutoFit/>
          </a:bodyPr>
          <a:lstStyle/>
          <a:p>
            <a:pPr>
              <a:spcBef>
                <a:spcPct val="50000"/>
              </a:spcBef>
            </a:pPr>
            <a:r>
              <a:rPr lang="en-US" altLang="zh-CN" sz="2400" b="1">
                <a:solidFill>
                  <a:schemeClr val="accent1"/>
                </a:solidFill>
              </a:rPr>
              <a:t>made my jaw drop</a:t>
            </a:r>
            <a:r>
              <a:rPr lang="zh-CN" altLang="en-US" sz="2400" b="1">
                <a:solidFill>
                  <a:schemeClr val="accent1"/>
                </a:solidFill>
              </a:rPr>
              <a:t>直译为让我的下巴掉下来，中文也有惊掉了下巴，不难推测就是让我惊讶不已的意思。与题干的</a:t>
            </a:r>
            <a:r>
              <a:rPr lang="en-US" altLang="zh-CN" sz="2400" b="1">
                <a:solidFill>
                  <a:schemeClr val="accent1"/>
                </a:solidFill>
              </a:rPr>
              <a:t>surprise</a:t>
            </a:r>
            <a:r>
              <a:rPr lang="zh-CN" altLang="en-US" sz="2400" b="1">
                <a:solidFill>
                  <a:schemeClr val="accent1"/>
                </a:solidFill>
              </a:rPr>
              <a:t>对应。</a:t>
            </a:r>
            <a:endParaRPr lang="zh-CN" altLang="en-US" sz="2400" b="1">
              <a:solidFill>
                <a:schemeClr val="accent1"/>
              </a:solidFill>
            </a:endParaRPr>
          </a:p>
        </p:txBody>
      </p:sp>
      <p:sp>
        <p:nvSpPr>
          <p:cNvPr id="21" name="矩形 20"/>
          <p:cNvSpPr>
            <a:spLocks noChangeArrowheads="1"/>
          </p:cNvSpPr>
          <p:nvPr/>
        </p:nvSpPr>
        <p:spPr bwMode="auto">
          <a:xfrm>
            <a:off x="9744075" y="2373313"/>
            <a:ext cx="2022475" cy="1776412"/>
          </a:xfrm>
          <a:prstGeom prst="rect">
            <a:avLst/>
          </a:prstGeom>
          <a:solidFill>
            <a:srgbClr val="4AA44A"/>
          </a:solidFill>
          <a:ln w="9525">
            <a:solidFill>
              <a:srgbClr val="4AA44A"/>
            </a:solidFill>
            <a:miter lim="800000"/>
          </a:ln>
        </p:spPr>
        <p:txBody>
          <a:bodyPr>
            <a:spAutoFit/>
          </a:bodyPr>
          <a:lstStyle/>
          <a:p>
            <a:pPr marL="342900" indent="-342900" defTabSz="457200">
              <a:buFont typeface="Wingdings" panose="05000000000000000000" pitchFamily="2" charset="2"/>
              <a:buChar char="Ø"/>
            </a:pPr>
            <a:r>
              <a:rPr lang="en-US" altLang="zh-CN" sz="2200" b="1">
                <a:latin typeface="Century Gothic" panose="020B0502020202020204" pitchFamily="34" charset="0"/>
              </a:rPr>
              <a:t>Tips</a:t>
            </a:r>
            <a:r>
              <a:rPr lang="zh-CN" altLang="en-US" sz="2200" b="1">
                <a:latin typeface="Century Gothic" panose="020B0502020202020204" pitchFamily="34" charset="0"/>
              </a:rPr>
              <a:t>：阅读理解做题的黄金法则：定位正确，改写正确</a:t>
            </a:r>
            <a:endParaRPr lang="zh-CN" altLang="en-US" sz="2200" b="1">
              <a:latin typeface="Century Gothic" panose="020B0502020202020204" pitchFamily="34" charset="0"/>
            </a:endParaRPr>
          </a:p>
        </p:txBody>
      </p:sp>
      <p:sp>
        <p:nvSpPr>
          <p:cNvPr id="18" name="星形: 五角 20"/>
          <p:cNvSpPr/>
          <p:nvPr/>
        </p:nvSpPr>
        <p:spPr>
          <a:xfrm>
            <a:off x="796925" y="2379663"/>
            <a:ext cx="476250" cy="43973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7"/>
          <p:cNvSpPr txBox="1">
            <a:spLocks noChangeArrowheads="1"/>
          </p:cNvSpPr>
          <p:nvPr/>
        </p:nvSpPr>
        <p:spPr bwMode="auto">
          <a:xfrm>
            <a:off x="1431925" y="1951038"/>
            <a:ext cx="7850188" cy="3295650"/>
          </a:xfrm>
          <a:prstGeom prst="rect">
            <a:avLst/>
          </a:prstGeom>
          <a:noFill/>
          <a:ln w="9525">
            <a:noFill/>
            <a:miter lim="800000"/>
          </a:ln>
        </p:spPr>
        <p:txBody>
          <a:bodyPr>
            <a:spAutoFit/>
          </a:bodyPr>
          <a:lstStyle/>
          <a:p>
            <a:pPr>
              <a:buFont typeface="Wingdings" panose="05000000000000000000" pitchFamily="2" charset="2"/>
              <a:buChar char="Ø"/>
            </a:pPr>
            <a:r>
              <a:rPr lang="zh-CN" altLang="en-US" b="1"/>
              <a:t>平时要积累一些常见的固定表达及谚语。</a:t>
            </a:r>
            <a:endParaRPr lang="zh-CN" altLang="en-US" b="1"/>
          </a:p>
          <a:p>
            <a:pPr>
              <a:buFont typeface="Wingdings" panose="05000000000000000000" pitchFamily="2" charset="2"/>
              <a:buChar char="Ø"/>
            </a:pPr>
            <a:r>
              <a:rPr lang="en-US" altLang="zh-CN" b="1"/>
              <a:t>2020</a:t>
            </a:r>
            <a:r>
              <a:rPr lang="zh-CN" altLang="en-US" b="1"/>
              <a:t>年</a:t>
            </a:r>
            <a:r>
              <a:rPr lang="en-US" altLang="zh-CN" b="1"/>
              <a:t>1</a:t>
            </a:r>
            <a:r>
              <a:rPr lang="zh-CN" altLang="en-US" b="1"/>
              <a:t>月</a:t>
            </a:r>
            <a:r>
              <a:rPr lang="en-US" altLang="zh-CN" b="1"/>
              <a:t>26</a:t>
            </a:r>
            <a:r>
              <a:rPr lang="zh-CN" altLang="en-US" b="1"/>
              <a:t>题四个选项</a:t>
            </a:r>
            <a:endParaRPr lang="zh-CN" altLang="en-US" b="1"/>
          </a:p>
          <a:p>
            <a:pPr>
              <a:buFont typeface="Wingdings" panose="05000000000000000000" pitchFamily="2" charset="2"/>
              <a:buChar char="Ø"/>
            </a:pPr>
            <a:r>
              <a:rPr lang="en-US" altLang="zh-CN" b="1"/>
              <a:t>Bark up the wrong tree</a:t>
            </a:r>
            <a:endParaRPr lang="en-US" altLang="zh-CN" b="1"/>
          </a:p>
          <a:p>
            <a:pPr>
              <a:buFont typeface="Wingdings" panose="05000000000000000000" pitchFamily="2" charset="2"/>
              <a:buChar char="Ø"/>
            </a:pPr>
            <a:r>
              <a:rPr lang="en-US" altLang="zh-CN" b="1"/>
              <a:t>Put the cart before the horse</a:t>
            </a:r>
            <a:endParaRPr lang="en-US" altLang="zh-CN" b="1"/>
          </a:p>
          <a:p>
            <a:pPr>
              <a:buFont typeface="Wingdings" panose="05000000000000000000" pitchFamily="2" charset="2"/>
              <a:buChar char="Ø"/>
            </a:pPr>
            <a:r>
              <a:rPr lang="en-US" altLang="zh-CN" b="1"/>
              <a:t>Rob Peter to pay Paul</a:t>
            </a:r>
            <a:endParaRPr lang="en-US" altLang="zh-CN" b="1"/>
          </a:p>
          <a:p>
            <a:pPr>
              <a:buFont typeface="Wingdings" panose="05000000000000000000" pitchFamily="2" charset="2"/>
              <a:buChar char="Ø"/>
            </a:pPr>
            <a:r>
              <a:rPr lang="en-US" altLang="zh-CN" b="1"/>
              <a:t>Kill two birds with one stone</a:t>
            </a:r>
            <a:endParaRPr lang="en-US" altLang="zh-CN" b="1"/>
          </a:p>
          <a:p>
            <a:pPr>
              <a:spcBef>
                <a:spcPct val="50000"/>
              </a:spcBef>
            </a:pPr>
            <a:endParaRPr lang="zh-CN" altLang="en-US"/>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mtClean="0">
                <a:ea typeface="宋体" panose="02010600030101010101" pitchFamily="2" charset="-122"/>
              </a:rPr>
              <a:t>阅读理解</a:t>
            </a:r>
            <a:r>
              <a:rPr lang="en-US" altLang="zh-CN" smtClean="0">
                <a:ea typeface="宋体" panose="02010600030101010101" pitchFamily="2" charset="-122"/>
              </a:rPr>
              <a:t>B</a:t>
            </a:r>
            <a:r>
              <a:rPr lang="zh-CN" altLang="en-US" smtClean="0">
                <a:ea typeface="宋体" panose="02010600030101010101" pitchFamily="2" charset="-122"/>
              </a:rPr>
              <a:t>篇多为说明文。</a:t>
            </a:r>
            <a:r>
              <a:rPr lang="en-US" altLang="zh-CN" smtClean="0">
                <a:ea typeface="宋体" panose="02010600030101010101" pitchFamily="2" charset="-122"/>
              </a:rPr>
              <a:t>2020</a:t>
            </a:r>
            <a:r>
              <a:rPr lang="zh-CN" altLang="en-US" smtClean="0">
                <a:ea typeface="宋体" panose="02010600030101010101" pitchFamily="2" charset="-122"/>
              </a:rPr>
              <a:t>年</a:t>
            </a:r>
            <a:r>
              <a:rPr lang="en-US" altLang="zh-CN" smtClean="0">
                <a:ea typeface="宋体" panose="02010600030101010101" pitchFamily="2" charset="-122"/>
              </a:rPr>
              <a:t>7</a:t>
            </a:r>
            <a:r>
              <a:rPr lang="zh-CN" altLang="en-US" smtClean="0">
                <a:ea typeface="宋体" panose="02010600030101010101" pitchFamily="2" charset="-122"/>
              </a:rPr>
              <a:t>月主要介绍了美国西雅图贝尔维尤市采用智能信号灯改善了交通状况，但在更拥挤的城市不一定适用。</a:t>
            </a:r>
            <a:r>
              <a:rPr lang="en-US" altLang="zh-CN" smtClean="0">
                <a:ea typeface="宋体" panose="02010600030101010101" pitchFamily="2" charset="-122"/>
              </a:rPr>
              <a:t>2020</a:t>
            </a:r>
            <a:r>
              <a:rPr lang="zh-CN" altLang="en-US" smtClean="0">
                <a:ea typeface="宋体" panose="02010600030101010101" pitchFamily="2" charset="-122"/>
              </a:rPr>
              <a:t>年</a:t>
            </a:r>
            <a:r>
              <a:rPr lang="en-US" altLang="zh-CN" smtClean="0">
                <a:ea typeface="宋体" panose="02010600030101010101" pitchFamily="2" charset="-122"/>
              </a:rPr>
              <a:t>1</a:t>
            </a:r>
            <a:r>
              <a:rPr lang="zh-CN" altLang="en-US" smtClean="0">
                <a:ea typeface="宋体" panose="02010600030101010101" pitchFamily="2" charset="-122"/>
              </a:rPr>
              <a:t>月介绍了美国威斯康星洲密尔沃基市变废为宝，用</a:t>
            </a:r>
            <a:r>
              <a:rPr lang="en-US" altLang="zh-CN" smtClean="0">
                <a:ea typeface="宋体" panose="02010600030101010101" pitchFamily="2" charset="-122"/>
              </a:rPr>
              <a:t>cheese brine</a:t>
            </a:r>
            <a:r>
              <a:rPr lang="zh-CN" altLang="en-US" smtClean="0">
                <a:ea typeface="宋体" panose="02010600030101010101" pitchFamily="2" charset="-122"/>
              </a:rPr>
              <a:t>来除冰。</a:t>
            </a:r>
            <a:endParaRPr lang="zh-CN" altLang="en-US" smtClean="0">
              <a:ea typeface="宋体" panose="02010600030101010101" pitchFamily="2" charset="-122"/>
            </a:endParaRPr>
          </a:p>
          <a:p>
            <a:r>
              <a:rPr lang="zh-CN" altLang="en-US" smtClean="0">
                <a:ea typeface="宋体" panose="02010600030101010101" pitchFamily="2" charset="-122"/>
              </a:rPr>
              <a:t>本次基测</a:t>
            </a:r>
            <a:r>
              <a:rPr lang="en-US" altLang="zh-CN" b="1" smtClean="0">
                <a:ea typeface="宋体" panose="02010600030101010101" pitchFamily="2" charset="-122"/>
              </a:rPr>
              <a:t>B</a:t>
            </a:r>
            <a:r>
              <a:rPr lang="zh-CN" altLang="en-US" b="1" smtClean="0">
                <a:ea typeface="宋体" panose="02010600030101010101" pitchFamily="2" charset="-122"/>
              </a:rPr>
              <a:t>篇概览：</a:t>
            </a:r>
            <a:endParaRPr lang="zh-CN" altLang="en-US" b="1" smtClean="0">
              <a:ea typeface="宋体" panose="02010600030101010101" pitchFamily="2" charset="-122"/>
            </a:endParaRPr>
          </a:p>
          <a:p>
            <a:r>
              <a:rPr lang="zh-CN" altLang="en-US" b="1" smtClean="0">
                <a:ea typeface="宋体" panose="02010600030101010101" pitchFamily="2" charset="-122"/>
              </a:rPr>
              <a:t>伦敦大都会警察局宣布一个尚有争议的计划，利用实时人脸识别技术提高警察破案能力。</a:t>
            </a:r>
            <a:endParaRPr lang="zh-CN" altLang="en-US" smtClean="0">
              <a:ea typeface="宋体" panose="02010600030101010101" pitchFamily="2" charset="-122"/>
            </a:endParaRPr>
          </a:p>
          <a:p>
            <a:endParaRPr lang="zh-CN" altLang="en-US"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b="1" smtClean="0">
                <a:solidFill>
                  <a:schemeClr val="tx2"/>
                </a:solidFill>
                <a:ea typeface="宋体" panose="02010600030101010101" pitchFamily="2" charset="-122"/>
              </a:rPr>
              <a:t>得分率较低的试题及分析 </a:t>
            </a:r>
            <a:endParaRPr lang="en-US" altLang="zh-CN" b="1" smtClean="0">
              <a:solidFill>
                <a:schemeClr val="tx2"/>
              </a:solidFill>
              <a:ea typeface="宋体" panose="02010600030101010101" pitchFamily="2" charset="-122"/>
            </a:endParaRPr>
          </a:p>
        </p:txBody>
      </p:sp>
      <p:sp>
        <p:nvSpPr>
          <p:cNvPr id="37890"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en-US" altLang="zh-CN" smtClean="0">
                <a:ea typeface="宋体" panose="02010600030101010101" pitchFamily="2" charset="-122"/>
              </a:rPr>
              <a:t>25. What is Elizabeth Denham’s attitude to LFR?</a:t>
            </a:r>
            <a:endParaRPr lang="en-US" altLang="zh-CN" smtClean="0">
              <a:ea typeface="宋体" panose="02010600030101010101" pitchFamily="2" charset="-122"/>
            </a:endParaRPr>
          </a:p>
          <a:p>
            <a:r>
              <a:rPr lang="en-US" altLang="zh-CN" smtClean="0">
                <a:ea typeface="宋体" panose="02010600030101010101" pitchFamily="2" charset="-122"/>
              </a:rPr>
              <a:t>A. cautious  B. Favorable C. Ambiguous (31.4%) D  Reserved</a:t>
            </a:r>
            <a:endParaRPr lang="en-US" altLang="zh-CN" smtClean="0">
              <a:ea typeface="宋体" panose="02010600030101010101" pitchFamily="2" charset="-122"/>
            </a:endParaRPr>
          </a:p>
        </p:txBody>
      </p:sp>
      <p:sp>
        <p:nvSpPr>
          <p:cNvPr id="21" name="矩形 20"/>
          <p:cNvSpPr>
            <a:spLocks noChangeArrowheads="1"/>
          </p:cNvSpPr>
          <p:nvPr/>
        </p:nvSpPr>
        <p:spPr bwMode="auto">
          <a:xfrm>
            <a:off x="830263" y="4781550"/>
            <a:ext cx="7939087" cy="1776413"/>
          </a:xfrm>
          <a:prstGeom prst="rect">
            <a:avLst/>
          </a:prstGeom>
          <a:solidFill>
            <a:srgbClr val="4AA44A"/>
          </a:solidFill>
          <a:ln w="9525">
            <a:solidFill>
              <a:srgbClr val="4AA44A"/>
            </a:solidFill>
            <a:miter lim="800000"/>
          </a:ln>
        </p:spPr>
        <p:txBody>
          <a:bodyPr>
            <a:spAutoFit/>
          </a:bodyPr>
          <a:lstStyle/>
          <a:p>
            <a:pPr marL="342900" indent="-342900" defTabSz="457200">
              <a:buFont typeface="Wingdings" panose="05000000000000000000" pitchFamily="2" charset="2"/>
              <a:buChar char="Ø"/>
            </a:pPr>
            <a:r>
              <a:rPr lang="en-US" altLang="zh-CN" sz="2200" b="1">
                <a:latin typeface="Century Gothic" panose="020B0502020202020204" pitchFamily="34" charset="0"/>
              </a:rPr>
              <a:t>Tips</a:t>
            </a:r>
            <a:r>
              <a:rPr lang="zh-CN" altLang="en-US" sz="2200" b="1">
                <a:latin typeface="Century Gothic" panose="020B0502020202020204" pitchFamily="34" charset="0"/>
              </a:rPr>
              <a:t>：观点态度题要细品人物说的话，同时要积累态度题选项出现的形容词（</a:t>
            </a:r>
            <a:r>
              <a:rPr lang="en-US" altLang="zh-CN" sz="2200" b="1">
                <a:latin typeface="Century Gothic" panose="020B0502020202020204" pitchFamily="34" charset="0"/>
              </a:rPr>
              <a:t>objective, subjective, skeptical, dissatisfied, supportive, indifferent, unconcerned, negative, sympathetic, critical, doubtful, optimistic, pessimistic</a:t>
            </a:r>
            <a:r>
              <a:rPr lang="zh-CN" altLang="en-US" sz="2200" b="1">
                <a:latin typeface="Century Gothic" panose="020B0502020202020204" pitchFamily="34" charset="0"/>
              </a:rPr>
              <a:t>等）</a:t>
            </a:r>
            <a:endParaRPr lang="en-US" altLang="zh-CN" sz="2200" b="1">
              <a:latin typeface="Century Gothic" panose="020B0502020202020204" pitchFamily="34" charset="0"/>
            </a:endParaRPr>
          </a:p>
        </p:txBody>
      </p:sp>
      <p:sp>
        <p:nvSpPr>
          <p:cNvPr id="37892" name="Line 6"/>
          <p:cNvSpPr>
            <a:spLocks noChangeShapeType="1"/>
          </p:cNvSpPr>
          <p:nvPr/>
        </p:nvSpPr>
        <p:spPr bwMode="auto">
          <a:xfrm>
            <a:off x="7885113" y="3105150"/>
            <a:ext cx="2655887" cy="34925"/>
          </a:xfrm>
          <a:prstGeom prst="line">
            <a:avLst/>
          </a:prstGeom>
          <a:noFill/>
          <a:ln w="9525">
            <a:solidFill>
              <a:schemeClr val="tx1"/>
            </a:solidFill>
            <a:round/>
          </a:ln>
        </p:spPr>
        <p:txBody>
          <a:bodyPr/>
          <a:lstStyle/>
          <a:p>
            <a:endParaRPr lang="zh-CN" altLang="en-US"/>
          </a:p>
        </p:txBody>
      </p:sp>
      <p:sp>
        <p:nvSpPr>
          <p:cNvPr id="37893" name="Line 7"/>
          <p:cNvSpPr>
            <a:spLocks noChangeShapeType="1"/>
          </p:cNvSpPr>
          <p:nvPr/>
        </p:nvSpPr>
        <p:spPr bwMode="auto">
          <a:xfrm>
            <a:off x="811213" y="3554413"/>
            <a:ext cx="9558337" cy="34925"/>
          </a:xfrm>
          <a:prstGeom prst="line">
            <a:avLst/>
          </a:prstGeom>
          <a:noFill/>
          <a:ln w="9525">
            <a:solidFill>
              <a:schemeClr val="tx1"/>
            </a:solidFill>
            <a:round/>
          </a:ln>
        </p:spPr>
        <p:txBody>
          <a:bodyPr/>
          <a:lstStyle/>
          <a:p>
            <a:endParaRPr lang="zh-CN" altLang="en-US"/>
          </a:p>
        </p:txBody>
      </p:sp>
      <p:sp>
        <p:nvSpPr>
          <p:cNvPr id="37894" name="Line 8"/>
          <p:cNvSpPr>
            <a:spLocks noChangeShapeType="1"/>
          </p:cNvSpPr>
          <p:nvPr/>
        </p:nvSpPr>
        <p:spPr bwMode="auto">
          <a:xfrm>
            <a:off x="846138" y="4054475"/>
            <a:ext cx="1603375" cy="17463"/>
          </a:xfrm>
          <a:prstGeom prst="line">
            <a:avLst/>
          </a:prstGeom>
          <a:noFill/>
          <a:ln w="9525">
            <a:solidFill>
              <a:schemeClr val="tx1"/>
            </a:solidFill>
            <a:round/>
          </a:ln>
        </p:spPr>
        <p:txBody>
          <a:bodyPr/>
          <a:lstStyle/>
          <a:p>
            <a:endParaRPr lang="zh-CN" altLang="en-US"/>
          </a:p>
        </p:txBody>
      </p:sp>
      <p:sp>
        <p:nvSpPr>
          <p:cNvPr id="46087" name="AutoShape 9"/>
          <p:cNvSpPr>
            <a:spLocks noChangeArrowheads="1"/>
          </p:cNvSpPr>
          <p:nvPr/>
        </p:nvSpPr>
        <p:spPr bwMode="auto">
          <a:xfrm>
            <a:off x="8918575" y="604838"/>
            <a:ext cx="2986088" cy="1982787"/>
          </a:xfrm>
          <a:prstGeom prst="wedgeEllipseCallout">
            <a:avLst>
              <a:gd name="adj1" fmla="val -398"/>
              <a:gd name="adj2" fmla="val 63051"/>
            </a:avLst>
          </a:prstGeom>
          <a:solidFill>
            <a:srgbClr val="CCFFCC"/>
          </a:solidFill>
          <a:ln w="9525">
            <a:solidFill>
              <a:schemeClr val="tx1"/>
            </a:solidFill>
            <a:miter lim="800000"/>
          </a:ln>
        </p:spPr>
        <p:txBody>
          <a:bodyPr/>
          <a:lstStyle/>
          <a:p>
            <a:pPr algn="ctr"/>
            <a:endParaRPr lang="zh-CN" altLang="en-US" sz="1800"/>
          </a:p>
        </p:txBody>
      </p:sp>
      <p:sp>
        <p:nvSpPr>
          <p:cNvPr id="46088" name="Text Box 10"/>
          <p:cNvSpPr txBox="1">
            <a:spLocks noChangeArrowheads="1"/>
          </p:cNvSpPr>
          <p:nvPr/>
        </p:nvSpPr>
        <p:spPr bwMode="auto">
          <a:xfrm>
            <a:off x="9437688" y="1035050"/>
            <a:ext cx="2190750" cy="641350"/>
          </a:xfrm>
          <a:prstGeom prst="rect">
            <a:avLst/>
          </a:prstGeom>
          <a:noFill/>
          <a:ln w="9525">
            <a:noFill/>
            <a:miter lim="800000"/>
          </a:ln>
        </p:spPr>
        <p:txBody>
          <a:bodyPr>
            <a:spAutoFit/>
          </a:bodyPr>
          <a:lstStyle/>
          <a:p>
            <a:pPr>
              <a:spcBef>
                <a:spcPct val="50000"/>
              </a:spcBef>
            </a:pPr>
            <a:r>
              <a:rPr lang="zh-CN" altLang="en-US" sz="1800"/>
              <a:t>学会分析阅读中关键的长难句</a:t>
            </a:r>
            <a:endParaRPr lang="zh-CN" altLang="en-US" sz="1800"/>
          </a:p>
        </p:txBody>
      </p:sp>
      <p:sp>
        <p:nvSpPr>
          <p:cNvPr id="16" name="文本框 15"/>
          <p:cNvSpPr txBox="1"/>
          <p:nvPr/>
        </p:nvSpPr>
        <p:spPr>
          <a:xfrm>
            <a:off x="598488" y="2606675"/>
            <a:ext cx="10836275" cy="1800225"/>
          </a:xfrm>
          <a:prstGeom prst="rect">
            <a:avLst/>
          </a:prstGeom>
          <a:solidFill>
            <a:schemeClr val="accent3">
              <a:lumMod val="20000"/>
              <a:lumOff val="80000"/>
            </a:schemeClr>
          </a:solidFill>
        </p:spPr>
        <p:txBody>
          <a:bodyPr>
            <a:spAutoFit/>
          </a:bodyPr>
          <a:lstStyle/>
          <a:p>
            <a:pPr defTabSz="457200">
              <a:spcBef>
                <a:spcPct val="50000"/>
              </a:spcBef>
              <a:defRPr/>
            </a:pPr>
            <a:r>
              <a:rPr lang="zh-CN" altLang="en-US"/>
              <a:t>   “</a:t>
            </a:r>
            <a:r>
              <a:rPr lang="en-US" altLang="zh-CN"/>
              <a:t>Moving very quickly to employ technologies (that can destroy people’s lawful daily lives) might damage trust not only in the technology, but in the fundamental mode of policing,” Elizabeth Denham, the UK ‘s Information Commissioner, said.</a:t>
            </a:r>
            <a:endParaRPr lang="en-US" altLang="zh-CN"/>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46087"/>
                                        </p:tgtEl>
                                        <p:attrNameLst>
                                          <p:attrName>style.visibility</p:attrName>
                                        </p:attrNameLst>
                                      </p:cBhvr>
                                      <p:to>
                                        <p:strVal val="visible"/>
                                      </p:to>
                                    </p:set>
                                    <p:animEffect transition="in" filter="wheel(4)">
                                      <p:cBhvr>
                                        <p:cTn id="11" dur="2000"/>
                                        <p:tgtEl>
                                          <p:spTgt spid="4608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6088"/>
                                        </p:tgtEl>
                                        <p:attrNameLst>
                                          <p:attrName>style.visibility</p:attrName>
                                        </p:attrNameLst>
                                      </p:cBhvr>
                                      <p:to>
                                        <p:strVal val="visible"/>
                                      </p:to>
                                    </p:set>
                                    <p:animEffect transition="in" filter="checkerboard(across)">
                                      <p:cBhvr>
                                        <p:cTn id="16"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46087" grpId="0" animBg="1"/>
      <p:bldP spid="460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长难句</a:t>
            </a:r>
            <a:endParaRPr lang="zh-CN" altLang="en-US" smtClean="0">
              <a:ea typeface="宋体" panose="02010600030101010101" pitchFamily="2" charset="-122"/>
            </a:endParaRPr>
          </a:p>
        </p:txBody>
      </p:sp>
      <p:sp>
        <p:nvSpPr>
          <p:cNvPr id="38914" name="Rectangle 3"/>
          <p:cNvSpPr>
            <a:spLocks noGrp="1" noChangeArrowheads="1"/>
          </p:cNvSpPr>
          <p:nvPr>
            <p:ph type="body" idx="4294967295"/>
          </p:nvPr>
        </p:nvSpPr>
        <p:spPr bwMode="auto">
          <a:xfrm>
            <a:off x="609600" y="1444625"/>
            <a:ext cx="10972800" cy="4525963"/>
          </a:xfrm>
          <a:prstGeom prst="rect">
            <a:avLst/>
          </a:prstGeom>
          <a:noFill/>
          <a:ln>
            <a:miter lim="800000"/>
          </a:ln>
        </p:spPr>
        <p:txBody>
          <a:bodyPr/>
          <a:lstStyle/>
          <a:p>
            <a:pPr>
              <a:lnSpc>
                <a:spcPct val="80000"/>
              </a:lnSpc>
            </a:pPr>
            <a:r>
              <a:rPr lang="en-US" altLang="zh-CN" sz="3600" smtClean="0">
                <a:ea typeface="宋体" panose="02010600030101010101" pitchFamily="2" charset="-122"/>
              </a:rPr>
              <a:t>1.</a:t>
            </a:r>
            <a:r>
              <a:rPr lang="zh-CN" altLang="en-US" sz="3600" smtClean="0">
                <a:solidFill>
                  <a:srgbClr val="FF0000"/>
                </a:solidFill>
                <a:ea typeface="宋体" panose="02010600030101010101" pitchFamily="2" charset="-122"/>
              </a:rPr>
              <a:t>生词规避法</a:t>
            </a:r>
            <a:r>
              <a:rPr lang="en-US" altLang="zh-CN" sz="3600" smtClean="0">
                <a:ea typeface="宋体" panose="02010600030101010101" pitchFamily="2" charset="-122"/>
              </a:rPr>
              <a:t>(</a:t>
            </a:r>
            <a:r>
              <a:rPr lang="en-US" altLang="zh-CN" smtClean="0">
                <a:ea typeface="宋体" panose="02010600030101010101" pitchFamily="2" charset="-122"/>
              </a:rPr>
              <a:t>Adj. </a:t>
            </a:r>
            <a:r>
              <a:rPr lang="zh-CN" altLang="en-US" smtClean="0">
                <a:ea typeface="宋体" panose="02010600030101010101" pitchFamily="2" charset="-122"/>
              </a:rPr>
              <a:t>不读  </a:t>
            </a:r>
            <a:r>
              <a:rPr lang="en-US" altLang="zh-CN" smtClean="0">
                <a:ea typeface="宋体" panose="02010600030101010101" pitchFamily="2" charset="-122"/>
              </a:rPr>
              <a:t>adv</a:t>
            </a:r>
            <a:r>
              <a:rPr lang="zh-CN" altLang="en-US" smtClean="0">
                <a:ea typeface="宋体" panose="02010600030101010101" pitchFamily="2" charset="-122"/>
              </a:rPr>
              <a:t>不读   </a:t>
            </a:r>
            <a:r>
              <a:rPr lang="en-US" altLang="zh-CN" smtClean="0">
                <a:ea typeface="宋体" panose="02010600030101010101" pitchFamily="2" charset="-122"/>
              </a:rPr>
              <a:t>n</a:t>
            </a:r>
            <a:r>
              <a:rPr lang="zh-CN" altLang="en-US" smtClean="0">
                <a:ea typeface="宋体" panose="02010600030101010101" pitchFamily="2" charset="-122"/>
              </a:rPr>
              <a:t>东西  </a:t>
            </a:r>
            <a:r>
              <a:rPr lang="en-US" altLang="zh-CN" smtClean="0">
                <a:ea typeface="宋体" panose="02010600030101010101" pitchFamily="2" charset="-122"/>
              </a:rPr>
              <a:t>v.</a:t>
            </a:r>
            <a:r>
              <a:rPr lang="zh-CN" altLang="en-US" smtClean="0">
                <a:ea typeface="宋体" panose="02010600030101010101" pitchFamily="2" charset="-122"/>
              </a:rPr>
              <a:t>整，做   </a:t>
            </a:r>
            <a:r>
              <a:rPr lang="en-US" altLang="zh-CN" smtClean="0">
                <a:ea typeface="宋体" panose="02010600030101010101" pitchFamily="2" charset="-122"/>
              </a:rPr>
              <a:t>a of b</a:t>
            </a:r>
            <a:r>
              <a:rPr lang="zh-CN" altLang="en-US" smtClean="0">
                <a:ea typeface="宋体" panose="02010600030101010101" pitchFamily="2" charset="-122"/>
              </a:rPr>
              <a:t>前后看一个</a:t>
            </a:r>
            <a:r>
              <a:rPr lang="en-US" altLang="zh-CN" smtClean="0">
                <a:ea typeface="宋体" panose="02010600030101010101" pitchFamily="2" charset="-122"/>
              </a:rPr>
              <a:t>)</a:t>
            </a:r>
            <a:endParaRPr lang="en-US" altLang="zh-CN" smtClean="0">
              <a:ea typeface="宋体" panose="02010600030101010101" pitchFamily="2" charset="-122"/>
            </a:endParaRPr>
          </a:p>
          <a:p>
            <a:pPr>
              <a:lnSpc>
                <a:spcPct val="80000"/>
              </a:lnSpc>
            </a:pPr>
            <a:endParaRPr lang="en-US" altLang="zh-CN" sz="3600" smtClean="0">
              <a:ea typeface="宋体" panose="02010600030101010101" pitchFamily="2" charset="-122"/>
            </a:endParaRPr>
          </a:p>
          <a:p>
            <a:pPr>
              <a:lnSpc>
                <a:spcPct val="80000"/>
              </a:lnSpc>
            </a:pPr>
            <a:r>
              <a:rPr lang="en-US" altLang="zh-CN" sz="3600" smtClean="0">
                <a:ea typeface="宋体" panose="02010600030101010101" pitchFamily="2" charset="-122"/>
              </a:rPr>
              <a:t>2.</a:t>
            </a:r>
            <a:r>
              <a:rPr lang="zh-CN" altLang="en-US" sz="3600" smtClean="0">
                <a:solidFill>
                  <a:srgbClr val="FF0000"/>
                </a:solidFill>
                <a:ea typeface="宋体" panose="02010600030101010101" pitchFamily="2" charset="-122"/>
              </a:rPr>
              <a:t>主干还原法</a:t>
            </a:r>
            <a:r>
              <a:rPr lang="en-US" altLang="zh-CN" sz="3600" smtClean="0">
                <a:ea typeface="宋体" panose="02010600030101010101" pitchFamily="2" charset="-122"/>
              </a:rPr>
              <a:t>(</a:t>
            </a:r>
            <a:r>
              <a:rPr lang="zh-CN" altLang="en-US" smtClean="0">
                <a:ea typeface="宋体" panose="02010600030101010101" pitchFamily="2" charset="-122"/>
              </a:rPr>
              <a:t>分割结构指的是把英语句子中原来属于一个整体的句子成分分割开，一部分留在句子的原来位置，另一部分远离原来位置</a:t>
            </a:r>
            <a:r>
              <a:rPr lang="en-US" altLang="zh-CN" smtClean="0">
                <a:ea typeface="宋体" panose="02010600030101010101" pitchFamily="2" charset="-122"/>
              </a:rPr>
              <a:t>)</a:t>
            </a:r>
            <a:r>
              <a:rPr lang="zh-CN" altLang="en-US" smtClean="0">
                <a:ea typeface="宋体" panose="02010600030101010101" pitchFamily="2" charset="-122"/>
              </a:rPr>
              <a:t>。</a:t>
            </a:r>
            <a:endParaRPr lang="zh-CN" altLang="en-US" smtClean="0">
              <a:ea typeface="宋体" panose="02010600030101010101" pitchFamily="2" charset="-122"/>
            </a:endParaRPr>
          </a:p>
          <a:p>
            <a:pPr>
              <a:lnSpc>
                <a:spcPct val="80000"/>
              </a:lnSpc>
            </a:pPr>
            <a:r>
              <a:rPr lang="zh-CN" altLang="en-US" smtClean="0">
                <a:ea typeface="宋体" panose="02010600030101010101" pitchFamily="2" charset="-122"/>
              </a:rPr>
              <a:t>常见结构：主语</a:t>
            </a:r>
            <a:r>
              <a:rPr lang="en-US" altLang="zh-CN" smtClean="0">
                <a:ea typeface="宋体" panose="02010600030101010101" pitchFamily="2" charset="-122"/>
              </a:rPr>
              <a:t>+【】+</a:t>
            </a:r>
            <a:r>
              <a:rPr lang="zh-CN" altLang="en-US" smtClean="0">
                <a:ea typeface="宋体" panose="02010600030101010101" pitchFamily="2" charset="-122"/>
              </a:rPr>
              <a:t>谓语</a:t>
            </a:r>
            <a:r>
              <a:rPr lang="en-US" altLang="zh-CN" smtClean="0">
                <a:ea typeface="宋体" panose="02010600030101010101" pitchFamily="2" charset="-122"/>
              </a:rPr>
              <a:t>+</a:t>
            </a:r>
            <a:r>
              <a:rPr lang="zh-CN" altLang="en-US" smtClean="0">
                <a:ea typeface="宋体" panose="02010600030101010101" pitchFamily="2" charset="-122"/>
              </a:rPr>
              <a:t>宾语</a:t>
            </a:r>
            <a:endParaRPr lang="zh-CN" altLang="en-US" smtClean="0">
              <a:ea typeface="宋体" panose="02010600030101010101" pitchFamily="2" charset="-122"/>
            </a:endParaRPr>
          </a:p>
          <a:p>
            <a:pPr>
              <a:lnSpc>
                <a:spcPct val="80000"/>
              </a:lnSpc>
            </a:pPr>
            <a:endParaRPr lang="zh-CN" altLang="en-US" sz="3600" smtClean="0">
              <a:ea typeface="宋体" panose="02010600030101010101" pitchFamily="2" charset="-122"/>
            </a:endParaRPr>
          </a:p>
          <a:p>
            <a:pPr>
              <a:lnSpc>
                <a:spcPct val="80000"/>
              </a:lnSpc>
            </a:pPr>
            <a:r>
              <a:rPr lang="en-US" altLang="zh-CN" sz="3600" smtClean="0">
                <a:ea typeface="宋体" panose="02010600030101010101" pitchFamily="2" charset="-122"/>
              </a:rPr>
              <a:t>3.</a:t>
            </a:r>
            <a:r>
              <a:rPr lang="zh-CN" altLang="en-US" sz="3600" smtClean="0">
                <a:solidFill>
                  <a:srgbClr val="FF0000"/>
                </a:solidFill>
                <a:ea typeface="宋体" panose="02010600030101010101" pitchFamily="2" charset="-122"/>
              </a:rPr>
              <a:t>拆分节点法</a:t>
            </a:r>
            <a:r>
              <a:rPr lang="en-US" altLang="zh-CN" sz="3600" smtClean="0">
                <a:ea typeface="宋体" panose="02010600030101010101" pitchFamily="2" charset="-122"/>
              </a:rPr>
              <a:t>(</a:t>
            </a:r>
            <a:r>
              <a:rPr lang="zh-CN" altLang="en-US" smtClean="0">
                <a:ea typeface="宋体" panose="02010600030101010101" pitchFamily="2" charset="-122"/>
              </a:rPr>
              <a:t>可以拆分的节点</a:t>
            </a:r>
            <a:r>
              <a:rPr lang="en-US" altLang="zh-CN" smtClean="0">
                <a:ea typeface="宋体" panose="02010600030101010101" pitchFamily="2" charset="-122"/>
              </a:rPr>
              <a:t>:</a:t>
            </a:r>
            <a:r>
              <a:rPr lang="zh-CN" altLang="en-US" smtClean="0">
                <a:ea typeface="宋体" panose="02010600030101010101" pitchFamily="2" charset="-122"/>
              </a:rPr>
              <a:t>从句  非谓语动词  介词连词</a:t>
            </a:r>
            <a:r>
              <a:rPr lang="en-US" altLang="zh-CN" smtClean="0">
                <a:ea typeface="宋体" panose="02010600030101010101" pitchFamily="2" charset="-122"/>
              </a:rPr>
              <a:t>)</a:t>
            </a:r>
            <a:endParaRPr lang="en-US" altLang="zh-CN"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endParaRPr lang="zh-CN" altLang="en-US" smtClean="0">
              <a:ea typeface="宋体" panose="02010600030101010101" pitchFamily="2" charset="-122"/>
            </a:endParaRPr>
          </a:p>
        </p:txBody>
      </p:sp>
      <p:sp>
        <p:nvSpPr>
          <p:cNvPr id="39938" name="文本框 15"/>
          <p:cNvSpPr txBox="1">
            <a:spLocks noGrp="1" noChangeArrowheads="1"/>
          </p:cNvSpPr>
          <p:nvPr>
            <p:ph type="body" idx="4294967295"/>
          </p:nvPr>
        </p:nvSpPr>
        <p:spPr bwMode="auto">
          <a:xfrm>
            <a:off x="609600" y="1600200"/>
            <a:ext cx="10972800" cy="4525963"/>
          </a:xfrm>
          <a:prstGeom prst="rect">
            <a:avLst/>
          </a:prstGeom>
          <a:noFill/>
          <a:ln>
            <a:miter lim="800000"/>
          </a:ln>
        </p:spPr>
        <p:txBody>
          <a:bodyPr/>
          <a:lstStyle/>
          <a:p>
            <a:pPr defTabSz="457200" eaLnBrk="1" hangingPunct="1">
              <a:lnSpc>
                <a:spcPct val="100000"/>
              </a:lnSpc>
              <a:spcBef>
                <a:spcPct val="0"/>
              </a:spcBef>
              <a:buFontTx/>
              <a:buNone/>
            </a:pPr>
            <a:r>
              <a:rPr lang="zh-CN" altLang="en-US" sz="3200" b="1" smtClean="0">
                <a:latin typeface="Arial" panose="020B0604020202020204" pitchFamily="34" charset="0"/>
                <a:ea typeface="宋体" panose="02010600030101010101" pitchFamily="2" charset="-122"/>
              </a:rPr>
              <a:t>认识插入语</a:t>
            </a:r>
            <a:r>
              <a:rPr lang="zh-CN" altLang="en-US" smtClean="0">
                <a:latin typeface="Arial" panose="020B0604020202020204" pitchFamily="34" charset="0"/>
                <a:ea typeface="宋体" panose="02010600030101010101" pitchFamily="2" charset="-122"/>
              </a:rPr>
              <a:t>：插入语：评注性状语和连接性状语  章振邦主编的</a:t>
            </a:r>
            <a:r>
              <a:rPr lang="en-US" altLang="zh-CN" smtClean="0">
                <a:latin typeface="Arial" panose="020B0604020202020204" pitchFamily="34" charset="0"/>
                <a:ea typeface="宋体" panose="02010600030101010101" pitchFamily="2" charset="-122"/>
              </a:rPr>
              <a:t>《</a:t>
            </a:r>
            <a:r>
              <a:rPr lang="zh-CN" altLang="en-US" smtClean="0">
                <a:latin typeface="Arial" panose="020B0604020202020204" pitchFamily="34" charset="0"/>
                <a:ea typeface="宋体" panose="02010600030101010101" pitchFamily="2" charset="-122"/>
              </a:rPr>
              <a:t>新编英语语法</a:t>
            </a:r>
            <a:r>
              <a:rPr lang="en-US" altLang="zh-CN" smtClean="0">
                <a:latin typeface="Arial" panose="020B0604020202020204" pitchFamily="34" charset="0"/>
                <a:ea typeface="宋体" panose="02010600030101010101" pitchFamily="2" charset="-122"/>
              </a:rPr>
              <a:t>》 </a:t>
            </a:r>
            <a:r>
              <a:rPr lang="zh-CN" altLang="en-US" smtClean="0">
                <a:latin typeface="Arial" panose="020B0604020202020204" pitchFamily="34" charset="0"/>
                <a:ea typeface="宋体" panose="02010600030101010101" pitchFamily="2" charset="-122"/>
              </a:rPr>
              <a:t>插入语在句中起副词作用，一般置于句首，也可以置于句中或句末，用逗号或破折号隔开。</a:t>
            </a:r>
            <a:endParaRPr lang="zh-CN" altLang="en-US" smtClean="0">
              <a:latin typeface="Arial" panose="020B0604020202020204" pitchFamily="34" charset="0"/>
              <a:ea typeface="宋体" panose="02010600030101010101" pitchFamily="2" charset="-122"/>
            </a:endParaRPr>
          </a:p>
          <a:p>
            <a:pPr defTabSz="457200" eaLnBrk="1" hangingPunct="1">
              <a:lnSpc>
                <a:spcPct val="100000"/>
              </a:lnSpc>
              <a:spcBef>
                <a:spcPct val="0"/>
              </a:spcBef>
              <a:buFontTx/>
              <a:buNone/>
            </a:pPr>
            <a:endParaRPr lang="zh-CN" altLang="en-US" smtClean="0">
              <a:latin typeface="Arial" panose="020B0604020202020204" pitchFamily="34" charset="0"/>
              <a:ea typeface="宋体" panose="02010600030101010101" pitchFamily="2" charset="-122"/>
            </a:endParaRPr>
          </a:p>
          <a:p>
            <a:pPr defTabSz="457200" eaLnBrk="1" hangingPunct="1">
              <a:lnSpc>
                <a:spcPct val="100000"/>
              </a:lnSpc>
              <a:spcBef>
                <a:spcPct val="0"/>
              </a:spcBef>
              <a:buFontTx/>
              <a:buNone/>
            </a:pPr>
            <a:r>
              <a:rPr lang="en-US" altLang="zh-CN" smtClean="0">
                <a:latin typeface="Arial" panose="020B0604020202020204" pitchFamily="34" charset="0"/>
                <a:ea typeface="宋体" panose="02010600030101010101" pitchFamily="2" charset="-122"/>
              </a:rPr>
              <a:t>Was the lady, this homeless street beggar, being kidding or even mindless. No. I believed the sight of the geese had reminded her of, </a:t>
            </a:r>
            <a:r>
              <a:rPr lang="en-US" altLang="zh-CN" smtClean="0">
                <a:solidFill>
                  <a:srgbClr val="FF0000"/>
                </a:solidFill>
                <a:latin typeface="Arial" panose="020B0604020202020204" pitchFamily="34" charset="0"/>
                <a:ea typeface="宋体" panose="02010600030101010101" pitchFamily="2" charset="-122"/>
              </a:rPr>
              <a:t>however briefly</a:t>
            </a:r>
            <a:r>
              <a:rPr lang="en-US" altLang="zh-CN" smtClean="0">
                <a:latin typeface="Arial" panose="020B0604020202020204" pitchFamily="34" charset="0"/>
                <a:ea typeface="宋体" panose="02010600030101010101" pitchFamily="2" charset="-122"/>
              </a:rPr>
              <a:t>, the difficult and unpleasant reality of her own struggle.</a:t>
            </a:r>
            <a:endParaRPr lang="en-US" altLang="zh-CN" smtClean="0">
              <a:latin typeface="Arial" panose="020B0604020202020204" pitchFamily="34" charset="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endParaRPr lang="zh-CN" altLang="en-US" smtClean="0">
              <a:ea typeface="宋体" panose="02010600030101010101" pitchFamily="2" charset="-122"/>
            </a:endParaRPr>
          </a:p>
        </p:txBody>
      </p:sp>
      <p:sp>
        <p:nvSpPr>
          <p:cNvPr id="40962"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endParaRPr lang="zh-CN" altLang="en-US" smtClean="0">
              <a:ea typeface="宋体" panose="02010600030101010101" pitchFamily="2" charset="-122"/>
            </a:endParaRPr>
          </a:p>
        </p:txBody>
      </p:sp>
      <p:pic>
        <p:nvPicPr>
          <p:cNvPr id="40963" name="Picture 4" descr="微信图片_20200916123303"/>
          <p:cNvPicPr>
            <a:picLocks noChangeAspect="1" noChangeArrowheads="1"/>
          </p:cNvPicPr>
          <p:nvPr/>
        </p:nvPicPr>
        <p:blipFill>
          <a:blip r:embed="rId1"/>
          <a:srcRect/>
          <a:stretch>
            <a:fillRect/>
          </a:stretch>
        </p:blipFill>
        <p:spPr bwMode="auto">
          <a:xfrm>
            <a:off x="777875" y="401638"/>
            <a:ext cx="4179888" cy="5573712"/>
          </a:xfrm>
          <a:prstGeom prst="rect">
            <a:avLst/>
          </a:prstGeom>
          <a:noFill/>
          <a:ln w="9525">
            <a:noFill/>
            <a:miter lim="800000"/>
            <a:headEnd/>
            <a:tailEnd/>
          </a:ln>
        </p:spPr>
      </p:pic>
      <p:pic>
        <p:nvPicPr>
          <p:cNvPr id="40964" name="Picture 5" descr="微信图片_20200916123321"/>
          <p:cNvPicPr>
            <a:picLocks noChangeAspect="1" noChangeArrowheads="1"/>
          </p:cNvPicPr>
          <p:nvPr/>
        </p:nvPicPr>
        <p:blipFill>
          <a:blip r:embed="rId2"/>
          <a:srcRect/>
          <a:stretch>
            <a:fillRect/>
          </a:stretch>
        </p:blipFill>
        <p:spPr bwMode="auto">
          <a:xfrm>
            <a:off x="4886325" y="0"/>
            <a:ext cx="7029450" cy="6461125"/>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pic>
        <p:nvPicPr>
          <p:cNvPr id="13" name="图片 12"/>
          <p:cNvPicPr>
            <a:picLocks noChangeAspect="1"/>
          </p:cNvPicPr>
          <p:nvPr/>
        </p:nvPicPr>
        <p:blipFill>
          <a:blip r:embed="rId1"/>
          <a:srcRect l="9410" t="12695" r="13963" b="15433"/>
          <a:stretch>
            <a:fillRect/>
          </a:stretch>
        </p:blipFill>
        <p:spPr bwMode="auto">
          <a:xfrm>
            <a:off x="468313" y="-176213"/>
            <a:ext cx="11163300" cy="7034213"/>
          </a:xfrm>
          <a:prstGeom prst="rect">
            <a:avLst/>
          </a:prstGeom>
          <a:noFill/>
          <a:ln w="9525">
            <a:noFill/>
            <a:miter lim="800000"/>
            <a:headEnd/>
            <a:tailEnd/>
          </a:ln>
          <a:effectLst>
            <a:outerShdw dist="76200" dir="5400000" algn="t" rotWithShape="0">
              <a:srgbClr val="000000">
                <a:alpha val="39999"/>
              </a:srgbClr>
            </a:outerShdw>
          </a:effectLst>
        </p:spPr>
      </p:pic>
      <p:pic>
        <p:nvPicPr>
          <p:cNvPr id="6" name="图片 5"/>
          <p:cNvPicPr>
            <a:picLocks noChangeAspect="1"/>
          </p:cNvPicPr>
          <p:nvPr/>
        </p:nvPicPr>
        <p:blipFill>
          <a:blip r:embed="rId2"/>
          <a:srcRect r="50000"/>
          <a:stretch>
            <a:fillRect/>
          </a:stretch>
        </p:blipFill>
        <p:spPr bwMode="auto">
          <a:xfrm>
            <a:off x="1303338" y="1073150"/>
            <a:ext cx="2811462" cy="1660525"/>
          </a:xfrm>
          <a:prstGeom prst="rect">
            <a:avLst/>
          </a:prstGeom>
          <a:noFill/>
          <a:ln w="9525">
            <a:noFill/>
            <a:miter lim="800000"/>
            <a:headEnd/>
            <a:tailEnd/>
          </a:ln>
        </p:spPr>
      </p:pic>
      <p:pic>
        <p:nvPicPr>
          <p:cNvPr id="2" name="图形 1"/>
          <p:cNvPicPr>
            <a:picLocks noChangeAspect="1"/>
          </p:cNvPicPr>
          <p:nvPr/>
        </p:nvPicPr>
        <p:blipFill>
          <a:blip r:embed="rId3"/>
          <a:srcRect/>
          <a:stretch>
            <a:fillRect/>
          </a:stretch>
        </p:blipFill>
        <p:spPr bwMode="auto">
          <a:xfrm>
            <a:off x="2049463" y="1422400"/>
            <a:ext cx="679450" cy="863600"/>
          </a:xfrm>
          <a:prstGeom prst="rect">
            <a:avLst/>
          </a:prstGeom>
          <a:noFill/>
          <a:ln w="9525">
            <a:noFill/>
            <a:miter lim="800000"/>
            <a:headEnd/>
            <a:tailEnd/>
          </a:ln>
        </p:spPr>
      </p:pic>
      <p:pic>
        <p:nvPicPr>
          <p:cNvPr id="3" name="图形 2"/>
          <p:cNvPicPr>
            <a:picLocks noChangeAspect="1"/>
          </p:cNvPicPr>
          <p:nvPr/>
        </p:nvPicPr>
        <p:blipFill>
          <a:blip r:embed="rId4"/>
          <a:srcRect/>
          <a:stretch>
            <a:fillRect/>
          </a:stretch>
        </p:blipFill>
        <p:spPr bwMode="auto">
          <a:xfrm>
            <a:off x="2246313" y="1239838"/>
            <a:ext cx="1314450" cy="1119187"/>
          </a:xfrm>
          <a:prstGeom prst="rect">
            <a:avLst/>
          </a:prstGeom>
          <a:noFill/>
          <a:ln w="9525">
            <a:noFill/>
            <a:miter lim="800000"/>
            <a:headEnd/>
            <a:tailEnd/>
          </a:ln>
        </p:spPr>
      </p:pic>
      <p:pic>
        <p:nvPicPr>
          <p:cNvPr id="4" name="图形 3"/>
          <p:cNvPicPr>
            <a:picLocks noChangeAspect="1"/>
          </p:cNvPicPr>
          <p:nvPr/>
        </p:nvPicPr>
        <p:blipFill>
          <a:blip r:embed="rId5"/>
          <a:srcRect/>
          <a:stretch>
            <a:fillRect/>
          </a:stretch>
        </p:blipFill>
        <p:spPr bwMode="auto">
          <a:xfrm>
            <a:off x="3046413" y="1216025"/>
            <a:ext cx="762000" cy="965200"/>
          </a:xfrm>
          <a:prstGeom prst="rect">
            <a:avLst/>
          </a:prstGeom>
          <a:noFill/>
          <a:ln w="9525">
            <a:noFill/>
            <a:miter lim="800000"/>
            <a:headEnd/>
            <a:tailEnd/>
          </a:ln>
        </p:spPr>
      </p:pic>
      <p:pic>
        <p:nvPicPr>
          <p:cNvPr id="5" name="图形 4"/>
          <p:cNvPicPr>
            <a:picLocks noChangeAspect="1"/>
          </p:cNvPicPr>
          <p:nvPr/>
        </p:nvPicPr>
        <p:blipFill>
          <a:blip r:embed="rId6"/>
          <a:srcRect/>
          <a:stretch>
            <a:fillRect/>
          </a:stretch>
        </p:blipFill>
        <p:spPr bwMode="auto">
          <a:xfrm>
            <a:off x="3613150" y="1316038"/>
            <a:ext cx="1169988" cy="922337"/>
          </a:xfrm>
          <a:prstGeom prst="rect">
            <a:avLst/>
          </a:prstGeom>
          <a:noFill/>
          <a:ln w="9525">
            <a:noFill/>
            <a:miter lim="800000"/>
            <a:headEnd/>
            <a:tailEnd/>
          </a:ln>
        </p:spPr>
      </p:pic>
      <p:grpSp>
        <p:nvGrpSpPr>
          <p:cNvPr id="9" name="组合 8"/>
          <p:cNvGrpSpPr/>
          <p:nvPr/>
        </p:nvGrpSpPr>
        <p:grpSpPr bwMode="auto">
          <a:xfrm>
            <a:off x="5989638" y="3924300"/>
            <a:ext cx="2339975" cy="482600"/>
            <a:chOff x="4926015" y="5410200"/>
            <a:chExt cx="2339970" cy="482600"/>
          </a:xfrm>
        </p:grpSpPr>
        <p:sp>
          <p:nvSpPr>
            <p:cNvPr id="8" name="矩形 7"/>
            <p:cNvSpPr/>
            <p:nvPr/>
          </p:nvSpPr>
          <p:spPr>
            <a:xfrm>
              <a:off x="4926015" y="5410200"/>
              <a:ext cx="1169985" cy="482600"/>
            </a:xfrm>
            <a:prstGeom prst="rect">
              <a:avLst/>
            </a:prstGeom>
            <a:solidFill>
              <a:srgbClr val="FF62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00416B"/>
                </a:solidFill>
                <a:latin typeface="方正雅士黑 简" panose="02010600030101010101"/>
                <a:ea typeface="宋体" panose="02010600030101010101" pitchFamily="2" charset="-122"/>
              </a:endParaRPr>
            </a:p>
          </p:txBody>
        </p:sp>
        <p:sp>
          <p:nvSpPr>
            <p:cNvPr id="17" name="矩形 16"/>
            <p:cNvSpPr/>
            <p:nvPr/>
          </p:nvSpPr>
          <p:spPr>
            <a:xfrm>
              <a:off x="6096000" y="5410200"/>
              <a:ext cx="1169985" cy="482600"/>
            </a:xfrm>
            <a:prstGeom prst="rect">
              <a:avLst/>
            </a:prstGeom>
            <a:solidFill>
              <a:srgbClr val="60A8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00416B"/>
                </a:solidFill>
                <a:latin typeface="方正雅士黑 简" panose="02010600030101010101"/>
                <a:ea typeface="宋体" panose="02010600030101010101" pitchFamily="2" charset="-122"/>
              </a:endParaRPr>
            </a:p>
          </p:txBody>
        </p:sp>
      </p:grpSp>
      <p:sp>
        <p:nvSpPr>
          <p:cNvPr id="18" name="矩形 17"/>
          <p:cNvSpPr>
            <a:spLocks noChangeArrowheads="1"/>
          </p:cNvSpPr>
          <p:nvPr/>
        </p:nvSpPr>
        <p:spPr bwMode="auto">
          <a:xfrm>
            <a:off x="5715000" y="3963988"/>
            <a:ext cx="2755900" cy="366712"/>
          </a:xfrm>
          <a:prstGeom prst="rect">
            <a:avLst/>
          </a:prstGeom>
          <a:noFill/>
          <a:ln w="9525">
            <a:noFill/>
            <a:miter lim="800000"/>
          </a:ln>
        </p:spPr>
        <p:txBody>
          <a:bodyPr>
            <a:spAutoFit/>
          </a:bodyPr>
          <a:lstStyle/>
          <a:p>
            <a:pPr algn="ctr"/>
            <a:r>
              <a:rPr lang="zh-CN" altLang="en-US" sz="1800">
                <a:solidFill>
                  <a:schemeClr val="bg1"/>
                </a:solidFill>
                <a:latin typeface="方正雅士黑 简" panose="02010600030101010101"/>
              </a:rPr>
              <a:t>嘉兴四高：   沈洁</a:t>
            </a:r>
            <a:endParaRPr lang="zh-CN" altLang="en-US" sz="1800">
              <a:solidFill>
                <a:schemeClr val="bg1"/>
              </a:solidFill>
              <a:latin typeface="方正雅士黑 简" panose="02010600030101010101"/>
            </a:endParaRPr>
          </a:p>
        </p:txBody>
      </p:sp>
      <p:pic>
        <p:nvPicPr>
          <p:cNvPr id="14" name="图片 13"/>
          <p:cNvPicPr>
            <a:picLocks noChangeAspect="1"/>
          </p:cNvPicPr>
          <p:nvPr/>
        </p:nvPicPr>
        <p:blipFill>
          <a:blip r:embed="rId2"/>
          <a:srcRect r="50000"/>
          <a:stretch>
            <a:fillRect/>
          </a:stretch>
        </p:blipFill>
        <p:spPr bwMode="auto">
          <a:xfrm flipH="1">
            <a:off x="2693988" y="754063"/>
            <a:ext cx="2457450" cy="1450975"/>
          </a:xfrm>
          <a:prstGeom prst="rect">
            <a:avLst/>
          </a:prstGeom>
          <a:noFill/>
          <a:ln w="9525">
            <a:noFill/>
            <a:miter lim="800000"/>
            <a:headEnd/>
            <a:tailEnd/>
          </a:ln>
        </p:spPr>
      </p:pic>
      <p:sp>
        <p:nvSpPr>
          <p:cNvPr id="11" name="矩形 10"/>
          <p:cNvSpPr>
            <a:spLocks noChangeArrowheads="1"/>
          </p:cNvSpPr>
          <p:nvPr/>
        </p:nvSpPr>
        <p:spPr bwMode="auto">
          <a:xfrm>
            <a:off x="2281238" y="2497138"/>
            <a:ext cx="8241030" cy="1198880"/>
          </a:xfrm>
          <a:prstGeom prst="rect">
            <a:avLst/>
          </a:prstGeom>
          <a:noFill/>
          <a:ln w="9525">
            <a:noFill/>
            <a:miter lim="800000"/>
          </a:ln>
        </p:spPr>
        <p:txBody>
          <a:bodyPr wrap="none">
            <a:spAutoFit/>
          </a:bodyPr>
          <a:lstStyle/>
          <a:p>
            <a:r>
              <a:rPr lang="zh-CN" altLang="en-US" sz="3600" b="1">
                <a:solidFill>
                  <a:srgbClr val="60A8AF"/>
                </a:solidFill>
                <a:latin typeface="方正手迹-小欢卡通体" panose="02010600030101010101"/>
              </a:rPr>
              <a:t>高三英语基测试卷分析及备考建议</a:t>
            </a:r>
            <a:endParaRPr lang="zh-CN" altLang="en-US" sz="3600" b="1">
              <a:solidFill>
                <a:srgbClr val="60A8AF"/>
              </a:solidFill>
              <a:latin typeface="方正手迹-小欢卡通体" panose="02010600030101010101"/>
            </a:endParaRPr>
          </a:p>
          <a:p>
            <a:r>
              <a:rPr lang="en-US" altLang="zh-CN" sz="3600" b="1">
                <a:solidFill>
                  <a:srgbClr val="60A8AF"/>
                </a:solidFill>
                <a:latin typeface="方正手迹-小欢卡通体" panose="02010600030101010101"/>
              </a:rPr>
              <a:t>                       --</a:t>
            </a:r>
            <a:r>
              <a:rPr lang="zh-CN" altLang="en-US" sz="3600" b="1">
                <a:solidFill>
                  <a:srgbClr val="60A8AF"/>
                </a:solidFill>
                <a:latin typeface="方正手迹-小欢卡通体" panose="02010600030101010101"/>
              </a:rPr>
              <a:t>客观题部分</a:t>
            </a:r>
            <a:endParaRPr lang="zh-CN" altLang="en-US" sz="3600">
              <a:latin typeface="等线" panose="02010600030101010101" charset="-122"/>
            </a:endParaRPr>
          </a:p>
        </p:txBody>
      </p:sp>
      <p:pic>
        <p:nvPicPr>
          <p:cNvPr id="12" name="Shape">
            <a:hlinkClick r:id="" action="ppaction://media"/>
          </p:cNvPr>
          <p:cNvPicPr>
            <a:picLocks noRot="1" noChangeAspect="1"/>
          </p:cNvPicPr>
          <p:nvPr>
            <a:audioFile r:link="rId7"/>
          </p:nvPr>
        </p:nvPicPr>
        <p:blipFill>
          <a:blip r:embed="rId8"/>
          <a:srcRect/>
          <a:stretch>
            <a:fillRect/>
          </a:stretch>
        </p:blipFill>
        <p:spPr bwMode="auto">
          <a:xfrm>
            <a:off x="949325" y="6088063"/>
            <a:ext cx="360363" cy="360362"/>
          </a:xfrm>
          <a:prstGeom prst="rect">
            <a:avLst/>
          </a:prstGeom>
          <a:noFill/>
          <a:ln w="9525">
            <a:noFill/>
            <a:miter lim="800000"/>
            <a:headEnd/>
            <a:tailEnd/>
          </a:ln>
        </p:spPr>
      </p:pic>
      <p:sp>
        <p:nvSpPr>
          <p:cNvPr id="20494" name="Text Box 17"/>
          <p:cNvSpPr txBox="1">
            <a:spLocks noChangeArrowheads="1"/>
          </p:cNvSpPr>
          <p:nvPr/>
        </p:nvSpPr>
        <p:spPr bwMode="auto">
          <a:xfrm>
            <a:off x="6935788" y="4589463"/>
            <a:ext cx="3036887" cy="366712"/>
          </a:xfrm>
          <a:prstGeom prst="rect">
            <a:avLst/>
          </a:prstGeom>
          <a:noFill/>
          <a:ln w="9525">
            <a:noFill/>
            <a:miter lim="800000"/>
          </a:ln>
        </p:spPr>
        <p:txBody>
          <a:bodyPr>
            <a:spAutoFit/>
          </a:bodyPr>
          <a:lstStyle/>
          <a:p>
            <a:pPr>
              <a:spcBef>
                <a:spcPct val="50000"/>
              </a:spcBef>
            </a:pPr>
            <a:r>
              <a:rPr lang="en-US" altLang="zh-CN" sz="1800"/>
              <a:t>2020.9.18</a:t>
            </a:r>
            <a:endParaRPr lang="en-US" altLang="zh-CN" sz="1800"/>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2" presetClass="entr" presetSubtype="9"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1500" fill="hold"/>
                                        <p:tgtEl>
                                          <p:spTgt spid="2"/>
                                        </p:tgtEl>
                                        <p:attrNameLst>
                                          <p:attrName>ppt_x</p:attrName>
                                        </p:attrNameLst>
                                      </p:cBhvr>
                                      <p:tavLst>
                                        <p:tav tm="0">
                                          <p:val>
                                            <p:strVal val="0-#ppt_w/2"/>
                                          </p:val>
                                        </p:tav>
                                        <p:tav tm="100000">
                                          <p:val>
                                            <p:strVal val="#ppt_x"/>
                                          </p:val>
                                        </p:tav>
                                      </p:tavLst>
                                    </p:anim>
                                    <p:anim calcmode="lin" valueType="num">
                                      <p:cBhvr additive="base">
                                        <p:cTn id="10" dur="1500" fill="hold"/>
                                        <p:tgtEl>
                                          <p:spTgt spid="2"/>
                                        </p:tgtEl>
                                        <p:attrNameLst>
                                          <p:attrName>ppt_y</p:attrName>
                                        </p:attrNameLst>
                                      </p:cBhvr>
                                      <p:tavLst>
                                        <p:tav tm="0">
                                          <p:val>
                                            <p:strVal val="0-#ppt_h/2"/>
                                          </p:val>
                                        </p:tav>
                                        <p:tav tm="100000">
                                          <p:val>
                                            <p:strVal val="#ppt_y"/>
                                          </p:val>
                                        </p:tav>
                                      </p:tavLst>
                                    </p:anim>
                                  </p:childTnLst>
                                </p:cTn>
                              </p:par>
                              <p:par>
                                <p:cTn id="11" presetID="2"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0-#ppt_w/2"/>
                                          </p:val>
                                        </p:tav>
                                        <p:tav tm="100000">
                                          <p:val>
                                            <p:strVal val="#ppt_x"/>
                                          </p:val>
                                        </p:tav>
                                      </p:tavLst>
                                    </p:anim>
                                    <p:anim calcmode="lin" valueType="num">
                                      <p:cBhvr additive="base">
                                        <p:cTn id="14" dur="1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500" fill="hold"/>
                                        <p:tgtEl>
                                          <p:spTgt spid="4"/>
                                        </p:tgtEl>
                                        <p:attrNameLst>
                                          <p:attrName>ppt_x</p:attrName>
                                        </p:attrNameLst>
                                      </p:cBhvr>
                                      <p:tavLst>
                                        <p:tav tm="0">
                                          <p:val>
                                            <p:strVal val="1+#ppt_w/2"/>
                                          </p:val>
                                        </p:tav>
                                        <p:tav tm="100000">
                                          <p:val>
                                            <p:strVal val="#ppt_x"/>
                                          </p:val>
                                        </p:tav>
                                      </p:tavLst>
                                    </p:anim>
                                    <p:anim calcmode="lin" valueType="num">
                                      <p:cBhvr additive="base">
                                        <p:cTn id="18" dur="1500" fill="hold"/>
                                        <p:tgtEl>
                                          <p:spTgt spid="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500" fill="hold"/>
                                        <p:tgtEl>
                                          <p:spTgt spid="5"/>
                                        </p:tgtEl>
                                        <p:attrNameLst>
                                          <p:attrName>ppt_x</p:attrName>
                                        </p:attrNameLst>
                                      </p:cBhvr>
                                      <p:tavLst>
                                        <p:tav tm="0">
                                          <p:val>
                                            <p:strVal val="1+#ppt_w/2"/>
                                          </p:val>
                                        </p:tav>
                                        <p:tav tm="100000">
                                          <p:val>
                                            <p:strVal val="#ppt_x"/>
                                          </p:val>
                                        </p:tav>
                                      </p:tavLst>
                                    </p:anim>
                                    <p:anim calcmode="lin" valueType="num">
                                      <p:cBhvr additive="base">
                                        <p:cTn id="22" dur="1500" fill="hold"/>
                                        <p:tgtEl>
                                          <p:spTgt spid="5"/>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12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125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0"/>
                            </p:stCondLst>
                            <p:childTnLst>
                              <p:par>
                                <p:cTn id="34" presetID="2" presetClass="entr" presetSubtype="2" fill="hold" grpId="0" nodeType="afterEffect">
                                  <p:stCondLst>
                                    <p:cond delay="0"/>
                                  </p:stCondLst>
                                  <p:iterate type="lt">
                                    <p:tmPct val="10000"/>
                                  </p:iterate>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750" fill="hold"/>
                                        <p:tgtEl>
                                          <p:spTgt spid="11"/>
                                        </p:tgtEl>
                                        <p:attrNameLst>
                                          <p:attrName>ppt_x</p:attrName>
                                        </p:attrNameLst>
                                      </p:cBhvr>
                                      <p:tavLst>
                                        <p:tav tm="0">
                                          <p:val>
                                            <p:strVal val="1+#ppt_w/2"/>
                                          </p:val>
                                        </p:tav>
                                        <p:tav tm="100000">
                                          <p:val>
                                            <p:strVal val="#ppt_x"/>
                                          </p:val>
                                        </p:tav>
                                      </p:tavLst>
                                    </p:anim>
                                    <p:anim calcmode="lin" valueType="num">
                                      <p:cBhvr additive="base">
                                        <p:cTn id="37" dur="75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4050"/>
                            </p:stCondLst>
                            <p:childTnLst>
                              <p:par>
                                <p:cTn id="39" presetID="26" presetClass="emph" presetSubtype="0" fill="hold" grpId="1" nodeType="afterEffect">
                                  <p:stCondLst>
                                    <p:cond delay="0"/>
                                  </p:stCondLst>
                                  <p:iterate type="lt">
                                    <p:tmPct val="10000"/>
                                  </p:iterate>
                                  <p:childTnLst>
                                    <p:animEffect transition="out" filter="fade">
                                      <p:cBhvr>
                                        <p:cTn id="40" dur="500" tmFilter="0, 0; .2, .5; .8, .5; 1, 0"/>
                                        <p:tgtEl>
                                          <p:spTgt spid="11"/>
                                        </p:tgtEl>
                                      </p:cBhvr>
                                    </p:animEffect>
                                    <p:animScale>
                                      <p:cBhvr>
                                        <p:cTn id="41" dur="250" autoRev="1" fill="hold"/>
                                        <p:tgtEl>
                                          <p:spTgt spid="11"/>
                                        </p:tgtEl>
                                      </p:cBhvr>
                                      <p:by x="105000" y="105000"/>
                                    </p:animScale>
                                  </p:childTnLst>
                                </p:cTn>
                              </p:par>
                            </p:childTnLst>
                          </p:cTn>
                        </p:par>
                        <p:par>
                          <p:cTn id="42" fill="hold">
                            <p:stCondLst>
                              <p:cond delay="6750"/>
                            </p:stCondLst>
                            <p:childTnLst>
                              <p:par>
                                <p:cTn id="43" presetID="16" presetClass="entr" presetSubtype="2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out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0494"/>
                                        </p:tgtEl>
                                        <p:attrNameLst>
                                          <p:attrName>style.visibility</p:attrName>
                                        </p:attrNameLst>
                                      </p:cBhvr>
                                      <p:to>
                                        <p:strVal val="visible"/>
                                      </p:to>
                                    </p:set>
                                    <p:animEffect transition="in" filter="box(in)">
                                      <p:cBhvr>
                                        <p:cTn id="53"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remove" display="0">
                  <p:stCondLst>
                    <p:cond delay="indefinite"/>
                  </p:stCondLst>
                  <p:endCondLst>
                    <p:cond evt="onStopAudio" delay="0">
                      <p:tgtEl>
                        <p:sldTgt/>
                      </p:tgtEl>
                    </p:cond>
                  </p:endCondLst>
                </p:cTn>
                <p:tgtEl>
                  <p:spTgt spid="12"/>
                </p:tgtEl>
              </p:cMediaNode>
            </p:audio>
          </p:childTnLst>
        </p:cTn>
      </p:par>
    </p:tnLst>
    <p:bldLst>
      <p:bldP spid="18" grpId="0"/>
      <p:bldP spid="11" grpId="0"/>
      <p:bldP spid="11" grpId="1"/>
      <p:bldP spid="204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b="1" smtClean="0">
                <a:solidFill>
                  <a:schemeClr val="tx2"/>
                </a:solidFill>
                <a:ea typeface="宋体" panose="02010600030101010101" pitchFamily="2" charset="-122"/>
              </a:rPr>
              <a:t>得分率较低的试题及分析 难度系数</a:t>
            </a:r>
            <a:r>
              <a:rPr lang="en-US" altLang="zh-CN" b="1" smtClean="0">
                <a:solidFill>
                  <a:schemeClr val="tx2"/>
                </a:solidFill>
                <a:ea typeface="宋体" panose="02010600030101010101" pitchFamily="2" charset="-122"/>
              </a:rPr>
              <a:t>0.46</a:t>
            </a:r>
            <a:endParaRPr lang="zh-CN" altLang="en-US" b="1" smtClean="0">
              <a:solidFill>
                <a:schemeClr val="tx2"/>
              </a:solidFill>
              <a:ea typeface="宋体" panose="02010600030101010101" pitchFamily="2" charset="-122"/>
            </a:endParaRPr>
          </a:p>
        </p:txBody>
      </p:sp>
      <p:sp>
        <p:nvSpPr>
          <p:cNvPr id="41986"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pPr>
              <a:lnSpc>
                <a:spcPct val="70000"/>
              </a:lnSpc>
            </a:pPr>
            <a:r>
              <a:rPr lang="en-US" altLang="zh-CN" sz="2400" smtClean="0">
                <a:ea typeface="宋体" panose="02010600030101010101" pitchFamily="2" charset="-122"/>
              </a:rPr>
              <a:t>26.What can we </a:t>
            </a:r>
            <a:r>
              <a:rPr lang="en-US" altLang="zh-CN" sz="2400" b="1" smtClean="0">
                <a:solidFill>
                  <a:srgbClr val="FF0000"/>
                </a:solidFill>
                <a:ea typeface="宋体" panose="02010600030101010101" pitchFamily="2" charset="-122"/>
              </a:rPr>
              <a:t>learn about</a:t>
            </a:r>
            <a:r>
              <a:rPr lang="en-US" altLang="zh-CN" sz="2400" smtClean="0">
                <a:ea typeface="宋体" panose="02010600030101010101" pitchFamily="2" charset="-122"/>
              </a:rPr>
              <a:t> LFR from the last two paragraphs?</a:t>
            </a:r>
            <a:endParaRPr lang="en-US" altLang="zh-CN" sz="2400" smtClean="0">
              <a:ea typeface="宋体" panose="02010600030101010101" pitchFamily="2" charset="-122"/>
            </a:endParaRPr>
          </a:p>
          <a:p>
            <a:pPr>
              <a:lnSpc>
                <a:spcPct val="70000"/>
              </a:lnSpc>
            </a:pPr>
            <a:r>
              <a:rPr lang="en-US" altLang="zh-CN" sz="2400" smtClean="0">
                <a:ea typeface="宋体" panose="02010600030101010101" pitchFamily="2" charset="-122"/>
              </a:rPr>
              <a:t>A. Benefit from its use is widely recognized.19.3%</a:t>
            </a:r>
            <a:endParaRPr lang="en-US" altLang="zh-CN" sz="2400" smtClean="0">
              <a:ea typeface="宋体" panose="02010600030101010101" pitchFamily="2" charset="-122"/>
            </a:endParaRPr>
          </a:p>
          <a:p>
            <a:pPr>
              <a:lnSpc>
                <a:spcPct val="70000"/>
              </a:lnSpc>
            </a:pPr>
            <a:r>
              <a:rPr lang="en-US" altLang="zh-CN" sz="2400" smtClean="0">
                <a:ea typeface="宋体" panose="02010600030101010101" pitchFamily="2" charset="-122"/>
              </a:rPr>
              <a:t>(</a:t>
            </a:r>
            <a:r>
              <a:rPr lang="en-US" altLang="zh-CN" sz="2400" b="1" smtClean="0">
                <a:ea typeface="宋体" panose="02010600030101010101" pitchFamily="2" charset="-122"/>
              </a:rPr>
              <a:t>risks of LFR outweigh the benefits</a:t>
            </a:r>
            <a:r>
              <a:rPr lang="en-US" altLang="zh-CN" sz="2400" smtClean="0">
                <a:ea typeface="宋体" panose="02010600030101010101" pitchFamily="2" charset="-122"/>
              </a:rPr>
              <a:t>)</a:t>
            </a:r>
            <a:endParaRPr lang="en-US" altLang="zh-CN" sz="2400" smtClean="0">
              <a:ea typeface="宋体" panose="02010600030101010101" pitchFamily="2" charset="-122"/>
            </a:endParaRPr>
          </a:p>
          <a:p>
            <a:pPr>
              <a:lnSpc>
                <a:spcPct val="70000"/>
              </a:lnSpc>
            </a:pPr>
            <a:endParaRPr lang="en-US" altLang="zh-CN" sz="2400" smtClean="0">
              <a:ea typeface="宋体" panose="02010600030101010101" pitchFamily="2" charset="-122"/>
            </a:endParaRPr>
          </a:p>
          <a:p>
            <a:pPr>
              <a:lnSpc>
                <a:spcPct val="70000"/>
              </a:lnSpc>
            </a:pPr>
            <a:r>
              <a:rPr lang="en-US" altLang="zh-CN" sz="2400" smtClean="0">
                <a:ea typeface="宋体" panose="02010600030101010101" pitchFamily="2" charset="-122"/>
              </a:rPr>
              <a:t>B. The risks it may bring are hardly known.  11.9%</a:t>
            </a:r>
            <a:endParaRPr lang="en-US" altLang="zh-CN" sz="2400" smtClean="0">
              <a:ea typeface="宋体" panose="02010600030101010101" pitchFamily="2" charset="-122"/>
            </a:endParaRPr>
          </a:p>
          <a:p>
            <a:pPr>
              <a:lnSpc>
                <a:spcPct val="70000"/>
              </a:lnSpc>
            </a:pPr>
            <a:r>
              <a:rPr lang="en-US" altLang="zh-CN" sz="2400" smtClean="0">
                <a:ea typeface="宋体" panose="02010600030101010101" pitchFamily="2" charset="-122"/>
              </a:rPr>
              <a:t>( </a:t>
            </a:r>
            <a:r>
              <a:rPr lang="en-US" altLang="zh-CN" sz="2400" b="1" smtClean="0">
                <a:ea typeface="宋体" panose="02010600030101010101" pitchFamily="2" charset="-122"/>
              </a:rPr>
              <a:t>taking steps to reduce intrusion and meet the requirements of data protection rules</a:t>
            </a:r>
            <a:r>
              <a:rPr lang="en-US" altLang="zh-CN" sz="2400" smtClean="0">
                <a:ea typeface="宋体" panose="02010600030101010101" pitchFamily="2" charset="-122"/>
              </a:rPr>
              <a:t>)</a:t>
            </a:r>
            <a:endParaRPr lang="en-US" altLang="zh-CN" sz="2400" smtClean="0">
              <a:ea typeface="宋体" panose="02010600030101010101" pitchFamily="2" charset="-122"/>
            </a:endParaRPr>
          </a:p>
          <a:p>
            <a:pPr>
              <a:lnSpc>
                <a:spcPct val="70000"/>
              </a:lnSpc>
            </a:pPr>
            <a:endParaRPr lang="en-US" altLang="zh-CN" sz="2400" smtClean="0">
              <a:ea typeface="宋体" panose="02010600030101010101" pitchFamily="2" charset="-122"/>
            </a:endParaRPr>
          </a:p>
          <a:p>
            <a:pPr>
              <a:lnSpc>
                <a:spcPct val="70000"/>
              </a:lnSpc>
            </a:pPr>
            <a:r>
              <a:rPr lang="en-US" altLang="zh-CN" sz="2400" smtClean="0">
                <a:ea typeface="宋体" panose="02010600030101010101" pitchFamily="2" charset="-122"/>
              </a:rPr>
              <a:t>C. Laws are being made to support its application. 22,1%</a:t>
            </a:r>
            <a:endParaRPr lang="en-US" altLang="zh-CN" sz="2400" smtClean="0">
              <a:ea typeface="宋体" panose="02010600030101010101" pitchFamily="2" charset="-122"/>
            </a:endParaRPr>
          </a:p>
          <a:p>
            <a:pPr>
              <a:lnSpc>
                <a:spcPct val="70000"/>
              </a:lnSpc>
            </a:pPr>
            <a:r>
              <a:rPr lang="zh-CN" altLang="en-US" sz="2400" smtClean="0">
                <a:ea typeface="宋体" panose="02010600030101010101" pitchFamily="2" charset="-122"/>
              </a:rPr>
              <a:t>（</a:t>
            </a:r>
            <a:r>
              <a:rPr lang="en-US" altLang="zh-CN" sz="2400" b="1" smtClean="0">
                <a:ea typeface="宋体" panose="02010600030101010101" pitchFamily="2" charset="-122"/>
              </a:rPr>
              <a:t>Danham</a:t>
            </a:r>
            <a:r>
              <a:rPr lang="en-US" altLang="zh-CN" sz="2400" b="1" smtClean="0">
                <a:latin typeface="Arial" panose="020B0604020202020204" pitchFamily="34" charset="0"/>
                <a:ea typeface="宋体" panose="02010600030101010101" pitchFamily="2" charset="-122"/>
              </a:rPr>
              <a:t>’</a:t>
            </a:r>
            <a:r>
              <a:rPr lang="en-US" altLang="zh-CN" sz="2400" b="1" smtClean="0">
                <a:ea typeface="宋体" panose="02010600030101010101" pitchFamily="2" charset="-122"/>
              </a:rPr>
              <a:t>s office called on the government to urgently introduce laws to govern LFR</a:t>
            </a:r>
            <a:r>
              <a:rPr lang="en-US" altLang="zh-CN" sz="2400" smtClean="0">
                <a:ea typeface="宋体" panose="02010600030101010101" pitchFamily="2" charset="-122"/>
              </a:rPr>
              <a:t>.</a:t>
            </a:r>
            <a:r>
              <a:rPr lang="zh-CN" altLang="en-US" sz="2400" smtClean="0">
                <a:ea typeface="宋体" panose="02010600030101010101" pitchFamily="2" charset="-122"/>
              </a:rPr>
              <a:t>）</a:t>
            </a:r>
            <a:endParaRPr lang="zh-CN" altLang="en-US" sz="2400" smtClean="0">
              <a:ea typeface="宋体" panose="02010600030101010101" pitchFamily="2" charset="-122"/>
            </a:endParaRPr>
          </a:p>
          <a:p>
            <a:pPr>
              <a:lnSpc>
                <a:spcPct val="70000"/>
              </a:lnSpc>
            </a:pPr>
            <a:r>
              <a:rPr lang="en-US" altLang="zh-CN" sz="2400" smtClean="0">
                <a:ea typeface="宋体" panose="02010600030101010101" pitchFamily="2" charset="-122"/>
              </a:rPr>
              <a:t>D. Improvement on it will be seen in the near future.</a:t>
            </a:r>
            <a:endParaRPr lang="en-US" altLang="zh-CN" sz="2400" smtClean="0">
              <a:ea typeface="宋体" panose="02010600030101010101" pitchFamily="2" charset="-122"/>
            </a:endParaRPr>
          </a:p>
          <a:p>
            <a:pPr>
              <a:lnSpc>
                <a:spcPct val="70000"/>
              </a:lnSpc>
            </a:pPr>
            <a:endParaRPr lang="en-US" altLang="zh-CN" sz="2400" smtClean="0">
              <a:ea typeface="宋体" panose="02010600030101010101" pitchFamily="2" charset="-122"/>
            </a:endParaRPr>
          </a:p>
        </p:txBody>
      </p:sp>
      <p:sp>
        <p:nvSpPr>
          <p:cNvPr id="41987" name="AutoShape 8"/>
          <p:cNvSpPr>
            <a:spLocks noChangeArrowheads="1"/>
          </p:cNvSpPr>
          <p:nvPr/>
        </p:nvSpPr>
        <p:spPr bwMode="auto">
          <a:xfrm>
            <a:off x="4572000" y="984250"/>
            <a:ext cx="2828925" cy="671513"/>
          </a:xfrm>
          <a:prstGeom prst="wedgeEllipseCallout">
            <a:avLst>
              <a:gd name="adj1" fmla="val -46634"/>
              <a:gd name="adj2" fmla="val 67968"/>
            </a:avLst>
          </a:prstGeom>
          <a:solidFill>
            <a:srgbClr val="FFCC99"/>
          </a:solidFill>
          <a:ln w="9525">
            <a:solidFill>
              <a:schemeClr val="tx1"/>
            </a:solidFill>
            <a:miter lim="800000"/>
          </a:ln>
        </p:spPr>
        <p:txBody>
          <a:bodyPr/>
          <a:lstStyle/>
          <a:p>
            <a:pPr algn="ctr"/>
            <a:endParaRPr lang="zh-CN" altLang="en-US" sz="1800"/>
          </a:p>
        </p:txBody>
      </p:sp>
      <p:sp>
        <p:nvSpPr>
          <p:cNvPr id="41988" name="Text Box 9"/>
          <p:cNvSpPr txBox="1">
            <a:spLocks noChangeArrowheads="1"/>
          </p:cNvSpPr>
          <p:nvPr/>
        </p:nvSpPr>
        <p:spPr bwMode="auto">
          <a:xfrm>
            <a:off x="5087938" y="1016000"/>
            <a:ext cx="2036762" cy="641350"/>
          </a:xfrm>
          <a:prstGeom prst="rect">
            <a:avLst/>
          </a:prstGeom>
          <a:noFill/>
          <a:ln w="9525">
            <a:noFill/>
            <a:miter lim="800000"/>
          </a:ln>
        </p:spPr>
        <p:txBody>
          <a:bodyPr>
            <a:spAutoFit/>
          </a:bodyPr>
          <a:lstStyle/>
          <a:p>
            <a:pPr>
              <a:spcBef>
                <a:spcPct val="50000"/>
              </a:spcBef>
            </a:pPr>
            <a:r>
              <a:rPr lang="zh-CN" altLang="en-US" sz="1800"/>
              <a:t>推理判断题的标志性词</a:t>
            </a:r>
            <a:endParaRPr lang="zh-CN" altLang="en-US" sz="1800"/>
          </a:p>
        </p:txBody>
      </p:sp>
      <p:sp>
        <p:nvSpPr>
          <p:cNvPr id="18" name="星形: 五角 20"/>
          <p:cNvSpPr/>
          <p:nvPr/>
        </p:nvSpPr>
        <p:spPr>
          <a:xfrm>
            <a:off x="796925" y="5451475"/>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mtClean="0">
                <a:ea typeface="宋体" panose="02010600030101010101" pitchFamily="2" charset="-122"/>
              </a:rPr>
              <a:t>阅读理解</a:t>
            </a:r>
            <a:r>
              <a:rPr lang="en-US" altLang="zh-CN" smtClean="0">
                <a:ea typeface="宋体" panose="02010600030101010101" pitchFamily="2" charset="-122"/>
              </a:rPr>
              <a:t>C</a:t>
            </a:r>
            <a:r>
              <a:rPr lang="zh-CN" altLang="en-US" smtClean="0">
                <a:ea typeface="宋体" panose="02010600030101010101" pitchFamily="2" charset="-122"/>
              </a:rPr>
              <a:t>篇多为议论文或者科研报告。如</a:t>
            </a:r>
            <a:r>
              <a:rPr lang="en-US" altLang="zh-CN" smtClean="0">
                <a:ea typeface="宋体" panose="02010600030101010101" pitchFamily="2" charset="-122"/>
              </a:rPr>
              <a:t>2020</a:t>
            </a:r>
            <a:r>
              <a:rPr lang="zh-CN" altLang="en-US" smtClean="0">
                <a:ea typeface="宋体" panose="02010600030101010101" pitchFamily="2" charset="-122"/>
              </a:rPr>
              <a:t>年</a:t>
            </a:r>
            <a:r>
              <a:rPr lang="en-US" altLang="zh-CN" smtClean="0">
                <a:ea typeface="宋体" panose="02010600030101010101" pitchFamily="2" charset="-122"/>
              </a:rPr>
              <a:t>7</a:t>
            </a:r>
            <a:r>
              <a:rPr lang="zh-CN" altLang="en-US" smtClean="0">
                <a:ea typeface="宋体" panose="02010600030101010101" pitchFamily="2" charset="-122"/>
              </a:rPr>
              <a:t>月介绍了一项科学研究：德国的科学家通过实验发现，挑战性工作有助于提升大脑明锐度。</a:t>
            </a:r>
            <a:r>
              <a:rPr lang="en-US" altLang="zh-CN" smtClean="0">
                <a:ea typeface="宋体" panose="02010600030101010101" pitchFamily="2" charset="-122"/>
              </a:rPr>
              <a:t>2020</a:t>
            </a:r>
            <a:r>
              <a:rPr lang="zh-CN" altLang="en-US" smtClean="0">
                <a:ea typeface="宋体" panose="02010600030101010101" pitchFamily="2" charset="-122"/>
              </a:rPr>
              <a:t>年</a:t>
            </a:r>
            <a:r>
              <a:rPr lang="en-US" altLang="zh-CN" smtClean="0">
                <a:ea typeface="宋体" panose="02010600030101010101" pitchFamily="2" charset="-122"/>
              </a:rPr>
              <a:t>1</a:t>
            </a:r>
            <a:r>
              <a:rPr lang="zh-CN" altLang="en-US" smtClean="0">
                <a:ea typeface="宋体" panose="02010600030101010101" pitchFamily="2" charset="-122"/>
              </a:rPr>
              <a:t>月介绍父亲在子女教育方面的重要作用</a:t>
            </a:r>
            <a:r>
              <a:rPr lang="zh-CN" altLang="en-US" b="1" smtClean="0">
                <a:ea typeface="宋体" panose="02010600030101010101" pitchFamily="2" charset="-122"/>
              </a:rPr>
              <a:t>。</a:t>
            </a:r>
            <a:endParaRPr lang="zh-CN" altLang="en-US" b="1" smtClean="0">
              <a:ea typeface="宋体" panose="02010600030101010101" pitchFamily="2" charset="-122"/>
            </a:endParaRPr>
          </a:p>
          <a:p>
            <a:r>
              <a:rPr lang="zh-CN" altLang="en-US" smtClean="0">
                <a:ea typeface="宋体" panose="02010600030101010101" pitchFamily="2" charset="-122"/>
              </a:rPr>
              <a:t>本次基测</a:t>
            </a:r>
            <a:r>
              <a:rPr lang="en-US" altLang="zh-CN" b="1" smtClean="0">
                <a:ea typeface="宋体" panose="02010600030101010101" pitchFamily="2" charset="-122"/>
              </a:rPr>
              <a:t>C</a:t>
            </a:r>
            <a:r>
              <a:rPr lang="zh-CN" altLang="en-US" b="1" smtClean="0">
                <a:ea typeface="宋体" panose="02010600030101010101" pitchFamily="2" charset="-122"/>
              </a:rPr>
              <a:t>篇概览：</a:t>
            </a:r>
            <a:endParaRPr lang="zh-CN" altLang="en-US" b="1" smtClean="0">
              <a:ea typeface="宋体" panose="02010600030101010101" pitchFamily="2" charset="-122"/>
            </a:endParaRPr>
          </a:p>
          <a:p>
            <a:r>
              <a:rPr lang="zh-CN" altLang="en-US" b="1" smtClean="0">
                <a:ea typeface="宋体" panose="02010600030101010101" pitchFamily="2" charset="-122"/>
              </a:rPr>
              <a:t>老树岌岌可危，有气候原因，更重要的是人们不重视老树的保养，一味追求种植新的树木的数量。</a:t>
            </a:r>
            <a:endParaRPr lang="zh-CN" altLang="en-US" b="1"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77875" y="1746250"/>
            <a:ext cx="10836275" cy="946150"/>
          </a:xfrm>
          <a:prstGeom prst="rect">
            <a:avLst/>
          </a:prstGeom>
          <a:solidFill>
            <a:schemeClr val="accent3">
              <a:lumMod val="20000"/>
              <a:lumOff val="80000"/>
            </a:schemeClr>
          </a:solidFill>
        </p:spPr>
        <p:txBody>
          <a:bodyPr>
            <a:spAutoFit/>
          </a:bodyPr>
          <a:lstStyle/>
          <a:p>
            <a:pPr defTabSz="457200">
              <a:defRPr/>
            </a:pPr>
            <a:r>
              <a:rPr lang="en-US" altLang="zh-CN">
                <a:latin typeface="Times New Roman" panose="02020603050405020304" pitchFamily="18" charset="0"/>
                <a:cs typeface="Times New Roman" panose="02020603050405020304" pitchFamily="18" charset="0"/>
              </a:rPr>
              <a:t>One of the costs of being a lover of old trees is the all-too-frequent loss of </a:t>
            </a:r>
            <a:r>
              <a:rPr lang="en-US" altLang="zh-CN" u="sng">
                <a:latin typeface="Times New Roman" panose="02020603050405020304" pitchFamily="18" charset="0"/>
                <a:cs typeface="Times New Roman" panose="02020603050405020304" pitchFamily="18" charset="0"/>
              </a:rPr>
              <a:t>a beautiful soul you’ve grown fond of</a:t>
            </a:r>
            <a:r>
              <a:rPr lang="en-US" altLang="zh-CN">
                <a:latin typeface="Times New Roman" panose="02020603050405020304" pitchFamily="18" charset="0"/>
                <a:cs typeface="Times New Roman" panose="02020603050405020304" pitchFamily="18" charset="0"/>
              </a:rPr>
              <a:t>.</a:t>
            </a:r>
            <a:endParaRPr lang="en-US" altLang="zh-CN">
              <a:latin typeface="Times New Roman" panose="02020603050405020304" pitchFamily="18" charset="0"/>
              <a:cs typeface="Times New Roman" panose="02020603050405020304" pitchFamily="18" charset="0"/>
            </a:endParaRPr>
          </a:p>
        </p:txBody>
      </p:sp>
      <p:sp>
        <p:nvSpPr>
          <p:cNvPr id="17" name="矩形 16"/>
          <p:cNvSpPr/>
          <p:nvPr/>
        </p:nvSpPr>
        <p:spPr>
          <a:xfrm>
            <a:off x="625475" y="3884613"/>
            <a:ext cx="10823575" cy="1881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27. What does the underlined part in paragraph 1 suggest?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 strong</a:t>
            </a:r>
            <a:r>
              <a:rPr lang="en-US" altLang="zh-CN" sz="26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 determination</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to plant trees.   5.37%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B. Real </a:t>
            </a:r>
            <a:r>
              <a:rPr lang="en-US" altLang="zh-CN" sz="26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regret </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growing old trees.  8.41%</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 Great </a:t>
            </a:r>
            <a:r>
              <a:rPr lang="en-US" altLang="zh-CN" sz="26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concern</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about tree problems. 21.53%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 Deep</a:t>
            </a:r>
            <a:r>
              <a:rPr lang="en-US" altLang="zh-CN" sz="26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 love</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for valuable old trees.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035" name="Text Box 4"/>
          <p:cNvSpPr txBox="1">
            <a:spLocks noChangeArrowheads="1"/>
          </p:cNvSpPr>
          <p:nvPr/>
        </p:nvSpPr>
        <p:spPr bwMode="auto">
          <a:xfrm>
            <a:off x="1228725" y="477838"/>
            <a:ext cx="8310563" cy="641350"/>
          </a:xfrm>
          <a:prstGeom prst="rect">
            <a:avLst/>
          </a:prstGeom>
          <a:noFill/>
          <a:ln w="9525">
            <a:noFill/>
            <a:miter lim="800000"/>
          </a:ln>
        </p:spPr>
        <p:txBody>
          <a:bodyPr>
            <a:spAutoFit/>
          </a:bodyPr>
          <a:lstStyle/>
          <a:p>
            <a:pPr>
              <a:spcBef>
                <a:spcPct val="50000"/>
              </a:spcBef>
            </a:pPr>
            <a:r>
              <a:rPr lang="zh-CN" altLang="en-US" sz="3600" b="1">
                <a:solidFill>
                  <a:schemeClr val="tx2"/>
                </a:solidFill>
              </a:rPr>
              <a:t>得分率较低的试题及分析 难度系数</a:t>
            </a:r>
            <a:r>
              <a:rPr lang="en-US" altLang="zh-CN" sz="3600" b="1">
                <a:solidFill>
                  <a:schemeClr val="tx2"/>
                </a:solidFill>
              </a:rPr>
              <a:t>0.65</a:t>
            </a:r>
            <a:endParaRPr lang="zh-CN" altLang="en-US" sz="3600" b="1">
              <a:solidFill>
                <a:schemeClr val="tx2"/>
              </a:solidFill>
            </a:endParaRPr>
          </a:p>
        </p:txBody>
      </p:sp>
      <p:sp>
        <p:nvSpPr>
          <p:cNvPr id="18" name="星形: 五角 20"/>
          <p:cNvSpPr/>
          <p:nvPr/>
        </p:nvSpPr>
        <p:spPr>
          <a:xfrm>
            <a:off x="754063" y="5354638"/>
            <a:ext cx="476250" cy="43973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矩形 9"/>
          <p:cNvSpPr>
            <a:spLocks noChangeArrowheads="1"/>
          </p:cNvSpPr>
          <p:nvPr/>
        </p:nvSpPr>
        <p:spPr bwMode="auto">
          <a:xfrm>
            <a:off x="890588" y="209550"/>
            <a:ext cx="1790700" cy="519113"/>
          </a:xfrm>
          <a:prstGeom prst="rect">
            <a:avLst/>
          </a:prstGeom>
          <a:noFill/>
          <a:ln w="9525">
            <a:noFill/>
            <a:miter lim="800000"/>
          </a:ln>
        </p:spPr>
        <p:txBody>
          <a:bodyPr wrap="none">
            <a:spAutoFit/>
          </a:bodyPr>
          <a:lstStyle/>
          <a:p>
            <a:pPr algn="ctr" defTabSz="457200"/>
            <a:r>
              <a:rPr lang="zh-CN" altLang="en-US" b="1">
                <a:latin typeface="Times New Roman" panose="02020603050405020304" pitchFamily="18" charset="0"/>
                <a:cs typeface="Times New Roman" panose="02020603050405020304" pitchFamily="18" charset="0"/>
              </a:rPr>
              <a:t>“题目分析</a:t>
            </a:r>
            <a:endParaRPr lang="zh-CN" altLang="en-US" b="1" u="sng">
              <a:latin typeface="Times New Roman" panose="02020603050405020304" pitchFamily="18" charset="0"/>
              <a:cs typeface="Times New Roman" panose="02020603050405020304" pitchFamily="18" charset="0"/>
            </a:endParaRPr>
          </a:p>
        </p:txBody>
      </p:sp>
      <p:sp>
        <p:nvSpPr>
          <p:cNvPr id="3" name="矩形 2"/>
          <p:cNvSpPr>
            <a:spLocks noChangeArrowheads="1"/>
          </p:cNvSpPr>
          <p:nvPr/>
        </p:nvSpPr>
        <p:spPr bwMode="auto">
          <a:xfrm>
            <a:off x="8315325" y="3249613"/>
            <a:ext cx="3657600" cy="1562100"/>
          </a:xfrm>
          <a:prstGeom prst="rect">
            <a:avLst/>
          </a:prstGeom>
          <a:solidFill>
            <a:srgbClr val="4AA44A"/>
          </a:solidFill>
          <a:ln w="9525">
            <a:solidFill>
              <a:srgbClr val="4AA44A"/>
            </a:solidFill>
            <a:miter lim="800000"/>
          </a:ln>
        </p:spPr>
        <p:txBody>
          <a:bodyPr>
            <a:spAutoFit/>
          </a:bodyPr>
          <a:lstStyle/>
          <a:p>
            <a:pPr marL="342900" indent="-342900" defTabSz="457200">
              <a:buFont typeface="Wingdings" panose="05000000000000000000" pitchFamily="2" charset="2"/>
              <a:buChar char="Ø"/>
            </a:pPr>
            <a:r>
              <a:rPr lang="zh-CN" altLang="en-US" sz="2400" b="1">
                <a:latin typeface="Century Gothic" panose="020B0502020202020204" pitchFamily="34" charset="0"/>
              </a:rPr>
              <a:t>平时阅读教学需要关注文章写作手法，尤其是最基本的</a:t>
            </a:r>
            <a:r>
              <a:rPr lang="en-US" altLang="zh-CN" sz="2400" b="1">
                <a:latin typeface="Century Gothic" panose="020B0502020202020204" pitchFamily="34" charset="0"/>
              </a:rPr>
              <a:t>example, cause-effect</a:t>
            </a:r>
            <a:r>
              <a:rPr lang="zh-CN" altLang="en-US" sz="2400" b="1">
                <a:latin typeface="Century Gothic" panose="020B0502020202020204" pitchFamily="34" charset="0"/>
              </a:rPr>
              <a:t>等</a:t>
            </a:r>
            <a:endParaRPr lang="zh-CN" altLang="en-US" sz="2400" b="1">
              <a:latin typeface="Century Gothic" panose="020B0502020202020204" pitchFamily="34" charset="0"/>
            </a:endParaRPr>
          </a:p>
        </p:txBody>
      </p:sp>
      <p:sp>
        <p:nvSpPr>
          <p:cNvPr id="17" name="矩形 16"/>
          <p:cNvSpPr/>
          <p:nvPr/>
        </p:nvSpPr>
        <p:spPr>
          <a:xfrm>
            <a:off x="504825" y="4872038"/>
            <a:ext cx="10974388" cy="1652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zh-CN" altLang="en-US"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（浙江</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2020</a:t>
            </a:r>
            <a:r>
              <a:rPr lang="zh-CN" altLang="en-US"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7</a:t>
            </a:r>
            <a:r>
              <a:rPr lang="zh-CN" altLang="en-US"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月）</a:t>
            </a: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29. How does Francisca Then explain her findings in paragraph 4?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 By using an expert's words.     		B. By making a comparison.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defTabSz="457200">
              <a:defRPr/>
            </a:pPr>
            <a:r>
              <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C. By referring to another study.    		D. By introducing a concept. </a:t>
            </a:r>
            <a:endParaRPr lang="en-US" altLang="zh-CN" sz="2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对话气泡: 矩形 24"/>
          <p:cNvSpPr>
            <a:spLocks noChangeArrowheads="1"/>
          </p:cNvSpPr>
          <p:nvPr/>
        </p:nvSpPr>
        <p:spPr bwMode="auto">
          <a:xfrm>
            <a:off x="5548313" y="2613025"/>
            <a:ext cx="3263900" cy="546100"/>
          </a:xfrm>
          <a:prstGeom prst="wedgeRectCallout">
            <a:avLst>
              <a:gd name="adj1" fmla="val -38134"/>
              <a:gd name="adj2" fmla="val 154069"/>
            </a:avLst>
          </a:prstGeom>
          <a:solidFill>
            <a:srgbClr val="F2F2F2"/>
          </a:solidFill>
          <a:ln w="12700" algn="ctr">
            <a:solidFill>
              <a:srgbClr val="3B7327"/>
            </a:solidFill>
            <a:miter lim="800000"/>
          </a:ln>
        </p:spPr>
        <p:txBody>
          <a:bodyPr anchor="ctr"/>
          <a:lstStyle/>
          <a:p>
            <a:pPr algn="ctr" defTabSz="457200"/>
            <a:r>
              <a:rPr lang="zh-CN" altLang="en-US" b="1">
                <a:latin typeface="Century Gothic" panose="020B0502020202020204" pitchFamily="34" charset="0"/>
              </a:rPr>
              <a:t>对</a:t>
            </a:r>
            <a:r>
              <a:rPr lang="zh-CN" altLang="en-US" b="1" u="sng">
                <a:latin typeface="Century Gothic" panose="020B0502020202020204" pitchFamily="34" charset="0"/>
              </a:rPr>
              <a:t>写作手法</a:t>
            </a:r>
            <a:r>
              <a:rPr lang="zh-CN" altLang="en-US" b="1">
                <a:latin typeface="Century Gothic" panose="020B0502020202020204" pitchFamily="34" charset="0"/>
              </a:rPr>
              <a:t>的考查</a:t>
            </a:r>
            <a:endParaRPr lang="zh-CN" altLang="en-US" b="1">
              <a:latin typeface="Century Gothic" panose="020B0502020202020204" pitchFamily="34" charset="0"/>
            </a:endParaRPr>
          </a:p>
        </p:txBody>
      </p:sp>
      <p:sp>
        <p:nvSpPr>
          <p:cNvPr id="16" name="文本框 15"/>
          <p:cNvSpPr txBox="1"/>
          <p:nvPr/>
        </p:nvSpPr>
        <p:spPr>
          <a:xfrm>
            <a:off x="828675" y="992188"/>
            <a:ext cx="10836275" cy="1282700"/>
          </a:xfrm>
          <a:prstGeom prst="rect">
            <a:avLst/>
          </a:prstGeom>
          <a:solidFill>
            <a:schemeClr val="accent3">
              <a:lumMod val="20000"/>
              <a:lumOff val="80000"/>
            </a:schemeClr>
          </a:solidFill>
        </p:spPr>
        <p:txBody>
          <a:bodyPr>
            <a:spAutoFit/>
          </a:bodyPr>
          <a:lstStyle/>
          <a:p>
            <a:pPr defTabSz="457200">
              <a:defRPr/>
            </a:pPr>
            <a:r>
              <a:rPr lang="en-US" altLang="zh-CN" sz="2600">
                <a:latin typeface="Times New Roman" panose="02020603050405020304" pitchFamily="18" charset="0"/>
                <a:cs typeface="Times New Roman" panose="02020603050405020304" pitchFamily="18" charset="0"/>
              </a:rPr>
              <a:t>In a recent study, researchers found that Boston would get more benefit from keeping the trees it has alive than from planting new trees. That’s reason to think this finding would apply in other cities, too.</a:t>
            </a:r>
            <a:endParaRPr lang="en-US" altLang="zh-CN" sz="2700">
              <a:latin typeface="Times New Roman" panose="02020603050405020304" pitchFamily="18" charset="0"/>
              <a:cs typeface="Times New Roman" panose="02020603050405020304" pitchFamily="18" charset="0"/>
            </a:endParaRPr>
          </a:p>
        </p:txBody>
      </p:sp>
      <p:sp>
        <p:nvSpPr>
          <p:cNvPr id="45062" name="Text Box 8"/>
          <p:cNvSpPr txBox="1">
            <a:spLocks noChangeArrowheads="1"/>
          </p:cNvSpPr>
          <p:nvPr/>
        </p:nvSpPr>
        <p:spPr bwMode="auto">
          <a:xfrm>
            <a:off x="784225" y="2260600"/>
            <a:ext cx="8424863" cy="2647950"/>
          </a:xfrm>
          <a:prstGeom prst="rect">
            <a:avLst/>
          </a:prstGeom>
          <a:noFill/>
          <a:ln w="9525">
            <a:noFill/>
            <a:miter lim="800000"/>
          </a:ln>
        </p:spPr>
        <p:txBody>
          <a:bodyPr>
            <a:spAutoFit/>
          </a:bodyPr>
          <a:lstStyle/>
          <a:p>
            <a:pPr marL="342900" indent="-342900">
              <a:spcBef>
                <a:spcPct val="50000"/>
              </a:spcBef>
            </a:pPr>
            <a:r>
              <a:rPr lang="en-US" altLang="zh-CN" sz="2400"/>
              <a:t>29.The author argues in paragraph 3 by_____.</a:t>
            </a:r>
            <a:endParaRPr lang="en-US" altLang="zh-CN" sz="2400"/>
          </a:p>
          <a:p>
            <a:pPr marL="342900" indent="-342900">
              <a:spcBef>
                <a:spcPct val="50000"/>
              </a:spcBef>
            </a:pPr>
            <a:r>
              <a:rPr lang="en-US" altLang="zh-CN" sz="2400"/>
              <a:t>A. Comparing different cases.</a:t>
            </a:r>
            <a:endParaRPr lang="en-US" altLang="zh-CN" sz="2400"/>
          </a:p>
          <a:p>
            <a:pPr marL="342900" indent="-342900">
              <a:spcBef>
                <a:spcPct val="50000"/>
              </a:spcBef>
            </a:pPr>
            <a:r>
              <a:rPr lang="en-US" altLang="zh-CN" sz="2400"/>
              <a:t>B. Presenting research findings</a:t>
            </a:r>
            <a:endParaRPr lang="en-US" altLang="zh-CN" sz="2400"/>
          </a:p>
          <a:p>
            <a:pPr marL="342900" indent="-342900">
              <a:spcBef>
                <a:spcPct val="50000"/>
              </a:spcBef>
            </a:pPr>
            <a:r>
              <a:rPr lang="en-US" altLang="zh-CN" sz="2400"/>
              <a:t>C. Referring to scientists’ sayings</a:t>
            </a:r>
            <a:endParaRPr lang="en-US" altLang="zh-CN" sz="2400"/>
          </a:p>
          <a:p>
            <a:pPr marL="342900" indent="-342900">
              <a:spcBef>
                <a:spcPct val="50000"/>
              </a:spcBef>
            </a:pPr>
            <a:r>
              <a:rPr lang="en-US" altLang="zh-CN" sz="2400"/>
              <a:t>D. Carrying out some experiments</a:t>
            </a:r>
            <a:endParaRPr lang="en-US" altLang="zh-CN" sz="2400"/>
          </a:p>
        </p:txBody>
      </p:sp>
      <p:sp>
        <p:nvSpPr>
          <p:cNvPr id="18" name="星形: 五角 20"/>
          <p:cNvSpPr/>
          <p:nvPr/>
        </p:nvSpPr>
        <p:spPr>
          <a:xfrm>
            <a:off x="688975" y="3930650"/>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5"/>
          <p:cNvSpPr>
            <a:spLocks noChangeArrowheads="1"/>
          </p:cNvSpPr>
          <p:nvPr/>
        </p:nvSpPr>
        <p:spPr bwMode="auto">
          <a:xfrm>
            <a:off x="982663" y="465138"/>
            <a:ext cx="9852025" cy="3313112"/>
          </a:xfrm>
          <a:prstGeom prst="rect">
            <a:avLst/>
          </a:prstGeom>
          <a:solidFill>
            <a:schemeClr val="bg1"/>
          </a:solidFill>
          <a:ln w="9525">
            <a:solidFill>
              <a:srgbClr val="60A8AF"/>
            </a:solidFill>
            <a:miter lim="800000"/>
          </a:ln>
        </p:spPr>
        <p:txBody>
          <a:bodyPr wrap="none" anchor="ctr"/>
          <a:lstStyle/>
          <a:p>
            <a:endParaRPr lang="zh-CN" altLang="en-US"/>
          </a:p>
        </p:txBody>
      </p:sp>
      <p:sp>
        <p:nvSpPr>
          <p:cNvPr id="46082" name="Text Box 6"/>
          <p:cNvSpPr txBox="1">
            <a:spLocks noChangeArrowheads="1"/>
          </p:cNvSpPr>
          <p:nvPr/>
        </p:nvSpPr>
        <p:spPr bwMode="auto">
          <a:xfrm>
            <a:off x="1155700" y="741363"/>
            <a:ext cx="9696450" cy="2647950"/>
          </a:xfrm>
          <a:prstGeom prst="rect">
            <a:avLst/>
          </a:prstGeom>
          <a:noFill/>
          <a:ln w="9525">
            <a:noFill/>
            <a:miter lim="800000"/>
          </a:ln>
        </p:spPr>
        <p:txBody>
          <a:bodyPr>
            <a:spAutoFit/>
          </a:bodyPr>
          <a:lstStyle/>
          <a:p>
            <a:pPr marL="533400" indent="-533400">
              <a:spcBef>
                <a:spcPct val="50000"/>
              </a:spcBef>
            </a:pPr>
            <a:r>
              <a:rPr lang="en-US" altLang="zh-CN" sz="2400"/>
              <a:t>Why does the author give the example of nursing babies in the end?</a:t>
            </a:r>
            <a:endParaRPr lang="en-US" altLang="zh-CN" sz="2400"/>
          </a:p>
          <a:p>
            <a:pPr marL="533400" indent="-533400">
              <a:spcBef>
                <a:spcPct val="50000"/>
              </a:spcBef>
              <a:buFontTx/>
              <a:buAutoNum type="alphaUcPeriod"/>
            </a:pPr>
            <a:r>
              <a:rPr lang="en-US" altLang="zh-CN" sz="2400"/>
              <a:t>To stress the importance of tree insurance programs.</a:t>
            </a:r>
            <a:endParaRPr lang="en-US" altLang="zh-CN" sz="2400"/>
          </a:p>
          <a:p>
            <a:pPr marL="533400" indent="-533400">
              <a:spcBef>
                <a:spcPct val="50000"/>
              </a:spcBef>
              <a:buFontTx/>
              <a:buAutoNum type="alphaUcPeriod"/>
            </a:pPr>
            <a:r>
              <a:rPr lang="en-US" altLang="zh-CN" sz="2400"/>
              <a:t>To show the close connection between trees and babies.</a:t>
            </a:r>
            <a:endParaRPr lang="en-US" altLang="zh-CN" sz="2400"/>
          </a:p>
          <a:p>
            <a:pPr marL="533400" indent="-533400">
              <a:spcBef>
                <a:spcPct val="50000"/>
              </a:spcBef>
              <a:buFontTx/>
              <a:buAutoNum type="alphaUcPeriod"/>
            </a:pPr>
            <a:r>
              <a:rPr lang="en-US" altLang="zh-CN" sz="2400"/>
              <a:t>To advocate protecting trees as humans care for babies.</a:t>
            </a:r>
            <a:endParaRPr lang="en-US" altLang="zh-CN" sz="2400"/>
          </a:p>
          <a:p>
            <a:pPr marL="533400" indent="-533400">
              <a:spcBef>
                <a:spcPct val="50000"/>
              </a:spcBef>
              <a:buFontTx/>
              <a:buAutoNum type="alphaUcPeriod"/>
            </a:pPr>
            <a:r>
              <a:rPr lang="en-US" altLang="zh-CN" sz="2400"/>
              <a:t>To persuade human beings to pay more attention to babies.</a:t>
            </a:r>
            <a:endParaRPr lang="en-US" altLang="zh-CN" sz="2400"/>
          </a:p>
        </p:txBody>
      </p:sp>
      <p:sp>
        <p:nvSpPr>
          <p:cNvPr id="16" name="文本框 15"/>
          <p:cNvSpPr txBox="1"/>
          <p:nvPr/>
        </p:nvSpPr>
        <p:spPr>
          <a:xfrm>
            <a:off x="925513" y="3856038"/>
            <a:ext cx="10836275" cy="2076450"/>
          </a:xfrm>
          <a:prstGeom prst="rect">
            <a:avLst/>
          </a:prstGeom>
          <a:solidFill>
            <a:schemeClr val="accent3">
              <a:lumMod val="20000"/>
              <a:lumOff val="80000"/>
            </a:schemeClr>
          </a:solidFill>
        </p:spPr>
        <p:txBody>
          <a:bodyPr>
            <a:spAutoFit/>
          </a:bodyPr>
          <a:lstStyle/>
          <a:p>
            <a:pPr defTabSz="457200">
              <a:defRPr/>
            </a:pPr>
            <a:r>
              <a:rPr lang="en-US" altLang="zh-CN" sz="2600">
                <a:latin typeface="Times New Roman" panose="02020603050405020304" pitchFamily="18" charset="0"/>
                <a:cs typeface="Times New Roman" panose="02020603050405020304" pitchFamily="18" charset="0"/>
              </a:rPr>
              <a:t>Now, our public and private tree programs often ignore old trees until it is too late. As long as we abandon our trees, planting more is merely to keep pace with growing losses. </a:t>
            </a:r>
            <a:r>
              <a:rPr lang="en-US" altLang="zh-CN" sz="2600" b="1">
                <a:solidFill>
                  <a:srgbClr val="FF0000"/>
                </a:solidFill>
                <a:latin typeface="Times New Roman" panose="02020603050405020304" pitchFamily="18" charset="0"/>
                <a:cs typeface="Times New Roman" panose="02020603050405020304" pitchFamily="18" charset="0"/>
              </a:rPr>
              <a:t>We want trees to help protect us, but we leave them unprotected</a:t>
            </a:r>
            <a:r>
              <a:rPr lang="en-US" altLang="zh-CN" sz="2600">
                <a:latin typeface="Times New Roman" panose="02020603050405020304" pitchFamily="18" charset="0"/>
                <a:cs typeface="Times New Roman" panose="02020603050405020304" pitchFamily="18" charset="0"/>
              </a:rPr>
              <a:t>. Consider this in the human world: Nobody would send a baby into the world and expect it to just make it ….</a:t>
            </a:r>
            <a:endParaRPr lang="en-US" altLang="zh-CN" sz="2700">
              <a:latin typeface="Times New Roman" panose="02020603050405020304" pitchFamily="18" charset="0"/>
              <a:cs typeface="Times New Roman" panose="02020603050405020304" pitchFamily="18" charset="0"/>
            </a:endParaRPr>
          </a:p>
        </p:txBody>
      </p:sp>
      <p:sp>
        <p:nvSpPr>
          <p:cNvPr id="18" name="星形: 五角 20"/>
          <p:cNvSpPr/>
          <p:nvPr/>
        </p:nvSpPr>
        <p:spPr>
          <a:xfrm>
            <a:off x="1168400" y="2387600"/>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r>
              <a:rPr lang="zh-CN" altLang="en-US" sz="2400" smtClean="0">
                <a:ea typeface="宋体" panose="02010600030101010101" pitchFamily="2" charset="-122"/>
              </a:rPr>
              <a:t>    题干中出现：</a:t>
            </a:r>
            <a:r>
              <a:rPr lang="en-US" altLang="zh-CN" sz="2400" smtClean="0">
                <a:ea typeface="宋体" panose="02010600030101010101" pitchFamily="2" charset="-122"/>
              </a:rPr>
              <a:t>example</a:t>
            </a:r>
            <a:r>
              <a:rPr lang="zh-CN" altLang="en-US" sz="2400" smtClean="0">
                <a:ea typeface="宋体" panose="02010600030101010101" pitchFamily="2" charset="-122"/>
              </a:rPr>
              <a:t>、</a:t>
            </a:r>
            <a:r>
              <a:rPr lang="en-US" altLang="zh-CN" sz="2400" smtClean="0">
                <a:ea typeface="宋体" panose="02010600030101010101" pitchFamily="2" charset="-122"/>
              </a:rPr>
              <a:t>case</a:t>
            </a:r>
            <a:r>
              <a:rPr lang="zh-CN" altLang="en-US" sz="2400" smtClean="0">
                <a:ea typeface="宋体" panose="02010600030101010101" pitchFamily="2" charset="-122"/>
              </a:rPr>
              <a:t>、</a:t>
            </a:r>
            <a:r>
              <a:rPr lang="en-US" altLang="zh-CN" sz="2400" smtClean="0">
                <a:ea typeface="宋体" panose="02010600030101010101" pitchFamily="2" charset="-122"/>
              </a:rPr>
              <a:t>demonstrate</a:t>
            </a:r>
            <a:r>
              <a:rPr lang="zh-CN" altLang="en-US" sz="2400" smtClean="0">
                <a:ea typeface="宋体" panose="02010600030101010101" pitchFamily="2" charset="-122"/>
              </a:rPr>
              <a:t>、</a:t>
            </a:r>
            <a:r>
              <a:rPr lang="en-US" altLang="zh-CN" sz="2400" smtClean="0">
                <a:ea typeface="宋体" panose="02010600030101010101" pitchFamily="2" charset="-122"/>
              </a:rPr>
              <a:t>illustrate</a:t>
            </a:r>
            <a:r>
              <a:rPr lang="zh-CN" altLang="en-US" sz="2400" smtClean="0">
                <a:ea typeface="宋体" panose="02010600030101010101" pitchFamily="2" charset="-122"/>
              </a:rPr>
              <a:t>、</a:t>
            </a:r>
            <a:r>
              <a:rPr lang="en-US" altLang="zh-CN" sz="2400" smtClean="0">
                <a:ea typeface="宋体" panose="02010600030101010101" pitchFamily="2" charset="-122"/>
              </a:rPr>
              <a:t>mention to show</a:t>
            </a:r>
            <a:r>
              <a:rPr lang="zh-CN" altLang="en-US" sz="2400" smtClean="0">
                <a:ea typeface="宋体" panose="02010600030101010101" pitchFamily="2" charset="-122"/>
              </a:rPr>
              <a:t>、</a:t>
            </a:r>
            <a:r>
              <a:rPr lang="en-US" altLang="zh-CN" sz="2400" smtClean="0">
                <a:ea typeface="宋体" panose="02010600030101010101" pitchFamily="2" charset="-122"/>
              </a:rPr>
              <a:t>intend to show</a:t>
            </a:r>
            <a:r>
              <a:rPr lang="zh-CN" altLang="en-US" sz="2400" smtClean="0">
                <a:ea typeface="宋体" panose="02010600030101010101" pitchFamily="2" charset="-122"/>
              </a:rPr>
              <a:t>、</a:t>
            </a:r>
            <a:r>
              <a:rPr lang="en-US" altLang="zh-CN" sz="2400" smtClean="0">
                <a:ea typeface="宋体" panose="02010600030101010101" pitchFamily="2" charset="-122"/>
              </a:rPr>
              <a:t>to refute</a:t>
            </a:r>
            <a:r>
              <a:rPr lang="zh-CN" altLang="en-US" sz="2400" smtClean="0">
                <a:ea typeface="宋体" panose="02010600030101010101" pitchFamily="2" charset="-122"/>
              </a:rPr>
              <a:t>、</a:t>
            </a:r>
            <a:r>
              <a:rPr lang="en-US" altLang="zh-CN" sz="2400" smtClean="0">
                <a:ea typeface="宋体" panose="02010600030101010101" pitchFamily="2" charset="-122"/>
              </a:rPr>
              <a:t>to explain</a:t>
            </a:r>
            <a:r>
              <a:rPr lang="zh-CN" altLang="en-US" sz="2400" smtClean="0">
                <a:ea typeface="宋体" panose="02010600030101010101" pitchFamily="2" charset="-122"/>
              </a:rPr>
              <a:t>、</a:t>
            </a:r>
            <a:r>
              <a:rPr lang="en-US" altLang="zh-CN" sz="2400" smtClean="0">
                <a:ea typeface="宋体" panose="02010600030101010101" pitchFamily="2" charset="-122"/>
              </a:rPr>
              <a:t>to criticize</a:t>
            </a:r>
            <a:r>
              <a:rPr lang="zh-CN" altLang="en-US" sz="2400" smtClean="0">
                <a:ea typeface="宋体" panose="02010600030101010101" pitchFamily="2" charset="-122"/>
              </a:rPr>
              <a:t>、</a:t>
            </a:r>
            <a:r>
              <a:rPr lang="en-US" altLang="zh-CN" sz="2400" smtClean="0">
                <a:ea typeface="宋体" panose="02010600030101010101" pitchFamily="2" charset="-122"/>
              </a:rPr>
              <a:t>to discuss</a:t>
            </a:r>
            <a:r>
              <a:rPr lang="zh-CN" altLang="en-US" sz="2400" smtClean="0">
                <a:ea typeface="宋体" panose="02010600030101010101" pitchFamily="2" charset="-122"/>
              </a:rPr>
              <a:t>、</a:t>
            </a:r>
            <a:r>
              <a:rPr lang="en-US" altLang="zh-CN" sz="2400" smtClean="0">
                <a:ea typeface="宋体" panose="02010600030101010101" pitchFamily="2" charset="-122"/>
              </a:rPr>
              <a:t>to exemplify</a:t>
            </a:r>
            <a:r>
              <a:rPr lang="zh-CN" altLang="en-US" sz="2400" smtClean="0">
                <a:ea typeface="宋体" panose="02010600030101010101" pitchFamily="2" charset="-122"/>
              </a:rPr>
              <a:t>、</a:t>
            </a:r>
            <a:r>
              <a:rPr lang="en-US" altLang="zh-CN" sz="2400" smtClean="0">
                <a:ea typeface="宋体" panose="02010600030101010101" pitchFamily="2" charset="-122"/>
              </a:rPr>
              <a:t>to describe</a:t>
            </a:r>
            <a:r>
              <a:rPr lang="zh-CN" altLang="en-US" sz="2400" smtClean="0">
                <a:ea typeface="宋体" panose="02010600030101010101" pitchFamily="2" charset="-122"/>
              </a:rPr>
              <a:t>等标志信息时，基本可定性为例证题。</a:t>
            </a:r>
            <a:br>
              <a:rPr lang="zh-CN" altLang="en-US" sz="2400" smtClean="0">
                <a:ea typeface="宋体" panose="02010600030101010101" pitchFamily="2" charset="-122"/>
              </a:rPr>
            </a:br>
            <a:r>
              <a:rPr lang="zh-CN" altLang="en-US" sz="2400" smtClean="0">
                <a:ea typeface="宋体" panose="02010600030101010101" pitchFamily="2" charset="-122"/>
              </a:rPr>
              <a:t>　　例证题的意义并不在于例子本身内容的理解，而在于考查同学们把握篇章结构加区分论点论据的能力，因此，抓住观点句才是解题的关键。但是，客观来说，对于多数考生而言（尤其是基础薄弱的同学）把握篇章结构，明确定位观点句的难度较大，那么问题来了：如果读不出篇章结构，找不到观点句，还能解决例证题吗？</a:t>
            </a:r>
            <a:r>
              <a:rPr lang="en-US" altLang="zh-CN" sz="2400" smtClean="0">
                <a:ea typeface="宋体" panose="02010600030101010101" pitchFamily="2" charset="-122"/>
              </a:rPr>
              <a:t>Of course, we can</a:t>
            </a:r>
            <a:r>
              <a:rPr lang="zh-CN" altLang="en-US" sz="2400" smtClean="0">
                <a:ea typeface="宋体" panose="02010600030101010101" pitchFamily="2" charset="-122"/>
              </a:rPr>
              <a:t>！虽然观点难以定位，篇章结构不易理解，但例子本身的信息在文中却不难发觉。因此，我们需要做的工作就是把例子看懂，然后在选项辨识的过程中坚持所读非所选（将重现例子内容的选项排除）。</a:t>
            </a:r>
            <a:endParaRPr lang="en-US" altLang="zh-CN" sz="2400"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捕获13"/>
          <p:cNvPicPr>
            <a:picLocks noGrp="1" noChangeAspect="1" noChangeArrowheads="1"/>
          </p:cNvPicPr>
          <p:nvPr>
            <p:ph type="body" idx="4294967295"/>
          </p:nvPr>
        </p:nvPicPr>
        <p:blipFill>
          <a:blip r:embed="rId1"/>
          <a:srcRect/>
          <a:stretch>
            <a:fillRect/>
          </a:stretch>
        </p:blipFill>
        <p:spPr bwMode="auto">
          <a:xfrm>
            <a:off x="0" y="479425"/>
            <a:ext cx="6827838" cy="4525963"/>
          </a:xfrm>
          <a:prstGeom prst="rect">
            <a:avLst/>
          </a:prstGeom>
          <a:noFill/>
          <a:ln>
            <a:miter lim="800000"/>
            <a:headEnd/>
            <a:tailEnd/>
          </a:ln>
        </p:spPr>
      </p:pic>
      <p:sp>
        <p:nvSpPr>
          <p:cNvPr id="48130" name="Text Box 5"/>
          <p:cNvSpPr txBox="1">
            <a:spLocks noChangeArrowheads="1"/>
          </p:cNvSpPr>
          <p:nvPr/>
        </p:nvSpPr>
        <p:spPr bwMode="auto">
          <a:xfrm>
            <a:off x="2951163" y="3898900"/>
            <a:ext cx="1154112" cy="946150"/>
          </a:xfrm>
          <a:prstGeom prst="rect">
            <a:avLst/>
          </a:prstGeom>
          <a:noFill/>
          <a:ln w="9525">
            <a:noFill/>
            <a:miter lim="800000"/>
          </a:ln>
        </p:spPr>
        <p:txBody>
          <a:bodyPr>
            <a:spAutoFit/>
          </a:bodyPr>
          <a:lstStyle/>
          <a:p>
            <a:pPr>
              <a:spcBef>
                <a:spcPct val="50000"/>
              </a:spcBef>
            </a:pPr>
            <a:r>
              <a:rPr lang="zh-CN" altLang="en-US" b="1">
                <a:solidFill>
                  <a:srgbClr val="FF0000"/>
                </a:solidFill>
              </a:rPr>
              <a:t>就例论例</a:t>
            </a:r>
            <a:endParaRPr lang="zh-CN" altLang="en-US" b="1">
              <a:solidFill>
                <a:srgbClr val="FF0000"/>
              </a:solidFill>
            </a:endParaRPr>
          </a:p>
        </p:txBody>
      </p:sp>
      <p:pic>
        <p:nvPicPr>
          <p:cNvPr id="49155" name="Picture 4" descr="捕获8"/>
          <p:cNvPicPr>
            <a:picLocks noChangeAspect="1" noChangeArrowheads="1"/>
          </p:cNvPicPr>
          <p:nvPr/>
        </p:nvPicPr>
        <p:blipFill>
          <a:blip r:embed="rId2"/>
          <a:srcRect/>
          <a:stretch>
            <a:fillRect/>
          </a:stretch>
        </p:blipFill>
        <p:spPr bwMode="auto">
          <a:xfrm>
            <a:off x="5889625" y="1666875"/>
            <a:ext cx="6011863" cy="3802063"/>
          </a:xfrm>
          <a:prstGeom prst="rect">
            <a:avLst/>
          </a:prstGeom>
          <a:noFill/>
          <a:ln w="9525">
            <a:noFill/>
            <a:miter lim="800000"/>
            <a:headEnd/>
            <a:tailEnd/>
          </a:ln>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heel(4)">
                                      <p:cBhvr>
                                        <p:cTn id="7" dur="20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例证题：</a:t>
            </a:r>
            <a:endParaRPr lang="zh-CN" altLang="en-US" smtClean="0">
              <a:ea typeface="宋体" panose="02010600030101010101" pitchFamily="2" charset="-122"/>
            </a:endParaRPr>
          </a:p>
        </p:txBody>
      </p:sp>
      <p:sp>
        <p:nvSpPr>
          <p:cNvPr id="49154" name="Rectangle 3"/>
          <p:cNvSpPr>
            <a:spLocks noGrp="1" noChangeArrowheads="1"/>
          </p:cNvSpPr>
          <p:nvPr>
            <p:ph type="body" idx="4294967295"/>
          </p:nvPr>
        </p:nvSpPr>
        <p:spPr bwMode="auto">
          <a:xfrm>
            <a:off x="523875" y="1617663"/>
            <a:ext cx="10972800" cy="4525962"/>
          </a:xfrm>
          <a:prstGeom prst="rect">
            <a:avLst/>
          </a:prstGeom>
          <a:noFill/>
          <a:ln>
            <a:miter lim="800000"/>
          </a:ln>
        </p:spPr>
        <p:txBody>
          <a:bodyPr/>
          <a:lstStyle/>
          <a:p>
            <a:r>
              <a:rPr lang="zh-CN" altLang="en-US" smtClean="0">
                <a:ea typeface="宋体" panose="02010600030101010101" pitchFamily="2" charset="-122"/>
              </a:rPr>
              <a:t>如何判断例子前后的句子就是观点句？</a:t>
            </a:r>
            <a:endParaRPr lang="zh-CN" altLang="en-US" smtClean="0">
              <a:ea typeface="宋体" panose="02010600030101010101" pitchFamily="2" charset="-122"/>
            </a:endParaRPr>
          </a:p>
          <a:p>
            <a:r>
              <a:rPr lang="en-US" altLang="zh-CN" smtClean="0">
                <a:ea typeface="宋体" panose="02010600030101010101" pitchFamily="2" charset="-122"/>
              </a:rPr>
              <a:t>1.</a:t>
            </a:r>
            <a:r>
              <a:rPr lang="zh-CN" altLang="en-US" smtClean="0">
                <a:ea typeface="宋体" panose="02010600030101010101" pitchFamily="2" charset="-122"/>
              </a:rPr>
              <a:t>句子本身有抽象性的特征。</a:t>
            </a:r>
            <a:endParaRPr lang="zh-CN" altLang="en-US" smtClean="0">
              <a:ea typeface="宋体" panose="02010600030101010101" pitchFamily="2" charset="-122"/>
            </a:endParaRPr>
          </a:p>
          <a:p>
            <a:r>
              <a:rPr lang="en-US" altLang="zh-CN" smtClean="0">
                <a:ea typeface="宋体" panose="02010600030101010101" pitchFamily="2" charset="-122"/>
              </a:rPr>
              <a:t>2.</a:t>
            </a:r>
            <a:r>
              <a:rPr lang="zh-CN" altLang="en-US" smtClean="0">
                <a:ea typeface="宋体" panose="02010600030101010101" pitchFamily="2" charset="-122"/>
              </a:rPr>
              <a:t>在句子中提炼实词和选项对应。</a:t>
            </a:r>
            <a:endParaRPr lang="zh-CN" altLang="en-US" smtClean="0">
              <a:ea typeface="宋体" panose="02010600030101010101" pitchFamily="2" charset="-122"/>
            </a:endParaRPr>
          </a:p>
        </p:txBody>
      </p:sp>
      <p:sp>
        <p:nvSpPr>
          <p:cNvPr id="49155" name="Text Box 4"/>
          <p:cNvSpPr txBox="1">
            <a:spLocks noChangeArrowheads="1"/>
          </p:cNvSpPr>
          <p:nvPr/>
        </p:nvSpPr>
        <p:spPr bwMode="auto">
          <a:xfrm>
            <a:off x="669925" y="3449638"/>
            <a:ext cx="10734675" cy="3106737"/>
          </a:xfrm>
          <a:prstGeom prst="rect">
            <a:avLst/>
          </a:prstGeom>
          <a:noFill/>
          <a:ln w="9525">
            <a:noFill/>
            <a:miter lim="800000"/>
          </a:ln>
        </p:spPr>
        <p:txBody>
          <a:bodyPr>
            <a:spAutoFit/>
          </a:bodyPr>
          <a:lstStyle/>
          <a:p>
            <a:pPr>
              <a:spcBef>
                <a:spcPct val="50000"/>
              </a:spcBef>
            </a:pPr>
            <a:r>
              <a:rPr lang="zh-CN" altLang="en-US" sz="2400"/>
              <a:t>（</a:t>
            </a:r>
            <a:r>
              <a:rPr lang="en-US" altLang="zh-CN" sz="2400"/>
              <a:t>2019,6</a:t>
            </a:r>
            <a:r>
              <a:rPr lang="zh-CN" altLang="en-US" sz="2400"/>
              <a:t>浙江 </a:t>
            </a:r>
            <a:r>
              <a:rPr lang="en-US" altLang="zh-CN" sz="2400"/>
              <a:t>25</a:t>
            </a:r>
            <a:r>
              <a:rPr lang="zh-CN" altLang="en-US" sz="2400"/>
              <a:t>题）</a:t>
            </a:r>
            <a:r>
              <a:rPr lang="en-US" altLang="zh-CN" sz="2400"/>
              <a:t>What did bridges want to </a:t>
            </a:r>
            <a:r>
              <a:rPr lang="en-US" altLang="zh-CN" sz="2400">
                <a:solidFill>
                  <a:srgbClr val="FF0000"/>
                </a:solidFill>
              </a:rPr>
              <a:t>show by mentioning</a:t>
            </a:r>
            <a:r>
              <a:rPr lang="en-US" altLang="zh-CN" sz="2400"/>
              <a:t> the bride?</a:t>
            </a:r>
            <a:endParaRPr lang="en-US" altLang="zh-CN" sz="2400"/>
          </a:p>
          <a:p>
            <a:pPr>
              <a:spcBef>
                <a:spcPct val="50000"/>
              </a:spcBef>
            </a:pPr>
            <a:r>
              <a:rPr lang="zh-CN" altLang="en-US" sz="2400"/>
              <a:t>（</a:t>
            </a:r>
            <a:r>
              <a:rPr lang="en-US" altLang="zh-CN" sz="2400"/>
              <a:t>2018,11</a:t>
            </a:r>
            <a:r>
              <a:rPr lang="zh-CN" altLang="en-US" sz="2400"/>
              <a:t>浙江 </a:t>
            </a:r>
            <a:r>
              <a:rPr lang="en-US" altLang="zh-CN" sz="2400"/>
              <a:t>22</a:t>
            </a:r>
            <a:r>
              <a:rPr lang="zh-CN" altLang="en-US" sz="2400"/>
              <a:t>题）</a:t>
            </a:r>
            <a:r>
              <a:rPr lang="en-US" altLang="zh-CN" sz="2400"/>
              <a:t>What does the author </a:t>
            </a:r>
            <a:r>
              <a:rPr lang="en-US" altLang="zh-CN" sz="2400">
                <a:solidFill>
                  <a:srgbClr val="FF0000"/>
                </a:solidFill>
              </a:rPr>
              <a:t>suggest by mentioning</a:t>
            </a:r>
            <a:r>
              <a:rPr lang="en-US" altLang="zh-CN" sz="2400"/>
              <a:t> “Aunty Nellie” in paragraph 2?</a:t>
            </a:r>
            <a:endParaRPr lang="en-US" altLang="zh-CN" sz="2400"/>
          </a:p>
          <a:p>
            <a:pPr>
              <a:spcBef>
                <a:spcPct val="50000"/>
              </a:spcBef>
            </a:pPr>
            <a:r>
              <a:rPr lang="zh-CN" altLang="en-US" sz="2400"/>
              <a:t>（</a:t>
            </a:r>
            <a:r>
              <a:rPr lang="en-US" altLang="zh-CN" sz="2400"/>
              <a:t>2018,6</a:t>
            </a:r>
            <a:r>
              <a:rPr lang="zh-CN" altLang="en-US" sz="2400"/>
              <a:t>浙江 </a:t>
            </a:r>
            <a:r>
              <a:rPr lang="en-US" altLang="zh-CN" sz="2400"/>
              <a:t>28</a:t>
            </a:r>
            <a:r>
              <a:rPr lang="zh-CN" altLang="en-US" sz="2400"/>
              <a:t>题）</a:t>
            </a:r>
            <a:r>
              <a:rPr lang="en-US" altLang="zh-CN" sz="2400"/>
              <a:t>Why is hamburger </a:t>
            </a:r>
            <a:r>
              <a:rPr lang="en-US" altLang="zh-CN" sz="2400">
                <a:solidFill>
                  <a:srgbClr val="FF0000"/>
                </a:solidFill>
              </a:rPr>
              <a:t>mentioned</a:t>
            </a:r>
            <a:r>
              <a:rPr lang="en-US" altLang="zh-CN" sz="2400"/>
              <a:t> in paragraph 2?</a:t>
            </a:r>
            <a:endParaRPr lang="en-US" altLang="zh-CN" sz="2400"/>
          </a:p>
          <a:p>
            <a:pPr>
              <a:spcBef>
                <a:spcPct val="50000"/>
              </a:spcBef>
            </a:pPr>
            <a:endParaRPr lang="en-US" altLang="zh-CN" sz="2400"/>
          </a:p>
          <a:p>
            <a:pPr>
              <a:spcBef>
                <a:spcPct val="50000"/>
              </a:spcBef>
            </a:pPr>
            <a:endParaRPr lang="en-US" altLang="zh-CN"/>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6813" y="5957888"/>
            <a:ext cx="1193800" cy="1192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50178" name="文本框 9"/>
          <p:cNvSpPr txBox="1">
            <a:spLocks noChangeArrowheads="1"/>
          </p:cNvSpPr>
          <p:nvPr/>
        </p:nvSpPr>
        <p:spPr bwMode="auto">
          <a:xfrm>
            <a:off x="6392863" y="1046163"/>
            <a:ext cx="3924300" cy="641350"/>
          </a:xfrm>
          <a:prstGeom prst="rect">
            <a:avLst/>
          </a:prstGeom>
          <a:noFill/>
          <a:ln w="9525">
            <a:noFill/>
            <a:miter lim="800000"/>
          </a:ln>
        </p:spPr>
        <p:txBody>
          <a:bodyPr>
            <a:spAutoFit/>
          </a:bodyPr>
          <a:lstStyle/>
          <a:p>
            <a:pPr algn="ctr"/>
            <a:r>
              <a:rPr lang="zh-CN" altLang="en-US" sz="3600">
                <a:solidFill>
                  <a:srgbClr val="262626"/>
                </a:solidFill>
                <a:latin typeface="方正雅士黑 简" panose="02010600030101010101"/>
              </a:rPr>
              <a:t>应试类阅读理解</a:t>
            </a:r>
            <a:endParaRPr lang="zh-CN" altLang="en-US" sz="3600">
              <a:solidFill>
                <a:srgbClr val="262626"/>
              </a:solidFill>
              <a:latin typeface="方正雅士黑 简" panose="02010600030101010101"/>
            </a:endParaRPr>
          </a:p>
        </p:txBody>
      </p:sp>
      <p:cxnSp>
        <p:nvCxnSpPr>
          <p:cNvPr id="13" name="直接连接符 12"/>
          <p:cNvCxnSpPr/>
          <p:nvPr/>
        </p:nvCxnSpPr>
        <p:spPr>
          <a:xfrm>
            <a:off x="10102850" y="152717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50180" name="图形 14"/>
          <p:cNvPicPr>
            <a:picLocks noChangeAspect="1"/>
          </p:cNvPicPr>
          <p:nvPr/>
        </p:nvPicPr>
        <p:blipFill>
          <a:blip r:embed="rId1"/>
          <a:srcRect/>
          <a:stretch>
            <a:fillRect/>
          </a:stretch>
        </p:blipFill>
        <p:spPr bwMode="auto">
          <a:xfrm>
            <a:off x="6732588" y="1476375"/>
            <a:ext cx="171450" cy="171450"/>
          </a:xfrm>
          <a:prstGeom prst="rect">
            <a:avLst/>
          </a:prstGeom>
          <a:noFill/>
          <a:ln w="9525">
            <a:noFill/>
            <a:miter lim="800000"/>
            <a:headEnd/>
            <a:tailEnd/>
          </a:ln>
        </p:spPr>
      </p:pic>
      <p:pic>
        <p:nvPicPr>
          <p:cNvPr id="50181" name="图形 15"/>
          <p:cNvPicPr>
            <a:picLocks noChangeAspect="1"/>
          </p:cNvPicPr>
          <p:nvPr/>
        </p:nvPicPr>
        <p:blipFill>
          <a:blip r:embed="rId1"/>
          <a:srcRect/>
          <a:stretch>
            <a:fillRect/>
          </a:stretch>
        </p:blipFill>
        <p:spPr bwMode="auto">
          <a:xfrm>
            <a:off x="9966325" y="1476375"/>
            <a:ext cx="171450" cy="171450"/>
          </a:xfrm>
          <a:prstGeom prst="rect">
            <a:avLst/>
          </a:prstGeom>
          <a:noFill/>
          <a:ln w="9525">
            <a:noFill/>
            <a:miter lim="800000"/>
            <a:headEnd/>
            <a:tailEnd/>
          </a:ln>
        </p:spPr>
      </p:pic>
      <p:cxnSp>
        <p:nvCxnSpPr>
          <p:cNvPr id="18" name="直接连接符 17"/>
          <p:cNvCxnSpPr/>
          <p:nvPr/>
        </p:nvCxnSpPr>
        <p:spPr>
          <a:xfrm>
            <a:off x="6227763" y="1579563"/>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50183" name="组合 95"/>
          <p:cNvGrpSpPr/>
          <p:nvPr/>
        </p:nvGrpSpPr>
        <p:grpSpPr bwMode="auto">
          <a:xfrm>
            <a:off x="7524750" y="1528763"/>
            <a:ext cx="3260725" cy="3222625"/>
            <a:chOff x="7509160" y="2384854"/>
            <a:chExt cx="3261846" cy="3222972"/>
          </a:xfrm>
        </p:grpSpPr>
        <p:sp>
          <p:nvSpPr>
            <p:cNvPr id="50194" name="ïṡľîďé"/>
            <p:cNvSpPr/>
            <p:nvPr/>
          </p:nvSpPr>
          <p:spPr bwMode="auto">
            <a:xfrm>
              <a:off x="9491779" y="4352895"/>
              <a:ext cx="794506" cy="817588"/>
            </a:xfrm>
            <a:custGeom>
              <a:avLst/>
              <a:gdLst>
                <a:gd name="T0" fmla="*/ 2147483647 w 69"/>
                <a:gd name="T1" fmla="*/ 2147483647 h 71"/>
                <a:gd name="T2" fmla="*/ 2147483647 w 69"/>
                <a:gd name="T3" fmla="*/ 2147483647 h 71"/>
                <a:gd name="T4" fmla="*/ 2147483647 w 69"/>
                <a:gd name="T5" fmla="*/ 2147483647 h 71"/>
                <a:gd name="T6" fmla="*/ 2147483647 w 69"/>
                <a:gd name="T7" fmla="*/ 2147483647 h 71"/>
                <a:gd name="T8" fmla="*/ 2147483647 w 69"/>
                <a:gd name="T9" fmla="*/ 2147483647 h 71"/>
                <a:gd name="T10" fmla="*/ 2147483647 w 69"/>
                <a:gd name="T11" fmla="*/ 2147483647 h 71"/>
                <a:gd name="T12" fmla="*/ 2147483647 w 69"/>
                <a:gd name="T13" fmla="*/ 2147483647 h 71"/>
                <a:gd name="T14" fmla="*/ 0 w 69"/>
                <a:gd name="T15" fmla="*/ 2147483647 h 71"/>
                <a:gd name="T16" fmla="*/ 2147483647 w 69"/>
                <a:gd name="T17" fmla="*/ 2147483647 h 71"/>
                <a:gd name="T18" fmla="*/ 2147483647 w 69"/>
                <a:gd name="T19" fmla="*/ 2147483647 h 71"/>
                <a:gd name="T20" fmla="*/ 2147483647 w 69"/>
                <a:gd name="T21" fmla="*/ 2147483647 h 71"/>
                <a:gd name="T22" fmla="*/ 2147483647 w 69"/>
                <a:gd name="T23" fmla="*/ 2147483647 h 71"/>
                <a:gd name="T24" fmla="*/ 2147483647 w 69"/>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71"/>
                <a:gd name="T41" fmla="*/ 69 w 69"/>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71">
                  <a:moveTo>
                    <a:pt x="65" y="5"/>
                  </a:moveTo>
                  <a:cubicBezTo>
                    <a:pt x="68" y="7"/>
                    <a:pt x="69" y="10"/>
                    <a:pt x="69" y="14"/>
                  </a:cubicBezTo>
                  <a:cubicBezTo>
                    <a:pt x="69" y="17"/>
                    <a:pt x="68" y="20"/>
                    <a:pt x="65" y="22"/>
                  </a:cubicBezTo>
                  <a:cubicBezTo>
                    <a:pt x="61" y="27"/>
                    <a:pt x="61" y="27"/>
                    <a:pt x="61" y="27"/>
                  </a:cubicBezTo>
                  <a:cubicBezTo>
                    <a:pt x="26" y="62"/>
                    <a:pt x="26" y="62"/>
                    <a:pt x="26" y="62"/>
                  </a:cubicBezTo>
                  <a:cubicBezTo>
                    <a:pt x="21" y="66"/>
                    <a:pt x="21" y="66"/>
                    <a:pt x="21" y="66"/>
                  </a:cubicBezTo>
                  <a:cubicBezTo>
                    <a:pt x="16" y="71"/>
                    <a:pt x="8" y="71"/>
                    <a:pt x="3" y="66"/>
                  </a:cubicBezTo>
                  <a:cubicBezTo>
                    <a:pt x="1" y="64"/>
                    <a:pt x="0" y="61"/>
                    <a:pt x="0" y="58"/>
                  </a:cubicBezTo>
                  <a:cubicBezTo>
                    <a:pt x="0" y="54"/>
                    <a:pt x="1" y="51"/>
                    <a:pt x="3" y="49"/>
                  </a:cubicBezTo>
                  <a:cubicBezTo>
                    <a:pt x="8" y="44"/>
                    <a:pt x="8" y="44"/>
                    <a:pt x="8" y="44"/>
                  </a:cubicBezTo>
                  <a:cubicBezTo>
                    <a:pt x="43" y="9"/>
                    <a:pt x="43" y="9"/>
                    <a:pt x="43" y="9"/>
                  </a:cubicBezTo>
                  <a:cubicBezTo>
                    <a:pt x="48" y="5"/>
                    <a:pt x="48" y="5"/>
                    <a:pt x="48" y="5"/>
                  </a:cubicBezTo>
                  <a:cubicBezTo>
                    <a:pt x="52" y="0"/>
                    <a:pt x="60" y="0"/>
                    <a:pt x="65" y="5"/>
                  </a:cubicBezTo>
                  <a:close/>
                </a:path>
              </a:pathLst>
            </a:custGeom>
            <a:solidFill>
              <a:srgbClr val="00456B"/>
            </a:solidFill>
            <a:ln w="9525">
              <a:noFill/>
              <a:round/>
            </a:ln>
          </p:spPr>
          <p:txBody>
            <a:bodyPr anchor="ctr"/>
            <a:lstStyle/>
            <a:p>
              <a:endParaRPr lang="zh-CN" altLang="en-US"/>
            </a:p>
          </p:txBody>
        </p:sp>
        <p:sp>
          <p:nvSpPr>
            <p:cNvPr id="50195" name="ï$1iḑè"/>
            <p:cNvSpPr/>
            <p:nvPr/>
          </p:nvSpPr>
          <p:spPr bwMode="auto">
            <a:xfrm>
              <a:off x="9790630" y="4663895"/>
              <a:ext cx="945146" cy="943931"/>
            </a:xfrm>
            <a:custGeom>
              <a:avLst/>
              <a:gdLst>
                <a:gd name="T0" fmla="*/ 2147483647 w 82"/>
                <a:gd name="T1" fmla="*/ 2147483647 h 82"/>
                <a:gd name="T2" fmla="*/ 2147483647 w 82"/>
                <a:gd name="T3" fmla="*/ 2147483647 h 82"/>
                <a:gd name="T4" fmla="*/ 2147483647 w 82"/>
                <a:gd name="T5" fmla="*/ 2147483647 h 82"/>
                <a:gd name="T6" fmla="*/ 0 w 82"/>
                <a:gd name="T7" fmla="*/ 2147483647 h 82"/>
                <a:gd name="T8" fmla="*/ 2147483647 w 82"/>
                <a:gd name="T9" fmla="*/ 0 h 82"/>
                <a:gd name="T10" fmla="*/ 2147483647 w 82"/>
                <a:gd name="T11" fmla="*/ 2147483647 h 82"/>
                <a:gd name="T12" fmla="*/ 0 60000 65536"/>
                <a:gd name="T13" fmla="*/ 0 60000 65536"/>
                <a:gd name="T14" fmla="*/ 0 60000 65536"/>
                <a:gd name="T15" fmla="*/ 0 60000 65536"/>
                <a:gd name="T16" fmla="*/ 0 60000 65536"/>
                <a:gd name="T17" fmla="*/ 0 60000 65536"/>
                <a:gd name="T18" fmla="*/ 0 w 82"/>
                <a:gd name="T19" fmla="*/ 0 h 82"/>
                <a:gd name="T20" fmla="*/ 82 w 82"/>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82" h="82">
                  <a:moveTo>
                    <a:pt x="72" y="37"/>
                  </a:moveTo>
                  <a:cubicBezTo>
                    <a:pt x="82" y="46"/>
                    <a:pt x="82" y="62"/>
                    <a:pt x="72" y="72"/>
                  </a:cubicBezTo>
                  <a:cubicBezTo>
                    <a:pt x="62" y="82"/>
                    <a:pt x="46" y="82"/>
                    <a:pt x="36" y="72"/>
                  </a:cubicBezTo>
                  <a:cubicBezTo>
                    <a:pt x="0" y="35"/>
                    <a:pt x="0" y="35"/>
                    <a:pt x="0" y="35"/>
                  </a:cubicBezTo>
                  <a:cubicBezTo>
                    <a:pt x="35" y="0"/>
                    <a:pt x="35" y="0"/>
                    <a:pt x="35" y="0"/>
                  </a:cubicBezTo>
                  <a:lnTo>
                    <a:pt x="72" y="37"/>
                  </a:lnTo>
                  <a:close/>
                </a:path>
              </a:pathLst>
            </a:custGeom>
            <a:solidFill>
              <a:srgbClr val="00456B"/>
            </a:solidFill>
            <a:ln w="9525">
              <a:noFill/>
              <a:round/>
            </a:ln>
          </p:spPr>
          <p:txBody>
            <a:bodyPr anchor="ctr"/>
            <a:lstStyle/>
            <a:p>
              <a:endParaRPr lang="zh-CN" altLang="en-US"/>
            </a:p>
          </p:txBody>
        </p:sp>
        <p:sp>
          <p:nvSpPr>
            <p:cNvPr id="50196" name="íŝḻîḓè"/>
            <p:cNvSpPr/>
            <p:nvPr/>
          </p:nvSpPr>
          <p:spPr bwMode="auto">
            <a:xfrm>
              <a:off x="9353288" y="4226552"/>
              <a:ext cx="634147" cy="632932"/>
            </a:xfrm>
            <a:custGeom>
              <a:avLst/>
              <a:gdLst>
                <a:gd name="T0" fmla="*/ 2147483647 w 55"/>
                <a:gd name="T1" fmla="*/ 2147483647 h 55"/>
                <a:gd name="T2" fmla="*/ 2147483647 w 55"/>
                <a:gd name="T3" fmla="*/ 2147483647 h 55"/>
                <a:gd name="T4" fmla="*/ 0 w 55"/>
                <a:gd name="T5" fmla="*/ 2147483647 h 55"/>
                <a:gd name="T6" fmla="*/ 2147483647 w 55"/>
                <a:gd name="T7" fmla="*/ 2147483647 h 55"/>
                <a:gd name="T8" fmla="*/ 2147483647 w 55"/>
                <a:gd name="T9" fmla="*/ 0 h 55"/>
                <a:gd name="T10" fmla="*/ 2147483647 w 55"/>
                <a:gd name="T11" fmla="*/ 2147483647 h 55"/>
                <a:gd name="T12" fmla="*/ 0 60000 65536"/>
                <a:gd name="T13" fmla="*/ 0 60000 65536"/>
                <a:gd name="T14" fmla="*/ 0 60000 65536"/>
                <a:gd name="T15" fmla="*/ 0 60000 65536"/>
                <a:gd name="T16" fmla="*/ 0 60000 65536"/>
                <a:gd name="T17" fmla="*/ 0 60000 65536"/>
                <a:gd name="T18" fmla="*/ 0 w 55"/>
                <a:gd name="T19" fmla="*/ 0 h 55"/>
                <a:gd name="T20" fmla="*/ 55 w 55"/>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5" h="55">
                  <a:moveTo>
                    <a:pt x="55" y="20"/>
                  </a:moveTo>
                  <a:cubicBezTo>
                    <a:pt x="20" y="55"/>
                    <a:pt x="20" y="55"/>
                    <a:pt x="20" y="55"/>
                  </a:cubicBezTo>
                  <a:cubicBezTo>
                    <a:pt x="0" y="36"/>
                    <a:pt x="0" y="36"/>
                    <a:pt x="0" y="36"/>
                  </a:cubicBezTo>
                  <a:cubicBezTo>
                    <a:pt x="7" y="31"/>
                    <a:pt x="14" y="26"/>
                    <a:pt x="20" y="20"/>
                  </a:cubicBezTo>
                  <a:cubicBezTo>
                    <a:pt x="26" y="14"/>
                    <a:pt x="31" y="7"/>
                    <a:pt x="35" y="0"/>
                  </a:cubicBezTo>
                  <a:lnTo>
                    <a:pt x="55" y="20"/>
                  </a:lnTo>
                  <a:close/>
                </a:path>
              </a:pathLst>
            </a:custGeom>
            <a:solidFill>
              <a:srgbClr val="00456B"/>
            </a:solidFill>
            <a:ln w="9525">
              <a:noFill/>
              <a:round/>
            </a:ln>
          </p:spPr>
          <p:txBody>
            <a:bodyPr anchor="ctr"/>
            <a:lstStyle/>
            <a:p>
              <a:endParaRPr lang="zh-CN" altLang="en-US"/>
            </a:p>
          </p:txBody>
        </p:sp>
        <p:sp>
          <p:nvSpPr>
            <p:cNvPr id="50197" name="ïṥḷíďé"/>
            <p:cNvSpPr/>
            <p:nvPr/>
          </p:nvSpPr>
          <p:spPr bwMode="auto">
            <a:xfrm>
              <a:off x="7509160" y="2384854"/>
              <a:ext cx="2512290" cy="2509860"/>
            </a:xfrm>
            <a:custGeom>
              <a:avLst/>
              <a:gdLst>
                <a:gd name="T0" fmla="*/ 2147483647 w 218"/>
                <a:gd name="T1" fmla="*/ 2147483647 h 218"/>
                <a:gd name="T2" fmla="*/ 2147483647 w 218"/>
                <a:gd name="T3" fmla="*/ 2147483647 h 218"/>
                <a:gd name="T4" fmla="*/ 2147483647 w 218"/>
                <a:gd name="T5" fmla="*/ 2147483647 h 218"/>
                <a:gd name="T6" fmla="*/ 2147483647 w 218"/>
                <a:gd name="T7" fmla="*/ 2147483647 h 218"/>
                <a:gd name="T8" fmla="*/ 2147483647 w 218"/>
                <a:gd name="T9" fmla="*/ 2147483647 h 218"/>
                <a:gd name="T10" fmla="*/ 2147483647 w 218"/>
                <a:gd name="T11" fmla="*/ 2147483647 h 218"/>
                <a:gd name="T12" fmla="*/ 2147483647 w 218"/>
                <a:gd name="T13" fmla="*/ 2147483647 h 218"/>
                <a:gd name="T14" fmla="*/ 0 60000 65536"/>
                <a:gd name="T15" fmla="*/ 0 60000 65536"/>
                <a:gd name="T16" fmla="*/ 0 60000 65536"/>
                <a:gd name="T17" fmla="*/ 0 60000 65536"/>
                <a:gd name="T18" fmla="*/ 0 60000 65536"/>
                <a:gd name="T19" fmla="*/ 0 60000 65536"/>
                <a:gd name="T20" fmla="*/ 0 60000 65536"/>
                <a:gd name="T21" fmla="*/ 0 w 218"/>
                <a:gd name="T22" fmla="*/ 0 h 218"/>
                <a:gd name="T23" fmla="*/ 218 w 218"/>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8" h="218">
                  <a:moveTo>
                    <a:pt x="180" y="39"/>
                  </a:moveTo>
                  <a:cubicBezTo>
                    <a:pt x="141" y="0"/>
                    <a:pt x="78" y="0"/>
                    <a:pt x="39" y="39"/>
                  </a:cubicBezTo>
                  <a:cubicBezTo>
                    <a:pt x="0" y="78"/>
                    <a:pt x="0" y="141"/>
                    <a:pt x="39" y="180"/>
                  </a:cubicBezTo>
                  <a:cubicBezTo>
                    <a:pt x="72" y="213"/>
                    <a:pt x="122" y="218"/>
                    <a:pt x="160" y="196"/>
                  </a:cubicBezTo>
                  <a:cubicBezTo>
                    <a:pt x="167" y="191"/>
                    <a:pt x="174" y="186"/>
                    <a:pt x="180" y="180"/>
                  </a:cubicBezTo>
                  <a:cubicBezTo>
                    <a:pt x="186" y="174"/>
                    <a:pt x="191" y="167"/>
                    <a:pt x="195" y="160"/>
                  </a:cubicBezTo>
                  <a:cubicBezTo>
                    <a:pt x="218" y="122"/>
                    <a:pt x="213" y="72"/>
                    <a:pt x="180" y="39"/>
                  </a:cubicBezTo>
                  <a:close/>
                </a:path>
              </a:pathLst>
            </a:custGeom>
            <a:blipFill dpi="0" rotWithShape="1">
              <a:blip r:embed="rId2"/>
              <a:srcRect/>
              <a:stretch>
                <a:fillRect/>
              </a:stretch>
            </a:blipFill>
            <a:ln w="9525">
              <a:noFill/>
              <a:round/>
            </a:ln>
          </p:spPr>
          <p:txBody>
            <a:bodyPr anchor="ctr"/>
            <a:lstStyle/>
            <a:p>
              <a:endParaRPr lang="zh-CN" altLang="en-US"/>
            </a:p>
          </p:txBody>
        </p:sp>
        <p:sp>
          <p:nvSpPr>
            <p:cNvPr id="50198" name="íŝľiḋe"/>
            <p:cNvSpPr/>
            <p:nvPr/>
          </p:nvSpPr>
          <p:spPr bwMode="auto">
            <a:xfrm>
              <a:off x="7981732" y="2856212"/>
              <a:ext cx="1579292" cy="1576863"/>
            </a:xfrm>
            <a:custGeom>
              <a:avLst/>
              <a:gdLst>
                <a:gd name="T0" fmla="*/ 2147483647 w 137"/>
                <a:gd name="T1" fmla="*/ 2147483647 h 137"/>
                <a:gd name="T2" fmla="*/ 2147483647 w 137"/>
                <a:gd name="T3" fmla="*/ 2147483647 h 137"/>
                <a:gd name="T4" fmla="*/ 2147483647 w 137"/>
                <a:gd name="T5" fmla="*/ 2147483647 h 137"/>
                <a:gd name="T6" fmla="*/ 2147483647 w 137"/>
                <a:gd name="T7" fmla="*/ 2147483647 h 137"/>
                <a:gd name="T8" fmla="*/ 2147483647 w 137"/>
                <a:gd name="T9" fmla="*/ 2147483647 h 137"/>
                <a:gd name="T10" fmla="*/ 0 60000 65536"/>
                <a:gd name="T11" fmla="*/ 0 60000 65536"/>
                <a:gd name="T12" fmla="*/ 0 60000 65536"/>
                <a:gd name="T13" fmla="*/ 0 60000 65536"/>
                <a:gd name="T14" fmla="*/ 0 60000 65536"/>
                <a:gd name="T15" fmla="*/ 0 w 137"/>
                <a:gd name="T16" fmla="*/ 0 h 137"/>
                <a:gd name="T17" fmla="*/ 137 w 137"/>
                <a:gd name="T18" fmla="*/ 137 h 137"/>
              </a:gdLst>
              <a:ahLst/>
              <a:cxnLst>
                <a:cxn ang="T10">
                  <a:pos x="T0" y="T1"/>
                </a:cxn>
                <a:cxn ang="T11">
                  <a:pos x="T2" y="T3"/>
                </a:cxn>
                <a:cxn ang="T12">
                  <a:pos x="T4" y="T5"/>
                </a:cxn>
                <a:cxn ang="T13">
                  <a:pos x="T6" y="T7"/>
                </a:cxn>
                <a:cxn ang="T14">
                  <a:pos x="T8" y="T9"/>
                </a:cxn>
              </a:cxnLst>
              <a:rect l="T15" t="T16" r="T17" b="T18"/>
              <a:pathLst>
                <a:path w="137" h="137">
                  <a:moveTo>
                    <a:pt x="112" y="24"/>
                  </a:moveTo>
                  <a:cubicBezTo>
                    <a:pt x="137" y="49"/>
                    <a:pt x="137" y="88"/>
                    <a:pt x="112" y="113"/>
                  </a:cubicBezTo>
                  <a:cubicBezTo>
                    <a:pt x="88" y="137"/>
                    <a:pt x="49" y="137"/>
                    <a:pt x="24" y="113"/>
                  </a:cubicBezTo>
                  <a:cubicBezTo>
                    <a:pt x="0" y="88"/>
                    <a:pt x="0" y="49"/>
                    <a:pt x="24" y="24"/>
                  </a:cubicBezTo>
                  <a:cubicBezTo>
                    <a:pt x="49" y="0"/>
                    <a:pt x="88" y="0"/>
                    <a:pt x="112" y="24"/>
                  </a:cubicBezTo>
                  <a:close/>
                </a:path>
              </a:pathLst>
            </a:custGeom>
            <a:solidFill>
              <a:schemeClr val="bg1"/>
            </a:solidFill>
            <a:ln w="9525">
              <a:noFill/>
              <a:round/>
            </a:ln>
          </p:spPr>
          <p:txBody>
            <a:bodyPr anchor="ctr"/>
            <a:lstStyle/>
            <a:p>
              <a:endParaRPr lang="zh-CN" altLang="en-US"/>
            </a:p>
          </p:txBody>
        </p:sp>
        <p:sp>
          <p:nvSpPr>
            <p:cNvPr id="50199" name="iṥḻïḑé"/>
            <p:cNvSpPr/>
            <p:nvPr/>
          </p:nvSpPr>
          <p:spPr bwMode="auto">
            <a:xfrm>
              <a:off x="9721384" y="4192537"/>
              <a:ext cx="312214" cy="298851"/>
            </a:xfrm>
            <a:custGeom>
              <a:avLst/>
              <a:gdLst>
                <a:gd name="T0" fmla="*/ 2147483647 w 27"/>
                <a:gd name="T1" fmla="*/ 2147483647 h 26"/>
                <a:gd name="T2" fmla="*/ 2147483647 w 27"/>
                <a:gd name="T3" fmla="*/ 2147483647 h 26"/>
                <a:gd name="T4" fmla="*/ 2147483647 w 27"/>
                <a:gd name="T5" fmla="*/ 2147483647 h 26"/>
                <a:gd name="T6" fmla="*/ 2147483647 w 27"/>
                <a:gd name="T7" fmla="*/ 2147483647 h 26"/>
                <a:gd name="T8" fmla="*/ 2147483647 w 27"/>
                <a:gd name="T9" fmla="*/ 2147483647 h 26"/>
                <a:gd name="T10" fmla="*/ 2147483647 w 27"/>
                <a:gd name="T11" fmla="*/ 2147483647 h 26"/>
                <a:gd name="T12" fmla="*/ 2147483647 w 27"/>
                <a:gd name="T13" fmla="*/ 2147483647 h 26"/>
                <a:gd name="T14" fmla="*/ 2147483647 w 27"/>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6"/>
                <a:gd name="T26" fmla="*/ 27 w 2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6">
                  <a:moveTo>
                    <a:pt x="23" y="26"/>
                  </a:moveTo>
                  <a:cubicBezTo>
                    <a:pt x="22" y="26"/>
                    <a:pt x="22" y="26"/>
                    <a:pt x="21" y="25"/>
                  </a:cubicBezTo>
                  <a:cubicBezTo>
                    <a:pt x="1" y="5"/>
                    <a:pt x="1" y="5"/>
                    <a:pt x="1" y="5"/>
                  </a:cubicBezTo>
                  <a:cubicBezTo>
                    <a:pt x="0" y="4"/>
                    <a:pt x="0" y="2"/>
                    <a:pt x="1" y="1"/>
                  </a:cubicBezTo>
                  <a:cubicBezTo>
                    <a:pt x="2" y="0"/>
                    <a:pt x="4" y="0"/>
                    <a:pt x="6" y="1"/>
                  </a:cubicBezTo>
                  <a:cubicBezTo>
                    <a:pt x="25" y="21"/>
                    <a:pt x="25" y="21"/>
                    <a:pt x="25" y="21"/>
                  </a:cubicBezTo>
                  <a:cubicBezTo>
                    <a:pt x="27" y="22"/>
                    <a:pt x="27" y="24"/>
                    <a:pt x="25" y="25"/>
                  </a:cubicBezTo>
                  <a:cubicBezTo>
                    <a:pt x="25" y="26"/>
                    <a:pt x="24" y="26"/>
                    <a:pt x="23" y="26"/>
                  </a:cubicBezTo>
                  <a:close/>
                </a:path>
              </a:pathLst>
            </a:custGeom>
            <a:solidFill>
              <a:srgbClr val="000000"/>
            </a:solidFill>
            <a:ln w="9525">
              <a:noFill/>
              <a:round/>
            </a:ln>
          </p:spPr>
          <p:txBody>
            <a:bodyPr anchor="ctr"/>
            <a:lstStyle/>
            <a:p>
              <a:endParaRPr lang="zh-CN" altLang="en-US"/>
            </a:p>
          </p:txBody>
        </p:sp>
        <p:sp>
          <p:nvSpPr>
            <p:cNvPr id="50200" name="ïśľíḍê"/>
            <p:cNvSpPr/>
            <p:nvPr/>
          </p:nvSpPr>
          <p:spPr bwMode="auto">
            <a:xfrm>
              <a:off x="9318057" y="4594649"/>
              <a:ext cx="300066" cy="310999"/>
            </a:xfrm>
            <a:custGeom>
              <a:avLst/>
              <a:gdLst>
                <a:gd name="T0" fmla="*/ 2147483647 w 26"/>
                <a:gd name="T1" fmla="*/ 2147483647 h 27"/>
                <a:gd name="T2" fmla="*/ 2147483647 w 26"/>
                <a:gd name="T3" fmla="*/ 2147483647 h 27"/>
                <a:gd name="T4" fmla="*/ 2147483647 w 26"/>
                <a:gd name="T5" fmla="*/ 2147483647 h 27"/>
                <a:gd name="T6" fmla="*/ 2147483647 w 26"/>
                <a:gd name="T7" fmla="*/ 2147483647 h 27"/>
                <a:gd name="T8" fmla="*/ 2147483647 w 26"/>
                <a:gd name="T9" fmla="*/ 2147483647 h 27"/>
                <a:gd name="T10" fmla="*/ 2147483647 w 26"/>
                <a:gd name="T11" fmla="*/ 2147483647 h 27"/>
                <a:gd name="T12" fmla="*/ 2147483647 w 26"/>
                <a:gd name="T13" fmla="*/ 2147483647 h 27"/>
                <a:gd name="T14" fmla="*/ 2147483647 w 26"/>
                <a:gd name="T15" fmla="*/ 2147483647 h 27"/>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7"/>
                <a:gd name="T26" fmla="*/ 26 w 26"/>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7">
                  <a:moveTo>
                    <a:pt x="23" y="27"/>
                  </a:moveTo>
                  <a:cubicBezTo>
                    <a:pt x="22" y="27"/>
                    <a:pt x="21" y="26"/>
                    <a:pt x="21" y="26"/>
                  </a:cubicBezTo>
                  <a:cubicBezTo>
                    <a:pt x="1" y="6"/>
                    <a:pt x="1" y="6"/>
                    <a:pt x="1" y="6"/>
                  </a:cubicBezTo>
                  <a:cubicBezTo>
                    <a:pt x="0" y="5"/>
                    <a:pt x="0" y="3"/>
                    <a:pt x="1" y="1"/>
                  </a:cubicBezTo>
                  <a:cubicBezTo>
                    <a:pt x="2" y="0"/>
                    <a:pt x="4" y="0"/>
                    <a:pt x="5" y="1"/>
                  </a:cubicBezTo>
                  <a:cubicBezTo>
                    <a:pt x="25" y="21"/>
                    <a:pt x="25" y="21"/>
                    <a:pt x="25" y="21"/>
                  </a:cubicBezTo>
                  <a:cubicBezTo>
                    <a:pt x="26" y="22"/>
                    <a:pt x="26" y="24"/>
                    <a:pt x="25" y="26"/>
                  </a:cubicBezTo>
                  <a:cubicBezTo>
                    <a:pt x="25" y="26"/>
                    <a:pt x="24" y="27"/>
                    <a:pt x="23" y="27"/>
                  </a:cubicBezTo>
                  <a:close/>
                </a:path>
              </a:pathLst>
            </a:custGeom>
            <a:solidFill>
              <a:srgbClr val="000000"/>
            </a:solidFill>
            <a:ln w="9525">
              <a:noFill/>
              <a:round/>
            </a:ln>
          </p:spPr>
          <p:txBody>
            <a:bodyPr anchor="ctr"/>
            <a:lstStyle/>
            <a:p>
              <a:endParaRPr lang="zh-CN" altLang="en-US"/>
            </a:p>
          </p:txBody>
        </p:sp>
        <p:sp>
          <p:nvSpPr>
            <p:cNvPr id="50201" name="íṣľîḓé"/>
            <p:cNvSpPr/>
            <p:nvPr/>
          </p:nvSpPr>
          <p:spPr bwMode="auto">
            <a:xfrm>
              <a:off x="9744466" y="4617731"/>
              <a:ext cx="1026540" cy="990095"/>
            </a:xfrm>
            <a:custGeom>
              <a:avLst/>
              <a:gdLst>
                <a:gd name="T0" fmla="*/ 2147483647 w 89"/>
                <a:gd name="T1" fmla="*/ 2147483647 h 86"/>
                <a:gd name="T2" fmla="*/ 2147483647 w 89"/>
                <a:gd name="T3" fmla="*/ 2147483647 h 86"/>
                <a:gd name="T4" fmla="*/ 2147483647 w 89"/>
                <a:gd name="T5" fmla="*/ 2147483647 h 86"/>
                <a:gd name="T6" fmla="*/ 2147483647 w 89"/>
                <a:gd name="T7" fmla="*/ 2147483647 h 86"/>
                <a:gd name="T8" fmla="*/ 2147483647 w 89"/>
                <a:gd name="T9" fmla="*/ 2147483647 h 86"/>
                <a:gd name="T10" fmla="*/ 2147483647 w 89"/>
                <a:gd name="T11" fmla="*/ 2147483647 h 86"/>
                <a:gd name="T12" fmla="*/ 2147483647 w 89"/>
                <a:gd name="T13" fmla="*/ 2147483647 h 86"/>
                <a:gd name="T14" fmla="*/ 2147483647 w 89"/>
                <a:gd name="T15" fmla="*/ 2147483647 h 86"/>
                <a:gd name="T16" fmla="*/ 2147483647 w 89"/>
                <a:gd name="T17" fmla="*/ 2147483647 h 86"/>
                <a:gd name="T18" fmla="*/ 2147483647 w 89"/>
                <a:gd name="T19" fmla="*/ 2147483647 h 86"/>
                <a:gd name="T20" fmla="*/ 2147483647 w 89"/>
                <a:gd name="T21" fmla="*/ 2147483647 h 86"/>
                <a:gd name="T22" fmla="*/ 2147483647 w 89"/>
                <a:gd name="T23" fmla="*/ 2147483647 h 86"/>
                <a:gd name="T24" fmla="*/ 2147483647 w 89"/>
                <a:gd name="T25" fmla="*/ 2147483647 h 86"/>
                <a:gd name="T26" fmla="*/ 2147483647 w 89"/>
                <a:gd name="T27" fmla="*/ 2147483647 h 86"/>
                <a:gd name="T28" fmla="*/ 2147483647 w 89"/>
                <a:gd name="T29" fmla="*/ 2147483647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86"/>
                <a:gd name="T47" fmla="*/ 89 w 89"/>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86">
                  <a:moveTo>
                    <a:pt x="58" y="86"/>
                  </a:moveTo>
                  <a:cubicBezTo>
                    <a:pt x="51" y="86"/>
                    <a:pt x="44" y="83"/>
                    <a:pt x="38" y="78"/>
                  </a:cubicBezTo>
                  <a:cubicBezTo>
                    <a:pt x="1" y="41"/>
                    <a:pt x="1" y="41"/>
                    <a:pt x="1" y="41"/>
                  </a:cubicBezTo>
                  <a:cubicBezTo>
                    <a:pt x="0" y="40"/>
                    <a:pt x="0" y="38"/>
                    <a:pt x="1" y="37"/>
                  </a:cubicBezTo>
                  <a:cubicBezTo>
                    <a:pt x="3" y="36"/>
                    <a:pt x="5" y="36"/>
                    <a:pt x="6" y="37"/>
                  </a:cubicBezTo>
                  <a:cubicBezTo>
                    <a:pt x="43" y="74"/>
                    <a:pt x="43" y="74"/>
                    <a:pt x="43" y="74"/>
                  </a:cubicBezTo>
                  <a:cubicBezTo>
                    <a:pt x="47" y="78"/>
                    <a:pt x="52" y="80"/>
                    <a:pt x="58" y="80"/>
                  </a:cubicBezTo>
                  <a:cubicBezTo>
                    <a:pt x="64" y="80"/>
                    <a:pt x="69" y="78"/>
                    <a:pt x="74" y="74"/>
                  </a:cubicBezTo>
                  <a:cubicBezTo>
                    <a:pt x="82" y="65"/>
                    <a:pt x="82" y="51"/>
                    <a:pt x="74" y="43"/>
                  </a:cubicBezTo>
                  <a:cubicBezTo>
                    <a:pt x="37" y="6"/>
                    <a:pt x="37" y="6"/>
                    <a:pt x="37" y="6"/>
                  </a:cubicBezTo>
                  <a:cubicBezTo>
                    <a:pt x="35" y="5"/>
                    <a:pt x="35" y="3"/>
                    <a:pt x="37" y="2"/>
                  </a:cubicBezTo>
                  <a:cubicBezTo>
                    <a:pt x="38" y="0"/>
                    <a:pt x="40" y="0"/>
                    <a:pt x="41" y="2"/>
                  </a:cubicBezTo>
                  <a:cubicBezTo>
                    <a:pt x="78" y="38"/>
                    <a:pt x="78" y="38"/>
                    <a:pt x="78" y="38"/>
                  </a:cubicBezTo>
                  <a:cubicBezTo>
                    <a:pt x="89" y="49"/>
                    <a:pt x="89" y="67"/>
                    <a:pt x="78" y="78"/>
                  </a:cubicBezTo>
                  <a:cubicBezTo>
                    <a:pt x="73" y="83"/>
                    <a:pt x="66" y="86"/>
                    <a:pt x="58" y="86"/>
                  </a:cubicBezTo>
                  <a:close/>
                </a:path>
              </a:pathLst>
            </a:custGeom>
            <a:solidFill>
              <a:srgbClr val="000000"/>
            </a:solidFill>
            <a:ln w="9525">
              <a:noFill/>
              <a:round/>
            </a:ln>
          </p:spPr>
          <p:txBody>
            <a:bodyPr anchor="ctr"/>
            <a:lstStyle/>
            <a:p>
              <a:endParaRPr lang="zh-CN" altLang="en-US"/>
            </a:p>
          </p:txBody>
        </p:sp>
        <p:sp>
          <p:nvSpPr>
            <p:cNvPr id="50202" name="íṧļiḑê"/>
            <p:cNvSpPr/>
            <p:nvPr/>
          </p:nvSpPr>
          <p:spPr bwMode="auto">
            <a:xfrm>
              <a:off x="9456549" y="4329814"/>
              <a:ext cx="864966" cy="863752"/>
            </a:xfrm>
            <a:custGeom>
              <a:avLst/>
              <a:gdLst>
                <a:gd name="T0" fmla="*/ 2147483647 w 75"/>
                <a:gd name="T1" fmla="*/ 2147483647 h 75"/>
                <a:gd name="T2" fmla="*/ 2147483647 w 75"/>
                <a:gd name="T3" fmla="*/ 2147483647 h 75"/>
                <a:gd name="T4" fmla="*/ 0 w 75"/>
                <a:gd name="T5" fmla="*/ 2147483647 h 75"/>
                <a:gd name="T6" fmla="*/ 2147483647 w 75"/>
                <a:gd name="T7" fmla="*/ 2147483647 h 75"/>
                <a:gd name="T8" fmla="*/ 2147483647 w 75"/>
                <a:gd name="T9" fmla="*/ 2147483647 h 75"/>
                <a:gd name="T10" fmla="*/ 2147483647 w 75"/>
                <a:gd name="T11" fmla="*/ 0 h 75"/>
                <a:gd name="T12" fmla="*/ 2147483647 w 75"/>
                <a:gd name="T13" fmla="*/ 2147483647 h 75"/>
                <a:gd name="T14" fmla="*/ 2147483647 w 75"/>
                <a:gd name="T15" fmla="*/ 2147483647 h 75"/>
                <a:gd name="T16" fmla="*/ 2147483647 w 75"/>
                <a:gd name="T17" fmla="*/ 2147483647 h 75"/>
                <a:gd name="T18" fmla="*/ 2147483647 w 75"/>
                <a:gd name="T19" fmla="*/ 2147483647 h 75"/>
                <a:gd name="T20" fmla="*/ 2147483647 w 75"/>
                <a:gd name="T21" fmla="*/ 2147483647 h 75"/>
                <a:gd name="T22" fmla="*/ 2147483647 w 75"/>
                <a:gd name="T23" fmla="*/ 2147483647 h 75"/>
                <a:gd name="T24" fmla="*/ 2147483647 w 75"/>
                <a:gd name="T25" fmla="*/ 2147483647 h 75"/>
                <a:gd name="T26" fmla="*/ 2147483647 w 75"/>
                <a:gd name="T27" fmla="*/ 2147483647 h 75"/>
                <a:gd name="T28" fmla="*/ 2147483647 w 75"/>
                <a:gd name="T29" fmla="*/ 2147483647 h 75"/>
                <a:gd name="T30" fmla="*/ 2147483647 w 75"/>
                <a:gd name="T31" fmla="*/ 2147483647 h 75"/>
                <a:gd name="T32" fmla="*/ 2147483647 w 75"/>
                <a:gd name="T33" fmla="*/ 2147483647 h 75"/>
                <a:gd name="T34" fmla="*/ 2147483647 w 75"/>
                <a:gd name="T35" fmla="*/ 2147483647 h 75"/>
                <a:gd name="T36" fmla="*/ 2147483647 w 75"/>
                <a:gd name="T37" fmla="*/ 2147483647 h 75"/>
                <a:gd name="T38" fmla="*/ 2147483647 w 75"/>
                <a:gd name="T39" fmla="*/ 2147483647 h 75"/>
                <a:gd name="T40" fmla="*/ 2147483647 w 75"/>
                <a:gd name="T41" fmla="*/ 2147483647 h 75"/>
                <a:gd name="T42" fmla="*/ 2147483647 w 75"/>
                <a:gd name="T43" fmla="*/ 2147483647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75"/>
                <a:gd name="T68" fmla="*/ 75 w 75"/>
                <a:gd name="T69" fmla="*/ 75 h 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75">
                  <a:moveTo>
                    <a:pt x="15" y="75"/>
                  </a:moveTo>
                  <a:cubicBezTo>
                    <a:pt x="11" y="75"/>
                    <a:pt x="7" y="74"/>
                    <a:pt x="4" y="71"/>
                  </a:cubicBezTo>
                  <a:cubicBezTo>
                    <a:pt x="1" y="68"/>
                    <a:pt x="0" y="64"/>
                    <a:pt x="0" y="60"/>
                  </a:cubicBezTo>
                  <a:cubicBezTo>
                    <a:pt x="0" y="55"/>
                    <a:pt x="1" y="52"/>
                    <a:pt x="4" y="49"/>
                  </a:cubicBezTo>
                  <a:cubicBezTo>
                    <a:pt x="48" y="4"/>
                    <a:pt x="48" y="4"/>
                    <a:pt x="48" y="4"/>
                  </a:cubicBezTo>
                  <a:cubicBezTo>
                    <a:pt x="51" y="2"/>
                    <a:pt x="55" y="0"/>
                    <a:pt x="59" y="0"/>
                  </a:cubicBezTo>
                  <a:cubicBezTo>
                    <a:pt x="64" y="0"/>
                    <a:pt x="68" y="2"/>
                    <a:pt x="70" y="4"/>
                  </a:cubicBezTo>
                  <a:cubicBezTo>
                    <a:pt x="73" y="7"/>
                    <a:pt x="75" y="11"/>
                    <a:pt x="75" y="16"/>
                  </a:cubicBezTo>
                  <a:cubicBezTo>
                    <a:pt x="75" y="20"/>
                    <a:pt x="73" y="24"/>
                    <a:pt x="70" y="27"/>
                  </a:cubicBezTo>
                  <a:cubicBezTo>
                    <a:pt x="26" y="71"/>
                    <a:pt x="26" y="71"/>
                    <a:pt x="26" y="71"/>
                  </a:cubicBezTo>
                  <a:cubicBezTo>
                    <a:pt x="23" y="74"/>
                    <a:pt x="19" y="75"/>
                    <a:pt x="15" y="75"/>
                  </a:cubicBezTo>
                  <a:close/>
                  <a:moveTo>
                    <a:pt x="59" y="6"/>
                  </a:moveTo>
                  <a:cubicBezTo>
                    <a:pt x="57" y="6"/>
                    <a:pt x="55" y="7"/>
                    <a:pt x="53" y="9"/>
                  </a:cubicBezTo>
                  <a:cubicBezTo>
                    <a:pt x="9" y="53"/>
                    <a:pt x="9" y="53"/>
                    <a:pt x="9" y="53"/>
                  </a:cubicBezTo>
                  <a:cubicBezTo>
                    <a:pt x="7" y="55"/>
                    <a:pt x="6" y="57"/>
                    <a:pt x="6" y="60"/>
                  </a:cubicBezTo>
                  <a:cubicBezTo>
                    <a:pt x="6" y="62"/>
                    <a:pt x="7" y="64"/>
                    <a:pt x="9" y="66"/>
                  </a:cubicBezTo>
                  <a:cubicBezTo>
                    <a:pt x="10" y="68"/>
                    <a:pt x="13" y="69"/>
                    <a:pt x="15" y="69"/>
                  </a:cubicBezTo>
                  <a:cubicBezTo>
                    <a:pt x="18" y="69"/>
                    <a:pt x="20" y="68"/>
                    <a:pt x="22" y="66"/>
                  </a:cubicBezTo>
                  <a:cubicBezTo>
                    <a:pt x="66" y="22"/>
                    <a:pt x="66" y="22"/>
                    <a:pt x="66" y="22"/>
                  </a:cubicBezTo>
                  <a:cubicBezTo>
                    <a:pt x="68" y="20"/>
                    <a:pt x="69" y="18"/>
                    <a:pt x="69" y="16"/>
                  </a:cubicBezTo>
                  <a:cubicBezTo>
                    <a:pt x="69" y="13"/>
                    <a:pt x="68" y="11"/>
                    <a:pt x="66" y="9"/>
                  </a:cubicBezTo>
                  <a:cubicBezTo>
                    <a:pt x="64" y="7"/>
                    <a:pt x="62" y="6"/>
                    <a:pt x="59" y="6"/>
                  </a:cubicBezTo>
                  <a:close/>
                </a:path>
              </a:pathLst>
            </a:custGeom>
            <a:solidFill>
              <a:srgbClr val="000000"/>
            </a:solidFill>
            <a:ln w="9525">
              <a:noFill/>
              <a:round/>
            </a:ln>
          </p:spPr>
          <p:txBody>
            <a:bodyPr anchor="ctr"/>
            <a:lstStyle/>
            <a:p>
              <a:endParaRPr lang="zh-CN" altLang="en-US"/>
            </a:p>
          </p:txBody>
        </p:sp>
        <p:sp>
          <p:nvSpPr>
            <p:cNvPr id="50203" name="i$ḻidê"/>
            <p:cNvSpPr/>
            <p:nvPr/>
          </p:nvSpPr>
          <p:spPr bwMode="auto">
            <a:xfrm>
              <a:off x="7578406" y="2465033"/>
              <a:ext cx="2489208" cy="2360435"/>
            </a:xfrm>
            <a:custGeom>
              <a:avLst/>
              <a:gdLst>
                <a:gd name="T0" fmla="*/ 2147483647 w 216"/>
                <a:gd name="T1" fmla="*/ 2147483647 h 205"/>
                <a:gd name="T2" fmla="*/ 2147483647 w 216"/>
                <a:gd name="T3" fmla="*/ 2147483647 h 205"/>
                <a:gd name="T4" fmla="*/ 0 w 216"/>
                <a:gd name="T5" fmla="*/ 2147483647 h 205"/>
                <a:gd name="T6" fmla="*/ 2147483647 w 216"/>
                <a:gd name="T7" fmla="*/ 2147483647 h 205"/>
                <a:gd name="T8" fmla="*/ 2147483647 w 216"/>
                <a:gd name="T9" fmla="*/ 0 h 205"/>
                <a:gd name="T10" fmla="*/ 2147483647 w 216"/>
                <a:gd name="T11" fmla="*/ 2147483647 h 205"/>
                <a:gd name="T12" fmla="*/ 2147483647 w 216"/>
                <a:gd name="T13" fmla="*/ 2147483647 h 205"/>
                <a:gd name="T14" fmla="*/ 2147483647 w 216"/>
                <a:gd name="T15" fmla="*/ 2147483647 h 205"/>
                <a:gd name="T16" fmla="*/ 2147483647 w 216"/>
                <a:gd name="T17" fmla="*/ 2147483647 h 205"/>
                <a:gd name="T18" fmla="*/ 2147483647 w 216"/>
                <a:gd name="T19" fmla="*/ 2147483647 h 205"/>
                <a:gd name="T20" fmla="*/ 2147483647 w 216"/>
                <a:gd name="T21" fmla="*/ 2147483647 h 205"/>
                <a:gd name="T22" fmla="*/ 2147483647 w 216"/>
                <a:gd name="T23" fmla="*/ 2147483647 h 205"/>
                <a:gd name="T24" fmla="*/ 2147483647 w 216"/>
                <a:gd name="T25" fmla="*/ 2147483647 h 205"/>
                <a:gd name="T26" fmla="*/ 2147483647 w 216"/>
                <a:gd name="T27" fmla="*/ 2147483647 h 205"/>
                <a:gd name="T28" fmla="*/ 2147483647 w 216"/>
                <a:gd name="T29" fmla="*/ 2147483647 h 205"/>
                <a:gd name="T30" fmla="*/ 2147483647 w 216"/>
                <a:gd name="T31" fmla="*/ 2147483647 h 205"/>
                <a:gd name="T32" fmla="*/ 2147483647 w 216"/>
                <a:gd name="T33" fmla="*/ 2147483647 h 205"/>
                <a:gd name="T34" fmla="*/ 2147483647 w 216"/>
                <a:gd name="T35" fmla="*/ 2147483647 h 205"/>
                <a:gd name="T36" fmla="*/ 2147483647 w 216"/>
                <a:gd name="T37" fmla="*/ 2147483647 h 205"/>
                <a:gd name="T38" fmla="*/ 2147483647 w 216"/>
                <a:gd name="T39" fmla="*/ 2147483647 h 2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05"/>
                <a:gd name="T62" fmla="*/ 216 w 216"/>
                <a:gd name="T63" fmla="*/ 205 h 2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05">
                  <a:moveTo>
                    <a:pt x="103" y="205"/>
                  </a:moveTo>
                  <a:cubicBezTo>
                    <a:pt x="76" y="205"/>
                    <a:pt x="50" y="195"/>
                    <a:pt x="30" y="175"/>
                  </a:cubicBezTo>
                  <a:cubicBezTo>
                    <a:pt x="11" y="156"/>
                    <a:pt x="0" y="130"/>
                    <a:pt x="0" y="102"/>
                  </a:cubicBezTo>
                  <a:cubicBezTo>
                    <a:pt x="0" y="75"/>
                    <a:pt x="11" y="49"/>
                    <a:pt x="30" y="30"/>
                  </a:cubicBezTo>
                  <a:cubicBezTo>
                    <a:pt x="50" y="10"/>
                    <a:pt x="76" y="0"/>
                    <a:pt x="103" y="0"/>
                  </a:cubicBezTo>
                  <a:cubicBezTo>
                    <a:pt x="131" y="0"/>
                    <a:pt x="157" y="10"/>
                    <a:pt x="176" y="30"/>
                  </a:cubicBezTo>
                  <a:cubicBezTo>
                    <a:pt x="209" y="63"/>
                    <a:pt x="216" y="114"/>
                    <a:pt x="192" y="155"/>
                  </a:cubicBezTo>
                  <a:cubicBezTo>
                    <a:pt x="188" y="162"/>
                    <a:pt x="182" y="169"/>
                    <a:pt x="176" y="175"/>
                  </a:cubicBezTo>
                  <a:cubicBezTo>
                    <a:pt x="170" y="181"/>
                    <a:pt x="163" y="187"/>
                    <a:pt x="156" y="191"/>
                  </a:cubicBezTo>
                  <a:cubicBezTo>
                    <a:pt x="140" y="201"/>
                    <a:pt x="122" y="205"/>
                    <a:pt x="103" y="205"/>
                  </a:cubicBezTo>
                  <a:close/>
                  <a:moveTo>
                    <a:pt x="103" y="6"/>
                  </a:moveTo>
                  <a:cubicBezTo>
                    <a:pt x="77" y="6"/>
                    <a:pt x="53" y="16"/>
                    <a:pt x="35" y="34"/>
                  </a:cubicBezTo>
                  <a:cubicBezTo>
                    <a:pt x="17" y="52"/>
                    <a:pt x="7" y="77"/>
                    <a:pt x="7" y="102"/>
                  </a:cubicBezTo>
                  <a:cubicBezTo>
                    <a:pt x="7" y="128"/>
                    <a:pt x="17" y="153"/>
                    <a:pt x="35" y="171"/>
                  </a:cubicBezTo>
                  <a:cubicBezTo>
                    <a:pt x="53" y="189"/>
                    <a:pt x="77" y="199"/>
                    <a:pt x="103" y="199"/>
                  </a:cubicBezTo>
                  <a:cubicBezTo>
                    <a:pt x="121" y="199"/>
                    <a:pt x="138" y="195"/>
                    <a:pt x="152" y="186"/>
                  </a:cubicBezTo>
                  <a:cubicBezTo>
                    <a:pt x="159" y="182"/>
                    <a:pt x="166" y="177"/>
                    <a:pt x="172" y="171"/>
                  </a:cubicBezTo>
                  <a:cubicBezTo>
                    <a:pt x="177" y="165"/>
                    <a:pt x="183" y="159"/>
                    <a:pt x="187" y="152"/>
                  </a:cubicBezTo>
                  <a:cubicBezTo>
                    <a:pt x="209" y="114"/>
                    <a:pt x="203" y="65"/>
                    <a:pt x="172" y="34"/>
                  </a:cubicBezTo>
                  <a:cubicBezTo>
                    <a:pt x="153" y="16"/>
                    <a:pt x="129" y="6"/>
                    <a:pt x="103" y="6"/>
                  </a:cubicBezTo>
                  <a:close/>
                </a:path>
              </a:pathLst>
            </a:custGeom>
            <a:solidFill>
              <a:srgbClr val="000000"/>
            </a:solidFill>
            <a:ln w="9525">
              <a:noFill/>
              <a:round/>
            </a:ln>
          </p:spPr>
          <p:txBody>
            <a:bodyPr anchor="ctr"/>
            <a:lstStyle/>
            <a:p>
              <a:endParaRPr lang="zh-CN" altLang="en-US"/>
            </a:p>
          </p:txBody>
        </p:sp>
        <p:sp>
          <p:nvSpPr>
            <p:cNvPr id="50204" name="iṡļïdé"/>
            <p:cNvSpPr/>
            <p:nvPr/>
          </p:nvSpPr>
          <p:spPr bwMode="auto">
            <a:xfrm>
              <a:off x="7935569" y="2891443"/>
              <a:ext cx="1659472" cy="1507617"/>
            </a:xfrm>
            <a:custGeom>
              <a:avLst/>
              <a:gdLst>
                <a:gd name="T0" fmla="*/ 2147483647 w 144"/>
                <a:gd name="T1" fmla="*/ 2147483647 h 131"/>
                <a:gd name="T2" fmla="*/ 2147483647 w 144"/>
                <a:gd name="T3" fmla="*/ 2147483647 h 131"/>
                <a:gd name="T4" fmla="*/ 2147483647 w 144"/>
                <a:gd name="T5" fmla="*/ 2147483647 h 131"/>
                <a:gd name="T6" fmla="*/ 2147483647 w 144"/>
                <a:gd name="T7" fmla="*/ 0 h 131"/>
                <a:gd name="T8" fmla="*/ 2147483647 w 144"/>
                <a:gd name="T9" fmla="*/ 2147483647 h 131"/>
                <a:gd name="T10" fmla="*/ 2147483647 w 144"/>
                <a:gd name="T11" fmla="*/ 2147483647 h 131"/>
                <a:gd name="T12" fmla="*/ 2147483647 w 144"/>
                <a:gd name="T13" fmla="*/ 2147483647 h 131"/>
                <a:gd name="T14" fmla="*/ 2147483647 w 144"/>
                <a:gd name="T15" fmla="*/ 2147483647 h 131"/>
                <a:gd name="T16" fmla="*/ 2147483647 w 144"/>
                <a:gd name="T17" fmla="*/ 2147483647 h 131"/>
                <a:gd name="T18" fmla="*/ 2147483647 w 144"/>
                <a:gd name="T19" fmla="*/ 2147483647 h 131"/>
                <a:gd name="T20" fmla="*/ 2147483647 w 144"/>
                <a:gd name="T21" fmla="*/ 2147483647 h 131"/>
                <a:gd name="T22" fmla="*/ 2147483647 w 144"/>
                <a:gd name="T23" fmla="*/ 2147483647 h 131"/>
                <a:gd name="T24" fmla="*/ 2147483647 w 144"/>
                <a:gd name="T25" fmla="*/ 2147483647 h 131"/>
                <a:gd name="T26" fmla="*/ 2147483647 w 144"/>
                <a:gd name="T27" fmla="*/ 2147483647 h 1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31"/>
                <a:gd name="T44" fmla="*/ 144 w 144"/>
                <a:gd name="T45" fmla="*/ 131 h 1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31">
                  <a:moveTo>
                    <a:pt x="72" y="131"/>
                  </a:moveTo>
                  <a:cubicBezTo>
                    <a:pt x="55" y="131"/>
                    <a:pt x="38" y="124"/>
                    <a:pt x="26" y="112"/>
                  </a:cubicBezTo>
                  <a:cubicBezTo>
                    <a:pt x="0" y="86"/>
                    <a:pt x="0" y="45"/>
                    <a:pt x="26" y="19"/>
                  </a:cubicBezTo>
                  <a:cubicBezTo>
                    <a:pt x="38" y="7"/>
                    <a:pt x="55" y="0"/>
                    <a:pt x="72" y="0"/>
                  </a:cubicBezTo>
                  <a:cubicBezTo>
                    <a:pt x="90" y="0"/>
                    <a:pt x="106" y="7"/>
                    <a:pt x="119" y="19"/>
                  </a:cubicBezTo>
                  <a:cubicBezTo>
                    <a:pt x="144" y="45"/>
                    <a:pt x="144" y="86"/>
                    <a:pt x="119" y="112"/>
                  </a:cubicBezTo>
                  <a:cubicBezTo>
                    <a:pt x="106" y="124"/>
                    <a:pt x="90" y="131"/>
                    <a:pt x="72" y="131"/>
                  </a:cubicBezTo>
                  <a:close/>
                  <a:moveTo>
                    <a:pt x="72" y="6"/>
                  </a:moveTo>
                  <a:cubicBezTo>
                    <a:pt x="56" y="6"/>
                    <a:pt x="42" y="12"/>
                    <a:pt x="30" y="24"/>
                  </a:cubicBezTo>
                  <a:cubicBezTo>
                    <a:pt x="7" y="47"/>
                    <a:pt x="7" y="84"/>
                    <a:pt x="30" y="107"/>
                  </a:cubicBezTo>
                  <a:cubicBezTo>
                    <a:pt x="42" y="119"/>
                    <a:pt x="56" y="125"/>
                    <a:pt x="72" y="125"/>
                  </a:cubicBezTo>
                  <a:cubicBezTo>
                    <a:pt x="88" y="125"/>
                    <a:pt x="103" y="119"/>
                    <a:pt x="114" y="107"/>
                  </a:cubicBezTo>
                  <a:cubicBezTo>
                    <a:pt x="137" y="84"/>
                    <a:pt x="137" y="47"/>
                    <a:pt x="114" y="24"/>
                  </a:cubicBezTo>
                  <a:cubicBezTo>
                    <a:pt x="103" y="12"/>
                    <a:pt x="88" y="6"/>
                    <a:pt x="72" y="6"/>
                  </a:cubicBezTo>
                  <a:close/>
                </a:path>
              </a:pathLst>
            </a:custGeom>
            <a:solidFill>
              <a:srgbClr val="000000"/>
            </a:solidFill>
            <a:ln w="9525">
              <a:noFill/>
              <a:round/>
            </a:ln>
          </p:spPr>
          <p:txBody>
            <a:bodyPr anchor="ctr"/>
            <a:lstStyle/>
            <a:p>
              <a:endParaRPr lang="zh-CN" altLang="en-US"/>
            </a:p>
          </p:txBody>
        </p:sp>
        <p:sp>
          <p:nvSpPr>
            <p:cNvPr id="50205" name="iŝļîḓê"/>
            <p:cNvSpPr/>
            <p:nvPr/>
          </p:nvSpPr>
          <p:spPr bwMode="auto">
            <a:xfrm>
              <a:off x="8431223" y="3190294"/>
              <a:ext cx="668162" cy="207738"/>
            </a:xfrm>
            <a:custGeom>
              <a:avLst/>
              <a:gdLst>
                <a:gd name="T0" fmla="*/ 2147483647 w 58"/>
                <a:gd name="T1" fmla="*/ 2147483647 h 18"/>
                <a:gd name="T2" fmla="*/ 2147483647 w 58"/>
                <a:gd name="T3" fmla="*/ 2147483647 h 18"/>
                <a:gd name="T4" fmla="*/ 2147483647 w 58"/>
                <a:gd name="T5" fmla="*/ 2147483647 h 18"/>
                <a:gd name="T6" fmla="*/ 2147483647 w 58"/>
                <a:gd name="T7" fmla="*/ 2147483647 h 18"/>
                <a:gd name="T8" fmla="*/ 2147483647 w 58"/>
                <a:gd name="T9" fmla="*/ 2147483647 h 18"/>
                <a:gd name="T10" fmla="*/ 2147483647 w 58"/>
                <a:gd name="T11" fmla="*/ 2147483647 h 18"/>
                <a:gd name="T12" fmla="*/ 2147483647 w 58"/>
                <a:gd name="T13" fmla="*/ 0 h 18"/>
                <a:gd name="T14" fmla="*/ 2147483647 w 58"/>
                <a:gd name="T15" fmla="*/ 2147483647 h 18"/>
                <a:gd name="T16" fmla="*/ 2147483647 w 58"/>
                <a:gd name="T17" fmla="*/ 2147483647 h 18"/>
                <a:gd name="T18" fmla="*/ 2147483647 w 58"/>
                <a:gd name="T19" fmla="*/ 2147483647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18"/>
                <a:gd name="T32" fmla="*/ 58 w 5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18">
                  <a:moveTo>
                    <a:pt x="55" y="17"/>
                  </a:moveTo>
                  <a:cubicBezTo>
                    <a:pt x="54" y="17"/>
                    <a:pt x="53" y="17"/>
                    <a:pt x="52" y="16"/>
                  </a:cubicBezTo>
                  <a:cubicBezTo>
                    <a:pt x="46" y="10"/>
                    <a:pt x="38" y="7"/>
                    <a:pt x="29" y="7"/>
                  </a:cubicBezTo>
                  <a:cubicBezTo>
                    <a:pt x="21" y="7"/>
                    <a:pt x="12" y="10"/>
                    <a:pt x="6" y="16"/>
                  </a:cubicBezTo>
                  <a:cubicBezTo>
                    <a:pt x="5" y="18"/>
                    <a:pt x="3" y="18"/>
                    <a:pt x="2" y="16"/>
                  </a:cubicBezTo>
                  <a:cubicBezTo>
                    <a:pt x="0" y="15"/>
                    <a:pt x="0" y="13"/>
                    <a:pt x="2" y="12"/>
                  </a:cubicBezTo>
                  <a:cubicBezTo>
                    <a:pt x="9" y="4"/>
                    <a:pt x="19" y="0"/>
                    <a:pt x="29" y="0"/>
                  </a:cubicBezTo>
                  <a:cubicBezTo>
                    <a:pt x="40" y="0"/>
                    <a:pt x="50" y="4"/>
                    <a:pt x="57" y="12"/>
                  </a:cubicBezTo>
                  <a:cubicBezTo>
                    <a:pt x="58" y="13"/>
                    <a:pt x="58" y="15"/>
                    <a:pt x="57" y="16"/>
                  </a:cubicBezTo>
                  <a:cubicBezTo>
                    <a:pt x="56" y="17"/>
                    <a:pt x="56" y="17"/>
                    <a:pt x="55" y="17"/>
                  </a:cubicBezTo>
                  <a:close/>
                </a:path>
              </a:pathLst>
            </a:custGeom>
            <a:solidFill>
              <a:srgbClr val="000000"/>
            </a:solidFill>
            <a:ln w="9525">
              <a:noFill/>
              <a:round/>
            </a:ln>
          </p:spPr>
          <p:txBody>
            <a:bodyPr anchor="ctr"/>
            <a:lstStyle/>
            <a:p>
              <a:endParaRPr lang="zh-CN" altLang="en-US"/>
            </a:p>
          </p:txBody>
        </p:sp>
      </p:grpSp>
      <p:grpSp>
        <p:nvGrpSpPr>
          <p:cNvPr id="50184" name="组合 96"/>
          <p:cNvGrpSpPr/>
          <p:nvPr/>
        </p:nvGrpSpPr>
        <p:grpSpPr bwMode="auto">
          <a:xfrm>
            <a:off x="9942513" y="2487613"/>
            <a:ext cx="355600" cy="357187"/>
            <a:chOff x="9941270" y="2488116"/>
            <a:chExt cx="357163" cy="357163"/>
          </a:xfrm>
        </p:grpSpPr>
        <p:sp>
          <p:nvSpPr>
            <p:cNvPr id="50192" name="išḻîďé"/>
            <p:cNvSpPr>
              <a:spLocks noChangeArrowheads="1"/>
            </p:cNvSpPr>
            <p:nvPr/>
          </p:nvSpPr>
          <p:spPr bwMode="auto">
            <a:xfrm>
              <a:off x="9975286" y="2523346"/>
              <a:ext cx="287918" cy="286702"/>
            </a:xfrm>
            <a:prstGeom prst="ellipse">
              <a:avLst/>
            </a:prstGeom>
            <a:solidFill>
              <a:srgbClr val="FFB9BE"/>
            </a:solidFill>
            <a:ln w="9525">
              <a:noFill/>
              <a:round/>
            </a:ln>
          </p:spPr>
          <p:txBody>
            <a:bodyPr anchor="ctr"/>
            <a:lstStyle/>
            <a:p>
              <a:pPr algn="ctr"/>
              <a:endParaRPr lang="zh-CN" altLang="en-US" sz="1800">
                <a:latin typeface="等线" panose="02010600030101010101" charset="-122"/>
              </a:endParaRPr>
            </a:p>
          </p:txBody>
        </p:sp>
        <p:sp>
          <p:nvSpPr>
            <p:cNvPr id="50193" name="iśļîḋè"/>
            <p:cNvSpPr/>
            <p:nvPr/>
          </p:nvSpPr>
          <p:spPr bwMode="auto">
            <a:xfrm>
              <a:off x="9941270" y="2488116"/>
              <a:ext cx="357163" cy="357163"/>
            </a:xfrm>
            <a:custGeom>
              <a:avLst/>
              <a:gdLst>
                <a:gd name="T0" fmla="*/ 2147483647 w 31"/>
                <a:gd name="T1" fmla="*/ 2147483647 h 31"/>
                <a:gd name="T2" fmla="*/ 0 w 31"/>
                <a:gd name="T3" fmla="*/ 2147483647 h 31"/>
                <a:gd name="T4" fmla="*/ 2147483647 w 31"/>
                <a:gd name="T5" fmla="*/ 0 h 31"/>
                <a:gd name="T6" fmla="*/ 2147483647 w 31"/>
                <a:gd name="T7" fmla="*/ 2147483647 h 31"/>
                <a:gd name="T8" fmla="*/ 2147483647 w 31"/>
                <a:gd name="T9" fmla="*/ 2147483647 h 31"/>
                <a:gd name="T10" fmla="*/ 2147483647 w 31"/>
                <a:gd name="T11" fmla="*/ 2147483647 h 31"/>
                <a:gd name="T12" fmla="*/ 2147483647 w 31"/>
                <a:gd name="T13" fmla="*/ 2147483647 h 31"/>
                <a:gd name="T14" fmla="*/ 2147483647 w 31"/>
                <a:gd name="T15" fmla="*/ 2147483647 h 31"/>
                <a:gd name="T16" fmla="*/ 2147483647 w 31"/>
                <a:gd name="T17" fmla="*/ 2147483647 h 31"/>
                <a:gd name="T18" fmla="*/ 2147483647 w 31"/>
                <a:gd name="T19" fmla="*/ 2147483647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1"/>
                <a:gd name="T32" fmla="*/ 31 w 3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1">
                  <a:moveTo>
                    <a:pt x="16" y="31"/>
                  </a:moveTo>
                  <a:cubicBezTo>
                    <a:pt x="7" y="31"/>
                    <a:pt x="0" y="24"/>
                    <a:pt x="0" y="16"/>
                  </a:cubicBezTo>
                  <a:cubicBezTo>
                    <a:pt x="0" y="7"/>
                    <a:pt x="7" y="0"/>
                    <a:pt x="16" y="0"/>
                  </a:cubicBezTo>
                  <a:cubicBezTo>
                    <a:pt x="24" y="0"/>
                    <a:pt x="31" y="7"/>
                    <a:pt x="31" y="16"/>
                  </a:cubicBezTo>
                  <a:cubicBezTo>
                    <a:pt x="31" y="24"/>
                    <a:pt x="24" y="31"/>
                    <a:pt x="16" y="31"/>
                  </a:cubicBezTo>
                  <a:close/>
                  <a:moveTo>
                    <a:pt x="16" y="6"/>
                  </a:moveTo>
                  <a:cubicBezTo>
                    <a:pt x="11" y="6"/>
                    <a:pt x="6" y="10"/>
                    <a:pt x="6" y="16"/>
                  </a:cubicBezTo>
                  <a:cubicBezTo>
                    <a:pt x="6" y="21"/>
                    <a:pt x="11" y="25"/>
                    <a:pt x="16" y="25"/>
                  </a:cubicBezTo>
                  <a:cubicBezTo>
                    <a:pt x="21" y="25"/>
                    <a:pt x="25" y="21"/>
                    <a:pt x="25" y="16"/>
                  </a:cubicBezTo>
                  <a:cubicBezTo>
                    <a:pt x="25" y="10"/>
                    <a:pt x="21" y="6"/>
                    <a:pt x="16" y="6"/>
                  </a:cubicBezTo>
                  <a:close/>
                </a:path>
              </a:pathLst>
            </a:custGeom>
            <a:solidFill>
              <a:srgbClr val="000000"/>
            </a:solidFill>
            <a:ln w="9525">
              <a:noFill/>
              <a:round/>
            </a:ln>
          </p:spPr>
          <p:txBody>
            <a:bodyPr anchor="ctr"/>
            <a:lstStyle/>
            <a:p>
              <a:endParaRPr lang="zh-CN" altLang="en-US"/>
            </a:p>
          </p:txBody>
        </p:sp>
      </p:grpSp>
      <p:grpSp>
        <p:nvGrpSpPr>
          <p:cNvPr id="50185" name="组合 97"/>
          <p:cNvGrpSpPr/>
          <p:nvPr/>
        </p:nvGrpSpPr>
        <p:grpSpPr bwMode="auto">
          <a:xfrm>
            <a:off x="10298113" y="3282950"/>
            <a:ext cx="508000" cy="493713"/>
            <a:chOff x="10298433" y="3282621"/>
            <a:chExt cx="506589" cy="494440"/>
          </a:xfrm>
        </p:grpSpPr>
        <p:sp>
          <p:nvSpPr>
            <p:cNvPr id="50190" name="ïṧļïďê"/>
            <p:cNvSpPr>
              <a:spLocks noChangeArrowheads="1"/>
            </p:cNvSpPr>
            <p:nvPr/>
          </p:nvSpPr>
          <p:spPr bwMode="auto">
            <a:xfrm>
              <a:off x="10332449" y="3316637"/>
              <a:ext cx="438558" cy="426409"/>
            </a:xfrm>
            <a:prstGeom prst="ellipse">
              <a:avLst/>
            </a:prstGeom>
            <a:solidFill>
              <a:srgbClr val="FFE9B3"/>
            </a:solidFill>
            <a:ln w="9525">
              <a:noFill/>
              <a:round/>
            </a:ln>
          </p:spPr>
          <p:txBody>
            <a:bodyPr anchor="ctr"/>
            <a:lstStyle/>
            <a:p>
              <a:pPr algn="ctr"/>
              <a:endParaRPr lang="zh-CN" altLang="en-US" sz="1800">
                <a:latin typeface="等线" panose="02010600030101010101" charset="-122"/>
              </a:endParaRPr>
            </a:p>
          </p:txBody>
        </p:sp>
        <p:sp>
          <p:nvSpPr>
            <p:cNvPr id="50191" name="îşḻiḓè"/>
            <p:cNvSpPr/>
            <p:nvPr/>
          </p:nvSpPr>
          <p:spPr bwMode="auto">
            <a:xfrm>
              <a:off x="10298433" y="3282621"/>
              <a:ext cx="506589" cy="494440"/>
            </a:xfrm>
            <a:custGeom>
              <a:avLst/>
              <a:gdLst>
                <a:gd name="T0" fmla="*/ 2147483647 w 44"/>
                <a:gd name="T1" fmla="*/ 2147483647 h 43"/>
                <a:gd name="T2" fmla="*/ 0 w 44"/>
                <a:gd name="T3" fmla="*/ 2147483647 h 43"/>
                <a:gd name="T4" fmla="*/ 2147483647 w 44"/>
                <a:gd name="T5" fmla="*/ 0 h 43"/>
                <a:gd name="T6" fmla="*/ 2147483647 w 44"/>
                <a:gd name="T7" fmla="*/ 2147483647 h 43"/>
                <a:gd name="T8" fmla="*/ 2147483647 w 44"/>
                <a:gd name="T9" fmla="*/ 2147483647 h 43"/>
                <a:gd name="T10" fmla="*/ 2147483647 w 44"/>
                <a:gd name="T11" fmla="*/ 2147483647 h 43"/>
                <a:gd name="T12" fmla="*/ 2147483647 w 44"/>
                <a:gd name="T13" fmla="*/ 2147483647 h 43"/>
                <a:gd name="T14" fmla="*/ 2147483647 w 44"/>
                <a:gd name="T15" fmla="*/ 2147483647 h 43"/>
                <a:gd name="T16" fmla="*/ 2147483647 w 44"/>
                <a:gd name="T17" fmla="*/ 2147483647 h 43"/>
                <a:gd name="T18" fmla="*/ 2147483647 w 44"/>
                <a:gd name="T19" fmla="*/ 2147483647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3"/>
                <a:gd name="T32" fmla="*/ 44 w 44"/>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3">
                  <a:moveTo>
                    <a:pt x="22" y="43"/>
                  </a:moveTo>
                  <a:cubicBezTo>
                    <a:pt x="10" y="43"/>
                    <a:pt x="0" y="33"/>
                    <a:pt x="0" y="21"/>
                  </a:cubicBezTo>
                  <a:cubicBezTo>
                    <a:pt x="0" y="9"/>
                    <a:pt x="10" y="0"/>
                    <a:pt x="22" y="0"/>
                  </a:cubicBezTo>
                  <a:cubicBezTo>
                    <a:pt x="34" y="0"/>
                    <a:pt x="44" y="9"/>
                    <a:pt x="44" y="21"/>
                  </a:cubicBezTo>
                  <a:cubicBezTo>
                    <a:pt x="44" y="33"/>
                    <a:pt x="34" y="43"/>
                    <a:pt x="22" y="43"/>
                  </a:cubicBezTo>
                  <a:close/>
                  <a:moveTo>
                    <a:pt x="22" y="6"/>
                  </a:moveTo>
                  <a:cubicBezTo>
                    <a:pt x="14" y="6"/>
                    <a:pt x="7" y="13"/>
                    <a:pt x="7" y="21"/>
                  </a:cubicBezTo>
                  <a:cubicBezTo>
                    <a:pt x="7" y="30"/>
                    <a:pt x="14" y="37"/>
                    <a:pt x="22" y="37"/>
                  </a:cubicBezTo>
                  <a:cubicBezTo>
                    <a:pt x="31" y="37"/>
                    <a:pt x="38" y="30"/>
                    <a:pt x="38" y="21"/>
                  </a:cubicBezTo>
                  <a:cubicBezTo>
                    <a:pt x="38" y="13"/>
                    <a:pt x="31" y="6"/>
                    <a:pt x="22" y="6"/>
                  </a:cubicBezTo>
                  <a:close/>
                </a:path>
              </a:pathLst>
            </a:custGeom>
            <a:solidFill>
              <a:srgbClr val="000000"/>
            </a:solidFill>
            <a:ln w="9525">
              <a:noFill/>
              <a:round/>
            </a:ln>
          </p:spPr>
          <p:txBody>
            <a:bodyPr anchor="ctr"/>
            <a:lstStyle/>
            <a:p>
              <a:endParaRPr lang="zh-CN" altLang="en-US"/>
            </a:p>
          </p:txBody>
        </p:sp>
      </p:grpSp>
      <p:sp>
        <p:nvSpPr>
          <p:cNvPr id="50186" name="Text Box 59"/>
          <p:cNvSpPr txBox="1">
            <a:spLocks noChangeArrowheads="1"/>
          </p:cNvSpPr>
          <p:nvPr/>
        </p:nvSpPr>
        <p:spPr bwMode="auto">
          <a:xfrm>
            <a:off x="725488" y="1223963"/>
            <a:ext cx="5397500" cy="2041525"/>
          </a:xfrm>
          <a:prstGeom prst="rect">
            <a:avLst/>
          </a:prstGeom>
          <a:noFill/>
          <a:ln w="9525">
            <a:noFill/>
            <a:miter lim="800000"/>
          </a:ln>
        </p:spPr>
        <p:txBody>
          <a:bodyPr>
            <a:spAutoFit/>
          </a:bodyPr>
          <a:lstStyle/>
          <a:p>
            <a:pPr>
              <a:spcBef>
                <a:spcPct val="50000"/>
              </a:spcBef>
            </a:pPr>
            <a:r>
              <a:rPr lang="zh-CN" altLang="en-US" sz="3200"/>
              <a:t>阅读：目的性（该读的读，无须读的速读或者略读，阅读速读有快有慢，有急有缓。）</a:t>
            </a:r>
            <a:endParaRPr lang="zh-CN" altLang="en-US" sz="3200"/>
          </a:p>
        </p:txBody>
      </p:sp>
      <p:sp>
        <p:nvSpPr>
          <p:cNvPr id="50187" name="Text Box 60"/>
          <p:cNvSpPr txBox="1">
            <a:spLocks noChangeArrowheads="1"/>
          </p:cNvSpPr>
          <p:nvPr/>
        </p:nvSpPr>
        <p:spPr bwMode="auto">
          <a:xfrm>
            <a:off x="665163" y="3432175"/>
            <a:ext cx="4781550" cy="2041525"/>
          </a:xfrm>
          <a:prstGeom prst="rect">
            <a:avLst/>
          </a:prstGeom>
          <a:noFill/>
          <a:ln w="9525">
            <a:noFill/>
            <a:miter lim="800000"/>
          </a:ln>
        </p:spPr>
        <p:txBody>
          <a:bodyPr>
            <a:spAutoFit/>
          </a:bodyPr>
          <a:lstStyle/>
          <a:p>
            <a:pPr>
              <a:spcBef>
                <a:spcPct val="50000"/>
              </a:spcBef>
            </a:pPr>
            <a:r>
              <a:rPr lang="zh-CN" altLang="en-US" sz="3200"/>
              <a:t>理解：空白性（理解作者的观点，不是让你发表自己的看法，一切忠于原文！</a:t>
            </a:r>
            <a:r>
              <a:rPr lang="zh-CN" altLang="en-US" sz="1800"/>
              <a:t> </a:t>
            </a:r>
            <a:r>
              <a:rPr lang="zh-CN" altLang="en-US" sz="3200"/>
              <a:t>）</a:t>
            </a:r>
            <a:endParaRPr lang="zh-CN" altLang="en-US" sz="3200"/>
          </a:p>
        </p:txBody>
      </p:sp>
      <p:sp>
        <p:nvSpPr>
          <p:cNvPr id="50188" name="Text Box 61"/>
          <p:cNvSpPr txBox="1">
            <a:spLocks noChangeArrowheads="1"/>
          </p:cNvSpPr>
          <p:nvPr/>
        </p:nvSpPr>
        <p:spPr bwMode="auto">
          <a:xfrm>
            <a:off x="5143500" y="4781550"/>
            <a:ext cx="6757988" cy="1587500"/>
          </a:xfrm>
          <a:prstGeom prst="rect">
            <a:avLst/>
          </a:prstGeom>
          <a:noFill/>
          <a:ln w="9525">
            <a:noFill/>
            <a:miter lim="800000"/>
          </a:ln>
        </p:spPr>
        <p:txBody>
          <a:bodyPr>
            <a:spAutoFit/>
          </a:bodyPr>
          <a:lstStyle/>
          <a:p>
            <a:pPr>
              <a:spcBef>
                <a:spcPct val="50000"/>
              </a:spcBef>
            </a:pPr>
            <a:r>
              <a:rPr lang="zh-CN" altLang="en-US">
                <a:solidFill>
                  <a:srgbClr val="FF0000"/>
                </a:solidFill>
              </a:rPr>
              <a:t>应试类阅读是读别人，别人怎么说，你就怎么选。</a:t>
            </a:r>
            <a:endParaRPr lang="zh-CN" altLang="en-US">
              <a:solidFill>
                <a:srgbClr val="FF0000"/>
              </a:solidFill>
            </a:endParaRPr>
          </a:p>
          <a:p>
            <a:pPr>
              <a:spcBef>
                <a:spcPct val="50000"/>
              </a:spcBef>
            </a:pPr>
            <a:r>
              <a:rPr lang="zh-CN" altLang="en-US">
                <a:solidFill>
                  <a:srgbClr val="FF0000"/>
                </a:solidFill>
              </a:rPr>
              <a:t>我不要你觉得，我要作者觉得！</a:t>
            </a:r>
            <a:endParaRPr lang="zh-CN" altLang="en-US">
              <a:solidFill>
                <a:srgbClr val="FF0000"/>
              </a:solidFill>
            </a:endParaRPr>
          </a:p>
        </p:txBody>
      </p:sp>
      <p:sp>
        <p:nvSpPr>
          <p:cNvPr id="50189" name="Text Box 31"/>
          <p:cNvSpPr txBox="1">
            <a:spLocks noChangeArrowheads="1"/>
          </p:cNvSpPr>
          <p:nvPr/>
        </p:nvSpPr>
        <p:spPr bwMode="auto">
          <a:xfrm>
            <a:off x="896938" y="363538"/>
            <a:ext cx="3606800" cy="641350"/>
          </a:xfrm>
          <a:prstGeom prst="rect">
            <a:avLst/>
          </a:prstGeom>
          <a:noFill/>
          <a:ln w="9525">
            <a:noFill/>
            <a:miter lim="800000"/>
          </a:ln>
        </p:spPr>
        <p:txBody>
          <a:bodyPr>
            <a:spAutoFit/>
          </a:bodyPr>
          <a:lstStyle/>
          <a:p>
            <a:pPr>
              <a:spcBef>
                <a:spcPct val="50000"/>
              </a:spcBef>
            </a:pPr>
            <a:r>
              <a:rPr lang="zh-CN" altLang="en-US" sz="3600" b="1"/>
              <a:t>备考建议</a:t>
            </a:r>
            <a:endParaRPr lang="zh-CN" altLang="en-US" sz="3600" b="1"/>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bwMode="auto">
          <a:xfrm>
            <a:off x="855663" y="1582738"/>
            <a:ext cx="10972800" cy="1143000"/>
          </a:xfrm>
          <a:prstGeom prst="rect">
            <a:avLst/>
          </a:prstGeom>
          <a:noFill/>
          <a:ln>
            <a:miter lim="800000"/>
          </a:ln>
        </p:spPr>
        <p:txBody>
          <a:bodyPr/>
          <a:lstStyle/>
          <a:p>
            <a:r>
              <a:rPr lang="zh-CN" altLang="en-US" sz="4000" smtClean="0">
                <a:ea typeface="宋体" panose="02010600030101010101" pitchFamily="2" charset="-122"/>
              </a:rPr>
              <a:t>三去除</a:t>
            </a:r>
            <a:br>
              <a:rPr lang="zh-CN" altLang="en-US" sz="4000" smtClean="0">
                <a:ea typeface="宋体" panose="02010600030101010101" pitchFamily="2" charset="-122"/>
              </a:rPr>
            </a:br>
            <a:endParaRPr lang="zh-CN" altLang="en-US" sz="4000" smtClean="0">
              <a:ea typeface="宋体" panose="02010600030101010101" pitchFamily="2" charset="-122"/>
            </a:endParaRPr>
          </a:p>
        </p:txBody>
      </p:sp>
      <p:sp>
        <p:nvSpPr>
          <p:cNvPr id="52226" name="Rectangle 3"/>
          <p:cNvSpPr>
            <a:spLocks noGrp="1" noChangeArrowheads="1"/>
          </p:cNvSpPr>
          <p:nvPr>
            <p:ph type="body" idx="4294967295"/>
          </p:nvPr>
        </p:nvSpPr>
        <p:spPr bwMode="auto">
          <a:xfrm>
            <a:off x="609600" y="3019425"/>
            <a:ext cx="10972800" cy="4525963"/>
          </a:xfrm>
          <a:prstGeom prst="rect">
            <a:avLst/>
          </a:prstGeom>
          <a:noFill/>
          <a:ln>
            <a:miter lim="800000"/>
          </a:ln>
        </p:spPr>
        <p:txBody>
          <a:bodyPr/>
          <a:lstStyle/>
          <a:p>
            <a:r>
              <a:rPr lang="zh-CN" altLang="en-US" smtClean="0">
                <a:solidFill>
                  <a:srgbClr val="FF0000"/>
                </a:solidFill>
                <a:ea typeface="宋体" panose="02010600030101010101" pitchFamily="2" charset="-122"/>
              </a:rPr>
              <a:t>“我觉得对” 思维</a:t>
            </a:r>
            <a:r>
              <a:rPr lang="zh-CN" altLang="en-US" smtClean="0">
                <a:ea typeface="宋体" panose="02010600030101010101" pitchFamily="2" charset="-122"/>
              </a:rPr>
              <a:t>  完全以自己对选项的含义理解做判断（</a:t>
            </a:r>
            <a:r>
              <a:rPr lang="en-US" altLang="zh-CN" smtClean="0">
                <a:ea typeface="宋体" panose="02010600030101010101" pitchFamily="2" charset="-122"/>
              </a:rPr>
              <a:t>2018</a:t>
            </a:r>
            <a:r>
              <a:rPr lang="zh-CN" altLang="en-US" smtClean="0">
                <a:ea typeface="宋体" panose="02010600030101010101" pitchFamily="2" charset="-122"/>
              </a:rPr>
              <a:t>基测</a:t>
            </a:r>
            <a:r>
              <a:rPr lang="en-US" altLang="zh-CN" smtClean="0">
                <a:ea typeface="宋体" panose="02010600030101010101" pitchFamily="2" charset="-122"/>
              </a:rPr>
              <a:t>22</a:t>
            </a:r>
            <a:r>
              <a:rPr lang="zh-CN" altLang="en-US" smtClean="0">
                <a:ea typeface="宋体" panose="02010600030101010101" pitchFamily="2" charset="-122"/>
              </a:rPr>
              <a:t>题 </a:t>
            </a:r>
            <a:r>
              <a:rPr lang="en-US" altLang="zh-CN" smtClean="0">
                <a:ea typeface="宋体" panose="02010600030101010101" pitchFamily="2" charset="-122"/>
              </a:rPr>
              <a:t>What the author suggests some people do for the Salvation Army is intended to___ B.show the importance of true kindness</a:t>
            </a:r>
            <a:r>
              <a:rPr lang="zh-CN" altLang="en-US" smtClean="0">
                <a:ea typeface="宋体" panose="02010600030101010101" pitchFamily="2" charset="-122"/>
              </a:rPr>
              <a:t>）</a:t>
            </a:r>
            <a:endParaRPr lang="zh-CN" altLang="en-US" smtClean="0">
              <a:ea typeface="宋体" panose="02010600030101010101" pitchFamily="2" charset="-122"/>
            </a:endParaRPr>
          </a:p>
          <a:p>
            <a:r>
              <a:rPr lang="zh-CN" altLang="en-US" smtClean="0">
                <a:solidFill>
                  <a:srgbClr val="FF0000"/>
                </a:solidFill>
                <a:ea typeface="宋体" panose="02010600030101010101" pitchFamily="2" charset="-122"/>
              </a:rPr>
              <a:t>“他要害我” 思维</a:t>
            </a:r>
            <a:r>
              <a:rPr lang="zh-CN" altLang="en-US" smtClean="0">
                <a:ea typeface="宋体" panose="02010600030101010101" pitchFamily="2" charset="-122"/>
              </a:rPr>
              <a:t>  在容易词和原文重复的词上不敢选择</a:t>
            </a:r>
            <a:endParaRPr lang="zh-CN" altLang="en-US" smtClean="0">
              <a:ea typeface="宋体" panose="02010600030101010101" pitchFamily="2" charset="-122"/>
            </a:endParaRPr>
          </a:p>
          <a:p>
            <a:r>
              <a:rPr lang="zh-CN" altLang="en-US" smtClean="0">
                <a:solidFill>
                  <a:srgbClr val="FF0000"/>
                </a:solidFill>
                <a:ea typeface="宋体" panose="02010600030101010101" pitchFamily="2" charset="-122"/>
              </a:rPr>
              <a:t>“真有道理” 思维  </a:t>
            </a:r>
            <a:r>
              <a:rPr lang="zh-CN" altLang="en-US" smtClean="0">
                <a:ea typeface="宋体" panose="02010600030101010101" pitchFamily="2" charset="-122"/>
              </a:rPr>
              <a:t>选项讲的是符合认知和客观事实的</a:t>
            </a:r>
            <a:r>
              <a:rPr lang="zh-CN" altLang="en-US" smtClean="0">
                <a:latin typeface="Arial" panose="020B0604020202020204" pitchFamily="34" charset="0"/>
                <a:ea typeface="宋体" panose="02010600030101010101" pitchFamily="2" charset="-122"/>
              </a:rPr>
              <a:t>“</a:t>
            </a:r>
            <a:r>
              <a:rPr lang="zh-CN" altLang="en-US" smtClean="0">
                <a:ea typeface="宋体" panose="02010600030101010101" pitchFamily="2" charset="-122"/>
              </a:rPr>
              <a:t>有道理</a:t>
            </a:r>
            <a:r>
              <a:rPr lang="zh-CN" altLang="en-US" smtClean="0">
                <a:latin typeface="Arial" panose="020B0604020202020204" pitchFamily="34" charset="0"/>
                <a:ea typeface="宋体" panose="02010600030101010101" pitchFamily="2" charset="-122"/>
              </a:rPr>
              <a:t>”</a:t>
            </a:r>
            <a:r>
              <a:rPr lang="zh-CN" altLang="en-US" smtClean="0">
                <a:ea typeface="宋体" panose="02010600030101010101" pitchFamily="2" charset="-122"/>
              </a:rPr>
              <a:t>选项</a:t>
            </a:r>
            <a:endParaRPr lang="zh-CN" altLang="en-US" smtClean="0">
              <a:ea typeface="宋体" panose="02010600030101010101" pitchFamily="2" charset="-122"/>
            </a:endParaRPr>
          </a:p>
          <a:p>
            <a:endParaRPr lang="zh-CN" altLang="en-US" smtClean="0">
              <a:ea typeface="宋体" panose="02010600030101010101" pitchFamily="2" charset="-122"/>
            </a:endParaRPr>
          </a:p>
        </p:txBody>
      </p:sp>
      <p:sp>
        <p:nvSpPr>
          <p:cNvPr id="52227" name="WordArt 5"/>
          <p:cNvSpPr>
            <a:spLocks noChangeArrowheads="1" noChangeShapeType="1" noTextEdit="1"/>
          </p:cNvSpPr>
          <p:nvPr/>
        </p:nvSpPr>
        <p:spPr bwMode="auto">
          <a:xfrm>
            <a:off x="893763" y="541338"/>
            <a:ext cx="5407025" cy="825500"/>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rPr>
              <a:t>重新构建阅读思维</a:t>
            </a:r>
            <a:endPar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3646488"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10" name="雷锋PPT网 www.lfppt.com"/>
          <p:cNvSpPr>
            <a:spLocks noChangeArrowheads="1"/>
          </p:cNvSpPr>
          <p:nvPr/>
        </p:nvSpPr>
        <p:spPr bwMode="auto">
          <a:xfrm>
            <a:off x="700088" y="-3175"/>
            <a:ext cx="2470150" cy="2835275"/>
          </a:xfrm>
          <a:prstGeom prst="rect">
            <a:avLst/>
          </a:prstGeom>
          <a:noFill/>
          <a:ln w="9525">
            <a:noFill/>
            <a:miter lim="800000"/>
          </a:ln>
        </p:spPr>
        <p:txBody>
          <a:bodyPr wrap="none">
            <a:spAutoFit/>
          </a:bodyPr>
          <a:lstStyle/>
          <a:p>
            <a:r>
              <a:rPr lang="zh-CN" altLang="en-US" sz="18000">
                <a:solidFill>
                  <a:schemeClr val="bg1"/>
                </a:solidFill>
                <a:latin typeface="方正手迹-小欢卡通体" panose="02010600030101010101"/>
              </a:rPr>
              <a:t>整</a:t>
            </a:r>
            <a:endParaRPr lang="zh-CN" altLang="en-US" sz="18000">
              <a:latin typeface="等线" panose="02010600030101010101" charset="-122"/>
            </a:endParaRPr>
          </a:p>
        </p:txBody>
      </p:sp>
      <p:sp>
        <p:nvSpPr>
          <p:cNvPr id="11" name="矩形 10"/>
          <p:cNvSpPr>
            <a:spLocks noChangeArrowheads="1"/>
          </p:cNvSpPr>
          <p:nvPr/>
        </p:nvSpPr>
        <p:spPr bwMode="auto">
          <a:xfrm>
            <a:off x="749300" y="2598738"/>
            <a:ext cx="2089150" cy="2378075"/>
          </a:xfrm>
          <a:prstGeom prst="rect">
            <a:avLst/>
          </a:prstGeom>
          <a:noFill/>
          <a:ln w="9525">
            <a:noFill/>
            <a:miter lim="800000"/>
          </a:ln>
        </p:spPr>
        <p:txBody>
          <a:bodyPr wrap="none">
            <a:spAutoFit/>
          </a:bodyPr>
          <a:lstStyle/>
          <a:p>
            <a:r>
              <a:rPr lang="zh-CN" altLang="en-US" sz="15000">
                <a:solidFill>
                  <a:schemeClr val="bg1"/>
                </a:solidFill>
                <a:latin typeface="方正手迹-小欢卡通体" panose="02010600030101010101"/>
              </a:rPr>
              <a:t>体</a:t>
            </a:r>
            <a:endParaRPr lang="zh-CN" altLang="en-US" sz="15000">
              <a:latin typeface="等线" panose="02010600030101010101" charset="-122"/>
            </a:endParaRPr>
          </a:p>
        </p:txBody>
      </p:sp>
      <p:grpSp>
        <p:nvGrpSpPr>
          <p:cNvPr id="22532" name="组合 15"/>
          <p:cNvGrpSpPr/>
          <p:nvPr/>
        </p:nvGrpSpPr>
        <p:grpSpPr bwMode="auto">
          <a:xfrm>
            <a:off x="87313" y="5037138"/>
            <a:ext cx="3349625" cy="1851025"/>
            <a:chOff x="1773535" y="2559857"/>
            <a:chExt cx="5406331" cy="2988154"/>
          </a:xfrm>
        </p:grpSpPr>
        <p:pic>
          <p:nvPicPr>
            <p:cNvPr id="22538" name="图形 16"/>
            <p:cNvPicPr>
              <a:picLocks noChangeAspect="1"/>
            </p:cNvPicPr>
            <p:nvPr/>
          </p:nvPicPr>
          <p:blipFill>
            <a:blip r:embed="rId1"/>
            <a:srcRect/>
            <a:stretch>
              <a:fillRect/>
            </a:stretch>
          </p:blipFill>
          <p:spPr bwMode="auto">
            <a:xfrm>
              <a:off x="1773535" y="2578217"/>
              <a:ext cx="1811141" cy="2297714"/>
            </a:xfrm>
            <a:prstGeom prst="rect">
              <a:avLst/>
            </a:prstGeom>
            <a:noFill/>
            <a:ln w="9525">
              <a:noFill/>
              <a:miter lim="800000"/>
              <a:headEnd/>
              <a:tailEnd/>
            </a:ln>
          </p:spPr>
        </p:pic>
        <p:pic>
          <p:nvPicPr>
            <p:cNvPr id="22539" name="图形 17"/>
            <p:cNvPicPr>
              <a:picLocks noChangeAspect="1"/>
            </p:cNvPicPr>
            <p:nvPr/>
          </p:nvPicPr>
          <p:blipFill>
            <a:blip r:embed="rId2"/>
            <a:srcRect/>
            <a:stretch>
              <a:fillRect/>
            </a:stretch>
          </p:blipFill>
          <p:spPr bwMode="auto">
            <a:xfrm>
              <a:off x="2335933" y="2588013"/>
              <a:ext cx="2959999" cy="2959998"/>
            </a:xfrm>
            <a:prstGeom prst="rect">
              <a:avLst/>
            </a:prstGeom>
            <a:noFill/>
            <a:ln w="9525">
              <a:noFill/>
              <a:miter lim="800000"/>
              <a:headEnd/>
              <a:tailEnd/>
            </a:ln>
          </p:spPr>
        </p:pic>
        <p:pic>
          <p:nvPicPr>
            <p:cNvPr id="22540" name="图形 18"/>
            <p:cNvPicPr>
              <a:picLocks noChangeAspect="1"/>
            </p:cNvPicPr>
            <p:nvPr/>
          </p:nvPicPr>
          <p:blipFill>
            <a:blip r:embed="rId3"/>
            <a:srcRect/>
            <a:stretch>
              <a:fillRect/>
            </a:stretch>
          </p:blipFill>
          <p:spPr bwMode="auto">
            <a:xfrm>
              <a:off x="3961149" y="2559857"/>
              <a:ext cx="1811144" cy="2297714"/>
            </a:xfrm>
            <a:prstGeom prst="rect">
              <a:avLst/>
            </a:prstGeom>
            <a:noFill/>
            <a:ln w="9525">
              <a:noFill/>
              <a:miter lim="800000"/>
              <a:headEnd/>
              <a:tailEnd/>
            </a:ln>
          </p:spPr>
        </p:pic>
        <p:pic>
          <p:nvPicPr>
            <p:cNvPr id="22541" name="图形 19"/>
            <p:cNvPicPr>
              <a:picLocks noChangeAspect="1"/>
            </p:cNvPicPr>
            <p:nvPr/>
          </p:nvPicPr>
          <p:blipFill>
            <a:blip r:embed="rId4"/>
            <a:srcRect/>
            <a:stretch>
              <a:fillRect/>
            </a:stretch>
          </p:blipFill>
          <p:spPr bwMode="auto">
            <a:xfrm>
              <a:off x="4679410" y="3176863"/>
              <a:ext cx="2500456" cy="1973331"/>
            </a:xfrm>
            <a:prstGeom prst="rect">
              <a:avLst/>
            </a:prstGeom>
            <a:noFill/>
            <a:ln w="9525">
              <a:noFill/>
              <a:miter lim="800000"/>
              <a:headEnd/>
              <a:tailEnd/>
            </a:ln>
          </p:spPr>
        </p:pic>
      </p:grpSp>
      <p:pic>
        <p:nvPicPr>
          <p:cNvPr id="22533" name="图片 20"/>
          <p:cNvPicPr>
            <a:picLocks noChangeAspect="1"/>
          </p:cNvPicPr>
          <p:nvPr/>
        </p:nvPicPr>
        <p:blipFill>
          <a:blip r:embed="rId5"/>
          <a:srcRect l="56738"/>
          <a:stretch>
            <a:fillRect/>
          </a:stretch>
        </p:blipFill>
        <p:spPr bwMode="auto">
          <a:xfrm rot="-1871005">
            <a:off x="1252538" y="4424363"/>
            <a:ext cx="1771650" cy="1206500"/>
          </a:xfrm>
          <a:prstGeom prst="rect">
            <a:avLst/>
          </a:prstGeom>
          <a:noFill/>
          <a:ln w="9525">
            <a:noFill/>
            <a:miter lim="800000"/>
            <a:headEnd/>
            <a:tailEnd/>
          </a:ln>
        </p:spPr>
      </p:pic>
      <p:pic>
        <p:nvPicPr>
          <p:cNvPr id="22" name="图形 21"/>
          <p:cNvPicPr>
            <a:picLocks noChangeAspect="1"/>
          </p:cNvPicPr>
          <p:nvPr/>
        </p:nvPicPr>
        <p:blipFill>
          <a:blip r:embed="rId6"/>
          <a:srcRect/>
          <a:stretch>
            <a:fillRect/>
          </a:stretch>
        </p:blipFill>
        <p:spPr bwMode="auto">
          <a:xfrm>
            <a:off x="754063" y="1287463"/>
            <a:ext cx="268287" cy="268287"/>
          </a:xfrm>
          <a:prstGeom prst="rect">
            <a:avLst/>
          </a:prstGeom>
          <a:noFill/>
          <a:ln w="9525">
            <a:noFill/>
            <a:miter lim="800000"/>
            <a:headEnd/>
            <a:tailEnd/>
          </a:ln>
        </p:spPr>
      </p:pic>
      <p:cxnSp>
        <p:nvCxnSpPr>
          <p:cNvPr id="37" name="直接连接符 36"/>
          <p:cNvCxnSpPr/>
          <p:nvPr/>
        </p:nvCxnSpPr>
        <p:spPr>
          <a:xfrm>
            <a:off x="5321300" y="5502275"/>
            <a:ext cx="521176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537" name="Text Box 29"/>
          <p:cNvSpPr txBox="1">
            <a:spLocks noChangeArrowheads="1"/>
          </p:cNvSpPr>
          <p:nvPr/>
        </p:nvSpPr>
        <p:spPr bwMode="auto">
          <a:xfrm>
            <a:off x="4216400" y="941388"/>
            <a:ext cx="7018338" cy="2830512"/>
          </a:xfrm>
          <a:prstGeom prst="rect">
            <a:avLst/>
          </a:prstGeom>
          <a:noFill/>
          <a:ln w="9525">
            <a:noFill/>
            <a:miter lim="800000"/>
          </a:ln>
        </p:spPr>
        <p:txBody>
          <a:bodyPr>
            <a:spAutoFit/>
          </a:bodyPr>
          <a:lstStyle/>
          <a:p>
            <a:pPr lvl="1"/>
            <a:r>
              <a:rPr lang="zh-CN" altLang="en-US" sz="1800"/>
              <a:t> </a:t>
            </a:r>
            <a:r>
              <a:rPr lang="zh-CN" altLang="en-US" sz="2400"/>
              <a:t>本次基础测试的出题思路与近年浙江高考卷基本一致，选材充分体现了</a:t>
            </a:r>
            <a:r>
              <a:rPr lang="en-US" altLang="zh-CN" sz="2400"/>
              <a:t>《</a:t>
            </a:r>
            <a:r>
              <a:rPr lang="zh-CN" altLang="en-US" sz="2400"/>
              <a:t>普通高中英语课程标准</a:t>
            </a:r>
            <a:r>
              <a:rPr lang="en-US" altLang="zh-CN" sz="2400"/>
              <a:t>》</a:t>
            </a:r>
            <a:r>
              <a:rPr lang="zh-CN" altLang="en-US" sz="2400"/>
              <a:t>精神以及当前英语考试改革的方向，重点考查学生综合运用语言和语法知识的能力，以及用英语获取信息、处理信息、分析问题和解决问题的能力。</a:t>
            </a:r>
            <a:endParaRPr lang="zh-CN" altLang="en-US" sz="2400"/>
          </a:p>
          <a:p>
            <a:pPr>
              <a:spcBef>
                <a:spcPct val="50000"/>
              </a:spcBef>
            </a:pPr>
            <a:endParaRPr lang="zh-CN" altLang="en-US" sz="2400"/>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250" fill="hold"/>
                                        <p:tgtEl>
                                          <p:spTgt spid="10"/>
                                        </p:tgtEl>
                                        <p:attrNameLst>
                                          <p:attrName>ppt_w</p:attrName>
                                        </p:attrNameLst>
                                      </p:cBhvr>
                                      <p:tavLst>
                                        <p:tav tm="0">
                                          <p:val>
                                            <p:fltVal val="0"/>
                                          </p:val>
                                        </p:tav>
                                        <p:tav tm="100000">
                                          <p:val>
                                            <p:strVal val="#ppt_w"/>
                                          </p:val>
                                        </p:tav>
                                      </p:tavLst>
                                    </p:anim>
                                    <p:anim calcmode="lin" valueType="num">
                                      <p:cBhvr>
                                        <p:cTn id="12" dur="1250" fill="hold"/>
                                        <p:tgtEl>
                                          <p:spTgt spid="10"/>
                                        </p:tgtEl>
                                        <p:attrNameLst>
                                          <p:attrName>ppt_h</p:attrName>
                                        </p:attrNameLst>
                                      </p:cBhvr>
                                      <p:tavLst>
                                        <p:tav tm="0">
                                          <p:val>
                                            <p:fltVal val="0"/>
                                          </p:val>
                                        </p:tav>
                                        <p:tav tm="100000">
                                          <p:val>
                                            <p:strVal val="#ppt_h"/>
                                          </p:val>
                                        </p:tav>
                                      </p:tavLst>
                                    </p:anim>
                                    <p:anim calcmode="lin" valueType="num">
                                      <p:cBhvr>
                                        <p:cTn id="13" dur="1250" fill="hold"/>
                                        <p:tgtEl>
                                          <p:spTgt spid="10"/>
                                        </p:tgtEl>
                                        <p:attrNameLst>
                                          <p:attrName>style.rotation</p:attrName>
                                        </p:attrNameLst>
                                      </p:cBhvr>
                                      <p:tavLst>
                                        <p:tav tm="0">
                                          <p:val>
                                            <p:fltVal val="360"/>
                                          </p:val>
                                        </p:tav>
                                        <p:tav tm="100000">
                                          <p:val>
                                            <p:fltVal val="0"/>
                                          </p:val>
                                        </p:tav>
                                      </p:tavLst>
                                    </p:anim>
                                    <p:animEffect transition="in" filter="fade">
                                      <p:cBhvr>
                                        <p:cTn id="14" dur="1250"/>
                                        <p:tgtEl>
                                          <p:spTgt spid="10"/>
                                        </p:tgtEl>
                                      </p:cBhvr>
                                    </p:animEffect>
                                  </p:childTnLst>
                                </p:cTn>
                              </p:par>
                              <p:par>
                                <p:cTn id="15" presetID="2" presetClass="entr" presetSubtype="9"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0-#ppt_w/2"/>
                                          </p:val>
                                        </p:tav>
                                        <p:tav tm="100000">
                                          <p:val>
                                            <p:strVal val="#ppt_x"/>
                                          </p:val>
                                        </p:tav>
                                      </p:tavLst>
                                    </p:anim>
                                    <p:anim calcmode="lin" valueType="num">
                                      <p:cBhvr additive="base">
                                        <p:cTn id="18" dur="1500" fill="hold"/>
                                        <p:tgtEl>
                                          <p:spTgt spid="11"/>
                                        </p:tgtEl>
                                        <p:attrNameLst>
                                          <p:attrName>ppt_y</p:attrName>
                                        </p:attrNameLst>
                                      </p:cBhvr>
                                      <p:tavLst>
                                        <p:tav tm="0">
                                          <p:val>
                                            <p:strVal val="0-#ppt_h/2"/>
                                          </p:val>
                                        </p:tav>
                                        <p:tav tm="100000">
                                          <p:val>
                                            <p:strVal val="#ppt_y"/>
                                          </p:val>
                                        </p:tav>
                                      </p:tavLst>
                                    </p:anim>
                                  </p:childTnLst>
                                </p:cTn>
                              </p:par>
                              <p:par>
                                <p:cTn id="19" presetID="49" presetClass="entr" presetSubtype="0" decel="100000" fill="hold" grpId="1" nodeType="with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250" fill="hold"/>
                                        <p:tgtEl>
                                          <p:spTgt spid="11"/>
                                        </p:tgtEl>
                                        <p:attrNameLst>
                                          <p:attrName>ppt_w</p:attrName>
                                        </p:attrNameLst>
                                      </p:cBhvr>
                                      <p:tavLst>
                                        <p:tav tm="0">
                                          <p:val>
                                            <p:fltVal val="0"/>
                                          </p:val>
                                        </p:tav>
                                        <p:tav tm="100000">
                                          <p:val>
                                            <p:strVal val="#ppt_w"/>
                                          </p:val>
                                        </p:tav>
                                      </p:tavLst>
                                    </p:anim>
                                    <p:anim calcmode="lin" valueType="num">
                                      <p:cBhvr>
                                        <p:cTn id="22" dur="1250" fill="hold"/>
                                        <p:tgtEl>
                                          <p:spTgt spid="11"/>
                                        </p:tgtEl>
                                        <p:attrNameLst>
                                          <p:attrName>ppt_h</p:attrName>
                                        </p:attrNameLst>
                                      </p:cBhvr>
                                      <p:tavLst>
                                        <p:tav tm="0">
                                          <p:val>
                                            <p:fltVal val="0"/>
                                          </p:val>
                                        </p:tav>
                                        <p:tav tm="100000">
                                          <p:val>
                                            <p:strVal val="#ppt_h"/>
                                          </p:val>
                                        </p:tav>
                                      </p:tavLst>
                                    </p:anim>
                                    <p:anim calcmode="lin" valueType="num">
                                      <p:cBhvr>
                                        <p:cTn id="23" dur="1250" fill="hold"/>
                                        <p:tgtEl>
                                          <p:spTgt spid="11"/>
                                        </p:tgtEl>
                                        <p:attrNameLst>
                                          <p:attrName>style.rotation</p:attrName>
                                        </p:attrNameLst>
                                      </p:cBhvr>
                                      <p:tavLst>
                                        <p:tav tm="0">
                                          <p:val>
                                            <p:fltVal val="360"/>
                                          </p:val>
                                        </p:tav>
                                        <p:tav tm="100000">
                                          <p:val>
                                            <p:fltVal val="0"/>
                                          </p:val>
                                        </p:tav>
                                      </p:tavLst>
                                    </p:anim>
                                    <p:animEffect transition="in" filter="fade">
                                      <p:cBhvr>
                                        <p:cTn id="24" dur="125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2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bwMode="auto">
          <a:xfrm>
            <a:off x="963613" y="1966913"/>
            <a:ext cx="10972800" cy="1143000"/>
          </a:xfrm>
          <a:prstGeom prst="rect">
            <a:avLst/>
          </a:prstGeom>
          <a:noFill/>
          <a:ln>
            <a:miter lim="800000"/>
          </a:ln>
        </p:spPr>
        <p:txBody>
          <a:bodyPr/>
          <a:lstStyle/>
          <a:p>
            <a:r>
              <a:rPr lang="zh-CN" altLang="en-US" smtClean="0">
                <a:ea typeface="宋体" panose="02010600030101010101" pitchFamily="2" charset="-122"/>
              </a:rPr>
              <a:t>三构建</a:t>
            </a:r>
            <a:endParaRPr lang="zh-CN" altLang="en-US" smtClean="0">
              <a:ea typeface="宋体" panose="02010600030101010101" pitchFamily="2" charset="-122"/>
            </a:endParaRPr>
          </a:p>
        </p:txBody>
      </p:sp>
      <p:sp>
        <p:nvSpPr>
          <p:cNvPr id="53250" name="Rectangle 3"/>
          <p:cNvSpPr>
            <a:spLocks noGrp="1" noChangeArrowheads="1"/>
          </p:cNvSpPr>
          <p:nvPr>
            <p:ph type="body" idx="4294967295"/>
          </p:nvPr>
        </p:nvSpPr>
        <p:spPr bwMode="auto">
          <a:xfrm>
            <a:off x="622300" y="2882900"/>
            <a:ext cx="10972800" cy="4525963"/>
          </a:xfrm>
          <a:prstGeom prst="rect">
            <a:avLst/>
          </a:prstGeom>
          <a:noFill/>
          <a:ln>
            <a:miter lim="800000"/>
          </a:ln>
        </p:spPr>
        <p:txBody>
          <a:bodyPr/>
          <a:lstStyle/>
          <a:p>
            <a:endParaRPr lang="zh-CN" altLang="en-US" smtClean="0">
              <a:ea typeface="宋体" panose="02010600030101010101" pitchFamily="2" charset="-122"/>
            </a:endParaRPr>
          </a:p>
          <a:p>
            <a:r>
              <a:rPr lang="zh-CN" altLang="en-US" smtClean="0">
                <a:ea typeface="宋体" panose="02010600030101010101" pitchFamily="2" charset="-122"/>
              </a:rPr>
              <a:t>有限时间思维：</a:t>
            </a:r>
            <a:r>
              <a:rPr lang="en-US" altLang="zh-CN" smtClean="0">
                <a:ea typeface="宋体" panose="02010600030101010101" pitchFamily="2" charset="-122"/>
              </a:rPr>
              <a:t>30</a:t>
            </a:r>
            <a:r>
              <a:rPr lang="zh-CN" altLang="en-US" smtClean="0">
                <a:ea typeface="宋体" panose="02010600030101010101" pitchFamily="2" charset="-122"/>
              </a:rPr>
              <a:t>分钟</a:t>
            </a:r>
            <a:r>
              <a:rPr lang="en-US" altLang="zh-CN" smtClean="0">
                <a:ea typeface="宋体" panose="02010600030101010101" pitchFamily="2" charset="-122"/>
              </a:rPr>
              <a:t>-20</a:t>
            </a:r>
            <a:r>
              <a:rPr lang="zh-CN" altLang="en-US" smtClean="0">
                <a:ea typeface="宋体" panose="02010600030101010101" pitchFamily="2" charset="-122"/>
              </a:rPr>
              <a:t>分钟（高山法则）</a:t>
            </a:r>
            <a:endParaRPr lang="zh-CN" altLang="en-US" smtClean="0">
              <a:ea typeface="宋体" panose="02010600030101010101" pitchFamily="2" charset="-122"/>
            </a:endParaRPr>
          </a:p>
          <a:p>
            <a:r>
              <a:rPr lang="zh-CN" altLang="en-US" smtClean="0">
                <a:ea typeface="宋体" panose="02010600030101010101" pitchFamily="2" charset="-122"/>
              </a:rPr>
              <a:t>结构式阅读法：思维  逻辑 题型 选项</a:t>
            </a:r>
            <a:endParaRPr lang="zh-CN" altLang="en-US" smtClean="0">
              <a:ea typeface="宋体" panose="02010600030101010101" pitchFamily="2" charset="-122"/>
            </a:endParaRPr>
          </a:p>
          <a:p>
            <a:r>
              <a:rPr lang="zh-CN" altLang="en-US" smtClean="0">
                <a:ea typeface="宋体" panose="02010600030101010101" pitchFamily="2" charset="-122"/>
              </a:rPr>
              <a:t>复盘总结思维： 熟悉干扰选项特征   了解出题规律</a:t>
            </a:r>
            <a:endParaRPr lang="zh-CN" altLang="en-US" smtClean="0">
              <a:ea typeface="宋体" panose="02010600030101010101" pitchFamily="2" charset="-122"/>
            </a:endParaRPr>
          </a:p>
        </p:txBody>
      </p:sp>
      <p:sp>
        <p:nvSpPr>
          <p:cNvPr id="53251" name="WordArt 4"/>
          <p:cNvSpPr>
            <a:spLocks noChangeArrowheads="1" noChangeShapeType="1" noTextEdit="1"/>
          </p:cNvSpPr>
          <p:nvPr/>
        </p:nvSpPr>
        <p:spPr bwMode="auto">
          <a:xfrm>
            <a:off x="893763" y="541338"/>
            <a:ext cx="5407025" cy="825500"/>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rPr>
              <a:t>重新构建阅读思维</a:t>
            </a:r>
            <a:endParaRPr lang="zh-CN" alt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宋体" panose="02010600030101010101" pitchFamily="2" charset="-122"/>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1326813" y="5957888"/>
            <a:ext cx="1193800" cy="1192212"/>
          </a:xfrm>
          <a:prstGeom prst="ellipse">
            <a:avLst/>
          </a:prstGeom>
          <a:solidFill>
            <a:srgbClr val="A0CBD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54274" name="文本框 9"/>
          <p:cNvSpPr txBox="1">
            <a:spLocks noChangeArrowheads="1"/>
          </p:cNvSpPr>
          <p:nvPr/>
        </p:nvSpPr>
        <p:spPr bwMode="auto">
          <a:xfrm>
            <a:off x="4133850" y="390525"/>
            <a:ext cx="3924300" cy="641350"/>
          </a:xfrm>
          <a:prstGeom prst="rect">
            <a:avLst/>
          </a:prstGeom>
          <a:noFill/>
          <a:ln w="9525">
            <a:noFill/>
            <a:miter lim="800000"/>
          </a:ln>
        </p:spPr>
        <p:txBody>
          <a:bodyPr>
            <a:spAutoFit/>
          </a:bodyPr>
          <a:lstStyle/>
          <a:p>
            <a:pPr algn="ctr"/>
            <a:r>
              <a:rPr lang="zh-CN" altLang="en-US" sz="3600"/>
              <a:t>干扰选项特征</a:t>
            </a:r>
            <a:endParaRPr lang="zh-CN" altLang="en-US" sz="3600"/>
          </a:p>
        </p:txBody>
      </p:sp>
      <p:cxnSp>
        <p:nvCxnSpPr>
          <p:cNvPr id="13" name="直接连接符 12"/>
          <p:cNvCxnSpPr/>
          <p:nvPr/>
        </p:nvCxnSpPr>
        <p:spPr>
          <a:xfrm>
            <a:off x="77914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54276" name="图形 14"/>
          <p:cNvPicPr>
            <a:picLocks noChangeAspect="1"/>
          </p:cNvPicPr>
          <p:nvPr/>
        </p:nvPicPr>
        <p:blipFill>
          <a:blip r:embed="rId1"/>
          <a:srcRect/>
          <a:stretch>
            <a:fillRect/>
          </a:stretch>
        </p:blipFill>
        <p:spPr bwMode="auto">
          <a:xfrm>
            <a:off x="4316413" y="596900"/>
            <a:ext cx="171450" cy="171450"/>
          </a:xfrm>
          <a:prstGeom prst="rect">
            <a:avLst/>
          </a:prstGeom>
          <a:noFill/>
          <a:ln w="9525">
            <a:noFill/>
            <a:miter lim="800000"/>
            <a:headEnd/>
            <a:tailEnd/>
          </a:ln>
        </p:spPr>
      </p:pic>
      <p:pic>
        <p:nvPicPr>
          <p:cNvPr id="54277" name="图形 15"/>
          <p:cNvPicPr>
            <a:picLocks noChangeAspect="1"/>
          </p:cNvPicPr>
          <p:nvPr/>
        </p:nvPicPr>
        <p:blipFill>
          <a:blip r:embed="rId1"/>
          <a:srcRect/>
          <a:stretch>
            <a:fillRect/>
          </a:stretch>
        </p:blipFill>
        <p:spPr bwMode="auto">
          <a:xfrm>
            <a:off x="7707313" y="596900"/>
            <a:ext cx="171450" cy="171450"/>
          </a:xfrm>
          <a:prstGeom prst="rect">
            <a:avLst/>
          </a:prstGeom>
          <a:noFill/>
          <a:ln w="9525">
            <a:noFill/>
            <a:miter lim="800000"/>
            <a:headEnd/>
            <a:tailEnd/>
          </a:ln>
        </p:spPr>
      </p:pic>
      <p:cxnSp>
        <p:nvCxnSpPr>
          <p:cNvPr id="18" name="直接连接符 17"/>
          <p:cNvCxnSpPr/>
          <p:nvPr/>
        </p:nvCxnSpPr>
        <p:spPr>
          <a:xfrm>
            <a:off x="3829050" y="682625"/>
            <a:ext cx="571500" cy="0"/>
          </a:xfrm>
          <a:prstGeom prst="line">
            <a:avLst/>
          </a:prstGeom>
          <a:ln w="19050"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pic>
        <p:nvPicPr>
          <p:cNvPr id="54279" name="图形 10"/>
          <p:cNvPicPr>
            <a:picLocks noChangeAspect="1"/>
          </p:cNvPicPr>
          <p:nvPr/>
        </p:nvPicPr>
        <p:blipFill>
          <a:blip r:embed="rId2"/>
          <a:srcRect l="19173" t="1041" r="22017" b="5670"/>
          <a:stretch>
            <a:fillRect/>
          </a:stretch>
        </p:blipFill>
        <p:spPr bwMode="auto">
          <a:xfrm>
            <a:off x="11288713" y="5670550"/>
            <a:ext cx="739775" cy="977900"/>
          </a:xfrm>
          <a:prstGeom prst="rect">
            <a:avLst/>
          </a:prstGeom>
          <a:noFill/>
          <a:ln w="9525">
            <a:noFill/>
            <a:miter lim="800000"/>
            <a:headEnd/>
            <a:tailEnd/>
          </a:ln>
        </p:spPr>
      </p:pic>
      <p:grpSp>
        <p:nvGrpSpPr>
          <p:cNvPr id="54280" name="组合 35"/>
          <p:cNvGrpSpPr/>
          <p:nvPr/>
        </p:nvGrpSpPr>
        <p:grpSpPr bwMode="auto">
          <a:xfrm>
            <a:off x="6973888" y="2289175"/>
            <a:ext cx="695325" cy="695325"/>
            <a:chOff x="11203" y="3663"/>
            <a:chExt cx="1094" cy="1094"/>
          </a:xfrm>
        </p:grpSpPr>
        <p:sp>
          <p:nvSpPr>
            <p:cNvPr id="54287" name="Oval 32"/>
            <p:cNvSpPr>
              <a:spLocks noChangeArrowheads="1"/>
            </p:cNvSpPr>
            <p:nvPr/>
          </p:nvSpPr>
          <p:spPr bwMode="auto">
            <a:xfrm>
              <a:off x="11203" y="3663"/>
              <a:ext cx="1095" cy="1095"/>
            </a:xfrm>
            <a:prstGeom prst="ellipse">
              <a:avLst/>
            </a:prstGeom>
            <a:noFill/>
            <a:ln w="6350">
              <a:solidFill>
                <a:srgbClr val="F8F8F8"/>
              </a:solidFill>
              <a:round/>
            </a:ln>
          </p:spPr>
          <p:txBody>
            <a:bodyPr wrap="none" anchor="ctr"/>
            <a:lstStyle/>
            <a:p>
              <a:endParaRPr lang="zh-CN" altLang="en-US" sz="1800">
                <a:solidFill>
                  <a:srgbClr val="000000"/>
                </a:solidFill>
                <a:latin typeface="字魂59号-创粗黑" panose="02010600030101010101"/>
              </a:endParaRPr>
            </a:p>
          </p:txBody>
        </p:sp>
        <p:sp>
          <p:nvSpPr>
            <p:cNvPr id="54288" name="Freeform 109"/>
            <p:cNvSpPr>
              <a:spLocks noChangeArrowheads="1"/>
            </p:cNvSpPr>
            <p:nvPr/>
          </p:nvSpPr>
          <p:spPr bwMode="auto">
            <a:xfrm>
              <a:off x="11432" y="3892"/>
              <a:ext cx="636" cy="636"/>
            </a:xfrm>
            <a:custGeom>
              <a:avLst/>
              <a:gdLst>
                <a:gd name="T0" fmla="*/ 354 w 634"/>
                <a:gd name="T1" fmla="*/ 0 h 634"/>
                <a:gd name="T2" fmla="*/ 354 w 634"/>
                <a:gd name="T3" fmla="*/ 693 h 634"/>
                <a:gd name="T4" fmla="*/ 354 w 634"/>
                <a:gd name="T5" fmla="*/ 0 h 634"/>
                <a:gd name="T6" fmla="*/ 605 w 634"/>
                <a:gd name="T7" fmla="*/ 192 h 634"/>
                <a:gd name="T8" fmla="*/ 472 w 634"/>
                <a:gd name="T9" fmla="*/ 324 h 634"/>
                <a:gd name="T10" fmla="*/ 605 w 634"/>
                <a:gd name="T11" fmla="*/ 192 h 634"/>
                <a:gd name="T12" fmla="*/ 576 w 634"/>
                <a:gd name="T13" fmla="*/ 133 h 634"/>
                <a:gd name="T14" fmla="*/ 413 w 634"/>
                <a:gd name="T15" fmla="*/ 59 h 634"/>
                <a:gd name="T16" fmla="*/ 266 w 634"/>
                <a:gd name="T17" fmla="*/ 324 h 634"/>
                <a:gd name="T18" fmla="*/ 281 w 634"/>
                <a:gd name="T19" fmla="*/ 222 h 634"/>
                <a:gd name="T20" fmla="*/ 413 w 634"/>
                <a:gd name="T21" fmla="*/ 222 h 634"/>
                <a:gd name="T22" fmla="*/ 266 w 634"/>
                <a:gd name="T23" fmla="*/ 324 h 634"/>
                <a:gd name="T24" fmla="*/ 428 w 634"/>
                <a:gd name="T25" fmla="*/ 369 h 634"/>
                <a:gd name="T26" fmla="*/ 354 w 634"/>
                <a:gd name="T27" fmla="*/ 472 h 634"/>
                <a:gd name="T28" fmla="*/ 266 w 634"/>
                <a:gd name="T29" fmla="*/ 369 h 634"/>
                <a:gd name="T30" fmla="*/ 325 w 634"/>
                <a:gd name="T31" fmla="*/ 44 h 634"/>
                <a:gd name="T32" fmla="*/ 354 w 634"/>
                <a:gd name="T33" fmla="*/ 44 h 634"/>
                <a:gd name="T34" fmla="*/ 413 w 634"/>
                <a:gd name="T35" fmla="*/ 192 h 634"/>
                <a:gd name="T36" fmla="*/ 295 w 634"/>
                <a:gd name="T37" fmla="*/ 192 h 634"/>
                <a:gd name="T38" fmla="*/ 281 w 634"/>
                <a:gd name="T39" fmla="*/ 59 h 634"/>
                <a:gd name="T40" fmla="*/ 251 w 634"/>
                <a:gd name="T41" fmla="*/ 147 h 634"/>
                <a:gd name="T42" fmla="*/ 281 w 634"/>
                <a:gd name="T43" fmla="*/ 59 h 634"/>
                <a:gd name="T44" fmla="*/ 89 w 634"/>
                <a:gd name="T45" fmla="*/ 192 h 634"/>
                <a:gd name="T46" fmla="*/ 237 w 634"/>
                <a:gd name="T47" fmla="*/ 324 h 634"/>
                <a:gd name="T48" fmla="*/ 89 w 634"/>
                <a:gd name="T49" fmla="*/ 192 h 634"/>
                <a:gd name="T50" fmla="*/ 89 w 634"/>
                <a:gd name="T51" fmla="*/ 526 h 634"/>
                <a:gd name="T52" fmla="*/ 237 w 634"/>
                <a:gd name="T53" fmla="*/ 369 h 634"/>
                <a:gd name="T54" fmla="*/ 89 w 634"/>
                <a:gd name="T55" fmla="*/ 526 h 634"/>
                <a:gd name="T56" fmla="*/ 118 w 634"/>
                <a:gd name="T57" fmla="*/ 561 h 634"/>
                <a:gd name="T58" fmla="*/ 281 w 634"/>
                <a:gd name="T59" fmla="*/ 649 h 634"/>
                <a:gd name="T60" fmla="*/ 369 w 634"/>
                <a:gd name="T61" fmla="*/ 649 h 634"/>
                <a:gd name="T62" fmla="*/ 354 w 634"/>
                <a:gd name="T63" fmla="*/ 649 h 634"/>
                <a:gd name="T64" fmla="*/ 295 w 634"/>
                <a:gd name="T65" fmla="*/ 526 h 634"/>
                <a:gd name="T66" fmla="*/ 413 w 634"/>
                <a:gd name="T67" fmla="*/ 526 h 634"/>
                <a:gd name="T68" fmla="*/ 413 w 634"/>
                <a:gd name="T69" fmla="*/ 649 h 634"/>
                <a:gd name="T70" fmla="*/ 442 w 634"/>
                <a:gd name="T71" fmla="*/ 546 h 634"/>
                <a:gd name="T72" fmla="*/ 413 w 634"/>
                <a:gd name="T73" fmla="*/ 649 h 634"/>
                <a:gd name="T74" fmla="*/ 605 w 634"/>
                <a:gd name="T75" fmla="*/ 526 h 634"/>
                <a:gd name="T76" fmla="*/ 472 w 634"/>
                <a:gd name="T77" fmla="*/ 369 h 634"/>
                <a:gd name="T78" fmla="*/ 605 w 634"/>
                <a:gd name="T79" fmla="*/ 52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w="9525">
              <a:noFill/>
              <a:round/>
            </a:ln>
          </p:spPr>
          <p:txBody>
            <a:bodyPr wrap="none" anchor="ctr"/>
            <a:lstStyle/>
            <a:p>
              <a:endParaRPr lang="zh-CN" altLang="en-US"/>
            </a:p>
          </p:txBody>
        </p:sp>
      </p:grpSp>
      <p:sp>
        <p:nvSpPr>
          <p:cNvPr id="54281" name="TextBox 54"/>
          <p:cNvSpPr txBox="1">
            <a:spLocks noChangeArrowheads="1"/>
          </p:cNvSpPr>
          <p:nvPr/>
        </p:nvSpPr>
        <p:spPr bwMode="auto">
          <a:xfrm>
            <a:off x="6718300" y="3127375"/>
            <a:ext cx="1206500" cy="396875"/>
          </a:xfrm>
          <a:prstGeom prst="rect">
            <a:avLst/>
          </a:prstGeom>
          <a:noFill/>
          <a:ln w="9525">
            <a:noFill/>
            <a:miter lim="800000"/>
          </a:ln>
        </p:spPr>
        <p:txBody>
          <a:bodyPr wrap="none">
            <a:spAutoFit/>
          </a:bodyPr>
          <a:lstStyle/>
          <a:p>
            <a:pPr algn="ctr" defTabSz="1217930"/>
            <a:r>
              <a:rPr lang="zh-CN" altLang="en-US" sz="2000" b="1">
                <a:solidFill>
                  <a:schemeClr val="bg1"/>
                </a:solidFill>
                <a:latin typeface="等线" panose="02010600030101010101" charset="-122"/>
              </a:rPr>
              <a:t>标题文本</a:t>
            </a:r>
            <a:endParaRPr lang="en-US" altLang="zh-CN" sz="2000" b="1">
              <a:solidFill>
                <a:schemeClr val="bg1"/>
              </a:solidFill>
              <a:latin typeface="等线" panose="02010600030101010101" charset="-122"/>
            </a:endParaRPr>
          </a:p>
        </p:txBody>
      </p:sp>
      <p:sp>
        <p:nvSpPr>
          <p:cNvPr id="54282" name="Rectangle 60"/>
          <p:cNvSpPr>
            <a:spLocks noChangeArrowheads="1"/>
          </p:cNvSpPr>
          <p:nvPr/>
        </p:nvSpPr>
        <p:spPr bwMode="auto">
          <a:xfrm>
            <a:off x="6184900" y="3481388"/>
            <a:ext cx="2273300" cy="915987"/>
          </a:xfrm>
          <a:prstGeom prst="rect">
            <a:avLst/>
          </a:prstGeom>
          <a:noFill/>
          <a:ln w="9525">
            <a:noFill/>
            <a:miter lim="800000"/>
          </a:ln>
        </p:spPr>
        <p:txBody>
          <a:bodyPr>
            <a:spAutoFit/>
          </a:bodyPr>
          <a:lstStyle/>
          <a:p>
            <a:pPr algn="ctr">
              <a:lnSpc>
                <a:spcPct val="150000"/>
              </a:lnSpc>
            </a:pPr>
            <a:r>
              <a:rPr lang="zh-CN" altLang="en-US" sz="1200">
                <a:solidFill>
                  <a:schemeClr val="bg1"/>
                </a:solidFill>
                <a:latin typeface="等线" panose="02010600030101010101" charset="-122"/>
              </a:rPr>
              <a:t>这里可以添加主要内容这里可以添加主要内容这里可以添加主要内容</a:t>
            </a:r>
            <a:endParaRPr lang="en-US" altLang="zh-CN" sz="1200">
              <a:solidFill>
                <a:schemeClr val="bg1"/>
              </a:solidFill>
              <a:latin typeface="等线" panose="02010600030101010101" charset="-122"/>
            </a:endParaRPr>
          </a:p>
        </p:txBody>
      </p:sp>
      <p:sp>
        <p:nvSpPr>
          <p:cNvPr id="2" name="箭头: 右 1"/>
          <p:cNvSpPr/>
          <p:nvPr/>
        </p:nvSpPr>
        <p:spPr>
          <a:xfrm>
            <a:off x="1346200" y="5386388"/>
            <a:ext cx="9264650" cy="385762"/>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46" name="箭头: 右 45"/>
          <p:cNvSpPr/>
          <p:nvPr/>
        </p:nvSpPr>
        <p:spPr>
          <a:xfrm>
            <a:off x="4824413" y="5883275"/>
            <a:ext cx="4911725" cy="38576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47" name="箭头: 右 46"/>
          <p:cNvSpPr/>
          <p:nvPr/>
        </p:nvSpPr>
        <p:spPr>
          <a:xfrm>
            <a:off x="2074863" y="4803775"/>
            <a:ext cx="4121150" cy="384175"/>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54286" name="Text Box 21"/>
          <p:cNvSpPr txBox="1">
            <a:spLocks noChangeArrowheads="1"/>
          </p:cNvSpPr>
          <p:nvPr/>
        </p:nvSpPr>
        <p:spPr bwMode="auto">
          <a:xfrm>
            <a:off x="1206500" y="1260475"/>
            <a:ext cx="9663113" cy="3016250"/>
          </a:xfrm>
          <a:prstGeom prst="rect">
            <a:avLst/>
          </a:prstGeom>
          <a:noFill/>
          <a:ln w="9525">
            <a:noFill/>
            <a:miter lim="800000"/>
          </a:ln>
        </p:spPr>
        <p:txBody>
          <a:bodyPr>
            <a:spAutoFit/>
          </a:bodyPr>
          <a:lstStyle/>
          <a:p>
            <a:pPr marL="342900" indent="-342900"/>
            <a:r>
              <a:rPr lang="en-US" altLang="zh-CN" sz="3200"/>
              <a:t>1.</a:t>
            </a:r>
            <a:r>
              <a:rPr lang="zh-CN" altLang="en-US" sz="3200"/>
              <a:t>拼凑细节 容易的词有亲切感 难的词有恐惧感</a:t>
            </a:r>
            <a:endParaRPr lang="zh-CN" altLang="en-US" sz="3200"/>
          </a:p>
          <a:p>
            <a:pPr marL="342900" indent="-342900"/>
            <a:r>
              <a:rPr lang="en-US" altLang="zh-CN" sz="3200"/>
              <a:t>2.</a:t>
            </a:r>
            <a:r>
              <a:rPr lang="zh-CN" altLang="en-US" sz="3200"/>
              <a:t>无中生有  真理 放之四海而皆准</a:t>
            </a:r>
            <a:endParaRPr lang="zh-CN" altLang="en-US" sz="3200"/>
          </a:p>
          <a:p>
            <a:pPr marL="342900" indent="-342900"/>
            <a:r>
              <a:rPr lang="en-US" altLang="zh-CN" sz="3200"/>
              <a:t>3.</a:t>
            </a:r>
            <a:r>
              <a:rPr lang="zh-CN" altLang="en-US" sz="3200"/>
              <a:t>反客为主  原文是客观 选项是主观 </a:t>
            </a:r>
            <a:endParaRPr lang="zh-CN" altLang="en-US" sz="3200"/>
          </a:p>
          <a:p>
            <a:pPr marL="342900" indent="-342900"/>
            <a:r>
              <a:rPr lang="en-US" altLang="zh-CN" sz="3200"/>
              <a:t>4.</a:t>
            </a:r>
            <a:r>
              <a:rPr lang="zh-CN" altLang="en-US" sz="3200"/>
              <a:t>大小做题 范围的大小</a:t>
            </a:r>
            <a:endParaRPr lang="zh-CN" altLang="en-US" sz="3200"/>
          </a:p>
          <a:p>
            <a:pPr marL="342900" indent="-342900"/>
            <a:r>
              <a:rPr lang="en-US" altLang="zh-CN" sz="3200"/>
              <a:t>5.</a:t>
            </a:r>
            <a:r>
              <a:rPr lang="zh-CN" altLang="en-US" sz="3200"/>
              <a:t>极端错误 极端词汇 一些人</a:t>
            </a:r>
            <a:r>
              <a:rPr lang="en-US" altLang="zh-CN" sz="3200"/>
              <a:t>-</a:t>
            </a:r>
            <a:r>
              <a:rPr lang="zh-CN" altLang="en-US" sz="3200"/>
              <a:t>每一个人</a:t>
            </a:r>
            <a:endParaRPr lang="zh-CN" altLang="en-US" sz="3200"/>
          </a:p>
          <a:p>
            <a:pPr marL="342900" indent="-342900"/>
            <a:r>
              <a:rPr lang="en-US" altLang="zh-CN" sz="3200"/>
              <a:t>6.</a:t>
            </a:r>
            <a:r>
              <a:rPr lang="zh-CN" altLang="en-US" sz="3200"/>
              <a:t>偷换概念 主语换掉</a:t>
            </a:r>
            <a:endParaRPr lang="zh-CN" altLang="en-US" sz="3200"/>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ransition spd="slow" advTm="0">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324" name="Group 52"/>
          <p:cNvGraphicFramePr>
            <a:graphicFrameLocks noGrp="1"/>
          </p:cNvGraphicFramePr>
          <p:nvPr/>
        </p:nvGraphicFramePr>
        <p:xfrm>
          <a:off x="703263" y="1031875"/>
          <a:ext cx="10972800" cy="3081338"/>
        </p:xfrm>
        <a:graphic>
          <a:graphicData uri="http://schemas.openxmlformats.org/drawingml/2006/table">
            <a:tbl>
              <a:tblPr/>
              <a:tblGrid>
                <a:gridCol w="1371600"/>
                <a:gridCol w="1371600"/>
                <a:gridCol w="1371600"/>
                <a:gridCol w="1371600"/>
                <a:gridCol w="1371600"/>
                <a:gridCol w="1371600"/>
                <a:gridCol w="1371600"/>
                <a:gridCol w="1371600"/>
              </a:tblGrid>
              <a:tr h="577850">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时间</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2017.6</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2017.11</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2018.6</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2018.11</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2019.6</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2020.1</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2020.7</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主题</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人与社会：如何接头随机采访</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人与自我：怎样记住阅读内容</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人与社会：怎样赢得邻里关系</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人与社会：信息时代怎样社交</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人与社会：披头士乐队</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人与自然：世界水日</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人与自我：养成几个生活习惯的原因</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体裁</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说明文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说明文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说明文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议论文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说明文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说明文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记叙文</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篇章结构</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问题解决模式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问题解决模式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问题解决模式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问题解决模式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概括具体模式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概括具体模式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rPr>
                        <a:t>问题解决式</a:t>
                      </a:r>
                      <a:endParaRPr kumimoji="0" lang="zh-CN" altLang="en-US" sz="20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68" name="Text Box 172"/>
          <p:cNvSpPr txBox="1">
            <a:spLocks noChangeArrowheads="1"/>
          </p:cNvSpPr>
          <p:nvPr/>
        </p:nvSpPr>
        <p:spPr bwMode="auto">
          <a:xfrm>
            <a:off x="1481138" y="258763"/>
            <a:ext cx="9197975" cy="1465262"/>
          </a:xfrm>
          <a:prstGeom prst="rect">
            <a:avLst/>
          </a:prstGeom>
          <a:noFill/>
          <a:ln w="9525">
            <a:noFill/>
            <a:miter lim="800000"/>
          </a:ln>
        </p:spPr>
        <p:txBody>
          <a:bodyPr>
            <a:spAutoFit/>
          </a:bodyPr>
          <a:lstStyle/>
          <a:p>
            <a:r>
              <a:rPr lang="zh-CN" altLang="en-US" sz="3600" b="1" u="sng"/>
              <a:t>浙江新高考“七选五”试题特征统计表</a:t>
            </a:r>
            <a:endParaRPr lang="zh-CN" altLang="en-US" sz="3600" b="1" u="sng"/>
          </a:p>
          <a:p>
            <a:pPr>
              <a:spcBef>
                <a:spcPct val="50000"/>
              </a:spcBef>
            </a:pPr>
            <a:endParaRPr lang="zh-CN" altLang="en-US" sz="3600"/>
          </a:p>
        </p:txBody>
      </p:sp>
      <p:sp>
        <p:nvSpPr>
          <p:cNvPr id="56369" name="Text Box 90"/>
          <p:cNvSpPr txBox="1">
            <a:spLocks noChangeArrowheads="1"/>
          </p:cNvSpPr>
          <p:nvPr/>
        </p:nvSpPr>
        <p:spPr bwMode="auto">
          <a:xfrm>
            <a:off x="827088" y="4154488"/>
            <a:ext cx="6216650" cy="2228850"/>
          </a:xfrm>
          <a:prstGeom prst="rect">
            <a:avLst/>
          </a:prstGeom>
          <a:noFill/>
          <a:ln w="9525">
            <a:noFill/>
            <a:miter lim="800000"/>
          </a:ln>
        </p:spPr>
        <p:txBody>
          <a:bodyPr>
            <a:spAutoFit/>
          </a:bodyPr>
          <a:lstStyle/>
          <a:p>
            <a:pPr>
              <a:spcBef>
                <a:spcPct val="50000"/>
              </a:spcBef>
            </a:pPr>
            <a:r>
              <a:rPr lang="zh-CN" altLang="en-US"/>
              <a:t>本次基测：</a:t>
            </a:r>
            <a:endParaRPr lang="zh-CN" altLang="en-US"/>
          </a:p>
          <a:p>
            <a:pPr>
              <a:spcBef>
                <a:spcPct val="50000"/>
              </a:spcBef>
            </a:pPr>
            <a:r>
              <a:rPr lang="zh-CN" altLang="en-US"/>
              <a:t>人与自我：坐飞机带上网球减缓疲劳；</a:t>
            </a:r>
            <a:endParaRPr lang="zh-CN" altLang="en-US"/>
          </a:p>
          <a:p>
            <a:pPr>
              <a:spcBef>
                <a:spcPct val="50000"/>
              </a:spcBef>
            </a:pPr>
            <a:r>
              <a:rPr lang="zh-CN" altLang="en-US"/>
              <a:t>问题解决式</a:t>
            </a:r>
            <a:endParaRPr lang="en-US" altLang="zh-CN"/>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body" idx="4294967295"/>
          </p:nvPr>
        </p:nvSpPr>
        <p:spPr bwMode="auto">
          <a:xfrm>
            <a:off x="666750" y="430213"/>
            <a:ext cx="10972800" cy="5942012"/>
          </a:xfrm>
          <a:prstGeom prst="rect">
            <a:avLst/>
          </a:prstGeom>
          <a:noFill/>
          <a:ln>
            <a:miter lim="800000"/>
          </a:ln>
        </p:spPr>
        <p:txBody>
          <a:bodyPr/>
          <a:lstStyle/>
          <a:p>
            <a:pPr>
              <a:lnSpc>
                <a:spcPct val="70000"/>
              </a:lnSpc>
            </a:pPr>
            <a:r>
              <a:rPr lang="zh-CN" altLang="en-US" sz="1800" i="1" smtClean="0">
                <a:latin typeface="Times New Roman" panose="02020603050405020304" pitchFamily="18" charset="0"/>
                <a:ea typeface="宋体" panose="02010600030101010101" pitchFamily="2" charset="-122"/>
              </a:rPr>
              <a:t> </a:t>
            </a:r>
            <a:r>
              <a:rPr lang="en-US" altLang="zh-CN" sz="1800" smtClean="0">
                <a:latin typeface="Times New Roman" panose="02020603050405020304" pitchFamily="18" charset="0"/>
                <a:ea typeface="宋体" panose="02010600030101010101" pitchFamily="2" charset="-122"/>
              </a:rPr>
              <a:t>Let's just be honest._ 31 _</a:t>
            </a:r>
            <a:r>
              <a:rPr lang="en-US" altLang="zh-CN" sz="1800" b="1" smtClean="0">
                <a:solidFill>
                  <a:srgbClr val="FF0000"/>
                </a:solidFill>
                <a:latin typeface="Times New Roman" panose="02020603050405020304" pitchFamily="18" charset="0"/>
                <a:ea typeface="宋体" panose="02010600030101010101" pitchFamily="2" charset="-122"/>
              </a:rPr>
              <a:t>Given the limited space</a:t>
            </a:r>
            <a:r>
              <a:rPr lang="en-US" altLang="zh-CN" sz="1800" smtClean="0">
                <a:latin typeface="Times New Roman" panose="02020603050405020304" pitchFamily="18" charset="0"/>
                <a:ea typeface="宋体" panose="02010600030101010101" pitchFamily="2" charset="-122"/>
              </a:rPr>
              <a:t> that comes with an economy class seat, you can expect to sit for hours with a stiff(</a:t>
            </a:r>
            <a:r>
              <a:rPr lang="zh-CN" altLang="en-US" sz="1800" smtClean="0">
                <a:latin typeface="Times New Roman" panose="02020603050405020304" pitchFamily="18" charset="0"/>
                <a:ea typeface="宋体" panose="02010600030101010101" pitchFamily="2" charset="-122"/>
              </a:rPr>
              <a:t>低硬的</a:t>
            </a:r>
            <a:r>
              <a:rPr lang="en-US" altLang="zh-CN" sz="1800" smtClean="0">
                <a:latin typeface="Times New Roman" panose="02020603050405020304" pitchFamily="18" charset="0"/>
                <a:ea typeface="宋体" panose="02010600030101010101" pitchFamily="2" charset="-122"/>
              </a:rPr>
              <a:t>) neck and back, which has a bad effect on your circelation. While most people know that standing up and walking around during your flight can encourage your blood flow, it's not always possible or convenient to do so. _32_</a:t>
            </a:r>
            <a:endParaRPr lang="en-US" altLang="zh-CN" sz="1800" smtClean="0">
              <a:latin typeface="Times New Roman" panose="02020603050405020304" pitchFamily="18" charset="0"/>
              <a:ea typeface="宋体" panose="02010600030101010101" pitchFamily="2" charset="-122"/>
            </a:endParaRPr>
          </a:p>
          <a:p>
            <a:pPr>
              <a:lnSpc>
                <a:spcPct val="70000"/>
              </a:lnSpc>
            </a:pPr>
            <a:r>
              <a:rPr lang="en-US" altLang="zh-CN" sz="1800" smtClean="0">
                <a:latin typeface="Times New Roman" panose="02020603050405020304" pitchFamily="18" charset="0"/>
                <a:ea typeface="宋体" panose="02010600030101010101" pitchFamily="2" charset="-122"/>
              </a:rPr>
              <a:t>   Confused? Just hear us out. Tennis balls can put any fancy and expensive things to shame when it comes to klling pain, relieving(</a:t>
            </a:r>
            <a:r>
              <a:rPr lang="zh-CN" altLang="en-US" sz="1800" smtClean="0">
                <a:latin typeface="Times New Roman" panose="02020603050405020304" pitchFamily="18" charset="0"/>
                <a:ea typeface="宋体" panose="02010600030101010101" pitchFamily="2" charset="-122"/>
              </a:rPr>
              <a:t>减轻</a:t>
            </a:r>
            <a:r>
              <a:rPr lang="en-US" altLang="zh-CN" sz="1800" smtClean="0">
                <a:latin typeface="Times New Roman" panose="02020603050405020304" pitchFamily="18" charset="0"/>
                <a:ea typeface="宋体" panose="02010600030101010101" pitchFamily="2" charset="-122"/>
              </a:rPr>
              <a:t>) tightness, and improving circulation on long fights or road trips. This is why you should always pack a tennis ball for your trip.</a:t>
            </a:r>
            <a:endParaRPr lang="en-US" altLang="zh-CN" sz="1800" smtClean="0">
              <a:latin typeface="Times New Roman" panose="02020603050405020304" pitchFamily="18" charset="0"/>
              <a:ea typeface="宋体" panose="02010600030101010101" pitchFamily="2" charset="-122"/>
            </a:endParaRPr>
          </a:p>
          <a:p>
            <a:pPr>
              <a:lnSpc>
                <a:spcPct val="70000"/>
              </a:lnSpc>
            </a:pPr>
            <a:r>
              <a:rPr lang="en-US" altLang="zh-CN" sz="1800" smtClean="0">
                <a:latin typeface="Times New Roman" panose="02020603050405020304" pitchFamily="18" charset="0"/>
                <a:ea typeface="宋体" panose="02010600030101010101" pitchFamily="2" charset="-122"/>
              </a:rPr>
              <a:t>    _33_It is pratically the on-the-go self-massage(</a:t>
            </a:r>
            <a:r>
              <a:rPr lang="zh-CN" altLang="en-US" sz="1800" smtClean="0">
                <a:latin typeface="Times New Roman" panose="02020603050405020304" pitchFamily="18" charset="0"/>
                <a:ea typeface="宋体" panose="02010600030101010101" pitchFamily="2" charset="-122"/>
              </a:rPr>
              <a:t>自我按摩</a:t>
            </a:r>
            <a:r>
              <a:rPr lang="en-US" altLang="zh-CN" sz="1800" smtClean="0">
                <a:latin typeface="Times New Roman" panose="02020603050405020304" pitchFamily="18" charset="0"/>
                <a:ea typeface="宋体" panose="02010600030101010101" pitchFamily="2" charset="-122"/>
              </a:rPr>
              <a:t>) you never knew you needed . Not only are tennis balls tiny enough to fit into a small bag, but also using one during a fight won't bother your neighbors either. And luckily, it's not one of the things most likely to get you flagged in the security line.</a:t>
            </a:r>
            <a:endParaRPr lang="en-US" altLang="zh-CN" sz="1800" smtClean="0">
              <a:latin typeface="Times New Roman" panose="02020603050405020304" pitchFamily="18" charset="0"/>
              <a:ea typeface="宋体" panose="02010600030101010101" pitchFamily="2" charset="-122"/>
            </a:endParaRPr>
          </a:p>
          <a:p>
            <a:pPr>
              <a:lnSpc>
                <a:spcPct val="70000"/>
              </a:lnSpc>
            </a:pPr>
            <a:r>
              <a:rPr lang="en-US" altLang="zh-CN" sz="1800" smtClean="0">
                <a:latin typeface="Times New Roman" panose="02020603050405020304" pitchFamily="18" charset="0"/>
                <a:ea typeface="宋体" panose="02010600030101010101" pitchFamily="2" charset="-122"/>
              </a:rPr>
              <a:t>    There are certain areas you should target when performing a self-massage._34_They are your ankles, wrists, legs, and upper back and shoulders. Apply gentle pressure to each area with the ball as you roll, and use extra care with any spots of tension.</a:t>
            </a:r>
            <a:endParaRPr lang="en-US" altLang="zh-CN" sz="1800" smtClean="0">
              <a:latin typeface="Times New Roman" panose="02020603050405020304" pitchFamily="18" charset="0"/>
              <a:ea typeface="宋体" panose="02010600030101010101" pitchFamily="2" charset="-122"/>
            </a:endParaRPr>
          </a:p>
          <a:p>
            <a:pPr>
              <a:lnSpc>
                <a:spcPct val="70000"/>
              </a:lnSpc>
            </a:pPr>
            <a:r>
              <a:rPr lang="en-US" altLang="zh-CN" sz="1800" smtClean="0">
                <a:latin typeface="Times New Roman" panose="02020603050405020304" pitchFamily="18" charset="0"/>
                <a:ea typeface="宋体" panose="02010600030101010101" pitchFamily="2" charset="-122"/>
              </a:rPr>
              <a:t>     Seems simple enongh, right? _35_Always remember to ly with a tenis ball in your carry-on.</a:t>
            </a:r>
            <a:endParaRPr lang="en-US" altLang="zh-CN" sz="1800" smtClean="0">
              <a:latin typeface="Times New Roman" panose="02020603050405020304" pitchFamily="18" charset="0"/>
              <a:ea typeface="宋体" panose="02010600030101010101" pitchFamily="2" charset="-122"/>
            </a:endParaRPr>
          </a:p>
        </p:txBody>
      </p:sp>
      <p:sp>
        <p:nvSpPr>
          <p:cNvPr id="57346" name="Rectangle 3"/>
          <p:cNvSpPr>
            <a:spLocks noChangeArrowheads="1"/>
          </p:cNvSpPr>
          <p:nvPr/>
        </p:nvSpPr>
        <p:spPr bwMode="auto">
          <a:xfrm>
            <a:off x="696913" y="3756025"/>
            <a:ext cx="11128375" cy="2765425"/>
          </a:xfrm>
          <a:prstGeom prst="rect">
            <a:avLst/>
          </a:prstGeom>
          <a:noFill/>
          <a:ln w="9525">
            <a:noFill/>
            <a:miter lim="800000"/>
          </a:ln>
        </p:spPr>
        <p:txBody>
          <a:bodyPr/>
          <a:lstStyle/>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A. That's where a tennis ball comes in.</a:t>
            </a:r>
            <a:endParaRPr lang="en-US" altLang="zh-CN" sz="1800">
              <a:latin typeface="Times New Roman" panose="02020603050405020304" pitchFamily="18" charset="0"/>
            </a:endParaRPr>
          </a:p>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B. These days, airplanes can </a:t>
            </a:r>
            <a:r>
              <a:rPr lang="en-US" altLang="zh-CN" sz="1800" b="1">
                <a:solidFill>
                  <a:srgbClr val="FF0000"/>
                </a:solidFill>
                <a:latin typeface="Times New Roman" panose="02020603050405020304" pitchFamily="18" charset="0"/>
              </a:rPr>
              <a:t>barely</a:t>
            </a:r>
            <a:r>
              <a:rPr lang="en-US" altLang="zh-CN" sz="1800">
                <a:latin typeface="Times New Roman" panose="02020603050405020304" pitchFamily="18" charset="0"/>
              </a:rPr>
              <a:t> fit your own two legs.</a:t>
            </a:r>
            <a:endParaRPr lang="en-US" altLang="zh-CN" sz="1800">
              <a:latin typeface="Times New Roman" panose="02020603050405020304" pitchFamily="18" charset="0"/>
            </a:endParaRPr>
          </a:p>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C. Some </a:t>
            </a:r>
            <a:r>
              <a:rPr lang="en-US" altLang="zh-CN" sz="1800" b="1">
                <a:latin typeface="Times New Roman" panose="02020603050405020304" pitchFamily="18" charset="0"/>
              </a:rPr>
              <a:t>key body parts (</a:t>
            </a:r>
            <a:r>
              <a:rPr lang="zh-CN" altLang="en-US" sz="1800" b="1">
                <a:latin typeface="Times New Roman" panose="02020603050405020304" pitchFamily="18" charset="0"/>
              </a:rPr>
              <a:t>与前后文信息的复现）</a:t>
            </a:r>
            <a:r>
              <a:rPr lang="en-US" altLang="zh-CN" sz="1800">
                <a:latin typeface="Times New Roman" panose="02020603050405020304" pitchFamily="18" charset="0"/>
              </a:rPr>
              <a:t> are especially in need of your attention.</a:t>
            </a:r>
            <a:endParaRPr lang="en-US" altLang="zh-CN" sz="1800">
              <a:latin typeface="Times New Roman" panose="02020603050405020304" pitchFamily="18" charset="0"/>
            </a:endParaRPr>
          </a:p>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D. People are flying with just one piece of carry-on luggage nowadays.</a:t>
            </a:r>
            <a:endParaRPr lang="en-US" altLang="zh-CN" sz="1800">
              <a:latin typeface="Times New Roman" panose="02020603050405020304" pitchFamily="18" charset="0"/>
            </a:endParaRPr>
          </a:p>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E. But it could make your life so, so much easier and keep you healthier in the air. </a:t>
            </a:r>
            <a:endParaRPr lang="en-US" altLang="zh-CN" sz="1800">
              <a:latin typeface="Times New Roman" panose="02020603050405020304" pitchFamily="18" charset="0"/>
            </a:endParaRPr>
          </a:p>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F. Just make sure you're not making the airport mistakes before your next flight .</a:t>
            </a:r>
            <a:endParaRPr lang="en-US" altLang="zh-CN" sz="1800">
              <a:latin typeface="Times New Roman" panose="02020603050405020304" pitchFamily="18" charset="0"/>
            </a:endParaRPr>
          </a:p>
          <a:p>
            <a:pPr marL="228600" indent="-228600" eaLnBrk="0" hangingPunct="0">
              <a:lnSpc>
                <a:spcPct val="90000"/>
              </a:lnSpc>
              <a:spcBef>
                <a:spcPts val="1000"/>
              </a:spcBef>
              <a:buFont typeface="Arial" panose="020B0604020202020204" pitchFamily="34" charset="0"/>
              <a:buChar char="•"/>
            </a:pPr>
            <a:r>
              <a:rPr lang="en-US" altLang="zh-CN" sz="1800">
                <a:latin typeface="Times New Roman" panose="02020603050405020304" pitchFamily="18" charset="0"/>
              </a:rPr>
              <a:t>G. Rolling a tennis ball along your body </a:t>
            </a:r>
            <a:r>
              <a:rPr lang="en-US" altLang="zh-CN" sz="1800" b="1">
                <a:latin typeface="Times New Roman" panose="02020603050405020304" pitchFamily="18" charset="0"/>
              </a:rPr>
              <a:t>loosens up stiff parts and increases blood flow(</a:t>
            </a:r>
            <a:r>
              <a:rPr lang="zh-CN" altLang="en-US" sz="1800" b="1">
                <a:latin typeface="Times New Roman" panose="02020603050405020304" pitchFamily="18" charset="0"/>
              </a:rPr>
              <a:t>与前后文信息的复现）</a:t>
            </a:r>
            <a:r>
              <a:rPr lang="en-US" altLang="zh-CN" sz="1800">
                <a:latin typeface="Times New Roman" panose="02020603050405020304" pitchFamily="18" charset="0"/>
              </a:rPr>
              <a:t>. </a:t>
            </a:r>
            <a:endParaRPr lang="zh-CN" altLang="en-US" sz="1800">
              <a:latin typeface="Times New Roman" panose="02020603050405020304" pitchFamily="18" charset="0"/>
            </a:endParaRPr>
          </a:p>
        </p:txBody>
      </p:sp>
      <p:sp>
        <p:nvSpPr>
          <p:cNvPr id="57347" name="Oval 14"/>
          <p:cNvSpPr>
            <a:spLocks noChangeArrowheads="1"/>
          </p:cNvSpPr>
          <p:nvPr/>
        </p:nvSpPr>
        <p:spPr bwMode="auto">
          <a:xfrm>
            <a:off x="1600200" y="5289550"/>
            <a:ext cx="207963" cy="309563"/>
          </a:xfrm>
          <a:prstGeom prst="ellipse">
            <a:avLst/>
          </a:prstGeom>
          <a:noFill/>
          <a:ln w="31750">
            <a:solidFill>
              <a:srgbClr val="FF00FF"/>
            </a:solidFill>
            <a:round/>
          </a:ln>
        </p:spPr>
        <p:txBody>
          <a:bodyPr wrap="none" anchor="ctr"/>
          <a:lstStyle/>
          <a:p>
            <a:endParaRPr lang="zh-CN" altLang="en-US" sz="1800"/>
          </a:p>
        </p:txBody>
      </p:sp>
      <p:sp>
        <p:nvSpPr>
          <p:cNvPr id="57348" name="Oval 13"/>
          <p:cNvSpPr>
            <a:spLocks noChangeArrowheads="1"/>
          </p:cNvSpPr>
          <p:nvPr/>
        </p:nvSpPr>
        <p:spPr bwMode="auto">
          <a:xfrm>
            <a:off x="1263650" y="3749675"/>
            <a:ext cx="622300" cy="361950"/>
          </a:xfrm>
          <a:prstGeom prst="ellipse">
            <a:avLst/>
          </a:prstGeom>
          <a:solidFill>
            <a:schemeClr val="accent1">
              <a:alpha val="0"/>
            </a:schemeClr>
          </a:solidFill>
          <a:ln w="31750">
            <a:solidFill>
              <a:srgbClr val="FF00FF"/>
            </a:solidFill>
            <a:round/>
          </a:ln>
        </p:spPr>
        <p:txBody>
          <a:bodyPr wrap="none" anchor="ctr"/>
          <a:lstStyle/>
          <a:p>
            <a:endParaRPr lang="zh-CN" altLang="en-US" sz="1800"/>
          </a:p>
        </p:txBody>
      </p:sp>
      <p:sp>
        <p:nvSpPr>
          <p:cNvPr id="4" name="文本框 3"/>
          <p:cNvSpPr txBox="1"/>
          <p:nvPr/>
        </p:nvSpPr>
        <p:spPr>
          <a:xfrm>
            <a:off x="3925888" y="893763"/>
            <a:ext cx="1462087" cy="538162"/>
          </a:xfrm>
          <a:prstGeom prst="rect">
            <a:avLst/>
          </a:prstGeom>
          <a:solidFill>
            <a:schemeClr val="accent5">
              <a:lumMod val="20000"/>
              <a:lumOff val="80000"/>
            </a:schemeClr>
          </a:solidFill>
          <a:ln w="19050">
            <a:solidFill>
              <a:schemeClr val="accent5">
                <a:lumMod val="40000"/>
                <a:lumOff val="60000"/>
              </a:schemeClr>
            </a:solidFill>
          </a:ln>
        </p:spPr>
        <p:txBody>
          <a:bodyPr>
            <a:spAutoFit/>
          </a:bodyPr>
          <a:lstStyle/>
          <a:p>
            <a:pPr algn="ctr" defTabSz="457200" fontAlgn="auto">
              <a:spcBef>
                <a:spcPts val="0"/>
              </a:spcBef>
              <a:spcAft>
                <a:spcPts val="0"/>
              </a:spcAft>
              <a:defRPr/>
            </a:pPr>
            <a:r>
              <a:rPr lang="en-US" altLang="zh-CN" b="1" dirty="0">
                <a:solidFill>
                  <a:srgbClr val="C00000"/>
                </a:solidFill>
                <a:latin typeface="Arial Narrow" panose="020B0606020202030204" pitchFamily="34" charset="0"/>
                <a:ea typeface="+mn-ea"/>
              </a:rPr>
              <a:t>problem</a:t>
            </a:r>
            <a:endParaRPr lang="en-US" altLang="zh-CN" b="1" dirty="0">
              <a:solidFill>
                <a:srgbClr val="C00000"/>
              </a:solidFill>
              <a:latin typeface="Arial Narrow" panose="020B0606020202030204" pitchFamily="34" charset="0"/>
              <a:ea typeface="+mn-ea"/>
            </a:endParaRPr>
          </a:p>
        </p:txBody>
      </p:sp>
      <p:sp>
        <p:nvSpPr>
          <p:cNvPr id="8" name="文本框 7"/>
          <p:cNvSpPr txBox="1"/>
          <p:nvPr/>
        </p:nvSpPr>
        <p:spPr>
          <a:xfrm>
            <a:off x="3683000" y="1947863"/>
            <a:ext cx="1792288" cy="538162"/>
          </a:xfrm>
          <a:prstGeom prst="rect">
            <a:avLst/>
          </a:prstGeom>
          <a:solidFill>
            <a:schemeClr val="accent5">
              <a:lumMod val="20000"/>
              <a:lumOff val="80000"/>
            </a:schemeClr>
          </a:solidFill>
          <a:ln w="19050">
            <a:solidFill>
              <a:schemeClr val="accent5">
                <a:lumMod val="40000"/>
                <a:lumOff val="60000"/>
              </a:schemeClr>
            </a:solidFill>
          </a:ln>
        </p:spPr>
        <p:txBody>
          <a:bodyPr>
            <a:spAutoFit/>
          </a:bodyPr>
          <a:lstStyle/>
          <a:p>
            <a:pPr algn="ctr" defTabSz="457200" fontAlgn="auto">
              <a:spcBef>
                <a:spcPts val="0"/>
              </a:spcBef>
              <a:spcAft>
                <a:spcPts val="0"/>
              </a:spcAft>
              <a:defRPr/>
            </a:pPr>
            <a:r>
              <a:rPr lang="en-US" altLang="zh-CN" b="1" dirty="0">
                <a:solidFill>
                  <a:srgbClr val="0070C0"/>
                </a:solidFill>
                <a:latin typeface="Arial Narrow" panose="020B0606020202030204" pitchFamily="34" charset="0"/>
                <a:ea typeface="+mn-ea"/>
              </a:rPr>
              <a:t>solution</a:t>
            </a:r>
            <a:endParaRPr lang="en-US" altLang="zh-CN" b="1" dirty="0">
              <a:solidFill>
                <a:srgbClr val="0070C0"/>
              </a:solidFill>
              <a:latin typeface="Arial Narrow" panose="020B0606020202030204" pitchFamily="34" charset="0"/>
              <a:ea typeface="+mn-ea"/>
            </a:endParaRPr>
          </a:p>
        </p:txBody>
      </p:sp>
      <p:sp>
        <p:nvSpPr>
          <p:cNvPr id="19" name="文本框 18"/>
          <p:cNvSpPr txBox="1"/>
          <p:nvPr/>
        </p:nvSpPr>
        <p:spPr>
          <a:xfrm>
            <a:off x="8737600" y="584200"/>
            <a:ext cx="2582863" cy="538163"/>
          </a:xfrm>
          <a:prstGeom prst="rect">
            <a:avLst/>
          </a:prstGeom>
          <a:solidFill>
            <a:schemeClr val="accent5">
              <a:lumMod val="20000"/>
              <a:lumOff val="80000"/>
            </a:schemeClr>
          </a:solidFill>
          <a:ln w="19050">
            <a:solidFill>
              <a:schemeClr val="accent5">
                <a:lumMod val="40000"/>
                <a:lumOff val="60000"/>
              </a:schemeClr>
            </a:solidFill>
          </a:ln>
        </p:spPr>
        <p:txBody>
          <a:bodyPr>
            <a:spAutoFit/>
          </a:bodyPr>
          <a:lstStyle/>
          <a:p>
            <a:pPr algn="ctr" defTabSz="457200" fontAlgn="auto">
              <a:spcBef>
                <a:spcPts val="0"/>
              </a:spcBef>
              <a:spcAft>
                <a:spcPts val="0"/>
              </a:spcAft>
              <a:defRPr/>
            </a:pPr>
            <a:r>
              <a:rPr lang="en-US" altLang="zh-CN" b="1" dirty="0">
                <a:solidFill>
                  <a:srgbClr val="C00000"/>
                </a:solidFill>
                <a:latin typeface="Arial Narrow" panose="020B0606020202030204" pitchFamily="34" charset="0"/>
                <a:ea typeface="+mn-ea"/>
              </a:rPr>
              <a:t>Topic sentence</a:t>
            </a:r>
            <a:endParaRPr lang="en-US" altLang="zh-CN" b="1" dirty="0">
              <a:solidFill>
                <a:srgbClr val="C00000"/>
              </a:solidFill>
              <a:latin typeface="Arial Narrow" panose="020B0606020202030204" pitchFamily="34" charset="0"/>
              <a:ea typeface="+mn-ea"/>
            </a:endParaRPr>
          </a:p>
        </p:txBody>
      </p:sp>
      <p:sp>
        <p:nvSpPr>
          <p:cNvPr id="21" name="文本框 20"/>
          <p:cNvSpPr txBox="1"/>
          <p:nvPr/>
        </p:nvSpPr>
        <p:spPr>
          <a:xfrm>
            <a:off x="8275638" y="1577975"/>
            <a:ext cx="3089275" cy="965200"/>
          </a:xfrm>
          <a:prstGeom prst="rect">
            <a:avLst/>
          </a:prstGeom>
          <a:solidFill>
            <a:schemeClr val="accent5">
              <a:lumMod val="20000"/>
              <a:lumOff val="80000"/>
            </a:schemeClr>
          </a:solidFill>
          <a:ln w="19050">
            <a:solidFill>
              <a:schemeClr val="accent5">
                <a:lumMod val="40000"/>
                <a:lumOff val="60000"/>
              </a:schemeClr>
            </a:solidFill>
          </a:ln>
        </p:spPr>
        <p:txBody>
          <a:bodyPr>
            <a:spAutoFit/>
          </a:bodyPr>
          <a:lstStyle/>
          <a:p>
            <a:pPr algn="ctr" defTabSz="457200">
              <a:defRPr/>
            </a:pPr>
            <a:r>
              <a:rPr lang="en-US" altLang="zh-CN" b="1">
                <a:latin typeface="Arial Narrow" panose="020B0606020202030204" pitchFamily="34" charset="0"/>
              </a:rPr>
              <a:t>supporting details</a:t>
            </a:r>
            <a:endParaRPr lang="en-US" altLang="zh-CN" b="1">
              <a:latin typeface="Arial Narrow" panose="020B0606020202030204" pitchFamily="34" charset="0"/>
            </a:endParaRPr>
          </a:p>
          <a:p>
            <a:pPr algn="ctr" defTabSz="457200">
              <a:defRPr/>
            </a:pPr>
            <a:r>
              <a:rPr lang="en-US" altLang="zh-CN" b="1">
                <a:latin typeface="Arial Narrow" panose="020B0606020202030204" pitchFamily="34" charset="0"/>
              </a:rPr>
              <a:t>(examples)</a:t>
            </a:r>
            <a:endParaRPr lang="en-US" altLang="zh-CN" b="1">
              <a:latin typeface="Arial Narrow" panose="020B0606020202030204" pitchFamily="34" charset="0"/>
            </a:endParaRPr>
          </a:p>
        </p:txBody>
      </p:sp>
      <p:sp>
        <p:nvSpPr>
          <p:cNvPr id="57353" name="Line 10"/>
          <p:cNvSpPr>
            <a:spLocks noChangeShapeType="1"/>
          </p:cNvSpPr>
          <p:nvPr/>
        </p:nvSpPr>
        <p:spPr bwMode="auto">
          <a:xfrm>
            <a:off x="4675188" y="1571625"/>
            <a:ext cx="17462" cy="412750"/>
          </a:xfrm>
          <a:prstGeom prst="line">
            <a:avLst/>
          </a:prstGeom>
          <a:noFill/>
          <a:ln w="9525">
            <a:solidFill>
              <a:schemeClr val="tx1"/>
            </a:solidFill>
            <a:round/>
            <a:tailEnd type="triangle" w="med" len="med"/>
          </a:ln>
        </p:spPr>
        <p:txBody>
          <a:bodyPr/>
          <a:lstStyle/>
          <a:p>
            <a:endParaRPr lang="zh-CN" altLang="en-US"/>
          </a:p>
        </p:txBody>
      </p:sp>
      <p:sp>
        <p:nvSpPr>
          <p:cNvPr id="57354" name="Line 11"/>
          <p:cNvSpPr>
            <a:spLocks noChangeShapeType="1"/>
          </p:cNvSpPr>
          <p:nvPr/>
        </p:nvSpPr>
        <p:spPr bwMode="auto">
          <a:xfrm>
            <a:off x="9885363" y="1112838"/>
            <a:ext cx="0" cy="431800"/>
          </a:xfrm>
          <a:prstGeom prst="line">
            <a:avLst/>
          </a:prstGeom>
          <a:noFill/>
          <a:ln w="9525">
            <a:solidFill>
              <a:schemeClr val="tx1"/>
            </a:solidFill>
            <a:round/>
            <a:tailEnd type="triangle" w="med" len="med"/>
          </a:ln>
        </p:spPr>
        <p:txBody>
          <a:bodyPr/>
          <a:lstStyle/>
          <a:p>
            <a:endParaRPr lang="zh-CN" altLang="en-US"/>
          </a:p>
        </p:txBody>
      </p:sp>
      <p:sp>
        <p:nvSpPr>
          <p:cNvPr id="46092" name="Text Box 12"/>
          <p:cNvSpPr txBox="1">
            <a:spLocks noChangeArrowheads="1"/>
          </p:cNvSpPr>
          <p:nvPr/>
        </p:nvSpPr>
        <p:spPr bwMode="auto">
          <a:xfrm>
            <a:off x="7505700" y="3521075"/>
            <a:ext cx="3171825" cy="1038225"/>
          </a:xfrm>
          <a:prstGeom prst="rect">
            <a:avLst/>
          </a:prstGeom>
          <a:solidFill>
            <a:schemeClr val="bg1"/>
          </a:solidFill>
          <a:ln w="31750">
            <a:solidFill>
              <a:srgbClr val="FF0000"/>
            </a:solidFill>
            <a:miter lim="800000"/>
          </a:ln>
        </p:spPr>
        <p:txBody>
          <a:bodyPr>
            <a:spAutoFit/>
          </a:bodyPr>
          <a:lstStyle/>
          <a:p>
            <a:pPr>
              <a:spcBef>
                <a:spcPct val="50000"/>
              </a:spcBef>
            </a:pPr>
            <a:r>
              <a:rPr lang="zh-CN" altLang="en-US" sz="2000" b="1"/>
              <a:t>注意特殊副词的积累，有助于准备理解文本，如</a:t>
            </a:r>
            <a:r>
              <a:rPr lang="en-US" altLang="zh-CN" sz="2000" b="1"/>
              <a:t>merely, hardly, barely</a:t>
            </a:r>
            <a:endParaRPr lang="en-US" altLang="zh-CN" sz="2000" b="1"/>
          </a:p>
        </p:txBody>
      </p:sp>
      <p:pic>
        <p:nvPicPr>
          <p:cNvPr id="2" name="图片 1"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46092"/>
                                        </p:tgtEl>
                                        <p:attrNameLst>
                                          <p:attrName>style.visibility</p:attrName>
                                        </p:attrNameLst>
                                      </p:cBhvr>
                                      <p:to>
                                        <p:strVal val="visible"/>
                                      </p:to>
                                    </p:set>
                                    <p:anim calcmode="lin" valueType="num">
                                      <p:cBhvr>
                                        <p:cTn id="27" dur="1000" fill="hold"/>
                                        <p:tgtEl>
                                          <p:spTgt spid="46092"/>
                                        </p:tgtEl>
                                        <p:attrNameLst>
                                          <p:attrName>ppt_x</p:attrName>
                                        </p:attrNameLst>
                                      </p:cBhvr>
                                      <p:tavLst>
                                        <p:tav tm="0">
                                          <p:val>
                                            <p:strVal val="#ppt_x-.2"/>
                                          </p:val>
                                        </p:tav>
                                        <p:tav tm="100000">
                                          <p:val>
                                            <p:strVal val="#ppt_x"/>
                                          </p:val>
                                        </p:tav>
                                      </p:tavLst>
                                    </p:anim>
                                    <p:anim calcmode="lin" valueType="num">
                                      <p:cBhvr>
                                        <p:cTn id="28" dur="1000" fill="hold"/>
                                        <p:tgtEl>
                                          <p:spTgt spid="4609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19" grpId="0" bldLvl="0" animBg="1"/>
      <p:bldP spid="21" grpId="0" bldLvl="0" animBg="1"/>
      <p:bldP spid="460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38" name="Group 34"/>
          <p:cNvGraphicFramePr>
            <a:graphicFrameLocks noGrp="1"/>
          </p:cNvGraphicFramePr>
          <p:nvPr>
            <p:ph idx="4294967295"/>
          </p:nvPr>
        </p:nvGraphicFramePr>
        <p:xfrm>
          <a:off x="936625" y="912813"/>
          <a:ext cx="9472613" cy="2538414"/>
        </p:xfrm>
        <a:graphic>
          <a:graphicData uri="http://schemas.openxmlformats.org/drawingml/2006/table">
            <a:tbl>
              <a:tblPr/>
              <a:tblGrid>
                <a:gridCol w="3157538"/>
                <a:gridCol w="3157537"/>
                <a:gridCol w="3157538"/>
              </a:tblGrid>
              <a:tr h="423863">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题号</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出现位置</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难度系数</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31</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段中</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0.47</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32</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段尾</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0.53</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33</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段首</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0.61</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34</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段中</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0.81</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35</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rPr>
                        <a:t>段中</a:t>
                      </a:r>
                      <a:endParaRPr kumimoji="0" lang="zh-CN" altLang="en-US"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pPr>
                      <a:r>
                        <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rPr>
                        <a:t>0.56</a:t>
                      </a:r>
                      <a:endParaRPr kumimoji="0" lang="en-US" altLang="zh-CN" sz="2400" b="0" i="0" u="none" strike="noStrike" cap="none" normalizeH="0" baseline="0" smtClean="0">
                        <a:ln>
                          <a:noFill/>
                        </a:ln>
                        <a:solidFill>
                          <a:schemeClr val="tx1"/>
                        </a:solidFill>
                        <a:effectLst/>
                        <a:latin typeface="等线" panose="02010600030101010101"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99" name="Text Box 36"/>
          <p:cNvSpPr txBox="1">
            <a:spLocks noChangeArrowheads="1"/>
          </p:cNvSpPr>
          <p:nvPr/>
        </p:nvSpPr>
        <p:spPr bwMode="auto">
          <a:xfrm>
            <a:off x="896938" y="4052888"/>
            <a:ext cx="9558337" cy="946150"/>
          </a:xfrm>
          <a:prstGeom prst="rect">
            <a:avLst/>
          </a:prstGeom>
          <a:noFill/>
          <a:ln w="9525">
            <a:noFill/>
            <a:miter lim="800000"/>
          </a:ln>
        </p:spPr>
        <p:txBody>
          <a:bodyPr>
            <a:spAutoFit/>
          </a:bodyPr>
          <a:lstStyle/>
          <a:p>
            <a:pPr>
              <a:spcBef>
                <a:spcPct val="50000"/>
              </a:spcBef>
            </a:pPr>
            <a:r>
              <a:rPr lang="zh-CN" altLang="en-US" b="1"/>
              <a:t>篇章结构和设题都较为合理，涉及</a:t>
            </a:r>
            <a:r>
              <a:rPr lang="en-US" altLang="zh-CN" b="1"/>
              <a:t>2个主题句。</a:t>
            </a:r>
            <a:r>
              <a:rPr lang="zh-CN" altLang="en-US" b="1"/>
              <a:t>其他为上下文逻辑关系题。</a:t>
            </a:r>
            <a:endParaRPr lang="zh-CN" altLang="en-US" b="1"/>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文本框 1"/>
          <p:cNvSpPr txBox="1">
            <a:spLocks noChangeArrowheads="1"/>
          </p:cNvSpPr>
          <p:nvPr/>
        </p:nvSpPr>
        <p:spPr bwMode="auto">
          <a:xfrm>
            <a:off x="531813" y="255588"/>
            <a:ext cx="11131550" cy="6042025"/>
          </a:xfrm>
          <a:prstGeom prst="rect">
            <a:avLst/>
          </a:prstGeom>
          <a:solidFill>
            <a:schemeClr val="bg1"/>
          </a:solidFill>
          <a:ln w="9525">
            <a:noFill/>
            <a:miter lim="800000"/>
          </a:ln>
        </p:spPr>
        <p:txBody>
          <a:bodyPr>
            <a:spAutoFit/>
          </a:bodyPr>
          <a:lstStyle/>
          <a:p>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a:p>
            <a:pPr>
              <a:lnSpc>
                <a:spcPts val="3475"/>
              </a:lnSpc>
            </a:pPr>
            <a:r>
              <a:rPr lang="zh-CN" altLang="en-US" sz="2400">
                <a:latin typeface="微软雅黑" panose="020B0503020204020204" pitchFamily="34" charset="-122"/>
                <a:ea typeface="微软雅黑" panose="020B0503020204020204" pitchFamily="34" charset="-122"/>
              </a:rPr>
              <a:t>     “七选五”阅读文章内设空的位置有三种：段首、段中和段尾，我们可以根据答案所在的位置和功能分别确定解题技巧。</a:t>
            </a: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pPr>
              <a:lnSpc>
                <a:spcPts val="3475"/>
              </a:lnSpc>
            </a:pPr>
            <a:endParaRPr lang="zh-CN" altLang="en-US" sz="2400">
              <a:latin typeface="微软雅黑" panose="020B0503020204020204" pitchFamily="34" charset="-122"/>
              <a:ea typeface="微软雅黑" panose="020B0503020204020204" pitchFamily="34" charset="-122"/>
            </a:endParaRPr>
          </a:p>
          <a:p>
            <a:endParaRPr lang="zh-CN" altLang="en-US" sz="2400">
              <a:latin typeface="微软雅黑" panose="020B0503020204020204" pitchFamily="34" charset="-122"/>
              <a:ea typeface="微软雅黑" panose="020B0503020204020204" pitchFamily="34" charset="-122"/>
            </a:endParaRPr>
          </a:p>
        </p:txBody>
      </p:sp>
      <p:graphicFrame>
        <p:nvGraphicFramePr>
          <p:cNvPr id="81952" name="Group 32"/>
          <p:cNvGraphicFramePr>
            <a:graphicFrameLocks noGrp="1"/>
          </p:cNvGraphicFramePr>
          <p:nvPr>
            <p:custDataLst>
              <p:tags r:id="rId1"/>
            </p:custDataLst>
          </p:nvPr>
        </p:nvGraphicFramePr>
        <p:xfrm>
          <a:off x="596900" y="2105025"/>
          <a:ext cx="10939463" cy="4090988"/>
        </p:xfrm>
        <a:graphic>
          <a:graphicData uri="http://schemas.openxmlformats.org/drawingml/2006/table">
            <a:tbl>
              <a:tblPr/>
              <a:tblGrid>
                <a:gridCol w="1484313"/>
                <a:gridCol w="4238625"/>
                <a:gridCol w="5216525"/>
              </a:tblGrid>
              <a:tr h="51276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出现位置</a:t>
                      </a:r>
                      <a:endParaRPr kumimoji="0" lang="en-US"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21FF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句子功能</a:t>
                      </a:r>
                      <a:endParaRPr kumimoji="0" lang="en-US"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21FFE8"/>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解题方法</a:t>
                      </a:r>
                      <a:endParaRPr kumimoji="0" lang="en-US"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21FFE8"/>
                    </a:solidFill>
                  </a:tcPr>
                </a:tc>
              </a:tr>
              <a:tr h="160972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段首</a:t>
                      </a:r>
                      <a:endParaRPr kumimoji="0" lang="en-US"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在标题类文章中，该空一般为</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段落主旨句</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。在非标题类文章中，该空可能是</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主旨句</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承上启下的过渡句</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通读空格后整段的内容</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，查找同义词或其他相关的词，确定本段主旨，推断出主题句，选择正确的答案。</a:t>
                      </a:r>
                      <a:endParaRPr kumimoji="0" lang="en-US" alt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86042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段尾</a:t>
                      </a:r>
                      <a:endParaRPr kumimoji="0" lang="en-US"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总结概括</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承上启下</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0000"/>
                          </a:solidFill>
                          <a:effectLst/>
                          <a:latin typeface="KTJ"/>
                          <a:ea typeface="KTJ"/>
                          <a:cs typeface="KTJ"/>
                        </a:rPr>
                        <a:t>在</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选项中</a:t>
                      </a:r>
                      <a:r>
                        <a:rPr kumimoji="0" lang="en-US" sz="2400" b="0" i="0" u="none" strike="noStrike" cap="none" normalizeH="0" baseline="0" smtClean="0">
                          <a:ln>
                            <a:noFill/>
                          </a:ln>
                          <a:solidFill>
                            <a:srgbClr val="000000"/>
                          </a:solidFill>
                          <a:effectLst/>
                          <a:latin typeface="KTJ"/>
                          <a:ea typeface="KTJ"/>
                          <a:cs typeface="KTJ"/>
                        </a:rPr>
                        <a:t>查找表示</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rPr>
                        <a:t>总结的信号词</a:t>
                      </a:r>
                      <a:r>
                        <a:rPr kumimoji="0" lang="en-US" sz="2400" b="0" i="0" u="none" strike="noStrike" cap="none" normalizeH="0" baseline="0" smtClean="0">
                          <a:ln>
                            <a:noFill/>
                          </a:ln>
                          <a:solidFill>
                            <a:srgbClr val="000000"/>
                          </a:solidFill>
                          <a:effectLst/>
                          <a:latin typeface="KTJ"/>
                          <a:ea typeface="KTJ"/>
                          <a:cs typeface="KTJ"/>
                        </a:rPr>
                        <a:t>或发现</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rPr>
                        <a:t>前文的同义词句</a:t>
                      </a:r>
                      <a:r>
                        <a:rPr kumimoji="0" lang="en-US" sz="2400" b="0" i="0" u="none" strike="noStrike" cap="none" normalizeH="0" baseline="0" smtClean="0">
                          <a:ln>
                            <a:noFill/>
                          </a:ln>
                          <a:solidFill>
                            <a:srgbClr val="000000"/>
                          </a:solidFill>
                          <a:effectLst/>
                          <a:latin typeface="KTJ"/>
                          <a:ea typeface="KTJ"/>
                          <a:cs typeface="KTJ"/>
                        </a:rPr>
                        <a:t>。</a:t>
                      </a:r>
                      <a:endParaRPr kumimoji="0" lang="en-US" altLang="en-US" sz="2400" b="0" i="0" u="none" strike="noStrike" cap="none" normalizeH="0" baseline="0" smtClean="0">
                        <a:ln>
                          <a:noFill/>
                        </a:ln>
                        <a:solidFill>
                          <a:srgbClr val="000000"/>
                        </a:solidFill>
                        <a:effectLst/>
                        <a:latin typeface="KTJ"/>
                        <a:ea typeface="KTJ"/>
                        <a:cs typeface="KTJ"/>
                      </a:endParaRPr>
                    </a:p>
                  </a:txBody>
                  <a:tcPr marL="68580" marR="68580" marT="0" marB="0"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段中</a:t>
                      </a:r>
                      <a:endParaRPr kumimoji="0" lang="en-US" altLang="en-US" sz="24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一般为</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过渡功能</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，起到承上启下的作用。</a:t>
                      </a:r>
                      <a:r>
                        <a:rPr kumimoji="0" lang="en-US" sz="2400" b="0" i="0" u="none" strike="noStrike" cap="none" normalizeH="0" baseline="0" smtClean="0">
                          <a:ln>
                            <a:noFill/>
                          </a:ln>
                          <a:solidFill>
                            <a:srgbClr val="000000"/>
                          </a:solidFill>
                          <a:effectLst/>
                          <a:latin typeface="KTJ"/>
                          <a:ea typeface="宋体" panose="02010600030101010101" pitchFamily="2" charset="-122"/>
                          <a:cs typeface="Times New Roman" panose="02020603050405020304" pitchFamily="18" charset="0"/>
                        </a:rPr>
                        <a:t>也有可能是细节注释</a:t>
                      </a:r>
                      <a:r>
                        <a:rPr kumimoji="0" lang="zh-CN" altLang="en-US" sz="2400" b="0" i="0" u="none" strike="noStrike" cap="none" normalizeH="0" baseline="0" smtClean="0">
                          <a:ln>
                            <a:noFill/>
                          </a:ln>
                          <a:solidFill>
                            <a:srgbClr val="000000"/>
                          </a:solidFill>
                          <a:effectLst/>
                          <a:latin typeface="KTJ"/>
                          <a:ea typeface="宋体" panose="02010600030101010101" pitchFamily="2" charset="-122"/>
                          <a:cs typeface="Times New Roman" panose="02020603050405020304" pitchFamily="18" charset="0"/>
                        </a:rPr>
                        <a:t>。</a:t>
                      </a:r>
                      <a:endParaRPr kumimoji="0" lang="zh-CN" altLang="en-US" sz="2400" b="0" i="0" u="none" strike="noStrike" cap="none" normalizeH="0" baseline="0" smtClean="0">
                        <a:ln>
                          <a:noFill/>
                        </a:ln>
                        <a:solidFill>
                          <a:srgbClr val="000000"/>
                        </a:solidFill>
                        <a:effectLst/>
                        <a:latin typeface="KTJ"/>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浏览</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空前</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及</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空后</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的句子来确定</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句间逻辑关系</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。也可从</a:t>
                      </a:r>
                      <a:r>
                        <a:rPr kumimoji="0" lang="en-US" sz="2400" b="1" i="0" u="none" strike="noStrike" cap="none" normalizeH="0" baseline="0" smtClean="0">
                          <a:ln>
                            <a:noFill/>
                          </a:ln>
                          <a:solidFill>
                            <a:srgbClr val="005362"/>
                          </a:solidFill>
                          <a:effectLst/>
                          <a:latin typeface="Times New Roman" panose="02020603050405020304" pitchFamily="18" charset="0"/>
                          <a:ea typeface="宋体" panose="02010600030101010101" pitchFamily="2" charset="-122"/>
                          <a:cs typeface="Times New Roman" panose="02020603050405020304" pitchFamily="18" charset="0"/>
                        </a:rPr>
                        <a:t>主题词语的同词或同义复现</a:t>
                      </a:r>
                      <a:r>
                        <a:rPr kumimoji="0" 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进行判断。</a:t>
                      </a:r>
                      <a:endParaRPr kumimoji="0" lang="en-US" altLang="en-US" sz="24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2"/>
                                        </p:tgtEl>
                                        <p:attrNameLst>
                                          <p:attrName>style.visibility</p:attrName>
                                        </p:attrNameLst>
                                      </p:cBhvr>
                                      <p:to>
                                        <p:strVal val="visible"/>
                                      </p:to>
                                    </p:set>
                                    <p:animEffect transition="in" filter="blinds(horizontal)">
                                      <p:cBhvr>
                                        <p:cTn id="7" dur="500"/>
                                        <p:tgtEl>
                                          <p:spTgt spid="81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b="1" smtClean="0">
                <a:ea typeface="宋体" panose="02010600030101010101" pitchFamily="2" charset="-122"/>
              </a:rPr>
              <a:t>第三部分：语言运用</a:t>
            </a:r>
            <a:endParaRPr lang="zh-CN" altLang="en-US" b="1" smtClean="0">
              <a:ea typeface="宋体" panose="02010600030101010101" pitchFamily="2" charset="-122"/>
            </a:endParaRPr>
          </a:p>
        </p:txBody>
      </p:sp>
      <p:sp>
        <p:nvSpPr>
          <p:cNvPr id="83970" name="Rectangle 3"/>
          <p:cNvSpPr>
            <a:spLocks noGrp="1" noChangeArrowheads="1"/>
          </p:cNvSpPr>
          <p:nvPr>
            <p:ph type="body" idx="4294967295"/>
          </p:nvPr>
        </p:nvSpPr>
        <p:spPr bwMode="auto">
          <a:xfrm>
            <a:off x="609600" y="1600200"/>
            <a:ext cx="10972800" cy="4525963"/>
          </a:xfrm>
          <a:prstGeom prst="rect">
            <a:avLst/>
          </a:prstGeom>
          <a:ln>
            <a:miter lim="800000"/>
          </a:ln>
        </p:spPr>
        <p:txBody>
          <a:bodyPr/>
          <a:lstStyle/>
          <a:p>
            <a:pPr marL="457200" indent="-457200">
              <a:buFontTx/>
              <a:buNone/>
              <a:defRPr/>
            </a:pPr>
            <a:endParaRPr lang="en-US" altLang="zh-CN" sz="2000" b="1" smtClean="0">
              <a:solidFill>
                <a:srgbClr val="000000"/>
              </a:solidFill>
              <a:ea typeface="宋体" panose="02010600030101010101" pitchFamily="2" charset="-122"/>
            </a:endParaRPr>
          </a:p>
          <a:p>
            <a:pPr marL="457200" indent="-457200">
              <a:buFontTx/>
              <a:buNone/>
              <a:defRPr/>
            </a:pPr>
            <a:r>
              <a:rPr lang="en-US" altLang="zh-CN" sz="2400" b="1" smtClean="0">
                <a:latin typeface="宋体" panose="02010600030101010101" pitchFamily="2" charset="-122"/>
                <a:ea typeface="宋体" panose="02010600030101010101" pitchFamily="2" charset="-122"/>
                <a:sym typeface="+mn-ea"/>
              </a:rPr>
              <a:t>   </a:t>
            </a:r>
            <a:r>
              <a:rPr lang="zh-CN" altLang="en-US" sz="2400" b="1" noProof="1" smtClean="0">
                <a:latin typeface="宋体" panose="02010600030101010101" pitchFamily="2" charset="-122"/>
                <a:ea typeface="宋体" panose="02010600030101010101" pitchFamily="2" charset="-122"/>
                <a:sym typeface="+mn-ea"/>
              </a:rPr>
              <a:t>完形填空考查考生在</a:t>
            </a:r>
            <a:r>
              <a:rPr lang="zh-CN" altLang="en-US" sz="2400" b="1" noProof="1" smtClean="0">
                <a:effectLst>
                  <a:outerShdw blurRad="38100" dist="38100" dir="2700000" algn="tl">
                    <a:srgbClr val="C0C0C0"/>
                  </a:outerShdw>
                </a:effectLst>
                <a:latin typeface="宋体" panose="02010600030101010101" pitchFamily="2" charset="-122"/>
                <a:ea typeface="宋体" panose="02010600030101010101" pitchFamily="2" charset="-122"/>
                <a:sym typeface="+mn-ea"/>
              </a:rPr>
              <a:t>阅读理解的基础上</a:t>
            </a:r>
            <a:r>
              <a:rPr lang="zh-CN" altLang="en-US" sz="2400" b="1" noProof="1" smtClean="0">
                <a:latin typeface="宋体" panose="02010600030101010101" pitchFamily="2" charset="-122"/>
                <a:ea typeface="宋体" panose="02010600030101010101" pitchFamily="2" charset="-122"/>
                <a:sym typeface="+mn-ea"/>
              </a:rPr>
              <a:t>运用词汇的能力。试题要求考生</a:t>
            </a:r>
            <a:r>
              <a:rPr lang="zh-CN" altLang="en-US" sz="2400" b="1" noProof="1" smtClean="0">
                <a:effectLst>
                  <a:outerShdw blurRad="38100" dist="38100" dir="2700000" algn="tl">
                    <a:srgbClr val="C0C0C0"/>
                  </a:outerShdw>
                </a:effectLst>
                <a:latin typeface="宋体" panose="02010600030101010101" pitchFamily="2" charset="-122"/>
                <a:ea typeface="宋体" panose="02010600030101010101" pitchFamily="2" charset="-122"/>
                <a:sym typeface="+mn-ea"/>
              </a:rPr>
              <a:t>根据文章的主旨和结构以及上下文的逻辑关系</a:t>
            </a:r>
            <a:r>
              <a:rPr lang="zh-CN" altLang="en-US" sz="2400" b="1" noProof="1" smtClean="0">
                <a:latin typeface="宋体" panose="02010600030101010101" pitchFamily="2" charset="-122"/>
                <a:ea typeface="宋体" panose="02010600030101010101" pitchFamily="2" charset="-122"/>
                <a:sym typeface="+mn-ea"/>
              </a:rPr>
              <a:t>选择适合文章内容，语法搭配正确的选项。</a:t>
            </a:r>
            <a:endParaRPr lang="en-US" altLang="zh-CN" sz="2400" b="1" smtClean="0">
              <a:latin typeface="宋体" panose="02010600030101010101" pitchFamily="2" charset="-122"/>
              <a:ea typeface="宋体" panose="02010600030101010101" pitchFamily="2" charset="-122"/>
              <a:sym typeface="+mn-ea"/>
            </a:endParaRPr>
          </a:p>
          <a:p>
            <a:pPr marL="457200" indent="-457200">
              <a:buFontTx/>
              <a:buAutoNum type="arabicPeriod"/>
              <a:defRPr/>
            </a:pPr>
            <a:r>
              <a:rPr lang="en-US" altLang="zh-CN" sz="2400" b="1" smtClean="0">
                <a:latin typeface="宋体" panose="02010600030101010101" pitchFamily="2" charset="-122"/>
                <a:ea typeface="宋体" panose="02010600030101010101" pitchFamily="2" charset="-122"/>
                <a:sym typeface="+mn-ea"/>
              </a:rPr>
              <a:t>高考</a:t>
            </a:r>
            <a:r>
              <a:rPr lang="zh-CN" altLang="en-US" sz="2400" b="1" smtClean="0">
                <a:latin typeface="宋体" panose="02010600030101010101" pitchFamily="2" charset="-122"/>
                <a:ea typeface="宋体" panose="02010600030101010101" pitchFamily="2" charset="-122"/>
                <a:sym typeface="+mn-ea"/>
              </a:rPr>
              <a:t>完型填空题的选材一般为具有一定故事情节的记叙文或者夹叙夹议文</a:t>
            </a:r>
            <a:r>
              <a:rPr lang="en-US" altLang="zh-CN" sz="2400" b="1" smtClean="0">
                <a:latin typeface="宋体" panose="02010600030101010101" pitchFamily="2" charset="-122"/>
                <a:ea typeface="宋体" panose="02010600030101010101" pitchFamily="2" charset="-122"/>
              </a:rPr>
              <a:t> </a:t>
            </a:r>
            <a:r>
              <a:rPr lang="zh-CN" altLang="en-US" sz="2400" b="1" smtClean="0">
                <a:latin typeface="宋体" panose="02010600030101010101" pitchFamily="2" charset="-122"/>
                <a:ea typeface="宋体" panose="02010600030101010101" pitchFamily="2" charset="-122"/>
              </a:rPr>
              <a:t>短文长度</a:t>
            </a:r>
            <a:r>
              <a:rPr lang="en-US" altLang="zh-CN" sz="2400" b="1" smtClean="0">
                <a:latin typeface="宋体" panose="02010600030101010101" pitchFamily="2" charset="-122"/>
                <a:ea typeface="宋体" panose="02010600030101010101" pitchFamily="2" charset="-122"/>
              </a:rPr>
              <a:t>300</a:t>
            </a:r>
            <a:r>
              <a:rPr lang="zh-CN" altLang="en-US" sz="2400" b="1" smtClean="0">
                <a:latin typeface="宋体" panose="02010600030101010101" pitchFamily="2" charset="-122"/>
                <a:ea typeface="宋体" panose="02010600030101010101" pitchFamily="2" charset="-122"/>
              </a:rPr>
              <a:t>词左右，</a:t>
            </a:r>
            <a:endParaRPr lang="zh-CN" altLang="en-US" sz="2400" b="1" smtClean="0">
              <a:latin typeface="宋体" panose="02010600030101010101" pitchFamily="2" charset="-122"/>
              <a:ea typeface="宋体" panose="02010600030101010101" pitchFamily="2" charset="-122"/>
            </a:endParaRPr>
          </a:p>
          <a:p>
            <a:pPr marL="457200" indent="-457200">
              <a:buFontTx/>
              <a:buNone/>
              <a:defRPr/>
            </a:pPr>
            <a:r>
              <a:rPr lang="en-US" altLang="zh-CN" sz="2400" b="1" smtClean="0">
                <a:latin typeface="宋体" panose="02010600030101010101" pitchFamily="2" charset="-122"/>
                <a:ea typeface="宋体" panose="02010600030101010101" pitchFamily="2" charset="-122"/>
              </a:rPr>
              <a:t>2.  </a:t>
            </a:r>
            <a:r>
              <a:rPr lang="zh-CN" altLang="en-US" sz="2400" b="1" smtClean="0">
                <a:latin typeface="宋体" panose="02010600030101010101" pitchFamily="2" charset="-122"/>
                <a:ea typeface="宋体" panose="02010600030101010101" pitchFamily="2" charset="-122"/>
              </a:rPr>
              <a:t>首句无空格，提供语境。</a:t>
            </a:r>
            <a:r>
              <a:rPr lang="en-US" altLang="zh-CN" sz="2400" b="1" smtClean="0">
                <a:latin typeface="宋体" panose="02010600030101010101" pitchFamily="2" charset="-122"/>
                <a:ea typeface="宋体" panose="02010600030101010101" pitchFamily="2" charset="-122"/>
              </a:rPr>
              <a:t>5-10</a:t>
            </a:r>
            <a:r>
              <a:rPr lang="zh-CN" altLang="en-US" sz="2400" b="1" smtClean="0">
                <a:latin typeface="宋体" panose="02010600030101010101" pitchFamily="2" charset="-122"/>
                <a:ea typeface="宋体" panose="02010600030101010101" pitchFamily="2" charset="-122"/>
              </a:rPr>
              <a:t>词设一空，人名、 地名、日期、数字不在之列。</a:t>
            </a:r>
            <a:endParaRPr lang="zh-CN" altLang="en-US" sz="2400" b="1" smtClean="0">
              <a:latin typeface="宋体" panose="02010600030101010101" pitchFamily="2" charset="-122"/>
              <a:ea typeface="宋体" panose="02010600030101010101" pitchFamily="2" charset="-122"/>
            </a:endParaRPr>
          </a:p>
          <a:p>
            <a:pPr marL="457200" indent="-457200">
              <a:buFontTx/>
              <a:buNone/>
              <a:defRPr/>
            </a:pPr>
            <a:r>
              <a:rPr lang="en-US" altLang="zh-CN" sz="2400" b="1" smtClean="0">
                <a:latin typeface="宋体" panose="02010600030101010101" pitchFamily="2" charset="-122"/>
                <a:ea typeface="宋体" panose="02010600030101010101" pitchFamily="2" charset="-122"/>
              </a:rPr>
              <a:t>3.  </a:t>
            </a:r>
            <a:r>
              <a:rPr lang="zh-CN" altLang="en-US" sz="2400" b="1" smtClean="0">
                <a:latin typeface="宋体" panose="02010600030101010101" pitchFamily="2" charset="-122"/>
                <a:ea typeface="宋体" panose="02010600030101010101" pitchFamily="2" charset="-122"/>
              </a:rPr>
              <a:t>选项多为一词，偶会为词组。四选项为同一类词或属同一范畴，或近义或形异义，或与前后配成词组。故干扰性、迷性大。有时单独看一句话语法都是正确的，但根据上下文只有一个正确答案</a:t>
            </a:r>
            <a:r>
              <a:rPr lang="zh-CN" altLang="en-US" sz="2400" b="1" noProof="1" smtClean="0">
                <a:latin typeface="宋体" panose="02010600030101010101" pitchFamily="2" charset="-122"/>
                <a:ea typeface="宋体" panose="02010600030101010101" pitchFamily="2" charset="-122"/>
                <a:sym typeface="+mn-ea"/>
              </a:rPr>
              <a:t> </a:t>
            </a:r>
            <a:r>
              <a:rPr lang="zh-CN" altLang="en-US" sz="2400" b="1" smtClean="0">
                <a:latin typeface="宋体" panose="02010600030101010101" pitchFamily="2" charset="-122"/>
                <a:ea typeface="宋体" panose="02010600030101010101" pitchFamily="2" charset="-122"/>
                <a:sym typeface="+mn-ea"/>
              </a:rPr>
              <a:t>。</a:t>
            </a:r>
            <a:endParaRPr lang="zh-CN" altLang="en-US" sz="2400" b="1" smtClean="0">
              <a:latin typeface="宋体" panose="02010600030101010101" pitchFamily="2" charset="-122"/>
              <a:ea typeface="宋体" panose="02010600030101010101" pitchFamily="2" charset="-122"/>
              <a:sym typeface="+mn-ea"/>
            </a:endParaRPr>
          </a:p>
          <a:p>
            <a:pPr marL="457200" indent="-457200">
              <a:lnSpc>
                <a:spcPct val="100000"/>
              </a:lnSpc>
              <a:buFont typeface="Arial" panose="020B0604020202020204" pitchFamily="34" charset="0"/>
              <a:buNone/>
              <a:defRPr/>
            </a:pPr>
            <a:endParaRPr lang="zh-CN" altLang="en-US" sz="2400" b="1" smtClean="0">
              <a:latin typeface="宋体" panose="02010600030101010101" pitchFamily="2" charset="-122"/>
              <a:ea typeface="宋体" panose="02010600030101010101" pitchFamily="2" charset="-122"/>
              <a:sym typeface="+mn-ea"/>
            </a:endParaRPr>
          </a:p>
        </p:txBody>
      </p:sp>
      <p:sp>
        <p:nvSpPr>
          <p:cNvPr id="60419" name="Text Box 4"/>
          <p:cNvSpPr txBox="1">
            <a:spLocks noChangeArrowheads="1"/>
          </p:cNvSpPr>
          <p:nvPr/>
        </p:nvSpPr>
        <p:spPr bwMode="auto">
          <a:xfrm>
            <a:off x="1138238" y="1311275"/>
            <a:ext cx="2311400" cy="579438"/>
          </a:xfrm>
          <a:prstGeom prst="rect">
            <a:avLst/>
          </a:prstGeom>
          <a:noFill/>
          <a:ln w="9525">
            <a:noFill/>
            <a:miter lim="800000"/>
          </a:ln>
        </p:spPr>
        <p:txBody>
          <a:bodyPr>
            <a:spAutoFit/>
          </a:bodyPr>
          <a:lstStyle/>
          <a:p>
            <a:pPr>
              <a:spcBef>
                <a:spcPct val="50000"/>
              </a:spcBef>
            </a:pPr>
            <a:r>
              <a:rPr lang="zh-CN" altLang="en-US" sz="3200" b="1">
                <a:solidFill>
                  <a:srgbClr val="000000"/>
                </a:solidFill>
              </a:rPr>
              <a:t>命题特点：</a:t>
            </a:r>
            <a:endParaRPr lang="zh-CN" altLang="en-US" sz="3200" b="1">
              <a:solidFill>
                <a:srgbClr val="000000"/>
              </a:solidFill>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endParaRPr lang="zh-CN" altLang="en-US" smtClean="0">
              <a:ea typeface="宋体" panose="02010600030101010101" pitchFamily="2" charset="-122"/>
            </a:endParaRPr>
          </a:p>
        </p:txBody>
      </p:sp>
      <p:sp>
        <p:nvSpPr>
          <p:cNvPr id="61442"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pPr>
              <a:buFont typeface="Arial" panose="020B0604020202020204" pitchFamily="34" charset="0"/>
              <a:buNone/>
            </a:pPr>
            <a:r>
              <a:rPr lang="en-US" altLang="zh-CN" b="1" smtClean="0">
                <a:solidFill>
                  <a:srgbClr val="000000"/>
                </a:solidFill>
                <a:ea typeface="宋体" panose="02010600030101010101" pitchFamily="2" charset="-122"/>
              </a:rPr>
              <a:t>4.  </a:t>
            </a:r>
            <a:r>
              <a:rPr lang="zh-CN" altLang="en-US" b="1" smtClean="0">
                <a:solidFill>
                  <a:srgbClr val="000000"/>
                </a:solidFill>
                <a:ea typeface="宋体" panose="02010600030101010101" pitchFamily="2" charset="-122"/>
              </a:rPr>
              <a:t>考查单词以实词</a:t>
            </a:r>
            <a:r>
              <a:rPr lang="en-US" altLang="zh-CN" b="1" smtClean="0">
                <a:solidFill>
                  <a:srgbClr val="000000"/>
                </a:solidFill>
                <a:ea typeface="宋体" panose="02010600030101010101" pitchFamily="2" charset="-122"/>
              </a:rPr>
              <a:t>(</a:t>
            </a:r>
            <a:r>
              <a:rPr lang="en-US" altLang="zh-CN" b="1" smtClean="0">
                <a:solidFill>
                  <a:srgbClr val="9900FF"/>
                </a:solidFill>
                <a:ea typeface="宋体" panose="02010600030101010101" pitchFamily="2" charset="-122"/>
              </a:rPr>
              <a:t>v, n, adj, </a:t>
            </a:r>
            <a:r>
              <a:rPr lang="en-US" altLang="zh-CN" b="1" smtClean="0">
                <a:solidFill>
                  <a:srgbClr val="000000"/>
                </a:solidFill>
                <a:ea typeface="宋体" panose="02010600030101010101" pitchFamily="2" charset="-122"/>
              </a:rPr>
              <a:t>adv, pron.)</a:t>
            </a:r>
            <a:r>
              <a:rPr lang="zh-CN" altLang="en-US" b="1" smtClean="0">
                <a:solidFill>
                  <a:srgbClr val="000000"/>
                </a:solidFill>
                <a:ea typeface="宋体" panose="02010600030101010101" pitchFamily="2" charset="-122"/>
              </a:rPr>
              <a:t>为主，虚词</a:t>
            </a:r>
            <a:r>
              <a:rPr lang="en-US" altLang="zh-CN" b="1" smtClean="0">
                <a:solidFill>
                  <a:srgbClr val="000000"/>
                </a:solidFill>
                <a:ea typeface="宋体" panose="02010600030101010101" pitchFamily="2" charset="-122"/>
              </a:rPr>
              <a:t>(</a:t>
            </a:r>
            <a:r>
              <a:rPr lang="en-US" altLang="zh-CN" b="1" smtClean="0">
                <a:solidFill>
                  <a:srgbClr val="9900FF"/>
                </a:solidFill>
                <a:ea typeface="宋体" panose="02010600030101010101" pitchFamily="2" charset="-122"/>
              </a:rPr>
              <a:t>conj.,</a:t>
            </a:r>
            <a:r>
              <a:rPr lang="en-US" altLang="zh-CN" b="1" smtClean="0">
                <a:solidFill>
                  <a:srgbClr val="000000"/>
                </a:solidFill>
                <a:ea typeface="宋体" panose="02010600030101010101" pitchFamily="2" charset="-122"/>
              </a:rPr>
              <a:t>prep.)</a:t>
            </a:r>
            <a:r>
              <a:rPr lang="zh-CN" altLang="en-US" b="1" smtClean="0">
                <a:solidFill>
                  <a:srgbClr val="000000"/>
                </a:solidFill>
                <a:ea typeface="宋体" panose="02010600030101010101" pitchFamily="2" charset="-122"/>
              </a:rPr>
              <a:t>为辅。实词一般占</a:t>
            </a:r>
            <a:r>
              <a:rPr lang="en-US" altLang="zh-CN" b="1" smtClean="0">
                <a:solidFill>
                  <a:srgbClr val="000000"/>
                </a:solidFill>
                <a:ea typeface="宋体" panose="02010600030101010101" pitchFamily="2" charset="-122"/>
              </a:rPr>
              <a:t>80%-90%</a:t>
            </a:r>
            <a:r>
              <a:rPr lang="zh-CN" altLang="en-US" b="1" smtClean="0">
                <a:solidFill>
                  <a:srgbClr val="000000"/>
                </a:solidFill>
                <a:ea typeface="宋体" panose="02010600030101010101" pitchFamily="2" charset="-122"/>
              </a:rPr>
              <a:t>。</a:t>
            </a:r>
            <a:endParaRPr lang="zh-CN" altLang="en-US" b="1" smtClean="0">
              <a:solidFill>
                <a:srgbClr val="000000"/>
              </a:solidFill>
              <a:ea typeface="宋体" panose="02010600030101010101" pitchFamily="2" charset="-122"/>
            </a:endParaRPr>
          </a:p>
          <a:p>
            <a:pPr>
              <a:buFont typeface="Arial" panose="020B0604020202020204" pitchFamily="34" charset="0"/>
              <a:buNone/>
            </a:pPr>
            <a:r>
              <a:rPr lang="en-US" altLang="zh-CN" b="1" smtClean="0">
                <a:solidFill>
                  <a:srgbClr val="000000"/>
                </a:solidFill>
                <a:ea typeface="宋体" panose="02010600030101010101" pitchFamily="2" charset="-122"/>
              </a:rPr>
              <a:t>5.  </a:t>
            </a:r>
            <a:r>
              <a:rPr lang="zh-CN" altLang="en-US" b="1" smtClean="0">
                <a:solidFill>
                  <a:srgbClr val="000000"/>
                </a:solidFill>
                <a:ea typeface="宋体" panose="02010600030101010101" pitchFamily="2" charset="-122"/>
              </a:rPr>
              <a:t>以考查学生对</a:t>
            </a:r>
            <a:r>
              <a:rPr lang="zh-CN" altLang="en-US" b="1" smtClean="0">
                <a:solidFill>
                  <a:srgbClr val="9900FF"/>
                </a:solidFill>
                <a:ea typeface="宋体" panose="02010600030101010101" pitchFamily="2" charset="-122"/>
              </a:rPr>
              <a:t>文章的整体理解（篇章逻辑题）</a:t>
            </a:r>
            <a:r>
              <a:rPr lang="zh-CN" altLang="en-US" b="1" smtClean="0">
                <a:solidFill>
                  <a:srgbClr val="000000"/>
                </a:solidFill>
                <a:ea typeface="宋体" panose="02010600030101010101" pitchFamily="2" charset="-122"/>
              </a:rPr>
              <a:t>和</a:t>
            </a:r>
            <a:r>
              <a:rPr lang="zh-CN" altLang="en-US" b="1" smtClean="0">
                <a:solidFill>
                  <a:srgbClr val="9900FF"/>
                </a:solidFill>
                <a:ea typeface="宋体" panose="02010600030101010101" pitchFamily="2" charset="-122"/>
              </a:rPr>
              <a:t>词汇的意义（词汇题）</a:t>
            </a:r>
            <a:r>
              <a:rPr lang="zh-CN" altLang="en-US" b="1" smtClean="0">
                <a:solidFill>
                  <a:srgbClr val="000000"/>
                </a:solidFill>
                <a:ea typeface="宋体" panose="02010600030101010101" pitchFamily="2" charset="-122"/>
              </a:rPr>
              <a:t>把握为主。有些要</a:t>
            </a:r>
            <a:r>
              <a:rPr lang="zh-CN" altLang="en-US" b="1" smtClean="0">
                <a:solidFill>
                  <a:srgbClr val="9900FF"/>
                </a:solidFill>
                <a:ea typeface="宋体" panose="02010600030101010101" pitchFamily="2" charset="-122"/>
              </a:rPr>
              <a:t>结合常识</a:t>
            </a:r>
            <a:r>
              <a:rPr lang="zh-CN" altLang="en-US" b="1" smtClean="0">
                <a:solidFill>
                  <a:srgbClr val="000000"/>
                </a:solidFill>
                <a:ea typeface="宋体" panose="02010600030101010101" pitchFamily="2" charset="-122"/>
              </a:rPr>
              <a:t>才能正确选项；有些甚至要求在通篇理解的基础上，正确把握</a:t>
            </a:r>
            <a:r>
              <a:rPr lang="zh-CN" altLang="en-US" b="1" smtClean="0">
                <a:solidFill>
                  <a:srgbClr val="9900FF"/>
                </a:solidFill>
                <a:ea typeface="宋体" panose="02010600030101010101" pitchFamily="2" charset="-122"/>
              </a:rPr>
              <a:t>上下文的逻辑关系</a:t>
            </a:r>
            <a:r>
              <a:rPr lang="zh-CN" altLang="en-US" b="1" smtClean="0">
                <a:solidFill>
                  <a:srgbClr val="000000"/>
                </a:solidFill>
                <a:ea typeface="宋体" panose="02010600030101010101" pitchFamily="2" charset="-122"/>
              </a:rPr>
              <a:t>，才能正确判断和选择。</a:t>
            </a:r>
            <a:endParaRPr lang="zh-CN" altLang="en-US" b="1" smtClean="0">
              <a:solidFill>
                <a:srgbClr val="000000"/>
              </a:solidFill>
              <a:ea typeface="宋体" panose="02010600030101010101" pitchFamily="2" charset="-122"/>
            </a:endParaRPr>
          </a:p>
          <a:p>
            <a:pPr>
              <a:buFont typeface="Arial" panose="020B0604020202020204" pitchFamily="34" charset="0"/>
              <a:buNone/>
            </a:pPr>
            <a:r>
              <a:rPr lang="en-US" altLang="zh-CN" b="1" smtClean="0">
                <a:solidFill>
                  <a:srgbClr val="000000"/>
                </a:solidFill>
                <a:ea typeface="宋体" panose="02010600030101010101" pitchFamily="2" charset="-122"/>
              </a:rPr>
              <a:t>6.  </a:t>
            </a:r>
            <a:r>
              <a:rPr lang="zh-CN" altLang="en-US" b="1" smtClean="0">
                <a:solidFill>
                  <a:srgbClr val="000000"/>
                </a:solidFill>
                <a:ea typeface="宋体" panose="02010600030101010101" pitchFamily="2" charset="-122"/>
              </a:rPr>
              <a:t>有些空格答案由上文决定（</a:t>
            </a:r>
            <a:r>
              <a:rPr lang="zh-CN" altLang="en-US" b="1" smtClean="0">
                <a:solidFill>
                  <a:srgbClr val="9900FF"/>
                </a:solidFill>
                <a:ea typeface="宋体" panose="02010600030101010101" pitchFamily="2" charset="-122"/>
              </a:rPr>
              <a:t>前置性设空</a:t>
            </a:r>
            <a:r>
              <a:rPr lang="zh-CN" altLang="en-US" b="1" smtClean="0">
                <a:solidFill>
                  <a:srgbClr val="000000"/>
                </a:solidFill>
                <a:ea typeface="宋体" panose="02010600030101010101" pitchFamily="2" charset="-122"/>
              </a:rPr>
              <a:t>），有些由后文决定（</a:t>
            </a:r>
            <a:r>
              <a:rPr lang="zh-CN" altLang="en-US" b="1" smtClean="0">
                <a:solidFill>
                  <a:srgbClr val="9900FF"/>
                </a:solidFill>
                <a:ea typeface="宋体" panose="02010600030101010101" pitchFamily="2" charset="-122"/>
              </a:rPr>
              <a:t>后置性设空</a:t>
            </a:r>
            <a:r>
              <a:rPr lang="zh-CN" altLang="en-US" b="1" smtClean="0">
                <a:solidFill>
                  <a:srgbClr val="000000"/>
                </a:solidFill>
                <a:ea typeface="宋体" panose="02010600030101010101" pitchFamily="2" charset="-122"/>
              </a:rPr>
              <a:t>），有些要综合上下文才能得到答案（</a:t>
            </a:r>
            <a:r>
              <a:rPr lang="zh-CN" altLang="en-US" b="1" smtClean="0">
                <a:solidFill>
                  <a:srgbClr val="9900FF"/>
                </a:solidFill>
                <a:ea typeface="宋体" panose="02010600030101010101" pitchFamily="2" charset="-122"/>
              </a:rPr>
              <a:t>语篇性设空</a:t>
            </a:r>
            <a:r>
              <a:rPr lang="zh-CN" altLang="en-US" b="1" smtClean="0">
                <a:solidFill>
                  <a:srgbClr val="000000"/>
                </a:solidFill>
                <a:ea typeface="宋体" panose="02010600030101010101" pitchFamily="2" charset="-122"/>
              </a:rPr>
              <a:t>），</a:t>
            </a:r>
            <a:r>
              <a:rPr lang="zh-CN" altLang="en-US" b="1" u="sng" smtClean="0">
                <a:solidFill>
                  <a:srgbClr val="9900FF"/>
                </a:solidFill>
                <a:ea typeface="宋体" panose="02010600030101010101" pitchFamily="2" charset="-122"/>
              </a:rPr>
              <a:t>以后置性设空为主</a:t>
            </a:r>
            <a:r>
              <a:rPr lang="zh-CN" altLang="en-US" b="1" u="sng" smtClean="0">
                <a:solidFill>
                  <a:srgbClr val="000000"/>
                </a:solidFill>
                <a:ea typeface="宋体" panose="02010600030101010101" pitchFamily="2" charset="-122"/>
              </a:rPr>
              <a:t>。</a:t>
            </a:r>
            <a:endParaRPr lang="zh-CN" altLang="en-US" b="1" u="sng" smtClean="0">
              <a:solidFill>
                <a:srgbClr val="000000"/>
              </a:solidFill>
              <a:ea typeface="宋体" panose="02010600030101010101" pitchFamily="2" charset="-122"/>
            </a:endParaRPr>
          </a:p>
          <a:p>
            <a:endParaRPr lang="zh-CN" altLang="en-US"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idx="4294967295"/>
          </p:nvPr>
        </p:nvSpPr>
        <p:spPr bwMode="auto">
          <a:xfrm>
            <a:off x="633413" y="341313"/>
            <a:ext cx="10918825" cy="6172200"/>
          </a:xfrm>
          <a:prstGeom prst="rect">
            <a:avLst/>
          </a:prstGeom>
          <a:noFill/>
          <a:ln algn="ctr">
            <a:miter lim="800000"/>
          </a:ln>
        </p:spPr>
        <p:txBody>
          <a:bodyPr/>
          <a:lstStyle/>
          <a:p>
            <a:r>
              <a:rPr lang="zh-CN" altLang="en-US" sz="1800" smtClean="0">
                <a:latin typeface="Times New Roman" panose="02020603050405020304" pitchFamily="18" charset="0"/>
                <a:ea typeface="宋体" panose="02010600030101010101" pitchFamily="2" charset="-122"/>
              </a:rPr>
              <a:t>        </a:t>
            </a:r>
            <a:r>
              <a:rPr lang="en-US" altLang="zh-CN" sz="1800" smtClean="0">
                <a:latin typeface="Times New Roman" panose="02020603050405020304" pitchFamily="18" charset="0"/>
                <a:ea typeface="宋体" panose="02010600030101010101" pitchFamily="2" charset="-122"/>
              </a:rPr>
              <a:t>When he was 15, Owen Lima got behind the wheel of a car. Soon after, he rolled the  car and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36</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a serious head injury. When he finally woke, he discovered that the injury had brought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37</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 to his brain, which he has continued to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38</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for the past 40 years.</a:t>
            </a:r>
            <a:endParaRPr lang="zh-CN" altLang="en-US"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          Lima's condition has made it difficult for him to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39</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others, especially when they speak </a:t>
            </a:r>
            <a:endParaRPr lang="en-US" altLang="zh-CN"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quickly, and makes him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40</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likely to be affected by anxiety attacks. Therefore, Lima is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41</a:t>
            </a:r>
            <a:endParaRPr lang="en-US" altLang="zh-CN" sz="1800" smtClean="0">
              <a:latin typeface="Times New Roman" panose="02020603050405020304" pitchFamily="18" charset="0"/>
              <a:ea typeface="宋体" panose="02010600030101010101" pitchFamily="2" charset="-122"/>
            </a:endParaRPr>
          </a:p>
          <a:p>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by Blue, a service dog that helps keep him</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42</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a:t>
            </a:r>
            <a:endParaRPr lang="en-US" altLang="zh-CN"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 </a:t>
            </a:r>
            <a:r>
              <a:rPr lang="en-US" altLang="en-US" sz="1800" smtClean="0">
                <a:latin typeface="Times New Roman" panose="02020603050405020304" pitchFamily="18" charset="0"/>
                <a:ea typeface="宋体" panose="02010600030101010101" pitchFamily="2" charset="-122"/>
              </a:rPr>
              <a:t>③</a:t>
            </a:r>
            <a:r>
              <a:rPr lang="en-US" altLang="zh-CN" sz="1800" smtClean="0">
                <a:latin typeface="Times New Roman" panose="02020603050405020304" pitchFamily="18" charset="0"/>
                <a:ea typeface="宋体" panose="02010600030101010101" pitchFamily="2" charset="-122"/>
              </a:rPr>
              <a:t>    One of the biggest problems Lima has faced is finding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43</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.For years, he has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44</a:t>
            </a:r>
            <a:r>
              <a:rPr lang="zh-CN" altLang="en-US" sz="1800" smtClean="0">
                <a:latin typeface="Times New Roman" panose="02020603050405020304" pitchFamily="18" charset="0"/>
                <a:ea typeface="宋体" panose="02010600030101010101" pitchFamily="2" charset="-122"/>
              </a:rPr>
              <a:t>＿</a:t>
            </a:r>
            <a:endParaRPr lang="zh-CN" altLang="en-US"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to find a steady job. He has gone to find jobs with his dog but has always been treated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45</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or </a:t>
            </a:r>
            <a:endParaRPr lang="en-US" altLang="zh-CN"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given unfair wages, making him feel like a(n)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46</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citizen.</a:t>
            </a:r>
            <a:endParaRPr lang="en-US" altLang="zh-CN"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        Lima's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47</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finally turned when he and Blue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48</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a job at a Lowe's home improvement store in Regina. When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49</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what the dog was for, Lima talked about the whole story. The store manager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50</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to give him a chance of success.</a:t>
            </a:r>
            <a:endParaRPr lang="en-US" altLang="zh-CN" sz="1800" smtClean="0">
              <a:latin typeface="Times New Roman" panose="02020603050405020304" pitchFamily="18" charset="0"/>
              <a:ea typeface="宋体" panose="02010600030101010101" pitchFamily="2" charset="-122"/>
            </a:endParaRPr>
          </a:p>
          <a:p>
            <a:r>
              <a:rPr lang="en-US" altLang="zh-CN" sz="1800" smtClean="0">
                <a:latin typeface="Times New Roman" panose="02020603050405020304" pitchFamily="18" charset="0"/>
                <a:ea typeface="宋体" panose="02010600030101010101" pitchFamily="2" charset="-122"/>
              </a:rPr>
              <a:t>        Now, Lima and Blue both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51</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in the store. During the store's grand opening, the pair was there to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52</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new customers when the doors opened. Blue has even been dressed in his own custom-made vest to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53</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the other employees‘ uniforms. Lima says he is </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54</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to his new employer, both for the chance to work and for letting Blue come</a:t>
            </a:r>
            <a:r>
              <a:rPr lang="zh-CN" altLang="en-US" sz="1800" smtClean="0">
                <a:latin typeface="Times New Roman" panose="02020603050405020304" pitchFamily="18" charset="0"/>
                <a:ea typeface="宋体" panose="02010600030101010101" pitchFamily="2" charset="-122"/>
              </a:rPr>
              <a:t>＿＿</a:t>
            </a:r>
            <a:r>
              <a:rPr lang="en-US" altLang="zh-CN" sz="1800" smtClean="0">
                <a:latin typeface="Times New Roman" panose="02020603050405020304" pitchFamily="18" charset="0"/>
                <a:ea typeface="宋体" panose="02010600030101010101" pitchFamily="2" charset="-122"/>
              </a:rPr>
              <a:t>55</a:t>
            </a:r>
            <a:r>
              <a:rPr lang="zh-CN" altLang="en-US" sz="1800" smtClean="0">
                <a:latin typeface="Times New Roman" panose="02020603050405020304" pitchFamily="18" charset="0"/>
                <a:ea typeface="宋体" panose="02010600030101010101" pitchFamily="2" charset="-122"/>
              </a:rPr>
              <a:t>＿＿。</a:t>
            </a:r>
            <a:endParaRPr lang="en-US" altLang="zh-CN" sz="1800" smtClean="0">
              <a:latin typeface="Times New Roman" panose="02020603050405020304" pitchFamily="18" charset="0"/>
              <a:ea typeface="宋体" panose="02010600030101010101" pitchFamily="2" charset="-122"/>
            </a:endParaRPr>
          </a:p>
        </p:txBody>
      </p:sp>
      <p:sp>
        <p:nvSpPr>
          <p:cNvPr id="62466" name="Rectangle 5"/>
          <p:cNvSpPr>
            <a:spLocks noChangeArrowheads="1"/>
          </p:cNvSpPr>
          <p:nvPr/>
        </p:nvSpPr>
        <p:spPr bwMode="auto">
          <a:xfrm>
            <a:off x="1119188" y="5540375"/>
            <a:ext cx="1365250" cy="546100"/>
          </a:xfrm>
          <a:prstGeom prst="rect">
            <a:avLst/>
          </a:prstGeom>
          <a:solidFill>
            <a:schemeClr val="bg1"/>
          </a:solidFill>
          <a:ln w="9525">
            <a:solidFill>
              <a:schemeClr val="tx1"/>
            </a:solidFill>
            <a:miter lim="800000"/>
          </a:ln>
        </p:spPr>
        <p:txBody>
          <a:bodyPr wrap="none" anchor="ctr"/>
          <a:lstStyle/>
          <a:p>
            <a:endParaRPr lang="zh-CN" altLang="en-US" sz="1800"/>
          </a:p>
        </p:txBody>
      </p:sp>
      <p:sp>
        <p:nvSpPr>
          <p:cNvPr id="62467" name="Rectangle 6"/>
          <p:cNvSpPr>
            <a:spLocks noChangeArrowheads="1"/>
          </p:cNvSpPr>
          <p:nvPr/>
        </p:nvSpPr>
        <p:spPr bwMode="auto">
          <a:xfrm>
            <a:off x="3217863" y="5494338"/>
            <a:ext cx="1520825" cy="546100"/>
          </a:xfrm>
          <a:prstGeom prst="rect">
            <a:avLst/>
          </a:prstGeom>
          <a:solidFill>
            <a:schemeClr val="bg1"/>
          </a:solidFill>
          <a:ln w="9525">
            <a:solidFill>
              <a:schemeClr val="tx1"/>
            </a:solidFill>
            <a:miter lim="800000"/>
          </a:ln>
        </p:spPr>
        <p:txBody>
          <a:bodyPr wrap="none" anchor="ctr"/>
          <a:lstStyle/>
          <a:p>
            <a:endParaRPr lang="zh-CN" altLang="en-US" sz="1800"/>
          </a:p>
        </p:txBody>
      </p:sp>
      <p:sp>
        <p:nvSpPr>
          <p:cNvPr id="62468" name="Rectangle 7"/>
          <p:cNvSpPr>
            <a:spLocks noChangeArrowheads="1"/>
          </p:cNvSpPr>
          <p:nvPr/>
        </p:nvSpPr>
        <p:spPr bwMode="auto">
          <a:xfrm>
            <a:off x="5772150" y="5529263"/>
            <a:ext cx="1365250" cy="546100"/>
          </a:xfrm>
          <a:prstGeom prst="rect">
            <a:avLst/>
          </a:prstGeom>
          <a:solidFill>
            <a:schemeClr val="bg1"/>
          </a:solidFill>
          <a:ln w="9525">
            <a:solidFill>
              <a:schemeClr val="tx1"/>
            </a:solidFill>
            <a:miter lim="800000"/>
          </a:ln>
        </p:spPr>
        <p:txBody>
          <a:bodyPr wrap="none" anchor="ctr"/>
          <a:lstStyle/>
          <a:p>
            <a:endParaRPr lang="zh-CN" altLang="en-US" sz="1800"/>
          </a:p>
        </p:txBody>
      </p:sp>
      <p:sp>
        <p:nvSpPr>
          <p:cNvPr id="62469" name="Text Box 8"/>
          <p:cNvSpPr txBox="1">
            <a:spLocks noChangeArrowheads="1"/>
          </p:cNvSpPr>
          <p:nvPr/>
        </p:nvSpPr>
        <p:spPr bwMode="auto">
          <a:xfrm>
            <a:off x="1265238" y="5634038"/>
            <a:ext cx="981075" cy="366712"/>
          </a:xfrm>
          <a:prstGeom prst="rect">
            <a:avLst/>
          </a:prstGeom>
          <a:noFill/>
          <a:ln w="9525">
            <a:noFill/>
            <a:miter lim="800000"/>
          </a:ln>
        </p:spPr>
        <p:txBody>
          <a:bodyPr>
            <a:spAutoFit/>
          </a:bodyPr>
          <a:lstStyle/>
          <a:p>
            <a:pPr>
              <a:spcBef>
                <a:spcPct val="50000"/>
              </a:spcBef>
            </a:pPr>
            <a:r>
              <a:rPr lang="zh-CN" altLang="en-US" sz="1800"/>
              <a:t>起因①</a:t>
            </a:r>
            <a:endParaRPr lang="zh-CN" altLang="en-US" sz="1800"/>
          </a:p>
        </p:txBody>
      </p:sp>
      <p:sp>
        <p:nvSpPr>
          <p:cNvPr id="62470" name="Text Box 9"/>
          <p:cNvSpPr txBox="1">
            <a:spLocks noChangeArrowheads="1"/>
          </p:cNvSpPr>
          <p:nvPr/>
        </p:nvSpPr>
        <p:spPr bwMode="auto">
          <a:xfrm>
            <a:off x="5816600" y="5634038"/>
            <a:ext cx="1647825" cy="366712"/>
          </a:xfrm>
          <a:prstGeom prst="rect">
            <a:avLst/>
          </a:prstGeom>
          <a:noFill/>
          <a:ln w="9525">
            <a:noFill/>
            <a:miter lim="800000"/>
          </a:ln>
        </p:spPr>
        <p:txBody>
          <a:bodyPr>
            <a:spAutoFit/>
          </a:bodyPr>
          <a:lstStyle/>
          <a:p>
            <a:pPr>
              <a:spcBef>
                <a:spcPct val="50000"/>
              </a:spcBef>
            </a:pPr>
            <a:r>
              <a:rPr lang="zh-CN" altLang="en-US" sz="1800"/>
              <a:t>结果 ⑤</a:t>
            </a:r>
            <a:endParaRPr lang="zh-CN" altLang="en-US" sz="1800"/>
          </a:p>
        </p:txBody>
      </p:sp>
      <p:sp>
        <p:nvSpPr>
          <p:cNvPr id="62471" name="Text Box 10"/>
          <p:cNvSpPr txBox="1">
            <a:spLocks noChangeArrowheads="1"/>
          </p:cNvSpPr>
          <p:nvPr/>
        </p:nvSpPr>
        <p:spPr bwMode="auto">
          <a:xfrm>
            <a:off x="3216275" y="5565775"/>
            <a:ext cx="1868488" cy="366713"/>
          </a:xfrm>
          <a:prstGeom prst="rect">
            <a:avLst/>
          </a:prstGeom>
          <a:noFill/>
          <a:ln w="9525">
            <a:noFill/>
            <a:miter lim="800000"/>
          </a:ln>
        </p:spPr>
        <p:txBody>
          <a:bodyPr>
            <a:spAutoFit/>
          </a:bodyPr>
          <a:lstStyle/>
          <a:p>
            <a:pPr>
              <a:spcBef>
                <a:spcPct val="50000"/>
              </a:spcBef>
            </a:pPr>
            <a:r>
              <a:rPr lang="zh-CN" altLang="en-US" sz="1800"/>
              <a:t>经过② ③ ④</a:t>
            </a:r>
            <a:endParaRPr lang="zh-CN" altLang="en-US" sz="1800"/>
          </a:p>
        </p:txBody>
      </p:sp>
      <p:sp>
        <p:nvSpPr>
          <p:cNvPr id="62472" name="Line 11"/>
          <p:cNvSpPr>
            <a:spLocks noChangeShapeType="1"/>
          </p:cNvSpPr>
          <p:nvPr/>
        </p:nvSpPr>
        <p:spPr bwMode="auto">
          <a:xfrm>
            <a:off x="2497138" y="5732463"/>
            <a:ext cx="750887" cy="14287"/>
          </a:xfrm>
          <a:prstGeom prst="line">
            <a:avLst/>
          </a:prstGeom>
          <a:noFill/>
          <a:ln w="9525">
            <a:solidFill>
              <a:schemeClr val="tx1"/>
            </a:solidFill>
            <a:round/>
            <a:tailEnd type="triangle" w="med" len="med"/>
          </a:ln>
        </p:spPr>
        <p:txBody>
          <a:bodyPr/>
          <a:lstStyle/>
          <a:p>
            <a:endParaRPr lang="zh-CN" altLang="en-US"/>
          </a:p>
        </p:txBody>
      </p:sp>
      <p:sp>
        <p:nvSpPr>
          <p:cNvPr id="62473" name="Line 12"/>
          <p:cNvSpPr>
            <a:spLocks noChangeShapeType="1"/>
          </p:cNvSpPr>
          <p:nvPr/>
        </p:nvSpPr>
        <p:spPr bwMode="auto">
          <a:xfrm flipV="1">
            <a:off x="4700588" y="5743575"/>
            <a:ext cx="941387" cy="14288"/>
          </a:xfrm>
          <a:prstGeom prst="line">
            <a:avLst/>
          </a:prstGeom>
          <a:noFill/>
          <a:ln w="9525">
            <a:solidFill>
              <a:schemeClr val="tx1"/>
            </a:solidFill>
            <a:round/>
            <a:tailEnd type="triangle" w="med" len="med"/>
          </a:ln>
        </p:spPr>
        <p:txBody>
          <a:bodyPr/>
          <a:lstStyle/>
          <a:p>
            <a:endParaRPr lang="zh-CN" altLang="en-US"/>
          </a:p>
        </p:txBody>
      </p:sp>
      <p:sp>
        <p:nvSpPr>
          <p:cNvPr id="62474" name="Rectangle 13"/>
          <p:cNvSpPr>
            <a:spLocks noChangeArrowheads="1"/>
          </p:cNvSpPr>
          <p:nvPr/>
        </p:nvSpPr>
        <p:spPr bwMode="auto">
          <a:xfrm>
            <a:off x="908050" y="1212850"/>
            <a:ext cx="412750" cy="366713"/>
          </a:xfrm>
          <a:prstGeom prst="rect">
            <a:avLst/>
          </a:prstGeom>
          <a:noFill/>
          <a:ln w="9525">
            <a:noFill/>
            <a:miter lim="800000"/>
          </a:ln>
        </p:spPr>
        <p:txBody>
          <a:bodyPr wrap="none">
            <a:spAutoFit/>
          </a:bodyPr>
          <a:lstStyle/>
          <a:p>
            <a:r>
              <a:rPr lang="zh-CN" altLang="en-US" sz="1800"/>
              <a:t>②</a:t>
            </a:r>
            <a:endParaRPr lang="zh-CN" altLang="en-US" sz="1800"/>
          </a:p>
        </p:txBody>
      </p:sp>
      <p:sp>
        <p:nvSpPr>
          <p:cNvPr id="62475" name="Rectangle 14"/>
          <p:cNvSpPr>
            <a:spLocks noChangeArrowheads="1"/>
          </p:cNvSpPr>
          <p:nvPr/>
        </p:nvSpPr>
        <p:spPr bwMode="auto">
          <a:xfrm>
            <a:off x="852488" y="331788"/>
            <a:ext cx="412750" cy="366712"/>
          </a:xfrm>
          <a:prstGeom prst="rect">
            <a:avLst/>
          </a:prstGeom>
          <a:noFill/>
          <a:ln w="9525">
            <a:noFill/>
            <a:miter lim="800000"/>
          </a:ln>
        </p:spPr>
        <p:txBody>
          <a:bodyPr wrap="none">
            <a:spAutoFit/>
          </a:bodyPr>
          <a:lstStyle/>
          <a:p>
            <a:r>
              <a:rPr lang="zh-CN" altLang="en-US" sz="1800"/>
              <a:t>①</a:t>
            </a:r>
            <a:endParaRPr lang="zh-CN" altLang="en-US" sz="1800"/>
          </a:p>
        </p:txBody>
      </p:sp>
      <p:sp>
        <p:nvSpPr>
          <p:cNvPr id="62476" name="Rectangle 16"/>
          <p:cNvSpPr>
            <a:spLocks noChangeArrowheads="1"/>
          </p:cNvSpPr>
          <p:nvPr/>
        </p:nvSpPr>
        <p:spPr bwMode="auto">
          <a:xfrm>
            <a:off x="898525" y="3402013"/>
            <a:ext cx="412750" cy="366712"/>
          </a:xfrm>
          <a:prstGeom prst="rect">
            <a:avLst/>
          </a:prstGeom>
          <a:noFill/>
          <a:ln w="9525">
            <a:noFill/>
            <a:miter lim="800000"/>
          </a:ln>
        </p:spPr>
        <p:txBody>
          <a:bodyPr wrap="none">
            <a:spAutoFit/>
          </a:bodyPr>
          <a:lstStyle/>
          <a:p>
            <a:r>
              <a:rPr lang="zh-CN" altLang="en-US" sz="1800"/>
              <a:t>④</a:t>
            </a:r>
            <a:endParaRPr lang="zh-CN" altLang="en-US" sz="1800"/>
          </a:p>
        </p:txBody>
      </p:sp>
      <p:sp>
        <p:nvSpPr>
          <p:cNvPr id="62477" name="Rectangle 17"/>
          <p:cNvSpPr>
            <a:spLocks noChangeArrowheads="1"/>
          </p:cNvSpPr>
          <p:nvPr/>
        </p:nvSpPr>
        <p:spPr bwMode="auto">
          <a:xfrm>
            <a:off x="854075" y="4303713"/>
            <a:ext cx="412750" cy="366712"/>
          </a:xfrm>
          <a:prstGeom prst="rect">
            <a:avLst/>
          </a:prstGeom>
          <a:noFill/>
          <a:ln w="9525">
            <a:noFill/>
            <a:miter lim="800000"/>
          </a:ln>
        </p:spPr>
        <p:txBody>
          <a:bodyPr wrap="none">
            <a:spAutoFit/>
          </a:bodyPr>
          <a:lstStyle/>
          <a:p>
            <a:r>
              <a:rPr lang="zh-CN" altLang="en-US" sz="1800"/>
              <a:t>⑤</a:t>
            </a: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4"/>
          <p:cNvSpPr/>
          <p:nvPr/>
        </p:nvSpPr>
        <p:spPr>
          <a:xfrm>
            <a:off x="296863" y="303213"/>
            <a:ext cx="4979987" cy="579437"/>
          </a:xfrm>
          <a:prstGeom prst="rect">
            <a:avLst/>
          </a:prstGeom>
          <a:solidFill>
            <a:schemeClr val="bg2">
              <a:lumMod val="90000"/>
            </a:schemeClr>
          </a:solidFill>
          <a:ln w="9525">
            <a:noFill/>
          </a:ln>
        </p:spPr>
        <p:txBody>
          <a:bodyPr wrap="none" anchor="ctr">
            <a:spAutoFit/>
          </a:bodyPr>
          <a:lstStyle/>
          <a:p>
            <a:pPr>
              <a:defRPr/>
            </a:pPr>
            <a:r>
              <a:rPr lang="en-US" altLang="zh-CN" sz="3200">
                <a:latin typeface="Georgia" panose="02040502050405020303" pitchFamily="18" charset="0"/>
              </a:rPr>
              <a:t>Clarify the plot of the story</a:t>
            </a:r>
            <a:endParaRPr lang="en-US" altLang="zh-CN" sz="3200">
              <a:latin typeface="Georgia" panose="02040502050405020303" pitchFamily="18" charset="0"/>
            </a:endParaRPr>
          </a:p>
        </p:txBody>
      </p:sp>
      <p:sp>
        <p:nvSpPr>
          <p:cNvPr id="6" name="文本框 5"/>
          <p:cNvSpPr txBox="1">
            <a:spLocks noChangeArrowheads="1"/>
          </p:cNvSpPr>
          <p:nvPr/>
        </p:nvSpPr>
        <p:spPr bwMode="auto">
          <a:xfrm>
            <a:off x="1420813" y="1354138"/>
            <a:ext cx="10771187" cy="2528887"/>
          </a:xfrm>
          <a:prstGeom prst="rect">
            <a:avLst/>
          </a:prstGeom>
          <a:solidFill>
            <a:schemeClr val="bg1"/>
          </a:solidFill>
          <a:ln w="9525">
            <a:noFill/>
            <a:miter lim="800000"/>
          </a:ln>
        </p:spPr>
        <p:txBody>
          <a:bodyPr>
            <a:spAutoFit/>
          </a:bodyPr>
          <a:lstStyle/>
          <a:p>
            <a:r>
              <a:rPr lang="en-US" altLang="zh-CN" sz="3200">
                <a:solidFill>
                  <a:srgbClr val="FF0000"/>
                </a:solidFill>
                <a:latin typeface="Times New Roman" panose="02020603050405020304" pitchFamily="18" charset="0"/>
                <a:cs typeface="Times New Roman" panose="02020603050405020304" pitchFamily="18" charset="0"/>
              </a:rPr>
              <a:t>Overt</a:t>
            </a:r>
            <a:r>
              <a:rPr lang="en-US" altLang="zh-CN" sz="3200">
                <a:latin typeface="Times New Roman" panose="02020603050405020304" pitchFamily="18" charset="0"/>
                <a:cs typeface="Times New Roman" panose="02020603050405020304" pitchFamily="18" charset="0"/>
              </a:rPr>
              <a:t> plot </a:t>
            </a:r>
            <a:r>
              <a:rPr lang="en-US" altLang="zh-CN" b="1">
                <a:latin typeface="Times New Roman" panose="02020603050405020304" pitchFamily="18" charset="0"/>
                <a:cs typeface="Times New Roman" panose="02020603050405020304" pitchFamily="18" charset="0"/>
              </a:rPr>
              <a:t>(</a:t>
            </a:r>
            <a:r>
              <a:rPr lang="zh-CN" altLang="en-US" b="1">
                <a:latin typeface="Times New Roman" panose="02020603050405020304" pitchFamily="18" charset="0"/>
                <a:cs typeface="Times New Roman" panose="02020603050405020304" pitchFamily="18" charset="0"/>
              </a:rPr>
              <a:t>明线</a:t>
            </a:r>
            <a:r>
              <a:rPr lang="en-US" altLang="zh-CN" b="1">
                <a:latin typeface="Times New Roman" panose="02020603050405020304" pitchFamily="18" charset="0"/>
                <a:cs typeface="Times New Roman" panose="02020603050405020304" pitchFamily="18" charset="0"/>
              </a:rPr>
              <a:t>)</a:t>
            </a:r>
            <a:r>
              <a:rPr lang="en-US" altLang="zh-CN" sz="3200">
                <a:latin typeface="Times New Roman" panose="02020603050405020304" pitchFamily="18" charset="0"/>
                <a:cs typeface="Times New Roman" panose="02020603050405020304" pitchFamily="18" charset="0"/>
              </a:rPr>
              <a:t>——_______________</a:t>
            </a:r>
            <a:endParaRPr lang="en-US" altLang="zh-CN" sz="3200">
              <a:latin typeface="Times New Roman" panose="02020603050405020304" pitchFamily="18" charset="0"/>
              <a:cs typeface="Times New Roman" panose="02020603050405020304" pitchFamily="18" charset="0"/>
            </a:endParaRPr>
          </a:p>
          <a:p>
            <a:endParaRPr lang="en-US" altLang="zh-CN" sz="3200">
              <a:solidFill>
                <a:srgbClr val="002060"/>
              </a:solidFill>
              <a:latin typeface="Times New Roman" panose="02020603050405020304" pitchFamily="18" charset="0"/>
              <a:cs typeface="Times New Roman" panose="02020603050405020304" pitchFamily="18" charset="0"/>
            </a:endParaRPr>
          </a:p>
          <a:p>
            <a:endParaRPr lang="en-US" altLang="zh-CN" sz="3200">
              <a:solidFill>
                <a:srgbClr val="002060"/>
              </a:solidFill>
              <a:latin typeface="Times New Roman" panose="02020603050405020304" pitchFamily="18" charset="0"/>
              <a:cs typeface="Times New Roman" panose="02020603050405020304" pitchFamily="18" charset="0"/>
            </a:endParaRPr>
          </a:p>
          <a:p>
            <a:endParaRPr lang="en-US" altLang="zh-CN" sz="3200">
              <a:solidFill>
                <a:srgbClr val="002060"/>
              </a:solidFill>
              <a:latin typeface="Times New Roman" panose="02020603050405020304" pitchFamily="18" charset="0"/>
              <a:cs typeface="Times New Roman" panose="02020603050405020304" pitchFamily="18" charset="0"/>
            </a:endParaRPr>
          </a:p>
          <a:p>
            <a:r>
              <a:rPr lang="en-US" altLang="zh-CN" sz="3200">
                <a:solidFill>
                  <a:srgbClr val="002060"/>
                </a:solidFill>
                <a:latin typeface="Times New Roman" panose="02020603050405020304" pitchFamily="18" charset="0"/>
                <a:cs typeface="Times New Roman" panose="02020603050405020304" pitchFamily="18" charset="0"/>
              </a:rPr>
              <a:t>Covert</a:t>
            </a:r>
            <a:r>
              <a:rPr lang="en-US" altLang="zh-CN" sz="3200">
                <a:latin typeface="Times New Roman" panose="02020603050405020304" pitchFamily="18" charset="0"/>
                <a:cs typeface="Times New Roman" panose="02020603050405020304" pitchFamily="18" charset="0"/>
              </a:rPr>
              <a:t> plot </a:t>
            </a:r>
            <a:r>
              <a:rPr lang="en-US" altLang="zh-CN" b="1">
                <a:latin typeface="Times New Roman" panose="02020603050405020304" pitchFamily="18" charset="0"/>
                <a:cs typeface="Times New Roman" panose="02020603050405020304" pitchFamily="18" charset="0"/>
              </a:rPr>
              <a:t>(暗线)</a:t>
            </a:r>
            <a:r>
              <a:rPr lang="en-US" altLang="zh-CN" sz="3200">
                <a:latin typeface="Times New Roman" panose="02020603050405020304" pitchFamily="18" charset="0"/>
                <a:cs typeface="Times New Roman" panose="02020603050405020304" pitchFamily="18" charset="0"/>
              </a:rPr>
              <a:t>——_______________</a:t>
            </a:r>
            <a:endParaRPr lang="en-US" altLang="zh-CN" sz="1800">
              <a:latin typeface="Calibri" panose="020F0502020204030204" pitchFamily="34" charset="0"/>
            </a:endParaRPr>
          </a:p>
        </p:txBody>
      </p:sp>
      <p:sp>
        <p:nvSpPr>
          <p:cNvPr id="7" name="文本框 6"/>
          <p:cNvSpPr txBox="1">
            <a:spLocks noChangeArrowheads="1"/>
          </p:cNvSpPr>
          <p:nvPr/>
        </p:nvSpPr>
        <p:spPr bwMode="auto">
          <a:xfrm>
            <a:off x="4883150" y="1354138"/>
            <a:ext cx="8242300" cy="519112"/>
          </a:xfrm>
          <a:prstGeom prst="rect">
            <a:avLst/>
          </a:prstGeom>
          <a:noFill/>
          <a:ln w="9525">
            <a:noFill/>
            <a:miter lim="800000"/>
          </a:ln>
        </p:spPr>
        <p:txBody>
          <a:bodyPr>
            <a:spAutoFit/>
          </a:bodyPr>
          <a:lstStyle/>
          <a:p>
            <a:r>
              <a:rPr lang="en-US" altLang="zh-CN">
                <a:sym typeface="+mn-ea"/>
              </a:rPr>
              <a:t>Lima’s living condition after the car accident</a:t>
            </a:r>
            <a:endParaRPr lang="en-US" altLang="zh-CN">
              <a:sym typeface="+mn-ea"/>
            </a:endParaRPr>
          </a:p>
        </p:txBody>
      </p:sp>
      <p:sp>
        <p:nvSpPr>
          <p:cNvPr id="9" name="文本框 8"/>
          <p:cNvSpPr txBox="1">
            <a:spLocks noChangeArrowheads="1"/>
          </p:cNvSpPr>
          <p:nvPr/>
        </p:nvSpPr>
        <p:spPr bwMode="auto">
          <a:xfrm>
            <a:off x="5138738" y="3157538"/>
            <a:ext cx="7053262" cy="579437"/>
          </a:xfrm>
          <a:prstGeom prst="rect">
            <a:avLst/>
          </a:prstGeom>
          <a:noFill/>
          <a:ln w="9525">
            <a:noFill/>
            <a:miter lim="800000"/>
          </a:ln>
        </p:spPr>
        <p:txBody>
          <a:bodyPr>
            <a:spAutoFit/>
          </a:bodyPr>
          <a:lstStyle/>
          <a:p>
            <a:r>
              <a:rPr lang="en-US" altLang="zh-CN" sz="3200">
                <a:solidFill>
                  <a:srgbClr val="203864"/>
                </a:solidFill>
                <a:latin typeface="Times New Roman" panose="02020603050405020304" pitchFamily="18" charset="0"/>
                <a:cs typeface="Times New Roman" panose="02020603050405020304" pitchFamily="18" charset="0"/>
              </a:rPr>
              <a:t>The change of Lima’s emotions</a:t>
            </a:r>
            <a:endParaRPr lang="en-US" altLang="zh-CN" sz="3200">
              <a:solidFill>
                <a:srgbClr val="203864"/>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2000"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2000"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6"/>
          <p:cNvSpPr>
            <a:spLocks noChangeArrowheads="1"/>
          </p:cNvSpPr>
          <p:nvPr/>
        </p:nvSpPr>
        <p:spPr bwMode="auto">
          <a:xfrm>
            <a:off x="741363" y="949325"/>
            <a:ext cx="9696450" cy="1758950"/>
          </a:xfrm>
          <a:prstGeom prst="rect">
            <a:avLst/>
          </a:prstGeom>
          <a:solidFill>
            <a:schemeClr val="bg1"/>
          </a:solidFill>
          <a:ln w="9525">
            <a:solidFill>
              <a:srgbClr val="3366FF"/>
            </a:solidFill>
            <a:miter lim="800000"/>
          </a:ln>
        </p:spPr>
        <p:txBody>
          <a:bodyPr wrap="none" anchor="ctr"/>
          <a:lstStyle/>
          <a:p>
            <a:endParaRPr lang="zh-CN" altLang="en-US" sz="1800"/>
          </a:p>
        </p:txBody>
      </p:sp>
      <p:sp>
        <p:nvSpPr>
          <p:cNvPr id="25602" name="矩形 16"/>
          <p:cNvSpPr>
            <a:spLocks noGrp="1" noChangeArrowheads="1"/>
          </p:cNvSpPr>
          <p:nvPr>
            <p:ph type="title" idx="4294967295"/>
          </p:nvPr>
        </p:nvSpPr>
        <p:spPr bwMode="auto">
          <a:xfrm>
            <a:off x="833438" y="877888"/>
            <a:ext cx="10972800" cy="1143000"/>
          </a:xfrm>
          <a:prstGeom prst="rect">
            <a:avLst/>
          </a:prstGeom>
          <a:noFill/>
          <a:ln w="12700" algn="ctr">
            <a:miter lim="800000"/>
          </a:ln>
        </p:spPr>
        <p:txBody>
          <a:bodyPr/>
          <a:lstStyle/>
          <a:p>
            <a:pPr defTabSz="457200" eaLnBrk="1" hangingPunct="1">
              <a:lnSpc>
                <a:spcPct val="100000"/>
              </a:lnSpc>
            </a:pPr>
            <a:r>
              <a:rPr lang="en-US" altLang="zh-CN" sz="2800" smtClean="0">
                <a:latin typeface="Arial" panose="020B0604020202020204" pitchFamily="34" charset="0"/>
                <a:ea typeface="宋体" panose="02010600030101010101" pitchFamily="2" charset="-122"/>
              </a:rPr>
              <a:t>3.When is the woman’s birthday?</a:t>
            </a:r>
            <a:br>
              <a:rPr lang="en-US" altLang="zh-CN" sz="2800" smtClean="0">
                <a:latin typeface="Arial" panose="020B0604020202020204" pitchFamily="34" charset="0"/>
                <a:ea typeface="宋体" panose="02010600030101010101" pitchFamily="2" charset="-122"/>
              </a:rPr>
            </a:br>
            <a:r>
              <a:rPr lang="en-US" altLang="zh-CN" sz="2800" smtClean="0">
                <a:latin typeface="Arial" panose="020B0604020202020204" pitchFamily="34" charset="0"/>
                <a:ea typeface="宋体" panose="02010600030101010101" pitchFamily="2" charset="-122"/>
              </a:rPr>
              <a:t>A. In May.     </a:t>
            </a:r>
            <a:br>
              <a:rPr lang="en-US" altLang="zh-CN" sz="2800" smtClean="0">
                <a:latin typeface="Arial" panose="020B0604020202020204" pitchFamily="34" charset="0"/>
                <a:ea typeface="宋体" panose="02010600030101010101" pitchFamily="2" charset="-122"/>
              </a:rPr>
            </a:br>
            <a:r>
              <a:rPr lang="en-US" altLang="zh-CN" sz="2800" smtClean="0">
                <a:latin typeface="Arial" panose="020B0604020202020204" pitchFamily="34" charset="0"/>
                <a:ea typeface="宋体" panose="02010600030101010101" pitchFamily="2" charset="-122"/>
              </a:rPr>
              <a:t>B. In April.    </a:t>
            </a:r>
            <a:br>
              <a:rPr lang="en-US" altLang="zh-CN" sz="2800" smtClean="0">
                <a:latin typeface="Arial" panose="020B0604020202020204" pitchFamily="34" charset="0"/>
                <a:ea typeface="宋体" panose="02010600030101010101" pitchFamily="2" charset="-122"/>
              </a:rPr>
            </a:br>
            <a:r>
              <a:rPr lang="en-US" altLang="zh-CN" sz="2800" smtClean="0">
                <a:latin typeface="Arial" panose="020B0604020202020204" pitchFamily="34" charset="0"/>
                <a:ea typeface="宋体" panose="02010600030101010101" pitchFamily="2" charset="-122"/>
              </a:rPr>
              <a:t>C. In March.</a:t>
            </a:r>
            <a:endParaRPr lang="en-US" altLang="zh-CN" sz="2800" smtClean="0">
              <a:latin typeface="Arial" panose="020B0604020202020204" pitchFamily="34" charset="0"/>
              <a:ea typeface="宋体" panose="02010600030101010101" pitchFamily="2" charset="-122"/>
            </a:endParaRPr>
          </a:p>
        </p:txBody>
      </p:sp>
      <p:sp>
        <p:nvSpPr>
          <p:cNvPr id="25603" name="矩形 16"/>
          <p:cNvSpPr>
            <a:spLocks noGrp="1" noChangeArrowheads="1"/>
          </p:cNvSpPr>
          <p:nvPr>
            <p:ph type="body" idx="4294967295"/>
          </p:nvPr>
        </p:nvSpPr>
        <p:spPr bwMode="auto">
          <a:xfrm>
            <a:off x="652463" y="2862263"/>
            <a:ext cx="10972800" cy="4525962"/>
          </a:xfrm>
          <a:prstGeom prst="rect">
            <a:avLst/>
          </a:prstGeom>
          <a:noFill/>
          <a:ln w="12700" algn="ctr">
            <a:miter lim="800000"/>
          </a:ln>
        </p:spPr>
        <p:txBody>
          <a:bodyPr/>
          <a:lstStyle/>
          <a:p>
            <a:pPr defTabSz="457200" eaLnBrk="1" hangingPunct="1">
              <a:lnSpc>
                <a:spcPct val="100000"/>
              </a:lnSpc>
              <a:spcBef>
                <a:spcPct val="0"/>
              </a:spcBef>
              <a:buFontTx/>
              <a:buNone/>
            </a:pPr>
            <a:r>
              <a:rPr lang="en-US" altLang="zh-CN" smtClean="0">
                <a:latin typeface="Arial" panose="020B0604020202020204" pitchFamily="34" charset="0"/>
                <a:ea typeface="宋体" panose="02010600030101010101" pitchFamily="2" charset="-122"/>
              </a:rPr>
              <a:t>M: How old is your son, Carrie?</a:t>
            </a:r>
            <a:endParaRPr lang="en-US" altLang="zh-CN" smtClean="0">
              <a:latin typeface="Arial" panose="020B0604020202020204" pitchFamily="34" charset="0"/>
              <a:ea typeface="宋体" panose="02010600030101010101" pitchFamily="2" charset="-122"/>
            </a:endParaRPr>
          </a:p>
          <a:p>
            <a:pPr defTabSz="457200" eaLnBrk="1" hangingPunct="1">
              <a:lnSpc>
                <a:spcPct val="100000"/>
              </a:lnSpc>
              <a:spcBef>
                <a:spcPct val="0"/>
              </a:spcBef>
              <a:buFontTx/>
              <a:buNone/>
            </a:pPr>
            <a:r>
              <a:rPr lang="en-US" altLang="zh-CN" smtClean="0">
                <a:latin typeface="Arial" panose="020B0604020202020204" pitchFamily="34" charset="0"/>
                <a:ea typeface="宋体" panose="02010600030101010101" pitchFamily="2" charset="-122"/>
              </a:rPr>
              <a:t>W: He just turned two in April. His sister was born the month before, and I was born the month </a:t>
            </a:r>
            <a:r>
              <a:rPr lang="en-US" altLang="zh-CN" smtClean="0">
                <a:solidFill>
                  <a:srgbClr val="FF0000"/>
                </a:solidFill>
                <a:latin typeface="Arial" panose="020B0604020202020204" pitchFamily="34" charset="0"/>
                <a:ea typeface="宋体" panose="02010600030101010101" pitchFamily="2" charset="-122"/>
              </a:rPr>
              <a:t>after</a:t>
            </a:r>
            <a:r>
              <a:rPr lang="en-US" altLang="zh-CN" smtClean="0">
                <a:latin typeface="Arial" panose="020B0604020202020204" pitchFamily="34" charset="0"/>
                <a:ea typeface="宋体" panose="02010600030101010101" pitchFamily="2" charset="-122"/>
              </a:rPr>
              <a:t>.</a:t>
            </a:r>
            <a:endParaRPr lang="en-US" altLang="zh-CN" smtClean="0">
              <a:latin typeface="Arial" panose="020B0604020202020204" pitchFamily="34" charset="0"/>
              <a:ea typeface="宋体" panose="02010600030101010101" pitchFamily="2" charset="-122"/>
            </a:endParaRPr>
          </a:p>
          <a:p>
            <a:pPr defTabSz="457200" eaLnBrk="1" hangingPunct="1">
              <a:lnSpc>
                <a:spcPct val="100000"/>
              </a:lnSpc>
              <a:spcBef>
                <a:spcPct val="0"/>
              </a:spcBef>
              <a:buFontTx/>
              <a:buNone/>
            </a:pPr>
            <a:r>
              <a:rPr lang="en-US" altLang="zh-CN" smtClean="0">
                <a:latin typeface="Arial" panose="020B0604020202020204" pitchFamily="34" charset="0"/>
                <a:ea typeface="宋体" panose="02010600030101010101" pitchFamily="2" charset="-122"/>
              </a:rPr>
              <a:t>M: That’s a lot of spring birthday.</a:t>
            </a:r>
            <a:endParaRPr lang="en-US" altLang="zh-CN" smtClean="0">
              <a:latin typeface="Arial" panose="020B0604020202020204" pitchFamily="34" charset="0"/>
              <a:ea typeface="宋体" panose="02010600030101010101" pitchFamily="2" charset="-122"/>
            </a:endParaRPr>
          </a:p>
        </p:txBody>
      </p:sp>
      <p:sp>
        <p:nvSpPr>
          <p:cNvPr id="18" name="星形: 五角 20"/>
          <p:cNvSpPr/>
          <p:nvPr/>
        </p:nvSpPr>
        <p:spPr>
          <a:xfrm>
            <a:off x="790575" y="1300163"/>
            <a:ext cx="476250" cy="43973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sp>
        <p:nvSpPr>
          <p:cNvPr id="21" name="矩形 20"/>
          <p:cNvSpPr>
            <a:spLocks noChangeArrowheads="1"/>
          </p:cNvSpPr>
          <p:nvPr/>
        </p:nvSpPr>
        <p:spPr bwMode="auto">
          <a:xfrm>
            <a:off x="8559800" y="319088"/>
            <a:ext cx="2763838" cy="3022600"/>
          </a:xfrm>
          <a:prstGeom prst="rect">
            <a:avLst/>
          </a:prstGeom>
          <a:solidFill>
            <a:srgbClr val="4AA44A"/>
          </a:solidFill>
          <a:ln w="9525">
            <a:solidFill>
              <a:srgbClr val="4AA44A"/>
            </a:solidFill>
            <a:miter lim="800000"/>
          </a:ln>
        </p:spPr>
        <p:txBody>
          <a:bodyPr>
            <a:spAutoFit/>
          </a:bodyPr>
          <a:lstStyle/>
          <a:p>
            <a:pPr marL="342900" indent="-342900" defTabSz="457200"/>
            <a:r>
              <a:rPr lang="en-US" altLang="zh-CN" sz="2400" b="1">
                <a:latin typeface="Century Gothic" panose="020B0502020202020204" pitchFamily="34" charset="0"/>
              </a:rPr>
              <a:t>Tips</a:t>
            </a:r>
            <a:r>
              <a:rPr lang="zh-CN" altLang="en-US" sz="2400" b="1">
                <a:latin typeface="Century Gothic" panose="020B0502020202020204" pitchFamily="34" charset="0"/>
              </a:rPr>
              <a:t>：</a:t>
            </a:r>
            <a:endParaRPr lang="zh-CN" altLang="en-US" sz="2400"/>
          </a:p>
          <a:p>
            <a:pPr marL="342900" indent="-342900" defTabSz="457200"/>
            <a:r>
              <a:rPr lang="zh-CN" altLang="en-US" sz="2400"/>
              <a:t>   注意听清时间与事件发生时间之间的关系。尤其要注意时间上的提前和推后，然后再进行正确的换算。</a:t>
            </a:r>
            <a:endParaRPr lang="zh-CN" altLang="en-US" sz="2400"/>
          </a:p>
        </p:txBody>
      </p:sp>
      <p:sp>
        <p:nvSpPr>
          <p:cNvPr id="25608" name="Text Box 8"/>
          <p:cNvSpPr txBox="1">
            <a:spLocks noChangeArrowheads="1"/>
          </p:cNvSpPr>
          <p:nvPr/>
        </p:nvSpPr>
        <p:spPr bwMode="auto">
          <a:xfrm>
            <a:off x="655638" y="4665663"/>
            <a:ext cx="9007475" cy="1920875"/>
          </a:xfrm>
          <a:prstGeom prst="rect">
            <a:avLst/>
          </a:prstGeom>
          <a:noFill/>
          <a:ln w="9525">
            <a:noFill/>
            <a:miter lim="800000"/>
          </a:ln>
        </p:spPr>
        <p:txBody>
          <a:bodyPr>
            <a:spAutoFit/>
          </a:bodyPr>
          <a:lstStyle/>
          <a:p>
            <a:pPr>
              <a:spcBef>
                <a:spcPct val="50000"/>
              </a:spcBef>
            </a:pPr>
            <a:r>
              <a:rPr lang="zh-CN" altLang="en-US" sz="2000"/>
              <a:t>注意价格的习惯表达：</a:t>
            </a:r>
            <a:r>
              <a:rPr lang="en-US" altLang="zh-CN" sz="2000"/>
              <a:t>$19.95</a:t>
            </a:r>
            <a:r>
              <a:rPr lang="zh-CN" altLang="en-US" sz="2000"/>
              <a:t>读成</a:t>
            </a:r>
            <a:r>
              <a:rPr lang="en-US" altLang="zh-CN" sz="2000"/>
              <a:t>nineteen ninety-five dollars,</a:t>
            </a:r>
            <a:r>
              <a:rPr lang="zh-CN" altLang="en-US" sz="2000"/>
              <a:t>切勿将其误解为</a:t>
            </a:r>
            <a:r>
              <a:rPr lang="en-US" altLang="zh-CN" sz="2000"/>
              <a:t>1995</a:t>
            </a:r>
            <a:r>
              <a:rPr lang="zh-CN" altLang="en-US" sz="2000"/>
              <a:t>美元。</a:t>
            </a:r>
            <a:endParaRPr lang="zh-CN" altLang="en-US" sz="2000"/>
          </a:p>
          <a:p>
            <a:pPr>
              <a:spcBef>
                <a:spcPct val="50000"/>
              </a:spcBef>
            </a:pPr>
            <a:r>
              <a:rPr lang="zh-CN" altLang="en-US" sz="2000"/>
              <a:t>注意时间表达上英美的差异。如</a:t>
            </a:r>
            <a:r>
              <a:rPr lang="en-US" altLang="zh-CN" sz="2000"/>
              <a:t>1:45</a:t>
            </a:r>
            <a:r>
              <a:rPr lang="zh-CN" altLang="en-US" sz="2000"/>
              <a:t>可读成</a:t>
            </a:r>
            <a:r>
              <a:rPr lang="en-US" altLang="zh-CN" sz="2000"/>
              <a:t>a quarter to two</a:t>
            </a:r>
            <a:r>
              <a:rPr lang="zh-CN" altLang="en-US" sz="2000"/>
              <a:t>或</a:t>
            </a:r>
            <a:r>
              <a:rPr lang="en-US" altLang="zh-CN" sz="2000"/>
              <a:t>one forty-five.</a:t>
            </a:r>
            <a:endParaRPr lang="en-US" altLang="zh-CN" sz="2000"/>
          </a:p>
          <a:p>
            <a:pPr>
              <a:spcBef>
                <a:spcPct val="50000"/>
              </a:spcBef>
            </a:pPr>
            <a:r>
              <a:rPr lang="zh-CN" altLang="en-US" sz="2000"/>
              <a:t>注意街道、房间、汽车等号码的习惯表达方法。如</a:t>
            </a:r>
            <a:r>
              <a:rPr lang="en-US" altLang="zh-CN" sz="2000"/>
              <a:t>320</a:t>
            </a:r>
            <a:r>
              <a:rPr lang="zh-CN" altLang="en-US" sz="2000"/>
              <a:t>读成</a:t>
            </a:r>
            <a:r>
              <a:rPr lang="en-US" altLang="zh-CN" sz="2000"/>
              <a:t>three twenty</a:t>
            </a:r>
            <a:r>
              <a:rPr lang="zh-CN" altLang="en-US" sz="2000"/>
              <a:t>或</a:t>
            </a:r>
            <a:r>
              <a:rPr lang="en-US" altLang="zh-CN" sz="2000"/>
              <a:t>three two zero;</a:t>
            </a:r>
            <a:r>
              <a:rPr lang="zh-CN" altLang="en-US" sz="2000"/>
              <a:t>电话号码则将数字逐个读出来。</a:t>
            </a:r>
            <a:endParaRPr lang="zh-CN" altLang="en-US" sz="2000"/>
          </a:p>
        </p:txBody>
      </p:sp>
      <p:sp>
        <p:nvSpPr>
          <p:cNvPr id="26625" name="Rectangle 2"/>
          <p:cNvSpPr>
            <a:spLocks noGrp="1" noChangeArrowheads="1"/>
          </p:cNvSpPr>
          <p:nvPr/>
        </p:nvSpPr>
        <p:spPr bwMode="auto">
          <a:xfrm>
            <a:off x="609600" y="274638"/>
            <a:ext cx="10972800" cy="1143000"/>
          </a:xfrm>
          <a:prstGeom prst="rect">
            <a:avLst/>
          </a:prstGeom>
          <a:noFill/>
          <a:ln>
            <a:miter lim="800000"/>
          </a:ln>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defRPr>
            </a:lvl9pPr>
          </a:lstStyle>
          <a:p>
            <a:r>
              <a:rPr lang="zh-CN" altLang="en-US" smtClean="0">
                <a:ea typeface="宋体" panose="02010600030101010101" pitchFamily="2" charset="-122"/>
              </a:rPr>
              <a:t>  第一部分：听力</a:t>
            </a:r>
            <a:endParaRPr lang="zh-CN" altLang="en-US" smtClean="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5608"/>
                                        </p:tgtEl>
                                        <p:attrNameLst>
                                          <p:attrName>style.visibility</p:attrName>
                                        </p:attrNameLst>
                                      </p:cBhvr>
                                      <p:to>
                                        <p:strVal val="visible"/>
                                      </p:to>
                                    </p:set>
                                    <p:animEffect transition="in" filter="wheel(4)">
                                      <p:cBhvr>
                                        <p:cTn id="15"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560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组合 9"/>
          <p:cNvGrpSpPr/>
          <p:nvPr/>
        </p:nvGrpSpPr>
        <p:grpSpPr bwMode="auto">
          <a:xfrm>
            <a:off x="771525" y="1685925"/>
            <a:ext cx="8947150" cy="3614738"/>
            <a:chOff x="3112" y="2427"/>
            <a:chExt cx="12519" cy="6196"/>
          </a:xfrm>
        </p:grpSpPr>
        <p:cxnSp>
          <p:nvCxnSpPr>
            <p:cNvPr id="6" name="直接连接符 5"/>
            <p:cNvCxnSpPr/>
            <p:nvPr/>
          </p:nvCxnSpPr>
          <p:spPr>
            <a:xfrm flipV="1">
              <a:off x="3112" y="8294"/>
              <a:ext cx="3034" cy="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6146" y="2427"/>
              <a:ext cx="3341" cy="5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9487" y="2427"/>
              <a:ext cx="3363" cy="4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2850" y="6171"/>
              <a:ext cx="2781" cy="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a:spLocks noChangeArrowheads="1"/>
          </p:cNvSpPr>
          <p:nvPr/>
        </p:nvSpPr>
        <p:spPr bwMode="auto">
          <a:xfrm>
            <a:off x="33338" y="5300663"/>
            <a:ext cx="6391275" cy="946150"/>
          </a:xfrm>
          <a:prstGeom prst="rect">
            <a:avLst/>
          </a:prstGeom>
          <a:noFill/>
          <a:ln w="9525">
            <a:noFill/>
            <a:miter lim="800000"/>
          </a:ln>
        </p:spPr>
        <p:txBody>
          <a:bodyPr>
            <a:spAutoFit/>
          </a:bodyPr>
          <a:lstStyle/>
          <a:p>
            <a:pPr marL="457200" indent="-457200">
              <a:buFont typeface="Wingdings" panose="05000000000000000000" pitchFamily="2" charset="2"/>
              <a:buChar char="n"/>
            </a:pPr>
            <a:r>
              <a:rPr lang="en-US" altLang="zh-CN">
                <a:latin typeface="Times New Roman" panose="02020603050405020304" pitchFamily="18" charset="0"/>
                <a:cs typeface="Times New Roman" panose="02020603050405020304" pitchFamily="18" charset="0"/>
              </a:rPr>
              <a:t>Owen Lima suffered a serious head injuries after the car accident.</a:t>
            </a:r>
            <a:endParaRPr lang="en-US" altLang="zh-CN">
              <a:latin typeface="Times New Roman" panose="02020603050405020304" pitchFamily="18" charset="0"/>
              <a:cs typeface="Times New Roman" panose="02020603050405020304" pitchFamily="18" charset="0"/>
            </a:endParaRPr>
          </a:p>
        </p:txBody>
      </p:sp>
      <p:sp>
        <p:nvSpPr>
          <p:cNvPr id="12" name="文本框 11"/>
          <p:cNvSpPr txBox="1"/>
          <p:nvPr/>
        </p:nvSpPr>
        <p:spPr>
          <a:xfrm>
            <a:off x="487363" y="247650"/>
            <a:ext cx="7010400" cy="946150"/>
          </a:xfrm>
          <a:prstGeom prst="rect">
            <a:avLst/>
          </a:prstGeom>
          <a:solidFill>
            <a:schemeClr val="bg1">
              <a:lumMod val="95000"/>
            </a:schemeClr>
          </a:solidFill>
        </p:spPr>
        <p:txBody>
          <a:bodyPr>
            <a:spAutoFit/>
          </a:bodyPr>
          <a:lstStyle/>
          <a:p>
            <a:pPr>
              <a:defRPr/>
            </a:pPr>
            <a:r>
              <a:rPr lang="en-US" altLang="zh-CN">
                <a:solidFill>
                  <a:srgbClr val="FF0000"/>
                </a:solidFill>
                <a:latin typeface="Times New Roman" panose="02020603050405020304" pitchFamily="18" charset="0"/>
                <a:cs typeface="Times New Roman" panose="02020603050405020304" pitchFamily="18" charset="0"/>
                <a:sym typeface="+mn-ea"/>
              </a:rPr>
              <a:t>Overt</a:t>
            </a:r>
            <a:r>
              <a:rPr lang="en-US" altLang="zh-CN">
                <a:latin typeface="Times New Roman" panose="02020603050405020304" pitchFamily="18" charset="0"/>
                <a:cs typeface="Times New Roman" panose="02020603050405020304" pitchFamily="18" charset="0"/>
                <a:sym typeface="+mn-ea"/>
              </a:rPr>
              <a:t> plot: Lima’s living condition after the car accident</a:t>
            </a:r>
            <a:endParaRPr lang="en-US" altLang="zh-CN">
              <a:latin typeface="Times New Roman" panose="02020603050405020304" pitchFamily="18" charset="0"/>
              <a:cs typeface="Times New Roman" panose="02020603050405020304" pitchFamily="18" charset="0"/>
              <a:sym typeface="+mn-ea"/>
            </a:endParaRPr>
          </a:p>
        </p:txBody>
      </p:sp>
      <p:sp>
        <p:nvSpPr>
          <p:cNvPr id="18" name="文本框 17"/>
          <p:cNvSpPr txBox="1">
            <a:spLocks noChangeArrowheads="1"/>
          </p:cNvSpPr>
          <p:nvPr/>
        </p:nvSpPr>
        <p:spPr bwMode="auto">
          <a:xfrm>
            <a:off x="263525" y="3570288"/>
            <a:ext cx="3736975" cy="953135"/>
          </a:xfrm>
          <a:prstGeom prst="rect">
            <a:avLst/>
          </a:prstGeom>
          <a:noFill/>
          <a:ln w="9525">
            <a:noFill/>
            <a:miter lim="800000"/>
          </a:ln>
        </p:spPr>
        <p:txBody>
          <a:bodyPr>
            <a:spAutoFit/>
          </a:bodyPr>
          <a:lstStyle/>
          <a:p>
            <a:pPr marL="457200" indent="-457200">
              <a:buFont typeface="Wingdings" panose="05000000000000000000" pitchFamily="2" charset="2"/>
              <a:buChar char="n"/>
            </a:pPr>
            <a:r>
              <a:rPr lang="en-US" altLang="zh-CN">
                <a:latin typeface="Times New Roman" panose="02020603050405020304" pitchFamily="18" charset="0"/>
                <a:cs typeface="Times New Roman" panose="02020603050405020304" pitchFamily="18" charset="0"/>
              </a:rPr>
              <a:t>Lima has difficulty in understanding others.</a:t>
            </a:r>
            <a:endParaRPr lang="en-US" altLang="zh-CN">
              <a:latin typeface="Times New Roman" panose="02020603050405020304" pitchFamily="18" charset="0"/>
              <a:cs typeface="Times New Roman" panose="02020603050405020304" pitchFamily="18" charset="0"/>
            </a:endParaRPr>
          </a:p>
        </p:txBody>
      </p:sp>
      <p:sp>
        <p:nvSpPr>
          <p:cNvPr id="22" name="文本框 21"/>
          <p:cNvSpPr txBox="1">
            <a:spLocks noChangeArrowheads="1"/>
          </p:cNvSpPr>
          <p:nvPr/>
        </p:nvSpPr>
        <p:spPr bwMode="auto">
          <a:xfrm>
            <a:off x="2532063" y="1235075"/>
            <a:ext cx="7080250" cy="946150"/>
          </a:xfrm>
          <a:prstGeom prst="rect">
            <a:avLst/>
          </a:prstGeom>
          <a:noFill/>
          <a:ln w="9525">
            <a:noFill/>
            <a:miter lim="800000"/>
          </a:ln>
        </p:spPr>
        <p:txBody>
          <a:bodyPr>
            <a:spAutoFit/>
          </a:bodyPr>
          <a:lstStyle/>
          <a:p>
            <a:pPr marL="457200" indent="-457200">
              <a:buFont typeface="Wingdings" panose="05000000000000000000" pitchFamily="2" charset="2"/>
              <a:buChar char="n"/>
            </a:pPr>
            <a:r>
              <a:rPr lang="en-US" altLang="zh-CN">
                <a:latin typeface="Times New Roman" panose="02020603050405020304" pitchFamily="18" charset="0"/>
                <a:cs typeface="Times New Roman" panose="02020603050405020304" pitchFamily="18" charset="0"/>
              </a:rPr>
              <a:t>Lima finds it hard to find jobs with the service dog.</a:t>
            </a:r>
            <a:endParaRPr lang="en-US" altLang="zh-CN">
              <a:latin typeface="Times New Roman" panose="02020603050405020304" pitchFamily="18" charset="0"/>
              <a:cs typeface="Times New Roman" panose="02020603050405020304" pitchFamily="18" charset="0"/>
            </a:endParaRPr>
          </a:p>
        </p:txBody>
      </p:sp>
      <p:sp>
        <p:nvSpPr>
          <p:cNvPr id="25" name="文本框 24"/>
          <p:cNvSpPr txBox="1">
            <a:spLocks noChangeArrowheads="1"/>
          </p:cNvSpPr>
          <p:nvPr/>
        </p:nvSpPr>
        <p:spPr bwMode="auto">
          <a:xfrm>
            <a:off x="6424613" y="2178050"/>
            <a:ext cx="7081837" cy="519113"/>
          </a:xfrm>
          <a:prstGeom prst="rect">
            <a:avLst/>
          </a:prstGeom>
          <a:noFill/>
          <a:ln w="9525">
            <a:noFill/>
            <a:miter lim="800000"/>
          </a:ln>
        </p:spPr>
        <p:txBody>
          <a:bodyPr>
            <a:spAutoFit/>
          </a:bodyPr>
          <a:lstStyle/>
          <a:p>
            <a:pPr marL="457200" indent="-457200">
              <a:buFont typeface="Wingdings" panose="05000000000000000000" pitchFamily="2" charset="2"/>
              <a:buChar char="n"/>
            </a:pPr>
            <a:r>
              <a:rPr lang="en-US" altLang="zh-CN">
                <a:latin typeface="Times New Roman" panose="02020603050405020304" pitchFamily="18" charset="0"/>
                <a:cs typeface="Times New Roman" panose="02020603050405020304" pitchFamily="18" charset="0"/>
              </a:rPr>
              <a:t>Lima’s luck finally turned.</a:t>
            </a:r>
            <a:endParaRPr lang="en-US" altLang="zh-CN">
              <a:latin typeface="Times New Roman" panose="02020603050405020304" pitchFamily="18" charset="0"/>
              <a:cs typeface="Times New Roman" panose="02020603050405020304" pitchFamily="18" charset="0"/>
            </a:endParaRPr>
          </a:p>
        </p:txBody>
      </p:sp>
      <p:sp>
        <p:nvSpPr>
          <p:cNvPr id="27" name="文本框 26"/>
          <p:cNvSpPr txBox="1">
            <a:spLocks noChangeArrowheads="1"/>
          </p:cNvSpPr>
          <p:nvPr/>
        </p:nvSpPr>
        <p:spPr bwMode="auto">
          <a:xfrm>
            <a:off x="7358063" y="3416300"/>
            <a:ext cx="7081837" cy="946150"/>
          </a:xfrm>
          <a:prstGeom prst="rect">
            <a:avLst/>
          </a:prstGeom>
          <a:noFill/>
          <a:ln w="9525">
            <a:noFill/>
            <a:miter lim="800000"/>
          </a:ln>
        </p:spPr>
        <p:txBody>
          <a:bodyPr>
            <a:spAutoFit/>
          </a:bodyPr>
          <a:lstStyle/>
          <a:p>
            <a:pPr marL="457200" indent="-457200">
              <a:buFont typeface="Wingdings" panose="05000000000000000000" pitchFamily="2" charset="2"/>
              <a:buChar char="n"/>
            </a:pPr>
            <a:r>
              <a:rPr lang="en-US" altLang="zh-CN">
                <a:latin typeface="Times New Roman" panose="02020603050405020304" pitchFamily="18" charset="0"/>
                <a:cs typeface="Times New Roman" panose="02020603050405020304" pitchFamily="18" charset="0"/>
              </a:rPr>
              <a:t>Lima and Blue take delight</a:t>
            </a:r>
            <a:endParaRPr lang="en-US" altLang="zh-CN">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None/>
            </a:pPr>
            <a:r>
              <a:rPr lang="en-US" altLang="zh-CN">
                <a:latin typeface="Times New Roman" panose="02020603050405020304" pitchFamily="18" charset="0"/>
                <a:cs typeface="Times New Roman" panose="02020603050405020304" pitchFamily="18" charset="0"/>
              </a:rPr>
              <a:t> in the new job.</a:t>
            </a:r>
            <a:endParaRPr lang="en-US" altLang="zh-CN">
              <a:latin typeface="Times New Roman" panose="02020603050405020304" pitchFamily="18" charset="0"/>
              <a:cs typeface="Times New Roman" panose="02020603050405020304" pitchFamily="18" charset="0"/>
            </a:endParaRPr>
          </a:p>
        </p:txBody>
      </p:sp>
      <p:pic>
        <p:nvPicPr>
          <p:cNvPr id="2" name="图片 1"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2000" fill="hold">
                                          <p:stCondLst>
                                            <p:cond delay="0"/>
                                          </p:stCondLst>
                                        </p:cTn>
                                        <p:tgtEl>
                                          <p:spTgt spid="22"/>
                                        </p:tgtEl>
                                        <p:attrNameLst>
                                          <p:attrName>style.visibility</p:attrName>
                                        </p:attrNameLst>
                                      </p:cBhvr>
                                      <p:to>
                                        <p:strVal val="visible"/>
                                      </p:to>
                                    </p:set>
                                    <p:animEffect transition="in" filter="box(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2000" fill="hold">
                                          <p:stCondLst>
                                            <p:cond delay="0"/>
                                          </p:stCondLst>
                                        </p:cTn>
                                        <p:tgtEl>
                                          <p:spTgt spid="25"/>
                                        </p:tgtEl>
                                        <p:attrNameLst>
                                          <p:attrName>style.visibility</p:attrName>
                                        </p:attrNameLst>
                                      </p:cBhvr>
                                      <p:to>
                                        <p:strVal val="visible"/>
                                      </p:to>
                                    </p:set>
                                    <p:animEffect transition="in" filter="box(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2000" fill="hold">
                                          <p:stCondLst>
                                            <p:cond delay="0"/>
                                          </p:stCondLst>
                                        </p:cTn>
                                        <p:tgtEl>
                                          <p:spTgt spid="27"/>
                                        </p:tgtEl>
                                        <p:attrNameLst>
                                          <p:attrName>style.visibility</p:attrName>
                                        </p:attrNameLst>
                                      </p:cBhvr>
                                      <p:to>
                                        <p:strVal val="visible"/>
                                      </p:to>
                                    </p:set>
                                    <p:animEffect transition="in" filter="box(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2" grpId="0"/>
      <p:bldP spid="25"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右箭头 19"/>
          <p:cNvSpPr/>
          <p:nvPr/>
        </p:nvSpPr>
        <p:spPr>
          <a:xfrm>
            <a:off x="4772025" y="2303463"/>
            <a:ext cx="642938" cy="56515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grpSp>
        <p:nvGrpSpPr>
          <p:cNvPr id="12" name="Group 31"/>
          <p:cNvGrpSpPr/>
          <p:nvPr/>
        </p:nvGrpSpPr>
        <p:grpSpPr bwMode="auto">
          <a:xfrm>
            <a:off x="898525" y="2317750"/>
            <a:ext cx="3270250" cy="522288"/>
            <a:chOff x="1407852" y="3705011"/>
            <a:chExt cx="1936377" cy="415937"/>
          </a:xfrm>
        </p:grpSpPr>
        <p:sp>
          <p:nvSpPr>
            <p:cNvPr id="13" name="圆角矩形 12"/>
            <p:cNvSpPr/>
            <p:nvPr/>
          </p:nvSpPr>
          <p:spPr>
            <a:xfrm>
              <a:off x="1407852" y="3706276"/>
              <a:ext cx="1936377" cy="414672"/>
            </a:xfrm>
            <a:prstGeom prst="round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FFFFFF"/>
                </a:solidFill>
                <a:ea typeface="宋体" panose="02010600030101010101" pitchFamily="2" charset="-122"/>
              </a:endParaRPr>
            </a:p>
          </p:txBody>
        </p:sp>
        <p:sp>
          <p:nvSpPr>
            <p:cNvPr id="65548" name="文本框 20"/>
            <p:cNvSpPr txBox="1">
              <a:spLocks noChangeArrowheads="1"/>
            </p:cNvSpPr>
            <p:nvPr/>
          </p:nvSpPr>
          <p:spPr bwMode="auto">
            <a:xfrm>
              <a:off x="1407852" y="3705011"/>
              <a:ext cx="1936377" cy="413409"/>
            </a:xfrm>
            <a:prstGeom prst="rect">
              <a:avLst/>
            </a:prstGeom>
            <a:noFill/>
            <a:ln w="9525">
              <a:noFill/>
              <a:miter lim="800000"/>
            </a:ln>
          </p:spPr>
          <p:txBody>
            <a:bodyPr>
              <a:spAutoFit/>
            </a:bodyPr>
            <a:lstStyle/>
            <a:p>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difficult</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1" name="右箭头 20"/>
          <p:cNvSpPr>
            <a:spLocks noChangeArrowheads="1"/>
          </p:cNvSpPr>
          <p:nvPr/>
        </p:nvSpPr>
        <p:spPr bwMode="auto">
          <a:xfrm rot="5400000">
            <a:off x="7209632" y="3439319"/>
            <a:ext cx="641350" cy="566737"/>
          </a:xfrm>
          <a:prstGeom prst="rightArrow">
            <a:avLst>
              <a:gd name="adj1" fmla="val 50000"/>
              <a:gd name="adj2" fmla="val 50002"/>
            </a:avLst>
          </a:prstGeom>
          <a:solidFill>
            <a:srgbClr val="2E75B6"/>
          </a:solidFill>
          <a:ln w="12700" algn="ctr">
            <a:solidFill>
              <a:srgbClr val="2F528F"/>
            </a:solidFill>
            <a:miter lim="800000"/>
          </a:ln>
        </p:spPr>
        <p:txBody>
          <a:bodyPr rot="10800000" vert="eaVert" anchor="ctr"/>
          <a:lstStyle/>
          <a:p>
            <a:pPr algn="ctr">
              <a:defRPr/>
            </a:pPr>
            <a:endParaRPr lang="zh-CN" altLang="en-US" sz="1800">
              <a:solidFill>
                <a:srgbClr val="FFFFFF"/>
              </a:solidFill>
              <a:latin typeface="+mn-lt"/>
            </a:endParaRPr>
          </a:p>
        </p:txBody>
      </p:sp>
      <p:grpSp>
        <p:nvGrpSpPr>
          <p:cNvPr id="27" name="Group 31"/>
          <p:cNvGrpSpPr/>
          <p:nvPr/>
        </p:nvGrpSpPr>
        <p:grpSpPr bwMode="auto">
          <a:xfrm>
            <a:off x="5840413" y="2216150"/>
            <a:ext cx="3698875" cy="1008063"/>
            <a:chOff x="1407852" y="3705011"/>
            <a:chExt cx="1936377" cy="415937"/>
          </a:xfrm>
        </p:grpSpPr>
        <p:sp>
          <p:nvSpPr>
            <p:cNvPr id="28" name="圆角矩形 27"/>
            <p:cNvSpPr/>
            <p:nvPr/>
          </p:nvSpPr>
          <p:spPr>
            <a:xfrm>
              <a:off x="1407852" y="3706321"/>
              <a:ext cx="1936377" cy="414627"/>
            </a:xfrm>
            <a:prstGeom prst="round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FFFFFF"/>
                </a:solidFill>
                <a:ea typeface="宋体" panose="02010600030101010101" pitchFamily="2" charset="-122"/>
              </a:endParaRPr>
            </a:p>
          </p:txBody>
        </p:sp>
        <p:sp>
          <p:nvSpPr>
            <p:cNvPr id="65546" name="文本框 20"/>
            <p:cNvSpPr txBox="1">
              <a:spLocks noChangeArrowheads="1"/>
            </p:cNvSpPr>
            <p:nvPr/>
          </p:nvSpPr>
          <p:spPr bwMode="auto">
            <a:xfrm>
              <a:off x="1407852" y="3705011"/>
              <a:ext cx="1936377" cy="390562"/>
            </a:xfrm>
            <a:prstGeom prst="rect">
              <a:avLst/>
            </a:prstGeom>
            <a:noFill/>
            <a:ln w="9525">
              <a:noFill/>
              <a:miter lim="800000"/>
            </a:ln>
          </p:spPr>
          <p:txBody>
            <a:bodyPr>
              <a:spAutoFit/>
            </a:bodyPr>
            <a:lstStyle/>
            <a:p>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feel like a second-class citizen</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4" name="Group 31"/>
          <p:cNvGrpSpPr/>
          <p:nvPr/>
        </p:nvGrpSpPr>
        <p:grpSpPr bwMode="auto">
          <a:xfrm>
            <a:off x="5903913" y="4560888"/>
            <a:ext cx="4298950" cy="520700"/>
            <a:chOff x="1311143" y="3706023"/>
            <a:chExt cx="2198310" cy="414672"/>
          </a:xfrm>
        </p:grpSpPr>
        <p:sp>
          <p:nvSpPr>
            <p:cNvPr id="35" name="圆角矩形 34"/>
            <p:cNvSpPr/>
            <p:nvPr/>
          </p:nvSpPr>
          <p:spPr>
            <a:xfrm>
              <a:off x="1407745" y="3706023"/>
              <a:ext cx="1936104" cy="414672"/>
            </a:xfrm>
            <a:prstGeom prst="round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FFFFFF"/>
                </a:solidFill>
                <a:ea typeface="宋体" panose="02010600030101010101" pitchFamily="2" charset="-122"/>
              </a:endParaRPr>
            </a:p>
          </p:txBody>
        </p:sp>
        <p:sp>
          <p:nvSpPr>
            <p:cNvPr id="65544" name="文本框 20"/>
            <p:cNvSpPr txBox="1">
              <a:spLocks noChangeArrowheads="1"/>
            </p:cNvSpPr>
            <p:nvPr/>
          </p:nvSpPr>
          <p:spPr bwMode="auto">
            <a:xfrm>
              <a:off x="1311143" y="3706023"/>
              <a:ext cx="2198310" cy="413407"/>
            </a:xfrm>
            <a:prstGeom prst="rect">
              <a:avLst/>
            </a:prstGeom>
            <a:noFill/>
            <a:ln w="9525">
              <a:noFill/>
              <a:miter lim="800000"/>
            </a:ln>
          </p:spPr>
          <p:txBody>
            <a:bodyPr>
              <a:spAutoFit/>
            </a:bodyPr>
            <a:lstStyle/>
            <a:p>
              <a:r>
                <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grateful</a:t>
              </a:r>
              <a:endParaRPr lang="en-US" altLang="zh-CN">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7" name="文本框 36"/>
          <p:cNvSpPr txBox="1"/>
          <p:nvPr/>
        </p:nvSpPr>
        <p:spPr>
          <a:xfrm>
            <a:off x="522288" y="438150"/>
            <a:ext cx="7720012" cy="1066800"/>
          </a:xfrm>
          <a:prstGeom prst="rect">
            <a:avLst/>
          </a:prstGeom>
          <a:solidFill>
            <a:schemeClr val="bg1">
              <a:lumMod val="95000"/>
            </a:schemeClr>
          </a:solidFill>
        </p:spPr>
        <p:txBody>
          <a:bodyPr>
            <a:spAutoFit/>
          </a:bodyPr>
          <a:lstStyle/>
          <a:p>
            <a:pPr>
              <a:defRPr/>
            </a:pPr>
            <a:r>
              <a:rPr lang="en-US" altLang="zh-CN" sz="3200">
                <a:solidFill>
                  <a:srgbClr val="002060"/>
                </a:solidFill>
                <a:latin typeface="Times New Roman" panose="02020603050405020304" pitchFamily="18" charset="0"/>
                <a:cs typeface="Times New Roman" panose="02020603050405020304" pitchFamily="18" charset="0"/>
                <a:sym typeface="+mn-ea"/>
              </a:rPr>
              <a:t>Covert</a:t>
            </a:r>
            <a:r>
              <a:rPr lang="en-US" altLang="zh-CN" sz="3200">
                <a:latin typeface="Times New Roman" panose="02020603050405020304" pitchFamily="18" charset="0"/>
                <a:cs typeface="Times New Roman" panose="02020603050405020304" pitchFamily="18" charset="0"/>
                <a:sym typeface="+mn-ea"/>
              </a:rPr>
              <a:t> plot: </a:t>
            </a:r>
            <a:r>
              <a:rPr lang="en-US" altLang="zh-CN">
                <a:solidFill>
                  <a:srgbClr val="203864"/>
                </a:solidFill>
              </a:rPr>
              <a:t>The change of Lima’s emotions</a:t>
            </a:r>
            <a:endParaRPr lang="en-US" altLang="zh-CN">
              <a:solidFill>
                <a:srgbClr val="203864"/>
              </a:solidFill>
            </a:endParaRPr>
          </a:p>
          <a:p>
            <a:pPr>
              <a:defRPr/>
            </a:pPr>
            <a:endParaRPr lang="en-US" altLang="zh-CN" sz="3200">
              <a:solidFill>
                <a:srgbClr val="203864"/>
              </a:solidFill>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ox(in)">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423" name="Group 31"/>
          <p:cNvGraphicFramePr>
            <a:graphicFrameLocks noGrp="1"/>
          </p:cNvGraphicFramePr>
          <p:nvPr>
            <p:custDataLst>
              <p:tags r:id="rId1"/>
            </p:custDataLst>
          </p:nvPr>
        </p:nvGraphicFramePr>
        <p:xfrm>
          <a:off x="134938" y="79375"/>
          <a:ext cx="11842750" cy="6915150"/>
        </p:xfrm>
        <a:graphic>
          <a:graphicData uri="http://schemas.openxmlformats.org/drawingml/2006/table">
            <a:tbl>
              <a:tblPr/>
              <a:tblGrid>
                <a:gridCol w="2168525"/>
                <a:gridCol w="2935287"/>
                <a:gridCol w="1839913"/>
                <a:gridCol w="1638300"/>
                <a:gridCol w="1487487"/>
                <a:gridCol w="1773238"/>
              </a:tblGrid>
              <a:tr h="677863">
                <a:tc gridSpan="6">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36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rPr>
                        <a:t>考点分布</a:t>
                      </a:r>
                      <a:endParaRPr kumimoji="0" lang="zh-CN" altLang="en-US" sz="36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491CB"/>
                    </a:solidFill>
                  </a:tcPr>
                </a:tc>
                <a:tc hMerge="1">
                  <a:tcPr/>
                </a:tc>
                <a:tc hMerge="1">
                  <a:tcPr/>
                </a:tc>
                <a:tc hMerge="1">
                  <a:tcPr/>
                </a:tc>
                <a:tc hMerge="1">
                  <a:tcPr/>
                </a:tc>
                <a:tc hMerge="1">
                  <a:tcPr/>
                </a:tc>
              </a:tr>
              <a:tr h="1073150">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动词 </a:t>
                      </a:r>
                      <a:endPar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10</a:t>
                      </a:r>
                      <a:endParaRPr kumimoji="0" 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ABA2"/>
                    </a:solidFill>
                  </a:tcPr>
                </a:tc>
                <a:tc hMerge="1">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名词 </a:t>
                      </a:r>
                      <a:endPar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rPr>
                        <a:t>3</a:t>
                      </a:r>
                      <a:endPar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ABA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形容词</a:t>
                      </a:r>
                      <a:r>
                        <a:rPr kumimoji="0" 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 </a:t>
                      </a:r>
                      <a:endParaRPr kumimoji="0" 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3</a:t>
                      </a:r>
                      <a:endPar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ABA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rPr>
                        <a:t>副词</a:t>
                      </a:r>
                      <a:endPar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rPr>
                        <a:t>2</a:t>
                      </a:r>
                      <a:endPar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ABA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词组</a:t>
                      </a:r>
                      <a:endPar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rPr>
                        <a:t>3</a:t>
                      </a:r>
                      <a:endParaRPr kumimoji="0" lang="zh-CN" altLang="en-US" sz="2800" b="1" i="0" u="none" strike="noStrike" cap="none" normalizeH="0" baseline="0" smtClean="0">
                        <a:ln>
                          <a:noFill/>
                        </a:ln>
                        <a:solidFill>
                          <a:schemeClr val="bg1"/>
                        </a:solidFill>
                        <a:effectLst/>
                        <a:latin typeface="Arial Narrow" panose="020B060602020203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ABA2"/>
                    </a:solidFill>
                  </a:tcPr>
                </a:tc>
              </a:tr>
              <a:tr h="893763">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谓语动词</a:t>
                      </a:r>
                      <a:endParaRPr kumimoji="0" lang="zh-CN"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非谓语动词</a:t>
                      </a:r>
                      <a:endParaRPr kumimoji="0" lang="zh-CN"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rPr>
                        <a:t>Damage,</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rPr>
                        <a:t>Employment,</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rPr>
                        <a:t>luck</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Calm,</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Second-class,</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greatful</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Highly,</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poorly</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Live on,</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rPr>
                        <a:t>Apply for</a:t>
                      </a: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rPr>
                        <a:t>Come along</a:t>
                      </a:r>
                      <a:endParaRPr kumimoji="0" lang="zh-CN"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r>
              <a:tr h="4019550">
                <a:tc>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suffered, </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Understand,</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Accompanied,</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Struggled,</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Asked,</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Decided,</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Work,</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endParaRPr kumimoji="0" lang="zh-CN"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zh-CN" sz="2800" b="0" i="0" u="none" strike="noStrike" cap="none" normalizeH="0" baseline="0" smtClean="0">
                        <a:ln>
                          <a:noFill/>
                        </a:ln>
                        <a:solidFill>
                          <a:srgbClr val="000000"/>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Understand, </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Match,</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rPr>
                        <a:t>Greet,</a:t>
                      </a:r>
                      <a:endParaRPr kumimoji="0" lang="en-US" altLang="zh-CN" sz="2800" b="0" i="0" u="none" strike="noStrike" cap="none" normalizeH="0" baseline="0" smtClean="0">
                        <a:ln>
                          <a:noFill/>
                        </a:ln>
                        <a:solidFill>
                          <a:schemeClr val="tx1"/>
                        </a:solidFill>
                        <a:effectLst/>
                        <a:latin typeface="Arial Narrow" panose="020B0606020202030204" pitchFamily="34" charset="0"/>
                        <a:ea typeface="宋体" panose="02010600030101010101" pitchFamily="2" charset="-122"/>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3E0"/>
                    </a:solidFill>
                  </a:tcPr>
                </a:tc>
                <a:tc vMerge="1">
                  <a:tcPr/>
                </a:tc>
                <a:tc vMerge="1">
                  <a:tcPr/>
                </a:tc>
                <a:tc vMerge="1">
                  <a:tcPr/>
                </a:tc>
                <a:tc vMerge="1">
                  <a:tcPr/>
                </a:tc>
              </a:tr>
            </a:tbl>
          </a:graphicData>
        </a:graphic>
      </p:graphicFrame>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995363" y="1687513"/>
            <a:ext cx="10836275" cy="1554162"/>
          </a:xfrm>
          <a:prstGeom prst="rect">
            <a:avLst/>
          </a:prstGeom>
          <a:solidFill>
            <a:schemeClr val="accent3">
              <a:lumMod val="20000"/>
              <a:lumOff val="80000"/>
            </a:schemeClr>
          </a:solidFill>
        </p:spPr>
        <p:txBody>
          <a:bodyPr>
            <a:spAutoFit/>
          </a:bodyPr>
          <a:lstStyle/>
          <a:p>
            <a:pPr defTabSz="457200">
              <a:defRPr/>
            </a:pPr>
            <a:r>
              <a:rPr lang="en-US" altLang="zh-CN" sz="3200"/>
              <a:t>When he finally woke, he discovered that the injury had brought damage to his brain, which has continued to  38 for the past 40 years.</a:t>
            </a:r>
            <a:endParaRPr lang="en-US" altLang="zh-CN" sz="3200"/>
          </a:p>
        </p:txBody>
      </p:sp>
      <p:sp>
        <p:nvSpPr>
          <p:cNvPr id="17" name="矩形 16"/>
          <p:cNvSpPr/>
          <p:nvPr/>
        </p:nvSpPr>
        <p:spPr>
          <a:xfrm>
            <a:off x="989013" y="3757613"/>
            <a:ext cx="10823575" cy="1881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a:solidFill>
                  <a:schemeClr val="tx1"/>
                </a:solidFill>
                <a:latin typeface="Arial" panose="020B0604020202020204" pitchFamily="34" charset="0"/>
                <a:ea typeface="宋体" panose="02010600030101010101" pitchFamily="2" charset="-122"/>
              </a:rPr>
              <a:t>38.(</a:t>
            </a:r>
            <a:r>
              <a:rPr lang="zh-CN" altLang="en-US">
                <a:solidFill>
                  <a:schemeClr val="tx1"/>
                </a:solidFill>
                <a:latin typeface="Arial" panose="020B0604020202020204" pitchFamily="34" charset="0"/>
                <a:ea typeface="宋体" panose="02010600030101010101" pitchFamily="2" charset="-122"/>
              </a:rPr>
              <a:t>难度系数</a:t>
            </a:r>
            <a:r>
              <a:rPr lang="en-US" altLang="zh-CN">
                <a:solidFill>
                  <a:schemeClr val="tx1"/>
                </a:solidFill>
                <a:latin typeface="Arial" panose="020B0604020202020204" pitchFamily="34" charset="0"/>
                <a:ea typeface="宋体" panose="02010600030101010101" pitchFamily="2" charset="-122"/>
              </a:rPr>
              <a:t>0.17</a:t>
            </a:r>
            <a:r>
              <a:rPr lang="zh-CN" altLang="en-US">
                <a:solidFill>
                  <a:schemeClr val="tx1"/>
                </a:solidFill>
                <a:latin typeface="Arial" panose="020B0604020202020204" pitchFamily="34" charset="0"/>
                <a:ea typeface="宋体" panose="02010600030101010101" pitchFamily="2" charset="-122"/>
              </a:rPr>
              <a:t>）</a:t>
            </a:r>
            <a:endParaRPr lang="zh-CN" altLang="en-US">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A. compete against 32.2%      B. live in 45.1%</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C. look after                             D. deal with </a:t>
            </a:r>
            <a:r>
              <a:rPr lang="zh-CN" altLang="en-US" sz="2000" b="1">
                <a:solidFill>
                  <a:schemeClr val="tx1"/>
                </a:solidFill>
                <a:latin typeface="Arial" panose="020B0604020202020204" pitchFamily="34" charset="0"/>
                <a:ea typeface="宋体" panose="02010600030101010101" pitchFamily="2" charset="-122"/>
              </a:rPr>
              <a:t>处理，涉及，应付</a:t>
            </a:r>
            <a:endParaRPr lang="zh-CN" altLang="en-US" sz="2000" b="1">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5761038" y="4841875"/>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sp>
        <p:nvSpPr>
          <p:cNvPr id="66564" name="Text Box 5"/>
          <p:cNvSpPr txBox="1">
            <a:spLocks noChangeArrowheads="1"/>
          </p:cNvSpPr>
          <p:nvPr/>
        </p:nvSpPr>
        <p:spPr bwMode="auto">
          <a:xfrm>
            <a:off x="1293813" y="603250"/>
            <a:ext cx="3175000" cy="641350"/>
          </a:xfrm>
          <a:prstGeom prst="rect">
            <a:avLst/>
          </a:prstGeom>
          <a:noFill/>
          <a:ln w="9525">
            <a:noFill/>
            <a:miter lim="800000"/>
          </a:ln>
        </p:spPr>
        <p:txBody>
          <a:bodyPr>
            <a:spAutoFit/>
          </a:bodyPr>
          <a:lstStyle/>
          <a:p>
            <a:pPr>
              <a:spcBef>
                <a:spcPct val="50000"/>
              </a:spcBef>
            </a:pPr>
            <a:r>
              <a:rPr lang="zh-CN" altLang="en-US" sz="3600" b="1"/>
              <a:t>试题分析</a:t>
            </a:r>
            <a:endParaRPr lang="zh-CN" altLang="en-US" sz="3600" b="1"/>
          </a:p>
        </p:txBody>
      </p:sp>
      <p:sp>
        <p:nvSpPr>
          <p:cNvPr id="66565" name="AutoShape 6"/>
          <p:cNvSpPr>
            <a:spLocks noChangeArrowheads="1"/>
          </p:cNvSpPr>
          <p:nvPr/>
        </p:nvSpPr>
        <p:spPr bwMode="auto">
          <a:xfrm>
            <a:off x="8420100" y="3675063"/>
            <a:ext cx="2519363" cy="1276350"/>
          </a:xfrm>
          <a:prstGeom prst="wedgeEllipseCallout">
            <a:avLst>
              <a:gd name="adj1" fmla="val -45843"/>
              <a:gd name="adj2" fmla="val 68657"/>
            </a:avLst>
          </a:prstGeom>
          <a:solidFill>
            <a:srgbClr val="60A8AF"/>
          </a:solidFill>
          <a:ln w="9525">
            <a:solidFill>
              <a:schemeClr val="tx1"/>
            </a:solidFill>
            <a:miter lim="800000"/>
          </a:ln>
        </p:spPr>
        <p:txBody>
          <a:bodyPr/>
          <a:lstStyle/>
          <a:p>
            <a:pPr algn="ctr"/>
            <a:r>
              <a:rPr lang="zh-CN" altLang="en-US" sz="1800"/>
              <a:t>注意积累单词和词组的一词多义、熟词生义</a:t>
            </a: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936625" y="830263"/>
            <a:ext cx="10836275" cy="1554162"/>
          </a:xfrm>
          <a:prstGeom prst="rect">
            <a:avLst/>
          </a:prstGeom>
          <a:solidFill>
            <a:schemeClr val="accent3">
              <a:lumMod val="20000"/>
              <a:lumOff val="80000"/>
            </a:schemeClr>
          </a:solidFill>
        </p:spPr>
        <p:txBody>
          <a:bodyPr>
            <a:spAutoFit/>
          </a:bodyPr>
          <a:lstStyle/>
          <a:p>
            <a:pPr defTabSz="457200">
              <a:defRPr/>
            </a:pPr>
            <a:r>
              <a:rPr lang="en-US" altLang="zh-CN" sz="3200"/>
              <a:t>Lima’s condition has made it difficult for him to  39  others, especially when they speak quickly, and makes him  40 likely to be affected by anxiety attacks.</a:t>
            </a:r>
            <a:endParaRPr lang="en-US" altLang="zh-CN" sz="3200"/>
          </a:p>
        </p:txBody>
      </p:sp>
      <p:sp>
        <p:nvSpPr>
          <p:cNvPr id="17" name="矩形 16"/>
          <p:cNvSpPr/>
          <p:nvPr/>
        </p:nvSpPr>
        <p:spPr>
          <a:xfrm>
            <a:off x="990600" y="3379788"/>
            <a:ext cx="10823575" cy="1881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a:solidFill>
                  <a:schemeClr val="tx1"/>
                </a:solidFill>
                <a:latin typeface="Arial" panose="020B0604020202020204" pitchFamily="34" charset="0"/>
                <a:ea typeface="宋体" panose="02010600030101010101" pitchFamily="2" charset="-122"/>
              </a:rPr>
              <a:t>40.</a:t>
            </a:r>
            <a:r>
              <a:rPr lang="zh-CN" altLang="en-US">
                <a:solidFill>
                  <a:schemeClr val="tx1"/>
                </a:solidFill>
                <a:latin typeface="Arial" panose="020B0604020202020204" pitchFamily="34" charset="0"/>
                <a:ea typeface="宋体" panose="02010600030101010101" pitchFamily="2" charset="-122"/>
              </a:rPr>
              <a:t>（难度系数</a:t>
            </a:r>
            <a:r>
              <a:rPr lang="en-US" altLang="zh-CN">
                <a:solidFill>
                  <a:schemeClr val="tx1"/>
                </a:solidFill>
                <a:latin typeface="Arial" panose="020B0604020202020204" pitchFamily="34" charset="0"/>
                <a:ea typeface="宋体" panose="02010600030101010101" pitchFamily="2" charset="-122"/>
              </a:rPr>
              <a:t>0.43</a:t>
            </a:r>
            <a:r>
              <a:rPr lang="zh-CN" altLang="en-US">
                <a:solidFill>
                  <a:schemeClr val="tx1"/>
                </a:solidFill>
                <a:latin typeface="Arial" panose="020B0604020202020204" pitchFamily="34" charset="0"/>
                <a:ea typeface="宋体" panose="02010600030101010101" pitchFamily="2" charset="-122"/>
              </a:rPr>
              <a:t>）</a:t>
            </a:r>
            <a:endParaRPr lang="zh-CN" altLang="en-US">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A.hardly25.5%  B. equally   C only   D highly</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zh-CN" altLang="en-US">
                <a:solidFill>
                  <a:schemeClr val="tx1"/>
                </a:solidFill>
                <a:latin typeface="Arial" panose="020B0604020202020204" pitchFamily="34" charset="0"/>
                <a:ea typeface="宋体" panose="02010600030101010101" pitchFamily="2" charset="-122"/>
              </a:rPr>
              <a:t>选</a:t>
            </a:r>
            <a:r>
              <a:rPr lang="en-US" altLang="zh-CN">
                <a:solidFill>
                  <a:schemeClr val="tx1"/>
                </a:solidFill>
                <a:latin typeface="Arial" panose="020B0604020202020204" pitchFamily="34" charset="0"/>
                <a:ea typeface="宋体" panose="02010600030101010101" pitchFamily="2" charset="-122"/>
              </a:rPr>
              <a:t>A</a:t>
            </a:r>
            <a:r>
              <a:rPr lang="zh-CN" altLang="en-US">
                <a:solidFill>
                  <a:schemeClr val="tx1"/>
                </a:solidFill>
                <a:latin typeface="Arial" panose="020B0604020202020204" pitchFamily="34" charset="0"/>
                <a:ea typeface="宋体" panose="02010600030101010101" pitchFamily="2" charset="-122"/>
              </a:rPr>
              <a:t>的同学没有理解到</a:t>
            </a:r>
            <a:r>
              <a:rPr lang="en-US" altLang="zh-CN">
                <a:solidFill>
                  <a:schemeClr val="tx1"/>
                </a:solidFill>
                <a:latin typeface="Arial" panose="020B0604020202020204" pitchFamily="34" charset="0"/>
                <a:ea typeface="宋体" panose="02010600030101010101" pitchFamily="2" charset="-122"/>
              </a:rPr>
              <a:t>and</a:t>
            </a:r>
            <a:r>
              <a:rPr lang="zh-CN" altLang="en-US">
                <a:solidFill>
                  <a:schemeClr val="tx1"/>
                </a:solidFill>
                <a:latin typeface="Arial" panose="020B0604020202020204" pitchFamily="34" charset="0"/>
                <a:ea typeface="宋体" panose="02010600030101010101" pitchFamily="2" charset="-122"/>
              </a:rPr>
              <a:t>连接的是并列关系，</a:t>
            </a:r>
            <a:r>
              <a:rPr lang="en-US" altLang="zh-CN">
                <a:solidFill>
                  <a:schemeClr val="tx1"/>
                </a:solidFill>
                <a:latin typeface="Arial" panose="020B0604020202020204" pitchFamily="34" charset="0"/>
                <a:ea typeface="宋体" panose="02010600030101010101" pitchFamily="2" charset="-122"/>
              </a:rPr>
              <a:t>hardly</a:t>
            </a:r>
            <a:r>
              <a:rPr lang="zh-CN" altLang="en-US">
                <a:solidFill>
                  <a:schemeClr val="tx1"/>
                </a:solidFill>
                <a:latin typeface="Arial" panose="020B0604020202020204" pitchFamily="34" charset="0"/>
                <a:ea typeface="宋体" panose="02010600030101010101" pitchFamily="2" charset="-122"/>
              </a:rPr>
              <a:t>与句意矛盾。</a:t>
            </a:r>
            <a:endParaRPr lang="zh-CN" altLang="en-US">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6683693" y="4100513"/>
            <a:ext cx="476250" cy="43973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77875" y="831850"/>
            <a:ext cx="10836275" cy="2041525"/>
          </a:xfrm>
          <a:prstGeom prst="rect">
            <a:avLst/>
          </a:prstGeom>
          <a:solidFill>
            <a:schemeClr val="accent3">
              <a:lumMod val="20000"/>
              <a:lumOff val="80000"/>
            </a:schemeClr>
          </a:solidFill>
        </p:spPr>
        <p:txBody>
          <a:bodyPr>
            <a:spAutoFit/>
          </a:bodyPr>
          <a:lstStyle/>
          <a:p>
            <a:pPr defTabSz="457200">
              <a:defRPr/>
            </a:pPr>
            <a:r>
              <a:rPr lang="en-US" altLang="zh-CN" sz="3200"/>
              <a:t>He has gone to find jobs with his dogs but has always been treated poorly or given unfair wages, making him feel like a 46 citizen.</a:t>
            </a:r>
            <a:br>
              <a:rPr lang="en-US" altLang="zh-CN" sz="3200"/>
            </a:br>
            <a:endParaRPr lang="en-US" altLang="zh-CN" sz="3200"/>
          </a:p>
        </p:txBody>
      </p:sp>
      <p:sp>
        <p:nvSpPr>
          <p:cNvPr id="17" name="矩形 16"/>
          <p:cNvSpPr/>
          <p:nvPr/>
        </p:nvSpPr>
        <p:spPr>
          <a:xfrm>
            <a:off x="771525" y="3060700"/>
            <a:ext cx="10896600" cy="3317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a:solidFill>
                  <a:schemeClr val="tx1"/>
                </a:solidFill>
                <a:latin typeface="Arial" panose="020B0604020202020204" pitchFamily="34" charset="0"/>
                <a:ea typeface="宋体" panose="02010600030101010101" pitchFamily="2" charset="-122"/>
              </a:rPr>
              <a:t>46. </a:t>
            </a:r>
            <a:r>
              <a:rPr lang="zh-CN" altLang="en-US">
                <a:solidFill>
                  <a:schemeClr val="tx1"/>
                </a:solidFill>
                <a:latin typeface="Arial" panose="020B0604020202020204" pitchFamily="34" charset="0"/>
                <a:ea typeface="宋体" panose="02010600030101010101" pitchFamily="2" charset="-122"/>
              </a:rPr>
              <a:t>难度系数 </a:t>
            </a:r>
            <a:r>
              <a:rPr lang="en-US" altLang="zh-CN">
                <a:solidFill>
                  <a:schemeClr val="tx1"/>
                </a:solidFill>
                <a:latin typeface="Arial" panose="020B0604020202020204" pitchFamily="34" charset="0"/>
                <a:ea typeface="宋体" panose="02010600030101010101" pitchFamily="2" charset="-122"/>
              </a:rPr>
              <a:t>0.24</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A. ill-educated </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B. strange-looking37.5%</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C. second-class</a:t>
            </a:r>
            <a:br>
              <a:rPr lang="en-US" altLang="zh-CN">
                <a:solidFill>
                  <a:schemeClr val="tx1"/>
                </a:solidFill>
                <a:latin typeface="Arial" panose="020B0604020202020204" pitchFamily="34" charset="0"/>
                <a:ea typeface="宋体" panose="02010600030101010101" pitchFamily="2" charset="-122"/>
              </a:rPr>
            </a:br>
            <a:r>
              <a:rPr lang="en-US" altLang="zh-CN">
                <a:solidFill>
                  <a:schemeClr val="tx1"/>
                </a:solidFill>
                <a:latin typeface="Arial" panose="020B0604020202020204" pitchFamily="34" charset="0"/>
                <a:ea typeface="宋体" panose="02010600030101010101" pitchFamily="2" charset="-122"/>
              </a:rPr>
              <a:t>D  middle-status </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second-class</a:t>
            </a:r>
            <a:r>
              <a:rPr lang="zh-CN" altLang="en-US">
                <a:solidFill>
                  <a:schemeClr val="tx1"/>
                </a:solidFill>
                <a:latin typeface="Arial" panose="020B0604020202020204" pitchFamily="34" charset="0"/>
                <a:ea typeface="宋体" panose="02010600030101010101" pitchFamily="2" charset="-122"/>
              </a:rPr>
              <a:t>次要的</a:t>
            </a:r>
            <a:r>
              <a:rPr lang="en-US" altLang="zh-CN">
                <a:solidFill>
                  <a:schemeClr val="tx1"/>
                </a:solidFill>
                <a:latin typeface="Arial" panose="020B0604020202020204" pitchFamily="34" charset="0"/>
                <a:ea typeface="宋体" panose="02010600030101010101" pitchFamily="2" charset="-122"/>
              </a:rPr>
              <a:t>; </a:t>
            </a:r>
            <a:r>
              <a:rPr lang="zh-CN" altLang="en-US">
                <a:solidFill>
                  <a:schemeClr val="tx1"/>
                </a:solidFill>
                <a:latin typeface="Arial" panose="020B0604020202020204" pitchFamily="34" charset="0"/>
                <a:ea typeface="宋体" panose="02010600030101010101" pitchFamily="2" charset="-122"/>
              </a:rPr>
              <a:t>无足轻重的</a:t>
            </a:r>
            <a:r>
              <a:rPr lang="en-US" altLang="zh-CN">
                <a:solidFill>
                  <a:schemeClr val="tx1"/>
                </a:solidFill>
                <a:latin typeface="Arial" panose="020B0604020202020204" pitchFamily="34" charset="0"/>
                <a:ea typeface="宋体" panose="02010600030101010101" pitchFamily="2" charset="-122"/>
              </a:rPr>
              <a:t>; (</a:t>
            </a:r>
            <a:r>
              <a:rPr lang="zh-CN" altLang="en-US">
                <a:solidFill>
                  <a:schemeClr val="tx1"/>
                </a:solidFill>
                <a:latin typeface="Arial" panose="020B0604020202020204" pitchFamily="34" charset="0"/>
                <a:ea typeface="宋体" panose="02010600030101010101" pitchFamily="2" charset="-122"/>
              </a:rPr>
              <a:t>质量、标准等</a:t>
            </a:r>
            <a:r>
              <a:rPr lang="en-US" altLang="zh-CN">
                <a:solidFill>
                  <a:schemeClr val="tx1"/>
                </a:solidFill>
                <a:latin typeface="Arial" panose="020B0604020202020204" pitchFamily="34" charset="0"/>
                <a:ea typeface="宋体" panose="02010600030101010101" pitchFamily="2" charset="-122"/>
              </a:rPr>
              <a:t>) </a:t>
            </a:r>
            <a:r>
              <a:rPr lang="zh-CN" altLang="en-US">
                <a:solidFill>
                  <a:schemeClr val="tx1"/>
                </a:solidFill>
                <a:latin typeface="Arial" panose="020B0604020202020204" pitchFamily="34" charset="0"/>
                <a:ea typeface="宋体" panose="02010600030101010101" pitchFamily="2" charset="-122"/>
              </a:rPr>
              <a:t>二流的，次等的</a:t>
            </a:r>
            <a:r>
              <a:rPr lang="en-US" altLang="zh-CN">
                <a:solidFill>
                  <a:schemeClr val="tx1"/>
                </a:solidFill>
                <a:latin typeface="Arial" panose="020B0604020202020204" pitchFamily="34" charset="0"/>
                <a:ea typeface="宋体" panose="02010600030101010101" pitchFamily="2" charset="-122"/>
              </a:rPr>
              <a:t>; </a:t>
            </a:r>
            <a:r>
              <a:rPr lang="zh-CN" altLang="en-US">
                <a:solidFill>
                  <a:schemeClr val="tx1"/>
                </a:solidFill>
                <a:latin typeface="Arial" panose="020B0604020202020204" pitchFamily="34" charset="0"/>
                <a:ea typeface="宋体" panose="02010600030101010101" pitchFamily="2" charset="-122"/>
              </a:rPr>
              <a:t>二等的</a:t>
            </a:r>
            <a:r>
              <a:rPr lang="en-US" altLang="zh-CN">
                <a:solidFill>
                  <a:schemeClr val="tx1"/>
                </a:solidFill>
                <a:latin typeface="Arial" panose="020B0604020202020204" pitchFamily="34" charset="0"/>
                <a:ea typeface="宋体" panose="02010600030101010101" pitchFamily="2" charset="-122"/>
              </a:rPr>
              <a:t>(</a:t>
            </a:r>
            <a:r>
              <a:rPr lang="zh-CN" altLang="en-US">
                <a:solidFill>
                  <a:schemeClr val="tx1"/>
                </a:solidFill>
                <a:latin typeface="Arial" panose="020B0604020202020204" pitchFamily="34" charset="0"/>
                <a:ea typeface="宋体" panose="02010600030101010101" pitchFamily="2" charset="-122"/>
              </a:rPr>
              <a:t>车厢、船舱等</a:t>
            </a:r>
            <a:r>
              <a:rPr lang="en-US" altLang="zh-CN">
                <a:solidFill>
                  <a:schemeClr val="tx1"/>
                </a:solidFill>
                <a:latin typeface="Arial" panose="020B0604020202020204" pitchFamily="34" charset="0"/>
                <a:ea typeface="宋体" panose="02010600030101010101" pitchFamily="2" charset="-122"/>
              </a:rPr>
              <a:t>);</a:t>
            </a:r>
            <a:br>
              <a:rPr lang="en-US" altLang="zh-CN">
                <a:solidFill>
                  <a:schemeClr val="tx1"/>
                </a:solidFill>
                <a:latin typeface="Arial" panose="020B0604020202020204" pitchFamily="34" charset="0"/>
                <a:ea typeface="宋体" panose="02010600030101010101" pitchFamily="2" charset="-122"/>
              </a:rPr>
            </a:br>
            <a:endParaRPr lang="en-US" altLang="zh-CN">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754063" y="4275138"/>
            <a:ext cx="476250" cy="43973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sp>
        <p:nvSpPr>
          <p:cNvPr id="68612" name="AutoShape 5"/>
          <p:cNvSpPr>
            <a:spLocks noChangeArrowheads="1"/>
          </p:cNvSpPr>
          <p:nvPr/>
        </p:nvSpPr>
        <p:spPr bwMode="auto">
          <a:xfrm>
            <a:off x="4451350" y="2760663"/>
            <a:ext cx="4433888" cy="1776412"/>
          </a:xfrm>
          <a:prstGeom prst="wedgeEllipseCallout">
            <a:avLst>
              <a:gd name="adj1" fmla="val -43750"/>
              <a:gd name="adj2" fmla="val 70000"/>
            </a:avLst>
          </a:prstGeom>
          <a:solidFill>
            <a:srgbClr val="60A8AF"/>
          </a:solidFill>
          <a:ln w="9525">
            <a:solidFill>
              <a:schemeClr val="tx1"/>
            </a:solidFill>
            <a:miter lim="800000"/>
          </a:ln>
        </p:spPr>
        <p:txBody>
          <a:bodyPr/>
          <a:lstStyle/>
          <a:p>
            <a:pPr algn="ctr"/>
            <a:endParaRPr lang="zh-CN" altLang="en-US" sz="1800"/>
          </a:p>
        </p:txBody>
      </p:sp>
      <p:sp>
        <p:nvSpPr>
          <p:cNvPr id="68613" name="Text Box 6"/>
          <p:cNvSpPr txBox="1">
            <a:spLocks noChangeArrowheads="1"/>
          </p:cNvSpPr>
          <p:nvPr/>
        </p:nvSpPr>
        <p:spPr bwMode="auto">
          <a:xfrm>
            <a:off x="5327650" y="2933700"/>
            <a:ext cx="2363788" cy="1616075"/>
          </a:xfrm>
          <a:prstGeom prst="rect">
            <a:avLst/>
          </a:prstGeom>
          <a:noFill/>
          <a:ln w="9525">
            <a:noFill/>
            <a:miter lim="800000"/>
          </a:ln>
        </p:spPr>
        <p:txBody>
          <a:bodyPr>
            <a:spAutoFit/>
          </a:bodyPr>
          <a:lstStyle/>
          <a:p>
            <a:pPr>
              <a:spcBef>
                <a:spcPct val="50000"/>
              </a:spcBef>
            </a:pPr>
            <a:r>
              <a:rPr lang="zh-CN" altLang="en-US" sz="2000" b="1"/>
              <a:t>经济舱、商务舱</a:t>
            </a:r>
            <a:r>
              <a:rPr lang="en-US" altLang="zh-CN" sz="2000" b="1"/>
              <a:t>bai</a:t>
            </a:r>
            <a:r>
              <a:rPr lang="zh-CN" altLang="en-US" sz="2000" b="1"/>
              <a:t>、头等舱分别为：</a:t>
            </a:r>
            <a:r>
              <a:rPr lang="en-US" altLang="zh-CN" sz="2000" b="1"/>
              <a:t>Economy class, business class, first class</a:t>
            </a:r>
            <a:endParaRPr lang="zh-CN" altLang="en-US" sz="2000" b="1"/>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z="4000" smtClean="0">
                <a:ea typeface="宋体" panose="02010600030101010101" pitchFamily="2" charset="-122"/>
              </a:rPr>
              <a:t>备考策略：</a:t>
            </a:r>
            <a:br>
              <a:rPr lang="zh-CN" altLang="en-US" sz="4000" smtClean="0">
                <a:ea typeface="宋体" panose="02010600030101010101" pitchFamily="2" charset="-122"/>
              </a:rPr>
            </a:br>
            <a:endParaRPr lang="zh-CN" altLang="en-US" sz="4000" smtClean="0">
              <a:ea typeface="宋体" panose="02010600030101010101" pitchFamily="2" charset="-122"/>
            </a:endParaRPr>
          </a:p>
        </p:txBody>
      </p:sp>
      <p:pic>
        <p:nvPicPr>
          <p:cNvPr id="70658" name="Picture 4" descr="捕获2"/>
          <p:cNvPicPr>
            <a:picLocks noChangeAspect="1" noChangeArrowheads="1"/>
          </p:cNvPicPr>
          <p:nvPr/>
        </p:nvPicPr>
        <p:blipFill>
          <a:blip r:embed="rId1"/>
          <a:srcRect/>
          <a:stretch>
            <a:fillRect/>
          </a:stretch>
        </p:blipFill>
        <p:spPr bwMode="auto">
          <a:xfrm>
            <a:off x="1035050" y="1444625"/>
            <a:ext cx="10421938" cy="1062038"/>
          </a:xfrm>
          <a:prstGeom prst="rect">
            <a:avLst/>
          </a:prstGeom>
          <a:noFill/>
          <a:ln w="9525">
            <a:noFill/>
            <a:miter lim="800000"/>
            <a:headEnd/>
            <a:tailEnd/>
          </a:ln>
        </p:spPr>
      </p:pic>
      <p:sp>
        <p:nvSpPr>
          <p:cNvPr id="70659" name="Text Box 5"/>
          <p:cNvSpPr txBox="1">
            <a:spLocks noChangeArrowheads="1"/>
          </p:cNvSpPr>
          <p:nvPr/>
        </p:nvSpPr>
        <p:spPr bwMode="auto">
          <a:xfrm>
            <a:off x="1154113" y="895350"/>
            <a:ext cx="9591675" cy="1370013"/>
          </a:xfrm>
          <a:prstGeom prst="rect">
            <a:avLst/>
          </a:prstGeom>
          <a:noFill/>
          <a:ln w="9525">
            <a:noFill/>
            <a:miter lim="800000"/>
          </a:ln>
        </p:spPr>
        <p:txBody>
          <a:bodyPr>
            <a:spAutoFit/>
          </a:bodyPr>
          <a:lstStyle/>
          <a:p>
            <a:r>
              <a:rPr lang="zh-CN" altLang="en-US" sz="2400"/>
              <a:t>在学习词汇时注意准确把握词义，多积累常用词和高频词，并在此基础上提高在语境中运用这些基本词汇的能力。</a:t>
            </a:r>
            <a:endParaRPr lang="en-US" altLang="zh-CN" sz="2400"/>
          </a:p>
          <a:p>
            <a:pPr>
              <a:spcBef>
                <a:spcPct val="50000"/>
              </a:spcBef>
            </a:pPr>
            <a:endParaRPr lang="zh-CN" altLang="en-US" sz="2400"/>
          </a:p>
        </p:txBody>
      </p:sp>
      <p:sp>
        <p:nvSpPr>
          <p:cNvPr id="70660" name="AutoShape 6"/>
          <p:cNvSpPr>
            <a:spLocks noChangeArrowheads="1"/>
          </p:cNvSpPr>
          <p:nvPr/>
        </p:nvSpPr>
        <p:spPr bwMode="auto">
          <a:xfrm>
            <a:off x="1562735" y="2406650"/>
            <a:ext cx="9493250" cy="4262120"/>
          </a:xfrm>
          <a:prstGeom prst="wedgeRoundRectCallout">
            <a:avLst>
              <a:gd name="adj1" fmla="val -38375"/>
              <a:gd name="adj2" fmla="val -19125"/>
              <a:gd name="adj3" fmla="val 16667"/>
            </a:avLst>
          </a:prstGeom>
          <a:solidFill>
            <a:srgbClr val="FFCCCC"/>
          </a:solidFill>
          <a:ln w="9525">
            <a:solidFill>
              <a:schemeClr val="tx1"/>
            </a:solidFill>
            <a:miter lim="800000"/>
          </a:ln>
        </p:spPr>
        <p:txBody>
          <a:bodyPr/>
          <a:lstStyle/>
          <a:p>
            <a:pPr algn="ctr"/>
            <a:endParaRPr lang="zh-CN" altLang="en-US" sz="1800"/>
          </a:p>
        </p:txBody>
      </p:sp>
      <p:sp>
        <p:nvSpPr>
          <p:cNvPr id="70661" name="Text Box 7"/>
          <p:cNvSpPr txBox="1">
            <a:spLocks noChangeArrowheads="1"/>
          </p:cNvSpPr>
          <p:nvPr/>
        </p:nvSpPr>
        <p:spPr bwMode="auto">
          <a:xfrm>
            <a:off x="4276725" y="2678113"/>
            <a:ext cx="4500563" cy="3719512"/>
          </a:xfrm>
          <a:prstGeom prst="rect">
            <a:avLst/>
          </a:prstGeom>
          <a:noFill/>
          <a:ln w="9525">
            <a:noFill/>
            <a:miter lim="800000"/>
          </a:ln>
        </p:spPr>
        <p:txBody>
          <a:bodyPr>
            <a:spAutoFit/>
          </a:bodyPr>
          <a:lstStyle/>
          <a:p>
            <a:r>
              <a:rPr lang="zh-CN" altLang="en-US" sz="2000" b="1"/>
              <a:t>倪萍逻辑（前后呼应）：</a:t>
            </a:r>
            <a:endParaRPr lang="zh-CN" altLang="en-US" sz="2000" b="1"/>
          </a:p>
          <a:p>
            <a:r>
              <a:rPr lang="en-US" altLang="zh-CN" sz="2000"/>
              <a:t>1996</a:t>
            </a:r>
            <a:r>
              <a:rPr lang="zh-CN" altLang="en-US" sz="2000"/>
              <a:t>年中央电视台春节联欢晚会由赵忠祥 倪萍 程前 袁鸣主持</a:t>
            </a:r>
            <a:r>
              <a:rPr lang="zh-CN" altLang="en-US" sz="2000" b="1"/>
              <a:t>。</a:t>
            </a:r>
            <a:r>
              <a:rPr lang="zh-CN" altLang="en-US" sz="2000"/>
              <a:t>倪萍大姐说了</a:t>
            </a:r>
            <a:r>
              <a:rPr lang="zh-CN" altLang="en-US" sz="2000" b="1"/>
              <a:t>“</a:t>
            </a:r>
            <a:r>
              <a:rPr lang="zh-CN" altLang="en-US" sz="2000"/>
              <a:t>亲爱的观众朋友们</a:t>
            </a:r>
            <a:r>
              <a:rPr lang="zh-CN" altLang="en-US" sz="2000" b="1"/>
              <a:t>，今年的联欢会突出了联欢的主题”</a:t>
            </a:r>
            <a:br>
              <a:rPr lang="zh-CN" altLang="en-US" sz="2000" b="1"/>
            </a:br>
            <a:r>
              <a:rPr lang="zh-CN" altLang="en-US" sz="2000"/>
              <a:t>完形填空解题方法之前呼后应法</a:t>
            </a:r>
            <a:endParaRPr lang="zh-CN" altLang="en-US" sz="2000"/>
          </a:p>
          <a:p>
            <a:r>
              <a:rPr lang="zh-CN" altLang="en-US" sz="2000"/>
              <a:t>做完形填空时，要始终抓住文章本身，结合“大语境”（全文中心和基调）和“小语境”（即空格前后所构成的语境）。再根据前有伏笔后又呼应的思路来做题。</a:t>
            </a:r>
            <a:r>
              <a:rPr lang="zh-CN" altLang="en-US" sz="2000" b="1"/>
              <a:t> </a:t>
            </a:r>
            <a:endParaRPr lang="zh-CN" altLang="en-US" sz="2000" b="1"/>
          </a:p>
          <a:p>
            <a:endParaRPr lang="zh-CN" altLang="en-US" sz="1800" b="1"/>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77875" y="831850"/>
            <a:ext cx="10836275" cy="1066800"/>
          </a:xfrm>
          <a:prstGeom prst="rect">
            <a:avLst/>
          </a:prstGeom>
          <a:solidFill>
            <a:schemeClr val="accent3">
              <a:lumMod val="20000"/>
              <a:lumOff val="80000"/>
            </a:schemeClr>
          </a:solidFill>
        </p:spPr>
        <p:txBody>
          <a:bodyPr>
            <a:spAutoFit/>
          </a:bodyPr>
          <a:lstStyle/>
          <a:p>
            <a:pPr defTabSz="457200">
              <a:defRPr/>
            </a:pPr>
            <a:r>
              <a:rPr lang="en-US" altLang="zh-CN" sz="3200"/>
              <a:t>Lima says he is </a:t>
            </a:r>
            <a:r>
              <a:rPr lang="zh-CN" altLang="en-US" sz="3200"/>
              <a:t>＿</a:t>
            </a:r>
            <a:r>
              <a:rPr lang="en-US" altLang="zh-CN" sz="3200"/>
              <a:t>54</a:t>
            </a:r>
            <a:r>
              <a:rPr lang="zh-CN" altLang="en-US" sz="3200"/>
              <a:t>＿＿</a:t>
            </a:r>
            <a:r>
              <a:rPr lang="en-US" altLang="zh-CN" sz="3200"/>
              <a:t>to his new employer, both for the chance to work and for letting Blue come</a:t>
            </a:r>
            <a:r>
              <a:rPr lang="zh-CN" altLang="en-US" sz="3200"/>
              <a:t>＿＿</a:t>
            </a:r>
            <a:r>
              <a:rPr lang="en-US" altLang="zh-CN" sz="3200"/>
              <a:t>55</a:t>
            </a:r>
            <a:r>
              <a:rPr lang="zh-CN" altLang="en-US" sz="3200"/>
              <a:t>＿＿</a:t>
            </a:r>
            <a:endParaRPr lang="en-US" altLang="zh-CN" sz="3200"/>
          </a:p>
        </p:txBody>
      </p:sp>
      <p:sp>
        <p:nvSpPr>
          <p:cNvPr id="17" name="矩形 16"/>
          <p:cNvSpPr/>
          <p:nvPr/>
        </p:nvSpPr>
        <p:spPr>
          <a:xfrm>
            <a:off x="741363" y="2436813"/>
            <a:ext cx="10896600" cy="29114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a:solidFill>
                  <a:schemeClr val="tx1"/>
                </a:solidFill>
                <a:latin typeface="Arial" panose="020B0604020202020204" pitchFamily="34" charset="0"/>
                <a:ea typeface="宋体" panose="02010600030101010101" pitchFamily="2" charset="-122"/>
              </a:rPr>
              <a:t>55.</a:t>
            </a:r>
            <a:r>
              <a:rPr lang="zh-CN" altLang="en-US">
                <a:solidFill>
                  <a:schemeClr val="tx1"/>
                </a:solidFill>
                <a:latin typeface="Arial" panose="020B0604020202020204" pitchFamily="34" charset="0"/>
                <a:ea typeface="宋体" panose="02010600030101010101" pitchFamily="2" charset="-122"/>
              </a:rPr>
              <a:t>难度系数</a:t>
            </a:r>
            <a:r>
              <a:rPr lang="en-US" altLang="zh-CN">
                <a:solidFill>
                  <a:schemeClr val="tx1"/>
                </a:solidFill>
                <a:latin typeface="Arial" panose="020B0604020202020204" pitchFamily="34" charset="0"/>
                <a:ea typeface="宋体" panose="02010600030101010101" pitchFamily="2" charset="-122"/>
              </a:rPr>
              <a:t>0.54</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A break in  </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B.come along               </a:t>
            </a:r>
            <a:r>
              <a:rPr lang="en-US" altLang="zh-CN" sz="2400" b="1">
                <a:solidFill>
                  <a:schemeClr val="tx1"/>
                </a:solidFill>
                <a:latin typeface="Arial" panose="020B0604020202020204" pitchFamily="34" charset="0"/>
                <a:ea typeface="宋体" panose="02010600030101010101" pitchFamily="2" charset="-122"/>
              </a:rPr>
              <a:t>come along </a:t>
            </a:r>
            <a:r>
              <a:rPr lang="zh-CN" altLang="en-US" sz="2400" b="1">
                <a:solidFill>
                  <a:schemeClr val="tx1"/>
                </a:solidFill>
                <a:latin typeface="Arial" panose="020B0604020202020204" pitchFamily="34" charset="0"/>
                <a:ea typeface="宋体" panose="02010600030101010101" pitchFamily="2" charset="-122"/>
              </a:rPr>
              <a:t>陪伴，一起</a:t>
            </a:r>
            <a:endParaRPr lang="en-US" altLang="zh-CN" sz="2400" b="1">
              <a:solidFill>
                <a:schemeClr val="tx1"/>
              </a:solidFill>
              <a:latin typeface="Arial" panose="020B0604020202020204" pitchFamily="34" charset="0"/>
              <a:ea typeface="宋体" panose="02010600030101010101" pitchFamily="2" charset="-122"/>
            </a:endParaRPr>
          </a:p>
          <a:p>
            <a:pPr defTabSz="457200">
              <a:defRPr/>
            </a:pPr>
            <a:r>
              <a:rPr lang="en-US" altLang="zh-CN" sz="2400" b="1">
                <a:solidFill>
                  <a:schemeClr val="tx1"/>
                </a:solidFill>
                <a:latin typeface="Arial" panose="020B0604020202020204" pitchFamily="34" charset="0"/>
                <a:ea typeface="宋体" panose="02010600030101010101" pitchFamily="2" charset="-122"/>
              </a:rPr>
              <a:t>C.turn up  25.96%          </a:t>
            </a:r>
            <a:r>
              <a:rPr lang="zh-CN" altLang="en-US" sz="2400" b="1">
                <a:solidFill>
                  <a:schemeClr val="tx1"/>
                </a:solidFill>
                <a:latin typeface="Arial" panose="020B0604020202020204" pitchFamily="34" charset="0"/>
                <a:ea typeface="宋体" panose="02010600030101010101" pitchFamily="2" charset="-122"/>
              </a:rPr>
              <a:t>强调出现这个动作</a:t>
            </a:r>
            <a:r>
              <a:rPr lang="zh-CN" altLang="en-US">
                <a:solidFill>
                  <a:schemeClr val="tx1"/>
                </a:solidFill>
                <a:latin typeface="Arial" panose="020B0604020202020204" pitchFamily="34" charset="0"/>
                <a:ea typeface="宋体" panose="02010600030101010101" pitchFamily="2" charset="-122"/>
              </a:rPr>
              <a:t>    </a:t>
            </a:r>
            <a:endParaRPr lang="zh-CN" altLang="en-US">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D.move off  </a:t>
            </a:r>
            <a:endParaRPr lang="en-US" altLang="zh-CN">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741363" y="3588385"/>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title" idx="4294967295"/>
          </p:nvPr>
        </p:nvSpPr>
        <p:spPr bwMode="auto">
          <a:xfrm>
            <a:off x="666750" y="477838"/>
            <a:ext cx="10363200" cy="1143000"/>
          </a:xfrm>
          <a:prstGeom prst="rect">
            <a:avLst/>
          </a:prstGeom>
          <a:solidFill>
            <a:srgbClr val="FFFFFF"/>
          </a:solidFill>
          <a:ln>
            <a:solidFill>
              <a:srgbClr val="000000"/>
            </a:solidFill>
            <a:miter lim="800000"/>
          </a:ln>
        </p:spPr>
        <p:txBody>
          <a:bodyPr/>
          <a:lstStyle/>
          <a:p>
            <a:r>
              <a:rPr lang="zh-CN" altLang="en-US" b="1" smtClean="0">
                <a:solidFill>
                  <a:srgbClr val="FF3300"/>
                </a:solidFill>
                <a:ea typeface="宋体" panose="02010600030101010101" pitchFamily="2" charset="-122"/>
              </a:rPr>
              <a:t>英语完形填空解题步骤</a:t>
            </a:r>
            <a:endParaRPr lang="zh-CN" altLang="en-US" b="1" smtClean="0">
              <a:solidFill>
                <a:srgbClr val="FF3300"/>
              </a:solidFill>
              <a:ea typeface="宋体" panose="02010600030101010101" pitchFamily="2" charset="-122"/>
            </a:endParaRPr>
          </a:p>
        </p:txBody>
      </p:sp>
      <p:sp>
        <p:nvSpPr>
          <p:cNvPr id="71682" name="Rectangle 4"/>
          <p:cNvSpPr>
            <a:spLocks noGrp="1" noChangeArrowheads="1"/>
          </p:cNvSpPr>
          <p:nvPr>
            <p:ph type="body" idx="4294967295"/>
          </p:nvPr>
        </p:nvSpPr>
        <p:spPr bwMode="auto">
          <a:xfrm>
            <a:off x="581025" y="1625600"/>
            <a:ext cx="10293350" cy="2425700"/>
          </a:xfrm>
          <a:prstGeom prst="rect">
            <a:avLst/>
          </a:prstGeom>
          <a:solidFill>
            <a:srgbClr val="FFFFFF"/>
          </a:solidFill>
          <a:ln>
            <a:solidFill>
              <a:srgbClr val="000000"/>
            </a:solidFill>
            <a:miter lim="800000"/>
          </a:ln>
        </p:spPr>
        <p:txBody>
          <a:bodyPr/>
          <a:lstStyle/>
          <a:p>
            <a:pPr marL="609600" indent="-609600" algn="ctr">
              <a:lnSpc>
                <a:spcPct val="80000"/>
              </a:lnSpc>
              <a:buFontTx/>
              <a:buAutoNum type="arabicPeriod"/>
            </a:pPr>
            <a:r>
              <a:rPr lang="zh-CN" altLang="en-US" sz="3600" b="1" smtClean="0">
                <a:solidFill>
                  <a:srgbClr val="000000"/>
                </a:solidFill>
                <a:ea typeface="宋体" panose="02010600030101010101" pitchFamily="2" charset="-122"/>
              </a:rPr>
              <a:t>速览全文，把握大意。</a:t>
            </a:r>
            <a:endParaRPr lang="zh-CN" altLang="en-US" sz="3600" b="1" smtClean="0">
              <a:solidFill>
                <a:srgbClr val="000000"/>
              </a:solidFill>
              <a:ea typeface="宋体" panose="02010600030101010101" pitchFamily="2" charset="-122"/>
            </a:endParaRPr>
          </a:p>
          <a:p>
            <a:pPr marL="609600" indent="-609600" algn="ctr">
              <a:lnSpc>
                <a:spcPct val="80000"/>
              </a:lnSpc>
              <a:buFontTx/>
              <a:buAutoNum type="arabicPeriod"/>
            </a:pPr>
            <a:r>
              <a:rPr lang="zh-CN" altLang="en-US" sz="3600" b="1" smtClean="0">
                <a:solidFill>
                  <a:srgbClr val="000000"/>
                </a:solidFill>
                <a:ea typeface="宋体" panose="02010600030101010101" pitchFamily="2" charset="-122"/>
              </a:rPr>
              <a:t>细读首句，摸清文路。</a:t>
            </a:r>
            <a:endParaRPr lang="zh-CN" altLang="en-US" sz="3600" b="1" smtClean="0">
              <a:solidFill>
                <a:srgbClr val="000000"/>
              </a:solidFill>
              <a:ea typeface="宋体" panose="02010600030101010101" pitchFamily="2" charset="-122"/>
            </a:endParaRPr>
          </a:p>
          <a:p>
            <a:pPr marL="609600" indent="-609600" algn="ctr">
              <a:lnSpc>
                <a:spcPct val="80000"/>
              </a:lnSpc>
              <a:buFontTx/>
              <a:buAutoNum type="arabicPeriod"/>
            </a:pPr>
            <a:r>
              <a:rPr lang="zh-CN" altLang="en-US" sz="3600" b="1" smtClean="0">
                <a:solidFill>
                  <a:srgbClr val="000000"/>
                </a:solidFill>
                <a:ea typeface="宋体" panose="02010600030101010101" pitchFamily="2" charset="-122"/>
              </a:rPr>
              <a:t>瞻前顾后，准确选择。</a:t>
            </a:r>
            <a:endParaRPr lang="zh-CN" altLang="en-US" sz="3600" b="1" smtClean="0">
              <a:solidFill>
                <a:srgbClr val="000000"/>
              </a:solidFill>
              <a:ea typeface="宋体" panose="02010600030101010101" pitchFamily="2" charset="-122"/>
            </a:endParaRPr>
          </a:p>
          <a:p>
            <a:pPr marL="609600" indent="-609600" algn="ctr">
              <a:lnSpc>
                <a:spcPct val="80000"/>
              </a:lnSpc>
              <a:buFontTx/>
              <a:buAutoNum type="arabicPeriod"/>
            </a:pPr>
            <a:r>
              <a:rPr lang="zh-CN" altLang="en-US" sz="3600" b="1" smtClean="0">
                <a:solidFill>
                  <a:srgbClr val="000000"/>
                </a:solidFill>
                <a:ea typeface="宋体" panose="02010600030101010101" pitchFamily="2" charset="-122"/>
              </a:rPr>
              <a:t>复核全文，调整答案。</a:t>
            </a:r>
            <a:endParaRPr lang="zh-CN" altLang="en-US" sz="3600" b="1" smtClean="0">
              <a:solidFill>
                <a:srgbClr val="000000"/>
              </a:solidFill>
              <a:ea typeface="宋体" panose="02010600030101010101" pitchFamily="2" charset="-122"/>
            </a:endParaRPr>
          </a:p>
        </p:txBody>
      </p:sp>
      <p:sp>
        <p:nvSpPr>
          <p:cNvPr id="71683" name="Text Box 5"/>
          <p:cNvSpPr txBox="1">
            <a:spLocks noChangeArrowheads="1"/>
          </p:cNvSpPr>
          <p:nvPr/>
        </p:nvSpPr>
        <p:spPr bwMode="auto">
          <a:xfrm>
            <a:off x="720725" y="4402138"/>
            <a:ext cx="11471275" cy="1800225"/>
          </a:xfrm>
          <a:prstGeom prst="rect">
            <a:avLst/>
          </a:prstGeom>
          <a:noFill/>
          <a:ln w="9525">
            <a:noFill/>
            <a:miter lim="800000"/>
          </a:ln>
        </p:spPr>
        <p:txBody>
          <a:bodyPr>
            <a:spAutoFit/>
          </a:bodyPr>
          <a:lstStyle/>
          <a:p>
            <a:pPr>
              <a:spcBef>
                <a:spcPct val="50000"/>
              </a:spcBef>
            </a:pPr>
            <a:r>
              <a:rPr lang="zh-CN" altLang="en-US"/>
              <a:t>做完形填空必须读懂文章，前后逻辑一致；完形填空每个小题的正确答案都是有充分根据的，可以在文章汇总找到具体的突破口也就是</a:t>
            </a:r>
            <a:r>
              <a:rPr lang="zh-CN" altLang="en-US" u="sng"/>
              <a:t>信息点</a:t>
            </a:r>
            <a:r>
              <a:rPr lang="zh-CN" altLang="en-US"/>
              <a:t>。解题时应联系上下文寻找相关线索，如某一个词的原词、指代词、同义词、近义词、上义词、下义词和概括词等。</a:t>
            </a:r>
            <a:endParaRPr lang="zh-CN" altLang="en-US"/>
          </a:p>
        </p:txBody>
      </p:sp>
      <p:sp>
        <p:nvSpPr>
          <p:cNvPr id="71684" name="Text Box 6"/>
          <p:cNvSpPr txBox="1">
            <a:spLocks noChangeArrowheads="1"/>
          </p:cNvSpPr>
          <p:nvPr/>
        </p:nvSpPr>
        <p:spPr bwMode="auto">
          <a:xfrm>
            <a:off x="8782050" y="1266825"/>
            <a:ext cx="2351088" cy="579438"/>
          </a:xfrm>
          <a:prstGeom prst="rect">
            <a:avLst/>
          </a:prstGeom>
          <a:noFill/>
          <a:ln w="57150" algn="ctr">
            <a:noFill/>
            <a:miter lim="800000"/>
          </a:ln>
        </p:spPr>
        <p:txBody>
          <a:bodyPr>
            <a:spAutoFit/>
          </a:bodyPr>
          <a:lstStyle/>
          <a:p>
            <a:pPr algn="ctr">
              <a:spcBef>
                <a:spcPct val="50000"/>
              </a:spcBef>
            </a:pPr>
            <a:r>
              <a:rPr kumimoji="1" lang="zh-CN" altLang="en-US" sz="3200" b="1">
                <a:solidFill>
                  <a:srgbClr val="FF0066"/>
                </a:solidFill>
                <a:latin typeface="Times New Roman" panose="02020603050405020304" pitchFamily="18" charset="0"/>
              </a:rPr>
              <a:t>≈</a:t>
            </a:r>
            <a:r>
              <a:rPr kumimoji="1" lang="en-US" altLang="zh-CN" sz="3200" b="1">
                <a:solidFill>
                  <a:srgbClr val="FF0066"/>
                </a:solidFill>
                <a:latin typeface="Times New Roman" panose="02020603050405020304" pitchFamily="18" charset="0"/>
              </a:rPr>
              <a:t>2mins</a:t>
            </a:r>
            <a:endParaRPr kumimoji="1" lang="en-US" altLang="zh-CN" sz="3200" b="1">
              <a:solidFill>
                <a:srgbClr val="FF0066"/>
              </a:solidFill>
              <a:latin typeface="Times New Roman" panose="02020603050405020304" pitchFamily="18" charset="0"/>
            </a:endParaRPr>
          </a:p>
        </p:txBody>
      </p:sp>
      <p:sp>
        <p:nvSpPr>
          <p:cNvPr id="71685" name="Text Box 7"/>
          <p:cNvSpPr txBox="1">
            <a:spLocks noChangeArrowheads="1"/>
          </p:cNvSpPr>
          <p:nvPr/>
        </p:nvSpPr>
        <p:spPr bwMode="auto">
          <a:xfrm>
            <a:off x="8878888" y="2774950"/>
            <a:ext cx="2447925" cy="579438"/>
          </a:xfrm>
          <a:prstGeom prst="rect">
            <a:avLst/>
          </a:prstGeom>
          <a:noFill/>
          <a:ln w="57150" algn="ctr">
            <a:noFill/>
            <a:miter lim="800000"/>
          </a:ln>
        </p:spPr>
        <p:txBody>
          <a:bodyPr>
            <a:spAutoFit/>
          </a:bodyPr>
          <a:lstStyle/>
          <a:p>
            <a:pPr algn="ctr">
              <a:spcBef>
                <a:spcPct val="50000"/>
              </a:spcBef>
            </a:pPr>
            <a:r>
              <a:rPr kumimoji="1" lang="zh-CN" altLang="en-US" sz="3200" b="1">
                <a:solidFill>
                  <a:srgbClr val="FF0066"/>
                </a:solidFill>
                <a:latin typeface="Times New Roman" panose="02020603050405020304" pitchFamily="18" charset="0"/>
              </a:rPr>
              <a:t>≈</a:t>
            </a:r>
            <a:r>
              <a:rPr kumimoji="1" lang="en-US" altLang="zh-CN" sz="3200" b="1">
                <a:solidFill>
                  <a:srgbClr val="FF0066"/>
                </a:solidFill>
                <a:latin typeface="Times New Roman" panose="02020603050405020304" pitchFamily="18" charset="0"/>
              </a:rPr>
              <a:t>10mins</a:t>
            </a:r>
            <a:endParaRPr kumimoji="1" lang="en-US" altLang="zh-CN" sz="3200" b="1">
              <a:solidFill>
                <a:srgbClr val="FF0066"/>
              </a:solidFill>
              <a:latin typeface="Times New Roman" panose="02020603050405020304" pitchFamily="18" charset="0"/>
            </a:endParaRPr>
          </a:p>
        </p:txBody>
      </p:sp>
      <p:sp>
        <p:nvSpPr>
          <p:cNvPr id="71686" name="Text Box 8"/>
          <p:cNvSpPr txBox="1">
            <a:spLocks noChangeArrowheads="1"/>
          </p:cNvSpPr>
          <p:nvPr/>
        </p:nvSpPr>
        <p:spPr bwMode="auto">
          <a:xfrm>
            <a:off x="8878888" y="3498850"/>
            <a:ext cx="2352675" cy="579438"/>
          </a:xfrm>
          <a:prstGeom prst="rect">
            <a:avLst/>
          </a:prstGeom>
          <a:noFill/>
          <a:ln w="57150" algn="ctr">
            <a:noFill/>
            <a:miter lim="800000"/>
          </a:ln>
        </p:spPr>
        <p:txBody>
          <a:bodyPr>
            <a:spAutoFit/>
          </a:bodyPr>
          <a:lstStyle/>
          <a:p>
            <a:pPr algn="ctr">
              <a:spcBef>
                <a:spcPct val="50000"/>
              </a:spcBef>
            </a:pPr>
            <a:r>
              <a:rPr kumimoji="1" lang="zh-CN" altLang="en-US" sz="3200" b="1">
                <a:solidFill>
                  <a:srgbClr val="FF0066"/>
                </a:solidFill>
                <a:latin typeface="Times New Roman" panose="02020603050405020304" pitchFamily="18" charset="0"/>
              </a:rPr>
              <a:t>≈</a:t>
            </a:r>
            <a:r>
              <a:rPr kumimoji="1" lang="en-US" altLang="zh-CN" sz="3200" b="1">
                <a:solidFill>
                  <a:srgbClr val="FF0066"/>
                </a:solidFill>
                <a:latin typeface="Times New Roman" panose="02020603050405020304" pitchFamily="18" charset="0"/>
              </a:rPr>
              <a:t>2mins</a:t>
            </a:r>
            <a:endParaRPr kumimoji="1" lang="en-US" altLang="zh-CN" sz="3200" b="1">
              <a:solidFill>
                <a:srgbClr val="FF0066"/>
              </a:solidFill>
              <a:latin typeface="Times New Roman" panose="02020603050405020304" pitchFamily="18" charset="0"/>
            </a:endParaRPr>
          </a:p>
        </p:txBody>
      </p:sp>
      <p:sp>
        <p:nvSpPr>
          <p:cNvPr id="71687" name="Text Box 9"/>
          <p:cNvSpPr txBox="1">
            <a:spLocks noChangeArrowheads="1"/>
          </p:cNvSpPr>
          <p:nvPr/>
        </p:nvSpPr>
        <p:spPr bwMode="auto">
          <a:xfrm>
            <a:off x="8782050" y="1987550"/>
            <a:ext cx="2351088" cy="579438"/>
          </a:xfrm>
          <a:prstGeom prst="rect">
            <a:avLst/>
          </a:prstGeom>
          <a:noFill/>
          <a:ln w="57150" algn="ctr">
            <a:noFill/>
            <a:miter lim="800000"/>
          </a:ln>
        </p:spPr>
        <p:txBody>
          <a:bodyPr>
            <a:spAutoFit/>
          </a:bodyPr>
          <a:lstStyle/>
          <a:p>
            <a:pPr algn="ctr">
              <a:spcBef>
                <a:spcPct val="50000"/>
              </a:spcBef>
            </a:pPr>
            <a:r>
              <a:rPr kumimoji="1" lang="zh-CN" altLang="en-US" sz="3200" b="1">
                <a:solidFill>
                  <a:srgbClr val="FF0066"/>
                </a:solidFill>
                <a:latin typeface="Times New Roman" panose="02020603050405020304" pitchFamily="18" charset="0"/>
              </a:rPr>
              <a:t>≈</a:t>
            </a:r>
            <a:r>
              <a:rPr kumimoji="1" lang="en-US" altLang="zh-CN" sz="3200" b="1">
                <a:solidFill>
                  <a:srgbClr val="FF0066"/>
                </a:solidFill>
                <a:latin typeface="Times New Roman" panose="02020603050405020304" pitchFamily="18" charset="0"/>
              </a:rPr>
              <a:t>1mins</a:t>
            </a:r>
            <a:endParaRPr kumimoji="1" lang="en-US" altLang="zh-CN" sz="3200" b="1">
              <a:solidFill>
                <a:srgbClr val="FF0066"/>
              </a:solidFill>
              <a:latin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3"/>
          <p:cNvSpPr txBox="1">
            <a:spLocks noGrp="1" noChangeArrowheads="1"/>
          </p:cNvSpPr>
          <p:nvPr>
            <p:ph type="body" idx="4294967295"/>
          </p:nvPr>
        </p:nvSpPr>
        <p:spPr bwMode="auto">
          <a:xfrm>
            <a:off x="546100" y="1100138"/>
            <a:ext cx="10972800" cy="4525962"/>
          </a:xfrm>
          <a:prstGeom prst="rect">
            <a:avLst/>
          </a:prstGeom>
          <a:noFill/>
          <a:ln>
            <a:miter lim="800000"/>
          </a:ln>
        </p:spPr>
        <p:txBody>
          <a:bodyPr/>
          <a:lstStyle/>
          <a:p>
            <a:pPr eaLnBrk="1" hangingPunct="1">
              <a:lnSpc>
                <a:spcPct val="100000"/>
              </a:lnSpc>
              <a:spcBef>
                <a:spcPct val="50000"/>
              </a:spcBef>
              <a:buFontTx/>
              <a:buNone/>
            </a:pPr>
            <a:r>
              <a:rPr lang="zh-CN" altLang="en-US" smtClean="0">
                <a:latin typeface="Arial" panose="020B0604020202020204" pitchFamily="34" charset="0"/>
                <a:ea typeface="宋体" panose="02010600030101010101" pitchFamily="2" charset="-122"/>
              </a:rPr>
              <a:t>熵（</a:t>
            </a:r>
            <a:r>
              <a:rPr lang="en-US" altLang="zh-CN" smtClean="0">
                <a:latin typeface="Arial" panose="020B0604020202020204" pitchFamily="34" charset="0"/>
                <a:ea typeface="宋体" panose="02010600030101010101" pitchFamily="2" charset="-122"/>
              </a:rPr>
              <a:t>shāng</a:t>
            </a:r>
            <a:r>
              <a:rPr lang="zh-CN" altLang="en-US" smtClean="0">
                <a:latin typeface="Arial" panose="020B0604020202020204" pitchFamily="34" charset="0"/>
                <a:ea typeface="宋体" panose="02010600030101010101" pitchFamily="2" charset="-122"/>
              </a:rPr>
              <a:t>），热力学中表征物质状态的</a:t>
            </a:r>
            <a:r>
              <a:rPr lang="zh-CN" altLang="en-US" smtClean="0">
                <a:latin typeface="Arial" panose="020B0604020202020204" pitchFamily="34" charset="0"/>
                <a:ea typeface="宋体" panose="02010600030101010101" pitchFamily="2" charset="-122"/>
                <a:hlinkClick r:id="rId1"/>
              </a:rPr>
              <a:t>参量</a:t>
            </a:r>
            <a:r>
              <a:rPr lang="zh-CN" altLang="en-US" smtClean="0">
                <a:latin typeface="Arial" panose="020B0604020202020204" pitchFamily="34" charset="0"/>
                <a:ea typeface="宋体" panose="02010600030101010101" pitchFamily="2" charset="-122"/>
              </a:rPr>
              <a:t>之一，用符号</a:t>
            </a:r>
            <a:r>
              <a:rPr lang="en-US" altLang="zh-CN" smtClean="0">
                <a:latin typeface="Arial" panose="020B0604020202020204" pitchFamily="34" charset="0"/>
                <a:ea typeface="宋体" panose="02010600030101010101" pitchFamily="2" charset="-122"/>
                <a:hlinkClick r:id="rId2"/>
              </a:rPr>
              <a:t>S</a:t>
            </a:r>
            <a:r>
              <a:rPr lang="zh-CN" altLang="en-US" smtClean="0">
                <a:latin typeface="Arial" panose="020B0604020202020204" pitchFamily="34" charset="0"/>
                <a:ea typeface="宋体" panose="02010600030101010101" pitchFamily="2" charset="-122"/>
              </a:rPr>
              <a:t>表示，其</a:t>
            </a:r>
            <a:r>
              <a:rPr lang="zh-CN" altLang="en-US" smtClean="0">
                <a:latin typeface="Arial" panose="020B0604020202020204" pitchFamily="34" charset="0"/>
                <a:ea typeface="宋体" panose="02010600030101010101" pitchFamily="2" charset="-122"/>
                <a:hlinkClick r:id="rId3"/>
              </a:rPr>
              <a:t>物理意义</a:t>
            </a:r>
            <a:r>
              <a:rPr lang="zh-CN" altLang="en-US" smtClean="0">
                <a:latin typeface="Arial" panose="020B0604020202020204" pitchFamily="34" charset="0"/>
                <a:ea typeface="宋体" panose="02010600030101010101" pitchFamily="2" charset="-122"/>
              </a:rPr>
              <a:t>是体系混乱程度的</a:t>
            </a:r>
            <a:r>
              <a:rPr lang="zh-CN" altLang="en-US" smtClean="0">
                <a:latin typeface="Arial" panose="020B0604020202020204" pitchFamily="34" charset="0"/>
                <a:ea typeface="宋体" panose="02010600030101010101" pitchFamily="2" charset="-122"/>
                <a:hlinkClick r:id="rId4"/>
              </a:rPr>
              <a:t>度量</a:t>
            </a:r>
            <a:r>
              <a:rPr lang="zh-CN" altLang="en-US" smtClean="0">
                <a:latin typeface="Arial" panose="020B0604020202020204" pitchFamily="34" charset="0"/>
                <a:ea typeface="宋体" panose="02010600030101010101" pitchFamily="2" charset="-122"/>
              </a:rPr>
              <a:t>。</a:t>
            </a:r>
            <a:endParaRPr lang="zh-CN" altLang="en-US" smtClean="0">
              <a:latin typeface="Arial" panose="020B0604020202020204" pitchFamily="34" charset="0"/>
              <a:ea typeface="宋体" panose="02010600030101010101" pitchFamily="2" charset="-122"/>
            </a:endParaRPr>
          </a:p>
          <a:p>
            <a:pPr eaLnBrk="1" hangingPunct="1">
              <a:lnSpc>
                <a:spcPct val="100000"/>
              </a:lnSpc>
              <a:spcBef>
                <a:spcPct val="50000"/>
              </a:spcBef>
              <a:buFontTx/>
              <a:buNone/>
            </a:pPr>
            <a:endParaRPr lang="zh-CN" altLang="en-US" smtClean="0">
              <a:latin typeface="Arial" panose="020B0604020202020204" pitchFamily="34" charset="0"/>
              <a:ea typeface="宋体" panose="02010600030101010101" pitchFamily="2" charset="-122"/>
            </a:endParaRPr>
          </a:p>
          <a:p>
            <a:pPr eaLnBrk="1" hangingPunct="1">
              <a:lnSpc>
                <a:spcPct val="100000"/>
              </a:lnSpc>
              <a:spcBef>
                <a:spcPct val="50000"/>
              </a:spcBef>
              <a:buFontTx/>
              <a:buNone/>
            </a:pPr>
            <a:endParaRPr lang="zh-CN" altLang="en-US" sz="1800" smtClean="0">
              <a:latin typeface="Arial" panose="020B0604020202020204" pitchFamily="34" charset="0"/>
              <a:ea typeface="宋体" panose="02010600030101010101" pitchFamily="2" charset="-122"/>
            </a:endParaRPr>
          </a:p>
          <a:p>
            <a:pPr eaLnBrk="1" hangingPunct="1">
              <a:lnSpc>
                <a:spcPct val="100000"/>
              </a:lnSpc>
              <a:spcBef>
                <a:spcPct val="50000"/>
              </a:spcBef>
              <a:buFontTx/>
              <a:buNone/>
            </a:pPr>
            <a:endParaRPr lang="zh-CN" altLang="en-US" sz="1800" smtClean="0">
              <a:latin typeface="Arial" panose="020B0604020202020204" pitchFamily="34" charset="0"/>
              <a:ea typeface="宋体" panose="02010600030101010101" pitchFamily="2" charset="-122"/>
            </a:endParaRPr>
          </a:p>
          <a:p>
            <a:pPr eaLnBrk="1" hangingPunct="1">
              <a:lnSpc>
                <a:spcPct val="100000"/>
              </a:lnSpc>
              <a:spcBef>
                <a:spcPct val="50000"/>
              </a:spcBef>
              <a:buFontTx/>
              <a:buNone/>
            </a:pPr>
            <a:r>
              <a:rPr lang="zh-CN" altLang="en-US" smtClean="0">
                <a:solidFill>
                  <a:srgbClr val="FF0000"/>
                </a:solidFill>
                <a:latin typeface="Arial" panose="020B0604020202020204" pitchFamily="34" charset="0"/>
                <a:ea typeface="宋体" panose="02010600030101010101" pitchFamily="2" charset="-122"/>
              </a:rPr>
              <a:t>我们现阶段需要做的一件重要事情就是</a:t>
            </a:r>
            <a:r>
              <a:rPr lang="zh-CN" altLang="en-US" b="1" smtClean="0">
                <a:solidFill>
                  <a:srgbClr val="FF0000"/>
                </a:solidFill>
                <a:latin typeface="Arial" panose="020B0604020202020204" pitchFamily="34" charset="0"/>
                <a:ea typeface="宋体" panose="02010600030101010101" pitchFamily="2" charset="-122"/>
              </a:rPr>
              <a:t>熵减！</a:t>
            </a:r>
            <a:endParaRPr lang="zh-CN" altLang="en-US" b="1" smtClean="0">
              <a:solidFill>
                <a:srgbClr val="FF0000"/>
              </a:solidFill>
              <a:latin typeface="Arial" panose="020B0604020202020204" pitchFamily="34" charset="0"/>
              <a:ea typeface="宋体" panose="02010600030101010101" pitchFamily="2" charset="-122"/>
            </a:endParaRPr>
          </a:p>
          <a:p>
            <a:pPr eaLnBrk="1" hangingPunct="1">
              <a:lnSpc>
                <a:spcPct val="100000"/>
              </a:lnSpc>
              <a:spcBef>
                <a:spcPct val="50000"/>
              </a:spcBef>
              <a:buFontTx/>
              <a:buNone/>
            </a:pPr>
            <a:r>
              <a:rPr lang="zh-CN" altLang="en-US" b="1" smtClean="0">
                <a:solidFill>
                  <a:srgbClr val="FF0000"/>
                </a:solidFill>
                <a:latin typeface="Arial" panose="020B0604020202020204" pitchFamily="34" charset="0"/>
                <a:ea typeface="宋体" panose="02010600030101010101" pitchFamily="2" charset="-122"/>
              </a:rPr>
              <a:t>语法体系的思维导图</a:t>
            </a:r>
            <a:endParaRPr lang="zh-CN" altLang="en-US" b="1" smtClean="0">
              <a:solidFill>
                <a:srgbClr val="FF0000"/>
              </a:solidFill>
              <a:latin typeface="Arial" panose="020B0604020202020204" pitchFamily="34" charset="0"/>
              <a:ea typeface="宋体" panose="02010600030101010101" pitchFamily="2" charset="-122"/>
            </a:endParaRPr>
          </a:p>
          <a:p>
            <a:pPr eaLnBrk="1" hangingPunct="1">
              <a:lnSpc>
                <a:spcPct val="100000"/>
              </a:lnSpc>
              <a:spcBef>
                <a:spcPct val="50000"/>
              </a:spcBef>
              <a:buFontTx/>
              <a:buNone/>
            </a:pPr>
            <a:r>
              <a:rPr lang="zh-CN" altLang="en-US" b="1" smtClean="0">
                <a:solidFill>
                  <a:srgbClr val="FF0000"/>
                </a:solidFill>
                <a:latin typeface="Arial" panose="020B0604020202020204" pitchFamily="34" charset="0"/>
                <a:ea typeface="宋体" panose="02010600030101010101" pitchFamily="2" charset="-122"/>
              </a:rPr>
              <a:t>各类题型的答题思路</a:t>
            </a:r>
            <a:endParaRPr lang="zh-CN" altLang="en-US" b="1" smtClean="0">
              <a:solidFill>
                <a:srgbClr val="FF0000"/>
              </a:solidFill>
              <a:latin typeface="Arial" panose="020B0604020202020204" pitchFamily="34" charset="0"/>
              <a:ea typeface="宋体" panose="02010600030101010101" pitchFamily="2" charset="-122"/>
            </a:endParaRPr>
          </a:p>
          <a:p>
            <a:pPr eaLnBrk="1" hangingPunct="1">
              <a:lnSpc>
                <a:spcPct val="100000"/>
              </a:lnSpc>
              <a:spcBef>
                <a:spcPct val="50000"/>
              </a:spcBef>
              <a:buFontTx/>
              <a:buNone/>
            </a:pPr>
            <a:r>
              <a:rPr lang="en-US" altLang="zh-CN" b="1" smtClean="0">
                <a:solidFill>
                  <a:srgbClr val="FF0000"/>
                </a:solidFill>
                <a:latin typeface="Arial" panose="020B0604020202020204" pitchFamily="34" charset="0"/>
                <a:ea typeface="宋体" panose="02010600030101010101" pitchFamily="2" charset="-122"/>
              </a:rPr>
              <a:t>Less is more!</a:t>
            </a:r>
            <a:endParaRPr lang="en-US" altLang="zh-CN" b="1" smtClean="0">
              <a:solidFill>
                <a:srgbClr val="FF0000"/>
              </a:solidFill>
              <a:latin typeface="Arial" panose="020B0604020202020204" pitchFamily="34" charset="0"/>
              <a:ea typeface="宋体" panose="02010600030101010101" pitchFamily="2" charset="-122"/>
            </a:endParaRPr>
          </a:p>
        </p:txBody>
      </p:sp>
      <p:pic>
        <p:nvPicPr>
          <p:cNvPr id="72706" name="Picture 4" descr="bg2013040801"/>
          <p:cNvPicPr>
            <a:picLocks noChangeAspect="1" noChangeArrowheads="1"/>
          </p:cNvPicPr>
          <p:nvPr/>
        </p:nvPicPr>
        <p:blipFill>
          <a:blip r:embed="rId5"/>
          <a:srcRect/>
          <a:stretch>
            <a:fillRect/>
          </a:stretch>
        </p:blipFill>
        <p:spPr bwMode="auto">
          <a:xfrm>
            <a:off x="8037513" y="2166938"/>
            <a:ext cx="2857500" cy="4181475"/>
          </a:xfrm>
          <a:prstGeom prst="rect">
            <a:avLst/>
          </a:prstGeom>
          <a:noFill/>
          <a:ln w="9525">
            <a:noFill/>
            <a:miter lim="800000"/>
            <a:headEnd/>
            <a:tailEnd/>
          </a:ln>
        </p:spPr>
      </p:pic>
      <p:pic>
        <p:nvPicPr>
          <p:cNvPr id="8" name="图片 7" descr="水印"/>
          <p:cNvPicPr>
            <a:picLocks noChangeAspect="1"/>
          </p:cNvPicPr>
          <p:nvPr userDrawn="1"/>
        </p:nvPicPr>
        <p:blipFill>
          <a:blip r:embed="rId6"/>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4294967295"/>
          </p:nvPr>
        </p:nvSpPr>
        <p:spPr bwMode="auto">
          <a:xfrm>
            <a:off x="1219200" y="2779713"/>
            <a:ext cx="10972800" cy="4525962"/>
          </a:xfrm>
          <a:prstGeom prst="rect">
            <a:avLst/>
          </a:prstGeom>
          <a:noFill/>
          <a:ln>
            <a:miter lim="800000"/>
          </a:ln>
        </p:spPr>
        <p:txBody>
          <a:bodyPr/>
          <a:lstStyle/>
          <a:p>
            <a:r>
              <a:rPr lang="en-US" altLang="zh-CN" sz="2400" smtClean="0">
                <a:ea typeface="宋体" panose="02010600030101010101" pitchFamily="2" charset="-122"/>
              </a:rPr>
              <a:t>W: Will you come round for a meal this Saturday?</a:t>
            </a:r>
            <a:endParaRPr lang="en-US" altLang="zh-CN" sz="2400" smtClean="0">
              <a:ea typeface="宋体" panose="02010600030101010101" pitchFamily="2" charset="-122"/>
            </a:endParaRPr>
          </a:p>
          <a:p>
            <a:r>
              <a:rPr lang="en-US" altLang="zh-CN" sz="2400" smtClean="0">
                <a:ea typeface="宋体" panose="02010600030101010101" pitchFamily="2" charset="-122"/>
              </a:rPr>
              <a:t>M: I’d like to, but my sister is coming from New York. We haven’t seen each other for a long time. She is only staying for two days, and then she is leaving for two days, and then she is </a:t>
            </a:r>
            <a:r>
              <a:rPr lang="en-US" altLang="zh-CN" sz="2400" b="1" smtClean="0">
                <a:ea typeface="宋体" panose="02010600030101010101" pitchFamily="2" charset="-122"/>
              </a:rPr>
              <a:t>leaving for Los Angeles</a:t>
            </a:r>
            <a:r>
              <a:rPr lang="en-US" altLang="zh-CN" sz="2400" smtClean="0">
                <a:ea typeface="宋体" panose="02010600030101010101" pitchFamily="2" charset="-122"/>
              </a:rPr>
              <a:t>.</a:t>
            </a:r>
            <a:endParaRPr lang="en-US" altLang="zh-CN" sz="2400" smtClean="0">
              <a:ea typeface="宋体" panose="02010600030101010101" pitchFamily="2" charset="-122"/>
            </a:endParaRPr>
          </a:p>
          <a:p>
            <a:r>
              <a:rPr lang="en-US" altLang="zh-CN" sz="2400" smtClean="0">
                <a:ea typeface="宋体" panose="02010600030101010101" pitchFamily="2" charset="-122"/>
              </a:rPr>
              <a:t>W: Then how about next Wednesday?</a:t>
            </a:r>
            <a:endParaRPr lang="en-US" altLang="zh-CN" sz="2400" smtClean="0">
              <a:ea typeface="宋体" panose="02010600030101010101" pitchFamily="2" charset="-122"/>
            </a:endParaRPr>
          </a:p>
          <a:p>
            <a:r>
              <a:rPr lang="en-US" altLang="zh-CN" sz="2400" smtClean="0">
                <a:ea typeface="宋体" panose="02010600030101010101" pitchFamily="2" charset="-122"/>
              </a:rPr>
              <a:t>M: I’ll have lessons. How about next Saturday?</a:t>
            </a:r>
            <a:endParaRPr lang="en-US" altLang="zh-CN" sz="2400" smtClean="0">
              <a:ea typeface="宋体" panose="02010600030101010101" pitchFamily="2" charset="-122"/>
            </a:endParaRPr>
          </a:p>
          <a:p>
            <a:r>
              <a:rPr lang="en-US" altLang="zh-CN" sz="2400" smtClean="0">
                <a:ea typeface="宋体" panose="02010600030101010101" pitchFamily="2" charset="-122"/>
              </a:rPr>
              <a:t>W: Ok. Do as you please.</a:t>
            </a:r>
            <a:endParaRPr lang="en-US" altLang="zh-CN" sz="2400" smtClean="0">
              <a:ea typeface="宋体" panose="02010600030101010101" pitchFamily="2" charset="-122"/>
            </a:endParaRPr>
          </a:p>
          <a:p>
            <a:r>
              <a:rPr lang="en-US" altLang="zh-CN" sz="2400" smtClean="0">
                <a:ea typeface="宋体" panose="02010600030101010101" pitchFamily="2" charset="-122"/>
              </a:rPr>
              <a:t>M: Thank you.</a:t>
            </a:r>
            <a:r>
              <a:rPr lang="en-US" altLang="zh-CN" smtClean="0">
                <a:ea typeface="宋体" panose="02010600030101010101" pitchFamily="2" charset="-122"/>
              </a:rPr>
              <a:t> </a:t>
            </a:r>
            <a:endParaRPr lang="en-US" altLang="zh-CN" smtClean="0">
              <a:ea typeface="宋体" panose="02010600030101010101" pitchFamily="2" charset="-122"/>
            </a:endParaRPr>
          </a:p>
        </p:txBody>
      </p:sp>
      <p:sp>
        <p:nvSpPr>
          <p:cNvPr id="17" name="矩形 16"/>
          <p:cNvSpPr/>
          <p:nvPr/>
        </p:nvSpPr>
        <p:spPr>
          <a:xfrm>
            <a:off x="1069975" y="958850"/>
            <a:ext cx="9429750" cy="1708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a:solidFill>
                  <a:schemeClr val="tx1"/>
                </a:solidFill>
                <a:latin typeface="Arial" panose="020B0604020202020204" pitchFamily="34" charset="0"/>
                <a:ea typeface="宋体" panose="02010600030101010101" pitchFamily="2" charset="-122"/>
              </a:rPr>
              <a:t>6.Why does the man refuse the woman’s invitation at first? </a:t>
            </a:r>
            <a:r>
              <a:rPr lang="en-US" altLang="zh-CN" sz="1800" b="1">
                <a:solidFill>
                  <a:schemeClr val="tx1"/>
                </a:solidFill>
                <a:latin typeface="Arial" panose="020B0604020202020204" pitchFamily="34" charset="0"/>
                <a:ea typeface="宋体" panose="02010600030101010101" pitchFamily="2" charset="-122"/>
              </a:rPr>
              <a:t>(</a:t>
            </a:r>
            <a:r>
              <a:rPr lang="zh-CN" altLang="en-US" sz="1800" b="1">
                <a:solidFill>
                  <a:schemeClr val="tx1"/>
                </a:solidFill>
                <a:latin typeface="Arial" panose="020B0604020202020204" pitchFamily="34" charset="0"/>
                <a:ea typeface="宋体" panose="02010600030101010101" pitchFamily="2" charset="-122"/>
              </a:rPr>
              <a:t>难度系数</a:t>
            </a:r>
            <a:r>
              <a:rPr lang="en-US" altLang="zh-CN" sz="1800" b="1">
                <a:solidFill>
                  <a:schemeClr val="tx1"/>
                </a:solidFill>
                <a:latin typeface="Arial" panose="020B0604020202020204" pitchFamily="34" charset="0"/>
                <a:ea typeface="宋体" panose="02010600030101010101" pitchFamily="2" charset="-122"/>
              </a:rPr>
              <a:t>0.57</a:t>
            </a:r>
            <a:r>
              <a:rPr lang="zh-CN" altLang="en-US" sz="1800" b="1">
                <a:solidFill>
                  <a:schemeClr val="tx1"/>
                </a:solidFill>
                <a:latin typeface="Arial" panose="020B0604020202020204" pitchFamily="34" charset="0"/>
                <a:ea typeface="宋体" panose="02010600030101010101" pitchFamily="2" charset="-122"/>
              </a:rPr>
              <a:t>）</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A. He will have a visitor.     </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B. He will travel to New York.    </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C. He will meet his sister in Los  Angeles. </a:t>
            </a:r>
            <a:endParaRPr lang="en-US" altLang="zh-CN" sz="2400">
              <a:solidFill>
                <a:schemeClr val="tx1"/>
              </a:solidFill>
              <a:latin typeface="Arial" panose="020B0604020202020204" pitchFamily="34" charset="0"/>
              <a:ea typeface="宋体" panose="02010600030101010101" pitchFamily="2" charset="-122"/>
            </a:endParaRPr>
          </a:p>
        </p:txBody>
      </p:sp>
      <p:sp>
        <p:nvSpPr>
          <p:cNvPr id="18" name="星形: 五角 20"/>
          <p:cNvSpPr/>
          <p:nvPr/>
        </p:nvSpPr>
        <p:spPr>
          <a:xfrm>
            <a:off x="1054100" y="1447800"/>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sp>
        <p:nvSpPr>
          <p:cNvPr id="21" name="矩形 20"/>
          <p:cNvSpPr>
            <a:spLocks noChangeArrowheads="1"/>
          </p:cNvSpPr>
          <p:nvPr/>
        </p:nvSpPr>
        <p:spPr bwMode="auto">
          <a:xfrm>
            <a:off x="8996363" y="414338"/>
            <a:ext cx="2763837" cy="2840037"/>
          </a:xfrm>
          <a:prstGeom prst="rect">
            <a:avLst/>
          </a:prstGeom>
          <a:solidFill>
            <a:srgbClr val="4AA44A"/>
          </a:solidFill>
          <a:ln w="9525">
            <a:solidFill>
              <a:srgbClr val="4AA44A"/>
            </a:solidFill>
            <a:miter lim="800000"/>
          </a:ln>
        </p:spPr>
        <p:txBody>
          <a:bodyPr>
            <a:spAutoFit/>
          </a:bodyPr>
          <a:lstStyle/>
          <a:p>
            <a:pPr marL="342900" indent="-342900" defTabSz="457200"/>
            <a:r>
              <a:rPr lang="en-US" altLang="zh-CN" sz="2400" b="1">
                <a:latin typeface="Century Gothic" panose="020B0502020202020204" pitchFamily="34" charset="0"/>
              </a:rPr>
              <a:t>Tips</a:t>
            </a:r>
            <a:r>
              <a:rPr lang="zh-CN" altLang="en-US" sz="2400" b="1">
                <a:latin typeface="Century Gothic" panose="020B0502020202020204" pitchFamily="34" charset="0"/>
              </a:rPr>
              <a:t>：</a:t>
            </a:r>
            <a:endParaRPr lang="zh-CN" altLang="en-US" sz="2400"/>
          </a:p>
          <a:p>
            <a:pPr marL="342900" indent="-342900" defTabSz="457200"/>
            <a:r>
              <a:rPr lang="en-US" altLang="zh-CN" sz="2400"/>
              <a:t>36,75%</a:t>
            </a:r>
            <a:r>
              <a:rPr lang="zh-CN" altLang="en-US" sz="2400"/>
              <a:t>的学生选了</a:t>
            </a:r>
            <a:r>
              <a:rPr lang="en-US" altLang="zh-CN" sz="2400"/>
              <a:t>C</a:t>
            </a:r>
            <a:r>
              <a:rPr lang="zh-CN" altLang="en-US" sz="2400"/>
              <a:t>，定位词</a:t>
            </a:r>
            <a:r>
              <a:rPr lang="en-US" altLang="zh-CN" sz="2400"/>
              <a:t>Los  Angeles</a:t>
            </a:r>
            <a:r>
              <a:rPr lang="zh-CN" altLang="en-US" sz="2400"/>
              <a:t>的迷惑性，属于关键信息的拼凑。</a:t>
            </a:r>
            <a:endParaRPr lang="zh-CN" altLang="en-US" sz="2400"/>
          </a:p>
          <a:p>
            <a:pPr marL="342900" indent="-342900" defTabSz="457200">
              <a:spcBef>
                <a:spcPct val="50000"/>
              </a:spcBef>
            </a:pPr>
            <a:endParaRPr lang="zh-CN" altLang="en-US" sz="24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6096000" cy="6858000"/>
          </a:xfrm>
          <a:prstGeom prst="rect">
            <a:avLst/>
          </a:prstGeom>
          <a:solidFill>
            <a:srgbClr val="A0C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sp>
        <p:nvSpPr>
          <p:cNvPr id="16" name="矩形 15"/>
          <p:cNvSpPr/>
          <p:nvPr/>
        </p:nvSpPr>
        <p:spPr>
          <a:xfrm>
            <a:off x="6096000" y="0"/>
            <a:ext cx="6096000" cy="6858000"/>
          </a:xfrm>
          <a:prstGeom prst="rect">
            <a:avLst/>
          </a:prstGeom>
          <a:solidFill>
            <a:srgbClr val="FAD3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srgbClr val="FFFFFF"/>
              </a:solidFill>
              <a:ea typeface="宋体" panose="02010600030101010101" pitchFamily="2" charset="-122"/>
            </a:endParaRPr>
          </a:p>
        </p:txBody>
      </p:sp>
      <p:pic>
        <p:nvPicPr>
          <p:cNvPr id="13" name="图片 12"/>
          <p:cNvPicPr>
            <a:picLocks noChangeAspect="1"/>
          </p:cNvPicPr>
          <p:nvPr/>
        </p:nvPicPr>
        <p:blipFill>
          <a:blip r:embed="rId1"/>
          <a:srcRect l="9410" t="12695" r="13963" b="15433"/>
          <a:stretch>
            <a:fillRect/>
          </a:stretch>
        </p:blipFill>
        <p:spPr bwMode="auto">
          <a:xfrm>
            <a:off x="450850" y="-176213"/>
            <a:ext cx="11163300" cy="7034213"/>
          </a:xfrm>
          <a:prstGeom prst="rect">
            <a:avLst/>
          </a:prstGeom>
          <a:noFill/>
          <a:ln w="9525">
            <a:noFill/>
            <a:miter lim="800000"/>
            <a:headEnd/>
            <a:tailEnd/>
          </a:ln>
          <a:effectLst>
            <a:outerShdw dist="76200" dir="5400000" algn="t" rotWithShape="0">
              <a:srgbClr val="000000">
                <a:alpha val="39999"/>
              </a:srgbClr>
            </a:outerShdw>
          </a:effectLst>
        </p:spPr>
      </p:pic>
      <p:pic>
        <p:nvPicPr>
          <p:cNvPr id="6" name="图片 5"/>
          <p:cNvPicPr>
            <a:picLocks noChangeAspect="1"/>
          </p:cNvPicPr>
          <p:nvPr/>
        </p:nvPicPr>
        <p:blipFill>
          <a:blip r:embed="rId2"/>
          <a:srcRect r="50000"/>
          <a:stretch>
            <a:fillRect/>
          </a:stretch>
        </p:blipFill>
        <p:spPr bwMode="auto">
          <a:xfrm>
            <a:off x="849313" y="1265238"/>
            <a:ext cx="4749800" cy="2801937"/>
          </a:xfrm>
          <a:prstGeom prst="rect">
            <a:avLst/>
          </a:prstGeom>
          <a:noFill/>
          <a:ln w="9525">
            <a:noFill/>
            <a:miter lim="800000"/>
            <a:headEnd/>
            <a:tailEnd/>
          </a:ln>
        </p:spPr>
      </p:pic>
      <p:pic>
        <p:nvPicPr>
          <p:cNvPr id="14" name="图片 13"/>
          <p:cNvPicPr>
            <a:picLocks noChangeAspect="1"/>
          </p:cNvPicPr>
          <p:nvPr/>
        </p:nvPicPr>
        <p:blipFill>
          <a:blip r:embed="rId2"/>
          <a:srcRect r="50000"/>
          <a:stretch>
            <a:fillRect/>
          </a:stretch>
        </p:blipFill>
        <p:spPr bwMode="auto">
          <a:xfrm flipH="1">
            <a:off x="6500813" y="1265238"/>
            <a:ext cx="4749800" cy="2801937"/>
          </a:xfrm>
          <a:prstGeom prst="rect">
            <a:avLst/>
          </a:prstGeom>
          <a:noFill/>
          <a:ln w="9525">
            <a:noFill/>
            <a:miter lim="800000"/>
            <a:headEnd/>
            <a:tailEnd/>
          </a:ln>
        </p:spPr>
      </p:pic>
      <p:sp>
        <p:nvSpPr>
          <p:cNvPr id="10" name="文本框 9"/>
          <p:cNvSpPr txBox="1"/>
          <p:nvPr/>
        </p:nvSpPr>
        <p:spPr>
          <a:xfrm>
            <a:off x="2530893" y="2138124"/>
            <a:ext cx="1448425" cy="2400657"/>
          </a:xfrm>
          <a:prstGeom prst="rect">
            <a:avLst/>
          </a:prstGeom>
          <a:noFill/>
        </p:spPr>
        <p:txBody>
          <a:bodyPr>
            <a:spAutoFit/>
          </a:bodyPr>
          <a:lstStyle/>
          <a:p>
            <a:pPr algn="ctr" fontAlgn="auto">
              <a:spcBef>
                <a:spcPts val="0"/>
              </a:spcBef>
              <a:spcAft>
                <a:spcPts val="0"/>
              </a:spcAft>
              <a:defRPr/>
            </a:pPr>
            <a:r>
              <a:rPr lang="zh-CN" altLang="en-US" sz="15000" dirty="0">
                <a:blipFill>
                  <a:blip r:embed="rId3"/>
                  <a:stretch>
                    <a:fillRect/>
                  </a:stretch>
                </a:blipFill>
                <a:latin typeface="思源黑体 CN Bold" panose="020B0800000000000000" pitchFamily="34" charset="-122"/>
                <a:ea typeface="思源黑体 CN Bold" panose="020B0800000000000000" pitchFamily="34" charset="-122"/>
              </a:rPr>
              <a:t>感</a:t>
            </a:r>
            <a:endParaRPr lang="zh-CN" altLang="en-US" sz="15000" dirty="0">
              <a:blipFill>
                <a:blip r:embed="rId3"/>
                <a:stretch>
                  <a:fillRect/>
                </a:stretch>
              </a:blipFill>
              <a:latin typeface="思源黑体 CN Bold" panose="020B0800000000000000" pitchFamily="34" charset="-122"/>
              <a:ea typeface="思源黑体 CN Bold" panose="020B0800000000000000" pitchFamily="34" charset="-122"/>
            </a:endParaRPr>
          </a:p>
        </p:txBody>
      </p:sp>
      <p:sp>
        <p:nvSpPr>
          <p:cNvPr id="19" name="雷锋PPT网 www.lfppt.com"/>
          <p:cNvSpPr txBox="1"/>
          <p:nvPr/>
        </p:nvSpPr>
        <p:spPr>
          <a:xfrm>
            <a:off x="4383333" y="2138124"/>
            <a:ext cx="1448972" cy="2400657"/>
          </a:xfrm>
          <a:prstGeom prst="rect">
            <a:avLst/>
          </a:prstGeom>
          <a:noFill/>
        </p:spPr>
        <p:txBody>
          <a:bodyPr>
            <a:spAutoFit/>
          </a:bodyPr>
          <a:lstStyle/>
          <a:p>
            <a:pPr algn="ctr" fontAlgn="auto">
              <a:spcBef>
                <a:spcPts val="0"/>
              </a:spcBef>
              <a:spcAft>
                <a:spcPts val="0"/>
              </a:spcAft>
              <a:defRPr/>
            </a:pPr>
            <a:r>
              <a:rPr lang="zh-CN" altLang="en-US" sz="15000" dirty="0">
                <a:blipFill>
                  <a:blip r:embed="rId4"/>
                  <a:stretch>
                    <a:fillRect/>
                  </a:stretch>
                </a:blipFill>
                <a:latin typeface="思源黑体 CN Bold" panose="020B0800000000000000" pitchFamily="34" charset="-122"/>
                <a:ea typeface="思源黑体 CN Bold" panose="020B0800000000000000" pitchFamily="34" charset="-122"/>
              </a:rPr>
              <a:t>谢</a:t>
            </a:r>
            <a:endParaRPr lang="zh-CN" altLang="en-US" sz="15000" dirty="0">
              <a:blipFill>
                <a:blip r:embed="rId4"/>
                <a:stretch>
                  <a:fillRect/>
                </a:stretch>
              </a:blipFill>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6237362" y="2138124"/>
            <a:ext cx="1449518" cy="2400657"/>
          </a:xfrm>
          <a:prstGeom prst="rect">
            <a:avLst/>
          </a:prstGeom>
          <a:noFill/>
        </p:spPr>
        <p:txBody>
          <a:bodyPr>
            <a:spAutoFit/>
          </a:bodyPr>
          <a:lstStyle/>
          <a:p>
            <a:pPr algn="ctr" fontAlgn="auto">
              <a:spcBef>
                <a:spcPts val="0"/>
              </a:spcBef>
              <a:spcAft>
                <a:spcPts val="0"/>
              </a:spcAft>
              <a:defRPr/>
            </a:pPr>
            <a:r>
              <a:rPr lang="zh-CN" altLang="en-US" sz="15000" dirty="0">
                <a:blipFill>
                  <a:blip r:embed="rId5"/>
                  <a:stretch>
                    <a:fillRect/>
                  </a:stretch>
                </a:blipFill>
                <a:latin typeface="思源黑体 CN Bold" panose="020B0800000000000000" pitchFamily="34" charset="-122"/>
                <a:ea typeface="思源黑体 CN Bold" panose="020B0800000000000000" pitchFamily="34" charset="-122"/>
              </a:rPr>
              <a:t>聆</a:t>
            </a:r>
            <a:endParaRPr lang="zh-CN" altLang="en-US" sz="15000" dirty="0">
              <a:blipFill>
                <a:blip r:embed="rId5"/>
                <a:stretch>
                  <a:fillRect/>
                </a:stretch>
              </a:blip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8090352" y="2138124"/>
            <a:ext cx="1448972" cy="2400657"/>
          </a:xfrm>
          <a:prstGeom prst="rect">
            <a:avLst/>
          </a:prstGeom>
          <a:noFill/>
        </p:spPr>
        <p:txBody>
          <a:bodyPr>
            <a:spAutoFit/>
          </a:bodyPr>
          <a:lstStyle/>
          <a:p>
            <a:pPr algn="ctr" fontAlgn="auto">
              <a:spcBef>
                <a:spcPts val="0"/>
              </a:spcBef>
              <a:spcAft>
                <a:spcPts val="0"/>
              </a:spcAft>
              <a:defRPr/>
            </a:pPr>
            <a:r>
              <a:rPr lang="zh-CN" altLang="en-US" sz="15000" dirty="0">
                <a:blipFill>
                  <a:blip r:embed="rId6"/>
                  <a:stretch>
                    <a:fillRect/>
                  </a:stretch>
                </a:blipFill>
                <a:latin typeface="思源黑体 CN Bold" panose="020B0800000000000000" pitchFamily="34" charset="-122"/>
                <a:ea typeface="思源黑体 CN Bold" panose="020B0800000000000000" pitchFamily="34" charset="-122"/>
              </a:rPr>
              <a:t>听</a:t>
            </a:r>
            <a:endParaRPr lang="zh-CN" altLang="en-US" sz="15000" dirty="0">
              <a:blipFill>
                <a:blip r:embed="rId6"/>
                <a:stretch>
                  <a:fillRect/>
                </a:stretch>
              </a:blipFill>
              <a:latin typeface="思源黑体 CN Bold" panose="020B0800000000000000" pitchFamily="34" charset="-122"/>
              <a:ea typeface="思源黑体 CN Bold" panose="020B0800000000000000" pitchFamily="34" charset="-122"/>
            </a:endParaRPr>
          </a:p>
        </p:txBody>
      </p:sp>
      <p:pic>
        <p:nvPicPr>
          <p:cNvPr id="8" name="图片 7" descr="水印"/>
          <p:cNvPicPr>
            <a:picLocks noChangeAspect="1"/>
          </p:cNvPicPr>
          <p:nvPr userDrawn="1"/>
        </p:nvPicPr>
        <p:blipFill>
          <a:blip r:embed="rId7"/>
          <a:stretch>
            <a:fillRect/>
          </a:stretch>
        </p:blipFill>
        <p:spPr>
          <a:xfrm>
            <a:off x="6915150" y="63500"/>
            <a:ext cx="5173345" cy="1674495"/>
          </a:xfrm>
          <a:prstGeom prst="rect">
            <a:avLst/>
          </a:prstGeom>
        </p:spPr>
      </p:pic>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500" fill="hold"/>
                                        <p:tgtEl>
                                          <p:spTgt spid="19"/>
                                        </p:tgtEl>
                                        <p:attrNameLst>
                                          <p:attrName>ppt_x</p:attrName>
                                        </p:attrNameLst>
                                      </p:cBhvr>
                                      <p:tavLst>
                                        <p:tav tm="0">
                                          <p:val>
                                            <p:strVal val="0-#ppt_w/2"/>
                                          </p:val>
                                        </p:tav>
                                        <p:tav tm="100000">
                                          <p:val>
                                            <p:strVal val="#ppt_x"/>
                                          </p:val>
                                        </p:tav>
                                      </p:tavLst>
                                    </p:anim>
                                    <p:anim calcmode="lin" valueType="num">
                                      <p:cBhvr additive="base">
                                        <p:cTn id="12" dur="1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1+#ppt_w/2"/>
                                          </p:val>
                                        </p:tav>
                                        <p:tav tm="100000">
                                          <p:val>
                                            <p:strVal val="#ppt_x"/>
                                          </p:val>
                                        </p:tav>
                                      </p:tavLst>
                                    </p:anim>
                                    <p:anim calcmode="lin" valueType="num">
                                      <p:cBhvr additive="base">
                                        <p:cTn id="16" dur="1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1+#ppt_w/2"/>
                                          </p:val>
                                        </p:tav>
                                        <p:tav tm="100000">
                                          <p:val>
                                            <p:strVal val="#ppt_x"/>
                                          </p:val>
                                        </p:tav>
                                      </p:tavLst>
                                    </p:anim>
                                    <p:anim calcmode="lin" valueType="num">
                                      <p:cBhvr additive="base">
                                        <p:cTn id="20" dur="1500" fill="hold"/>
                                        <p:tgtEl>
                                          <p:spTgt spid="21"/>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125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nodeType="withEffect">
                                  <p:stCondLst>
                                    <p:cond delay="125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bwMode="auto">
          <a:xfrm>
            <a:off x="796925" y="4346575"/>
            <a:ext cx="10972800" cy="4525963"/>
          </a:xfrm>
          <a:prstGeom prst="rect">
            <a:avLst/>
          </a:prstGeom>
          <a:noFill/>
          <a:ln>
            <a:miter lim="800000"/>
          </a:ln>
        </p:spPr>
        <p:txBody>
          <a:bodyPr/>
          <a:lstStyle/>
          <a:p>
            <a:r>
              <a:rPr lang="en-US" altLang="zh-CN" smtClean="0">
                <a:ea typeface="宋体" panose="02010600030101010101" pitchFamily="2" charset="-122"/>
              </a:rPr>
              <a:t>W: Does our coach have to work in our school?</a:t>
            </a:r>
            <a:endParaRPr lang="en-US" altLang="zh-CN" smtClean="0">
              <a:ea typeface="宋体" panose="02010600030101010101" pitchFamily="2" charset="-122"/>
            </a:endParaRPr>
          </a:p>
          <a:p>
            <a:r>
              <a:rPr lang="en-US" altLang="zh-CN" smtClean="0">
                <a:ea typeface="宋体" panose="02010600030101010101" pitchFamily="2" charset="-122"/>
              </a:rPr>
              <a:t>M: </a:t>
            </a:r>
            <a:r>
              <a:rPr lang="en-US" altLang="zh-CN" b="1" smtClean="0">
                <a:ea typeface="宋体" panose="02010600030101010101" pitchFamily="2" charset="-122"/>
              </a:rPr>
              <a:t>No</a:t>
            </a:r>
            <a:r>
              <a:rPr lang="en-US" altLang="zh-CN" smtClean="0">
                <a:ea typeface="宋体" panose="02010600030101010101" pitchFamily="2" charset="-122"/>
              </a:rPr>
              <a:t>, but this person does need to be</a:t>
            </a:r>
            <a:r>
              <a:rPr lang="en-US" altLang="zh-CN" smtClean="0">
                <a:solidFill>
                  <a:srgbClr val="FF0000"/>
                </a:solidFill>
                <a:ea typeface="宋体" panose="02010600030101010101" pitchFamily="2" charset="-122"/>
              </a:rPr>
              <a:t> working </a:t>
            </a:r>
            <a:r>
              <a:rPr lang="en-US" altLang="zh-CN" smtClean="0">
                <a:ea typeface="宋体" panose="02010600030101010101" pitchFamily="2" charset="-122"/>
              </a:rPr>
              <a:t>in a school, for example it could be the </a:t>
            </a:r>
            <a:r>
              <a:rPr lang="en-US" altLang="zh-CN" b="1" smtClean="0">
                <a:ea typeface="宋体" panose="02010600030101010101" pitchFamily="2" charset="-122"/>
              </a:rPr>
              <a:t>French</a:t>
            </a:r>
            <a:r>
              <a:rPr lang="en-US" altLang="zh-CN" smtClean="0">
                <a:ea typeface="宋体" panose="02010600030101010101" pitchFamily="2" charset="-122"/>
              </a:rPr>
              <a:t> assistant in Woods </a:t>
            </a:r>
            <a:r>
              <a:rPr lang="en-US" altLang="zh-CN" b="1" smtClean="0">
                <a:ea typeface="宋体" panose="02010600030101010101" pitchFamily="2" charset="-122"/>
              </a:rPr>
              <a:t>High School</a:t>
            </a:r>
            <a:r>
              <a:rPr lang="en-US" altLang="zh-CN" smtClean="0">
                <a:ea typeface="宋体" panose="02010600030101010101" pitchFamily="2" charset="-122"/>
              </a:rPr>
              <a:t>.</a:t>
            </a:r>
            <a:endParaRPr lang="en-US" altLang="zh-CN" smtClean="0">
              <a:ea typeface="宋体" panose="02010600030101010101" pitchFamily="2" charset="-122"/>
            </a:endParaRPr>
          </a:p>
          <a:p>
            <a:endParaRPr lang="en-US" altLang="zh-CN" smtClean="0">
              <a:ea typeface="宋体" panose="02010600030101010101" pitchFamily="2" charset="-122"/>
            </a:endParaRPr>
          </a:p>
        </p:txBody>
      </p:sp>
      <p:sp>
        <p:nvSpPr>
          <p:cNvPr id="18" name="星形: 五角 20"/>
          <p:cNvSpPr/>
          <p:nvPr/>
        </p:nvSpPr>
        <p:spPr>
          <a:xfrm>
            <a:off x="1108075" y="2835275"/>
            <a:ext cx="449263" cy="31591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sp>
        <p:nvSpPr>
          <p:cNvPr id="17" name="矩形 16"/>
          <p:cNvSpPr/>
          <p:nvPr/>
        </p:nvSpPr>
        <p:spPr>
          <a:xfrm>
            <a:off x="1068388" y="1385888"/>
            <a:ext cx="8021637" cy="2114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sz="2400">
                <a:solidFill>
                  <a:schemeClr val="tx1"/>
                </a:solidFill>
                <a:latin typeface="Arial" panose="020B0604020202020204" pitchFamily="34" charset="0"/>
                <a:ea typeface="宋体" panose="02010600030101010101" pitchFamily="2" charset="-122"/>
              </a:rPr>
              <a:t>14. Who could be the coach of the competition?</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A. A tourist in </a:t>
            </a:r>
            <a:r>
              <a:rPr lang="en-US" altLang="zh-CN" sz="2400" b="1">
                <a:solidFill>
                  <a:schemeClr val="tx1"/>
                </a:solidFill>
                <a:latin typeface="Arial" panose="020B0604020202020204" pitchFamily="34" charset="0"/>
                <a:ea typeface="宋体" panose="02010600030101010101" pitchFamily="2" charset="-122"/>
              </a:rPr>
              <a:t>France</a:t>
            </a:r>
            <a:r>
              <a:rPr lang="en-US" altLang="zh-CN" sz="2400">
                <a:solidFill>
                  <a:schemeClr val="tx1"/>
                </a:solidFill>
                <a:latin typeface="Arial" panose="020B0604020202020204" pitchFamily="34" charset="0"/>
                <a:ea typeface="宋体" panose="02010600030101010101" pitchFamily="2" charset="-122"/>
              </a:rPr>
              <a:t>. </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B. A student from a </a:t>
            </a:r>
            <a:r>
              <a:rPr lang="en-US" altLang="zh-CN" sz="2400" b="1">
                <a:solidFill>
                  <a:schemeClr val="tx1"/>
                </a:solidFill>
                <a:latin typeface="Arial" panose="020B0604020202020204" pitchFamily="34" charset="0"/>
                <a:ea typeface="宋体" panose="02010600030101010101" pitchFamily="2" charset="-122"/>
              </a:rPr>
              <a:t>high school</a:t>
            </a:r>
            <a:r>
              <a:rPr lang="en-US" altLang="zh-CN" sz="2400">
                <a:solidFill>
                  <a:schemeClr val="tx1"/>
                </a:solidFill>
                <a:latin typeface="Arial" panose="020B0604020202020204" pitchFamily="34" charset="0"/>
                <a:ea typeface="宋体" panose="02010600030101010101" pitchFamily="2" charset="-122"/>
              </a:rPr>
              <a:t>.</a:t>
            </a:r>
            <a:endParaRPr lang="en-US" altLang="zh-CN" sz="2400">
              <a:solidFill>
                <a:schemeClr val="tx1"/>
              </a:solidFill>
              <a:latin typeface="Arial" panose="020B0604020202020204" pitchFamily="34" charset="0"/>
              <a:ea typeface="宋体" panose="02010600030101010101" pitchFamily="2" charset="-122"/>
            </a:endParaRPr>
          </a:p>
          <a:p>
            <a:pPr defTabSz="457200">
              <a:defRPr/>
            </a:pPr>
            <a:r>
              <a:rPr lang="en-US" altLang="zh-CN" sz="2400">
                <a:solidFill>
                  <a:schemeClr val="tx1"/>
                </a:solidFill>
                <a:latin typeface="Arial" panose="020B0604020202020204" pitchFamily="34" charset="0"/>
                <a:ea typeface="宋体" panose="02010600030101010101" pitchFamily="2" charset="-122"/>
              </a:rPr>
              <a:t>C. A teacher working in a school.</a:t>
            </a:r>
            <a:endParaRPr lang="en-US" altLang="zh-CN" sz="2400">
              <a:solidFill>
                <a:schemeClr val="tx1"/>
              </a:solidFill>
              <a:latin typeface="Arial" panose="020B0604020202020204" pitchFamily="34" charset="0"/>
              <a:ea typeface="宋体" panose="02010600030101010101" pitchFamily="2" charset="-122"/>
            </a:endParaRPr>
          </a:p>
        </p:txBody>
      </p:sp>
      <p:sp>
        <p:nvSpPr>
          <p:cNvPr id="21" name="矩形 20"/>
          <p:cNvSpPr>
            <a:spLocks noChangeArrowheads="1"/>
          </p:cNvSpPr>
          <p:nvPr/>
        </p:nvSpPr>
        <p:spPr bwMode="auto">
          <a:xfrm>
            <a:off x="9518650" y="1577975"/>
            <a:ext cx="2022475" cy="2339975"/>
          </a:xfrm>
          <a:prstGeom prst="rect">
            <a:avLst/>
          </a:prstGeom>
          <a:solidFill>
            <a:srgbClr val="4AA44A"/>
          </a:solidFill>
          <a:ln w="9525">
            <a:solidFill>
              <a:srgbClr val="4AA44A"/>
            </a:solidFill>
            <a:miter lim="800000"/>
          </a:ln>
        </p:spPr>
        <p:txBody>
          <a:bodyPr>
            <a:spAutoFit/>
          </a:bodyPr>
          <a:lstStyle/>
          <a:p>
            <a:pPr marL="342900" indent="-342900" defTabSz="457200"/>
            <a:r>
              <a:rPr lang="en-US" altLang="zh-CN" sz="2400" b="1">
                <a:latin typeface="Century Gothic" panose="020B0502020202020204" pitchFamily="34" charset="0"/>
              </a:rPr>
              <a:t>Tips</a:t>
            </a:r>
            <a:r>
              <a:rPr lang="zh-CN" altLang="en-US" sz="2400" b="1">
                <a:latin typeface="Century Gothic" panose="020B0502020202020204" pitchFamily="34" charset="0"/>
              </a:rPr>
              <a:t>：</a:t>
            </a:r>
            <a:endParaRPr lang="zh-CN" altLang="en-US" sz="2400"/>
          </a:p>
          <a:p>
            <a:pPr marL="342900" indent="-342900" defTabSz="457200"/>
            <a:r>
              <a:rPr lang="zh-CN" altLang="en-US" sz="2400"/>
              <a:t>    做听力题目不能“听到什么就选什么”</a:t>
            </a:r>
            <a:endParaRPr lang="zh-CN" altLang="en-US" sz="2400"/>
          </a:p>
          <a:p>
            <a:pPr marL="342900" indent="-342900" defTabSz="457200">
              <a:spcBef>
                <a:spcPct val="50000"/>
              </a:spcBef>
            </a:pPr>
            <a:endParaRPr lang="zh-CN" altLang="en-US" sz="1800"/>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bwMode="auto">
          <a:xfrm>
            <a:off x="609600" y="274638"/>
            <a:ext cx="11128375" cy="2800350"/>
          </a:xfrm>
          <a:prstGeom prst="rect">
            <a:avLst/>
          </a:prstGeom>
          <a:noFill/>
          <a:ln>
            <a:miter lim="800000"/>
          </a:ln>
        </p:spPr>
        <p:txBody>
          <a:bodyPr/>
          <a:lstStyle/>
          <a:p>
            <a:r>
              <a:rPr lang="en-US" altLang="zh-CN" sz="4000" smtClean="0">
                <a:ea typeface="宋体" panose="02010600030101010101" pitchFamily="2" charset="-122"/>
              </a:rPr>
              <a:t>12.What happened during the man</a:t>
            </a:r>
            <a:r>
              <a:rPr lang="en-US" altLang="zh-CN" sz="4000" smtClean="0">
                <a:latin typeface="Arial" panose="020B0604020202020204" pitchFamily="34" charset="0"/>
                <a:ea typeface="宋体" panose="02010600030101010101" pitchFamily="2" charset="-122"/>
              </a:rPr>
              <a:t>’</a:t>
            </a:r>
            <a:r>
              <a:rPr lang="en-US" altLang="zh-CN" sz="4000" smtClean="0">
                <a:ea typeface="宋体" panose="02010600030101010101" pitchFamily="2" charset="-122"/>
              </a:rPr>
              <a:t>last fishing trip?</a:t>
            </a:r>
            <a:br>
              <a:rPr lang="en-US" altLang="zh-CN" sz="4000" smtClean="0">
                <a:ea typeface="宋体" panose="02010600030101010101" pitchFamily="2" charset="-122"/>
              </a:rPr>
            </a:br>
            <a:r>
              <a:rPr lang="en-US" altLang="zh-CN" sz="4000" smtClean="0">
                <a:ea typeface="宋体" panose="02010600030101010101" pitchFamily="2" charset="-122"/>
              </a:rPr>
              <a:t>A.He caught no fish.</a:t>
            </a:r>
            <a:br>
              <a:rPr lang="en-US" altLang="zh-CN" sz="4000" smtClean="0">
                <a:ea typeface="宋体" panose="02010600030101010101" pitchFamily="2" charset="-122"/>
              </a:rPr>
            </a:br>
            <a:r>
              <a:rPr lang="en-US" altLang="zh-CN" sz="4000" smtClean="0">
                <a:ea typeface="宋体" panose="02010600030101010101" pitchFamily="2" charset="-122"/>
              </a:rPr>
              <a:t>B.He got sunburnt.</a:t>
            </a:r>
            <a:br>
              <a:rPr lang="en-US" altLang="zh-CN" sz="4000" smtClean="0">
                <a:ea typeface="宋体" panose="02010600030101010101" pitchFamily="2" charset="-122"/>
              </a:rPr>
            </a:br>
            <a:r>
              <a:rPr lang="en-US" altLang="zh-CN" sz="4000" smtClean="0">
                <a:ea typeface="宋体" panose="02010600030101010101" pitchFamily="2" charset="-122"/>
              </a:rPr>
              <a:t>C.He broke his arm.</a:t>
            </a:r>
            <a:endParaRPr lang="en-US" altLang="zh-CN" sz="4000" smtClean="0">
              <a:ea typeface="宋体" panose="02010600030101010101" pitchFamily="2" charset="-122"/>
            </a:endParaRPr>
          </a:p>
        </p:txBody>
      </p:sp>
      <p:sp>
        <p:nvSpPr>
          <p:cNvPr id="18" name="星形: 五角 20"/>
          <p:cNvSpPr/>
          <p:nvPr/>
        </p:nvSpPr>
        <p:spPr>
          <a:xfrm>
            <a:off x="585788" y="1422400"/>
            <a:ext cx="476250" cy="439738"/>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zh-CN" altLang="en-US" sz="1800"/>
          </a:p>
        </p:txBody>
      </p:sp>
      <p:sp>
        <p:nvSpPr>
          <p:cNvPr id="21" name="矩形 20"/>
          <p:cNvSpPr>
            <a:spLocks noChangeArrowheads="1"/>
          </p:cNvSpPr>
          <p:nvPr/>
        </p:nvSpPr>
        <p:spPr bwMode="auto">
          <a:xfrm>
            <a:off x="7173913" y="1217613"/>
            <a:ext cx="3903662" cy="2024062"/>
          </a:xfrm>
          <a:prstGeom prst="rect">
            <a:avLst/>
          </a:prstGeom>
          <a:solidFill>
            <a:srgbClr val="4AA44A"/>
          </a:solidFill>
          <a:ln w="9525">
            <a:solidFill>
              <a:srgbClr val="4AA44A"/>
            </a:solidFill>
            <a:miter lim="800000"/>
          </a:ln>
        </p:spPr>
        <p:txBody>
          <a:bodyPr>
            <a:spAutoFit/>
          </a:bodyPr>
          <a:lstStyle/>
          <a:p>
            <a:pPr marL="342900" indent="-342900" defTabSz="457200"/>
            <a:r>
              <a:rPr lang="en-US" altLang="zh-CN" b="1">
                <a:latin typeface="Century Gothic" panose="020B0502020202020204" pitchFamily="34" charset="0"/>
              </a:rPr>
              <a:t>Tips</a:t>
            </a:r>
            <a:r>
              <a:rPr lang="zh-CN" altLang="en-US" b="1">
                <a:latin typeface="Century Gothic" panose="020B0502020202020204" pitchFamily="34" charset="0"/>
              </a:rPr>
              <a:t>：</a:t>
            </a:r>
            <a:endParaRPr lang="zh-CN" altLang="en-US"/>
          </a:p>
          <a:p>
            <a:pPr marL="342900" indent="-342900" defTabSz="457200"/>
            <a:r>
              <a:rPr lang="zh-CN" altLang="en-US"/>
              <a:t>   关键信息的提取和转换能力</a:t>
            </a:r>
            <a:endParaRPr lang="zh-CN" altLang="en-US"/>
          </a:p>
          <a:p>
            <a:pPr marL="342900" indent="-342900" defTabSz="457200">
              <a:spcBef>
                <a:spcPct val="50000"/>
              </a:spcBef>
            </a:pPr>
            <a:endParaRPr lang="zh-CN" altLang="en-US"/>
          </a:p>
        </p:txBody>
      </p:sp>
      <p:sp>
        <p:nvSpPr>
          <p:cNvPr id="17" name="矩形 16"/>
          <p:cNvSpPr/>
          <p:nvPr/>
        </p:nvSpPr>
        <p:spPr>
          <a:xfrm>
            <a:off x="914400" y="3754438"/>
            <a:ext cx="9809163" cy="2414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r>
              <a:rPr lang="en-US" altLang="zh-CN">
                <a:solidFill>
                  <a:schemeClr val="tx1"/>
                </a:solidFill>
                <a:latin typeface="Arial" panose="020B0604020202020204" pitchFamily="34" charset="0"/>
                <a:ea typeface="宋体" panose="02010600030101010101" pitchFamily="2" charset="-122"/>
              </a:rPr>
              <a:t>Any the only thing I caught was </a:t>
            </a:r>
            <a:r>
              <a:rPr lang="en-US" altLang="zh-CN" b="1" u="sng">
                <a:solidFill>
                  <a:schemeClr val="tx1"/>
                </a:solidFill>
                <a:latin typeface="Arial" panose="020B0604020202020204" pitchFamily="34" charset="0"/>
                <a:ea typeface="宋体" panose="02010600030101010101" pitchFamily="2" charset="-122"/>
              </a:rPr>
              <a:t>an old boot</a:t>
            </a:r>
            <a:r>
              <a:rPr lang="en-US" altLang="zh-CN">
                <a:solidFill>
                  <a:schemeClr val="tx1"/>
                </a:solidFill>
                <a:latin typeface="Arial" panose="020B0604020202020204" pitchFamily="34" charset="0"/>
                <a:ea typeface="宋体" panose="02010600030101010101" pitchFamily="2" charset="-122"/>
              </a:rPr>
              <a:t>.</a:t>
            </a:r>
            <a:endParaRPr lang="en-US" altLang="zh-CN">
              <a:solidFill>
                <a:schemeClr val="tx1"/>
              </a:solidFill>
              <a:latin typeface="Arial" panose="020B0604020202020204" pitchFamily="34" charset="0"/>
              <a:ea typeface="宋体" panose="02010600030101010101" pitchFamily="2" charset="-122"/>
            </a:endParaRPr>
          </a:p>
          <a:p>
            <a:pPr defTabSz="457200">
              <a:defRPr/>
            </a:pP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I think it’s going to be hot that day, and I might get a </a:t>
            </a:r>
            <a:r>
              <a:rPr lang="en-US" altLang="zh-CN" b="1">
                <a:solidFill>
                  <a:schemeClr val="tx1"/>
                </a:solidFill>
                <a:latin typeface="Arial" panose="020B0604020202020204" pitchFamily="34" charset="0"/>
                <a:ea typeface="宋体" panose="02010600030101010101" pitchFamily="2" charset="-122"/>
              </a:rPr>
              <a:t>sunburnt</a:t>
            </a:r>
            <a:r>
              <a:rPr lang="en-US" altLang="zh-CN">
                <a:solidFill>
                  <a:schemeClr val="tx1"/>
                </a:solidFill>
                <a:latin typeface="Arial" panose="020B0604020202020204" pitchFamily="34" charset="0"/>
                <a:ea typeface="宋体" panose="02010600030101010101" pitchFamily="2" charset="-122"/>
              </a:rPr>
              <a:t>.</a:t>
            </a:r>
            <a:endParaRPr lang="en-US" altLang="zh-CN">
              <a:solidFill>
                <a:schemeClr val="tx1"/>
              </a:solidFill>
              <a:latin typeface="Arial" panose="020B0604020202020204" pitchFamily="34" charset="0"/>
              <a:ea typeface="宋体" panose="02010600030101010101" pitchFamily="2" charset="-122"/>
            </a:endParaRPr>
          </a:p>
          <a:p>
            <a:pPr defTabSz="457200">
              <a:defRPr/>
            </a:pPr>
            <a:r>
              <a:rPr lang="en-US" altLang="zh-CN">
                <a:solidFill>
                  <a:schemeClr val="tx1"/>
                </a:solidFill>
                <a:latin typeface="Arial" panose="020B0604020202020204" pitchFamily="34" charset="0"/>
                <a:ea typeface="宋体" panose="02010600030101010101" pitchFamily="2" charset="-122"/>
              </a:rPr>
              <a:t>Listen, let’s try something fun this time! You won’t break your arm or get a </a:t>
            </a:r>
            <a:r>
              <a:rPr lang="en-US" altLang="zh-CN" b="1">
                <a:solidFill>
                  <a:schemeClr val="tx1"/>
                </a:solidFill>
                <a:latin typeface="Arial" panose="020B0604020202020204" pitchFamily="34" charset="0"/>
                <a:ea typeface="宋体" panose="02010600030101010101" pitchFamily="2" charset="-122"/>
              </a:rPr>
              <a:t>sunsurnt.</a:t>
            </a:r>
            <a:endParaRPr lang="en-US" altLang="zh-CN" b="1">
              <a:solidFill>
                <a:schemeClr val="tx1"/>
              </a:solidFill>
              <a:latin typeface="Arial" panose="020B0604020202020204" pitchFamily="34" charset="0"/>
              <a:ea typeface="宋体" panose="02010600030101010101" pitchFamily="2" charset="-122"/>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bwMode="auto">
          <a:xfrm>
            <a:off x="609600" y="274638"/>
            <a:ext cx="10972800" cy="1143000"/>
          </a:xfrm>
          <a:prstGeom prst="rect">
            <a:avLst/>
          </a:prstGeom>
          <a:noFill/>
          <a:ln>
            <a:miter lim="800000"/>
          </a:ln>
        </p:spPr>
        <p:txBody>
          <a:bodyPr/>
          <a:lstStyle/>
          <a:p>
            <a:r>
              <a:rPr lang="zh-CN" altLang="en-US" smtClean="0">
                <a:ea typeface="宋体" panose="02010600030101010101" pitchFamily="2" charset="-122"/>
              </a:rPr>
              <a:t>备考建议</a:t>
            </a:r>
            <a:r>
              <a:rPr lang="en-US" altLang="zh-CN" smtClean="0">
                <a:ea typeface="宋体" panose="02010600030101010101" pitchFamily="2" charset="-122"/>
              </a:rPr>
              <a:t>:</a:t>
            </a:r>
            <a:endParaRPr lang="en-US" altLang="zh-CN" smtClean="0">
              <a:ea typeface="宋体" panose="02010600030101010101" pitchFamily="2" charset="-122"/>
              <a:sym typeface="inpin heiti"/>
            </a:endParaRPr>
          </a:p>
        </p:txBody>
      </p:sp>
      <p:sp>
        <p:nvSpPr>
          <p:cNvPr id="29698" name="Rectangle 3"/>
          <p:cNvSpPr>
            <a:spLocks noGrp="1" noChangeArrowheads="1"/>
          </p:cNvSpPr>
          <p:nvPr>
            <p:ph type="body" idx="4294967295"/>
          </p:nvPr>
        </p:nvSpPr>
        <p:spPr bwMode="auto">
          <a:xfrm>
            <a:off x="768350" y="892175"/>
            <a:ext cx="11126788" cy="5594350"/>
          </a:xfrm>
          <a:prstGeom prst="rect">
            <a:avLst/>
          </a:prstGeom>
          <a:noFill/>
          <a:ln>
            <a:miter lim="800000"/>
          </a:ln>
        </p:spPr>
        <p:txBody>
          <a:bodyPr/>
          <a:lstStyle/>
          <a:p>
            <a:endParaRPr lang="zh-CN" altLang="en-US" smtClean="0">
              <a:ea typeface="宋体" panose="02010600030101010101" pitchFamily="2" charset="-122"/>
              <a:sym typeface="inpin heiti"/>
            </a:endParaRPr>
          </a:p>
          <a:p>
            <a:endParaRPr lang="zh-CN" altLang="en-US" smtClean="0">
              <a:ea typeface="宋体" panose="02010600030101010101" pitchFamily="2" charset="-122"/>
              <a:sym typeface="inpin heiti"/>
            </a:endParaRPr>
          </a:p>
        </p:txBody>
      </p:sp>
      <p:sp>
        <p:nvSpPr>
          <p:cNvPr id="29699" name="Rectangle 4"/>
          <p:cNvSpPr>
            <a:spLocks noChangeArrowheads="1"/>
          </p:cNvSpPr>
          <p:nvPr/>
        </p:nvSpPr>
        <p:spPr bwMode="auto">
          <a:xfrm>
            <a:off x="800100" y="949325"/>
            <a:ext cx="9874250" cy="5568950"/>
          </a:xfrm>
          <a:prstGeom prst="rect">
            <a:avLst/>
          </a:prstGeom>
          <a:noFill/>
          <a:ln w="9525">
            <a:noFill/>
            <a:miter lim="800000"/>
          </a:ln>
        </p:spPr>
        <p:txBody>
          <a:bodyPr>
            <a:spAutoFit/>
          </a:bodyPr>
          <a:lstStyle/>
          <a:p>
            <a:pPr lvl="4"/>
            <a:r>
              <a:rPr lang="en-US" altLang="zh-CN" sz="2400">
                <a:sym typeface="inpin heiti"/>
              </a:rPr>
              <a:t>1.</a:t>
            </a:r>
            <a:r>
              <a:rPr lang="zh-CN" altLang="en-US" sz="2400">
                <a:sym typeface="inpin heiti"/>
              </a:rPr>
              <a:t>语音知识对听力的影响：</a:t>
            </a:r>
            <a:r>
              <a:rPr lang="zh-CN" altLang="en-US" sz="2400"/>
              <a:t>在听力理解的过程中，语音是第一位的，听者首先接受的是语音信息</a:t>
            </a:r>
            <a:r>
              <a:rPr lang="en-US" altLang="zh-CN" sz="2400"/>
              <a:t>(</a:t>
            </a:r>
            <a:r>
              <a:rPr lang="zh-CN" altLang="en-US" sz="2400"/>
              <a:t>短语和句子</a:t>
            </a:r>
            <a:r>
              <a:rPr lang="en-US" altLang="zh-CN" sz="2400"/>
              <a:t>)</a:t>
            </a:r>
            <a:r>
              <a:rPr lang="zh-CN" altLang="en-US" sz="2400"/>
              <a:t> </a:t>
            </a:r>
            <a:r>
              <a:rPr lang="en-US" altLang="zh-CN" sz="2400"/>
              <a:t>,</a:t>
            </a:r>
            <a:r>
              <a:rPr lang="zh-CN" altLang="en-US" sz="2400"/>
              <a:t>使他们在自己的语言图式中“对号入座”，根据已有的知识结构</a:t>
            </a:r>
            <a:r>
              <a:rPr lang="en-US" altLang="zh-CN" sz="2400"/>
              <a:t>( </a:t>
            </a:r>
            <a:r>
              <a:rPr lang="zh-CN" altLang="en-US" sz="2400"/>
              <a:t>图式 </a:t>
            </a:r>
            <a:r>
              <a:rPr lang="en-US" altLang="zh-CN" sz="2400"/>
              <a:t>),</a:t>
            </a:r>
            <a:r>
              <a:rPr lang="zh-CN" altLang="en-US" sz="2400"/>
              <a:t>开始对该信息进行建构，以理解其意义。</a:t>
            </a:r>
            <a:endParaRPr lang="zh-CN" altLang="en-US" sz="2400"/>
          </a:p>
          <a:p>
            <a:r>
              <a:rPr lang="zh-CN" altLang="en-US" sz="2400"/>
              <a:t>   </a:t>
            </a:r>
            <a:r>
              <a:rPr lang="zh-CN" altLang="en-US" sz="2400">
                <a:hlinkClick r:id="rId1" action="ppaction://hlinksldjump"/>
              </a:rPr>
              <a:t>   连读，音变，省音</a:t>
            </a:r>
            <a:endParaRPr lang="zh-CN" altLang="en-US" sz="2400"/>
          </a:p>
          <a:p>
            <a:endParaRPr lang="zh-CN" altLang="en-US" sz="2400"/>
          </a:p>
          <a:p>
            <a:r>
              <a:rPr lang="en-US" altLang="zh-CN" sz="2400"/>
              <a:t>2.</a:t>
            </a:r>
            <a:r>
              <a:rPr lang="zh-CN" altLang="en-US" sz="2400"/>
              <a:t>养成听前做好准备的习惯。提前浏览题干及各个选项，对考点进行大致了解，以便在听录音的时候有的放矢。</a:t>
            </a:r>
            <a:r>
              <a:rPr lang="en-US" altLang="zh-CN" sz="2400"/>
              <a:t>(</a:t>
            </a:r>
            <a:r>
              <a:rPr lang="zh-CN" altLang="en-US" sz="2400"/>
              <a:t>关注</a:t>
            </a:r>
            <a:r>
              <a:rPr lang="en-US" altLang="zh-CN" sz="2400"/>
              <a:t>4W1H</a:t>
            </a:r>
            <a:r>
              <a:rPr lang="zh-CN" altLang="en-US" sz="2400"/>
              <a:t>的提问以及男女说话人的观点）</a:t>
            </a:r>
            <a:endParaRPr lang="zh-CN" altLang="en-US" sz="2400"/>
          </a:p>
          <a:p>
            <a:endParaRPr lang="zh-CN" altLang="en-US" sz="2400"/>
          </a:p>
          <a:p>
            <a:r>
              <a:rPr lang="en-US" altLang="zh-CN" sz="2400"/>
              <a:t> 3.</a:t>
            </a:r>
            <a:r>
              <a:rPr lang="zh-CN" altLang="en-US" sz="2400"/>
              <a:t>平时多讲练，而非简单的测试。重视相关话题，场景词汇的积累。注意总结听力中经常出现的词汇及固定搭配，降低听力和理解障碍。（今年</a:t>
            </a:r>
            <a:r>
              <a:rPr lang="en-US" altLang="zh-CN" sz="2400"/>
              <a:t>7</a:t>
            </a:r>
            <a:r>
              <a:rPr lang="zh-CN" altLang="en-US" sz="2400"/>
              <a:t>月浙江听力中的</a:t>
            </a:r>
            <a:r>
              <a:rPr lang="en-US" altLang="zh-CN" sz="2400"/>
              <a:t>available, to-do list</a:t>
            </a:r>
            <a:r>
              <a:rPr lang="zh-CN" altLang="en-US" sz="2400"/>
              <a:t>；</a:t>
            </a:r>
            <a:r>
              <a:rPr lang="en-US" altLang="zh-CN" sz="2400"/>
              <a:t>safe and sound</a:t>
            </a:r>
            <a:r>
              <a:rPr lang="zh-CN" altLang="en-US" sz="2400"/>
              <a:t>）</a:t>
            </a:r>
            <a:endParaRPr lang="zh-CN" altLang="en-US" sz="2400"/>
          </a:p>
          <a:p>
            <a:endParaRPr lang="zh-CN" altLang="en-US" sz="2400"/>
          </a:p>
          <a:p>
            <a:endParaRPr lang="zh-CN" altLang="en-US" sz="2400"/>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Grp="1" noChangeAspect="1" noChangeArrowheads="1"/>
          </p:cNvPicPr>
          <p:nvPr>
            <p:ph type="body" idx="4294967295"/>
          </p:nvPr>
        </p:nvPicPr>
        <p:blipFill>
          <a:blip r:embed="rId1"/>
          <a:srcRect/>
          <a:stretch>
            <a:fillRect/>
          </a:stretch>
        </p:blipFill>
        <p:spPr bwMode="auto">
          <a:xfrm>
            <a:off x="298450" y="600075"/>
            <a:ext cx="11893550" cy="5492750"/>
          </a:xfrm>
          <a:prstGeom prst="rect">
            <a:avLst/>
          </a:prstGeom>
          <a:noFill/>
          <a:ln>
            <a:miter lim="800000"/>
            <a:headEnd/>
            <a:tailEnd/>
          </a:ln>
        </p:spPr>
      </p:pic>
      <p:sp>
        <p:nvSpPr>
          <p:cNvPr id="30722" name="AutoShape 3">
            <a:hlinkClick r:id="rId2" action="ppaction://hlinksldjump"/>
          </p:cNvPr>
          <p:cNvSpPr>
            <a:spLocks noChangeArrowheads="1"/>
          </p:cNvSpPr>
          <p:nvPr/>
        </p:nvSpPr>
        <p:spPr bwMode="auto">
          <a:xfrm>
            <a:off x="9471025" y="1449388"/>
            <a:ext cx="1311275" cy="828675"/>
          </a:xfrm>
          <a:prstGeom prst="leftArrow">
            <a:avLst>
              <a:gd name="adj1" fmla="val 50000"/>
              <a:gd name="adj2" fmla="val 39559"/>
            </a:avLst>
          </a:prstGeom>
          <a:solidFill>
            <a:schemeClr val="accent1"/>
          </a:solidFill>
          <a:ln w="9525">
            <a:solidFill>
              <a:schemeClr val="tx1"/>
            </a:solidFill>
            <a:miter lim="800000"/>
          </a:ln>
        </p:spPr>
        <p:txBody>
          <a:bodyPr wrap="none" anchor="ctr"/>
          <a:lstStyle/>
          <a:p>
            <a:endParaRPr lang="zh-CN" altLang="en-US" sz="1800"/>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44ee977d-bf81-4a73-a740-4712ae974c26}"/>
</p:tagLst>
</file>

<file path=ppt/tags/tag2.xml><?xml version="1.0" encoding="utf-8"?>
<p:tagLst xmlns:p="http://schemas.openxmlformats.org/presentationml/2006/main">
  <p:tag name="KSO_WM_UNIT_TABLE_BEAUTIFY" val="smartTable{c82b217b-5865-42d6-b37e-85fc5de1247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14799</Words>
  <Application>WPS 演示</Application>
  <PresentationFormat>自定义</PresentationFormat>
  <Paragraphs>719</Paragraphs>
  <Slides>50</Slides>
  <Notes>5</Notes>
  <HiddenSlides>0</HiddenSlides>
  <MMClips>1</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50</vt:i4>
      </vt:variant>
    </vt:vector>
  </HeadingPairs>
  <TitlesOfParts>
    <vt:vector size="75" baseType="lpstr">
      <vt:lpstr>Arial</vt:lpstr>
      <vt:lpstr>宋体</vt:lpstr>
      <vt:lpstr>Wingdings</vt:lpstr>
      <vt:lpstr>等线 Light</vt:lpstr>
      <vt:lpstr>微软雅黑</vt:lpstr>
      <vt:lpstr>等线</vt:lpstr>
      <vt:lpstr>方正雅士黑 简</vt:lpstr>
      <vt:lpstr>方正手迹-小欢卡通体</vt:lpstr>
      <vt:lpstr>Century Gothic</vt:lpstr>
      <vt:lpstr>inpin heiti</vt:lpstr>
      <vt:lpstr>Shit Happens</vt:lpstr>
      <vt:lpstr>Arial Unicode MS</vt:lpstr>
      <vt:lpstr>Times New Roman</vt:lpstr>
      <vt:lpstr>字魂59号-创粗黑</vt:lpstr>
      <vt:lpstr>Arial Narrow</vt:lpstr>
      <vt:lpstr>KTJ</vt:lpstr>
      <vt:lpstr>Georgia</vt:lpstr>
      <vt:lpstr>Calibri</vt:lpstr>
      <vt:lpstr>思源黑体 CN Bold</vt:lpstr>
      <vt:lpstr>黑体</vt:lpstr>
      <vt:lpstr>HelveticaNeue</vt:lpstr>
      <vt:lpstr>NumberOnly</vt:lpstr>
      <vt:lpstr>华文新魏</vt:lpstr>
      <vt:lpstr>Office 主题​​</vt:lpstr>
      <vt:lpstr>自定义设计方案</vt:lpstr>
      <vt:lpstr>PowerPoint 演示文稿</vt:lpstr>
      <vt:lpstr>PowerPoint 演示文稿</vt:lpstr>
      <vt:lpstr>PowerPoint 演示文稿</vt:lpstr>
      <vt:lpstr>3.When is the woman’s birthday? A. In May.      B. In April.     C. In March.</vt:lpstr>
      <vt:lpstr>PowerPoint 演示文稿</vt:lpstr>
      <vt:lpstr>PowerPoint 演示文稿</vt:lpstr>
      <vt:lpstr>12.What happened during the man’last fishing trip? A.He caught no fish. B.He got sunburnt. C.He broke his arm.</vt:lpstr>
      <vt:lpstr>备考建议:</vt:lpstr>
      <vt:lpstr>PowerPoint 演示文稿</vt:lpstr>
      <vt:lpstr>第二部分、阅读理解</vt:lpstr>
      <vt:lpstr>考题特点</vt:lpstr>
      <vt:lpstr>PowerPoint 演示文稿</vt:lpstr>
      <vt:lpstr>得分率较低的试题及分析0.67</vt:lpstr>
      <vt:lpstr>PowerPoint 演示文稿</vt:lpstr>
      <vt:lpstr>PowerPoint 演示文稿</vt:lpstr>
      <vt:lpstr>得分率较低的试题及分析 </vt:lpstr>
      <vt:lpstr>长难句</vt:lpstr>
      <vt:lpstr>PowerPoint 演示文稿</vt:lpstr>
      <vt:lpstr>PowerPoint 演示文稿</vt:lpstr>
      <vt:lpstr>得分率较低的试题及分析 难度系数0.46</vt:lpstr>
      <vt:lpstr>PowerPoint 演示文稿</vt:lpstr>
      <vt:lpstr>PowerPoint 演示文稿</vt:lpstr>
      <vt:lpstr>PowerPoint 演示文稿</vt:lpstr>
      <vt:lpstr>PowerPoint 演示文稿</vt:lpstr>
      <vt:lpstr>PowerPoint 演示文稿</vt:lpstr>
      <vt:lpstr>PowerPoint 演示文稿</vt:lpstr>
      <vt:lpstr>例证题：</vt:lpstr>
      <vt:lpstr>PowerPoint 演示文稿</vt:lpstr>
      <vt:lpstr>三去除 </vt:lpstr>
      <vt:lpstr>三构建</vt:lpstr>
      <vt:lpstr>PowerPoint 演示文稿</vt:lpstr>
      <vt:lpstr>PowerPoint 演示文稿</vt:lpstr>
      <vt:lpstr>PowerPoint 演示文稿</vt:lpstr>
      <vt:lpstr>PowerPoint 演示文稿</vt:lpstr>
      <vt:lpstr>PowerPoint 演示文稿</vt:lpstr>
      <vt:lpstr>第三部分：语言运用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备考策略： </vt:lpstr>
      <vt:lpstr>PowerPoint 演示文稿</vt:lpstr>
      <vt:lpstr>英语完形填空解题步骤</vt:lpstr>
      <vt:lpstr>PowerPoint 演示文稿</vt:lpstr>
      <vt:lpstr>PowerPoint 演示文稿</vt:lpstr>
    </vt:vector>
  </TitlesOfParts>
  <Company>雷锋PPT网 www.lfppt.com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雷锋PPT网 www.lfppt.com</dc:creator>
  <cp:keywords>雷锋PPT网 www.lfppt.com</cp:keywords>
  <dc:description>雷锋PPT网 www.lfppt.com</dc:description>
  <dc:subject>雷锋PPT网 www.lfppt.com</dc:subject>
  <cp:lastModifiedBy>南山有谷堆</cp:lastModifiedBy>
  <cp:revision>391</cp:revision>
  <dcterms:created xsi:type="dcterms:W3CDTF">2018-04-19T08:58:00Z</dcterms:created>
  <dcterms:modified xsi:type="dcterms:W3CDTF">2020-09-23T07:07:16Z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