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5"/>
  </p:notesMasterIdLst>
  <p:sldIdLst>
    <p:sldId id="465" r:id="rId3"/>
    <p:sldId id="410" r:id="rId4"/>
    <p:sldId id="412" r:id="rId6"/>
    <p:sldId id="413" r:id="rId7"/>
    <p:sldId id="415" r:id="rId8"/>
    <p:sldId id="414" r:id="rId9"/>
    <p:sldId id="416" r:id="rId10"/>
    <p:sldId id="417" r:id="rId11"/>
    <p:sldId id="418" r:id="rId12"/>
    <p:sldId id="419" r:id="rId13"/>
    <p:sldId id="421" r:id="rId14"/>
    <p:sldId id="422" r:id="rId15"/>
    <p:sldId id="423" r:id="rId16"/>
    <p:sldId id="424" r:id="rId17"/>
    <p:sldId id="425" r:id="rId18"/>
    <p:sldId id="426" r:id="rId19"/>
    <p:sldId id="427" r:id="rId20"/>
    <p:sldId id="428" r:id="rId21"/>
    <p:sldId id="429" r:id="rId22"/>
    <p:sldId id="430" r:id="rId23"/>
    <p:sldId id="431" r:id="rId24"/>
    <p:sldId id="432" r:id="rId25"/>
    <p:sldId id="433" r:id="rId26"/>
    <p:sldId id="434" r:id="rId27"/>
    <p:sldId id="435" r:id="rId28"/>
    <p:sldId id="437" r:id="rId29"/>
    <p:sldId id="438" r:id="rId30"/>
    <p:sldId id="439" r:id="rId31"/>
    <p:sldId id="440" r:id="rId32"/>
    <p:sldId id="441" r:id="rId33"/>
    <p:sldId id="442" r:id="rId34"/>
    <p:sldId id="443" r:id="rId35"/>
    <p:sldId id="444" r:id="rId36"/>
    <p:sldId id="445" r:id="rId37"/>
    <p:sldId id="446" r:id="rId38"/>
    <p:sldId id="447" r:id="rId39"/>
    <p:sldId id="448" r:id="rId40"/>
    <p:sldId id="449" r:id="rId41"/>
    <p:sldId id="450" r:id="rId42"/>
    <p:sldId id="451" r:id="rId43"/>
    <p:sldId id="452" r:id="rId44"/>
    <p:sldId id="453" r:id="rId45"/>
    <p:sldId id="454" r:id="rId46"/>
    <p:sldId id="455" r:id="rId47"/>
    <p:sldId id="456" r:id="rId48"/>
    <p:sldId id="457" r:id="rId49"/>
    <p:sldId id="458" r:id="rId50"/>
    <p:sldId id="459" r:id="rId51"/>
    <p:sldId id="460" r:id="rId52"/>
    <p:sldId id="461" r:id="rId53"/>
    <p:sldId id="462" r:id="rId54"/>
    <p:sldId id="464" r:id="rId55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DCDCDC"/>
    <a:srgbClr val="F0F0F0"/>
    <a:srgbClr val="E6E6E6"/>
    <a:srgbClr val="C8C8C8"/>
    <a:srgbClr val="FAFAFA"/>
    <a:srgbClr val="BEBE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778" autoAdjust="0"/>
    <p:restoredTop sz="94660"/>
  </p:normalViewPr>
  <p:slideViewPr>
    <p:cSldViewPr snapToGrid="0">
      <p:cViewPr varScale="1">
        <p:scale>
          <a:sx n="99" d="100"/>
          <a:sy n="99" d="100"/>
        </p:scale>
        <p:origin x="84" y="582"/>
      </p:cViewPr>
      <p:guideLst>
        <p:guide orient="horz" pos="2138"/>
        <p:guide pos="3821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92" d="100"/>
          <a:sy n="92" d="100"/>
        </p:scale>
        <p:origin x="2550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8" Type="http://schemas.openxmlformats.org/officeDocument/2006/relationships/tableStyles" Target="tableStyles.xml"/><Relationship Id="rId57" Type="http://schemas.openxmlformats.org/officeDocument/2006/relationships/viewProps" Target="viewProps.xml"/><Relationship Id="rId56" Type="http://schemas.openxmlformats.org/officeDocument/2006/relationships/presProps" Target="presProps.xml"/><Relationship Id="rId55" Type="http://schemas.openxmlformats.org/officeDocument/2006/relationships/slide" Target="slides/slide52.xml"/><Relationship Id="rId54" Type="http://schemas.openxmlformats.org/officeDocument/2006/relationships/slide" Target="slides/slide51.xml"/><Relationship Id="rId53" Type="http://schemas.openxmlformats.org/officeDocument/2006/relationships/slide" Target="slides/slide50.xml"/><Relationship Id="rId52" Type="http://schemas.openxmlformats.org/officeDocument/2006/relationships/slide" Target="slides/slide49.xml"/><Relationship Id="rId51" Type="http://schemas.openxmlformats.org/officeDocument/2006/relationships/slide" Target="slides/slide48.xml"/><Relationship Id="rId50" Type="http://schemas.openxmlformats.org/officeDocument/2006/relationships/slide" Target="slides/slide47.xml"/><Relationship Id="rId5" Type="http://schemas.openxmlformats.org/officeDocument/2006/relationships/notesMaster" Target="notesMasters/notesMaster1.xml"/><Relationship Id="rId49" Type="http://schemas.openxmlformats.org/officeDocument/2006/relationships/slide" Target="slides/slide46.xml"/><Relationship Id="rId48" Type="http://schemas.openxmlformats.org/officeDocument/2006/relationships/slide" Target="slides/slide45.xml"/><Relationship Id="rId47" Type="http://schemas.openxmlformats.org/officeDocument/2006/relationships/slide" Target="slides/slide44.xml"/><Relationship Id="rId46" Type="http://schemas.openxmlformats.org/officeDocument/2006/relationships/slide" Target="slides/slide43.xml"/><Relationship Id="rId45" Type="http://schemas.openxmlformats.org/officeDocument/2006/relationships/slide" Target="slides/slide42.xml"/><Relationship Id="rId44" Type="http://schemas.openxmlformats.org/officeDocument/2006/relationships/slide" Target="slides/slide41.xml"/><Relationship Id="rId43" Type="http://schemas.openxmlformats.org/officeDocument/2006/relationships/slide" Target="slides/slide40.xml"/><Relationship Id="rId42" Type="http://schemas.openxmlformats.org/officeDocument/2006/relationships/slide" Target="slides/slide39.xml"/><Relationship Id="rId41" Type="http://schemas.openxmlformats.org/officeDocument/2006/relationships/slide" Target="slides/slide38.xml"/><Relationship Id="rId40" Type="http://schemas.openxmlformats.org/officeDocument/2006/relationships/slide" Target="slides/slide37.xml"/><Relationship Id="rId4" Type="http://schemas.openxmlformats.org/officeDocument/2006/relationships/slide" Target="slides/slide2.xml"/><Relationship Id="rId39" Type="http://schemas.openxmlformats.org/officeDocument/2006/relationships/slide" Target="slides/slide36.xml"/><Relationship Id="rId38" Type="http://schemas.openxmlformats.org/officeDocument/2006/relationships/slide" Target="slides/slide35.xml"/><Relationship Id="rId37" Type="http://schemas.openxmlformats.org/officeDocument/2006/relationships/slide" Target="slides/slide34.xml"/><Relationship Id="rId36" Type="http://schemas.openxmlformats.org/officeDocument/2006/relationships/slide" Target="slides/slide33.xml"/><Relationship Id="rId35" Type="http://schemas.openxmlformats.org/officeDocument/2006/relationships/slide" Target="slides/slide32.xml"/><Relationship Id="rId34" Type="http://schemas.openxmlformats.org/officeDocument/2006/relationships/slide" Target="slides/slide31.xml"/><Relationship Id="rId33" Type="http://schemas.openxmlformats.org/officeDocument/2006/relationships/slide" Target="slides/slide30.xml"/><Relationship Id="rId32" Type="http://schemas.openxmlformats.org/officeDocument/2006/relationships/slide" Target="slides/slide29.xml"/><Relationship Id="rId31" Type="http://schemas.openxmlformats.org/officeDocument/2006/relationships/slide" Target="slides/slide28.xml"/><Relationship Id="rId30" Type="http://schemas.openxmlformats.org/officeDocument/2006/relationships/slide" Target="slides/slide27.xml"/><Relationship Id="rId3" Type="http://schemas.openxmlformats.org/officeDocument/2006/relationships/slide" Target="slides/slide1.xml"/><Relationship Id="rId29" Type="http://schemas.openxmlformats.org/officeDocument/2006/relationships/slide" Target="slides/slide26.xml"/><Relationship Id="rId28" Type="http://schemas.openxmlformats.org/officeDocument/2006/relationships/slide" Target="slides/slide25.xml"/><Relationship Id="rId27" Type="http://schemas.openxmlformats.org/officeDocument/2006/relationships/slide" Target="slides/slide24.xml"/><Relationship Id="rId26" Type="http://schemas.openxmlformats.org/officeDocument/2006/relationships/slide" Target="slides/slide23.xml"/><Relationship Id="rId25" Type="http://schemas.openxmlformats.org/officeDocument/2006/relationships/slide" Target="slides/slide22.xml"/><Relationship Id="rId24" Type="http://schemas.openxmlformats.org/officeDocument/2006/relationships/slide" Target="slides/slide21.xml"/><Relationship Id="rId23" Type="http://schemas.openxmlformats.org/officeDocument/2006/relationships/slide" Target="slides/slide20.xml"/><Relationship Id="rId22" Type="http://schemas.openxmlformats.org/officeDocument/2006/relationships/slide" Target="slides/slide19.xml"/><Relationship Id="rId21" Type="http://schemas.openxmlformats.org/officeDocument/2006/relationships/slide" Target="slides/slide18.xml"/><Relationship Id="rId20" Type="http://schemas.openxmlformats.org/officeDocument/2006/relationships/slide" Target="slides/slide17.xml"/><Relationship Id="rId2" Type="http://schemas.openxmlformats.org/officeDocument/2006/relationships/theme" Target="theme/theme1.xml"/><Relationship Id="rId19" Type="http://schemas.openxmlformats.org/officeDocument/2006/relationships/slide" Target="slides/slide16.xml"/><Relationship Id="rId18" Type="http://schemas.openxmlformats.org/officeDocument/2006/relationships/slide" Target="slides/slide15.xml"/><Relationship Id="rId17" Type="http://schemas.openxmlformats.org/officeDocument/2006/relationships/slide" Target="slides/slide14.xml"/><Relationship Id="rId16" Type="http://schemas.openxmlformats.org/officeDocument/2006/relationships/slide" Target="slides/slide13.xml"/><Relationship Id="rId15" Type="http://schemas.openxmlformats.org/officeDocument/2006/relationships/slide" Target="slides/slide12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A48B96-639E-45A3-A0BA-2464DFDB1FA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837353-30EB-4A48-80EB-173D804AEFB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7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6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D0DACE-38E0-42D2-9336-2B707D34BC6D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D0DACE-38E0-42D2-9336-2B707D34BC6D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/>
          <p:nvPr>
            <p:ph type="sldImg" idx="2"/>
          </p:nvPr>
        </p:nvSpPr>
        <p:spPr/>
      </p:sp>
      <p:sp>
        <p:nvSpPr>
          <p:cNvPr id="3" name="文本占位符 2"/>
          <p:cNvSpPr/>
          <p:nvPr>
            <p:ph type="body" idx="3"/>
          </p:nvPr>
        </p:nvSpPr>
        <p:spPr/>
        <p:txBody>
          <a:bodyPr/>
          <a:p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6" Type="http://schemas.openxmlformats.org/officeDocument/2006/relationships/tags" Target="../tags/tag5.xml"/><Relationship Id="rId5" Type="http://schemas.openxmlformats.org/officeDocument/2006/relationships/tags" Target="../tags/tag4.xml"/><Relationship Id="rId4" Type="http://schemas.openxmlformats.org/officeDocument/2006/relationships/tags" Target="../tags/tag3.xml"/><Relationship Id="rId3" Type="http://schemas.openxmlformats.org/officeDocument/2006/relationships/tags" Target="../tags/tag2.xml"/><Relationship Id="rId2" Type="http://schemas.openxmlformats.org/officeDocument/2006/relationships/tags" Target="../tags/tag1.xml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5" Type="http://schemas.openxmlformats.org/officeDocument/2006/relationships/tags" Target="../tags/tag51.xml"/><Relationship Id="rId4" Type="http://schemas.openxmlformats.org/officeDocument/2006/relationships/tags" Target="../tags/tag50.xml"/><Relationship Id="rId3" Type="http://schemas.openxmlformats.org/officeDocument/2006/relationships/tags" Target="../tags/tag49.xml"/><Relationship Id="rId2" Type="http://schemas.openxmlformats.org/officeDocument/2006/relationships/tags" Target="../tags/tag48.xml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6" Type="http://schemas.openxmlformats.org/officeDocument/2006/relationships/tags" Target="../tags/tag56.xml"/><Relationship Id="rId5" Type="http://schemas.openxmlformats.org/officeDocument/2006/relationships/tags" Target="../tags/tag55.xml"/><Relationship Id="rId4" Type="http://schemas.openxmlformats.org/officeDocument/2006/relationships/tags" Target="../tags/tag54.xml"/><Relationship Id="rId3" Type="http://schemas.openxmlformats.org/officeDocument/2006/relationships/tags" Target="../tags/tag53.xml"/><Relationship Id="rId2" Type="http://schemas.openxmlformats.org/officeDocument/2006/relationships/tags" Target="../tags/tag52.xml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6" Type="http://schemas.openxmlformats.org/officeDocument/2006/relationships/tags" Target="../tags/tag10.xml"/><Relationship Id="rId5" Type="http://schemas.openxmlformats.org/officeDocument/2006/relationships/tags" Target="../tags/tag9.xml"/><Relationship Id="rId4" Type="http://schemas.openxmlformats.org/officeDocument/2006/relationships/tags" Target="../tags/tag8.xml"/><Relationship Id="rId3" Type="http://schemas.openxmlformats.org/officeDocument/2006/relationships/tags" Target="../tags/tag7.xml"/><Relationship Id="rId2" Type="http://schemas.openxmlformats.org/officeDocument/2006/relationships/tags" Target="../tags/tag6.xml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6" Type="http://schemas.openxmlformats.org/officeDocument/2006/relationships/tags" Target="../tags/tag15.xml"/><Relationship Id="rId5" Type="http://schemas.openxmlformats.org/officeDocument/2006/relationships/tags" Target="../tags/tag14.xml"/><Relationship Id="rId4" Type="http://schemas.openxmlformats.org/officeDocument/2006/relationships/tags" Target="../tags/tag13.xml"/><Relationship Id="rId3" Type="http://schemas.openxmlformats.org/officeDocument/2006/relationships/tags" Target="../tags/tag12.xml"/><Relationship Id="rId2" Type="http://schemas.openxmlformats.org/officeDocument/2006/relationships/tags" Target="../tags/tag11.xml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7" Type="http://schemas.openxmlformats.org/officeDocument/2006/relationships/tags" Target="../tags/tag21.xml"/><Relationship Id="rId6" Type="http://schemas.openxmlformats.org/officeDocument/2006/relationships/tags" Target="../tags/tag20.xml"/><Relationship Id="rId5" Type="http://schemas.openxmlformats.org/officeDocument/2006/relationships/tags" Target="../tags/tag19.xml"/><Relationship Id="rId4" Type="http://schemas.openxmlformats.org/officeDocument/2006/relationships/tags" Target="../tags/tag18.xml"/><Relationship Id="rId3" Type="http://schemas.openxmlformats.org/officeDocument/2006/relationships/tags" Target="../tags/tag17.xml"/><Relationship Id="rId2" Type="http://schemas.openxmlformats.org/officeDocument/2006/relationships/tags" Target="../tags/tag16.xml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9" Type="http://schemas.openxmlformats.org/officeDocument/2006/relationships/tags" Target="../tags/tag29.xml"/><Relationship Id="rId8" Type="http://schemas.openxmlformats.org/officeDocument/2006/relationships/tags" Target="../tags/tag28.xml"/><Relationship Id="rId7" Type="http://schemas.openxmlformats.org/officeDocument/2006/relationships/tags" Target="../tags/tag27.xml"/><Relationship Id="rId6" Type="http://schemas.openxmlformats.org/officeDocument/2006/relationships/tags" Target="../tags/tag26.xml"/><Relationship Id="rId5" Type="http://schemas.openxmlformats.org/officeDocument/2006/relationships/tags" Target="../tags/tag25.xml"/><Relationship Id="rId4" Type="http://schemas.openxmlformats.org/officeDocument/2006/relationships/tags" Target="../tags/tag24.xml"/><Relationship Id="rId3" Type="http://schemas.openxmlformats.org/officeDocument/2006/relationships/tags" Target="../tags/tag23.xml"/><Relationship Id="rId2" Type="http://schemas.openxmlformats.org/officeDocument/2006/relationships/tags" Target="../tags/tag22.xml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5" Type="http://schemas.openxmlformats.org/officeDocument/2006/relationships/tags" Target="../tags/tag33.xml"/><Relationship Id="rId4" Type="http://schemas.openxmlformats.org/officeDocument/2006/relationships/tags" Target="../tags/tag32.xml"/><Relationship Id="rId3" Type="http://schemas.openxmlformats.org/officeDocument/2006/relationships/tags" Target="../tags/tag31.xml"/><Relationship Id="rId2" Type="http://schemas.openxmlformats.org/officeDocument/2006/relationships/tags" Target="../tags/tag30.xml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4" Type="http://schemas.openxmlformats.org/officeDocument/2006/relationships/tags" Target="../tags/tag36.xml"/><Relationship Id="rId3" Type="http://schemas.openxmlformats.org/officeDocument/2006/relationships/tags" Target="../tags/tag35.xml"/><Relationship Id="rId2" Type="http://schemas.openxmlformats.org/officeDocument/2006/relationships/tags" Target="../tags/tag34.xml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7" Type="http://schemas.openxmlformats.org/officeDocument/2006/relationships/tags" Target="../tags/tag42.xml"/><Relationship Id="rId6" Type="http://schemas.openxmlformats.org/officeDocument/2006/relationships/tags" Target="../tags/tag41.xml"/><Relationship Id="rId5" Type="http://schemas.openxmlformats.org/officeDocument/2006/relationships/tags" Target="../tags/tag40.xml"/><Relationship Id="rId4" Type="http://schemas.openxmlformats.org/officeDocument/2006/relationships/tags" Target="../tags/tag39.xml"/><Relationship Id="rId3" Type="http://schemas.openxmlformats.org/officeDocument/2006/relationships/tags" Target="../tags/tag38.xml"/><Relationship Id="rId2" Type="http://schemas.openxmlformats.org/officeDocument/2006/relationships/tags" Target="../tags/tag37.xml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6" Type="http://schemas.openxmlformats.org/officeDocument/2006/relationships/tags" Target="../tags/tag47.xml"/><Relationship Id="rId5" Type="http://schemas.openxmlformats.org/officeDocument/2006/relationships/tags" Target="../tags/tag46.xml"/><Relationship Id="rId4" Type="http://schemas.openxmlformats.org/officeDocument/2006/relationships/tags" Target="../tags/tag45.xml"/><Relationship Id="rId3" Type="http://schemas.openxmlformats.org/officeDocument/2006/relationships/tags" Target="../tags/tag44.xml"/><Relationship Id="rId2" Type="http://schemas.openxmlformats.org/officeDocument/2006/relationships/tags" Target="../tags/tag43.xml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 hasCustomPrompt="1"/>
            <p:custDataLst>
              <p:tags r:id="rId2"/>
            </p:custDataLst>
          </p:nvPr>
        </p:nvSpPr>
        <p:spPr>
          <a:xfrm>
            <a:off x="1198800" y="914400"/>
            <a:ext cx="9799200" cy="2570400"/>
          </a:xfrm>
        </p:spPr>
        <p:txBody>
          <a:bodyPr lIns="90000" tIns="46800" rIns="90000" bIns="46800" anchor="b" anchorCtr="0">
            <a:normAutofit/>
          </a:bodyPr>
          <a:lstStyle>
            <a:lvl1pPr algn="ctr">
              <a:defRPr sz="6000" b="1" i="0" spc="300" baseline="0">
                <a:solidFill>
                  <a:schemeClr val="tx1">
                    <a:lumMod val="85000"/>
                    <a:lumOff val="15000"/>
                  </a:schemeClr>
                </a:solidFill>
                <a:effectLst/>
              </a:defRPr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  <p:custDataLst>
              <p:tags r:id="rId3"/>
            </p:custDataLst>
          </p:nvPr>
        </p:nvSpPr>
        <p:spPr>
          <a:xfrm>
            <a:off x="1198800" y="3560400"/>
            <a:ext cx="9799200" cy="1472400"/>
          </a:xfrm>
        </p:spPr>
        <p:txBody>
          <a:bodyPr lIns="90000" tIns="46800" rIns="90000" bIns="46800">
            <a:normAutofit/>
          </a:bodyPr>
          <a:lstStyle>
            <a:lvl1pPr marL="0" indent="0" algn="ctr" eaLnBrk="1" fontAlgn="auto" latinLnBrk="0" hangingPunct="1">
              <a:lnSpc>
                <a:spcPct val="110000"/>
              </a:lnSpc>
              <a:buNone/>
              <a:defRPr sz="2400" u="none" strike="noStrike" kern="1200" cap="none" spc="20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单击此处编辑副标题</a:t>
            </a:r>
            <a:endParaRPr lang="zh-CN" altLang="en-US" dirty="0"/>
          </a:p>
        </p:txBody>
      </p:sp>
      <p:sp>
        <p:nvSpPr>
          <p:cNvPr id="16" name="日期占位符 15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17" name="页脚占位符 16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5"/>
            </p:custDataLst>
          </p:nvPr>
        </p:nvSpPr>
        <p:spPr>
          <a:xfrm>
            <a:off x="608400" y="774000"/>
            <a:ext cx="10972800" cy="5482800"/>
          </a:xfrm>
        </p:spPr>
        <p:txBody>
          <a:bodyPr/>
          <a:lstStyle>
            <a:lvl1pPr marL="228600" indent="-228600" eaLnBrk="1" fontAlgn="auto" latinLnBrk="0" hangingPunct="1">
              <a:lnSpc>
                <a:spcPct val="130000"/>
              </a:lnSpc>
              <a:buFont typeface="Arial" panose="020B0604020202020204" pitchFamily="34" charset="0"/>
              <a:buChar char="●"/>
              <a:defRPr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</a:defRPr>
            </a:lvl1pPr>
            <a:lvl2pPr marL="685800" indent="-228600" defTabSz="914400" eaLnBrk="1" fontAlgn="auto" latinLnBrk="0" hangingPunct="1">
              <a:lnSpc>
                <a:spcPct val="120000"/>
              </a:lnSpc>
              <a:buFont typeface="Arial" panose="020B0604020202020204" pitchFamily="34" charset="0"/>
              <a:buChar char="●"/>
              <a:tabLst>
                <a:tab pos="1609725" algn="l"/>
                <a:tab pos="1609725" algn="l"/>
                <a:tab pos="1609725" algn="l"/>
                <a:tab pos="1609725" algn="l"/>
              </a:tabLst>
              <a:defRPr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</a:defRPr>
            </a:lvl2pPr>
            <a:lvl3pPr marL="1143000" indent="-228600" eaLnBrk="1" fontAlgn="auto" latinLnBrk="0" hangingPunct="1">
              <a:lnSpc>
                <a:spcPct val="120000"/>
              </a:lnSpc>
              <a:buFont typeface="Arial" panose="020B0604020202020204" pitchFamily="34" charset="0"/>
              <a:buChar char="●"/>
              <a:defRPr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</a:defRPr>
            </a:lvl3pPr>
            <a:lvl4pPr marL="1600200" indent="-228600" eaLnBrk="1" fontAlgn="auto" latinLnBrk="0" hangingPunct="1">
              <a:lnSpc>
                <a:spcPct val="120000"/>
              </a:lnSpc>
              <a:buFont typeface="Wingdings" panose="05000000000000000000" charset="0"/>
              <a:buChar char=""/>
              <a:defRPr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</a:defRPr>
            </a:lvl4pPr>
            <a:lvl5pPr marL="2057400" indent="-228600" eaLnBrk="1" fontAlgn="auto" latinLnBrk="0" hangingPunct="1">
              <a:lnSpc>
                <a:spcPct val="120000"/>
              </a:lnSpc>
              <a:buFont typeface="Arial" panose="020B0604020202020204" pitchFamily="34" charset="0"/>
              <a:buChar char="•"/>
              <a:defRPr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末尾幻灯片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5"/>
            </p:custDataLst>
          </p:nvPr>
        </p:nvSpPr>
        <p:spPr>
          <a:xfrm>
            <a:off x="1198800" y="2484000"/>
            <a:ext cx="9799200" cy="1018800"/>
          </a:xfrm>
        </p:spPr>
        <p:txBody>
          <a:bodyPr vert="horz" lIns="90000" tIns="46800" rIns="90000" bIns="46800" rtlCol="0" anchor="t" anchorCtr="0">
            <a:normAutofit/>
          </a:bodyPr>
          <a:lstStyle>
            <a:lvl1pPr marL="0" marR="0" algn="ctr" defTabSz="914400" rtl="0" eaLnBrk="1" fontAlgn="auto" latinLnBrk="0" hangingPunct="1">
              <a:lnSpc>
                <a:spcPct val="100000"/>
              </a:lnSpc>
              <a:buNone/>
              <a:defRPr kumimoji="0" lang="zh-CN" altLang="en-US" sz="6000" b="1" i="0" u="none" strike="noStrike" kern="1200" cap="none" spc="30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uFillTx/>
                <a:latin typeface="Arial" panose="020B0604020202020204" pitchFamily="34" charset="0"/>
                <a:ea typeface="微软雅黑" panose="020B0503020204020204" pitchFamily="34" charset="-122"/>
                <a:cs typeface="+mj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单击此处编辑标题</a:t>
            </a:r>
            <a:endParaRPr>
              <a:sym typeface="+mn-ea"/>
            </a:endParaRPr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  <p:custDataLst>
              <p:tags r:id="rId6"/>
            </p:custDataLst>
          </p:nvPr>
        </p:nvSpPr>
        <p:spPr>
          <a:xfrm>
            <a:off x="1198800" y="3560400"/>
            <a:ext cx="9799200" cy="471600"/>
          </a:xfrm>
        </p:spPr>
        <p:txBody>
          <a:bodyPr lIns="90000" tIns="46800" rIns="90000" bIns="46800">
            <a:normAutofit/>
          </a:bodyPr>
          <a:lstStyle>
            <a:lvl1pPr marL="0" indent="0" algn="ctr">
              <a:lnSpc>
                <a:spcPct val="110000"/>
              </a:lnSpc>
              <a:buNone/>
              <a:defRPr sz="2400" spc="2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3600" b="1" i="0" u="none" strike="noStrike" kern="1200" cap="none" spc="30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j-cs"/>
                <a:sym typeface="+mn-ea"/>
              </a:defRPr>
            </a:lvl1pPr>
          </a:lstStyle>
          <a:p>
            <a:pPr lvl="0"/>
            <a:r>
              <a:rPr dirty="0">
                <a:sym typeface="+mn-ea"/>
              </a:rPr>
              <a:t>单击此处编辑母版标题样式</a:t>
            </a:r>
            <a:endParaRPr dirty="0">
              <a:sym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>
          <a:xfrm>
            <a:off x="608400" y="1490400"/>
            <a:ext cx="10969200" cy="4759200"/>
          </a:xfrm>
        </p:spPr>
        <p:txBody>
          <a:bodyPr vert="horz" lIns="90000" tIns="46800" rIns="90000" bIns="46800" rtlCol="0">
            <a:norm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●"/>
              <a:defRPr kumimoji="0" lang="zh-CN" altLang="en-US" sz="18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●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●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  <a:buFont typeface="Wingdings" panose="05000000000000000000" charset="0"/>
              <a:buChar char=""/>
              <a:defRPr kumimoji="0" lang="zh-CN" altLang="en-US" sz="14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kumimoji="0" lang="zh-CN" altLang="en-US" sz="14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5pPr>
            <a:lvl6pPr marL="2286000" indent="0">
              <a:buNone/>
              <a:defRPr/>
            </a:lvl6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  <a:p>
            <a:pPr lvl="1"/>
            <a:r>
              <a:rPr dirty="0">
                <a:sym typeface="+mn-ea"/>
              </a:rPr>
              <a:t>第二级</a:t>
            </a:r>
            <a:endParaRPr dirty="0">
              <a:sym typeface="+mn-ea"/>
            </a:endParaRPr>
          </a:p>
          <a:p>
            <a:pPr lvl="2"/>
            <a:r>
              <a:rPr dirty="0">
                <a:sym typeface="+mn-ea"/>
              </a:rPr>
              <a:t>第三级</a:t>
            </a:r>
            <a:endParaRPr dirty="0">
              <a:sym typeface="+mn-ea"/>
            </a:endParaRPr>
          </a:p>
          <a:p>
            <a:pPr lvl="3"/>
            <a:r>
              <a:rPr dirty="0">
                <a:sym typeface="+mn-ea"/>
              </a:rPr>
              <a:t>第四级</a:t>
            </a:r>
            <a:endParaRPr dirty="0">
              <a:sym typeface="+mn-ea"/>
            </a:endParaRPr>
          </a:p>
          <a:p>
            <a:pPr lvl="4"/>
            <a:r>
              <a:rPr dirty="0">
                <a:sym typeface="+mn-ea"/>
              </a:rPr>
              <a:t>第五级</a:t>
            </a:r>
            <a:endParaRPr dirty="0">
              <a:sym typeface="+mn-ea"/>
            </a:endParaRP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2"/>
            </p:custDataLst>
          </p:nvPr>
        </p:nvSpPr>
        <p:spPr>
          <a:xfrm>
            <a:off x="1990800" y="3848400"/>
            <a:ext cx="7768800" cy="766800"/>
          </a:xfrm>
        </p:spPr>
        <p:txBody>
          <a:bodyPr lIns="90000" tIns="46800" rIns="90000" bIns="46800" anchor="b" anchorCtr="0">
            <a:normAutofit/>
          </a:bodyPr>
          <a:lstStyle>
            <a:lvl1pPr>
              <a:defRPr sz="4400" b="1" i="0" u="none" strike="noStrike" kern="1200" cap="none" spc="300" normalizeH="0" baseline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uFillTx/>
              </a:defRPr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1990800" y="4615200"/>
            <a:ext cx="7768800" cy="867600"/>
          </a:xfrm>
        </p:spPr>
        <p:txBody>
          <a:bodyPr lIns="90000" tIns="46800" rIns="90000" bIns="46800">
            <a:normAutofit/>
          </a:bodyPr>
          <a:lstStyle>
            <a:lvl1pPr marL="0" indent="0" eaLnBrk="1" fontAlgn="auto" latinLnBrk="0" hangingPunct="1">
              <a:lnSpc>
                <a:spcPct val="130000"/>
              </a:lnSpc>
              <a:buNone/>
              <a:defRPr kumimoji="0" lang="zh-CN" altLang="en-US" sz="1800" b="0" i="0" u="none" strike="noStrike" kern="1200" cap="none" spc="150" normalizeH="0" baseline="0" noProof="1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3600" b="1" i="0" u="none" strike="noStrike" kern="1200" cap="none" spc="30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j-cs"/>
                <a:sym typeface="+mn-ea"/>
              </a:defRPr>
            </a:lvl1pPr>
          </a:lstStyle>
          <a:p>
            <a:pPr lvl="0"/>
            <a:r>
              <a:rPr dirty="0">
                <a:sym typeface="+mn-ea"/>
              </a:rPr>
              <a:t>单击此处编辑母版标题样式</a:t>
            </a:r>
            <a:endParaRPr dirty="0">
              <a:sym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  <p:custDataLst>
              <p:tags r:id="rId3"/>
            </p:custDataLst>
          </p:nvPr>
        </p:nvSpPr>
        <p:spPr>
          <a:xfrm>
            <a:off x="608400" y="1501200"/>
            <a:ext cx="5176800" cy="4748400"/>
          </a:xfrm>
        </p:spPr>
        <p:txBody>
          <a:bodyPr vert="horz" lIns="90000" tIns="46800" rIns="90000" bIns="46800" rtlCol="0">
            <a:norm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●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●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●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  <a:buFont typeface="Wingdings" panose="05000000000000000000" charset="0"/>
              <a:buChar char=""/>
              <a:defRPr kumimoji="0" lang="zh-CN" altLang="en-US" sz="14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kumimoji="0" lang="zh-CN" altLang="en-US" sz="14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5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  <a:p>
            <a:pPr lvl="1"/>
            <a:r>
              <a:rPr dirty="0">
                <a:sym typeface="+mn-ea"/>
              </a:rPr>
              <a:t>第二级</a:t>
            </a:r>
            <a:endParaRPr dirty="0">
              <a:sym typeface="+mn-ea"/>
            </a:endParaRPr>
          </a:p>
          <a:p>
            <a:pPr lvl="2"/>
            <a:r>
              <a:rPr dirty="0">
                <a:sym typeface="+mn-ea"/>
              </a:rPr>
              <a:t>第三级</a:t>
            </a:r>
            <a:endParaRPr dirty="0">
              <a:sym typeface="+mn-ea"/>
            </a:endParaRPr>
          </a:p>
          <a:p>
            <a:pPr lvl="3"/>
            <a:r>
              <a:rPr dirty="0">
                <a:sym typeface="+mn-ea"/>
              </a:rPr>
              <a:t>第四级</a:t>
            </a:r>
            <a:endParaRPr dirty="0">
              <a:sym typeface="+mn-ea"/>
            </a:endParaRPr>
          </a:p>
          <a:p>
            <a:pPr lvl="4"/>
            <a:r>
              <a:rPr dirty="0">
                <a:sym typeface="+mn-ea"/>
              </a:rPr>
              <a:t>第五级</a:t>
            </a:r>
            <a:endParaRPr dirty="0">
              <a:sym typeface="+mn-ea"/>
            </a:endParaRP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411600" y="1501200"/>
            <a:ext cx="5176800" cy="4748400"/>
          </a:xfrm>
        </p:spPr>
        <p:txBody>
          <a:bodyPr lIns="90000" tIns="46800" rIns="90000" bIns="46800">
            <a:normAutofit/>
          </a:bodyPr>
          <a:lstStyle>
            <a:lvl1pPr marL="228600" indent="-228600" eaLnBrk="1" fontAlgn="auto" latinLnBrk="0" hangingPunct="1">
              <a:lnSpc>
                <a:spcPct val="130000"/>
              </a:lnSpc>
              <a:spcAft>
                <a:spcPts val="600"/>
              </a:spcAft>
              <a:buFont typeface="Arial" panose="020B0604020202020204" pitchFamily="34" charset="0"/>
              <a:buChar char="●"/>
              <a:defRPr sz="1600"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  <a:lvl2pPr marL="685800" indent="-228600" defTabSz="914400" eaLnBrk="1" fontAlgn="auto" latinLnBrk="0" hangingPunct="1">
              <a:lnSpc>
                <a:spcPct val="120000"/>
              </a:lnSpc>
              <a:buFont typeface="Arial" panose="020B0604020202020204" pitchFamily="34" charset="0"/>
              <a:buChar char="●"/>
              <a:tabLst>
                <a:tab pos="1609725" algn="l"/>
                <a:tab pos="1609725" algn="l"/>
                <a:tab pos="1609725" algn="l"/>
                <a:tab pos="1609725" algn="l"/>
              </a:tabLst>
              <a:defRPr sz="1600"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2pPr>
            <a:lvl3pPr marL="1143000" indent="-228600" eaLnBrk="1" fontAlgn="auto" latinLnBrk="0" hangingPunct="1">
              <a:lnSpc>
                <a:spcPct val="120000"/>
              </a:lnSpc>
              <a:buFont typeface="Arial" panose="020B0604020202020204" pitchFamily="34" charset="0"/>
              <a:buChar char="●"/>
              <a:defRPr sz="1600"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3pPr>
            <a:lvl4pPr marL="1600200" indent="-228600" eaLnBrk="1" fontAlgn="auto" latinLnBrk="0" hangingPunct="1">
              <a:lnSpc>
                <a:spcPct val="120000"/>
              </a:lnSpc>
              <a:buFont typeface="Wingdings" panose="05000000000000000000" charset="0"/>
              <a:buChar char=""/>
              <a:defRPr sz="1400"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4pPr>
            <a:lvl5pPr eaLnBrk="1" fontAlgn="auto" latinLnBrk="0" hangingPunct="1">
              <a:lnSpc>
                <a:spcPct val="120000"/>
              </a:lnSpc>
              <a:defRPr sz="1400" u="none" strike="noStrike" kern="1200" cap="none" spc="150" normalizeH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6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7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3600" b="1" i="0" u="none" strike="noStrike" kern="1200" cap="none" spc="30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j-cs"/>
                <a:sym typeface="+mn-ea"/>
              </a:defRPr>
            </a:lvl1pPr>
          </a:lstStyle>
          <a:p>
            <a:pPr lvl="0"/>
            <a:r>
              <a:rPr dirty="0">
                <a:sym typeface="+mn-ea"/>
              </a:rPr>
              <a:t>单击此处编辑母版标题样式</a:t>
            </a:r>
            <a:endParaRPr dirty="0">
              <a:sym typeface="+mn-ea"/>
            </a:endParaRPr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608400" y="1429200"/>
            <a:ext cx="5342400" cy="381600"/>
          </a:xfrm>
        </p:spPr>
        <p:txBody>
          <a:bodyPr lIns="101600" tIns="38100" rIns="76200" bIns="38100" anchor="t" anchorCtr="0">
            <a:normAutofit/>
          </a:bodyPr>
          <a:lstStyle>
            <a:lvl1pPr marL="0" indent="0" eaLnBrk="1" fontAlgn="auto" latinLnBrk="0" hangingPunct="1">
              <a:lnSpc>
                <a:spcPct val="100000"/>
              </a:lnSpc>
              <a:spcAft>
                <a:spcPts val="0"/>
              </a:spcAft>
              <a:buNone/>
              <a:defRPr sz="2000" b="1" u="none" strike="noStrike" kern="1200" cap="none" spc="200" normalizeH="0" baseline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0840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●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●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●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  <a:buFont typeface="Wingdings" panose="05000000000000000000" charset="0"/>
              <a:buChar char=""/>
              <a:defRPr kumimoji="0" lang="zh-CN" altLang="en-US" sz="14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kumimoji="0" lang="zh-CN" altLang="en-US" sz="14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5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  <a:p>
            <a:pPr lvl="1"/>
            <a:r>
              <a:rPr dirty="0">
                <a:sym typeface="+mn-ea"/>
              </a:rPr>
              <a:t>第二级</a:t>
            </a:r>
            <a:endParaRPr dirty="0">
              <a:sym typeface="+mn-ea"/>
            </a:endParaRPr>
          </a:p>
          <a:p>
            <a:pPr lvl="2"/>
            <a:r>
              <a:rPr dirty="0">
                <a:sym typeface="+mn-ea"/>
              </a:rPr>
              <a:t>第三级</a:t>
            </a:r>
            <a:endParaRPr dirty="0">
              <a:sym typeface="+mn-ea"/>
            </a:endParaRPr>
          </a:p>
          <a:p>
            <a:pPr lvl="3"/>
            <a:r>
              <a:rPr dirty="0">
                <a:sym typeface="+mn-ea"/>
              </a:rPr>
              <a:t>第四级</a:t>
            </a:r>
            <a:endParaRPr dirty="0">
              <a:sym typeface="+mn-ea"/>
            </a:endParaRPr>
          </a:p>
          <a:p>
            <a:pPr lvl="4"/>
            <a:r>
              <a:rPr dirty="0">
                <a:sym typeface="+mn-ea"/>
              </a:rPr>
              <a:t>第五级</a:t>
            </a:r>
            <a:endParaRPr dirty="0">
              <a:sym typeface="+mn-ea"/>
            </a:endParaRP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  <p:custDataLst>
              <p:tags r:id="rId5"/>
            </p:custDataLst>
          </p:nvPr>
        </p:nvSpPr>
        <p:spPr>
          <a:xfrm>
            <a:off x="6235750" y="1421729"/>
            <a:ext cx="5342400" cy="381600"/>
          </a:xfrm>
        </p:spPr>
        <p:txBody>
          <a:bodyPr vert="horz" lIns="101600" tIns="38100" rIns="76200" bIns="38100" rtlCol="0" anchor="t" anchorCtr="0">
            <a:normAutofit/>
          </a:bodyPr>
          <a:lstStyle>
            <a:lvl1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lang="zh-CN" altLang="en-US" sz="2000" b="1" i="0" u="none" strike="noStrike" kern="1200" cap="none" spc="20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>
                <a:sym typeface="+mn-ea"/>
              </a:rPr>
              <a:t>单击此处编辑文本</a:t>
            </a:r>
            <a:endParaRPr>
              <a:sym typeface="+mn-ea"/>
            </a:endParaRP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  <p:custDataLst>
              <p:tags r:id="rId6"/>
            </p:custDataLst>
          </p:nvPr>
        </p:nvSpPr>
        <p:spPr>
          <a:xfrm>
            <a:off x="623575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●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●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●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  <a:buFont typeface="Wingdings" panose="05000000000000000000" charset="0"/>
              <a:buChar char=""/>
              <a:defRPr kumimoji="0" lang="zh-CN" altLang="en-US" sz="14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kumimoji="0" lang="zh-CN" altLang="en-US" sz="14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5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  <a:p>
            <a:pPr lvl="1"/>
            <a:r>
              <a:rPr dirty="0">
                <a:sym typeface="+mn-ea"/>
              </a:rPr>
              <a:t>第二级</a:t>
            </a:r>
            <a:endParaRPr dirty="0">
              <a:sym typeface="+mn-ea"/>
            </a:endParaRPr>
          </a:p>
          <a:p>
            <a:pPr lvl="2"/>
            <a:r>
              <a:rPr dirty="0">
                <a:sym typeface="+mn-ea"/>
              </a:rPr>
              <a:t>第三级</a:t>
            </a:r>
            <a:endParaRPr dirty="0">
              <a:sym typeface="+mn-ea"/>
            </a:endParaRPr>
          </a:p>
          <a:p>
            <a:pPr lvl="3"/>
            <a:r>
              <a:rPr dirty="0">
                <a:sym typeface="+mn-ea"/>
              </a:rPr>
              <a:t>第四级</a:t>
            </a:r>
            <a:endParaRPr dirty="0">
              <a:sym typeface="+mn-ea"/>
            </a:endParaRPr>
          </a:p>
          <a:p>
            <a:pPr lvl="4"/>
            <a:r>
              <a:rPr dirty="0">
                <a:sym typeface="+mn-ea"/>
              </a:rPr>
              <a:t>第五级</a:t>
            </a:r>
            <a:endParaRPr dirty="0">
              <a:sym typeface="+mn-ea"/>
            </a:endParaRP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  <p:custDataLst>
              <p:tags r:id="rId7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  <p:custDataLst>
              <p:tags r:id="rId8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  <p:custDataLst>
              <p:tags r:id="rId9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3600" b="1" i="0" u="none" strike="noStrike" kern="1200" cap="none" spc="30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j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单击此处编辑母版标题样式</a:t>
            </a:r>
            <a:endParaRPr>
              <a:sym typeface="+mn-ea"/>
            </a:endParaRP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与标题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图片占位符 2"/>
          <p:cNvSpPr>
            <a:spLocks noGrp="1"/>
          </p:cNvSpPr>
          <p:nvPr>
            <p:ph type="pic" idx="1"/>
            <p:custDataLst>
              <p:tags r:id="rId2"/>
            </p:custDataLst>
          </p:nvPr>
        </p:nvSpPr>
        <p:spPr>
          <a:xfrm>
            <a:off x="608400" y="1555200"/>
            <a:ext cx="5233077" cy="4608000"/>
          </a:xfrm>
        </p:spPr>
        <p:txBody>
          <a:bodyPr vert="horz" lIns="90000" tIns="46800" rIns="90000" bIns="46800" rtlCol="0">
            <a:normAutofit/>
          </a:bodyPr>
          <a:lstStyle>
            <a:lvl1pPr marL="0" marR="0" lvl="0" indent="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None/>
              <a:defRPr kumimoji="0" lang="zh-CN" altLang="en-US" sz="1600" b="0" i="0" u="none" strike="noStrike" kern="1200" cap="none" spc="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5pPr>
          </a:lstStyle>
          <a:p>
            <a:pPr lvl="0"/>
            <a:endParaRPr dirty="0">
              <a:sym typeface="+mn-ea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  <p:custDataLst>
              <p:tags r:id="rId3"/>
            </p:custDataLst>
          </p:nvPr>
        </p:nvSpPr>
        <p:spPr>
          <a:xfrm>
            <a:off x="6350400" y="1555200"/>
            <a:ext cx="5227200" cy="4608000"/>
          </a:xfrm>
        </p:spPr>
        <p:txBody>
          <a:bodyPr vert="horz" lIns="90000" tIns="46800" rIns="90000" bIns="46800" rtlCol="0">
            <a:normAutofit/>
          </a:bodyPr>
          <a:lstStyle>
            <a:lvl1pPr marL="0" marR="0" lvl="0" indent="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1pPr>
            <a:lvl2pPr marL="457200" indent="0" defTabSz="914400" eaLnBrk="1" fontAlgn="auto" latinLnBrk="0" hangingPunct="1">
              <a:buFont typeface="Arial" panose="020B0604020202020204" pitchFamily="34" charset="0"/>
              <a:buNone/>
              <a:tabLst>
                <a:tab pos="1609725" algn="l"/>
                <a:tab pos="1609725" algn="l"/>
                <a:tab pos="1609725" algn="l"/>
                <a:tab pos="1609725" algn="l"/>
              </a:tabLst>
              <a:defRPr u="none" strike="noStrike" kern="1200" cap="none" spc="150" normalizeH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</a:defRPr>
            </a:lvl2pPr>
            <a:lvl3pPr eaLnBrk="1" fontAlgn="auto" latinLnBrk="0" hangingPunct="1">
              <a:buFont typeface="Arial" panose="020B0604020202020204" pitchFamily="34" charset="0"/>
              <a:buChar char="●"/>
              <a:defRPr u="none" strike="noStrike" kern="1200" cap="none" spc="150" normalizeH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</a:defRPr>
            </a:lvl3pPr>
            <a:lvl4pPr eaLnBrk="1" fontAlgn="auto" latinLnBrk="0" hangingPunct="1">
              <a:defRPr u="none" strike="noStrike" kern="1200" cap="none" spc="150" normalizeH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</a:defRPr>
            </a:lvl4pPr>
            <a:lvl5pPr eaLnBrk="1" fontAlgn="auto" latinLnBrk="0" hangingPunct="1">
              <a:defRPr u="none" strike="noStrike" kern="1200" cap="none" spc="150" normalizeH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</a:defRPr>
            </a:lvl5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  <p:sp>
        <p:nvSpPr>
          <p:cNvPr id="9" name="标题 8"/>
          <p:cNvSpPr>
            <a:spLocks noGrp="1"/>
          </p:cNvSpPr>
          <p:nvPr>
            <p:ph type="title"/>
            <p:custDataLst>
              <p:tags r:id="rId7"/>
            </p:custDataLst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 hasCustomPrompt="1"/>
            <p:custDataLst>
              <p:tags r:id="rId2"/>
            </p:custDataLst>
          </p:nvPr>
        </p:nvSpPr>
        <p:spPr>
          <a:xfrm>
            <a:off x="10234800" y="914400"/>
            <a:ext cx="1044000" cy="5029200"/>
          </a:xfrm>
        </p:spPr>
        <p:txBody>
          <a:bodyPr vert="eaVert" lIns="90000" tIns="46800" rIns="90000" bIns="46800" rtlCol="0" anchor="ctr" anchorCtr="0">
            <a:norm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spcAft>
                <a:spcPts val="0"/>
              </a:spcAft>
              <a:buNone/>
              <a:defRPr kumimoji="0" lang="zh-CN" altLang="en-US" sz="2800" b="1" i="0" u="none" strike="noStrike" kern="1200" cap="none" spc="30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j-cs"/>
                <a:sym typeface="+mn-ea"/>
              </a:defRPr>
            </a:lvl1pPr>
          </a:lstStyle>
          <a:p>
            <a:pPr lvl="0"/>
            <a:r>
              <a:rPr dirty="0">
                <a:sym typeface="+mn-ea"/>
              </a:rPr>
              <a:t>单击此处编辑标题</a:t>
            </a:r>
            <a:endParaRPr dirty="0">
              <a:sym typeface="+mn-ea"/>
            </a:endParaRP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  <p:custDataLst>
              <p:tags r:id="rId3"/>
            </p:custDataLst>
          </p:nvPr>
        </p:nvSpPr>
        <p:spPr>
          <a:xfrm>
            <a:off x="914400" y="914400"/>
            <a:ext cx="9169200" cy="5029200"/>
          </a:xfrm>
        </p:spPr>
        <p:txBody>
          <a:bodyPr vert="eaVert" lIns="46800" tIns="46800" rIns="46800" bIns="46800"/>
          <a:lstStyle>
            <a:lvl1pPr marL="228600" indent="-228600" eaLnBrk="1" fontAlgn="auto" latinLnBrk="0" hangingPunct="1">
              <a:lnSpc>
                <a:spcPct val="130000"/>
              </a:lnSpc>
              <a:spcAft>
                <a:spcPts val="1000"/>
              </a:spcAft>
              <a:buFont typeface="Arial" panose="020B0604020202020204" pitchFamily="34" charset="0"/>
              <a:buChar char="●"/>
              <a:defRPr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</a:defRPr>
            </a:lvl1pPr>
            <a:lvl2pPr marL="685800" indent="-228600" defTabSz="914400" eaLnBrk="1" fontAlgn="auto" latinLnBrk="0" hangingPunct="1">
              <a:lnSpc>
                <a:spcPct val="120000"/>
              </a:lnSpc>
              <a:spcAft>
                <a:spcPts val="600"/>
              </a:spcAft>
              <a:buFont typeface="Arial" panose="020B0604020202020204" pitchFamily="34" charset="0"/>
              <a:buChar char="●"/>
              <a:tabLst>
                <a:tab pos="1609725" algn="l"/>
                <a:tab pos="1609725" algn="l"/>
                <a:tab pos="1609725" algn="l"/>
                <a:tab pos="1609725" algn="l"/>
              </a:tabLst>
              <a:defRPr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</a:defRPr>
            </a:lvl2pPr>
            <a:lvl3pPr marL="1143000" indent="-228600" eaLnBrk="1" fontAlgn="auto" latinLnBrk="0" hangingPunct="1">
              <a:lnSpc>
                <a:spcPct val="120000"/>
              </a:lnSpc>
              <a:spcAft>
                <a:spcPts val="600"/>
              </a:spcAft>
              <a:buFont typeface="Arial" panose="020B0604020202020204" pitchFamily="34" charset="0"/>
              <a:buChar char="●"/>
              <a:defRPr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</a:defRPr>
            </a:lvl3pPr>
            <a:lvl4pPr marL="1600200" indent="-228600" eaLnBrk="1" fontAlgn="auto" latinLnBrk="0" hangingPunct="1">
              <a:lnSpc>
                <a:spcPct val="120000"/>
              </a:lnSpc>
              <a:spcAft>
                <a:spcPts val="300"/>
              </a:spcAft>
              <a:buFont typeface="Wingdings" panose="05000000000000000000" charset="0"/>
              <a:buChar char=""/>
              <a:defRPr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</a:defRPr>
            </a:lvl4pPr>
            <a:lvl5pPr marL="2057400" indent="-228600" eaLnBrk="1" fontAlgn="auto" latinLnBrk="0" hangingPunct="1">
              <a:lnSpc>
                <a:spcPct val="120000"/>
              </a:lnSpc>
              <a:spcAft>
                <a:spcPts val="300"/>
              </a:spcAft>
              <a:buFont typeface="Arial" panose="020B0604020202020204" pitchFamily="34" charset="0"/>
              <a:buChar char="•"/>
              <a:defRPr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8" Type="http://schemas.openxmlformats.org/officeDocument/2006/relationships/theme" Target="../theme/theme1.xml"/><Relationship Id="rId17" Type="http://schemas.openxmlformats.org/officeDocument/2006/relationships/image" Target="../media/image1.png"/><Relationship Id="rId16" Type="http://schemas.openxmlformats.org/officeDocument/2006/relationships/tags" Target="../tags/tag61.xml"/><Relationship Id="rId15" Type="http://schemas.openxmlformats.org/officeDocument/2006/relationships/tags" Target="../tags/tag60.xml"/><Relationship Id="rId14" Type="http://schemas.openxmlformats.org/officeDocument/2006/relationships/tags" Target="../tags/tag59.xml"/><Relationship Id="rId13" Type="http://schemas.openxmlformats.org/officeDocument/2006/relationships/tags" Target="../tags/tag58.xml"/><Relationship Id="rId12" Type="http://schemas.openxmlformats.org/officeDocument/2006/relationships/tags" Target="../tags/tag57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  <p:custDataLst>
              <p:tags r:id="rId12"/>
            </p:custDataLst>
          </p:nvPr>
        </p:nvSpPr>
        <p:spPr>
          <a:xfrm>
            <a:off x="608400" y="608400"/>
            <a:ext cx="10969200" cy="705600"/>
          </a:xfrm>
          <a:prstGeom prst="rect">
            <a:avLst/>
          </a:prstGeom>
        </p:spPr>
        <p:txBody>
          <a:bodyPr vert="horz" lIns="90170" tIns="46990" rIns="90170" bIns="46990" rtlCol="0" anchor="ctr" anchorCtr="0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13"/>
            </p:custDataLst>
          </p:nvPr>
        </p:nvSpPr>
        <p:spPr>
          <a:xfrm>
            <a:off x="608400" y="1490400"/>
            <a:ext cx="10969200" cy="4759200"/>
          </a:xfrm>
          <a:prstGeom prst="rect">
            <a:avLst/>
          </a:prstGeo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14"/>
            </p:custDataLst>
          </p:nvPr>
        </p:nvSpPr>
        <p:spPr>
          <a:xfrm>
            <a:off x="6120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baseline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15"/>
            </p:custDataLst>
          </p:nvPr>
        </p:nvSpPr>
        <p:spPr>
          <a:xfrm>
            <a:off x="4116000" y="6314400"/>
            <a:ext cx="396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000" baseline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16"/>
            </p:custDataLst>
          </p:nvPr>
        </p:nvSpPr>
        <p:spPr>
          <a:xfrm>
            <a:off x="88776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000" baseline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  <p:pic>
        <p:nvPicPr>
          <p:cNvPr id="8" name="图片 7" descr="水印"/>
          <p:cNvPicPr>
            <a:picLocks noChangeAspect="1"/>
          </p:cNvPicPr>
          <p:nvPr userDrawn="1"/>
        </p:nvPicPr>
        <p:blipFill>
          <a:blip r:embed="rId17"/>
          <a:stretch>
            <a:fillRect/>
          </a:stretch>
        </p:blipFill>
        <p:spPr>
          <a:xfrm>
            <a:off x="6915150" y="63500"/>
            <a:ext cx="5173345" cy="1674495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fontAlgn="auto" latinLnBrk="0" hangingPunct="1">
        <a:lnSpc>
          <a:spcPct val="100000"/>
        </a:lnSpc>
        <a:spcBef>
          <a:spcPct val="0"/>
        </a:spcBef>
        <a:buNone/>
        <a:defRPr sz="3600" b="1" u="none" strike="noStrike" kern="1200" cap="none" spc="300" normalizeH="0" baseline="0">
          <a:solidFill>
            <a:schemeClr val="tx1">
              <a:lumMod val="85000"/>
              <a:lumOff val="1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j-cs"/>
        </a:defRPr>
      </a:lvl1pPr>
    </p:titleStyle>
    <p:bodyStyle>
      <a:lvl1pPr marL="2286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●"/>
        <a:defRPr sz="18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1pPr>
      <a:lvl2pPr marL="6858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tabLst>
          <a:tab pos="1609725" algn="l"/>
          <a:tab pos="1609725" algn="l"/>
          <a:tab pos="1609725" algn="l"/>
          <a:tab pos="1609725" algn="l"/>
        </a:tabLst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2pPr>
      <a:lvl3pPr marL="11430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3pPr>
      <a:lvl4pPr marL="16002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Wingdings" panose="05000000000000000000" charset="0"/>
        <a:buChar char="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4pPr>
      <a:lvl5pPr marL="20574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tags" Target="../tags/tag72.xml"/><Relationship Id="rId1" Type="http://schemas.openxmlformats.org/officeDocument/2006/relationships/image" Target="../media/image5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7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74.xml"/><Relationship Id="rId1" Type="http://schemas.openxmlformats.org/officeDocument/2006/relationships/image" Target="../media/image6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75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tags" Target="../tags/tag76.xml"/><Relationship Id="rId1" Type="http://schemas.openxmlformats.org/officeDocument/2006/relationships/image" Target="../media/image7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tags" Target="../tags/tag77.xml"/><Relationship Id="rId1" Type="http://schemas.openxmlformats.org/officeDocument/2006/relationships/image" Target="../media/image8.pn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78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tags" Target="../tags/tag79.xml"/><Relationship Id="rId1" Type="http://schemas.openxmlformats.org/officeDocument/2006/relationships/image" Target="../media/image9.png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80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81.xml"/></Relationships>
</file>

<file path=ppt/slides/_rels/slide2.xml.rels><?xml version="1.0" encoding="UTF-8" standalone="yes"?>
<Relationships xmlns="http://schemas.openxmlformats.org/package/2006/relationships"><Relationship Id="rId5" Type="http://schemas.openxmlformats.org/officeDocument/2006/relationships/notesSlide" Target="../notesSlides/notesSlide1.xml"/><Relationship Id="rId4" Type="http://schemas.openxmlformats.org/officeDocument/2006/relationships/slideLayout" Target="../slideLayouts/slideLayout1.xml"/><Relationship Id="rId3" Type="http://schemas.openxmlformats.org/officeDocument/2006/relationships/tags" Target="../tags/tag64.xml"/><Relationship Id="rId2" Type="http://schemas.openxmlformats.org/officeDocument/2006/relationships/tags" Target="../tags/tag63.xml"/><Relationship Id="rId1" Type="http://schemas.openxmlformats.org/officeDocument/2006/relationships/tags" Target="../tags/tag6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8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83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84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85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86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87.xml"/></Relationships>
</file>

<file path=ppt/slides/_rels/slide26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3.xml"/><Relationship Id="rId3" Type="http://schemas.openxmlformats.org/officeDocument/2006/relationships/slideLayout" Target="../slideLayouts/slideLayout7.xml"/><Relationship Id="rId2" Type="http://schemas.openxmlformats.org/officeDocument/2006/relationships/tags" Target="../tags/tag88.xml"/><Relationship Id="rId1" Type="http://schemas.openxmlformats.org/officeDocument/2006/relationships/image" Target="../media/image10.png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89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90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tags" Target="../tags/tag91.xml"/><Relationship Id="rId1" Type="http://schemas.openxmlformats.org/officeDocument/2006/relationships/image" Target="../media/image11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65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tags" Target="../tags/tag92.xml"/><Relationship Id="rId1" Type="http://schemas.openxmlformats.org/officeDocument/2006/relationships/image" Target="../media/image12.png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93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94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tags" Target="../tags/tag95.xml"/><Relationship Id="rId1" Type="http://schemas.openxmlformats.org/officeDocument/2006/relationships/image" Target="../media/image13.png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96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97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tags" Target="../tags/tag98.xml"/><Relationship Id="rId1" Type="http://schemas.openxmlformats.org/officeDocument/2006/relationships/image" Target="../media/image14.png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99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tags" Target="../tags/tag100.xml"/><Relationship Id="rId1" Type="http://schemas.openxmlformats.org/officeDocument/2006/relationships/image" Target="../media/image15.png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tags" Target="../tags/tag101.xml"/><Relationship Id="rId1" Type="http://schemas.openxmlformats.org/officeDocument/2006/relationships/image" Target="../media/image16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66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10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103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tags" Target="../tags/tag104.xml"/><Relationship Id="rId1" Type="http://schemas.openxmlformats.org/officeDocument/2006/relationships/image" Target="../media/image17.png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105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tags" Target="../tags/tag106.xml"/><Relationship Id="rId1" Type="http://schemas.openxmlformats.org/officeDocument/2006/relationships/image" Target="../media/image18.png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107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108.xml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tags" Target="../tags/tag109.xml"/><Relationship Id="rId1" Type="http://schemas.openxmlformats.org/officeDocument/2006/relationships/image" Target="../media/image19.png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110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11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67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11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113.xml"/></Relationships>
</file>

<file path=ppt/slides/_rels/slide5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114.xml"/><Relationship Id="rId1" Type="http://schemas.openxmlformats.org/officeDocument/2006/relationships/image" Target="../media/image20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68.xml"/><Relationship Id="rId1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69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70.xml"/><Relationship Id="rId1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7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矩形 1"/>
          <p:cNvSpPr>
            <a:spLocks noChangeArrowheads="1"/>
          </p:cNvSpPr>
          <p:nvPr/>
        </p:nvSpPr>
        <p:spPr bwMode="auto">
          <a:xfrm>
            <a:off x="762000" y="1246505"/>
            <a:ext cx="6538595" cy="50158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zh-CN" altLang="en-US" sz="4000" b="1">
                <a:solidFill>
                  <a:srgbClr val="FF0000"/>
                </a:solidFill>
                <a:latin typeface="HelveticaNeue" panose="02000503000000020004" pitchFamily="2" charset="0"/>
              </a:rPr>
              <a:t>感恩遇见，相互成就，本课件资料仅供您个人参考、教学使用，严禁自行在网络传播，违者依知识产权法追究法律责任。</a:t>
            </a:r>
            <a:endParaRPr lang="en-US" altLang="zh-CN" sz="4000" b="1">
              <a:solidFill>
                <a:srgbClr val="FF0000"/>
              </a:solidFill>
              <a:latin typeface="HelveticaNeue" panose="02000503000000020004" pitchFamily="2" charset="0"/>
            </a:endParaRP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endParaRPr lang="en-US" altLang="zh-CN" sz="4000" b="1">
              <a:solidFill>
                <a:srgbClr val="FF0000"/>
              </a:solidFill>
              <a:latin typeface="HelveticaNeue" panose="02000503000000020004" pitchFamily="2" charset="0"/>
            </a:endParaRP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zh-CN" altLang="en-US" sz="4000" b="1">
                <a:solidFill>
                  <a:srgbClr val="FF0000"/>
                </a:solidFill>
                <a:latin typeface="HelveticaNeue" panose="02000503000000020004" pitchFamily="2" charset="0"/>
              </a:rPr>
              <a:t>更多教学资源请关注</a:t>
            </a:r>
            <a:endParaRPr lang="en-US" altLang="zh-CN" sz="4000" b="1">
              <a:solidFill>
                <a:srgbClr val="FF0000"/>
              </a:solidFill>
              <a:latin typeface="HelveticaNeue" panose="02000503000000020004" pitchFamily="2" charset="0"/>
            </a:endParaRP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zh-CN" altLang="en-US" sz="4000" b="1">
                <a:solidFill>
                  <a:srgbClr val="FF0000"/>
                </a:solidFill>
                <a:latin typeface="HelveticaNeue" panose="02000503000000020004" pitchFamily="2" charset="0"/>
              </a:rPr>
              <a:t>公众号：溯恩高中英语</a:t>
            </a:r>
            <a:endParaRPr lang="zh-CN" altLang="en-US" sz="4000" b="1">
              <a:solidFill>
                <a:srgbClr val="FF0000"/>
              </a:solidFill>
              <a:latin typeface="HelveticaNeue" panose="02000503000000020004" pitchFamily="2" charset="0"/>
            </a:endParaRPr>
          </a:p>
        </p:txBody>
      </p:sp>
      <p:pic>
        <p:nvPicPr>
          <p:cNvPr id="14338" name="图片 2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71385" y="2273935"/>
            <a:ext cx="3359150" cy="3359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459" name="矩形 3"/>
          <p:cNvSpPr>
            <a:spLocks noChangeArrowheads="1"/>
          </p:cNvSpPr>
          <p:nvPr/>
        </p:nvSpPr>
        <p:spPr bwMode="auto">
          <a:xfrm>
            <a:off x="7311390" y="1616710"/>
            <a:ext cx="3603625" cy="7067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zh-CN" altLang="en-US" sz="4000" b="1">
                <a:latin typeface="华文新魏" panose="02010800040101010101" pitchFamily="2" charset="-122"/>
              </a:rPr>
              <a:t>知识产权声明</a:t>
            </a:r>
            <a:endParaRPr lang="zh-CN" altLang="en-US" sz="4000" b="1">
              <a:latin typeface="华文新魏" panose="02010800040101010101" pitchFamily="2" charset="-122"/>
            </a:endParaRPr>
          </a:p>
        </p:txBody>
      </p:sp>
    </p:spTree>
  </p:cSld>
  <p:clrMapOvr>
    <a:masterClrMapping/>
  </p:clrMapOvr>
  <p:transition spd="med"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10" name="图片 10" descr="M：人手填空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9055" y="-635"/>
            <a:ext cx="12073890" cy="6858635"/>
          </a:xfrm>
          <a:prstGeom prst="rect">
            <a:avLst/>
          </a:prstGeom>
        </p:spPr>
      </p:pic>
      <p:sp>
        <p:nvSpPr>
          <p:cNvPr id="9" name="文本框 8"/>
          <p:cNvSpPr txBox="1"/>
          <p:nvPr/>
        </p:nvSpPr>
        <p:spPr>
          <a:xfrm>
            <a:off x="1242695" y="3073400"/>
            <a:ext cx="99568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人手</a:t>
            </a:r>
            <a:r>
              <a:rPr lang="en-US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endParaRPr lang="en-US" altLang="en-US" sz="32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2556510" y="2675890"/>
            <a:ext cx="1520825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en-US" altLang="zh-CN" sz="24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n.</a:t>
            </a:r>
            <a:r>
              <a:rPr lang="zh-CN" altLang="en-US" sz="24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人</a:t>
            </a:r>
            <a:r>
              <a:rPr lang="en-US" altLang="zh-CN" sz="24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; </a:t>
            </a:r>
            <a:r>
              <a:rPr lang="zh-CN" altLang="en-US" sz="24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男人</a:t>
            </a:r>
            <a:r>
              <a:rPr lang="en-US" sz="24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endParaRPr lang="en-US" altLang="en-US" sz="24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4572000" y="1982470"/>
            <a:ext cx="1038225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en-US" altLang="zh-CN" sz="24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n.</a:t>
            </a:r>
            <a:r>
              <a:rPr lang="zh-CN" altLang="en-US" sz="24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人类</a:t>
            </a:r>
            <a:r>
              <a:rPr lang="en-US" sz="24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endParaRPr lang="en-US" altLang="en-US" sz="24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6211570" y="1130935"/>
            <a:ext cx="13258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en-US" sz="24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a.</a:t>
            </a:r>
            <a:r>
              <a:rPr lang="zh-CN" altLang="en-US" sz="24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人造的</a:t>
            </a:r>
            <a:endParaRPr lang="zh-CN" altLang="en-US" sz="24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4187190" y="3136265"/>
            <a:ext cx="1808480" cy="82994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ctr"/>
            <a:r>
              <a:rPr lang="zh-CN" altLang="en-US" sz="24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男的</a:t>
            </a:r>
            <a:r>
              <a:rPr lang="en-US" altLang="zh-CN" sz="24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;</a:t>
            </a:r>
            <a:r>
              <a:rPr lang="zh-CN" altLang="en-US" sz="24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雄性的</a:t>
            </a:r>
            <a:endParaRPr lang="zh-CN" altLang="en-US" sz="24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algn="ctr"/>
            <a:r>
              <a:rPr lang="en-US" altLang="zh-CN" sz="24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n.</a:t>
            </a:r>
            <a:r>
              <a:rPr lang="zh-CN" altLang="en-US" sz="24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雄性</a:t>
            </a:r>
            <a:endParaRPr lang="zh-CN" altLang="en-US" sz="24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5896610" y="2491105"/>
            <a:ext cx="1808480" cy="82994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ctr"/>
            <a:r>
              <a:rPr lang="zh-CN" sz="24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女的</a:t>
            </a:r>
            <a:r>
              <a:rPr lang="en-US" altLang="zh-CN" sz="24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;</a:t>
            </a:r>
            <a:r>
              <a:rPr lang="zh-CN" sz="24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雌性的</a:t>
            </a:r>
            <a:endParaRPr lang="zh-CN" sz="24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algn="ctr"/>
            <a:r>
              <a:rPr lang="en-US" altLang="zh-CN" sz="24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n.</a:t>
            </a:r>
            <a:r>
              <a:rPr lang="zh-CN" altLang="en-US" sz="24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雌性</a:t>
            </a:r>
            <a:endParaRPr lang="zh-CN" altLang="en-US" sz="24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7832090" y="1982470"/>
            <a:ext cx="1749425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en-US" sz="24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n.</a:t>
            </a:r>
            <a:r>
              <a:rPr lang="zh-CN" altLang="en-US" sz="24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少女</a:t>
            </a:r>
            <a:r>
              <a:rPr lang="en-US" altLang="zh-CN" sz="24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;</a:t>
            </a:r>
            <a:r>
              <a:rPr lang="zh-CN" altLang="en-US" sz="24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女仆</a:t>
            </a:r>
            <a:endParaRPr lang="zh-CN" altLang="en-US" sz="24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9937750" y="2734945"/>
            <a:ext cx="1038225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en-US" sz="24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n.</a:t>
            </a:r>
            <a:r>
              <a:rPr lang="zh-CN" altLang="en-US" sz="24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少女</a:t>
            </a:r>
            <a:endParaRPr lang="zh-CN" altLang="en-US" sz="24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1" name="文本框 10"/>
          <p:cNvSpPr txBox="1"/>
          <p:nvPr/>
        </p:nvSpPr>
        <p:spPr>
          <a:xfrm>
            <a:off x="2454910" y="3966210"/>
            <a:ext cx="1724025" cy="82994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ctr"/>
            <a:r>
              <a:rPr lang="en-US" altLang="zh-CN" sz="24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n.</a:t>
            </a:r>
            <a:r>
              <a:rPr lang="zh-CN" altLang="en-US" sz="24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手册</a:t>
            </a:r>
            <a:r>
              <a:rPr lang="en-US" altLang="zh-CN" sz="24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,</a:t>
            </a:r>
            <a:r>
              <a:rPr lang="zh-CN" altLang="en-US" sz="24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指南</a:t>
            </a:r>
            <a:endParaRPr lang="zh-CN" altLang="en-US" sz="24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algn="ctr"/>
            <a:r>
              <a:rPr lang="en-US" altLang="zh-CN" sz="24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a.</a:t>
            </a:r>
            <a:r>
              <a:rPr lang="zh-CN" altLang="en-US" sz="24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手工的</a:t>
            </a:r>
            <a:endParaRPr lang="zh-CN" altLang="en-US" sz="24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2" name="文本框 11"/>
          <p:cNvSpPr txBox="1"/>
          <p:nvPr/>
        </p:nvSpPr>
        <p:spPr>
          <a:xfrm>
            <a:off x="4165918" y="4637405"/>
            <a:ext cx="1935480" cy="82994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ctr"/>
            <a:r>
              <a:rPr lang="en-US" sz="24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vt.</a:t>
            </a:r>
            <a:r>
              <a:rPr lang="zh-CN" altLang="en-US" sz="24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管理</a:t>
            </a:r>
            <a:r>
              <a:rPr lang="en-US" altLang="zh-CN" sz="24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;</a:t>
            </a:r>
            <a:r>
              <a:rPr lang="zh-CN" altLang="en-US" sz="24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经营</a:t>
            </a:r>
            <a:r>
              <a:rPr lang="en-US" altLang="zh-CN" sz="24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;</a:t>
            </a:r>
            <a:endParaRPr lang="zh-CN" altLang="en-US" sz="24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algn="ctr"/>
            <a:r>
              <a:rPr lang="zh-CN" altLang="en-US" sz="24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设法</a:t>
            </a:r>
            <a:r>
              <a:rPr lang="en-US" altLang="zh-CN" sz="24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;</a:t>
            </a:r>
            <a:r>
              <a:rPr lang="zh-CN" altLang="en-US" sz="24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处理</a:t>
            </a:r>
            <a:endParaRPr lang="zh-CN" altLang="en-US" sz="24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3" name="文本框 12"/>
          <p:cNvSpPr txBox="1"/>
          <p:nvPr/>
        </p:nvSpPr>
        <p:spPr>
          <a:xfrm>
            <a:off x="5948681" y="3966210"/>
            <a:ext cx="1851025" cy="82994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ctr"/>
            <a:r>
              <a:rPr sz="24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n.方式;模式;</a:t>
            </a:r>
            <a:endParaRPr sz="24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algn="ctr"/>
            <a:r>
              <a:rPr sz="24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风格;做法</a:t>
            </a:r>
            <a:endParaRPr sz="24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4" name="文本框 13"/>
          <p:cNvSpPr txBox="1"/>
          <p:nvPr/>
        </p:nvSpPr>
        <p:spPr>
          <a:xfrm>
            <a:off x="7743191" y="3195320"/>
            <a:ext cx="1825625" cy="82994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ctr"/>
            <a:r>
              <a:rPr lang="en-US" sz="24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n</a:t>
            </a:r>
            <a:r>
              <a:rPr sz="24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. 道德;寓意</a:t>
            </a:r>
            <a:endParaRPr sz="24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algn="ctr"/>
            <a:r>
              <a:rPr sz="24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a. 道德的 </a:t>
            </a:r>
            <a:endParaRPr sz="24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5" name="文本框 14"/>
          <p:cNvSpPr txBox="1"/>
          <p:nvPr/>
        </p:nvSpPr>
        <p:spPr>
          <a:xfrm>
            <a:off x="9581199" y="4177030"/>
            <a:ext cx="16306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ctr"/>
            <a:r>
              <a:rPr sz="24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a.不道德的 </a:t>
            </a:r>
            <a:endParaRPr sz="24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6" name="文本框 15"/>
          <p:cNvSpPr txBox="1"/>
          <p:nvPr/>
        </p:nvSpPr>
        <p:spPr>
          <a:xfrm>
            <a:off x="7946074" y="4719320"/>
            <a:ext cx="1402080" cy="119888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ctr"/>
            <a:r>
              <a:rPr sz="24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n. 管理</a:t>
            </a:r>
            <a:r>
              <a:rPr lang="en-US" sz="24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;</a:t>
            </a:r>
            <a:endParaRPr sz="24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algn="ctr"/>
            <a:r>
              <a:rPr sz="24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管理部门</a:t>
            </a:r>
            <a:endParaRPr lang="en-US" sz="24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algn="ctr"/>
            <a:endParaRPr lang="en-US" sz="24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7" name="文本框 16"/>
          <p:cNvSpPr txBox="1"/>
          <p:nvPr/>
        </p:nvSpPr>
        <p:spPr>
          <a:xfrm>
            <a:off x="5998846" y="5467350"/>
            <a:ext cx="1749425" cy="82994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ctr"/>
            <a:r>
              <a:rPr sz="24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n.管理人员;</a:t>
            </a:r>
            <a:endParaRPr sz="24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algn="ctr"/>
            <a:r>
              <a:rPr sz="24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经理</a:t>
            </a:r>
            <a:endParaRPr sz="24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</p:spTree>
    <p:custDataLst>
      <p:tags r:id="rId2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2" grpId="0"/>
      <p:bldP spid="3" grpId="0"/>
      <p:bldP spid="4" grpId="0"/>
      <p:bldP spid="5" grpId="0"/>
      <p:bldP spid="6" grpId="0"/>
      <p:bldP spid="7" grpId="0"/>
      <p:bldP spid="8" grpId="0"/>
      <p:bldP spid="11" grpId="0"/>
      <p:bldP spid="12" grpId="0"/>
      <p:bldP spid="13" grpId="0"/>
      <p:bldP spid="14" grpId="0"/>
      <p:bldP spid="15" grpId="0"/>
      <p:bldP spid="16" grpId="0"/>
      <p:bldP spid="1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0" name="文本框 99"/>
          <p:cNvSpPr txBox="1"/>
          <p:nvPr/>
        </p:nvSpPr>
        <p:spPr>
          <a:xfrm>
            <a:off x="184150" y="105410"/>
            <a:ext cx="11833225" cy="600075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marL="269875" indent="-269875"/>
            <a:r>
              <a:rPr lang="en-US" sz="32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6. nationality /næʃəˈnæləti/ n._________</a:t>
            </a:r>
            <a:endParaRPr lang="en-US" sz="32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269875" indent="-269875"/>
            <a:r>
              <a:rPr lang="en-US" sz="32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nation</a:t>
            </a:r>
            <a:r>
              <a:rPr lang="en-US" sz="32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 /ˈneɪʃn/n._____ _____</a:t>
            </a:r>
            <a:endParaRPr lang="en-US" sz="32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269875" indent="-269875"/>
            <a:r>
              <a:rPr lang="en-US" sz="32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national</a:t>
            </a:r>
            <a:r>
              <a:rPr lang="en-US" sz="32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 /ˈnæʃnəl/ adj.______________</a:t>
            </a:r>
            <a:endParaRPr lang="en-US" sz="32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269875" indent="-269875"/>
            <a:r>
              <a:rPr lang="en-US" altLang="en-US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When asked his </a:t>
            </a:r>
            <a:r>
              <a:rPr lang="en-US" alt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nationality</a:t>
            </a:r>
            <a:r>
              <a:rPr lang="en-US" altLang="en-US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, he said British. 被问及国籍时，他说是英国。</a:t>
            </a:r>
            <a:endParaRPr lang="en-US" altLang="en-US" sz="24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269875" indent="-269875"/>
            <a:r>
              <a:rPr lang="en-US" altLang="en-US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The college attracts students of all </a:t>
            </a:r>
            <a:r>
              <a:rPr lang="en-US" alt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nationalities</a:t>
            </a:r>
            <a:r>
              <a:rPr lang="en-US" altLang="en-US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. 这所大学吸引着各国的学生。</a:t>
            </a:r>
            <a:endParaRPr lang="en-US" altLang="en-US" sz="24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269875" indent="-269875"/>
            <a:r>
              <a:rPr lang="en-US" altLang="en-US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The Yi </a:t>
            </a:r>
            <a:r>
              <a:rPr lang="en-US" alt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nationality</a:t>
            </a:r>
            <a:r>
              <a:rPr lang="en-US" altLang="en-US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 is distributed mainly over Yunnan, Sichuan and Guizhou provinces. </a:t>
            </a:r>
            <a:endParaRPr lang="en-US" altLang="en-US" sz="24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269875" indent="-269875"/>
            <a:r>
              <a:rPr lang="en-US" altLang="en-US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彝族主要分布在云南 、 四川和贵州三省。</a:t>
            </a:r>
            <a:endParaRPr lang="en-US" altLang="en-US" sz="24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269875" indent="-269875"/>
            <a:r>
              <a:rPr lang="en-US" altLang="en-US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It seemed that the  </a:t>
            </a:r>
            <a:r>
              <a:rPr lang="en-US" alt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nation</a:t>
            </a:r>
            <a:r>
              <a:rPr lang="en-US" altLang="en-US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's health was improving.好像该国的健康状况正在改善。</a:t>
            </a:r>
            <a:endParaRPr lang="en-US" altLang="en-US" sz="24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269875" indent="-269875"/>
            <a:r>
              <a:rPr lang="en-US" altLang="en-US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The British are known as a </a:t>
            </a:r>
            <a:r>
              <a:rPr lang="en-US" alt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nation</a:t>
            </a:r>
            <a:r>
              <a:rPr lang="en-US" altLang="en-US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 of dog lovers.英国人以爱犬而闻名。</a:t>
            </a:r>
            <a:endParaRPr lang="en-US" altLang="en-US" sz="24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269875" indent="-269875"/>
            <a:r>
              <a:rPr lang="en-US" altLang="en-US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The whole </a:t>
            </a:r>
            <a:r>
              <a:rPr lang="en-US" alt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nation</a:t>
            </a:r>
            <a:r>
              <a:rPr lang="en-US" altLang="en-US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 were watching the football game. 全国的人都在看这场足球赛。</a:t>
            </a:r>
            <a:endParaRPr lang="en-US" altLang="en-US" sz="24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269875" indent="-269875"/>
            <a:r>
              <a:rPr lang="en-US" alt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national</a:t>
            </a:r>
            <a:r>
              <a:rPr lang="en-US" altLang="en-US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 and local newspapers全国性的和地方的报纸</a:t>
            </a:r>
            <a:endParaRPr lang="en-US" altLang="en-US" sz="24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269875" indent="-269875"/>
            <a:r>
              <a:rPr lang="en-US" alt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national</a:t>
            </a:r>
            <a:r>
              <a:rPr lang="en-US" altLang="en-US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 and international news国内和国际新闻</a:t>
            </a:r>
            <a:endParaRPr lang="en-US" altLang="en-US" sz="24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269875" indent="-269875"/>
            <a:r>
              <a:rPr lang="en-US" altLang="en-US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Agriculture plays an important part in the </a:t>
            </a:r>
            <a:r>
              <a:rPr lang="en-US" alt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national</a:t>
            </a:r>
            <a:r>
              <a:rPr lang="en-US" altLang="en-US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 economy.</a:t>
            </a:r>
            <a:endParaRPr lang="en-US" altLang="en-US" sz="24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269875" indent="-269875"/>
            <a:r>
              <a:rPr lang="en-US" altLang="en-US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农业在国民经济中占重要地位。</a:t>
            </a:r>
            <a:endParaRPr lang="en-US" altLang="en-US" sz="24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269875" indent="-269875"/>
            <a:r>
              <a:rPr lang="en-US" altLang="en-US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Lin Zexu and Yue Fei are our </a:t>
            </a:r>
            <a:r>
              <a:rPr lang="en-US" alt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national</a:t>
            </a:r>
            <a:r>
              <a:rPr lang="en-US" altLang="en-US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 heroes.林则徐和岳飞是我们的民族英雄。</a:t>
            </a:r>
            <a:endParaRPr lang="en-US" altLang="en-US" sz="24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5224145" y="105410"/>
            <a:ext cx="1943735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altLang="en-US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国籍</a:t>
            </a:r>
            <a:r>
              <a:rPr lang="en-US" altLang="zh-CN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;</a:t>
            </a:r>
            <a:r>
              <a:rPr lang="zh-CN" altLang="en-US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民族</a:t>
            </a:r>
            <a:endParaRPr lang="zh-CN" altLang="en-US" sz="32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3097530" y="598170"/>
            <a:ext cx="2045335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en-US" altLang="zh-CN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zh-CN" altLang="en-US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民族</a:t>
            </a:r>
            <a:r>
              <a:rPr lang="en-US" altLang="zh-CN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;</a:t>
            </a:r>
            <a:r>
              <a:rPr lang="zh-CN" altLang="en-US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国家</a:t>
            </a:r>
            <a:endParaRPr lang="zh-CN" altLang="en-US" sz="32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4070350" y="1059815"/>
            <a:ext cx="2959735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en-US" altLang="zh-CN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zh-CN" altLang="en-US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民族的</a:t>
            </a:r>
            <a:r>
              <a:rPr lang="en-US" altLang="zh-CN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; </a:t>
            </a:r>
            <a:r>
              <a:rPr lang="zh-CN" altLang="en-US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国家的</a:t>
            </a:r>
            <a:endParaRPr lang="zh-CN" altLang="en-US" sz="32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2" grpId="0"/>
      <p:bldP spid="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9" name="图片 17" descr="nat-出生，天生填空"/>
          <p:cNvPicPr>
            <a:picLocks noChangeAspect="1"/>
          </p:cNvPicPr>
          <p:nvPr>
            <p:ph idx="1"/>
          </p:nvPr>
        </p:nvPicPr>
        <p:blipFill>
          <a:blip r:embed="rId1"/>
          <a:stretch>
            <a:fillRect/>
          </a:stretch>
        </p:blipFill>
        <p:spPr>
          <a:xfrm>
            <a:off x="0" y="75565"/>
            <a:ext cx="12192635" cy="4114800"/>
          </a:xfrm>
          <a:prstGeom prst="rect">
            <a:avLst/>
          </a:prstGeom>
        </p:spPr>
      </p:pic>
      <p:sp>
        <p:nvSpPr>
          <p:cNvPr id="4" name="文本框 3"/>
          <p:cNvSpPr txBox="1"/>
          <p:nvPr/>
        </p:nvSpPr>
        <p:spPr>
          <a:xfrm>
            <a:off x="4075430" y="1514475"/>
            <a:ext cx="1854835" cy="39878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sz="2000" b="1" kern="100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天性</a:t>
            </a:r>
            <a:r>
              <a:rPr lang="en-US" sz="2000" b="1" kern="100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,</a:t>
            </a:r>
            <a:r>
              <a:rPr sz="2000" b="1" kern="100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本性</a:t>
            </a:r>
            <a:r>
              <a:rPr lang="en-US" sz="2000" b="1" kern="100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;</a:t>
            </a:r>
            <a:r>
              <a:rPr sz="2000" b="1" kern="100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自然</a:t>
            </a:r>
            <a:endParaRPr sz="2000" b="1" kern="100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1012190" y="1903095"/>
            <a:ext cx="1486535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zh-CN" alt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出生</a:t>
            </a:r>
            <a:r>
              <a:rPr lang="en-US" altLang="zh-CN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/</a:t>
            </a:r>
            <a:r>
              <a:rPr lang="zh-CN" alt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天生</a:t>
            </a:r>
            <a:endParaRPr lang="zh-CN" altLang="en-US" sz="24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4075430" y="590550"/>
            <a:ext cx="1283335" cy="39878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zh-CN" altLang="en-US" sz="20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民族</a:t>
            </a:r>
            <a:r>
              <a:rPr lang="en-US" altLang="zh-CN" sz="20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;</a:t>
            </a:r>
            <a:r>
              <a:rPr lang="zh-CN" altLang="en-US" sz="20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国家</a:t>
            </a:r>
            <a:endParaRPr lang="zh-CN" altLang="en-US" sz="20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6796405" y="590550"/>
            <a:ext cx="1791335" cy="39878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zh-CN" altLang="en-US" sz="20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民族的</a:t>
            </a:r>
            <a:r>
              <a:rPr lang="en-US" altLang="zh-CN" sz="20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;</a:t>
            </a:r>
            <a:r>
              <a:rPr lang="zh-CN" altLang="en-US" sz="20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国家的</a:t>
            </a:r>
            <a:endParaRPr lang="zh-CN" altLang="en-US" sz="20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10560050" y="343535"/>
            <a:ext cx="1283335" cy="39878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zh-CN" altLang="en-US" sz="20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国籍</a:t>
            </a:r>
            <a:r>
              <a:rPr lang="en-US" altLang="zh-CN" sz="20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;</a:t>
            </a:r>
            <a:r>
              <a:rPr lang="zh-CN" altLang="en-US" sz="20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民族</a:t>
            </a:r>
            <a:endParaRPr lang="zh-CN" altLang="en-US" sz="20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2" name="文本框 11"/>
          <p:cNvSpPr txBox="1"/>
          <p:nvPr/>
        </p:nvSpPr>
        <p:spPr>
          <a:xfrm>
            <a:off x="7329170" y="1504315"/>
            <a:ext cx="2870835" cy="39878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zh-CN" sz="2000" b="1" kern="100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天然的</a:t>
            </a:r>
            <a:r>
              <a:rPr lang="en-US" altLang="zh-CN" sz="2000" b="1" kern="100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,</a:t>
            </a:r>
            <a:r>
              <a:rPr lang="zh-CN" sz="2000" b="1" kern="100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自然的</a:t>
            </a:r>
            <a:r>
              <a:rPr lang="en-US" altLang="zh-CN" sz="2000" b="1" kern="100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;</a:t>
            </a:r>
            <a:r>
              <a:rPr lang="zh-CN" sz="2000" b="1" kern="100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不做作的</a:t>
            </a:r>
            <a:endParaRPr lang="zh-CN" sz="2000" b="1" kern="100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3" name="文本框 12"/>
          <p:cNvSpPr txBox="1"/>
          <p:nvPr/>
        </p:nvSpPr>
        <p:spPr>
          <a:xfrm>
            <a:off x="3836035" y="2162175"/>
            <a:ext cx="3562350" cy="39878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>
              <a:buClrTx/>
              <a:buSzTx/>
              <a:buFontTx/>
            </a:pPr>
            <a:r>
              <a:rPr lang="zh-CN" sz="2000" b="1" kern="100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a.当地的</a:t>
            </a:r>
            <a:r>
              <a:rPr lang="en-US" altLang="zh-CN" sz="2000" b="1" kern="100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,</a:t>
            </a:r>
            <a:r>
              <a:rPr lang="zh-CN" sz="2000" b="1" kern="100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本土的 n.当地人</a:t>
            </a:r>
            <a:r>
              <a:rPr lang="en-US" altLang="zh-CN" sz="2000" b="1" kern="100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,</a:t>
            </a:r>
            <a:r>
              <a:rPr lang="zh-CN" sz="2000" b="1" kern="100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土著</a:t>
            </a:r>
            <a:endParaRPr lang="zh-CN" sz="2000" b="1" kern="100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4" name="文本框 13"/>
          <p:cNvSpPr txBox="1"/>
          <p:nvPr/>
        </p:nvSpPr>
        <p:spPr>
          <a:xfrm>
            <a:off x="4138930" y="2828925"/>
            <a:ext cx="1791335" cy="39878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>
              <a:buClrTx/>
              <a:buSzTx/>
              <a:buFontTx/>
            </a:pPr>
            <a:r>
              <a:rPr lang="zh-CN" sz="2000" b="1" kern="100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天真的</a:t>
            </a:r>
            <a:r>
              <a:rPr lang="en-US" altLang="zh-CN" sz="2000" b="1" kern="100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;</a:t>
            </a:r>
            <a:r>
              <a:rPr lang="zh-CN" sz="2000" b="1" kern="100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幼稚的</a:t>
            </a:r>
            <a:endParaRPr lang="zh-CN" sz="2000" b="1" kern="100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5" name="文本框 14"/>
          <p:cNvSpPr txBox="1"/>
          <p:nvPr/>
        </p:nvSpPr>
        <p:spPr>
          <a:xfrm>
            <a:off x="4075430" y="3514725"/>
            <a:ext cx="1791335" cy="39878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>
              <a:buClrTx/>
              <a:buSzTx/>
              <a:buFontTx/>
            </a:pPr>
            <a:r>
              <a:rPr lang="zh-CN" sz="2000" b="1" kern="100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美好的</a:t>
            </a:r>
            <a:r>
              <a:rPr lang="en-US" altLang="zh-CN" sz="2000" b="1" kern="100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;</a:t>
            </a:r>
            <a:r>
              <a:rPr lang="zh-CN" sz="2000" b="1" kern="100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和蔼的</a:t>
            </a:r>
            <a:endParaRPr lang="zh-CN" sz="2000" b="1" kern="100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21" name="文本框 20"/>
          <p:cNvSpPr txBox="1"/>
          <p:nvPr/>
        </p:nvSpPr>
        <p:spPr>
          <a:xfrm>
            <a:off x="10838815" y="880745"/>
            <a:ext cx="944880" cy="39878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>
              <a:buClrTx/>
              <a:buSzTx/>
              <a:buFontTx/>
            </a:pPr>
            <a:r>
              <a:rPr lang="zh-CN" altLang="en-US" sz="2000" b="1" kern="100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国际的</a:t>
            </a:r>
            <a:endParaRPr lang="zh-CN" altLang="en-US" sz="2000" b="1" kern="100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00" name="文本框 99"/>
          <p:cNvSpPr txBox="1"/>
          <p:nvPr/>
        </p:nvSpPr>
        <p:spPr>
          <a:xfrm>
            <a:off x="158115" y="4190365"/>
            <a:ext cx="12191365" cy="255333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marL="269875" indent="-269875"/>
            <a:r>
              <a:rPr lang="en-US" sz="32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7. design /dɪˈzaɪn/n._______________</a:t>
            </a:r>
            <a:r>
              <a:rPr lang="en-US" sz="32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vt.__________</a:t>
            </a:r>
            <a:endParaRPr lang="en-US" sz="32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marL="269875" indent="-269875"/>
            <a:endParaRPr lang="en-US" sz="32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269875" indent="-269875"/>
            <a:r>
              <a:rPr lang="en-US" sz="32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zh-CN" sz="32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</a:t>
            </a:r>
            <a:r>
              <a:rPr lang="zh-CN" altLang="en-US" sz="32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/dɪˈzaɪnə(r)/n.</a:t>
            </a:r>
            <a:r>
              <a:rPr lang="zh-CN" altLang="en-US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设计师，设计者</a:t>
            </a:r>
            <a:endParaRPr lang="zh-CN" altLang="en-US" sz="3200" b="1">
              <a:latin typeface="Times New Roman" panose="02020603050405020304" charset="0"/>
              <a:cs typeface="Times New Roman" panose="02020603050405020304" charset="0"/>
            </a:endParaRPr>
          </a:p>
          <a:p>
            <a:pPr marL="269875" indent="-269875"/>
            <a:r>
              <a:rPr lang="en-US" sz="32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 by design= on purpose</a:t>
            </a:r>
            <a:r>
              <a:rPr lang="en-US" sz="32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 _______</a:t>
            </a:r>
            <a:endParaRPr lang="en-US" sz="32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269875" indent="-269875"/>
            <a:r>
              <a:rPr lang="en-US" sz="32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endParaRPr lang="zh-CN" altLang="en-US" sz="3200" b="1"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23" name="文本框 22"/>
          <p:cNvSpPr txBox="1"/>
          <p:nvPr/>
        </p:nvSpPr>
        <p:spPr>
          <a:xfrm>
            <a:off x="3589020" y="4190365"/>
            <a:ext cx="289179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设计</a:t>
            </a:r>
            <a:r>
              <a:rPr lang="en-US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;</a:t>
            </a:r>
            <a:r>
              <a:rPr lang="zh-CN" altLang="en-US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方案</a:t>
            </a:r>
            <a:r>
              <a:rPr lang="en-US" altLang="zh-CN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;</a:t>
            </a:r>
            <a:r>
              <a:rPr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图案</a:t>
            </a:r>
            <a:endParaRPr sz="32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24" name="文本框 23"/>
          <p:cNvSpPr txBox="1"/>
          <p:nvPr/>
        </p:nvSpPr>
        <p:spPr>
          <a:xfrm>
            <a:off x="7083425" y="4190365"/>
            <a:ext cx="1943735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设计</a:t>
            </a:r>
            <a:r>
              <a:rPr lang="en-US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;</a:t>
            </a:r>
            <a:r>
              <a:rPr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筹划</a:t>
            </a:r>
            <a:endParaRPr sz="32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25" name="文本框 24"/>
          <p:cNvSpPr txBox="1"/>
          <p:nvPr/>
        </p:nvSpPr>
        <p:spPr>
          <a:xfrm>
            <a:off x="255270" y="4714875"/>
            <a:ext cx="11180445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>
              <a:buClrTx/>
              <a:buSzTx/>
              <a:buFontTx/>
            </a:pPr>
            <a:r>
              <a:rPr lang="zh-CN" sz="2800" b="1">
                <a:solidFill>
                  <a:schemeClr val="accent4">
                    <a:lumMod val="50000"/>
                  </a:schemeClr>
                </a:solidFill>
                <a:latin typeface="+mn-ea"/>
                <a:cs typeface="+mn-ea"/>
                <a:sym typeface="+mn-ea"/>
              </a:rPr>
              <a:t>词根词缀：</a:t>
            </a:r>
            <a:r>
              <a:rPr lang="en-US" sz="2800" b="1">
                <a:solidFill>
                  <a:schemeClr val="accent4">
                    <a:lumMod val="50000"/>
                  </a:schemeClr>
                </a:solidFill>
                <a:latin typeface="+mn-ea"/>
                <a:cs typeface="+mn-ea"/>
                <a:sym typeface="+mn-ea"/>
              </a:rPr>
              <a:t>de-(</a:t>
            </a:r>
            <a:r>
              <a:rPr lang="zh-CN" sz="2800" b="1">
                <a:solidFill>
                  <a:schemeClr val="accent4">
                    <a:lumMod val="50000"/>
                  </a:schemeClr>
                </a:solidFill>
                <a:latin typeface="+mn-ea"/>
                <a:cs typeface="+mn-ea"/>
                <a:sym typeface="+mn-ea"/>
              </a:rPr>
              <a:t>向下</a:t>
            </a:r>
            <a:r>
              <a:rPr lang="en-US" sz="2800" b="1">
                <a:solidFill>
                  <a:schemeClr val="accent4">
                    <a:lumMod val="50000"/>
                  </a:schemeClr>
                </a:solidFill>
                <a:latin typeface="+mn-ea"/>
                <a:cs typeface="+mn-ea"/>
                <a:sym typeface="+mn-ea"/>
              </a:rPr>
              <a:t>)+sign(</a:t>
            </a:r>
            <a:r>
              <a:rPr lang="zh-CN" sz="2800" b="1">
                <a:solidFill>
                  <a:schemeClr val="accent4">
                    <a:lumMod val="50000"/>
                  </a:schemeClr>
                </a:solidFill>
                <a:latin typeface="+mn-ea"/>
                <a:cs typeface="+mn-ea"/>
                <a:sym typeface="+mn-ea"/>
              </a:rPr>
              <a:t>符号</a:t>
            </a:r>
            <a:r>
              <a:rPr lang="en-US" sz="2800" b="1">
                <a:solidFill>
                  <a:schemeClr val="accent4">
                    <a:lumMod val="50000"/>
                  </a:schemeClr>
                </a:solidFill>
                <a:latin typeface="+mn-ea"/>
                <a:cs typeface="+mn-ea"/>
                <a:sym typeface="+mn-ea"/>
              </a:rPr>
              <a:t>)</a:t>
            </a:r>
            <a:r>
              <a:rPr lang="zh-CN" sz="2800" b="1">
                <a:solidFill>
                  <a:schemeClr val="accent4">
                    <a:lumMod val="50000"/>
                  </a:schemeClr>
                </a:solidFill>
                <a:latin typeface="+mn-ea"/>
                <a:cs typeface="+mn-ea"/>
                <a:sym typeface="+mn-ea"/>
              </a:rPr>
              <a:t>：画下来的符号——</a:t>
            </a:r>
            <a:r>
              <a:rPr sz="28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设计</a:t>
            </a:r>
            <a:r>
              <a:rPr lang="en-US" sz="28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;</a:t>
            </a:r>
            <a:r>
              <a:rPr lang="zh-CN" altLang="en-US" sz="28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方案</a:t>
            </a:r>
            <a:r>
              <a:rPr lang="en-US" altLang="zh-CN" sz="28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;</a:t>
            </a:r>
            <a:r>
              <a:rPr sz="28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图案</a:t>
            </a:r>
            <a:endParaRPr lang="en-US" altLang="zh-CN" sz="2800" b="1" kern="1000">
              <a:solidFill>
                <a:schemeClr val="accent4">
                  <a:lumMod val="50000"/>
                </a:schemeClr>
              </a:solidFill>
              <a:latin typeface="+mn-ea"/>
              <a:cs typeface="+mn-ea"/>
              <a:sym typeface="+mn-ea"/>
            </a:endParaRPr>
          </a:p>
        </p:txBody>
      </p:sp>
      <p:sp>
        <p:nvSpPr>
          <p:cNvPr id="26" name="文本框 25"/>
          <p:cNvSpPr txBox="1"/>
          <p:nvPr/>
        </p:nvSpPr>
        <p:spPr>
          <a:xfrm>
            <a:off x="4333240" y="5622290"/>
            <a:ext cx="140208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故意地</a:t>
            </a:r>
            <a:endParaRPr lang="zh-CN" sz="32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27" name="文本框 26"/>
          <p:cNvSpPr txBox="1"/>
          <p:nvPr/>
        </p:nvSpPr>
        <p:spPr>
          <a:xfrm>
            <a:off x="255270" y="5175250"/>
            <a:ext cx="1650365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altLang="en-US" sz="32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designer</a:t>
            </a:r>
            <a:endParaRPr lang="zh-CN" altLang="en-US" sz="32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</p:spTree>
    <p:custDataLst>
      <p:tags r:id="rId2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7" grpId="0"/>
      <p:bldP spid="8" grpId="0"/>
      <p:bldP spid="10" grpId="0"/>
      <p:bldP spid="12" grpId="0"/>
      <p:bldP spid="13" grpId="0"/>
      <p:bldP spid="14" grpId="0"/>
      <p:bldP spid="15" grpId="0"/>
      <p:bldP spid="21" grpId="0"/>
      <p:bldP spid="23" grpId="0"/>
      <p:bldP spid="24" grpId="0"/>
      <p:bldP spid="25" grpId="0"/>
      <p:bldP spid="26" grpId="0"/>
      <p:bldP spid="27" grpId="0"/>
      <p:bldP spid="100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0" name="文本框 99"/>
          <p:cNvSpPr txBox="1"/>
          <p:nvPr/>
        </p:nvSpPr>
        <p:spPr>
          <a:xfrm>
            <a:off x="110490" y="174625"/>
            <a:ext cx="12080875" cy="686244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0"/>
            <a:r>
              <a:rPr lang="en-US" sz="32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be designed to do sth. ________________be designed for… _______________be designed as…_______________</a:t>
            </a:r>
            <a:endParaRPr lang="en-US" sz="32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endParaRPr lang="en-US" sz="32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r>
              <a:rPr lang="en-US" altLang="en-US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She came to London in 2019 to study fashion ______. 她2019年来到伦敦学习时装设计。</a:t>
            </a:r>
            <a:endParaRPr lang="en-US" altLang="en-US" sz="24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r>
              <a:rPr lang="en-US" altLang="en-US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The shoes were ___ good design and good quality.这些鞋样式新颖，质量上乘。</a:t>
            </a:r>
            <a:endParaRPr lang="en-US" altLang="en-US" sz="24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r>
              <a:rPr lang="en-US" altLang="en-US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They drew up the design ______ the house in a week. 他们在一周内就画出了房子的图样。</a:t>
            </a:r>
            <a:endParaRPr lang="en-US" altLang="en-US" sz="24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r>
              <a:rPr lang="en-US" altLang="en-US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I am sure he did it _________.我肯定他是故意做的。</a:t>
            </a:r>
            <a:endParaRPr lang="en-US" altLang="en-US" sz="24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r>
              <a:rPr lang="en-US" altLang="en-US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This bridge ____________ by Scott 这座桥是斯科特设计的。</a:t>
            </a:r>
            <a:endParaRPr lang="en-US" altLang="en-US" sz="24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r>
              <a:rPr lang="en-US" altLang="en-US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He has a job _________________ websites. 他得到了一份网站设计工作。</a:t>
            </a:r>
            <a:endParaRPr lang="en-US" altLang="en-US" sz="24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r>
              <a:rPr lang="en-US" altLang="en-US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We need ________ a new course for the third year. </a:t>
            </a:r>
            <a:endParaRPr lang="en-US" altLang="en-US" sz="24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r>
              <a:rPr lang="en-US" altLang="en-US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我们需要为三年级学生制订一个新的课程。</a:t>
            </a:r>
            <a:endParaRPr lang="en-US" altLang="en-US" sz="24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r>
              <a:rPr lang="en-US" altLang="en-US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The programme is designed ______ people who have been out of work for a long time.</a:t>
            </a:r>
            <a:endParaRPr lang="en-US" altLang="en-US" sz="24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r>
              <a:rPr lang="en-US" altLang="en-US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这项计划的目的是为长期失业者提供帮助。</a:t>
            </a:r>
            <a:endParaRPr lang="en-US" altLang="en-US" sz="24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r>
              <a:rPr lang="en-US" altLang="en-US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These programs are designed __________the economy.</a:t>
            </a:r>
            <a:endParaRPr lang="en-US" altLang="en-US" sz="24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r>
              <a:rPr lang="en-US" altLang="en-US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这些项目是为了发展经济而设计的。</a:t>
            </a:r>
            <a:endParaRPr lang="en-US" altLang="en-US" sz="24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endParaRPr lang="en-US" altLang="en-US" sz="24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23" name="文本框 22"/>
          <p:cNvSpPr txBox="1"/>
          <p:nvPr/>
        </p:nvSpPr>
        <p:spPr>
          <a:xfrm>
            <a:off x="3974465" y="174625"/>
            <a:ext cx="343408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专门被用来做……</a:t>
            </a:r>
            <a:endParaRPr sz="32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3309620" y="647700"/>
            <a:ext cx="302768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专为……而设计</a:t>
            </a:r>
            <a:endParaRPr sz="32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3150235" y="1140460"/>
            <a:ext cx="262128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被设计为……</a:t>
            </a:r>
            <a:endParaRPr sz="32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6045200" y="2150110"/>
            <a:ext cx="1012825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design</a:t>
            </a:r>
            <a:endParaRPr sz="24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2230120" y="2521585"/>
            <a:ext cx="4368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of</a:t>
            </a:r>
            <a:endParaRPr lang="en-US" sz="24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3427730" y="2910840"/>
            <a:ext cx="91059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for/of</a:t>
            </a:r>
            <a:endParaRPr lang="en-US" sz="24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2667000" y="3259455"/>
            <a:ext cx="141097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by design</a:t>
            </a:r>
            <a:endParaRPr lang="en-US" sz="24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1756410" y="3641090"/>
            <a:ext cx="1885315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was designed</a:t>
            </a:r>
            <a:endParaRPr lang="en-US" sz="24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1863725" y="3996690"/>
            <a:ext cx="2663825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designing/to design</a:t>
            </a:r>
            <a:endParaRPr lang="en-US" sz="24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1247775" y="4353560"/>
            <a:ext cx="1419225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to design</a:t>
            </a:r>
            <a:endParaRPr lang="en-US" sz="24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1" name="文本框 10"/>
          <p:cNvSpPr txBox="1"/>
          <p:nvPr/>
        </p:nvSpPr>
        <p:spPr>
          <a:xfrm>
            <a:off x="3821430" y="5074920"/>
            <a:ext cx="10718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to help</a:t>
            </a:r>
            <a:endParaRPr lang="en-US" sz="24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2" name="文本框 11"/>
          <p:cNvSpPr txBox="1"/>
          <p:nvPr/>
        </p:nvSpPr>
        <p:spPr>
          <a:xfrm>
            <a:off x="4067175" y="5796280"/>
            <a:ext cx="1511935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to develop</a:t>
            </a:r>
            <a:endParaRPr lang="en-US" sz="24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/>
      <p:bldP spid="2" grpId="0"/>
      <p:bldP spid="3" grpId="0"/>
      <p:bldP spid="6" grpId="0"/>
      <p:bldP spid="4" grpId="0"/>
      <p:bldP spid="5" grpId="0"/>
      <p:bldP spid="7" grpId="0"/>
      <p:bldP spid="8" grpId="0"/>
      <p:bldP spid="9" grpId="0"/>
      <p:bldP spid="10" grpId="0"/>
      <p:bldP spid="11" grpId="0"/>
      <p:bldP spid="1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21" name="图片 5" descr="sign-符号填空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2776220"/>
            <a:ext cx="12191365" cy="4081780"/>
          </a:xfrm>
          <a:prstGeom prst="rect">
            <a:avLst/>
          </a:prstGeom>
        </p:spPr>
      </p:pic>
      <p:sp>
        <p:nvSpPr>
          <p:cNvPr id="100" name="文本框 99"/>
          <p:cNvSpPr txBox="1"/>
          <p:nvPr/>
        </p:nvSpPr>
        <p:spPr>
          <a:xfrm>
            <a:off x="194310" y="177800"/>
            <a:ext cx="11813540" cy="267652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0"/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This training is designed ____</a:t>
            </a:r>
            <a:r>
              <a:rPr 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 teachers. 这项培训是为老师设计的。</a:t>
            </a:r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It's not designed ____</a:t>
            </a:r>
            <a:r>
              <a:rPr 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 anyone under age eighteen. 它不是为18岁以下者设计的。</a:t>
            </a:r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The room is designed ____ a small reception hall for important visitors .</a:t>
            </a:r>
            <a:r>
              <a:rPr 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这个房间被设计为用来接待重要来宾的小型会客室。</a:t>
            </a:r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--What does Amy want to be in the future? </a:t>
            </a:r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——</a:t>
            </a:r>
            <a:r>
              <a:rPr 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艾米将来想做什么？</a:t>
            </a:r>
            <a:endParaRPr lang="en-US" sz="24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--A _________.——</a:t>
            </a:r>
            <a:r>
              <a:rPr 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设计师。</a:t>
            </a:r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My brother is a fashion _________</a:t>
            </a:r>
            <a:r>
              <a:rPr 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. 我哥哥是一名时装设计师。</a:t>
            </a:r>
            <a:endParaRPr lang="zh-CN" altLang="en-US" sz="2400" b="1"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3572510" y="177800"/>
            <a:ext cx="572135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for</a:t>
            </a:r>
            <a:endParaRPr lang="en-US" sz="24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2513965" y="568960"/>
            <a:ext cx="572135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for</a:t>
            </a:r>
            <a:endParaRPr lang="en-US" sz="24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3155315" y="883920"/>
            <a:ext cx="454025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as</a:t>
            </a:r>
            <a:endParaRPr lang="en-US" sz="24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781050" y="2009140"/>
            <a:ext cx="1283335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designer</a:t>
            </a:r>
            <a:endParaRPr lang="en-US" sz="24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3420110" y="2393950"/>
            <a:ext cx="1283335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designer</a:t>
            </a:r>
            <a:endParaRPr lang="en-US" sz="24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1230630" y="4595495"/>
            <a:ext cx="7924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alt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符号</a:t>
            </a:r>
            <a:endParaRPr lang="zh-CN" altLang="en-US" sz="24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3680460" y="5650865"/>
            <a:ext cx="39928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alt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v.设计</a:t>
            </a:r>
            <a:r>
              <a:rPr lang="en-US" altLang="zh-CN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;</a:t>
            </a:r>
            <a:r>
              <a:rPr lang="zh-CN" alt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筹划n.设计</a:t>
            </a:r>
            <a:r>
              <a:rPr lang="en-US" altLang="zh-CN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;</a:t>
            </a:r>
            <a:r>
              <a:rPr lang="zh-CN" alt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方案</a:t>
            </a:r>
            <a:r>
              <a:rPr lang="en-US" altLang="zh-CN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;</a:t>
            </a:r>
            <a:r>
              <a:rPr lang="zh-CN" alt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图案</a:t>
            </a:r>
            <a:endParaRPr lang="zh-CN" altLang="en-US" sz="24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3360420" y="2944495"/>
            <a:ext cx="47802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alt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n.符号</a:t>
            </a:r>
            <a:r>
              <a:rPr lang="en-US" altLang="zh-CN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;</a:t>
            </a:r>
            <a:r>
              <a:rPr lang="zh-CN" alt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迹象</a:t>
            </a:r>
            <a:r>
              <a:rPr lang="en-US" altLang="zh-CN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;</a:t>
            </a:r>
            <a:r>
              <a:rPr lang="zh-CN" alt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标志 v.签署</a:t>
            </a:r>
            <a:r>
              <a:rPr lang="en-US" altLang="zh-CN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;</a:t>
            </a:r>
            <a:r>
              <a:rPr lang="zh-CN" alt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签名</a:t>
            </a:r>
            <a:r>
              <a:rPr lang="en-US" altLang="zh-CN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;</a:t>
            </a:r>
            <a:r>
              <a:rPr lang="zh-CN" alt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示意</a:t>
            </a:r>
            <a:endParaRPr lang="zh-CN" altLang="en-US" sz="24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1" name="文本框 10"/>
          <p:cNvSpPr txBox="1"/>
          <p:nvPr/>
        </p:nvSpPr>
        <p:spPr>
          <a:xfrm>
            <a:off x="9539605" y="2944495"/>
            <a:ext cx="15036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alt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署名</a:t>
            </a:r>
            <a:r>
              <a:rPr lang="en-US" altLang="zh-CN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;</a:t>
            </a:r>
            <a:r>
              <a:rPr lang="zh-CN" alt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签名</a:t>
            </a:r>
            <a:endParaRPr lang="zh-CN" altLang="en-US" sz="24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2" name="文本框 11"/>
          <p:cNvSpPr txBox="1"/>
          <p:nvPr/>
        </p:nvSpPr>
        <p:spPr>
          <a:xfrm>
            <a:off x="8549640" y="3491230"/>
            <a:ext cx="18084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alt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意义</a:t>
            </a:r>
            <a:r>
              <a:rPr lang="en-US" altLang="zh-CN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;</a:t>
            </a:r>
            <a:r>
              <a:rPr lang="zh-CN" alt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重要性</a:t>
            </a:r>
            <a:endParaRPr lang="zh-CN" altLang="en-US" sz="24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3" name="文本框 12"/>
          <p:cNvSpPr txBox="1"/>
          <p:nvPr/>
        </p:nvSpPr>
        <p:spPr>
          <a:xfrm>
            <a:off x="3903345" y="3729990"/>
            <a:ext cx="24942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alt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表示</a:t>
            </a:r>
            <a:r>
              <a:rPr lang="en-US" altLang="zh-CN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,</a:t>
            </a:r>
            <a:r>
              <a:rPr lang="zh-CN" alt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表明</a:t>
            </a:r>
            <a:r>
              <a:rPr lang="en-US" altLang="zh-CN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;</a:t>
            </a:r>
            <a:r>
              <a:rPr lang="zh-CN" alt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意味着</a:t>
            </a:r>
            <a:endParaRPr lang="zh-CN" altLang="en-US" sz="24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4" name="文本框 13"/>
          <p:cNvSpPr txBox="1"/>
          <p:nvPr/>
        </p:nvSpPr>
        <p:spPr>
          <a:xfrm>
            <a:off x="8645525" y="3951605"/>
            <a:ext cx="24180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alt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重大的</a:t>
            </a:r>
            <a:r>
              <a:rPr lang="en-US" altLang="zh-CN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;</a:t>
            </a:r>
            <a:r>
              <a:rPr lang="zh-CN" alt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有意义的</a:t>
            </a:r>
            <a:endParaRPr lang="zh-CN" altLang="en-US" sz="24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5" name="文本框 14"/>
          <p:cNvSpPr txBox="1"/>
          <p:nvPr/>
        </p:nvSpPr>
        <p:spPr>
          <a:xfrm>
            <a:off x="3572510" y="4481195"/>
            <a:ext cx="29768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en-US" altLang="zh-CN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n.信号vi.发信号;示意</a:t>
            </a:r>
            <a:endParaRPr lang="en-US" altLang="zh-CN" sz="24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6" name="文本框 15"/>
          <p:cNvSpPr txBox="1"/>
          <p:nvPr/>
        </p:nvSpPr>
        <p:spPr>
          <a:xfrm>
            <a:off x="3903345" y="5103495"/>
            <a:ext cx="15036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alt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分配</a:t>
            </a:r>
            <a:r>
              <a:rPr lang="en-US" altLang="zh-CN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;</a:t>
            </a:r>
            <a:r>
              <a:rPr lang="zh-CN" alt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指派</a:t>
            </a:r>
            <a:endParaRPr lang="zh-CN" altLang="en-US" sz="24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7" name="文本框 16"/>
          <p:cNvSpPr txBox="1"/>
          <p:nvPr/>
        </p:nvSpPr>
        <p:spPr>
          <a:xfrm>
            <a:off x="7118350" y="5103495"/>
            <a:ext cx="22148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alt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分配</a:t>
            </a:r>
            <a:r>
              <a:rPr lang="en-US" altLang="zh-CN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;</a:t>
            </a:r>
            <a:r>
              <a:rPr lang="zh-CN" alt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任务</a:t>
            </a:r>
            <a:r>
              <a:rPr lang="en-US" altLang="zh-CN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;</a:t>
            </a:r>
            <a:r>
              <a:rPr lang="zh-CN" alt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作业</a:t>
            </a:r>
            <a:endParaRPr lang="zh-CN" altLang="en-US" sz="24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9" name="文本框 18"/>
          <p:cNvSpPr txBox="1"/>
          <p:nvPr/>
        </p:nvSpPr>
        <p:spPr>
          <a:xfrm>
            <a:off x="4032250" y="6198870"/>
            <a:ext cx="7924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alt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辞职</a:t>
            </a:r>
            <a:endParaRPr lang="zh-CN" altLang="en-US" sz="24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20" name="文本框 19"/>
          <p:cNvSpPr txBox="1"/>
          <p:nvPr/>
        </p:nvSpPr>
        <p:spPr>
          <a:xfrm>
            <a:off x="6549390" y="6198870"/>
            <a:ext cx="25196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alt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辞职</a:t>
            </a:r>
            <a:r>
              <a:rPr lang="en-US" altLang="zh-CN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;</a:t>
            </a:r>
            <a:r>
              <a:rPr lang="zh-CN" alt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放弃</a:t>
            </a:r>
            <a:r>
              <a:rPr lang="en-US" altLang="zh-CN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;</a:t>
            </a:r>
            <a:r>
              <a:rPr lang="zh-CN" alt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辞职书</a:t>
            </a:r>
            <a:endParaRPr lang="zh-CN" altLang="en-US" sz="24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</p:spTree>
    <p:custDataLst>
      <p:tags r:id="rId2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2" grpId="0"/>
      <p:bldP spid="3" grpId="0"/>
      <p:bldP spid="4" grpId="0"/>
      <p:bldP spid="5" grpId="0"/>
      <p:bldP spid="7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9" grpId="0"/>
      <p:bldP spid="20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4" name="图片 1" descr="camp-填空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80" y="3248660"/>
            <a:ext cx="12192000" cy="3806190"/>
          </a:xfrm>
          <a:prstGeom prst="rect">
            <a:avLst/>
          </a:prstGeom>
        </p:spPr>
      </p:pic>
      <p:sp>
        <p:nvSpPr>
          <p:cNvPr id="2" name="文本框 1"/>
          <p:cNvSpPr txBox="1"/>
          <p:nvPr/>
        </p:nvSpPr>
        <p:spPr>
          <a:xfrm>
            <a:off x="194310" y="177800"/>
            <a:ext cx="11813540" cy="372300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0"/>
            <a:r>
              <a:rPr sz="32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8.campus/ˈkæmpəs/n._______</a:t>
            </a:r>
            <a:r>
              <a:rPr lang="en-US" sz="32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_</a:t>
            </a:r>
            <a:r>
              <a:rPr sz="32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__</a:t>
            </a:r>
            <a:endParaRPr sz="32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endParaRPr sz="32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r>
              <a:rPr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An exchange student is talking to a teacher </a:t>
            </a:r>
            <a:r>
              <a:rPr 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__________</a:t>
            </a:r>
            <a:r>
              <a:rPr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.</a:t>
            </a:r>
            <a:endParaRPr sz="24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r>
              <a:rPr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一个交换生正在校园里和一位老师谈话</a:t>
            </a:r>
            <a:r>
              <a:rPr 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。</a:t>
            </a:r>
            <a:endParaRPr sz="24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r>
              <a:rPr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They spoke of the old days </a:t>
            </a:r>
            <a:r>
              <a:rPr 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_____________</a:t>
            </a:r>
            <a:r>
              <a:rPr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.他们谈起昔日的校园生活。</a:t>
            </a:r>
            <a:endParaRPr sz="24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r>
              <a:rPr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The </a:t>
            </a:r>
            <a:r>
              <a:rPr 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</a:t>
            </a:r>
            <a:r>
              <a:rPr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of Harvard University is very beautiful. 哈佛大学的校园非常漂亮。</a:t>
            </a:r>
            <a:endParaRPr sz="24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r>
              <a:rPr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The </a:t>
            </a:r>
            <a:r>
              <a:rPr lang="en-US" sz="2400" b="1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campus</a:t>
            </a:r>
            <a:r>
              <a:rPr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</a:t>
            </a:r>
            <a:r>
              <a:rPr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an area of twenty square kilometers.</a:t>
            </a:r>
            <a:endParaRPr sz="24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r>
              <a:rPr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这个校园占地二十平方公里。</a:t>
            </a:r>
            <a:endParaRPr sz="24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endParaRPr sz="28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4018915" y="177800"/>
            <a:ext cx="2045335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altLang="en-US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校园</a:t>
            </a:r>
            <a:r>
              <a:rPr lang="en-US" altLang="zh-CN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; </a:t>
            </a:r>
            <a:r>
              <a:rPr lang="zh-CN" altLang="en-US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校区</a:t>
            </a:r>
            <a:endParaRPr lang="zh-CN" altLang="en-US" sz="32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8768080" y="670560"/>
            <a:ext cx="2045335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altLang="en-US" sz="32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校园</a:t>
            </a:r>
            <a:r>
              <a:rPr lang="en-US" altLang="zh-CN" sz="32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; </a:t>
            </a:r>
            <a:r>
              <a:rPr lang="zh-CN" altLang="en-US" sz="32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校区</a:t>
            </a:r>
            <a:endParaRPr lang="zh-CN" altLang="en-US" sz="32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7163435" y="4815205"/>
            <a:ext cx="99568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altLang="en-US" sz="32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营地</a:t>
            </a:r>
            <a:endParaRPr lang="zh-CN" altLang="en-US" sz="32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9523730" y="3538220"/>
            <a:ext cx="2346325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altLang="en-US" sz="28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n.营地 vi.宿营</a:t>
            </a:r>
            <a:endParaRPr lang="zh-CN" altLang="en-US" sz="28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9973310" y="4293235"/>
            <a:ext cx="1249680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altLang="en-US" sz="28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宿营者</a:t>
            </a:r>
            <a:endParaRPr lang="zh-CN" altLang="en-US" sz="28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10151110" y="4982845"/>
            <a:ext cx="894080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altLang="en-US" sz="28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营火</a:t>
            </a:r>
            <a:endParaRPr lang="zh-CN" altLang="en-US" sz="28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10072370" y="5629275"/>
            <a:ext cx="1249680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altLang="en-US" sz="28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宿营地</a:t>
            </a:r>
            <a:endParaRPr lang="zh-CN" altLang="en-US" sz="28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1" name="文本框 10"/>
          <p:cNvSpPr txBox="1"/>
          <p:nvPr/>
        </p:nvSpPr>
        <p:spPr>
          <a:xfrm>
            <a:off x="9973310" y="6252210"/>
            <a:ext cx="1723390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altLang="en-US" sz="28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校园</a:t>
            </a:r>
            <a:r>
              <a:rPr lang="en-US" altLang="zh-CN" sz="28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;</a:t>
            </a:r>
            <a:r>
              <a:rPr lang="zh-CN" altLang="en-US" sz="28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校区</a:t>
            </a:r>
            <a:endParaRPr lang="zh-CN" altLang="en-US" sz="28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2" name="文本框 11"/>
          <p:cNvSpPr txBox="1"/>
          <p:nvPr/>
        </p:nvSpPr>
        <p:spPr>
          <a:xfrm>
            <a:off x="3263265" y="3874135"/>
            <a:ext cx="894080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sz="28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战役</a:t>
            </a:r>
            <a:endParaRPr sz="28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3" name="文本框 12"/>
          <p:cNvSpPr txBox="1"/>
          <p:nvPr/>
        </p:nvSpPr>
        <p:spPr>
          <a:xfrm>
            <a:off x="2496185" y="4615815"/>
            <a:ext cx="2138680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sz="28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胜利者, 冠军</a:t>
            </a:r>
            <a:endParaRPr sz="28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4" name="文本框 13"/>
          <p:cNvSpPr txBox="1"/>
          <p:nvPr/>
        </p:nvSpPr>
        <p:spPr>
          <a:xfrm>
            <a:off x="2125980" y="5300345"/>
            <a:ext cx="2879090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sz="28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锦标赛; 冠军称号</a:t>
            </a:r>
            <a:endParaRPr sz="28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5" name="文本框 14"/>
          <p:cNvSpPr txBox="1"/>
          <p:nvPr/>
        </p:nvSpPr>
        <p:spPr>
          <a:xfrm>
            <a:off x="2125980" y="5964555"/>
            <a:ext cx="2434590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sz="28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香槟酒</a:t>
            </a:r>
            <a:r>
              <a:rPr lang="en-US" sz="28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;</a:t>
            </a:r>
            <a:r>
              <a:rPr sz="28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香槟色</a:t>
            </a:r>
            <a:endParaRPr sz="28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25" name="文本框 24"/>
          <p:cNvSpPr txBox="1"/>
          <p:nvPr/>
        </p:nvSpPr>
        <p:spPr>
          <a:xfrm>
            <a:off x="194310" y="670560"/>
            <a:ext cx="10619105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indent="0" algn="l"/>
            <a:r>
              <a:rPr lang="zh-CN" sz="32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破拆法</a:t>
            </a:r>
            <a:r>
              <a:rPr sz="32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：camp(营地)+us(我们)：我们的营地——________</a:t>
            </a:r>
            <a:r>
              <a:rPr lang="en-US" sz="32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_</a:t>
            </a:r>
            <a:endParaRPr lang="en-US" altLang="zh-CN" sz="3200" b="1" kern="100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6" name="文本框 15"/>
          <p:cNvSpPr txBox="1"/>
          <p:nvPr/>
        </p:nvSpPr>
        <p:spPr>
          <a:xfrm>
            <a:off x="5871845" y="1172845"/>
            <a:ext cx="1580515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on campus</a:t>
            </a:r>
            <a:endParaRPr lang="en-US" sz="24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7" name="文本框 16"/>
          <p:cNvSpPr txBox="1"/>
          <p:nvPr/>
        </p:nvSpPr>
        <p:spPr>
          <a:xfrm>
            <a:off x="3731895" y="1883410"/>
            <a:ext cx="2063115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on the campus</a:t>
            </a:r>
            <a:endParaRPr lang="en-US" sz="24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8" name="文本框 17"/>
          <p:cNvSpPr txBox="1"/>
          <p:nvPr/>
        </p:nvSpPr>
        <p:spPr>
          <a:xfrm>
            <a:off x="803275" y="2274570"/>
            <a:ext cx="118237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campus</a:t>
            </a:r>
            <a:endParaRPr lang="en-US" sz="24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9" name="文本框 18"/>
          <p:cNvSpPr txBox="1"/>
          <p:nvPr/>
        </p:nvSpPr>
        <p:spPr>
          <a:xfrm>
            <a:off x="1887220" y="2626360"/>
            <a:ext cx="101219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covers</a:t>
            </a:r>
            <a:endParaRPr lang="en-US" sz="24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</p:spTree>
    <p:custDataLst>
      <p:tags r:id="rId2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3" grpId="0"/>
      <p:bldP spid="5" grpId="0"/>
      <p:bldP spid="6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25" grpId="0"/>
      <p:bldP spid="16" grpId="0"/>
      <p:bldP spid="17" grpId="0"/>
      <p:bldP spid="18" grpId="0"/>
      <p:bldP spid="19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0" name="文本框 99"/>
          <p:cNvSpPr txBox="1"/>
          <p:nvPr/>
        </p:nvSpPr>
        <p:spPr>
          <a:xfrm>
            <a:off x="287020" y="177800"/>
            <a:ext cx="11826240" cy="624713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marL="269875" indent="-269875"/>
            <a:r>
              <a:rPr lang="en-US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</a:rPr>
              <a:t>9. formal /ˈfɔ:ml/ adj._____________________ /'fɔ:m əlɪ/ adv.</a:t>
            </a:r>
            <a:r>
              <a:rPr lang="zh-CN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</a:rPr>
              <a:t>正式地</a:t>
            </a:r>
            <a:r>
              <a:rPr lang="en-US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</a:rPr>
              <a:t>; </a:t>
            </a:r>
            <a:r>
              <a:rPr lang="zh-CN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</a:rPr>
              <a:t>正规地</a:t>
            </a:r>
            <a:r>
              <a:rPr lang="en-US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</a:rPr>
              <a:t>________ /ɪnˈfɔ:ml/	adj.	</a:t>
            </a:r>
            <a:r>
              <a:rPr lang="zh-CN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</a:rPr>
              <a:t>非正式的；非正规的</a:t>
            </a:r>
            <a:r>
              <a:rPr lang="en-US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</a:rPr>
              <a:t>__________/ɪn'fɔ:məlɪ/adv.</a:t>
            </a:r>
            <a:r>
              <a:rPr lang="zh-CN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</a:rPr>
              <a:t>非正式地</a:t>
            </a:r>
            <a:endParaRPr lang="zh-CN" sz="32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269875" indent="-269875"/>
            <a:endParaRPr lang="zh-CN" sz="32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269875" indent="-269875"/>
            <a:r>
              <a:rPr lang="zh-CN" altLang="en-US" sz="2400" b="1">
                <a:latin typeface="Times New Roman" panose="02020603050405020304" charset="0"/>
                <a:cs typeface="Times New Roman" panose="02020603050405020304" charset="0"/>
              </a:rPr>
              <a:t>People speak in a more polite way in </a:t>
            </a:r>
            <a:r>
              <a:rPr lang="en-US" altLang="zh-CN" sz="2400" b="1">
                <a:latin typeface="Times New Roman" panose="02020603050405020304" charset="0"/>
                <a:cs typeface="Times New Roman" panose="02020603050405020304" charset="0"/>
              </a:rPr>
              <a:t>______</a:t>
            </a:r>
            <a:r>
              <a:rPr lang="zh-CN" altLang="en-US" sz="2400" b="1">
                <a:latin typeface="Times New Roman" panose="02020603050405020304" charset="0"/>
                <a:cs typeface="Times New Roman" panose="02020603050405020304" charset="0"/>
              </a:rPr>
              <a:t> situations. 在正式场合人们说话更礼貌。</a:t>
            </a:r>
            <a:endParaRPr lang="zh-CN" altLang="en-US" sz="2400" b="1">
              <a:latin typeface="Times New Roman" panose="02020603050405020304" charset="0"/>
              <a:cs typeface="Times New Roman" panose="02020603050405020304" charset="0"/>
            </a:endParaRPr>
          </a:p>
          <a:p>
            <a:pPr marL="269875" indent="-269875"/>
            <a:r>
              <a:rPr lang="zh-CN" altLang="en-US" sz="2400" b="1">
                <a:latin typeface="Times New Roman" panose="02020603050405020304" charset="0"/>
                <a:cs typeface="Times New Roman" panose="02020603050405020304" charset="0"/>
              </a:rPr>
              <a:t>He wrote a very </a:t>
            </a:r>
            <a:r>
              <a:rPr lang="en-US" altLang="zh-CN" sz="2400" b="1">
                <a:latin typeface="Times New Roman" panose="02020603050405020304" charset="0"/>
                <a:cs typeface="Times New Roman" panose="02020603050405020304" charset="0"/>
              </a:rPr>
              <a:t>______</a:t>
            </a:r>
            <a:r>
              <a:rPr lang="zh-CN" altLang="en-US" sz="2400" b="1">
                <a:latin typeface="Times New Roman" panose="02020603050405020304" charset="0"/>
                <a:cs typeface="Times New Roman" panose="02020603050405020304" charset="0"/>
              </a:rPr>
              <a:t> letter of apology to Mary. 他给玛丽写了一封非常正式的道歉信。</a:t>
            </a:r>
            <a:endParaRPr lang="zh-CN" altLang="en-US" sz="2400" b="1">
              <a:latin typeface="Times New Roman" panose="02020603050405020304" charset="0"/>
              <a:cs typeface="Times New Roman" panose="02020603050405020304" charset="0"/>
            </a:endParaRPr>
          </a:p>
          <a:p>
            <a:pPr marL="269875" indent="-269875"/>
            <a:r>
              <a:rPr lang="zh-CN" altLang="en-US" sz="2400" b="1">
                <a:latin typeface="Times New Roman" panose="02020603050405020304" charset="0"/>
                <a:cs typeface="Times New Roman" panose="02020603050405020304" charset="0"/>
              </a:rPr>
              <a:t>They had a </a:t>
            </a:r>
            <a:r>
              <a:rPr lang="en-US" altLang="zh-CN" sz="2400" b="1">
                <a:latin typeface="Times New Roman" panose="02020603050405020304" charset="0"/>
                <a:cs typeface="Times New Roman" panose="02020603050405020304" charset="0"/>
              </a:rPr>
              <a:t>______</a:t>
            </a:r>
            <a:r>
              <a:rPr lang="zh-CN" altLang="en-US" sz="2400" b="1">
                <a:latin typeface="Times New Roman" panose="02020603050405020304" charset="0"/>
                <a:cs typeface="Times New Roman" panose="02020603050405020304" charset="0"/>
              </a:rPr>
              <a:t> dinner after the play.	演出结束后他们举行了一个正式的晚宴。</a:t>
            </a:r>
            <a:endParaRPr lang="zh-CN" altLang="en-US" sz="2400" b="1">
              <a:latin typeface="Times New Roman" panose="02020603050405020304" charset="0"/>
              <a:cs typeface="Times New Roman" panose="02020603050405020304" charset="0"/>
            </a:endParaRPr>
          </a:p>
          <a:p>
            <a:pPr marL="269875" indent="-269875"/>
            <a:r>
              <a:rPr lang="zh-CN" altLang="en-US" sz="2400" b="1">
                <a:latin typeface="Times New Roman" panose="02020603050405020304" charset="0"/>
                <a:cs typeface="Times New Roman" panose="02020603050405020304" charset="0"/>
              </a:rPr>
              <a:t>He didn't have any </a:t>
            </a:r>
            <a:r>
              <a:rPr lang="en-US" altLang="zh-CN" sz="2400" b="1">
                <a:latin typeface="Times New Roman" panose="02020603050405020304" charset="0"/>
                <a:cs typeface="Times New Roman" panose="02020603050405020304" charset="0"/>
              </a:rPr>
              <a:t>______</a:t>
            </a:r>
            <a:r>
              <a:rPr lang="zh-CN" altLang="en-US" sz="2400" b="1">
                <a:latin typeface="Times New Roman" panose="02020603050405020304" charset="0"/>
                <a:cs typeface="Times New Roman" panose="02020603050405020304" charset="0"/>
              </a:rPr>
              <a:t> dance training.他没受过任何正规的舞蹈训练。</a:t>
            </a:r>
            <a:endParaRPr lang="zh-CN" altLang="en-US" sz="2400" b="1">
              <a:latin typeface="Times New Roman" panose="02020603050405020304" charset="0"/>
              <a:cs typeface="Times New Roman" panose="02020603050405020304" charset="0"/>
            </a:endParaRPr>
          </a:p>
          <a:p>
            <a:pPr marL="269875" indent="-269875"/>
            <a:r>
              <a:rPr lang="zh-CN" altLang="en-US" sz="2400" b="1">
                <a:latin typeface="Times New Roman" panose="02020603050405020304" charset="0"/>
                <a:cs typeface="Times New Roman" panose="02020603050405020304" charset="0"/>
              </a:rPr>
              <a:t>We need to dress </a:t>
            </a:r>
            <a:r>
              <a:rPr lang="en-US" altLang="zh-CN" sz="2400" b="1">
                <a:latin typeface="Times New Roman" panose="02020603050405020304" charset="0"/>
                <a:cs typeface="Times New Roman" panose="02020603050405020304" charset="0"/>
              </a:rPr>
              <a:t>________</a:t>
            </a:r>
            <a:r>
              <a:rPr lang="zh-CN" altLang="en-US" sz="2400" b="1">
                <a:latin typeface="Times New Roman" panose="02020603050405020304" charset="0"/>
                <a:cs typeface="Times New Roman" panose="02020603050405020304" charset="0"/>
              </a:rPr>
              <a:t> for the party. 我们需要穿得正式参加晚会。</a:t>
            </a:r>
            <a:endParaRPr lang="zh-CN" altLang="en-US" sz="2400" b="1">
              <a:latin typeface="Times New Roman" panose="02020603050405020304" charset="0"/>
              <a:cs typeface="Times New Roman" panose="02020603050405020304" charset="0"/>
            </a:endParaRPr>
          </a:p>
          <a:p>
            <a:pPr marL="269875" indent="-269875"/>
            <a:r>
              <a:rPr lang="zh-CN" altLang="en-US" sz="2400" b="1">
                <a:latin typeface="Times New Roman" panose="02020603050405020304" charset="0"/>
                <a:cs typeface="Times New Roman" panose="02020603050405020304" charset="0"/>
              </a:rPr>
              <a:t>Everyone was </a:t>
            </a:r>
            <a:r>
              <a:rPr lang="en-US" altLang="zh-CN" sz="2400" b="1">
                <a:latin typeface="Times New Roman" panose="02020603050405020304" charset="0"/>
                <a:cs typeface="Times New Roman" panose="02020603050405020304" charset="0"/>
              </a:rPr>
              <a:t>________</a:t>
            </a:r>
            <a:r>
              <a:rPr lang="zh-CN" altLang="en-US" sz="2400" b="1">
                <a:latin typeface="Times New Roman" panose="02020603050405020304" charset="0"/>
                <a:cs typeface="Times New Roman" panose="02020603050405020304" charset="0"/>
              </a:rPr>
              <a:t>lined up to meet the king.大家正式地列队迎接国王。</a:t>
            </a:r>
            <a:endParaRPr lang="zh-CN" altLang="en-US" sz="2400" b="1">
              <a:latin typeface="Times New Roman" panose="02020603050405020304" charset="0"/>
              <a:cs typeface="Times New Roman" panose="02020603050405020304" charset="0"/>
            </a:endParaRPr>
          </a:p>
          <a:p>
            <a:pPr marL="269875" indent="-269875"/>
            <a:r>
              <a:rPr lang="zh-CN" altLang="en-US" sz="2400" b="1">
                <a:latin typeface="Times New Roman" panose="02020603050405020304" charset="0"/>
                <a:cs typeface="Times New Roman" panose="02020603050405020304" charset="0"/>
              </a:rPr>
              <a:t>The house has an </a:t>
            </a:r>
            <a:r>
              <a:rPr lang="en-US" altLang="zh-CN" sz="2400" b="1">
                <a:latin typeface="Times New Roman" panose="02020603050405020304" charset="0"/>
                <a:cs typeface="Times New Roman" panose="02020603050405020304" charset="0"/>
              </a:rPr>
              <a:t>________</a:t>
            </a:r>
            <a:r>
              <a:rPr lang="zh-CN" altLang="en-US" sz="2400" b="1">
                <a:latin typeface="Times New Roman" panose="02020603050405020304" charset="0"/>
                <a:cs typeface="Times New Roman" panose="02020603050405020304" charset="0"/>
              </a:rPr>
              <a:t> atmosphere.	房间里有一种轻松随意的氛围。</a:t>
            </a:r>
            <a:endParaRPr lang="zh-CN" altLang="en-US" sz="2400" b="1">
              <a:latin typeface="Times New Roman" panose="02020603050405020304" charset="0"/>
              <a:cs typeface="Times New Roman" panose="02020603050405020304" charset="0"/>
            </a:endParaRPr>
          </a:p>
          <a:p>
            <a:pPr marL="269875" indent="-269875"/>
            <a:r>
              <a:rPr lang="zh-CN" altLang="en-US" sz="2400" b="1">
                <a:latin typeface="Times New Roman" panose="02020603050405020304" charset="0"/>
                <a:cs typeface="Times New Roman" panose="02020603050405020304" charset="0"/>
              </a:rPr>
              <a:t>I would like it to be an </a:t>
            </a:r>
            <a:r>
              <a:rPr lang="en-US" altLang="zh-CN" sz="2400" b="1">
                <a:latin typeface="Times New Roman" panose="02020603050405020304" charset="0"/>
                <a:cs typeface="Times New Roman" panose="02020603050405020304" charset="0"/>
              </a:rPr>
              <a:t>________</a:t>
            </a:r>
            <a:r>
              <a:rPr lang="zh-CN" altLang="en-US" sz="2400" b="1">
                <a:latin typeface="Times New Roman" panose="02020603050405020304" charset="0"/>
                <a:cs typeface="Times New Roman" panose="02020603050405020304" charset="0"/>
              </a:rPr>
              <a:t> occasion. 我希望把它办得不那么正式。</a:t>
            </a:r>
            <a:endParaRPr lang="zh-CN" altLang="en-US" sz="2400" b="1">
              <a:latin typeface="Times New Roman" panose="02020603050405020304" charset="0"/>
              <a:cs typeface="Times New Roman" panose="02020603050405020304" charset="0"/>
            </a:endParaRPr>
          </a:p>
          <a:p>
            <a:pPr marL="269875" indent="-269875"/>
            <a:r>
              <a:rPr lang="zh-CN" altLang="en-US" sz="2400" b="1">
                <a:latin typeface="Times New Roman" panose="02020603050405020304" charset="0"/>
                <a:cs typeface="Times New Roman" panose="02020603050405020304" charset="0"/>
              </a:rPr>
              <a:t>They told me </a:t>
            </a:r>
            <a:r>
              <a:rPr lang="en-US" altLang="zh-CN" sz="2400" b="1">
                <a:latin typeface="Times New Roman" panose="02020603050405020304" charset="0"/>
                <a:cs typeface="Times New Roman" panose="02020603050405020304" charset="0"/>
              </a:rPr>
              <a:t>_________</a:t>
            </a:r>
            <a:r>
              <a:rPr lang="zh-CN" altLang="en-US" sz="2400" b="1">
                <a:latin typeface="Times New Roman" panose="02020603050405020304" charset="0"/>
                <a:cs typeface="Times New Roman" panose="02020603050405020304" charset="0"/>
              </a:rPr>
              <a:t> that I had got the job. 他们非正式地告诉我我已获得那份工作。</a:t>
            </a:r>
            <a:endParaRPr lang="zh-CN" altLang="en-US" sz="2400" b="1">
              <a:latin typeface="Times New Roman" panose="02020603050405020304" charset="0"/>
              <a:cs typeface="Times New Roman" panose="02020603050405020304" charset="0"/>
            </a:endParaRPr>
          </a:p>
          <a:p>
            <a:pPr marL="269875" indent="-269875"/>
            <a:r>
              <a:rPr lang="zh-CN" altLang="en-US" sz="2400" b="1">
                <a:latin typeface="Times New Roman" panose="02020603050405020304" charset="0"/>
                <a:cs typeface="Times New Roman" panose="02020603050405020304" charset="0"/>
              </a:rPr>
              <a:t>The guests were seated very </a:t>
            </a:r>
            <a:r>
              <a:rPr lang="en-US" altLang="zh-CN" sz="2400" b="1">
                <a:latin typeface="Times New Roman" panose="02020603050405020304" charset="0"/>
                <a:cs typeface="Times New Roman" panose="02020603050405020304" charset="0"/>
              </a:rPr>
              <a:t>_________</a:t>
            </a:r>
            <a:r>
              <a:rPr lang="zh-CN" altLang="en-US" sz="2400" b="1">
                <a:latin typeface="Times New Roman" panose="02020603050405020304" charset="0"/>
                <a:cs typeface="Times New Roman" panose="02020603050405020304" charset="0"/>
              </a:rPr>
              <a:t> around the table. 客人们很随意地坐在桌旁。</a:t>
            </a:r>
            <a:endParaRPr lang="zh-CN" altLang="en-US" sz="2400" b="1"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4028440" y="118745"/>
            <a:ext cx="2756535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正式的</a:t>
            </a:r>
            <a:r>
              <a:rPr lang="en-US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;</a:t>
            </a:r>
            <a:r>
              <a:rPr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正规的</a:t>
            </a:r>
            <a:endParaRPr sz="32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641985" y="702310"/>
            <a:ext cx="167259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sz="32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formally</a:t>
            </a:r>
            <a:endParaRPr sz="32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641985" y="1174115"/>
            <a:ext cx="169545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sz="32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informal</a:t>
            </a:r>
            <a:endParaRPr sz="32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641985" y="1655445"/>
            <a:ext cx="201168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sz="32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informally</a:t>
            </a:r>
            <a:endParaRPr sz="32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5072380" y="2638425"/>
            <a:ext cx="106299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formal</a:t>
            </a:r>
            <a:endParaRPr sz="24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2450465" y="2992120"/>
            <a:ext cx="106299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formal</a:t>
            </a:r>
            <a:endParaRPr sz="24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1826260" y="3366770"/>
            <a:ext cx="106299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formal</a:t>
            </a:r>
            <a:endParaRPr sz="24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2820035" y="3727450"/>
            <a:ext cx="106299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formal</a:t>
            </a:r>
            <a:endParaRPr sz="24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2594610" y="4101465"/>
            <a:ext cx="1299845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formal</a:t>
            </a:r>
            <a:r>
              <a:rPr 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ly</a:t>
            </a:r>
            <a:endParaRPr lang="en-US" sz="24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1" name="文本框 10"/>
          <p:cNvSpPr txBox="1"/>
          <p:nvPr/>
        </p:nvSpPr>
        <p:spPr>
          <a:xfrm>
            <a:off x="2213610" y="4495165"/>
            <a:ext cx="1299845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formal</a:t>
            </a:r>
            <a:r>
              <a:rPr 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ly</a:t>
            </a:r>
            <a:endParaRPr lang="en-US" sz="24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2" name="文本框 11"/>
          <p:cNvSpPr txBox="1"/>
          <p:nvPr/>
        </p:nvSpPr>
        <p:spPr>
          <a:xfrm>
            <a:off x="2653665" y="4850130"/>
            <a:ext cx="131699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in</a:t>
            </a:r>
            <a:r>
              <a:rPr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formal</a:t>
            </a:r>
            <a:endParaRPr lang="en-US" sz="24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3" name="文本框 12"/>
          <p:cNvSpPr txBox="1"/>
          <p:nvPr/>
        </p:nvSpPr>
        <p:spPr>
          <a:xfrm>
            <a:off x="3314700" y="5194935"/>
            <a:ext cx="131699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in</a:t>
            </a:r>
            <a:r>
              <a:rPr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formal</a:t>
            </a:r>
            <a:endParaRPr lang="en-US" sz="24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4" name="文本框 13"/>
          <p:cNvSpPr txBox="1"/>
          <p:nvPr/>
        </p:nvSpPr>
        <p:spPr>
          <a:xfrm>
            <a:off x="2086610" y="5539740"/>
            <a:ext cx="1553845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in</a:t>
            </a:r>
            <a:r>
              <a:rPr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formal</a:t>
            </a:r>
            <a:r>
              <a:rPr 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ly</a:t>
            </a:r>
            <a:endParaRPr lang="en-US" sz="24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5" name="文本框 14"/>
          <p:cNvSpPr txBox="1"/>
          <p:nvPr/>
        </p:nvSpPr>
        <p:spPr>
          <a:xfrm>
            <a:off x="3970655" y="5964555"/>
            <a:ext cx="1553845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in</a:t>
            </a:r>
            <a:r>
              <a:rPr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formal</a:t>
            </a:r>
            <a:r>
              <a:rPr 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ly</a:t>
            </a:r>
            <a:endParaRPr lang="en-US" sz="24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2" grpId="0"/>
      <p:bldP spid="3" grpId="0"/>
      <p:bldP spid="4" grpId="0"/>
      <p:bldP spid="5" grpId="0"/>
      <p:bldP spid="6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3" name="图片 2" descr="form-形式填空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-224155" y="635"/>
            <a:ext cx="12701905" cy="6857365"/>
          </a:xfrm>
          <a:prstGeom prst="rect">
            <a:avLst/>
          </a:prstGeom>
        </p:spPr>
      </p:pic>
      <p:sp>
        <p:nvSpPr>
          <p:cNvPr id="5" name="文本框 4"/>
          <p:cNvSpPr txBox="1"/>
          <p:nvPr/>
        </p:nvSpPr>
        <p:spPr>
          <a:xfrm>
            <a:off x="6857365" y="3136900"/>
            <a:ext cx="99568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altLang="en-US" sz="32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形式</a:t>
            </a:r>
            <a:endParaRPr lang="zh-CN" altLang="en-US" sz="32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8858885" y="622300"/>
            <a:ext cx="690880" cy="39878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sz="20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形成</a:t>
            </a:r>
            <a:endParaRPr sz="20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9549765" y="622300"/>
            <a:ext cx="1283335" cy="39878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sz="20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形式</a:t>
            </a:r>
            <a:r>
              <a:rPr lang="en-US" sz="20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;</a:t>
            </a:r>
            <a:r>
              <a:rPr sz="20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表格</a:t>
            </a:r>
            <a:endParaRPr sz="20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9081135" y="1489075"/>
            <a:ext cx="1262380" cy="39878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sz="20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格式</a:t>
            </a:r>
            <a:r>
              <a:rPr lang="en-US" sz="20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,</a:t>
            </a:r>
            <a:r>
              <a:rPr sz="20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版式</a:t>
            </a:r>
            <a:endParaRPr sz="20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1" name="文本框 10"/>
          <p:cNvSpPr txBox="1"/>
          <p:nvPr/>
        </p:nvSpPr>
        <p:spPr>
          <a:xfrm>
            <a:off x="10993120" y="2356485"/>
            <a:ext cx="1198880" cy="39878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sz="20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非正式的</a:t>
            </a:r>
            <a:endParaRPr sz="20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2" name="文本框 11"/>
          <p:cNvSpPr txBox="1"/>
          <p:nvPr/>
        </p:nvSpPr>
        <p:spPr>
          <a:xfrm>
            <a:off x="8985885" y="2356485"/>
            <a:ext cx="944880" cy="39878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sz="20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正式的</a:t>
            </a:r>
            <a:endParaRPr sz="20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3" name="文本框 12"/>
          <p:cNvSpPr txBox="1"/>
          <p:nvPr/>
        </p:nvSpPr>
        <p:spPr>
          <a:xfrm>
            <a:off x="9253855" y="3230245"/>
            <a:ext cx="1875790" cy="39878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sz="20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构造</a:t>
            </a:r>
            <a:r>
              <a:rPr lang="en-US" sz="20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;</a:t>
            </a:r>
            <a:r>
              <a:rPr sz="20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形态</a:t>
            </a:r>
            <a:r>
              <a:rPr lang="en-US" sz="20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;</a:t>
            </a:r>
            <a:r>
              <a:rPr sz="20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队形</a:t>
            </a:r>
            <a:endParaRPr sz="20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4" name="文本框 13"/>
          <p:cNvSpPr txBox="1"/>
          <p:nvPr/>
        </p:nvSpPr>
        <p:spPr>
          <a:xfrm>
            <a:off x="9239885" y="4090035"/>
            <a:ext cx="1283335" cy="39878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sz="20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公式</a:t>
            </a:r>
            <a:r>
              <a:rPr lang="en-US" sz="20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;</a:t>
            </a:r>
            <a:r>
              <a:rPr sz="20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配方</a:t>
            </a:r>
            <a:endParaRPr sz="20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5" name="文本框 14"/>
          <p:cNvSpPr txBox="1"/>
          <p:nvPr/>
        </p:nvSpPr>
        <p:spPr>
          <a:xfrm>
            <a:off x="9239885" y="4949190"/>
            <a:ext cx="690880" cy="39878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sz="20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制服</a:t>
            </a:r>
            <a:endParaRPr sz="20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6" name="文本框 15"/>
          <p:cNvSpPr txBox="1"/>
          <p:nvPr/>
        </p:nvSpPr>
        <p:spPr>
          <a:xfrm>
            <a:off x="9253855" y="5827395"/>
            <a:ext cx="1283335" cy="39878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sz="20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改革</a:t>
            </a:r>
            <a:r>
              <a:rPr lang="en-US" sz="20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;</a:t>
            </a:r>
            <a:r>
              <a:rPr sz="20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改良</a:t>
            </a:r>
            <a:endParaRPr sz="20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7" name="文本框 16"/>
          <p:cNvSpPr txBox="1"/>
          <p:nvPr/>
        </p:nvSpPr>
        <p:spPr>
          <a:xfrm>
            <a:off x="4493260" y="1130300"/>
            <a:ext cx="1262380" cy="39878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sz="20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通知</a:t>
            </a:r>
            <a:r>
              <a:rPr lang="en-US" sz="20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,</a:t>
            </a:r>
            <a:r>
              <a:rPr sz="20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告知</a:t>
            </a:r>
            <a:endParaRPr sz="20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8" name="文本框 17"/>
          <p:cNvSpPr txBox="1"/>
          <p:nvPr/>
        </p:nvSpPr>
        <p:spPr>
          <a:xfrm>
            <a:off x="2164080" y="467360"/>
            <a:ext cx="1706880" cy="39878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sz="20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告知某人某事</a:t>
            </a:r>
            <a:endParaRPr sz="20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9" name="文本框 18"/>
          <p:cNvSpPr txBox="1"/>
          <p:nvPr/>
        </p:nvSpPr>
        <p:spPr>
          <a:xfrm>
            <a:off x="2757170" y="1130300"/>
            <a:ext cx="690880" cy="39878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sz="20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信息</a:t>
            </a:r>
            <a:endParaRPr sz="20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20" name="文本框 19"/>
          <p:cNvSpPr txBox="1"/>
          <p:nvPr/>
        </p:nvSpPr>
        <p:spPr>
          <a:xfrm>
            <a:off x="1658620" y="1812925"/>
            <a:ext cx="1452880" cy="39878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sz="20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提供信息的</a:t>
            </a:r>
            <a:endParaRPr sz="20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21" name="文本框 20"/>
          <p:cNvSpPr txBox="1"/>
          <p:nvPr/>
        </p:nvSpPr>
        <p:spPr>
          <a:xfrm>
            <a:off x="3702050" y="2644140"/>
            <a:ext cx="1875790" cy="39878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sz="20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平台</a:t>
            </a:r>
            <a:r>
              <a:rPr lang="en-US" sz="20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;</a:t>
            </a:r>
            <a:r>
              <a:rPr sz="20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站台</a:t>
            </a:r>
            <a:r>
              <a:rPr lang="en-US" sz="20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;</a:t>
            </a:r>
            <a:r>
              <a:rPr sz="20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讲台</a:t>
            </a:r>
            <a:endParaRPr sz="20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22" name="文本框 21"/>
          <p:cNvSpPr txBox="1"/>
          <p:nvPr/>
        </p:nvSpPr>
        <p:spPr>
          <a:xfrm>
            <a:off x="4294505" y="3559175"/>
            <a:ext cx="1262380" cy="39878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sz="20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转变</a:t>
            </a:r>
            <a:r>
              <a:rPr lang="en-US" sz="20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,</a:t>
            </a:r>
            <a:r>
              <a:rPr sz="20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变形</a:t>
            </a:r>
            <a:endParaRPr sz="20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23" name="文本框 22"/>
          <p:cNvSpPr txBox="1"/>
          <p:nvPr/>
        </p:nvSpPr>
        <p:spPr>
          <a:xfrm>
            <a:off x="4273550" y="4703445"/>
            <a:ext cx="1283335" cy="39878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sz="20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表演</a:t>
            </a:r>
            <a:r>
              <a:rPr lang="en-US" sz="20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;</a:t>
            </a:r>
            <a:r>
              <a:rPr lang="zh-CN" altLang="en-US" sz="20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实施</a:t>
            </a:r>
            <a:endParaRPr lang="zh-CN" altLang="en-US" sz="20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24" name="文本框 23"/>
          <p:cNvSpPr txBox="1"/>
          <p:nvPr/>
        </p:nvSpPr>
        <p:spPr>
          <a:xfrm>
            <a:off x="1790700" y="4421505"/>
            <a:ext cx="1283335" cy="39878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sz="20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表演</a:t>
            </a:r>
            <a:r>
              <a:rPr lang="en-US" sz="20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;</a:t>
            </a:r>
            <a:r>
              <a:rPr sz="20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表现</a:t>
            </a:r>
            <a:endParaRPr sz="20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25" name="文本框 24"/>
          <p:cNvSpPr txBox="1"/>
          <p:nvPr/>
        </p:nvSpPr>
        <p:spPr>
          <a:xfrm>
            <a:off x="1355090" y="5102225"/>
            <a:ext cx="1770380" cy="39878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sz="20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表演者</a:t>
            </a:r>
            <a:r>
              <a:rPr lang="en-US" sz="20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,</a:t>
            </a:r>
            <a:r>
              <a:rPr sz="20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执行者</a:t>
            </a:r>
            <a:endParaRPr sz="20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26" name="文本框 25"/>
          <p:cNvSpPr txBox="1"/>
          <p:nvPr/>
        </p:nvSpPr>
        <p:spPr>
          <a:xfrm>
            <a:off x="3702050" y="5988685"/>
            <a:ext cx="1875790" cy="39878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sz="20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框架</a:t>
            </a:r>
            <a:r>
              <a:rPr lang="en-US" sz="20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;</a:t>
            </a:r>
            <a:r>
              <a:rPr sz="20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结构</a:t>
            </a:r>
            <a:r>
              <a:rPr lang="en-US" sz="20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;</a:t>
            </a:r>
            <a:r>
              <a:rPr sz="20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画框</a:t>
            </a:r>
            <a:endParaRPr sz="20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27" name="文本框 26"/>
          <p:cNvSpPr txBox="1"/>
          <p:nvPr/>
        </p:nvSpPr>
        <p:spPr>
          <a:xfrm>
            <a:off x="1753870" y="5988685"/>
            <a:ext cx="1262380" cy="39878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sz="20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框架</a:t>
            </a:r>
            <a:r>
              <a:rPr lang="en-US" sz="20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,</a:t>
            </a:r>
            <a:r>
              <a:rPr sz="20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结构</a:t>
            </a:r>
            <a:endParaRPr sz="20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</p:spTree>
    <p:custDataLst>
      <p:tags r:id="rId2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0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5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6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1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2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7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8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2" grpId="0"/>
      <p:bldP spid="6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21" grpId="0"/>
      <p:bldP spid="22" grpId="0"/>
      <p:bldP spid="23" grpId="0"/>
      <p:bldP spid="24" grpId="0"/>
      <p:bldP spid="25" grpId="0"/>
      <p:bldP spid="26" grpId="0"/>
      <p:bldP spid="27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0" name="文本框 99"/>
          <p:cNvSpPr txBox="1"/>
          <p:nvPr/>
        </p:nvSpPr>
        <p:spPr>
          <a:xfrm>
            <a:off x="106045" y="90170"/>
            <a:ext cx="11911965" cy="673925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marL="269875" indent="-269875"/>
            <a:r>
              <a:rPr lang="en-US" sz="32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10. anxious /ˈæŋkʃəs/ adj.____________________</a:t>
            </a:r>
            <a:endParaRPr lang="en-US" sz="32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269875" indent="-269875"/>
            <a:r>
              <a:rPr lang="en-US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</a:rPr>
              <a:t>____________________ </a:t>
            </a:r>
            <a:r>
              <a:rPr lang="zh-CN" altLang="en-US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</a:rPr>
              <a:t>对</a:t>
            </a:r>
            <a:r>
              <a:rPr lang="zh-CN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</a:rPr>
              <a:t>某事焦虑</a:t>
            </a:r>
            <a:r>
              <a:rPr lang="en-US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</a:rPr>
              <a:t>________________ </a:t>
            </a:r>
            <a:r>
              <a:rPr lang="zh-CN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</a:rPr>
              <a:t>为某人担忧__________________ 渴望做某事_________/'æŋkʃəslɪ/ adv.焦急地</a:t>
            </a:r>
            <a:r>
              <a:rPr lang="en-US" altLang="zh-CN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</a:rPr>
              <a:t>,</a:t>
            </a:r>
            <a:r>
              <a:rPr lang="zh-CN" altLang="en-US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</a:rPr>
              <a:t>焦虑地</a:t>
            </a:r>
            <a:r>
              <a:rPr lang="zh-CN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</a:rPr>
              <a:t>_______ /æŋˈzaɪəti/n.焦虑；忧虑；渴望</a:t>
            </a:r>
            <a:endParaRPr lang="zh-CN" sz="32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269875" indent="-269875"/>
            <a:r>
              <a:rPr 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Tom is a very_______ person.汤姆是个非常容易焦虑不安的人。</a:t>
            </a:r>
            <a:endParaRPr lang="zh-CN" sz="24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269875" indent="-269875"/>
            <a:r>
              <a:rPr 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He seemed anxious______the meeting.他似乎对这次会议忧心忡忡。</a:t>
            </a:r>
            <a:endParaRPr lang="zh-CN" sz="24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269875" indent="-269875"/>
            <a:r>
              <a:rPr 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Parents are naturally anxious_____</a:t>
            </a:r>
            <a:r>
              <a:rPr lang="en-US" alt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_</a:t>
            </a:r>
            <a:r>
              <a:rPr 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their children.父母自然为儿女担心。</a:t>
            </a:r>
            <a:endParaRPr lang="zh-CN" sz="24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269875" indent="-269875"/>
            <a:r>
              <a:rPr 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She was anxious ________(finish) school and get a job.她渴望毕业找一份工作。</a:t>
            </a:r>
            <a:endParaRPr lang="zh-CN" sz="24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269875" indent="-269875"/>
            <a:r>
              <a:rPr 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He is _________waiting for the result of the medical tests. 他焦急地等待着体检结果。</a:t>
            </a:r>
            <a:endParaRPr lang="zh-CN" sz="24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269875" indent="-269875"/>
            <a:r>
              <a:rPr 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I hope for her letter__________. 我焦急地盼望着她的回信。</a:t>
            </a:r>
            <a:endParaRPr lang="zh-CN" sz="24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269875" indent="-269875"/>
            <a:r>
              <a:rPr 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Her voice was full of _______. 她的声音满是焦虑不安。</a:t>
            </a:r>
            <a:endParaRPr lang="zh-CN" sz="24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269875" indent="-269875"/>
            <a:r>
              <a:rPr 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________is modern man's natural state.焦虑是现代人的自然状态。</a:t>
            </a:r>
            <a:endParaRPr lang="zh-CN" sz="24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269875" indent="-269875"/>
            <a:r>
              <a:rPr 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He shouted at her with _______.他焦急万分地对着她大喊大叫。</a:t>
            </a:r>
            <a:endParaRPr lang="zh-CN" sz="24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269875" indent="-269875"/>
            <a:r>
              <a:rPr 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Tom's _______ to succeed led him to work hard.汤姆对成功的渴望使他更加努力。</a:t>
            </a:r>
            <a:endParaRPr lang="zh-CN" sz="24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4504055" y="90170"/>
            <a:ext cx="411099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altLang="en-US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焦虑的</a:t>
            </a:r>
            <a:r>
              <a:rPr lang="en-US" altLang="zh-CN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;</a:t>
            </a:r>
            <a:r>
              <a:rPr lang="zh-CN" altLang="en-US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忧虑的</a:t>
            </a:r>
            <a:r>
              <a:rPr lang="en-US" altLang="zh-CN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;</a:t>
            </a:r>
            <a:r>
              <a:rPr lang="zh-CN" altLang="en-US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渴望的</a:t>
            </a:r>
            <a:endParaRPr lang="zh-CN" altLang="en-US" sz="32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504190" y="595630"/>
            <a:ext cx="384175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altLang="en-US" sz="32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be anxious about sth.</a:t>
            </a:r>
            <a:endParaRPr lang="zh-CN" altLang="en-US" sz="32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504190" y="1058545"/>
            <a:ext cx="3223895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altLang="en-US" sz="32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be anxious </a:t>
            </a:r>
            <a:r>
              <a:rPr lang="en-US" altLang="zh-CN" sz="32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for sb</a:t>
            </a:r>
            <a:r>
              <a:rPr lang="zh-CN" altLang="en-US" sz="32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.</a:t>
            </a:r>
            <a:endParaRPr lang="zh-CN" altLang="en-US" sz="32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504190" y="1570990"/>
            <a:ext cx="371729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sz="32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be anxious to do sth. </a:t>
            </a:r>
            <a:endParaRPr sz="32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504190" y="2053590"/>
            <a:ext cx="1831975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sz="32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anxiously</a:t>
            </a:r>
            <a:endParaRPr sz="32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504190" y="2552700"/>
            <a:ext cx="1447165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sz="32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anxiety</a:t>
            </a:r>
            <a:endParaRPr sz="32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1877060" y="3016250"/>
            <a:ext cx="118237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anxious</a:t>
            </a:r>
            <a:endParaRPr sz="24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2636520" y="3409950"/>
            <a:ext cx="92837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about</a:t>
            </a:r>
            <a:endParaRPr lang="en-US" sz="24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4151630" y="3764280"/>
            <a:ext cx="572135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for</a:t>
            </a:r>
            <a:endParaRPr lang="en-US" sz="24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1" name="文本框 10"/>
          <p:cNvSpPr txBox="1"/>
          <p:nvPr/>
        </p:nvSpPr>
        <p:spPr>
          <a:xfrm>
            <a:off x="2336165" y="4138295"/>
            <a:ext cx="1241425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to finish</a:t>
            </a:r>
            <a:endParaRPr lang="en-US" sz="24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2" name="文本框 11"/>
          <p:cNvSpPr txBox="1"/>
          <p:nvPr/>
        </p:nvSpPr>
        <p:spPr>
          <a:xfrm>
            <a:off x="857250" y="4472940"/>
            <a:ext cx="1419225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anxiously</a:t>
            </a:r>
            <a:endParaRPr lang="en-US" sz="24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3" name="文本框 12"/>
          <p:cNvSpPr txBox="1"/>
          <p:nvPr/>
        </p:nvSpPr>
        <p:spPr>
          <a:xfrm>
            <a:off x="2802255" y="4857750"/>
            <a:ext cx="1419225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anxiously</a:t>
            </a:r>
            <a:endParaRPr lang="en-US" sz="24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4" name="文本框 13"/>
          <p:cNvSpPr txBox="1"/>
          <p:nvPr/>
        </p:nvSpPr>
        <p:spPr>
          <a:xfrm>
            <a:off x="2878455" y="5239385"/>
            <a:ext cx="1130935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anxiety</a:t>
            </a:r>
            <a:endParaRPr lang="en-US" sz="24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5" name="文本框 14"/>
          <p:cNvSpPr txBox="1"/>
          <p:nvPr/>
        </p:nvSpPr>
        <p:spPr>
          <a:xfrm>
            <a:off x="187960" y="5603240"/>
            <a:ext cx="11988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Anxiety</a:t>
            </a:r>
            <a:endParaRPr lang="en-US" sz="24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6" name="文本框 15"/>
          <p:cNvSpPr txBox="1"/>
          <p:nvPr/>
        </p:nvSpPr>
        <p:spPr>
          <a:xfrm>
            <a:off x="3215005" y="5949950"/>
            <a:ext cx="1130935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anxiety</a:t>
            </a:r>
            <a:endParaRPr lang="en-US" sz="24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7" name="文本框 16"/>
          <p:cNvSpPr txBox="1"/>
          <p:nvPr/>
        </p:nvSpPr>
        <p:spPr>
          <a:xfrm>
            <a:off x="1001395" y="6309360"/>
            <a:ext cx="1130935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anxiety</a:t>
            </a:r>
            <a:endParaRPr lang="en-US" sz="24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2" grpId="0"/>
      <p:bldP spid="3" grpId="0"/>
      <p:bldP spid="4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0" name="文本框 99"/>
          <p:cNvSpPr txBox="1"/>
          <p:nvPr/>
        </p:nvSpPr>
        <p:spPr>
          <a:xfrm>
            <a:off x="177800" y="85725"/>
            <a:ext cx="12014200" cy="575437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0"/>
            <a:r>
              <a:rPr lang="en-US" altLang="zh-CN" sz="32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11. </a:t>
            </a:r>
            <a:r>
              <a:rPr lang="zh-CN" sz="32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annoy /əˈnɔɪ/ vt.</a:t>
            </a:r>
            <a:r>
              <a:rPr lang="en-US" altLang="zh-CN" sz="32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____________</a:t>
            </a:r>
            <a:endParaRPr lang="en-US" altLang="zh-CN" sz="32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r>
              <a:rPr lang="en-US" altLang="zh-CN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_________</a:t>
            </a:r>
            <a:r>
              <a:rPr lang="zh-CN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/əˈnɔɪɪŋ/ adj.令人恼怒的，恼人的</a:t>
            </a:r>
            <a:endParaRPr lang="zh-CN" sz="32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r>
              <a:rPr lang="en-US" altLang="zh-CN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</a:t>
            </a:r>
            <a:r>
              <a:rPr lang="zh-CN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/əˈnɔɪd/ adj.感到恼怒的，生气的</a:t>
            </a:r>
            <a:endParaRPr lang="zh-CN" sz="32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/>
            <a:r>
              <a:rPr lang="en-US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______________________________</a:t>
            </a:r>
            <a:r>
              <a:rPr lang="zh-CN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(因某事)对某人恼火</a:t>
            </a:r>
            <a:endParaRPr lang="zh-CN" sz="32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/>
            <a:endParaRPr lang="zh-CN" sz="24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r>
              <a:rPr 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She sometimes does things on purpose just </a:t>
            </a:r>
            <a:r>
              <a:rPr lang="en-US" alt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________</a:t>
            </a:r>
            <a:r>
              <a:rPr 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 me.她有时存心做些事来使我生气。A fly was </a:t>
            </a:r>
            <a:r>
              <a:rPr lang="en-US" alt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_________</a:t>
            </a:r>
            <a:r>
              <a:rPr 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 him. 一只苍蝇搅得他心烦。It </a:t>
            </a:r>
            <a:r>
              <a:rPr lang="en-US" alt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_______</a:t>
            </a:r>
            <a:r>
              <a:rPr 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 me that I didn't have time to do more reading.腾不出时间多看会儿书让我很烦。Don</a:t>
            </a:r>
            <a:r>
              <a:rPr lang="en-US" alt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'</a:t>
            </a:r>
            <a:r>
              <a:rPr 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t ask lots of </a:t>
            </a:r>
            <a:r>
              <a:rPr lang="en-US" alt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_________</a:t>
            </a:r>
            <a:r>
              <a:rPr 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 questions.不要问许多烦人的问题。You must have found the children </a:t>
            </a:r>
            <a:r>
              <a:rPr lang="en-US" alt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________</a:t>
            </a:r>
            <a:r>
              <a:rPr 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.你肯定觉得这些孩子讨人厌烦。It is </a:t>
            </a:r>
            <a:r>
              <a:rPr lang="en-US" alt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_________</a:t>
            </a:r>
            <a:r>
              <a:rPr 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that there is no hot water.没有热水,真烦人。Her mother was </a:t>
            </a:r>
            <a:r>
              <a:rPr lang="en-US" alt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________</a:t>
            </a:r>
            <a:r>
              <a:rPr 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 because she was so late. 她母亲生气了，因为她来晚了。He was </a:t>
            </a:r>
            <a:r>
              <a:rPr lang="en-US" alt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________</a:t>
            </a:r>
            <a:r>
              <a:rPr 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to learn that the train would be delayed.他得知火车要晚点,心里感到烦恼。He was very annoyed </a:t>
            </a:r>
            <a:r>
              <a:rPr lang="en-US" alt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_____</a:t>
            </a:r>
            <a:r>
              <a:rPr 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 me </a:t>
            </a:r>
            <a:r>
              <a:rPr lang="en-US" alt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______</a:t>
            </a:r>
            <a:r>
              <a:rPr 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 my carelessness. 因为我粗心大意，他对我恼火了。</a:t>
            </a:r>
            <a:endParaRPr lang="zh-CN" sz="24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3623945" y="85725"/>
            <a:ext cx="241808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惹恼</a:t>
            </a:r>
            <a:r>
              <a:rPr lang="en-US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, </a:t>
            </a:r>
            <a:r>
              <a:rPr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使恼怒</a:t>
            </a:r>
            <a:endParaRPr sz="32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252095" y="579755"/>
            <a:ext cx="178689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sz="32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annoying</a:t>
            </a:r>
            <a:endParaRPr lang="zh-CN" altLang="en-US" sz="32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252095" y="1084580"/>
            <a:ext cx="165100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sz="32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annoyed</a:t>
            </a:r>
            <a:endParaRPr lang="zh-CN" altLang="en-US" sz="32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252095" y="1562100"/>
            <a:ext cx="605409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sz="32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be annoyed with sb (at/about sth</a:t>
            </a:r>
            <a:r>
              <a:rPr lang="en-US" altLang="zh-CN" sz="32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.</a:t>
            </a:r>
            <a:r>
              <a:rPr lang="zh-CN" sz="32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)</a:t>
            </a:r>
            <a:endParaRPr lang="zh-CN" altLang="en-US" sz="32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5822315" y="2432685"/>
            <a:ext cx="130937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to annoy</a:t>
            </a:r>
            <a:endParaRPr lang="zh-CN" sz="24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435610" y="3129280"/>
            <a:ext cx="128397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annoy</a:t>
            </a:r>
            <a:r>
              <a:rPr lang="en-US" altLang="zh-CN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ed</a:t>
            </a:r>
            <a:endParaRPr lang="en-US" altLang="zh-CN" sz="24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2460625" y="3510915"/>
            <a:ext cx="138557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annoying</a:t>
            </a:r>
            <a:endParaRPr lang="zh-CN" altLang="zh-CN" sz="24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4656455" y="3891915"/>
            <a:ext cx="138557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annoying</a:t>
            </a:r>
            <a:endParaRPr lang="zh-CN" altLang="zh-CN" sz="24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1" name="文本框 10"/>
          <p:cNvSpPr txBox="1"/>
          <p:nvPr/>
        </p:nvSpPr>
        <p:spPr>
          <a:xfrm>
            <a:off x="808990" y="4265930"/>
            <a:ext cx="138557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annoying</a:t>
            </a:r>
            <a:endParaRPr lang="zh-CN" altLang="zh-CN" sz="24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2" name="文本框 11"/>
          <p:cNvSpPr txBox="1"/>
          <p:nvPr/>
        </p:nvSpPr>
        <p:spPr>
          <a:xfrm>
            <a:off x="2460625" y="4600575"/>
            <a:ext cx="128397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annoy</a:t>
            </a:r>
            <a:r>
              <a:rPr lang="en-US" altLang="zh-CN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ed</a:t>
            </a:r>
            <a:endParaRPr lang="en-US" altLang="zh-CN" sz="24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3" name="文本框 12"/>
          <p:cNvSpPr txBox="1"/>
          <p:nvPr/>
        </p:nvSpPr>
        <p:spPr>
          <a:xfrm>
            <a:off x="1263015" y="4994275"/>
            <a:ext cx="128397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annoy</a:t>
            </a:r>
            <a:r>
              <a:rPr lang="en-US" altLang="zh-CN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ed</a:t>
            </a:r>
            <a:endParaRPr lang="en-US" altLang="zh-CN" sz="24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4" name="文本框 13"/>
          <p:cNvSpPr txBox="1"/>
          <p:nvPr/>
        </p:nvSpPr>
        <p:spPr>
          <a:xfrm>
            <a:off x="3087370" y="5379720"/>
            <a:ext cx="758825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with</a:t>
            </a:r>
            <a:endParaRPr lang="en-US" sz="24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5" name="文本框 14"/>
          <p:cNvSpPr txBox="1"/>
          <p:nvPr/>
        </p:nvSpPr>
        <p:spPr>
          <a:xfrm>
            <a:off x="4384040" y="5379720"/>
            <a:ext cx="92837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about</a:t>
            </a:r>
            <a:endParaRPr lang="en-US" sz="24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1553210" y="2732405"/>
            <a:ext cx="138557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annoying</a:t>
            </a:r>
            <a:endParaRPr lang="zh-CN" altLang="zh-CN" sz="24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2" grpId="0"/>
      <p:bldP spid="3" grpId="0"/>
      <p:bldP spid="4" grpId="0"/>
      <p:bldP spid="8" grpId="0"/>
      <p:bldP spid="7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  <p:custDataLst>
              <p:tags r:id="rId1"/>
            </p:custDataLst>
          </p:nvPr>
        </p:nvSpPr>
        <p:spPr/>
        <p:txBody>
          <a:bodyPr>
            <a:scene3d>
              <a:camera prst="orthographicFront"/>
              <a:lightRig rig="threePt" dir="t"/>
            </a:scene3d>
          </a:bodyPr>
          <a:lstStyle/>
          <a:p>
            <a:r>
              <a:rPr lang="zh-CN" altLang="en-US" sz="5400" b="1" spc="600">
                <a:ln w="22225">
                  <a:solidFill>
                    <a:schemeClr val="accent4">
                      <a:lumMod val="50000"/>
                    </a:schemeClr>
                  </a:solidFill>
                  <a:prstDash val="solid"/>
                </a:ln>
                <a:solidFill>
                  <a:schemeClr val="accent4">
                    <a:lumMod val="50000"/>
                  </a:schemeClr>
                </a:solidFill>
                <a:latin typeface="+mj-lt"/>
                <a:ea typeface="+mj-ea"/>
                <a:sym typeface="+mn-ea"/>
              </a:rPr>
              <a:t>人教版新教材 词汇导学练</a:t>
            </a:r>
            <a:endParaRPr lang="zh-CN" altLang="en-US" sz="5400" b="1" spc="600">
              <a:ln w="22225">
                <a:solidFill>
                  <a:schemeClr val="accent4">
                    <a:lumMod val="50000"/>
                  </a:schemeClr>
                </a:solidFill>
                <a:prstDash val="solid"/>
              </a:ln>
              <a:solidFill>
                <a:schemeClr val="accent4">
                  <a:lumMod val="50000"/>
                </a:schemeClr>
              </a:solidFill>
              <a:latin typeface="+mj-lt"/>
              <a:ea typeface="+mj-ea"/>
              <a:sym typeface="+mn-ea"/>
            </a:endParaRP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en-US" altLang="zh-CN" sz="4800" b="1">
                <a:ln w="22225">
                  <a:solidFill>
                    <a:srgbClr val="7030A0"/>
                  </a:solidFill>
                  <a:prstDash val="solid"/>
                </a:ln>
                <a:solidFill>
                  <a:srgbClr val="7030A0"/>
                </a:solidFill>
                <a:effectLst/>
                <a:sym typeface="+mn-ea"/>
              </a:rPr>
              <a:t>Welcome Unit Book1 </a:t>
            </a:r>
            <a:endParaRPr lang="zh-CN" altLang="en-US" sz="4800"/>
          </a:p>
        </p:txBody>
      </p:sp>
    </p:spTree>
    <p:custDataLst>
      <p:tags r:id="rId3"/>
    </p:custData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0" name="文本框 99"/>
          <p:cNvSpPr txBox="1"/>
          <p:nvPr/>
        </p:nvSpPr>
        <p:spPr>
          <a:xfrm>
            <a:off x="299720" y="98425"/>
            <a:ext cx="11892280" cy="735520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0"/>
            <a:r>
              <a:rPr lang="en-US" sz="32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12. fright /fraɪt/ n.</a:t>
            </a:r>
            <a:r>
              <a:rPr lang="en-US" altLang="zh-CN" sz="32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_________</a:t>
            </a:r>
            <a:endParaRPr lang="zh-CN" sz="32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r>
              <a:rPr lang="en-US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</a:rPr>
              <a:t>____________ </a:t>
            </a:r>
            <a:r>
              <a:rPr lang="zh-CN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</a:rPr>
              <a:t>惊恐地</a:t>
            </a:r>
            <a:r>
              <a:rPr lang="en-US" altLang="zh-CN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</a:rPr>
              <a:t>;</a:t>
            </a:r>
            <a:r>
              <a:rPr lang="zh-CN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</a:rPr>
              <a:t>被吓得</a:t>
            </a:r>
            <a:endParaRPr lang="zh-CN" sz="32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r>
              <a:rPr lang="en-US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</a:rPr>
              <a:t>________/ˈfraɪtn/vt.</a:t>
            </a:r>
            <a:r>
              <a:rPr lang="zh-CN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</a:rPr>
              <a:t>使惊恐</a:t>
            </a:r>
            <a:r>
              <a:rPr lang="en-US" altLang="zh-CN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</a:rPr>
              <a:t>;</a:t>
            </a:r>
            <a:r>
              <a:rPr lang="zh-CN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</a:rPr>
              <a:t>吓唬</a:t>
            </a:r>
            <a:r>
              <a:rPr lang="en-US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</a:rPr>
              <a:t>_________ /ˈfraɪtnd/ adj.</a:t>
            </a:r>
            <a:r>
              <a:rPr lang="zh-CN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</a:rPr>
              <a:t>受惊吓的</a:t>
            </a:r>
            <a:r>
              <a:rPr lang="en-US" altLang="zh-CN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</a:rPr>
              <a:t>;</a:t>
            </a:r>
            <a:r>
              <a:rPr lang="zh-CN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</a:rPr>
              <a:t>感到害怕的</a:t>
            </a:r>
            <a:r>
              <a:rPr lang="en-US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</a:rPr>
              <a:t>_________________________ </a:t>
            </a:r>
            <a:r>
              <a:rPr lang="zh-CN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</a:rPr>
              <a:t>害怕</a:t>
            </a:r>
            <a:r>
              <a:rPr lang="en-US" altLang="zh-CN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</a:rPr>
              <a:t>(</a:t>
            </a:r>
            <a:r>
              <a:rPr lang="zh-CN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</a:rPr>
              <a:t>做</a:t>
            </a:r>
            <a:r>
              <a:rPr lang="en-US" altLang="zh-CN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</a:rPr>
              <a:t>)</a:t>
            </a:r>
            <a:r>
              <a:rPr lang="zh-CN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</a:rPr>
              <a:t>某事</a:t>
            </a:r>
            <a:r>
              <a:rPr lang="en-US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</a:rPr>
              <a:t>_____________________ </a:t>
            </a:r>
            <a:r>
              <a:rPr lang="zh-CN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</a:rPr>
              <a:t>不敢做某事</a:t>
            </a:r>
            <a:r>
              <a:rPr lang="en-US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</a:rPr>
              <a:t>___________/ˈfraɪtnɪŋ /adj.</a:t>
            </a:r>
            <a:r>
              <a:rPr lang="zh-CN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</a:rPr>
              <a:t>令人恐惧的</a:t>
            </a:r>
            <a:r>
              <a:rPr lang="en-US" altLang="zh-CN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</a:rPr>
              <a:t>;</a:t>
            </a:r>
            <a:r>
              <a:rPr lang="zh-CN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</a:rPr>
              <a:t>吓人的</a:t>
            </a:r>
            <a:endParaRPr lang="zh-CN" sz="32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endParaRPr lang="en-US" sz="32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r>
              <a:rPr lang="zh-CN" altLang="en-US" sz="2400" b="1">
                <a:latin typeface="Times New Roman" panose="02020603050405020304" charset="0"/>
                <a:cs typeface="Times New Roman" panose="02020603050405020304" charset="0"/>
              </a:rPr>
              <a:t>I got the _____ of my life. 我吓得要命。</a:t>
            </a:r>
            <a:endParaRPr lang="zh-CN" altLang="en-US" sz="2400" b="1"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r>
              <a:rPr lang="zh-CN" altLang="en-US" sz="2400" b="1">
                <a:latin typeface="Times New Roman" panose="02020603050405020304" charset="0"/>
                <a:cs typeface="Times New Roman" panose="02020603050405020304" charset="0"/>
              </a:rPr>
              <a:t>Pinocchio was beginning to tremble _____________. 皮诺乔开始吓得浑身发抖。</a:t>
            </a:r>
            <a:endParaRPr lang="zh-CN" altLang="en-US" sz="2400" b="1"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r>
              <a:rPr lang="zh-CN" altLang="en-US" sz="2400" b="1">
                <a:latin typeface="Times New Roman" panose="02020603050405020304" charset="0"/>
                <a:cs typeface="Times New Roman" panose="02020603050405020304" charset="0"/>
              </a:rPr>
              <a:t>The grandmother jumped up in her ______ and asked him what that meant. </a:t>
            </a:r>
            <a:endParaRPr lang="zh-CN" altLang="en-US" sz="2400" b="1"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r>
              <a:rPr lang="zh-CN" altLang="en-US" sz="2400" b="1">
                <a:latin typeface="Times New Roman" panose="02020603050405020304" charset="0"/>
                <a:cs typeface="Times New Roman" panose="02020603050405020304" charset="0"/>
              </a:rPr>
              <a:t>奶奶吓得跳起来，问他这是怎么回事。</a:t>
            </a:r>
            <a:endParaRPr lang="zh-CN" altLang="en-US" sz="2400" b="1"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r>
              <a:rPr lang="zh-CN" altLang="en-US" sz="2400" b="1">
                <a:latin typeface="Times New Roman" panose="02020603050405020304" charset="0"/>
                <a:cs typeface="Times New Roman" panose="02020603050405020304" charset="0"/>
              </a:rPr>
              <a:t>Sorry, I didn't mean to ________ you.对不起，我没有吓唬你的意思。</a:t>
            </a:r>
            <a:endParaRPr lang="zh-CN" altLang="en-US" sz="2400" b="1"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r>
              <a:rPr lang="zh-CN" altLang="en-US" sz="2400" b="1">
                <a:latin typeface="Times New Roman" panose="02020603050405020304" charset="0"/>
                <a:cs typeface="Times New Roman" panose="02020603050405020304" charset="0"/>
              </a:rPr>
              <a:t>Most children are </a:t>
            </a:r>
            <a:r>
              <a:rPr lang="en-US" altLang="zh-CN" sz="2400" b="1">
                <a:latin typeface="Times New Roman" panose="02020603050405020304" charset="0"/>
                <a:cs typeface="Times New Roman" panose="02020603050405020304" charset="0"/>
              </a:rPr>
              <a:t>__________</a:t>
            </a:r>
            <a:r>
              <a:rPr lang="zh-CN" altLang="en-US" sz="2400" b="1">
                <a:latin typeface="Times New Roman" panose="02020603050405020304" charset="0"/>
                <a:cs typeface="Times New Roman" panose="02020603050405020304" charset="0"/>
              </a:rPr>
              <a:t> by the sight of blood. 大多数孩子见到血就害怕。</a:t>
            </a:r>
            <a:endParaRPr lang="zh-CN" altLang="en-US" sz="2400" b="1"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r>
              <a:rPr lang="zh-CN" altLang="en-US" sz="2400" b="1">
                <a:latin typeface="Times New Roman" panose="02020603050405020304" charset="0"/>
                <a:cs typeface="Times New Roman" panose="02020603050405020304" charset="0"/>
              </a:rPr>
              <a:t>She was __________ that the plane would crash.她害怕飞机会坠毁。</a:t>
            </a:r>
            <a:endParaRPr lang="zh-CN" altLang="en-US" sz="2400" b="1"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endParaRPr lang="zh-CN" altLang="en-US" sz="2400" b="1"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endParaRPr lang="zh-CN" altLang="en-US" sz="2400" b="1"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3463925" y="98425"/>
            <a:ext cx="191008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altLang="en-US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惊恐</a:t>
            </a:r>
            <a:r>
              <a:rPr lang="en-US" altLang="zh-CN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,</a:t>
            </a:r>
            <a:r>
              <a:rPr lang="zh-CN" altLang="en-US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惊骇</a:t>
            </a:r>
            <a:endParaRPr lang="zh-CN" altLang="en-US" sz="32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299720" y="598805"/>
            <a:ext cx="2497455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en-US" sz="32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with/in fright</a:t>
            </a:r>
            <a:endParaRPr lang="en-US" altLang="en-US" sz="32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344805" y="1103630"/>
            <a:ext cx="158242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en-US" sz="32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frighten</a:t>
            </a:r>
            <a:r>
              <a:rPr lang="en-US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endParaRPr lang="zh-CN" altLang="en-US" sz="32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299720" y="1544320"/>
            <a:ext cx="198882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en-US" sz="32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frightened</a:t>
            </a:r>
            <a:endParaRPr lang="en-US" altLang="en-US" sz="32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344805" y="2084705"/>
            <a:ext cx="5003165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en-US" sz="32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be frightened of (doing) sth.</a:t>
            </a:r>
            <a:endParaRPr lang="en-US" altLang="en-US" sz="32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344805" y="2563495"/>
            <a:ext cx="4190365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en-US" sz="32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be frightened to do sth.</a:t>
            </a:r>
            <a:endParaRPr lang="en-US" altLang="en-US" sz="32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344805" y="3054350"/>
            <a:ext cx="212471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lvl="0" algn="l">
              <a:buClrTx/>
              <a:buSzTx/>
              <a:buFontTx/>
            </a:pPr>
            <a:r>
              <a:rPr lang="zh-CN" sz="32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frightening</a:t>
            </a:r>
            <a:endParaRPr lang="zh-CN" sz="32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1" name="文本框 10"/>
          <p:cNvSpPr txBox="1"/>
          <p:nvPr/>
        </p:nvSpPr>
        <p:spPr>
          <a:xfrm>
            <a:off x="1507490" y="4030980"/>
            <a:ext cx="927735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fright</a:t>
            </a:r>
            <a:endParaRPr lang="en-US" altLang="en-US" sz="24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2" name="文本框 11"/>
          <p:cNvSpPr txBox="1"/>
          <p:nvPr/>
        </p:nvSpPr>
        <p:spPr>
          <a:xfrm>
            <a:off x="5054600" y="4393565"/>
            <a:ext cx="1918335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with/in fright</a:t>
            </a:r>
            <a:endParaRPr lang="en-US" altLang="en-US" sz="24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3" name="文本框 12"/>
          <p:cNvSpPr txBox="1"/>
          <p:nvPr/>
        </p:nvSpPr>
        <p:spPr>
          <a:xfrm>
            <a:off x="5054600" y="4794250"/>
            <a:ext cx="927735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fright</a:t>
            </a:r>
            <a:endParaRPr lang="en-US" altLang="en-US" sz="24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4" name="文本框 13"/>
          <p:cNvSpPr txBox="1"/>
          <p:nvPr/>
        </p:nvSpPr>
        <p:spPr>
          <a:xfrm>
            <a:off x="3394710" y="5511800"/>
            <a:ext cx="1232535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frighten</a:t>
            </a:r>
            <a:r>
              <a:rPr lang="en-US" sz="24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endParaRPr lang="zh-CN" altLang="en-US" sz="24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5" name="文本框 14"/>
          <p:cNvSpPr txBox="1"/>
          <p:nvPr/>
        </p:nvSpPr>
        <p:spPr>
          <a:xfrm>
            <a:off x="2797175" y="5864225"/>
            <a:ext cx="1537335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frightened</a:t>
            </a:r>
            <a:endParaRPr lang="en-US" altLang="en-US" sz="24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6" name="文本框 15"/>
          <p:cNvSpPr txBox="1"/>
          <p:nvPr/>
        </p:nvSpPr>
        <p:spPr>
          <a:xfrm>
            <a:off x="1507490" y="6249035"/>
            <a:ext cx="1537335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frightened</a:t>
            </a:r>
            <a:endParaRPr lang="en-US" altLang="en-US" sz="24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3" grpId="0"/>
      <p:bldP spid="4" grpId="0"/>
      <p:bldP spid="6" grpId="0"/>
      <p:bldP spid="7" grpId="0"/>
      <p:bldP spid="8" grpId="0"/>
      <p:bldP spid="10" grpId="0"/>
      <p:bldP spid="11" grpId="0"/>
      <p:bldP spid="12" grpId="0"/>
      <p:bldP spid="13" grpId="0"/>
      <p:bldP spid="14" grpId="0"/>
      <p:bldP spid="15" grpId="0"/>
      <p:bldP spid="16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文本框 1"/>
          <p:cNvSpPr txBox="1"/>
          <p:nvPr/>
        </p:nvSpPr>
        <p:spPr>
          <a:xfrm>
            <a:off x="287655" y="216535"/>
            <a:ext cx="11597005" cy="415417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indent="0"/>
            <a:r>
              <a:rPr lang="zh-CN" altLang="en-US" sz="24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Her __________ face showed us that something terrible had happened to her family. </a:t>
            </a:r>
            <a:endParaRPr lang="zh-CN" altLang="en-US" sz="2400" b="1"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r>
              <a:rPr lang="zh-CN" altLang="en-US" sz="24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她惊恐的神色向我们表明她家出了大事。</a:t>
            </a:r>
            <a:endParaRPr lang="zh-CN" altLang="en-US" sz="2400" b="1"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r>
              <a:rPr lang="zh-CN" altLang="en-US" sz="24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She was frightened ____flying. 她害怕坐飞机。</a:t>
            </a:r>
            <a:endParaRPr lang="zh-CN" altLang="en-US" sz="2400" b="1"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r>
              <a:rPr lang="zh-CN" altLang="en-US" sz="24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I'm frightened____walking home alone in the dark. </a:t>
            </a:r>
            <a:endParaRPr lang="zh-CN" altLang="en-US" sz="24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/>
            <a:r>
              <a:rPr lang="zh-CN" altLang="en-US" sz="24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我害怕在黑夜单独走路回家。</a:t>
            </a:r>
            <a:endParaRPr lang="zh-CN" altLang="en-US" sz="2400" b="1"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r>
              <a:rPr lang="zh-CN" altLang="en-US" sz="24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She was too frightened______her family what had happened. </a:t>
            </a:r>
            <a:endParaRPr lang="zh-CN" altLang="en-US" sz="24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/>
            <a:r>
              <a:rPr lang="zh-CN" altLang="en-US" sz="24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她太害怕了，不敢告诉家人发生了什么事。</a:t>
            </a:r>
            <a:endParaRPr lang="zh-CN" altLang="en-US" sz="2400" b="1"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r>
              <a:rPr lang="zh-CN" altLang="en-US" sz="24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The idea of death is ___________to most people. </a:t>
            </a:r>
            <a:endParaRPr lang="zh-CN" altLang="en-US" sz="24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/>
            <a:r>
              <a:rPr lang="zh-CN" altLang="en-US" sz="24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死的想法对于大多数人都是可怕的。</a:t>
            </a:r>
            <a:endParaRPr lang="zh-CN" altLang="en-US" sz="2400" b="1"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r>
              <a:rPr lang="zh-CN" altLang="en-US" sz="24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It's ___________to think it could happen again.</a:t>
            </a:r>
            <a:endParaRPr lang="zh-CN" altLang="en-US" sz="24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/>
            <a:r>
              <a:rPr lang="zh-CN" altLang="en-US" sz="24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想到此事可能再次发生就使人不寒而栗。</a:t>
            </a:r>
            <a:endParaRPr lang="zh-CN" altLang="en-US" sz="2400"/>
          </a:p>
        </p:txBody>
      </p:sp>
      <p:sp>
        <p:nvSpPr>
          <p:cNvPr id="6" name="文本框 5"/>
          <p:cNvSpPr txBox="1"/>
          <p:nvPr/>
        </p:nvSpPr>
        <p:spPr>
          <a:xfrm>
            <a:off x="885190" y="216535"/>
            <a:ext cx="1537335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frightened</a:t>
            </a:r>
            <a:endParaRPr lang="en-US" altLang="en-US" sz="24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2959735" y="965835"/>
            <a:ext cx="4368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of</a:t>
            </a:r>
            <a:endParaRPr lang="en-US" altLang="en-US" sz="24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2325370" y="1301115"/>
            <a:ext cx="4368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of</a:t>
            </a:r>
            <a:endParaRPr lang="en-US" altLang="en-US" sz="24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3317240" y="2063750"/>
            <a:ext cx="918845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to tell</a:t>
            </a:r>
            <a:endParaRPr lang="en-US" altLang="en-US" sz="24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2959735" y="2755900"/>
            <a:ext cx="1638935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frightening</a:t>
            </a:r>
            <a:endParaRPr lang="en-US" altLang="en-US" sz="24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885190" y="3495675"/>
            <a:ext cx="1638935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frightening</a:t>
            </a:r>
            <a:endParaRPr lang="en-US" altLang="en-US" sz="24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00" name="文本框 99"/>
          <p:cNvSpPr txBox="1"/>
          <p:nvPr/>
        </p:nvSpPr>
        <p:spPr>
          <a:xfrm>
            <a:off x="100965" y="4528820"/>
            <a:ext cx="11970385" cy="156845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marL="269875" indent="-269875"/>
            <a:r>
              <a:rPr lang="en-US" sz="3200" b="1">
                <a:solidFill>
                  <a:srgbClr val="000000"/>
                </a:solidFill>
                <a:latin typeface="Times New Roman" panose="02020603050405020304" charset="0"/>
              </a:rPr>
              <a:t>13. senior/ˈsi:niə(r)/adj.(</a:t>
            </a:r>
            <a:r>
              <a:rPr lang="zh-CN" sz="3200" b="1">
                <a:solidFill>
                  <a:srgbClr val="000000"/>
                </a:solidFill>
                <a:cs typeface="Times New Roman" panose="02020603050405020304" charset="0"/>
              </a:rPr>
              <a:t>级别</a:t>
            </a:r>
            <a:r>
              <a:rPr lang="en-US" altLang="zh-CN" sz="3200" b="1">
                <a:solidFill>
                  <a:srgbClr val="000000"/>
                </a:solidFill>
                <a:cs typeface="Times New Roman" panose="02020603050405020304" charset="0"/>
              </a:rPr>
              <a:t>,</a:t>
            </a:r>
            <a:r>
              <a:rPr lang="zh-CN" sz="3200" b="1">
                <a:solidFill>
                  <a:srgbClr val="000000"/>
                </a:solidFill>
                <a:cs typeface="Times New Roman" panose="02020603050405020304" charset="0"/>
              </a:rPr>
              <a:t>地位等</a:t>
            </a:r>
            <a:r>
              <a:rPr lang="en-US" altLang="zh-CN" sz="3200" b="1">
                <a:solidFill>
                  <a:srgbClr val="000000"/>
                </a:solidFill>
                <a:cs typeface="Times New Roman" panose="02020603050405020304" charset="0"/>
              </a:rPr>
              <a:t>)____________n._________</a:t>
            </a:r>
            <a:r>
              <a:rPr lang="en-US" sz="32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_________________</a:t>
            </a:r>
            <a:r>
              <a:rPr lang="zh-CN" sz="3200" b="1">
                <a:solidFill>
                  <a:srgbClr val="7030A0"/>
                </a:solidFill>
                <a:cs typeface="Times New Roman" panose="02020603050405020304" charset="0"/>
              </a:rPr>
              <a:t>（美国）高中</a:t>
            </a:r>
            <a:r>
              <a:rPr lang="en-US" sz="32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___________</a:t>
            </a:r>
            <a:r>
              <a:rPr lang="en-US" sz="3200" b="1">
                <a:solidFill>
                  <a:srgbClr val="000000"/>
                </a:solidFill>
                <a:latin typeface="Times New Roman" panose="02020603050405020304" charset="0"/>
              </a:rPr>
              <a:t> </a:t>
            </a:r>
            <a:r>
              <a:rPr lang="zh-CN" sz="3200" b="1">
                <a:solidFill>
                  <a:srgbClr val="7030A0"/>
                </a:solidFill>
                <a:cs typeface="Times New Roman" panose="02020603050405020304" charset="0"/>
              </a:rPr>
              <a:t>比某人资格高/年长</a:t>
            </a:r>
            <a:endParaRPr lang="zh-CN" sz="3200" b="1">
              <a:solidFill>
                <a:srgbClr val="7030A0"/>
              </a:solidFill>
              <a:cs typeface="Times New Roman" panose="02020603050405020304" charset="0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6657340" y="4449445"/>
            <a:ext cx="2756535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altLang="en-US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较高的</a:t>
            </a:r>
            <a:r>
              <a:rPr lang="en-US" altLang="zh-CN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;</a:t>
            </a:r>
            <a:r>
              <a:rPr lang="zh-CN" altLang="en-US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年长的</a:t>
            </a:r>
            <a:endParaRPr lang="zh-CN" altLang="en-US" sz="32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9829165" y="4449445"/>
            <a:ext cx="180848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altLang="en-US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较年长者</a:t>
            </a:r>
            <a:endParaRPr lang="zh-CN" altLang="en-US" sz="32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1" name="文本框 10"/>
          <p:cNvSpPr txBox="1"/>
          <p:nvPr/>
        </p:nvSpPr>
        <p:spPr>
          <a:xfrm>
            <a:off x="476250" y="5020945"/>
            <a:ext cx="329184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sz="32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senior high school</a:t>
            </a:r>
            <a:endParaRPr sz="32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2" name="文本框 11"/>
          <p:cNvSpPr txBox="1"/>
          <p:nvPr/>
        </p:nvSpPr>
        <p:spPr>
          <a:xfrm>
            <a:off x="476250" y="5513705"/>
            <a:ext cx="2263775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sz="32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senior to sb.</a:t>
            </a:r>
            <a:endParaRPr sz="32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3" grpId="0"/>
      <p:bldP spid="4" grpId="0"/>
      <p:bldP spid="5" grpId="0"/>
      <p:bldP spid="7" grpId="0"/>
      <p:bldP spid="8" grpId="0"/>
      <p:bldP spid="9" grpId="0"/>
      <p:bldP spid="10" grpId="0"/>
      <p:bldP spid="11" grpId="0"/>
      <p:bldP spid="12" grpId="0"/>
      <p:bldP spid="100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0" name="文本框 99"/>
          <p:cNvSpPr txBox="1"/>
          <p:nvPr/>
        </p:nvSpPr>
        <p:spPr>
          <a:xfrm>
            <a:off x="219710" y="198120"/>
            <a:ext cx="11752580" cy="230695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0"/>
            <a:r>
              <a:rPr 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a senior manager/lecturer </a:t>
            </a:r>
            <a:r>
              <a:rPr lang="zh-CN" sz="2400" b="1">
                <a:solidFill>
                  <a:srgbClr val="000000"/>
                </a:solidFill>
                <a:cs typeface="Times New Roman" panose="02020603050405020304" charset="0"/>
                <a:sym typeface="+mn-ea"/>
              </a:rPr>
              <a:t>高级经理</a:t>
            </a:r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  <a:sym typeface="+mn-ea"/>
              </a:rPr>
              <a:t>/</a:t>
            </a:r>
            <a:r>
              <a:rPr lang="zh-CN" sz="2400" b="1">
                <a:solidFill>
                  <a:srgbClr val="000000"/>
                </a:solidFill>
                <a:cs typeface="Times New Roman" panose="02020603050405020304" charset="0"/>
                <a:sym typeface="+mn-ea"/>
              </a:rPr>
              <a:t>高级讲师</a:t>
            </a:r>
            <a:endParaRPr lang="en-US" sz="2400" b="1">
              <a:solidFill>
                <a:srgbClr val="000000"/>
              </a:solidFill>
              <a:latin typeface="Times New Roman" panose="02020603050405020304" charset="0"/>
              <a:sym typeface="+mn-ea"/>
            </a:endParaRPr>
          </a:p>
          <a:p>
            <a:pPr indent="0"/>
            <a:r>
              <a:rPr 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a senior post/position </a:t>
            </a:r>
            <a:r>
              <a:rPr lang="zh-CN" sz="2400" b="1">
                <a:solidFill>
                  <a:srgbClr val="000000"/>
                </a:solidFill>
                <a:cs typeface="Times New Roman" panose="02020603050405020304" charset="0"/>
                <a:sym typeface="+mn-ea"/>
              </a:rPr>
              <a:t>高级职务</a:t>
            </a:r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  <a:sym typeface="+mn-ea"/>
              </a:rPr>
              <a:t>/</a:t>
            </a:r>
            <a:r>
              <a:rPr lang="zh-CN" sz="2400" b="1">
                <a:solidFill>
                  <a:srgbClr val="000000"/>
                </a:solidFill>
                <a:cs typeface="Times New Roman" panose="02020603050405020304" charset="0"/>
                <a:sym typeface="+mn-ea"/>
              </a:rPr>
              <a:t>职位</a:t>
            </a:r>
            <a:endParaRPr lang="zh-CN" sz="2400" b="1">
              <a:solidFill>
                <a:srgbClr val="000000"/>
              </a:solidFill>
              <a:cs typeface="Times New Roman" panose="02020603050405020304" charset="0"/>
              <a:sym typeface="+mn-ea"/>
            </a:endParaRPr>
          </a:p>
          <a:p>
            <a:pPr indent="0"/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</a:rPr>
              <a:t>So this is it— </a:t>
            </a:r>
            <a:r>
              <a:rPr 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</a:rPr>
              <a:t>senior high school</a:t>
            </a:r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</a:rPr>
              <a:t> at last! </a:t>
            </a:r>
            <a:r>
              <a:rPr lang="zh-CN" sz="2400" b="1">
                <a:solidFill>
                  <a:srgbClr val="000000"/>
                </a:solidFill>
                <a:cs typeface="Times New Roman" panose="02020603050405020304" charset="0"/>
              </a:rPr>
              <a:t>就是这样</a:t>
            </a:r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——</a:t>
            </a:r>
            <a:r>
              <a:rPr lang="zh-CN" sz="2400" b="1">
                <a:solidFill>
                  <a:srgbClr val="000000"/>
                </a:solidFill>
                <a:cs typeface="Times New Roman" panose="02020603050405020304" charset="0"/>
              </a:rPr>
              <a:t>终于上了高中！</a:t>
            </a:r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</a:rPr>
              <a:t>He is </a:t>
            </a:r>
            <a:r>
              <a:rPr 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</a:rPr>
              <a:t>senior to</a:t>
            </a:r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</a:rPr>
              <a:t> me. </a:t>
            </a:r>
            <a:r>
              <a:rPr lang="zh-CN" sz="2400" b="1">
                <a:solidFill>
                  <a:srgbClr val="000000"/>
                </a:solidFill>
                <a:cs typeface="Times New Roman" panose="02020603050405020304" charset="0"/>
              </a:rPr>
              <a:t>他的职位比我高。</a:t>
            </a:r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</a:rPr>
              <a:t>Williams felt himself to be </a:t>
            </a:r>
            <a:r>
              <a:rPr 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</a:rPr>
              <a:t>senior to</a:t>
            </a:r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</a:rPr>
              <a:t> all of them. </a:t>
            </a:r>
            <a:r>
              <a:rPr lang="zh-CN" sz="2400" b="1">
                <a:solidFill>
                  <a:srgbClr val="000000"/>
                </a:solidFill>
                <a:cs typeface="Times New Roman" panose="02020603050405020304" charset="0"/>
              </a:rPr>
              <a:t>威廉斯自认为比他们所有人资格都要老。</a:t>
            </a:r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</a:rPr>
              <a:t>My brother is my </a:t>
            </a:r>
            <a:r>
              <a:rPr 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</a:rPr>
              <a:t>senior</a:t>
            </a:r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</a:rPr>
              <a:t> by two years. </a:t>
            </a:r>
            <a:r>
              <a:rPr lang="zh-CN" sz="2400" b="1">
                <a:solidFill>
                  <a:srgbClr val="000000"/>
                </a:solidFill>
                <a:cs typeface="Times New Roman" panose="02020603050405020304" charset="0"/>
              </a:rPr>
              <a:t>我哥哥比我大两岁。</a:t>
            </a:r>
            <a:endParaRPr lang="zh-CN" altLang="en-US" sz="2400" b="1"/>
          </a:p>
        </p:txBody>
      </p:sp>
      <p:sp>
        <p:nvSpPr>
          <p:cNvPr id="2" name="文本框 1"/>
          <p:cNvSpPr txBox="1"/>
          <p:nvPr/>
        </p:nvSpPr>
        <p:spPr>
          <a:xfrm>
            <a:off x="302895" y="2700655"/>
            <a:ext cx="11670030" cy="403098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0"/>
            <a:r>
              <a:rPr lang="en-US" sz="3200" b="1">
                <a:solidFill>
                  <a:srgbClr val="000000"/>
                </a:solidFill>
                <a:latin typeface="Times New Roman" panose="02020603050405020304" charset="0"/>
              </a:rPr>
              <a:t>14. at last </a:t>
            </a:r>
            <a:r>
              <a:rPr lang="en-US" sz="3200" b="1">
                <a:solidFill>
                  <a:srgbClr val="000000"/>
                </a:solidFill>
                <a:cs typeface="Times New Roman" panose="02020603050405020304" charset="0"/>
              </a:rPr>
              <a:t>_________</a:t>
            </a:r>
            <a:r>
              <a:rPr lang="en-US" sz="3200" b="1">
                <a:solidFill>
                  <a:srgbClr val="000000"/>
                </a:solidFill>
                <a:latin typeface="Times New Roman" panose="02020603050405020304" charset="0"/>
              </a:rPr>
              <a:t>The rainy season has ended </a:t>
            </a:r>
            <a:r>
              <a:rPr lang="en-US" sz="32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</a:rPr>
              <a:t>at last</a:t>
            </a:r>
            <a:r>
              <a:rPr lang="en-US" sz="3200" b="1">
                <a:solidFill>
                  <a:srgbClr val="000000"/>
                </a:solidFill>
                <a:latin typeface="Times New Roman" panose="02020603050405020304" charset="0"/>
              </a:rPr>
              <a:t>. </a:t>
            </a:r>
            <a:r>
              <a:rPr lang="zh-CN" sz="3200" b="1">
                <a:solidFill>
                  <a:srgbClr val="000000"/>
                </a:solidFill>
                <a:cs typeface="Times New Roman" panose="02020603050405020304" charset="0"/>
              </a:rPr>
              <a:t>雨季总算过去了。</a:t>
            </a:r>
            <a:endParaRPr lang="en-US" sz="3200" b="1">
              <a:solidFill>
                <a:srgbClr val="000000"/>
              </a:solidFill>
              <a:latin typeface="Times New Roman" panose="02020603050405020304" charset="0"/>
            </a:endParaRPr>
          </a:p>
          <a:p>
            <a:pPr indent="0"/>
            <a:r>
              <a:rPr lang="en-US" sz="32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</a:rPr>
              <a:t>At last</a:t>
            </a:r>
            <a:r>
              <a:rPr lang="en-US" sz="3200" b="1">
                <a:solidFill>
                  <a:srgbClr val="000000"/>
                </a:solidFill>
                <a:latin typeface="Times New Roman" panose="02020603050405020304" charset="0"/>
              </a:rPr>
              <a:t> they won their freedom. </a:t>
            </a:r>
            <a:r>
              <a:rPr lang="zh-CN" sz="3200" b="1">
                <a:solidFill>
                  <a:srgbClr val="000000"/>
                </a:solidFill>
                <a:cs typeface="Times New Roman" panose="02020603050405020304" charset="0"/>
              </a:rPr>
              <a:t>他们终于赢得了自由。</a:t>
            </a:r>
            <a:r>
              <a:rPr lang="en-US" sz="3200" b="1">
                <a:solidFill>
                  <a:srgbClr val="000000"/>
                </a:solidFill>
                <a:latin typeface="Times New Roman" panose="02020603050405020304" charset="0"/>
              </a:rPr>
              <a:t>His wish to visit China has </a:t>
            </a:r>
            <a:r>
              <a:rPr lang="en-US" sz="32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</a:rPr>
              <a:t>at last</a:t>
            </a:r>
            <a:r>
              <a:rPr lang="en-US" sz="3200" b="1">
                <a:solidFill>
                  <a:srgbClr val="000000"/>
                </a:solidFill>
                <a:latin typeface="Times New Roman" panose="02020603050405020304" charset="0"/>
              </a:rPr>
              <a:t> </a:t>
            </a:r>
            <a:r>
              <a:rPr lang="en-US" sz="3200" b="1">
                <a:solidFill>
                  <a:schemeClr val="tx2">
                    <a:lumMod val="75000"/>
                    <a:lumOff val="25000"/>
                  </a:schemeClr>
                </a:solidFill>
                <a:latin typeface="Times New Roman" panose="02020603050405020304" charset="0"/>
              </a:rPr>
              <a:t>come true</a:t>
            </a:r>
            <a:r>
              <a:rPr lang="en-US" sz="3200" b="1">
                <a:solidFill>
                  <a:srgbClr val="000000"/>
                </a:solidFill>
                <a:latin typeface="Times New Roman" panose="02020603050405020304" charset="0"/>
              </a:rPr>
              <a:t>. </a:t>
            </a:r>
            <a:endParaRPr lang="en-US" sz="3200" b="1">
              <a:solidFill>
                <a:srgbClr val="000000"/>
              </a:solidFill>
              <a:latin typeface="Times New Roman" panose="02020603050405020304" charset="0"/>
            </a:endParaRPr>
          </a:p>
          <a:p>
            <a:pPr indent="0"/>
            <a:r>
              <a:rPr lang="zh-CN" sz="3200" b="1">
                <a:solidFill>
                  <a:srgbClr val="000000"/>
                </a:solidFill>
                <a:cs typeface="Times New Roman" panose="02020603050405020304" charset="0"/>
              </a:rPr>
              <a:t>他要访华的愿望终于实现了。</a:t>
            </a:r>
            <a:endParaRPr lang="en-US" sz="3200" b="1">
              <a:solidFill>
                <a:srgbClr val="000000"/>
              </a:solidFill>
              <a:latin typeface="Times New Roman" panose="02020603050405020304" charset="0"/>
            </a:endParaRPr>
          </a:p>
          <a:p>
            <a:pPr indent="0"/>
            <a:r>
              <a:rPr lang="en-US" sz="32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</a:rPr>
              <a:t>At first</a:t>
            </a:r>
            <a:r>
              <a:rPr lang="en-US" sz="3200" b="1">
                <a:solidFill>
                  <a:srgbClr val="000000"/>
                </a:solidFill>
                <a:latin typeface="Times New Roman" panose="02020603050405020304" charset="0"/>
              </a:rPr>
              <a:t> he was very tense and </a:t>
            </a:r>
            <a:r>
              <a:rPr lang="en-US" sz="32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</a:rPr>
              <a:t>at last </a:t>
            </a:r>
            <a:r>
              <a:rPr lang="en-US" sz="3200" b="1">
                <a:solidFill>
                  <a:srgbClr val="000000"/>
                </a:solidFill>
                <a:latin typeface="Times New Roman" panose="02020603050405020304" charset="0"/>
              </a:rPr>
              <a:t>relaxed. </a:t>
            </a:r>
            <a:endParaRPr lang="en-US" sz="3200" b="1">
              <a:solidFill>
                <a:srgbClr val="000000"/>
              </a:solidFill>
              <a:latin typeface="Times New Roman" panose="02020603050405020304" charset="0"/>
            </a:endParaRPr>
          </a:p>
          <a:p>
            <a:pPr indent="0"/>
            <a:r>
              <a:rPr lang="zh-CN" sz="3200" b="1">
                <a:solidFill>
                  <a:srgbClr val="000000"/>
                </a:solidFill>
                <a:cs typeface="Times New Roman" panose="02020603050405020304" charset="0"/>
              </a:rPr>
              <a:t>起初，他非常紧张，最后终于放松了下来。</a:t>
            </a:r>
            <a:r>
              <a:rPr lang="en-US" sz="3200" b="1">
                <a:solidFill>
                  <a:srgbClr val="000000"/>
                </a:solidFill>
                <a:latin typeface="Times New Roman" panose="02020603050405020304" charset="0"/>
              </a:rPr>
              <a:t> </a:t>
            </a:r>
            <a:endParaRPr lang="zh-CN" altLang="en-US" sz="3200" b="1"/>
          </a:p>
        </p:txBody>
      </p:sp>
      <p:sp>
        <p:nvSpPr>
          <p:cNvPr id="9" name="文本框 8"/>
          <p:cNvSpPr txBox="1"/>
          <p:nvPr/>
        </p:nvSpPr>
        <p:spPr>
          <a:xfrm>
            <a:off x="2138680" y="2631440"/>
            <a:ext cx="1943735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sz="3200" b="1">
                <a:solidFill>
                  <a:srgbClr val="7030A0"/>
                </a:solidFill>
                <a:cs typeface="Times New Roman" panose="02020603050405020304" charset="0"/>
                <a:sym typeface="+mn-ea"/>
              </a:rPr>
              <a:t>最后</a:t>
            </a:r>
            <a:r>
              <a:rPr lang="en-US" altLang="zh-CN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;</a:t>
            </a:r>
            <a:r>
              <a:rPr lang="zh-CN" sz="3200" b="1">
                <a:solidFill>
                  <a:srgbClr val="7030A0"/>
                </a:solidFill>
                <a:cs typeface="Times New Roman" panose="02020603050405020304" charset="0"/>
                <a:sym typeface="+mn-ea"/>
              </a:rPr>
              <a:t>终于</a:t>
            </a:r>
            <a:r>
              <a:rPr lang="en-US" sz="3200" b="1">
                <a:solidFill>
                  <a:srgbClr val="7030A0"/>
                </a:solidFill>
                <a:latin typeface="Times New Roman" panose="02020603050405020304" charset="0"/>
                <a:sym typeface="+mn-ea"/>
              </a:rPr>
              <a:t> </a:t>
            </a:r>
            <a:endParaRPr lang="zh-CN" altLang="en-US" sz="32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2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0" name="文本框 99"/>
          <p:cNvSpPr txBox="1"/>
          <p:nvPr/>
        </p:nvSpPr>
        <p:spPr>
          <a:xfrm>
            <a:off x="175260" y="181610"/>
            <a:ext cx="11841480" cy="255333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0"/>
            <a:r>
              <a:rPr lang="en-US" sz="3200" b="1">
                <a:solidFill>
                  <a:srgbClr val="000000"/>
                </a:solidFill>
                <a:latin typeface="Times New Roman" panose="02020603050405020304" charset="0"/>
              </a:rPr>
              <a:t>15. outgoing /ˈaʊtgəʊɪŋ/</a:t>
            </a:r>
            <a:r>
              <a:rPr lang="en-US" sz="32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sz="3200" b="1">
                <a:solidFill>
                  <a:srgbClr val="000000"/>
                </a:solidFill>
                <a:latin typeface="Times New Roman" panose="02020603050405020304" charset="0"/>
              </a:rPr>
              <a:t>adj.</a:t>
            </a:r>
            <a:endParaRPr lang="en-US" sz="3200" b="1">
              <a:solidFill>
                <a:srgbClr val="000000"/>
              </a:solidFill>
              <a:latin typeface="Times New Roman" panose="02020603050405020304" charset="0"/>
            </a:endParaRPr>
          </a:p>
          <a:p>
            <a:pPr indent="0"/>
            <a:r>
              <a:rPr lang="en-US" sz="3200" b="1">
                <a:solidFill>
                  <a:srgbClr val="000000"/>
                </a:solidFill>
                <a:latin typeface="Times New Roman" panose="02020603050405020304" charset="0"/>
              </a:rPr>
              <a:t>I'm not </a:t>
            </a:r>
            <a:r>
              <a:rPr lang="en-US" sz="32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</a:rPr>
              <a:t>outgoing</a:t>
            </a:r>
            <a:r>
              <a:rPr lang="en-US" sz="3200" b="1">
                <a:solidFill>
                  <a:srgbClr val="000000"/>
                </a:solidFill>
                <a:latin typeface="Times New Roman" panose="02020603050405020304" charset="0"/>
              </a:rPr>
              <a:t> so I'm a little </a:t>
            </a:r>
            <a:r>
              <a:rPr lang="en-US" sz="3200" b="1">
                <a:solidFill>
                  <a:schemeClr val="tx2">
                    <a:lumMod val="50000"/>
                    <a:lumOff val="50000"/>
                  </a:schemeClr>
                </a:solidFill>
                <a:latin typeface="Times New Roman" panose="02020603050405020304" charset="0"/>
              </a:rPr>
              <a:t>anxious</a:t>
            </a:r>
            <a:r>
              <a:rPr lang="en-US" sz="3200" b="1">
                <a:solidFill>
                  <a:srgbClr val="000000"/>
                </a:solidFill>
                <a:latin typeface="Times New Roman" panose="02020603050405020304" charset="0"/>
              </a:rPr>
              <a:t> right now. </a:t>
            </a:r>
            <a:endParaRPr lang="en-US" sz="3200" b="1">
              <a:solidFill>
                <a:srgbClr val="000000"/>
              </a:solidFill>
              <a:latin typeface="Times New Roman" panose="02020603050405020304" charset="0"/>
            </a:endParaRPr>
          </a:p>
          <a:p>
            <a:pPr indent="0"/>
            <a:r>
              <a:rPr lang="zh-CN" sz="3200" b="1">
                <a:solidFill>
                  <a:srgbClr val="000000"/>
                </a:solidFill>
                <a:cs typeface="Times New Roman" panose="02020603050405020304" charset="0"/>
              </a:rPr>
              <a:t>我不外向，所以我现在有点焦虑</a:t>
            </a:r>
            <a:r>
              <a:rPr lang="zh-CN" sz="3200" b="1">
                <a:solidFill>
                  <a:srgbClr val="000000"/>
                </a:solidFill>
                <a:latin typeface="Times New Roman" panose="02020603050405020304" charset="0"/>
                <a:ea typeface="宋体" panose="02010600030101010101" pitchFamily="2" charset="-122"/>
              </a:rPr>
              <a:t>。</a:t>
            </a:r>
            <a:r>
              <a:rPr lang="en-US" sz="3200" b="1">
                <a:solidFill>
                  <a:srgbClr val="000000"/>
                </a:solidFill>
                <a:latin typeface="Times New Roman" panose="02020603050405020304" charset="0"/>
              </a:rPr>
              <a:t>He is an </a:t>
            </a:r>
            <a:r>
              <a:rPr lang="en-US" sz="32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</a:rPr>
              <a:t>outgoing</a:t>
            </a:r>
            <a:r>
              <a:rPr lang="en-US" sz="3200" b="1">
                <a:solidFill>
                  <a:srgbClr val="000000"/>
                </a:solidFill>
                <a:latin typeface="Times New Roman" panose="02020603050405020304" charset="0"/>
              </a:rPr>
              <a:t> and </a:t>
            </a:r>
            <a:r>
              <a:rPr lang="en-US" sz="3200" b="1">
                <a:solidFill>
                  <a:schemeClr val="tx2">
                    <a:lumMod val="50000"/>
                    <a:lumOff val="50000"/>
                  </a:schemeClr>
                </a:solidFill>
                <a:latin typeface="Times New Roman" panose="02020603050405020304" charset="0"/>
              </a:rPr>
              <a:t>lively</a:t>
            </a:r>
            <a:r>
              <a:rPr lang="en-US" sz="3200" b="1">
                <a:solidFill>
                  <a:srgbClr val="000000"/>
                </a:solidFill>
                <a:latin typeface="Times New Roman" panose="02020603050405020304" charset="0"/>
              </a:rPr>
              <a:t> person. </a:t>
            </a:r>
            <a:r>
              <a:rPr lang="zh-CN" sz="3200" b="1">
                <a:solidFill>
                  <a:srgbClr val="000000"/>
                </a:solidFill>
                <a:cs typeface="Times New Roman" panose="02020603050405020304" charset="0"/>
              </a:rPr>
              <a:t>他是个性格开朗而又活泼的人。</a:t>
            </a:r>
            <a:r>
              <a:rPr lang="en-US" sz="3200" b="1">
                <a:solidFill>
                  <a:srgbClr val="000000"/>
                </a:solidFill>
                <a:latin typeface="Times New Roman" panose="02020603050405020304" charset="0"/>
              </a:rPr>
              <a:t>She's friendly and </a:t>
            </a:r>
            <a:r>
              <a:rPr lang="en-US" sz="3200" b="1">
                <a:solidFill>
                  <a:srgbClr val="7030A0"/>
                </a:solidFill>
                <a:latin typeface="Times New Roman" panose="02020603050405020304" charset="0"/>
              </a:rPr>
              <a:t>outgoing</a:t>
            </a:r>
            <a:r>
              <a:rPr lang="en-US" sz="3200" b="1">
                <a:solidFill>
                  <a:srgbClr val="000000"/>
                </a:solidFill>
                <a:latin typeface="Times New Roman" panose="02020603050405020304" charset="0"/>
              </a:rPr>
              <a:t>. </a:t>
            </a:r>
            <a:r>
              <a:rPr lang="zh-CN" sz="3200" b="1">
                <a:solidFill>
                  <a:srgbClr val="000000"/>
                </a:solidFill>
                <a:cs typeface="Times New Roman" panose="02020603050405020304" charset="0"/>
              </a:rPr>
              <a:t>她好相处</a:t>
            </a:r>
            <a:r>
              <a:rPr lang="en-US" sz="3200" b="1">
                <a:solidFill>
                  <a:srgbClr val="000000"/>
                </a:solidFill>
                <a:latin typeface="Times New Roman" panose="02020603050405020304" charset="0"/>
              </a:rPr>
              <a:t>,</a:t>
            </a:r>
            <a:r>
              <a:rPr lang="zh-CN" sz="3200" b="1">
                <a:solidFill>
                  <a:srgbClr val="000000"/>
                </a:solidFill>
                <a:cs typeface="Times New Roman" panose="02020603050405020304" charset="0"/>
              </a:rPr>
              <a:t>性格外向。</a:t>
            </a:r>
            <a:endParaRPr lang="zh-CN" altLang="en-US" sz="3200" b="1"/>
          </a:p>
        </p:txBody>
      </p:sp>
      <p:sp>
        <p:nvSpPr>
          <p:cNvPr id="9" name="文本框 8"/>
          <p:cNvSpPr txBox="1"/>
          <p:nvPr/>
        </p:nvSpPr>
        <p:spPr>
          <a:xfrm>
            <a:off x="5184775" y="181610"/>
            <a:ext cx="3361690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sz="3200" b="1">
                <a:solidFill>
                  <a:srgbClr val="7030A0"/>
                </a:solidFill>
                <a:latin typeface="+mn-ea"/>
                <a:cs typeface="+mn-ea"/>
                <a:sym typeface="+mn-ea"/>
              </a:rPr>
              <a:t>外向的</a:t>
            </a:r>
            <a:r>
              <a:rPr lang="en-US" altLang="zh-CN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;</a:t>
            </a:r>
            <a:r>
              <a:rPr lang="zh-CN" sz="3200" b="1">
                <a:solidFill>
                  <a:srgbClr val="7030A0"/>
                </a:solidFill>
                <a:latin typeface="+mn-ea"/>
                <a:cs typeface="+mn-ea"/>
                <a:sym typeface="+mn-ea"/>
              </a:rPr>
              <a:t>开朗的</a:t>
            </a:r>
            <a:endParaRPr lang="zh-CN" altLang="en-US" sz="3200" b="1">
              <a:solidFill>
                <a:srgbClr val="7030A0"/>
              </a:solidFill>
              <a:latin typeface="+mn-ea"/>
              <a:cs typeface="+mn-ea"/>
              <a:sym typeface="+mn-ea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175260" y="3081020"/>
            <a:ext cx="11967845" cy="304609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marL="269875" indent="-269875"/>
            <a:r>
              <a:rPr lang="en-US" sz="32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16. impress/ɪmˈpres/________________________________________</a:t>
            </a:r>
            <a:endParaRPr lang="en-US" sz="32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269875" indent="-269875"/>
            <a:endParaRPr lang="en-US" sz="32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269875" indent="-269875"/>
            <a:r>
              <a:rPr lang="en-US" sz="32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_____________________ </a:t>
            </a:r>
            <a:r>
              <a:rPr lang="zh-CN" sz="32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用……给某人留下深刻印象</a:t>
            </a:r>
            <a:endParaRPr lang="zh-CN" sz="32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269875" indent="-269875"/>
            <a:r>
              <a:rPr lang="en-US" sz="32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___________________ </a:t>
            </a:r>
            <a:r>
              <a:rPr lang="zh-CN" sz="32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对</a:t>
            </a:r>
            <a:r>
              <a:rPr lang="en-US" sz="32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……</a:t>
            </a:r>
            <a:r>
              <a:rPr lang="zh-CN" sz="32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印象深刻</a:t>
            </a:r>
            <a:endParaRPr lang="zh-CN" sz="32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269875" indent="-269875"/>
            <a:r>
              <a:rPr lang="en-US" sz="32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_________________</a:t>
            </a:r>
            <a:r>
              <a:rPr lang="zh-CN" sz="32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把…印在…脑海中</a:t>
            </a:r>
            <a:r>
              <a:rPr lang="en-US" sz="32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; </a:t>
            </a:r>
            <a:r>
              <a:rPr lang="zh-CN" sz="32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使铭记</a:t>
            </a:r>
            <a:endParaRPr lang="zh-CN" sz="32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269875" indent="-269875"/>
            <a:endParaRPr lang="zh-CN" altLang="en-US" sz="3200" b="1"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3837940" y="3081020"/>
            <a:ext cx="8178800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sz="3200" b="1">
                <a:solidFill>
                  <a:srgbClr val="7030A0"/>
                </a:solidFill>
                <a:sym typeface="+mn-ea"/>
              </a:rPr>
              <a:t>vt. 使钦佩</a:t>
            </a:r>
            <a:r>
              <a:rPr lang="en-US" sz="3200" b="1">
                <a:solidFill>
                  <a:srgbClr val="7030A0"/>
                </a:solidFill>
                <a:sym typeface="+mn-ea"/>
              </a:rPr>
              <a:t>;</a:t>
            </a:r>
            <a:r>
              <a:rPr sz="3200" b="1">
                <a:solidFill>
                  <a:srgbClr val="7030A0"/>
                </a:solidFill>
                <a:sym typeface="+mn-ea"/>
              </a:rPr>
              <a:t>使印象深刻vi. 留下印象</a:t>
            </a:r>
            <a:r>
              <a:rPr lang="en-US" sz="3200" b="1">
                <a:solidFill>
                  <a:srgbClr val="7030A0"/>
                </a:solidFill>
                <a:sym typeface="+mn-ea"/>
              </a:rPr>
              <a:t>;</a:t>
            </a:r>
            <a:r>
              <a:rPr sz="3200" b="1">
                <a:solidFill>
                  <a:srgbClr val="7030A0"/>
                </a:solidFill>
                <a:sym typeface="+mn-ea"/>
              </a:rPr>
              <a:t>引人注目</a:t>
            </a:r>
            <a:endParaRPr sz="3200" b="1">
              <a:solidFill>
                <a:srgbClr val="7030A0"/>
              </a:solidFill>
              <a:sym typeface="+mn-ea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335915" y="4108450"/>
            <a:ext cx="4264025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sz="32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impress sb with/by sth.</a:t>
            </a:r>
            <a:endParaRPr sz="32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335915" y="4629785"/>
            <a:ext cx="3888105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sz="32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be impressed with/by</a:t>
            </a:r>
            <a:endParaRPr sz="32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335915" y="5024120"/>
            <a:ext cx="3888105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sz="32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impress sth on sb. </a:t>
            </a:r>
            <a:endParaRPr sz="32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305435" y="3587750"/>
            <a:ext cx="11580495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32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词根词缀：</a:t>
            </a:r>
            <a:r>
              <a:rPr lang="en-US" sz="32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im-(</a:t>
            </a:r>
            <a:r>
              <a:rPr lang="zh-CN" altLang="en-US" sz="32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里</a:t>
            </a:r>
            <a:r>
              <a:rPr lang="en-US" sz="32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)+press(</a:t>
            </a:r>
            <a:r>
              <a:rPr lang="zh-CN" altLang="en-US" sz="32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按压</a:t>
            </a:r>
            <a:r>
              <a:rPr lang="en-US" sz="32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)</a:t>
            </a:r>
            <a:r>
              <a:rPr lang="zh-CN" altLang="en-US" sz="32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：把</a:t>
            </a:r>
            <a:r>
              <a:rPr lang="en-US" altLang="zh-CN" sz="32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……</a:t>
            </a:r>
            <a:r>
              <a:rPr lang="zh-CN" altLang="en-US" sz="32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按到心里</a:t>
            </a:r>
            <a:r>
              <a:rPr lang="en-US" altLang="zh-CN" sz="32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——</a:t>
            </a:r>
            <a:r>
              <a:rPr lang="zh-CN" altLang="en-US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留下印象</a:t>
            </a:r>
            <a:endParaRPr lang="zh-CN" altLang="en-US" sz="32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3" grpId="0"/>
      <p:bldP spid="4" grpId="0"/>
      <p:bldP spid="5" grpId="0"/>
      <p:bldP spid="6" grpId="0"/>
      <p:bldP spid="2" grpId="0"/>
      <p:bldP spid="7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文本框 1"/>
          <p:cNvSpPr txBox="1"/>
          <p:nvPr/>
        </p:nvSpPr>
        <p:spPr>
          <a:xfrm>
            <a:off x="111760" y="104775"/>
            <a:ext cx="11967845" cy="255333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marL="269875" indent="-269875"/>
            <a:r>
              <a:rPr lang="en-US" sz="32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__________/ɪmˈpreʃn/ n.印象</a:t>
            </a:r>
            <a:endParaRPr lang="en-US" sz="32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269875" indent="-269875"/>
            <a:r>
              <a:rPr lang="en-US" sz="32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___________________________给某人留下……的印象</a:t>
            </a:r>
            <a:endParaRPr lang="en-US" sz="32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269875" indent="-269875"/>
            <a:r>
              <a:rPr lang="en-US" sz="32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_______________________对……有印象</a:t>
            </a:r>
            <a:endParaRPr lang="en-US" sz="32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269875" indent="-269875"/>
            <a:r>
              <a:rPr lang="en-US" sz="32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______________第一印象</a:t>
            </a:r>
            <a:endParaRPr lang="en-US" sz="32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269875" indent="-269875"/>
            <a:r>
              <a:rPr lang="en-US" sz="32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__________/ɪm'presɪv/ adj.令人印象深刻的；感人的</a:t>
            </a:r>
            <a:endParaRPr lang="en-US" sz="32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188595" y="104775"/>
            <a:ext cx="2178050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sz="32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impress</a:t>
            </a:r>
            <a:r>
              <a:rPr lang="en-US" sz="32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ion</a:t>
            </a:r>
            <a:endParaRPr lang="en-US" sz="32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188595" y="617220"/>
            <a:ext cx="5530850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sz="32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leave/make a ... impression on</a:t>
            </a:r>
            <a:endParaRPr lang="en-US" sz="32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188595" y="1089660"/>
            <a:ext cx="6370955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sz="32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have/get an impression of </a:t>
            </a:r>
            <a:endParaRPr lang="en-US" sz="32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188595" y="1562735"/>
            <a:ext cx="2920365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sz="32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first impression</a:t>
            </a:r>
            <a:endParaRPr lang="en-US" sz="32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188595" y="2074545"/>
            <a:ext cx="2079625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sz="32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impressive</a:t>
            </a:r>
            <a:endParaRPr lang="en-US" sz="32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188595" y="2865120"/>
            <a:ext cx="11890375" cy="415417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0"/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</a:rPr>
              <a:t>It </a:t>
            </a:r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_________</a:t>
            </a:r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</a:rPr>
              <a:t> me that she remembered my name.</a:t>
            </a:r>
            <a:r>
              <a:rPr lang="zh-CN" sz="2400" b="1">
                <a:solidFill>
                  <a:srgbClr val="000000"/>
                </a:solidFill>
                <a:cs typeface="Times New Roman" panose="02020603050405020304" charset="0"/>
              </a:rPr>
              <a:t>令我佩服的是她记得我的名字。</a:t>
            </a:r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</a:rPr>
              <a:t>What </a:t>
            </a:r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__________</a:t>
            </a:r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</a:rPr>
              <a:t>me most was their brave spirit.</a:t>
            </a:r>
            <a:r>
              <a:rPr lang="zh-CN" sz="2400" b="1">
                <a:solidFill>
                  <a:srgbClr val="000000"/>
                </a:solidFill>
                <a:cs typeface="Times New Roman" panose="02020603050405020304" charset="0"/>
              </a:rPr>
              <a:t>给我印象最深的是他们的无畏精神</a:t>
            </a:r>
            <a:r>
              <a:rPr lang="zh-CN" sz="2400" b="1">
                <a:solidFill>
                  <a:srgbClr val="000000"/>
                </a:solidFill>
                <a:latin typeface="Times New Roman" panose="02020603050405020304" charset="0"/>
                <a:ea typeface="宋体" panose="02010600030101010101" pitchFamily="2" charset="-122"/>
              </a:rPr>
              <a:t>。</a:t>
            </a:r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</a:rPr>
              <a:t>She was deeply impressed </a:t>
            </a:r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_______</a:t>
            </a:r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</a:rPr>
              <a:t> the scenery in Guilin. </a:t>
            </a:r>
            <a:endParaRPr lang="en-US" sz="2400" b="1">
              <a:solidFill>
                <a:srgbClr val="000000"/>
              </a:solidFill>
              <a:latin typeface="Times New Roman" panose="02020603050405020304" charset="0"/>
            </a:endParaRPr>
          </a:p>
          <a:p>
            <a:pPr indent="0"/>
            <a:r>
              <a:rPr lang="zh-CN" sz="2400" b="1">
                <a:solidFill>
                  <a:srgbClr val="000000"/>
                </a:solidFill>
                <a:cs typeface="Times New Roman" panose="02020603050405020304" charset="0"/>
              </a:rPr>
              <a:t>桂林的景色给她留下了深刻的印象。</a:t>
            </a:r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</a:rPr>
              <a:t>My father impressed </a:t>
            </a:r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___</a:t>
            </a:r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</a:rPr>
              <a:t> me the importance of hard work.</a:t>
            </a:r>
            <a:endParaRPr lang="en-US" sz="2400" b="1">
              <a:solidFill>
                <a:srgbClr val="000000"/>
              </a:solidFill>
              <a:latin typeface="Times New Roman" panose="02020603050405020304" charset="0"/>
            </a:endParaRPr>
          </a:p>
          <a:p>
            <a:pPr indent="0"/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</a:rPr>
              <a:t> </a:t>
            </a:r>
            <a:r>
              <a:rPr lang="zh-CN" sz="2400" b="1">
                <a:solidFill>
                  <a:srgbClr val="000000"/>
                </a:solidFill>
                <a:cs typeface="Times New Roman" panose="02020603050405020304" charset="0"/>
              </a:rPr>
              <a:t>我父亲要我牢记努力工作的重要性。</a:t>
            </a:r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</a:rPr>
              <a:t>The scenery in Guilin never fails</a:t>
            </a:r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__________</a:t>
            </a:r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</a:rPr>
              <a:t>. </a:t>
            </a:r>
            <a:endParaRPr lang="en-US" sz="2400" b="1">
              <a:solidFill>
                <a:srgbClr val="000000"/>
              </a:solidFill>
              <a:latin typeface="Times New Roman" panose="02020603050405020304" charset="0"/>
            </a:endParaRPr>
          </a:p>
          <a:p>
            <a:pPr indent="0"/>
            <a:r>
              <a:rPr lang="zh-CN" sz="2400" b="1">
                <a:solidFill>
                  <a:srgbClr val="000000"/>
                </a:solidFill>
                <a:cs typeface="Times New Roman" panose="02020603050405020304" charset="0"/>
              </a:rPr>
              <a:t>桂林的景色永远让人叹为观止。</a:t>
            </a:r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</a:rPr>
              <a:t>There was a general</a:t>
            </a:r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___________</a:t>
            </a:r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</a:rPr>
              <a:t> that tomorrow meant a fresh start.</a:t>
            </a:r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endParaRPr lang="en-US" sz="24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r>
              <a:rPr lang="zh-CN" sz="2400" b="1">
                <a:solidFill>
                  <a:srgbClr val="000000"/>
                </a:solidFill>
                <a:cs typeface="Times New Roman" panose="02020603050405020304" charset="0"/>
              </a:rPr>
              <a:t>普遍的感觉是明天意味着一个新的开始。</a:t>
            </a:r>
            <a:endParaRPr lang="en-US" sz="2400" b="1">
              <a:solidFill>
                <a:srgbClr val="000000"/>
              </a:solidFill>
              <a:latin typeface="Times New Roman" panose="02020603050405020304" charset="0"/>
            </a:endParaRPr>
          </a:p>
          <a:p>
            <a:endParaRPr lang="zh-CN" altLang="en-US" sz="2400" b="1"/>
          </a:p>
        </p:txBody>
      </p:sp>
      <p:sp>
        <p:nvSpPr>
          <p:cNvPr id="10" name="文本框 9"/>
          <p:cNvSpPr txBox="1"/>
          <p:nvPr/>
        </p:nvSpPr>
        <p:spPr>
          <a:xfrm>
            <a:off x="495935" y="2865120"/>
            <a:ext cx="217805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impress</a:t>
            </a:r>
            <a:r>
              <a:rPr 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ed</a:t>
            </a:r>
            <a:endParaRPr lang="en-US" sz="24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1" name="文本框 10"/>
          <p:cNvSpPr txBox="1"/>
          <p:nvPr/>
        </p:nvSpPr>
        <p:spPr>
          <a:xfrm>
            <a:off x="1049020" y="3258185"/>
            <a:ext cx="162496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impress</a:t>
            </a:r>
            <a:r>
              <a:rPr 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ed</a:t>
            </a:r>
            <a:endParaRPr lang="en-US" sz="24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2" name="文本框 11"/>
          <p:cNvSpPr txBox="1"/>
          <p:nvPr/>
        </p:nvSpPr>
        <p:spPr>
          <a:xfrm>
            <a:off x="3648710" y="3602355"/>
            <a:ext cx="125920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by/with</a:t>
            </a:r>
            <a:endParaRPr lang="en-US" sz="24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3" name="文本框 12"/>
          <p:cNvSpPr txBox="1"/>
          <p:nvPr/>
        </p:nvSpPr>
        <p:spPr>
          <a:xfrm>
            <a:off x="3014980" y="4332605"/>
            <a:ext cx="53975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on</a:t>
            </a:r>
            <a:endParaRPr lang="en-US" sz="24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4" name="文本框 13"/>
          <p:cNvSpPr txBox="1"/>
          <p:nvPr/>
        </p:nvSpPr>
        <p:spPr>
          <a:xfrm>
            <a:off x="4506595" y="5033010"/>
            <a:ext cx="155829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to impress</a:t>
            </a:r>
            <a:endParaRPr lang="en-US" sz="24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5" name="文本框 14"/>
          <p:cNvSpPr txBox="1"/>
          <p:nvPr/>
        </p:nvSpPr>
        <p:spPr>
          <a:xfrm>
            <a:off x="2889250" y="5802630"/>
            <a:ext cx="161734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impression</a:t>
            </a:r>
            <a:endParaRPr lang="en-US" sz="24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3" grpId="0"/>
      <p:bldP spid="5" grpId="0"/>
      <p:bldP spid="6" grpId="0"/>
      <p:bldP spid="8" grpId="0"/>
      <p:bldP spid="10" grpId="0"/>
      <p:bldP spid="11" grpId="0"/>
      <p:bldP spid="12" grpId="0"/>
      <p:bldP spid="13" grpId="0"/>
      <p:bldP spid="14" grpId="0"/>
      <p:bldP spid="15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0" name="文本框 99"/>
          <p:cNvSpPr txBox="1"/>
          <p:nvPr/>
        </p:nvSpPr>
        <p:spPr>
          <a:xfrm>
            <a:off x="173990" y="153035"/>
            <a:ext cx="12018645" cy="341503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0"/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</a:rPr>
              <a:t>I want to make a good first </a:t>
            </a:r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__________</a:t>
            </a:r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</a:rPr>
              <a:t>. </a:t>
            </a:r>
            <a:r>
              <a:rPr lang="zh-CN" sz="2400" b="1">
                <a:solidFill>
                  <a:srgbClr val="000000"/>
                </a:solidFill>
                <a:cs typeface="Times New Roman" panose="02020603050405020304" charset="0"/>
              </a:rPr>
              <a:t>我想给人留下好的第一印象。</a:t>
            </a:r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</a:rPr>
              <a:t>Her words</a:t>
            </a:r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__________</a:t>
            </a:r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</a:rPr>
              <a:t> a lasting impression on me.</a:t>
            </a:r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zh-CN" sz="2400" b="1">
                <a:solidFill>
                  <a:srgbClr val="000000"/>
                </a:solidFill>
                <a:cs typeface="Times New Roman" panose="02020603050405020304" charset="0"/>
              </a:rPr>
              <a:t>她的话给我留下了难忘的印象。</a:t>
            </a:r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</a:rPr>
              <a:t>I have a good impression </a:t>
            </a:r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___</a:t>
            </a:r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</a:rPr>
              <a:t>him.</a:t>
            </a:r>
            <a:r>
              <a:rPr lang="zh-CN" sz="2400" b="1">
                <a:solidFill>
                  <a:srgbClr val="000000"/>
                </a:solidFill>
                <a:cs typeface="Times New Roman" panose="02020603050405020304" charset="0"/>
              </a:rPr>
              <a:t>我对他有很好的印象。</a:t>
            </a:r>
            <a:endParaRPr lang="zh-CN" sz="2400" b="1">
              <a:solidFill>
                <a:srgbClr val="000000"/>
              </a:solidFill>
              <a:cs typeface="Times New Roman" panose="02020603050405020304" charset="0"/>
            </a:endParaRPr>
          </a:p>
          <a:p>
            <a:pPr indent="0"/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_______________</a:t>
            </a:r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</a:rPr>
              <a:t>are the most lasting. After all, you never get a second chance</a:t>
            </a:r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</a:rPr>
              <a:t>to make a first impression.</a:t>
            </a:r>
            <a:endParaRPr lang="en-US" sz="2400" b="1">
              <a:solidFill>
                <a:srgbClr val="000000"/>
              </a:solidFill>
              <a:latin typeface="Times New Roman" panose="02020603050405020304" charset="0"/>
            </a:endParaRPr>
          </a:p>
          <a:p>
            <a:pPr indent="0"/>
            <a:r>
              <a:rPr lang="zh-CN" sz="2400" b="1">
                <a:solidFill>
                  <a:srgbClr val="000000"/>
                </a:solidFill>
                <a:cs typeface="Times New Roman" panose="02020603050405020304" charset="0"/>
              </a:rPr>
              <a:t>第一印象是持久的。毕竟，你永远不可能再有一个机会去给别人再留一次第一印象。</a:t>
            </a:r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</a:rPr>
              <a:t>While I really don’t like art, I find his work </a:t>
            </a:r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__________</a:t>
            </a:r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</a:rPr>
              <a:t>.</a:t>
            </a:r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endParaRPr lang="en-US" sz="24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r>
              <a:rPr lang="zh-CN" sz="2400" b="1">
                <a:solidFill>
                  <a:srgbClr val="000000"/>
                </a:solidFill>
                <a:cs typeface="Times New Roman" panose="02020603050405020304" charset="0"/>
              </a:rPr>
              <a:t>虽然我不喜欢艺术，但是我发现他的作品令人印象深刻。</a:t>
            </a:r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</a:rPr>
              <a:t>This is an </a:t>
            </a:r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__________</a:t>
            </a:r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</a:rPr>
              <a:t> book.</a:t>
            </a:r>
            <a:r>
              <a:rPr lang="zh-CN" sz="2400" b="1">
                <a:solidFill>
                  <a:srgbClr val="000000"/>
                </a:solidFill>
                <a:cs typeface="Times New Roman" panose="02020603050405020304" charset="0"/>
              </a:rPr>
              <a:t>这是一本感人的书。</a:t>
            </a:r>
            <a:endParaRPr lang="zh-CN" altLang="en-US" sz="2400" b="1"/>
          </a:p>
        </p:txBody>
      </p:sp>
      <p:sp>
        <p:nvSpPr>
          <p:cNvPr id="15" name="文本框 14"/>
          <p:cNvSpPr txBox="1"/>
          <p:nvPr/>
        </p:nvSpPr>
        <p:spPr>
          <a:xfrm>
            <a:off x="3759200" y="153035"/>
            <a:ext cx="161734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impression</a:t>
            </a:r>
            <a:endParaRPr lang="en-US" sz="24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1661160" y="546735"/>
            <a:ext cx="161734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left/made</a:t>
            </a:r>
            <a:endParaRPr lang="en-US" sz="24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3551555" y="901065"/>
            <a:ext cx="54927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of</a:t>
            </a:r>
            <a:endParaRPr lang="en-US" sz="24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257810" y="1249045"/>
            <a:ext cx="256667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First impression</a:t>
            </a:r>
            <a:endParaRPr lang="en-US" sz="24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5943600" y="2371090"/>
            <a:ext cx="161480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impressive</a:t>
            </a:r>
            <a:endParaRPr lang="en-US" sz="24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1541780" y="3107690"/>
            <a:ext cx="161480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impressive</a:t>
            </a:r>
            <a:endParaRPr lang="en-US" sz="24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3" grpId="0"/>
      <p:bldP spid="4" grpId="0"/>
      <p:bldP spid="5" grpId="0"/>
      <p:bldP spid="8" grpId="0"/>
      <p:bldP spid="6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47" name="图片 47" descr="press按压填空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215495" cy="6857365"/>
          </a:xfrm>
          <a:prstGeom prst="rect">
            <a:avLst/>
          </a:prstGeom>
        </p:spPr>
      </p:pic>
      <p:sp>
        <p:nvSpPr>
          <p:cNvPr id="4" name="标题 1"/>
          <p:cNvSpPr>
            <a:spLocks noGrp="1"/>
          </p:cNvSpPr>
          <p:nvPr/>
        </p:nvSpPr>
        <p:spPr>
          <a:xfrm>
            <a:off x="3803650" y="443865"/>
            <a:ext cx="1364615" cy="36766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ea typeface="+mn-ea"/>
                <a:cs typeface="Times New Roman" panose="02020603050405020304" charset="0"/>
                <a:sym typeface="+mn-ea"/>
              </a:rPr>
              <a:t>按;</a:t>
            </a:r>
            <a:r>
              <a:rPr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ea typeface="+mn-ea"/>
                <a:cs typeface="Times New Roman" panose="02020603050405020304" charset="0"/>
              </a:rPr>
              <a:t>压;逼迫</a:t>
            </a:r>
            <a:endParaRPr sz="2000" spc="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ea typeface="+mn-ea"/>
              <a:cs typeface="Times New Roman" panose="02020603050405020304" charset="0"/>
            </a:endParaRPr>
          </a:p>
        </p:txBody>
      </p:sp>
      <p:sp>
        <p:nvSpPr>
          <p:cNvPr id="7" name="标题 1"/>
          <p:cNvSpPr>
            <a:spLocks noGrp="1"/>
          </p:cNvSpPr>
          <p:nvPr/>
        </p:nvSpPr>
        <p:spPr>
          <a:xfrm>
            <a:off x="5550535" y="417195"/>
            <a:ext cx="2303145" cy="42100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ea typeface="+mn-ea"/>
                <a:cs typeface="Times New Roman" panose="02020603050405020304" charset="0"/>
              </a:rPr>
              <a:t>新闻业;出版社</a:t>
            </a:r>
            <a:endParaRPr sz="2000" spc="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ea typeface="+mn-ea"/>
              <a:cs typeface="Times New Roman" panose="02020603050405020304" charset="0"/>
            </a:endParaRPr>
          </a:p>
        </p:txBody>
      </p:sp>
      <p:sp>
        <p:nvSpPr>
          <p:cNvPr id="8" name="标题 1"/>
          <p:cNvSpPr>
            <a:spLocks noGrp="1"/>
          </p:cNvSpPr>
          <p:nvPr/>
        </p:nvSpPr>
        <p:spPr>
          <a:xfrm>
            <a:off x="3955415" y="1255395"/>
            <a:ext cx="1663700" cy="56324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ea typeface="+mn-ea"/>
                <a:cs typeface="Times New Roman" panose="02020603050405020304" charset="0"/>
              </a:rPr>
              <a:t>压缩,压紧</a:t>
            </a:r>
            <a:endParaRPr sz="2000" spc="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ea typeface="+mn-ea"/>
              <a:cs typeface="Times New Roman" panose="02020603050405020304" charset="0"/>
            </a:endParaRPr>
          </a:p>
        </p:txBody>
      </p:sp>
      <p:sp>
        <p:nvSpPr>
          <p:cNvPr id="10" name="标题 1"/>
          <p:cNvSpPr>
            <a:spLocks noGrp="1"/>
          </p:cNvSpPr>
          <p:nvPr/>
        </p:nvSpPr>
        <p:spPr>
          <a:xfrm>
            <a:off x="7308850" y="1255395"/>
            <a:ext cx="2385695" cy="45529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ea typeface="+mn-ea"/>
                <a:cs typeface="Times New Roman" panose="02020603050405020304" charset="0"/>
              </a:rPr>
              <a:t>压缩,浓缩;压榨</a:t>
            </a:r>
            <a:endParaRPr sz="2000" spc="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ea typeface="+mn-ea"/>
              <a:cs typeface="Times New Roman" panose="02020603050405020304" charset="0"/>
            </a:endParaRPr>
          </a:p>
        </p:txBody>
      </p:sp>
      <p:sp>
        <p:nvSpPr>
          <p:cNvPr id="11" name="标题 1"/>
          <p:cNvSpPr>
            <a:spLocks noGrp="1"/>
          </p:cNvSpPr>
          <p:nvPr/>
        </p:nvSpPr>
        <p:spPr>
          <a:xfrm>
            <a:off x="3701415" y="2133600"/>
            <a:ext cx="2709545" cy="420370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ea typeface="+mn-ea"/>
                <a:cs typeface="Times New Roman" panose="02020603050405020304" charset="0"/>
              </a:rPr>
              <a:t>压抑;使沮丧;使萧条</a:t>
            </a:r>
            <a:endParaRPr sz="2000" spc="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ea typeface="+mn-ea"/>
              <a:cs typeface="Times New Roman" panose="02020603050405020304" charset="0"/>
            </a:endParaRPr>
          </a:p>
        </p:txBody>
      </p:sp>
      <p:sp>
        <p:nvSpPr>
          <p:cNvPr id="13" name="标题 1"/>
          <p:cNvSpPr>
            <a:spLocks noGrp="1"/>
          </p:cNvSpPr>
          <p:nvPr/>
        </p:nvSpPr>
        <p:spPr>
          <a:xfrm>
            <a:off x="8804910" y="443865"/>
            <a:ext cx="2108200" cy="36766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ea typeface="+mn-ea"/>
                <a:cs typeface="Times New Roman" panose="02020603050405020304" charset="0"/>
              </a:rPr>
              <a:t>压力;压迫,压强</a:t>
            </a:r>
            <a:endParaRPr sz="2000" spc="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ea typeface="+mn-ea"/>
              <a:cs typeface="Times New Roman" panose="02020603050405020304" charset="0"/>
            </a:endParaRPr>
          </a:p>
        </p:txBody>
      </p:sp>
      <p:sp>
        <p:nvSpPr>
          <p:cNvPr id="18" name="标题 1"/>
          <p:cNvSpPr>
            <a:spLocks noGrp="1"/>
          </p:cNvSpPr>
          <p:nvPr/>
        </p:nvSpPr>
        <p:spPr>
          <a:xfrm>
            <a:off x="7853680" y="2074545"/>
            <a:ext cx="3148965" cy="31940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ea typeface="+mn-ea"/>
                <a:cs typeface="Times New Roman" panose="02020603050405020304" charset="0"/>
              </a:rPr>
              <a:t>沮丧;</a:t>
            </a:r>
            <a:r>
              <a:rPr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ea typeface="+mn-ea"/>
                <a:cs typeface="Times New Roman" panose="02020603050405020304" charset="0"/>
                <a:sym typeface="+mn-ea"/>
              </a:rPr>
              <a:t>抑郁;</a:t>
            </a:r>
            <a:r>
              <a:rPr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ea typeface="+mn-ea"/>
                <a:cs typeface="Times New Roman" panose="02020603050405020304" charset="0"/>
              </a:rPr>
              <a:t>萧条</a:t>
            </a:r>
            <a:endParaRPr sz="2000" spc="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ea typeface="+mn-ea"/>
              <a:cs typeface="Times New Roman" panose="02020603050405020304" charset="0"/>
            </a:endParaRPr>
          </a:p>
        </p:txBody>
      </p:sp>
      <p:sp>
        <p:nvSpPr>
          <p:cNvPr id="3" name="标题 1"/>
          <p:cNvSpPr>
            <a:spLocks noGrp="1"/>
          </p:cNvSpPr>
          <p:nvPr/>
        </p:nvSpPr>
        <p:spPr>
          <a:xfrm>
            <a:off x="3776980" y="2917190"/>
            <a:ext cx="1967865" cy="31940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ea typeface="+mn-ea"/>
                <a:cs typeface="Times New Roman" panose="02020603050405020304" charset="0"/>
              </a:rPr>
              <a:t>表达;快递</a:t>
            </a:r>
            <a:endParaRPr sz="2000" spc="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ea typeface="+mn-ea"/>
              <a:cs typeface="Times New Roman" panose="02020603050405020304" charset="0"/>
            </a:endParaRPr>
          </a:p>
        </p:txBody>
      </p:sp>
      <p:sp>
        <p:nvSpPr>
          <p:cNvPr id="5" name="标题 1"/>
          <p:cNvSpPr>
            <a:spLocks noGrp="1"/>
          </p:cNvSpPr>
          <p:nvPr/>
        </p:nvSpPr>
        <p:spPr>
          <a:xfrm>
            <a:off x="5389245" y="2917190"/>
            <a:ext cx="1967865" cy="31940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ea typeface="+mn-ea"/>
                <a:cs typeface="Times New Roman" panose="02020603050405020304" charset="0"/>
              </a:rPr>
              <a:t>快车</a:t>
            </a:r>
            <a:r>
              <a:rPr lang="en-US" altLang="zh-CN"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ea typeface="+mn-ea"/>
                <a:cs typeface="Times New Roman" panose="02020603050405020304" charset="0"/>
              </a:rPr>
              <a:t>;</a:t>
            </a:r>
            <a:r>
              <a:rPr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ea typeface="+mn-ea"/>
                <a:cs typeface="Times New Roman" panose="02020603050405020304" charset="0"/>
              </a:rPr>
              <a:t>快递</a:t>
            </a:r>
            <a:endParaRPr sz="2000" spc="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ea typeface="+mn-ea"/>
              <a:cs typeface="Times New Roman" panose="02020603050405020304" charset="0"/>
            </a:endParaRPr>
          </a:p>
        </p:txBody>
      </p:sp>
      <p:sp>
        <p:nvSpPr>
          <p:cNvPr id="6" name="标题 1"/>
          <p:cNvSpPr>
            <a:spLocks noGrp="1"/>
          </p:cNvSpPr>
          <p:nvPr/>
        </p:nvSpPr>
        <p:spPr>
          <a:xfrm>
            <a:off x="3740150" y="4049395"/>
            <a:ext cx="2094230" cy="31940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ea typeface="+mn-ea"/>
                <a:cs typeface="Times New Roman" panose="02020603050405020304" charset="0"/>
              </a:rPr>
              <a:t>盖印;给人印象</a:t>
            </a:r>
            <a:endParaRPr sz="2000" spc="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ea typeface="+mn-ea"/>
              <a:cs typeface="Times New Roman" panose="02020603050405020304" charset="0"/>
            </a:endParaRPr>
          </a:p>
        </p:txBody>
      </p:sp>
      <p:sp>
        <p:nvSpPr>
          <p:cNvPr id="14" name="标题 1"/>
          <p:cNvSpPr>
            <a:spLocks noGrp="1"/>
          </p:cNvSpPr>
          <p:nvPr/>
        </p:nvSpPr>
        <p:spPr>
          <a:xfrm>
            <a:off x="7051040" y="3729990"/>
            <a:ext cx="3783330" cy="31940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ea typeface="+mn-ea"/>
                <a:cs typeface="Times New Roman" panose="02020603050405020304" charset="0"/>
              </a:rPr>
              <a:t>印象;影响;压痕</a:t>
            </a:r>
            <a:r>
              <a:rPr lang="en-US" altLang="zh-CN"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ea typeface="+mn-ea"/>
                <a:cs typeface="Times New Roman" panose="02020603050405020304" charset="0"/>
              </a:rPr>
              <a:t>;</a:t>
            </a:r>
            <a:r>
              <a:rPr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ea typeface="+mn-ea"/>
                <a:cs typeface="Times New Roman" panose="02020603050405020304" charset="0"/>
              </a:rPr>
              <a:t>印记</a:t>
            </a:r>
            <a:endParaRPr sz="2000" spc="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ea typeface="+mn-ea"/>
              <a:cs typeface="Times New Roman" panose="02020603050405020304" charset="0"/>
            </a:endParaRPr>
          </a:p>
        </p:txBody>
      </p:sp>
      <p:sp>
        <p:nvSpPr>
          <p:cNvPr id="15" name="标题 1"/>
          <p:cNvSpPr>
            <a:spLocks noGrp="1"/>
          </p:cNvSpPr>
          <p:nvPr/>
        </p:nvSpPr>
        <p:spPr>
          <a:xfrm>
            <a:off x="7051040" y="4368800"/>
            <a:ext cx="4647565" cy="31940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ea typeface="+mn-ea"/>
                <a:cs typeface="Times New Roman" panose="02020603050405020304" charset="0"/>
              </a:rPr>
              <a:t>感人的;令人钦佩的;令人深刻印象的</a:t>
            </a:r>
            <a:endParaRPr sz="2000" spc="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ea typeface="+mn-ea"/>
              <a:cs typeface="Times New Roman" panose="02020603050405020304" charset="0"/>
            </a:endParaRPr>
          </a:p>
        </p:txBody>
      </p:sp>
      <p:sp>
        <p:nvSpPr>
          <p:cNvPr id="16" name="标题 1"/>
          <p:cNvSpPr>
            <a:spLocks noGrp="1"/>
          </p:cNvSpPr>
          <p:nvPr/>
        </p:nvSpPr>
        <p:spPr>
          <a:xfrm>
            <a:off x="3776980" y="5220970"/>
            <a:ext cx="2234565" cy="31940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ea typeface="+mn-ea"/>
                <a:cs typeface="Times New Roman" panose="02020603050405020304" charset="0"/>
              </a:rPr>
              <a:t>压迫,压抑;使烦恼</a:t>
            </a:r>
            <a:endParaRPr sz="2000" spc="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ea typeface="+mn-ea"/>
              <a:cs typeface="Times New Roman" panose="02020603050405020304" charset="0"/>
            </a:endParaRPr>
          </a:p>
        </p:txBody>
      </p:sp>
      <p:sp>
        <p:nvSpPr>
          <p:cNvPr id="17" name="标题 1"/>
          <p:cNvSpPr>
            <a:spLocks noGrp="1"/>
          </p:cNvSpPr>
          <p:nvPr/>
        </p:nvSpPr>
        <p:spPr>
          <a:xfrm>
            <a:off x="7647305" y="5220970"/>
            <a:ext cx="1967865" cy="31940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ea typeface="+mn-ea"/>
                <a:cs typeface="Times New Roman" panose="02020603050405020304" charset="0"/>
              </a:rPr>
              <a:t>压抑;沉闷;苦恼</a:t>
            </a:r>
            <a:endParaRPr sz="2000" spc="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ea typeface="+mn-ea"/>
              <a:cs typeface="Times New Roman" panose="02020603050405020304" charset="0"/>
            </a:endParaRPr>
          </a:p>
        </p:txBody>
      </p:sp>
      <p:sp>
        <p:nvSpPr>
          <p:cNvPr id="21" name="标题 1"/>
          <p:cNvSpPr>
            <a:spLocks noGrp="1"/>
          </p:cNvSpPr>
          <p:nvPr/>
        </p:nvSpPr>
        <p:spPr>
          <a:xfrm>
            <a:off x="5173980" y="6052185"/>
            <a:ext cx="2399030" cy="31940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ea typeface="+mn-ea"/>
                <a:cs typeface="Times New Roman" panose="02020603050405020304" charset="0"/>
              </a:rPr>
              <a:t>印刷业;印章;印记</a:t>
            </a:r>
            <a:endParaRPr sz="2000" spc="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ea typeface="+mn-ea"/>
              <a:cs typeface="Times New Roman" panose="02020603050405020304" charset="0"/>
            </a:endParaRPr>
          </a:p>
        </p:txBody>
      </p:sp>
      <p:sp>
        <p:nvSpPr>
          <p:cNvPr id="22" name="标题 1"/>
          <p:cNvSpPr>
            <a:spLocks noGrp="1"/>
          </p:cNvSpPr>
          <p:nvPr/>
        </p:nvSpPr>
        <p:spPr>
          <a:xfrm>
            <a:off x="8646795" y="6052185"/>
            <a:ext cx="1967865" cy="31940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ea typeface="+mn-ea"/>
                <a:cs typeface="Times New Roman" panose="02020603050405020304" charset="0"/>
              </a:rPr>
              <a:t>印刷;印刷术</a:t>
            </a:r>
            <a:endParaRPr sz="2000" spc="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ea typeface="+mn-ea"/>
              <a:cs typeface="Times New Roman" panose="02020603050405020304" charset="0"/>
            </a:endParaRPr>
          </a:p>
        </p:txBody>
      </p:sp>
      <p:sp>
        <p:nvSpPr>
          <p:cNvPr id="23" name="标题 1"/>
          <p:cNvSpPr>
            <a:spLocks noGrp="1"/>
          </p:cNvSpPr>
          <p:nvPr/>
        </p:nvSpPr>
        <p:spPr>
          <a:xfrm>
            <a:off x="8459470" y="2917190"/>
            <a:ext cx="3174365" cy="31940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ea typeface="+mn-ea"/>
                <a:cs typeface="Times New Roman" panose="02020603050405020304" charset="0"/>
              </a:rPr>
              <a:t>表示,表达;表情;措辞,说法</a:t>
            </a:r>
            <a:endParaRPr sz="2000" spc="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ea typeface="+mn-ea"/>
              <a:cs typeface="Times New Roman" panose="02020603050405020304" charset="0"/>
            </a:endParaRPr>
          </a:p>
        </p:txBody>
      </p:sp>
      <p:sp>
        <p:nvSpPr>
          <p:cNvPr id="25" name="标题 1"/>
          <p:cNvSpPr>
            <a:spLocks noGrp="1"/>
          </p:cNvSpPr>
          <p:nvPr/>
        </p:nvSpPr>
        <p:spPr>
          <a:xfrm>
            <a:off x="3421380" y="6052185"/>
            <a:ext cx="1967865" cy="31940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ea typeface="+mn-ea"/>
                <a:cs typeface="Times New Roman" panose="02020603050405020304" charset="0"/>
              </a:rPr>
              <a:t>印刷;打印</a:t>
            </a:r>
            <a:endParaRPr sz="2000" spc="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ea typeface="+mn-ea"/>
              <a:cs typeface="Times New Roman" panose="02020603050405020304" charset="0"/>
            </a:endParaRPr>
          </a:p>
        </p:txBody>
      </p:sp>
    </p:spTree>
    <p:custDataLst>
      <p:tags r:id="rId2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0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4" grpId="1"/>
      <p:bldP spid="7" grpId="0"/>
      <p:bldP spid="7" grpId="1"/>
      <p:bldP spid="13" grpId="0"/>
      <p:bldP spid="13" grpId="1"/>
      <p:bldP spid="8" grpId="0"/>
      <p:bldP spid="8" grpId="1"/>
      <p:bldP spid="10" grpId="0"/>
      <p:bldP spid="10" grpId="1"/>
      <p:bldP spid="11" grpId="0"/>
      <p:bldP spid="11" grpId="1"/>
      <p:bldP spid="18" grpId="0"/>
      <p:bldP spid="18" grpId="1"/>
      <p:bldP spid="3" grpId="0"/>
      <p:bldP spid="3" grpId="1"/>
      <p:bldP spid="5" grpId="0"/>
      <p:bldP spid="5" grpId="1"/>
      <p:bldP spid="6" grpId="0"/>
      <p:bldP spid="6" grpId="1"/>
      <p:bldP spid="14" grpId="0"/>
      <p:bldP spid="14" grpId="1"/>
      <p:bldP spid="15" grpId="0"/>
      <p:bldP spid="15" grpId="1"/>
      <p:bldP spid="16" grpId="0"/>
      <p:bldP spid="16" grpId="1"/>
      <p:bldP spid="17" grpId="0"/>
      <p:bldP spid="17" grpId="1"/>
      <p:bldP spid="21" grpId="0"/>
      <p:bldP spid="21" grpId="1"/>
      <p:bldP spid="22" grpId="0"/>
      <p:bldP spid="22" grpId="1"/>
      <p:bldP spid="23" grpId="0"/>
      <p:bldP spid="23" grpId="1"/>
      <p:bldP spid="25" grpId="0"/>
      <p:bldP spid="25" grpId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0" name="文本框 99"/>
          <p:cNvSpPr txBox="1"/>
          <p:nvPr/>
        </p:nvSpPr>
        <p:spPr>
          <a:xfrm>
            <a:off x="219710" y="90170"/>
            <a:ext cx="11972290" cy="286131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0"/>
            <a:r>
              <a:rPr lang="en-US" sz="3200" b="1">
                <a:solidFill>
                  <a:srgbClr val="000000"/>
                </a:solidFill>
                <a:latin typeface="Times New Roman" panose="02020603050405020304" charset="0"/>
              </a:rPr>
              <a:t>17. what if </a:t>
            </a:r>
            <a:r>
              <a:rPr lang="en-US" sz="3200" b="1">
                <a:solidFill>
                  <a:srgbClr val="000000"/>
                </a:solidFill>
                <a:cs typeface="Times New Roman" panose="02020603050405020304" charset="0"/>
              </a:rPr>
              <a:t>________________</a:t>
            </a:r>
            <a:endParaRPr lang="en-US" sz="3200" b="1">
              <a:solidFill>
                <a:srgbClr val="000000"/>
              </a:solidFill>
              <a:cs typeface="Times New Roman" panose="02020603050405020304" charset="0"/>
            </a:endParaRPr>
          </a:p>
          <a:p>
            <a:pPr indent="0"/>
            <a:r>
              <a:rPr lang="en-US" sz="28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what if </a:t>
            </a:r>
            <a:r>
              <a:rPr lang="zh-CN" sz="2800" b="1">
                <a:solidFill>
                  <a:schemeClr val="accent4">
                    <a:lumMod val="50000"/>
                  </a:schemeClr>
                </a:solidFill>
                <a:cs typeface="Times New Roman" panose="02020603050405020304" charset="0"/>
                <a:sym typeface="+mn-ea"/>
              </a:rPr>
              <a:t>用于疑问句句首</a:t>
            </a:r>
            <a:r>
              <a:rPr lang="en-US" altLang="zh-CN" sz="2800" b="1">
                <a:solidFill>
                  <a:schemeClr val="accent4">
                    <a:lumMod val="50000"/>
                  </a:schemeClr>
                </a:solidFill>
                <a:cs typeface="Times New Roman" panose="02020603050405020304" charset="0"/>
                <a:sym typeface="+mn-ea"/>
              </a:rPr>
              <a:t>, </a:t>
            </a:r>
            <a:r>
              <a:rPr lang="zh-CN" sz="2800" b="1">
                <a:solidFill>
                  <a:schemeClr val="accent4">
                    <a:lumMod val="50000"/>
                  </a:schemeClr>
                </a:solidFill>
                <a:cs typeface="Times New Roman" panose="02020603050405020304" charset="0"/>
                <a:sym typeface="+mn-ea"/>
              </a:rPr>
              <a:t>尤用于询问不希望看到的事发生时的结果。</a:t>
            </a:r>
            <a:endParaRPr lang="zh-CN" sz="2800" b="1">
              <a:solidFill>
                <a:schemeClr val="accent4">
                  <a:lumMod val="50000"/>
                </a:schemeClr>
              </a:solidFill>
              <a:cs typeface="Times New Roman" panose="02020603050405020304" charset="0"/>
              <a:sym typeface="+mn-ea"/>
            </a:endParaRPr>
          </a:p>
          <a:p>
            <a:pPr indent="0"/>
            <a:endParaRPr lang="zh-CN" sz="2400" b="1">
              <a:solidFill>
                <a:srgbClr val="000000"/>
              </a:solidFill>
              <a:cs typeface="Times New Roman" panose="02020603050405020304" charset="0"/>
              <a:sym typeface="+mn-ea"/>
            </a:endParaRPr>
          </a:p>
          <a:p>
            <a:pPr indent="0"/>
            <a:r>
              <a:rPr 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</a:rPr>
              <a:t>What if</a:t>
            </a:r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</a:rPr>
              <a:t> no one talks to me?</a:t>
            </a:r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zh-CN" sz="2400" b="1">
                <a:solidFill>
                  <a:srgbClr val="000000"/>
                </a:solidFill>
                <a:cs typeface="Times New Roman" panose="02020603050405020304" charset="0"/>
              </a:rPr>
              <a:t>如果没人跟我说话怎么办？</a:t>
            </a:r>
            <a:endParaRPr lang="zh-CN" sz="2400" b="1">
              <a:solidFill>
                <a:srgbClr val="000000"/>
              </a:solidFill>
              <a:cs typeface="Times New Roman" panose="02020603050405020304" charset="0"/>
            </a:endParaRPr>
          </a:p>
          <a:p>
            <a:pPr indent="0"/>
            <a:r>
              <a:rPr 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</a:rPr>
              <a:t>What if </a:t>
            </a:r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</a:rPr>
              <a:t>it rains?</a:t>
            </a:r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zh-CN" sz="2400" b="1">
                <a:solidFill>
                  <a:srgbClr val="000000"/>
                </a:solidFill>
                <a:cs typeface="Times New Roman" panose="02020603050405020304" charset="0"/>
              </a:rPr>
              <a:t>要是下雨怎么办</a:t>
            </a:r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</a:rPr>
              <a:t> ?</a:t>
            </a:r>
            <a:endParaRPr lang="en-US" sz="2400" b="1">
              <a:solidFill>
                <a:srgbClr val="000000"/>
              </a:solidFill>
              <a:latin typeface="Times New Roman" panose="02020603050405020304" charset="0"/>
            </a:endParaRPr>
          </a:p>
          <a:p>
            <a:pPr indent="0"/>
            <a:r>
              <a:rPr 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</a:rPr>
              <a:t>What if</a:t>
            </a:r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</a:rPr>
              <a:t> anything should happen to the child?</a:t>
            </a:r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zh-CN" sz="2400" b="1">
                <a:solidFill>
                  <a:srgbClr val="000000"/>
                </a:solidFill>
                <a:cs typeface="Times New Roman" panose="02020603050405020304" charset="0"/>
              </a:rPr>
              <a:t>万一这孩子出了差错怎么办？</a:t>
            </a:r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</a:rPr>
              <a:t>So </a:t>
            </a:r>
            <a:r>
              <a:rPr 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</a:rPr>
              <a:t>what if</a:t>
            </a:r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</a:rPr>
              <a:t> you make a mistake? </a:t>
            </a:r>
            <a:r>
              <a:rPr lang="zh-CN" sz="2400" b="1">
                <a:solidFill>
                  <a:srgbClr val="000000"/>
                </a:solidFill>
                <a:cs typeface="Times New Roman" panose="02020603050405020304" charset="0"/>
              </a:rPr>
              <a:t>如果你犯了错那又怎样？</a:t>
            </a:r>
            <a:endParaRPr lang="zh-CN" altLang="en-US" sz="2400" b="1"/>
          </a:p>
        </p:txBody>
      </p:sp>
      <p:sp>
        <p:nvSpPr>
          <p:cNvPr id="25" name="标题 1"/>
          <p:cNvSpPr>
            <a:spLocks noGrp="1"/>
          </p:cNvSpPr>
          <p:nvPr/>
        </p:nvSpPr>
        <p:spPr>
          <a:xfrm>
            <a:off x="2205355" y="90170"/>
            <a:ext cx="4092575" cy="59626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sz="3200">
                <a:solidFill>
                  <a:srgbClr val="7030A0"/>
                </a:solidFill>
                <a:cs typeface="Times New Roman" panose="02020603050405020304" charset="0"/>
                <a:sym typeface="+mn-ea"/>
              </a:rPr>
              <a:t>如果</a:t>
            </a:r>
            <a:r>
              <a:rPr lang="en-US" sz="3200">
                <a:solidFill>
                  <a:srgbClr val="7030A0"/>
                </a:solidFill>
                <a:latin typeface="Times New Roman" panose="02020603050405020304" charset="0"/>
                <a:sym typeface="+mn-ea"/>
              </a:rPr>
              <a:t>…</a:t>
            </a:r>
            <a:r>
              <a:rPr sz="3200">
                <a:solidFill>
                  <a:srgbClr val="7030A0"/>
                </a:solidFill>
                <a:cs typeface="Times New Roman" panose="02020603050405020304" charset="0"/>
                <a:sym typeface="+mn-ea"/>
              </a:rPr>
              <a:t>会怎么样呢？</a:t>
            </a:r>
            <a:endParaRPr sz="3200" spc="0">
              <a:solidFill>
                <a:srgbClr val="7030A0"/>
              </a:solidFill>
              <a:latin typeface="Times New Roman" panose="02020603050405020304" charset="0"/>
              <a:ea typeface="+mn-ea"/>
              <a:cs typeface="Times New Roman" panose="02020603050405020304" charset="0"/>
              <a:sym typeface="+mn-ea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227330" y="3338195"/>
            <a:ext cx="11737975" cy="218376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0"/>
            <a:r>
              <a:rPr lang="en-US" sz="3200" b="1">
                <a:solidFill>
                  <a:srgbClr val="000000"/>
                </a:solidFill>
                <a:latin typeface="Times New Roman" panose="02020603050405020304" charset="0"/>
              </a:rPr>
              <a:t>18. guy/gaɪ/n._____________</a:t>
            </a:r>
            <a:endParaRPr lang="en-US" sz="3200" b="1">
              <a:solidFill>
                <a:srgbClr val="000000"/>
              </a:solidFill>
              <a:latin typeface="Times New Roman" panose="02020603050405020304" charset="0"/>
            </a:endParaRPr>
          </a:p>
          <a:p>
            <a:pPr indent="0"/>
            <a:endParaRPr lang="en-US" sz="3200" b="1">
              <a:solidFill>
                <a:srgbClr val="000000"/>
              </a:solidFill>
              <a:latin typeface="Times New Roman" panose="02020603050405020304" charset="0"/>
            </a:endParaRPr>
          </a:p>
          <a:p>
            <a:pPr indent="0"/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</a:rPr>
              <a:t>I was working with a </a:t>
            </a:r>
            <a:r>
              <a:rPr 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</a:rPr>
              <a:t>guy</a:t>
            </a:r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</a:rPr>
              <a:t> from Japan.</a:t>
            </a:r>
            <a:endParaRPr lang="en-US" sz="2400" b="1">
              <a:solidFill>
                <a:srgbClr val="000000"/>
              </a:solidFill>
              <a:latin typeface="Times New Roman" panose="02020603050405020304" charset="0"/>
            </a:endParaRPr>
          </a:p>
          <a:p>
            <a:pPr indent="0"/>
            <a:r>
              <a:rPr lang="zh-CN" sz="2400" b="1">
                <a:solidFill>
                  <a:srgbClr val="000000"/>
                </a:solidFill>
                <a:cs typeface="Times New Roman" panose="02020603050405020304" charset="0"/>
              </a:rPr>
              <a:t>我与一个来自日本的小伙子一起工作。</a:t>
            </a:r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</a:rPr>
              <a:t>Hi, </a:t>
            </a:r>
            <a:r>
              <a:rPr 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</a:rPr>
              <a:t>guys</a:t>
            </a:r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</a:rPr>
              <a:t>. How are you doing? </a:t>
            </a:r>
            <a:r>
              <a:rPr lang="zh-CN" sz="2400" b="1">
                <a:solidFill>
                  <a:srgbClr val="000000"/>
                </a:solidFill>
                <a:cs typeface="Times New Roman" panose="02020603050405020304" charset="0"/>
              </a:rPr>
              <a:t>嗨，伙计们，大家还好吧？</a:t>
            </a:r>
            <a:endParaRPr lang="zh-CN" altLang="en-US" sz="2400" b="1"/>
          </a:p>
        </p:txBody>
      </p:sp>
      <p:sp>
        <p:nvSpPr>
          <p:cNvPr id="3" name="标题 1"/>
          <p:cNvSpPr>
            <a:spLocks noGrp="1"/>
          </p:cNvSpPr>
          <p:nvPr/>
        </p:nvSpPr>
        <p:spPr>
          <a:xfrm>
            <a:off x="2668905" y="3338195"/>
            <a:ext cx="2569845" cy="59626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sz="3200">
                <a:solidFill>
                  <a:srgbClr val="7030A0"/>
                </a:solidFill>
                <a:cs typeface="Times New Roman" panose="02020603050405020304" charset="0"/>
                <a:sym typeface="+mn-ea"/>
              </a:rPr>
              <a:t>小伙子</a:t>
            </a:r>
            <a:r>
              <a:rPr lang="en-US" altLang="zh-CN" sz="3200">
                <a:solidFill>
                  <a:srgbClr val="7030A0"/>
                </a:solidFill>
                <a:cs typeface="Times New Roman" panose="02020603050405020304" charset="0"/>
                <a:sym typeface="+mn-ea"/>
              </a:rPr>
              <a:t>;</a:t>
            </a:r>
            <a:r>
              <a:rPr sz="3200">
                <a:solidFill>
                  <a:srgbClr val="7030A0"/>
                </a:solidFill>
                <a:cs typeface="Times New Roman" panose="02020603050405020304" charset="0"/>
                <a:sym typeface="+mn-ea"/>
              </a:rPr>
              <a:t>家伙</a:t>
            </a:r>
            <a:endParaRPr lang="en-US" sz="3200">
              <a:solidFill>
                <a:srgbClr val="7030A0"/>
              </a:solidFill>
              <a:latin typeface="Times New Roman" panose="02020603050405020304" charset="0"/>
              <a:sym typeface="+mn-ea"/>
            </a:endParaRPr>
          </a:p>
          <a:p>
            <a:pPr algn="just">
              <a:lnSpc>
                <a:spcPct val="100000"/>
              </a:lnSpc>
              <a:buClrTx/>
              <a:buSzTx/>
              <a:buFontTx/>
            </a:pPr>
            <a:endParaRPr lang="en-US" sz="3200" spc="0">
              <a:solidFill>
                <a:srgbClr val="7030A0"/>
              </a:solidFill>
              <a:latin typeface="Times New Roman" panose="02020603050405020304" charset="0"/>
              <a:ea typeface="+mn-ea"/>
              <a:cs typeface="Times New Roman" panose="02020603050405020304" charset="0"/>
              <a:sym typeface="+mn-ea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  <p:bldP spid="25" grpId="1"/>
      <p:bldP spid="3" grpId="0"/>
      <p:bldP spid="3" grpId="1"/>
      <p:bldP spid="2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0" name="文本框 99"/>
          <p:cNvSpPr txBox="1"/>
          <p:nvPr/>
        </p:nvSpPr>
        <p:spPr>
          <a:xfrm>
            <a:off x="144780" y="60325"/>
            <a:ext cx="12047220" cy="304609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marL="269875" indent="-269875"/>
            <a:r>
              <a:rPr lang="en-US" sz="3200" b="1">
                <a:solidFill>
                  <a:srgbClr val="000000"/>
                </a:solidFill>
                <a:latin typeface="Times New Roman" panose="02020603050405020304" charset="0"/>
              </a:rPr>
              <a:t>19.concentrate/ˈkɒnsntreɪt/vt.&amp;vi._____________________________</a:t>
            </a:r>
            <a:endParaRPr lang="en-US" sz="3200" b="1">
              <a:solidFill>
                <a:srgbClr val="000000"/>
              </a:solidFill>
              <a:latin typeface="Times New Roman" panose="02020603050405020304" charset="0"/>
            </a:endParaRPr>
          </a:p>
          <a:p>
            <a:pPr marL="269875" indent="-269875"/>
            <a:endParaRPr lang="zh-CN" sz="3200" b="1">
              <a:solidFill>
                <a:srgbClr val="000000"/>
              </a:solidFill>
              <a:latin typeface="Times New Roman" panose="02020603050405020304" charset="0"/>
              <a:ea typeface="宋体" panose="02010600030101010101" pitchFamily="2" charset="-122"/>
            </a:endParaRPr>
          </a:p>
          <a:p>
            <a:pPr marL="269875" indent="-269875"/>
            <a:endParaRPr lang="en-US" sz="32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269875" indent="-269875"/>
            <a:r>
              <a:rPr lang="en-US" sz="32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________________________</a:t>
            </a:r>
            <a:r>
              <a:rPr lang="zh-CN" sz="3200" b="1">
                <a:solidFill>
                  <a:srgbClr val="000000"/>
                </a:solidFill>
                <a:cs typeface="Times New Roman" panose="02020603050405020304" charset="0"/>
              </a:rPr>
              <a:t>集中注意力于（做）某事</a:t>
            </a:r>
            <a:endParaRPr lang="zh-CN" sz="3200" b="1">
              <a:solidFill>
                <a:srgbClr val="000000"/>
              </a:solidFill>
              <a:cs typeface="Times New Roman" panose="02020603050405020304" charset="0"/>
            </a:endParaRPr>
          </a:p>
          <a:p>
            <a:pPr marL="269875" indent="-269875"/>
            <a:r>
              <a:rPr lang="en-US" sz="32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____________________________</a:t>
            </a:r>
            <a:r>
              <a:rPr lang="zh-CN" sz="3200" b="1">
                <a:solidFill>
                  <a:srgbClr val="000000"/>
                </a:solidFill>
                <a:cs typeface="Times New Roman" panose="02020603050405020304" charset="0"/>
              </a:rPr>
              <a:t> 把……集中于（做）某事</a:t>
            </a:r>
            <a:endParaRPr lang="zh-CN" sz="3200" b="1">
              <a:solidFill>
                <a:srgbClr val="000000"/>
              </a:solidFill>
              <a:cs typeface="Times New Roman" panose="02020603050405020304" charset="0"/>
            </a:endParaRPr>
          </a:p>
          <a:p>
            <a:pPr marL="269875" indent="-269875"/>
            <a:r>
              <a:rPr lang="en-US" sz="32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_____________</a:t>
            </a:r>
            <a:r>
              <a:rPr lang="en-US" sz="3200" b="1">
                <a:solidFill>
                  <a:srgbClr val="000000"/>
                </a:solidFill>
                <a:latin typeface="Times New Roman" panose="02020603050405020304" charset="0"/>
              </a:rPr>
              <a:t>/ˌkɒnsnˈtreɪʃn/ n.</a:t>
            </a:r>
            <a:r>
              <a:rPr lang="zh-CN" sz="3200" b="1">
                <a:solidFill>
                  <a:srgbClr val="000000"/>
                </a:solidFill>
                <a:cs typeface="Times New Roman" panose="02020603050405020304" charset="0"/>
              </a:rPr>
              <a:t>集中</a:t>
            </a:r>
            <a:r>
              <a:rPr lang="en-US" sz="3200" b="1">
                <a:solidFill>
                  <a:srgbClr val="000000"/>
                </a:solidFill>
                <a:latin typeface="Times New Roman" panose="02020603050405020304" charset="0"/>
              </a:rPr>
              <a:t>; </a:t>
            </a:r>
            <a:r>
              <a:rPr lang="zh-CN" sz="3200" b="1">
                <a:solidFill>
                  <a:srgbClr val="000000"/>
                </a:solidFill>
                <a:cs typeface="Times New Roman" panose="02020603050405020304" charset="0"/>
              </a:rPr>
              <a:t>专心，全神贯注</a:t>
            </a:r>
            <a:endParaRPr lang="zh-CN" sz="3200" b="1">
              <a:solidFill>
                <a:srgbClr val="000000"/>
              </a:solidFill>
              <a:cs typeface="Times New Roman" panose="02020603050405020304" charset="0"/>
            </a:endParaRPr>
          </a:p>
        </p:txBody>
      </p:sp>
      <p:sp>
        <p:nvSpPr>
          <p:cNvPr id="3" name="标题 1"/>
          <p:cNvSpPr>
            <a:spLocks noGrp="1"/>
          </p:cNvSpPr>
          <p:nvPr/>
        </p:nvSpPr>
        <p:spPr>
          <a:xfrm>
            <a:off x="6069965" y="60325"/>
            <a:ext cx="6860540" cy="59626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sz="3200">
                <a:solidFill>
                  <a:srgbClr val="7030A0"/>
                </a:solidFill>
                <a:cs typeface="Times New Roman" panose="02020603050405020304" charset="0"/>
                <a:sym typeface="+mn-ea"/>
              </a:rPr>
              <a:t>集中</a:t>
            </a:r>
            <a:r>
              <a:rPr lang="en-US" altLang="zh-CN" sz="3200">
                <a:solidFill>
                  <a:srgbClr val="7030A0"/>
                </a:solidFill>
                <a:cs typeface="Times New Roman" panose="02020603050405020304" charset="0"/>
                <a:sym typeface="+mn-ea"/>
              </a:rPr>
              <a:t>(</a:t>
            </a:r>
            <a:r>
              <a:rPr sz="3200">
                <a:solidFill>
                  <a:srgbClr val="7030A0"/>
                </a:solidFill>
                <a:cs typeface="Times New Roman" panose="02020603050405020304" charset="0"/>
                <a:sym typeface="+mn-ea"/>
              </a:rPr>
              <a:t>注意力</a:t>
            </a:r>
            <a:r>
              <a:rPr lang="en-US" altLang="zh-CN" sz="3200">
                <a:solidFill>
                  <a:srgbClr val="7030A0"/>
                </a:solidFill>
                <a:cs typeface="Times New Roman" panose="02020603050405020304" charset="0"/>
                <a:sym typeface="+mn-ea"/>
              </a:rPr>
              <a:t>);</a:t>
            </a:r>
            <a:r>
              <a:rPr sz="3200">
                <a:solidFill>
                  <a:srgbClr val="7030A0"/>
                </a:solidFill>
                <a:cs typeface="Times New Roman" panose="02020603050405020304" charset="0"/>
                <a:sym typeface="+mn-ea"/>
              </a:rPr>
              <a:t>专心于</a:t>
            </a:r>
            <a:r>
              <a:rPr lang="en-US" altLang="zh-CN" sz="3200">
                <a:solidFill>
                  <a:srgbClr val="7030A0"/>
                </a:solidFill>
                <a:cs typeface="Times New Roman" panose="02020603050405020304" charset="0"/>
                <a:sym typeface="+mn-ea"/>
              </a:rPr>
              <a:t>;</a:t>
            </a:r>
            <a:r>
              <a:rPr sz="3200">
                <a:solidFill>
                  <a:srgbClr val="7030A0"/>
                </a:solidFill>
                <a:cs typeface="Times New Roman" panose="02020603050405020304" charset="0"/>
                <a:sym typeface="+mn-ea"/>
              </a:rPr>
              <a:t>聚精会神</a:t>
            </a:r>
            <a:endParaRPr sz="3200">
              <a:solidFill>
                <a:srgbClr val="7030A0"/>
              </a:solidFill>
              <a:cs typeface="Times New Roman" panose="02020603050405020304" charset="0"/>
              <a:sym typeface="+mn-ea"/>
            </a:endParaRPr>
          </a:p>
          <a:p>
            <a:pPr algn="just">
              <a:lnSpc>
                <a:spcPct val="100000"/>
              </a:lnSpc>
              <a:buClrTx/>
              <a:buSzTx/>
              <a:buFontTx/>
            </a:pPr>
            <a:endParaRPr lang="en-US" sz="3200" spc="0">
              <a:solidFill>
                <a:srgbClr val="7030A0"/>
              </a:solidFill>
              <a:latin typeface="Times New Roman" panose="02020603050405020304" charset="0"/>
              <a:ea typeface="+mn-ea"/>
              <a:cs typeface="Times New Roman" panose="02020603050405020304" charset="0"/>
              <a:sym typeface="+mn-ea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306705" y="588010"/>
            <a:ext cx="11156315" cy="107632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sz="32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词根词缀：</a:t>
            </a:r>
            <a:r>
              <a:rPr lang="en-US" sz="32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con-(</a:t>
            </a:r>
            <a:r>
              <a:rPr lang="zh-CN" sz="32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都</a:t>
            </a:r>
            <a:r>
              <a:rPr lang="en-US" sz="32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)+centr-(</a:t>
            </a:r>
            <a:r>
              <a:rPr lang="zh-CN" sz="32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中央</a:t>
            </a:r>
            <a:r>
              <a:rPr lang="en-US" sz="32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)+-ate:</a:t>
            </a:r>
            <a:r>
              <a:rPr lang="zh-CN" sz="32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都集中到中央——</a:t>
            </a:r>
            <a:endParaRPr lang="zh-CN" sz="32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r>
              <a:rPr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集中</a:t>
            </a:r>
            <a:r>
              <a:rPr lang="en-US" altLang="zh-CN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(</a:t>
            </a:r>
            <a:r>
              <a:rPr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注意力</a:t>
            </a:r>
            <a:r>
              <a:rPr lang="en-US" altLang="zh-CN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);</a:t>
            </a:r>
            <a:r>
              <a:rPr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专心于</a:t>
            </a:r>
            <a:r>
              <a:rPr lang="en-US" altLang="zh-CN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;</a:t>
            </a:r>
            <a:r>
              <a:rPr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聚精会神</a:t>
            </a:r>
            <a:endParaRPr lang="zh-CN" sz="32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306705" y="1555750"/>
            <a:ext cx="4907280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sz="32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concentrate on </a:t>
            </a:r>
            <a:r>
              <a:rPr lang="en-US" sz="32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(</a:t>
            </a:r>
            <a:r>
              <a:rPr sz="32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doing</a:t>
            </a:r>
            <a:r>
              <a:rPr lang="en-US" sz="32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) </a:t>
            </a:r>
            <a:r>
              <a:rPr sz="32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sth.</a:t>
            </a:r>
            <a:endParaRPr sz="32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306705" y="2038350"/>
            <a:ext cx="5763260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sz="32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concentrate </a:t>
            </a:r>
            <a:r>
              <a:rPr lang="en-US" sz="32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sth. </a:t>
            </a:r>
            <a:r>
              <a:rPr sz="32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on </a:t>
            </a:r>
            <a:r>
              <a:rPr lang="en-US" sz="32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(</a:t>
            </a:r>
            <a:r>
              <a:rPr sz="32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doing</a:t>
            </a:r>
            <a:r>
              <a:rPr lang="en-US" sz="32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) </a:t>
            </a:r>
            <a:r>
              <a:rPr sz="32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sth.</a:t>
            </a:r>
            <a:endParaRPr sz="32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306705" y="2522855"/>
            <a:ext cx="2603500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sz="32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concentration</a:t>
            </a:r>
            <a:endParaRPr sz="32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241935" y="3046730"/>
            <a:ext cx="11852910" cy="415417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0"/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I haven't been able to get enough sleep, and I'm too tired _____________ in class.</a:t>
            </a:r>
            <a:endParaRPr lang="en-US" sz="24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r>
              <a:rPr 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我睡眠不足，课上精力不集中。</a:t>
            </a:r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I couldn’t concentrate ____the experiment.</a:t>
            </a:r>
            <a:r>
              <a:rPr 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我无法集中精力做实验。</a:t>
            </a:r>
            <a:endParaRPr lang="zh-CN" sz="24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You should concentrate ___ food while eating. </a:t>
            </a:r>
            <a:r>
              <a:rPr 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吃饭时</a:t>
            </a:r>
            <a:r>
              <a:rPr lang="en-US" alt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,</a:t>
            </a:r>
            <a:r>
              <a:rPr 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你应该把注意力放在食物上。</a:t>
            </a:r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You should concentrate your energy ___ reading and writing. </a:t>
            </a:r>
            <a:endParaRPr lang="en-US" sz="24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r>
              <a:rPr 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你应该集中精力于阅读和写作。</a:t>
            </a:r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I decided to concentrate all my efforts ___ finding a place to live in. </a:t>
            </a:r>
            <a:endParaRPr lang="en-US" sz="24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r>
              <a:rPr 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我决定全力以赴找个住的地方。</a:t>
            </a:r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This book requires a great deal of ____________.</a:t>
            </a:r>
            <a:r>
              <a:rPr 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这本书需要全神贯注才能读懂。</a:t>
            </a:r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With great ____________ she worked out the problem.</a:t>
            </a:r>
            <a:r>
              <a:rPr 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她聚精会神地解出了这个问题。</a:t>
            </a:r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 </a:t>
            </a:r>
            <a:endParaRPr lang="zh-CN" altLang="en-US" sz="2400" b="1"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11" name="标题 1"/>
          <p:cNvSpPr>
            <a:spLocks noGrp="1"/>
          </p:cNvSpPr>
          <p:nvPr/>
        </p:nvSpPr>
        <p:spPr>
          <a:xfrm>
            <a:off x="7736205" y="3046730"/>
            <a:ext cx="2174875" cy="420370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lang="en-US" altLang="zh-CN" sz="24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ea typeface="+mn-ea"/>
                <a:cs typeface="Times New Roman" panose="02020603050405020304" charset="0"/>
              </a:rPr>
              <a:t>to concentrate</a:t>
            </a:r>
            <a:endParaRPr lang="en-US" altLang="zh-CN" sz="2400" spc="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ea typeface="+mn-ea"/>
              <a:cs typeface="Times New Roman" panose="02020603050405020304" charset="0"/>
            </a:endParaRPr>
          </a:p>
        </p:txBody>
      </p:sp>
      <p:sp>
        <p:nvSpPr>
          <p:cNvPr id="8" name="标题 1"/>
          <p:cNvSpPr>
            <a:spLocks noGrp="1"/>
          </p:cNvSpPr>
          <p:nvPr/>
        </p:nvSpPr>
        <p:spPr>
          <a:xfrm>
            <a:off x="3284855" y="3806825"/>
            <a:ext cx="514350" cy="420370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lang="en-US" altLang="zh-CN" sz="24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ea typeface="+mn-ea"/>
                <a:cs typeface="Times New Roman" panose="02020603050405020304" charset="0"/>
              </a:rPr>
              <a:t>on</a:t>
            </a:r>
            <a:endParaRPr lang="en-US" altLang="zh-CN" sz="2400" spc="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ea typeface="+mn-ea"/>
              <a:cs typeface="Times New Roman" panose="02020603050405020304" charset="0"/>
            </a:endParaRPr>
          </a:p>
        </p:txBody>
      </p:sp>
      <p:sp>
        <p:nvSpPr>
          <p:cNvPr id="9" name="标题 1"/>
          <p:cNvSpPr>
            <a:spLocks noGrp="1"/>
          </p:cNvSpPr>
          <p:nvPr/>
        </p:nvSpPr>
        <p:spPr>
          <a:xfrm>
            <a:off x="3392170" y="4167505"/>
            <a:ext cx="514350" cy="420370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lang="en-US" altLang="zh-CN" sz="24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ea typeface="+mn-ea"/>
                <a:cs typeface="Times New Roman" panose="02020603050405020304" charset="0"/>
              </a:rPr>
              <a:t>on</a:t>
            </a:r>
            <a:endParaRPr lang="en-US" altLang="zh-CN" sz="2400" spc="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ea typeface="+mn-ea"/>
              <a:cs typeface="Times New Roman" panose="02020603050405020304" charset="0"/>
            </a:endParaRPr>
          </a:p>
        </p:txBody>
      </p:sp>
      <p:sp>
        <p:nvSpPr>
          <p:cNvPr id="10" name="标题 1"/>
          <p:cNvSpPr>
            <a:spLocks noGrp="1"/>
          </p:cNvSpPr>
          <p:nvPr/>
        </p:nvSpPr>
        <p:spPr>
          <a:xfrm>
            <a:off x="5041900" y="4521835"/>
            <a:ext cx="514350" cy="420370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lang="en-US" altLang="zh-CN" sz="24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ea typeface="+mn-ea"/>
                <a:cs typeface="Times New Roman" panose="02020603050405020304" charset="0"/>
              </a:rPr>
              <a:t>on</a:t>
            </a:r>
            <a:endParaRPr lang="en-US" altLang="zh-CN" sz="2400" spc="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ea typeface="+mn-ea"/>
              <a:cs typeface="Times New Roman" panose="02020603050405020304" charset="0"/>
            </a:endParaRPr>
          </a:p>
        </p:txBody>
      </p:sp>
      <p:sp>
        <p:nvSpPr>
          <p:cNvPr id="12" name="标题 1"/>
          <p:cNvSpPr>
            <a:spLocks noGrp="1"/>
          </p:cNvSpPr>
          <p:nvPr/>
        </p:nvSpPr>
        <p:spPr>
          <a:xfrm>
            <a:off x="5282565" y="5232400"/>
            <a:ext cx="514350" cy="420370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lang="en-US" altLang="zh-CN" sz="24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ea typeface="+mn-ea"/>
                <a:cs typeface="Times New Roman" panose="02020603050405020304" charset="0"/>
              </a:rPr>
              <a:t>on</a:t>
            </a:r>
            <a:endParaRPr lang="en-US" altLang="zh-CN" sz="2400" spc="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ea typeface="+mn-ea"/>
              <a:cs typeface="Times New Roman" panose="02020603050405020304" charset="0"/>
            </a:endParaRPr>
          </a:p>
        </p:txBody>
      </p:sp>
      <p:sp>
        <p:nvSpPr>
          <p:cNvPr id="13" name="文本框 12"/>
          <p:cNvSpPr txBox="1"/>
          <p:nvPr/>
        </p:nvSpPr>
        <p:spPr>
          <a:xfrm>
            <a:off x="4682490" y="5992495"/>
            <a:ext cx="204978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concentration</a:t>
            </a:r>
            <a:endParaRPr sz="24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4" name="文本框 13"/>
          <p:cNvSpPr txBox="1"/>
          <p:nvPr/>
        </p:nvSpPr>
        <p:spPr>
          <a:xfrm>
            <a:off x="1735455" y="6397625"/>
            <a:ext cx="204978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concentration</a:t>
            </a:r>
            <a:endParaRPr sz="24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3" grpId="1"/>
      <p:bldP spid="2" grpId="0"/>
      <p:bldP spid="4" grpId="0"/>
      <p:bldP spid="5" grpId="0"/>
      <p:bldP spid="6" grpId="0"/>
      <p:bldP spid="11" grpId="0"/>
      <p:bldP spid="11" grpId="1"/>
      <p:bldP spid="8" grpId="0"/>
      <p:bldP spid="8" grpId="1"/>
      <p:bldP spid="9" grpId="0"/>
      <p:bldP spid="9" grpId="1"/>
      <p:bldP spid="10" grpId="0"/>
      <p:bldP spid="10" grpId="1"/>
      <p:bldP spid="12" grpId="0"/>
      <p:bldP spid="12" grpId="1"/>
      <p:bldP spid="13" grpId="0"/>
      <p:bldP spid="14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9" name="图片 8" descr="per-体验填空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1194435"/>
            <a:ext cx="12192000" cy="2286000"/>
          </a:xfrm>
          <a:prstGeom prst="rect">
            <a:avLst/>
          </a:prstGeom>
        </p:spPr>
      </p:pic>
      <p:sp>
        <p:nvSpPr>
          <p:cNvPr id="100" name="文本框 99"/>
          <p:cNvSpPr txBox="1"/>
          <p:nvPr/>
        </p:nvSpPr>
        <p:spPr>
          <a:xfrm>
            <a:off x="262890" y="107315"/>
            <a:ext cx="11753850" cy="107632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marL="269875" indent="-269875"/>
            <a:r>
              <a:rPr lang="en-US" sz="3200" b="1">
                <a:solidFill>
                  <a:srgbClr val="000000"/>
                </a:solidFill>
                <a:latin typeface="Times New Roman" panose="02020603050405020304" charset="0"/>
              </a:rPr>
              <a:t>20. experiment /ɪkˈsperɪmənt/ n.</a:t>
            </a:r>
            <a:r>
              <a:rPr lang="en-US" sz="32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__________________________________________</a:t>
            </a:r>
            <a:r>
              <a:rPr lang="zh-CN" sz="3200" b="1">
                <a:solidFill>
                  <a:srgbClr val="000000"/>
                </a:solidFill>
                <a:cs typeface="Times New Roman" panose="02020603050405020304" charset="0"/>
              </a:rPr>
              <a:t>做实验</a:t>
            </a:r>
            <a:endParaRPr lang="zh-CN" altLang="en-US" sz="3200" b="1"/>
          </a:p>
        </p:txBody>
      </p:sp>
      <p:sp>
        <p:nvSpPr>
          <p:cNvPr id="3" name="标题 1"/>
          <p:cNvSpPr>
            <a:spLocks noGrp="1"/>
          </p:cNvSpPr>
          <p:nvPr/>
        </p:nvSpPr>
        <p:spPr>
          <a:xfrm>
            <a:off x="5882640" y="107315"/>
            <a:ext cx="2094865" cy="59626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sz="3200">
                <a:solidFill>
                  <a:srgbClr val="7030A0"/>
                </a:solidFill>
                <a:cs typeface="Times New Roman" panose="02020603050405020304" charset="0"/>
                <a:sym typeface="+mn-ea"/>
              </a:rPr>
              <a:t>实验</a:t>
            </a:r>
            <a:r>
              <a:rPr lang="en-US" altLang="zh-CN" sz="3200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;</a:t>
            </a:r>
            <a:r>
              <a:rPr sz="3200">
                <a:solidFill>
                  <a:srgbClr val="7030A0"/>
                </a:solidFill>
                <a:cs typeface="Times New Roman" panose="02020603050405020304" charset="0"/>
                <a:sym typeface="+mn-ea"/>
              </a:rPr>
              <a:t>试验</a:t>
            </a:r>
            <a:endParaRPr sz="3200">
              <a:solidFill>
                <a:srgbClr val="7030A0"/>
              </a:solidFill>
              <a:cs typeface="Times New Roman" panose="02020603050405020304" charset="0"/>
              <a:sym typeface="+mn-ea"/>
            </a:endParaRPr>
          </a:p>
        </p:txBody>
      </p:sp>
      <p:sp>
        <p:nvSpPr>
          <p:cNvPr id="2" name="标题 1"/>
          <p:cNvSpPr>
            <a:spLocks noGrp="1"/>
          </p:cNvSpPr>
          <p:nvPr/>
        </p:nvSpPr>
        <p:spPr>
          <a:xfrm>
            <a:off x="593090" y="587375"/>
            <a:ext cx="6773545" cy="59626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sz="3200" spc="0">
                <a:solidFill>
                  <a:schemeClr val="accent4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  <a:sym typeface="+mn-ea"/>
              </a:rPr>
              <a:t>do/perform/conduct an experiment</a:t>
            </a:r>
            <a:endParaRPr sz="3200" spc="0">
              <a:solidFill>
                <a:schemeClr val="accent4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1029335" y="2045335"/>
            <a:ext cx="191008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zh-CN" altLang="en-US" sz="32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体验</a:t>
            </a:r>
            <a:r>
              <a:rPr lang="en-US" altLang="zh-CN" sz="32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,</a:t>
            </a:r>
            <a:r>
              <a:rPr lang="zh-CN" altLang="en-US" sz="32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尝试</a:t>
            </a:r>
            <a:r>
              <a:rPr sz="32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sz="32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 </a:t>
            </a:r>
            <a:endParaRPr lang="en-US" altLang="en-US" sz="32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5454650" y="1504315"/>
            <a:ext cx="1283335" cy="39878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zh-CN" sz="20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实验</a:t>
            </a:r>
            <a:r>
              <a:rPr lang="en-US" altLang="zh-CN" sz="20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;</a:t>
            </a:r>
            <a:r>
              <a:rPr lang="zh-CN" sz="20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试验</a:t>
            </a:r>
            <a:endParaRPr lang="zh-CN" sz="20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9052560" y="1504315"/>
            <a:ext cx="1630680" cy="36830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>
              <a:buClrTx/>
              <a:buSzTx/>
              <a:buFontTx/>
            </a:pPr>
            <a:r>
              <a:rPr lang="zh-CN" sz="20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实验的;试验的</a:t>
            </a:r>
            <a:endParaRPr lang="zh-CN" sz="20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5350510" y="2153285"/>
            <a:ext cx="1283335" cy="39878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>
              <a:buClrTx/>
              <a:buSzTx/>
              <a:buFontTx/>
            </a:pPr>
            <a:r>
              <a:rPr lang="zh-CN" sz="20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经历;经验</a:t>
            </a:r>
            <a:endParaRPr lang="zh-CN" sz="20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4" name="文本框 13"/>
          <p:cNvSpPr txBox="1"/>
          <p:nvPr/>
        </p:nvSpPr>
        <p:spPr>
          <a:xfrm>
            <a:off x="8938260" y="2153285"/>
            <a:ext cx="1859280" cy="36830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>
              <a:buClrTx/>
              <a:buSzTx/>
              <a:buFontTx/>
            </a:pPr>
            <a:r>
              <a:rPr lang="zh-CN" sz="20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有经验的;熟练的</a:t>
            </a:r>
            <a:endParaRPr lang="zh-CN" sz="20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5" name="文本框 14"/>
          <p:cNvSpPr txBox="1"/>
          <p:nvPr/>
        </p:nvSpPr>
        <p:spPr>
          <a:xfrm>
            <a:off x="4505960" y="2755900"/>
            <a:ext cx="1551305" cy="39878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>
              <a:buClrTx/>
              <a:buSzTx/>
              <a:buFontTx/>
            </a:pPr>
            <a:r>
              <a:rPr lang="en-US" altLang="zh-CN" sz="20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n.</a:t>
            </a:r>
            <a:r>
              <a:rPr lang="zh-CN" sz="20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专家; 行家</a:t>
            </a:r>
            <a:endParaRPr lang="zh-CN" sz="20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6" name="文本框 15"/>
          <p:cNvSpPr txBox="1"/>
          <p:nvPr/>
        </p:nvSpPr>
        <p:spPr>
          <a:xfrm>
            <a:off x="6123305" y="2755900"/>
            <a:ext cx="2151380" cy="39878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>
              <a:buClrTx/>
              <a:buSzTx/>
              <a:buFontTx/>
            </a:pPr>
            <a:r>
              <a:rPr lang="zh-CN" sz="20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a.专业的，内行的</a:t>
            </a:r>
            <a:endParaRPr lang="zh-CN" sz="20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7" name="文本框 16"/>
          <p:cNvSpPr txBox="1"/>
          <p:nvPr/>
        </p:nvSpPr>
        <p:spPr>
          <a:xfrm>
            <a:off x="10033635" y="2755900"/>
            <a:ext cx="1617980" cy="36830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>
              <a:buClrTx/>
              <a:buSzTx/>
              <a:buFontTx/>
            </a:pPr>
            <a:r>
              <a:rPr lang="zh-CN" sz="20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专业知识/技能</a:t>
            </a:r>
            <a:endParaRPr lang="zh-CN" sz="20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374650" y="3480435"/>
            <a:ext cx="11467465" cy="58356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marL="269875" indent="-269875"/>
            <a:r>
              <a:rPr lang="en-US" sz="32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21. leave...alone___________________</a:t>
            </a:r>
            <a:endParaRPr lang="en-US" altLang="en-US" sz="32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11" name="标题 1"/>
          <p:cNvSpPr>
            <a:spLocks noGrp="1"/>
          </p:cNvSpPr>
          <p:nvPr/>
        </p:nvSpPr>
        <p:spPr>
          <a:xfrm>
            <a:off x="3244850" y="3467735"/>
            <a:ext cx="4667250" cy="59626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sz="3200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不打扰..., 不惊动...</a:t>
            </a:r>
            <a:endParaRPr sz="3200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2" name="文本框 11"/>
          <p:cNvSpPr txBox="1"/>
          <p:nvPr/>
        </p:nvSpPr>
        <p:spPr>
          <a:xfrm>
            <a:off x="374650" y="4064000"/>
            <a:ext cx="11476990" cy="156845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0"/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</a:rPr>
              <a:t>I really wanted to tell him to please be quiet and </a:t>
            </a:r>
            <a:r>
              <a:rPr 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</a:rPr>
              <a:t>leave </a:t>
            </a:r>
            <a:r>
              <a:rPr lang="en-US" sz="2400" b="1">
                <a:solidFill>
                  <a:schemeClr val="tx1"/>
                </a:solidFill>
                <a:latin typeface="Times New Roman" panose="02020603050405020304" charset="0"/>
              </a:rPr>
              <a:t>me</a:t>
            </a:r>
            <a:r>
              <a:rPr 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</a:rPr>
              <a:t> alone</a:t>
            </a:r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</a:rPr>
              <a:t>!</a:t>
            </a:r>
            <a:endParaRPr lang="en-US" sz="2400" b="1">
              <a:solidFill>
                <a:srgbClr val="000000"/>
              </a:solidFill>
              <a:latin typeface="Times New Roman" panose="02020603050405020304" charset="0"/>
            </a:endParaRPr>
          </a:p>
          <a:p>
            <a:pPr indent="0"/>
            <a:r>
              <a:rPr lang="zh-CN" sz="2400" b="1">
                <a:solidFill>
                  <a:srgbClr val="000000"/>
                </a:solidFill>
                <a:cs typeface="Times New Roman" panose="02020603050405020304" charset="0"/>
              </a:rPr>
              <a:t>我真想告诉他请安静点，别打扰我。</a:t>
            </a:r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</a:rPr>
              <a:t>I've told you before─</a:t>
            </a:r>
            <a:r>
              <a:rPr 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</a:rPr>
              <a:t>leave </a:t>
            </a:r>
            <a:r>
              <a:rPr lang="en-US" sz="2400" b="1">
                <a:solidFill>
                  <a:schemeClr val="tx1"/>
                </a:solidFill>
                <a:latin typeface="Times New Roman" panose="02020603050405020304" charset="0"/>
              </a:rPr>
              <a:t>my things</a:t>
            </a:r>
            <a:r>
              <a:rPr 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</a:rPr>
              <a:t> alone</a:t>
            </a:r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</a:rPr>
              <a:t>! </a:t>
            </a:r>
            <a:r>
              <a:rPr lang="zh-CN" sz="2400" b="1">
                <a:solidFill>
                  <a:srgbClr val="000000"/>
                </a:solidFill>
                <a:cs typeface="Times New Roman" panose="02020603050405020304" charset="0"/>
              </a:rPr>
              <a:t>我告诉过你</a:t>
            </a:r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  <a:ea typeface="宋体" panose="02010600030101010101" pitchFamily="2" charset="-122"/>
              </a:rPr>
              <a:t>——</a:t>
            </a:r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</a:rPr>
              <a:t>-</a:t>
            </a:r>
            <a:r>
              <a:rPr lang="zh-CN" sz="2400" b="1">
                <a:solidFill>
                  <a:srgbClr val="000000"/>
                </a:solidFill>
                <a:cs typeface="Times New Roman" panose="02020603050405020304" charset="0"/>
              </a:rPr>
              <a:t>别碰我的东西！</a:t>
            </a:r>
            <a:endParaRPr lang="en-US" sz="2400" b="1">
              <a:solidFill>
                <a:srgbClr val="000000"/>
              </a:solidFill>
              <a:latin typeface="Times New Roman" panose="02020603050405020304" charset="0"/>
            </a:endParaRPr>
          </a:p>
          <a:p>
            <a:pPr indent="0"/>
            <a:r>
              <a:rPr 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</a:rPr>
              <a:t>Leave</a:t>
            </a:r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</a:rPr>
              <a:t> the birds' nests </a:t>
            </a:r>
            <a:r>
              <a:rPr 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</a:rPr>
              <a:t>alone</a:t>
            </a:r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</a:rPr>
              <a:t>. </a:t>
            </a:r>
            <a:r>
              <a:rPr lang="zh-CN" sz="2400" b="1">
                <a:solidFill>
                  <a:srgbClr val="000000"/>
                </a:solidFill>
                <a:cs typeface="Times New Roman" panose="02020603050405020304" charset="0"/>
              </a:rPr>
              <a:t>不要去碰鸟巢。</a:t>
            </a:r>
            <a:endParaRPr lang="zh-CN" altLang="en-US" sz="2400" b="1"/>
          </a:p>
        </p:txBody>
      </p:sp>
    </p:spTree>
    <p:custDataLst>
      <p:tags r:id="rId2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3" grpId="1"/>
      <p:bldP spid="2" grpId="0"/>
      <p:bldP spid="2" grpId="1"/>
      <p:bldP spid="4" grpId="0"/>
      <p:bldP spid="5" grpId="0"/>
      <p:bldP spid="7" grpId="0"/>
      <p:bldP spid="8" grpId="0"/>
      <p:bldP spid="14" grpId="0"/>
      <p:bldP spid="15" grpId="0"/>
      <p:bldP spid="16" grpId="0"/>
      <p:bldP spid="17" grpId="0"/>
      <p:bldP spid="11" grpId="0"/>
      <p:bldP spid="11" grpId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35890" y="235585"/>
            <a:ext cx="11889740" cy="6101715"/>
          </a:xfrm>
        </p:spPr>
        <p:txBody>
          <a:bodyPr>
            <a:noAutofit/>
          </a:bodyPr>
          <a:p>
            <a:pPr marL="0" algn="l">
              <a:lnSpc>
                <a:spcPct val="100000"/>
              </a:lnSpc>
              <a:spcAft>
                <a:spcPts val="0"/>
              </a:spcAft>
              <a:buClrTx/>
              <a:buSzTx/>
              <a:buFontTx/>
              <a:buNone/>
            </a:pPr>
            <a:r>
              <a:rPr lang="en-US" sz="3200" b="1" kern="1000" spc="0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1.exchange/ɪksˈtʃeɪnd ʒ/n.&amp;vt.____;____;_____</a:t>
            </a:r>
            <a:endParaRPr lang="en-US" sz="3200" b="1" kern="1000" spc="0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marL="0" algn="l">
              <a:lnSpc>
                <a:spcPct val="100000"/>
              </a:lnSpc>
              <a:spcAft>
                <a:spcPts val="0"/>
              </a:spcAft>
              <a:buClrTx/>
              <a:buSzTx/>
              <a:buFontTx/>
              <a:buNone/>
            </a:pPr>
            <a:endParaRPr lang="en-US" sz="3200" b="1" kern="1000" spc="0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marL="0" algn="l">
              <a:lnSpc>
                <a:spcPct val="100000"/>
              </a:lnSpc>
              <a:spcAft>
                <a:spcPts val="0"/>
              </a:spcAft>
              <a:buClrTx/>
              <a:buSzTx/>
              <a:buFontTx/>
              <a:buNone/>
            </a:pPr>
            <a:r>
              <a:rPr lang="en-US" sz="2400" b="1" kern="1000" spc="0">
                <a:solidFill>
                  <a:schemeClr val="tx2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an open exchange of ideas and information</a:t>
            </a:r>
            <a:r>
              <a:rPr lang="en-US" sz="2400" b="1" kern="1000" spc="0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思想和信息的公开交流</a:t>
            </a:r>
            <a:endParaRPr lang="en-US" sz="2400" b="1" kern="1000" spc="0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marL="0" algn="l">
              <a:lnSpc>
                <a:spcPct val="100000"/>
              </a:lnSpc>
              <a:spcAft>
                <a:spcPts val="0"/>
              </a:spcAft>
              <a:buClrTx/>
              <a:buSzTx/>
              <a:buFontTx/>
              <a:buNone/>
            </a:pPr>
            <a:r>
              <a:rPr lang="en-US" sz="2400" b="1" kern="1000" spc="0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educational exchanges for young people</a:t>
            </a:r>
            <a:r>
              <a:rPr lang="en-US" sz="2400" b="1" kern="1000" spc="0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面向年轻人的教育交流</a:t>
            </a:r>
            <a:endParaRPr lang="en-US" sz="2400" b="1" kern="1000" spc="0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marL="0" algn="l">
              <a:lnSpc>
                <a:spcPct val="100000"/>
              </a:lnSpc>
              <a:spcAft>
                <a:spcPts val="0"/>
              </a:spcAft>
              <a:buClrTx/>
              <a:buSzTx/>
              <a:buFontTx/>
              <a:buNone/>
            </a:pPr>
            <a:r>
              <a:rPr lang="en-US" sz="2400" b="1" kern="1000" spc="0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trade and cultural exchanges with China</a:t>
            </a:r>
            <a:r>
              <a:rPr lang="en-US" sz="2400" b="1" kern="1000" spc="0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与中国的贸易和文化交流</a:t>
            </a:r>
            <a:endParaRPr lang="en-US" sz="2400" b="1" kern="1000" spc="0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marL="0" algn="l">
              <a:lnSpc>
                <a:spcPct val="100000"/>
              </a:lnSpc>
              <a:spcAft>
                <a:spcPts val="0"/>
              </a:spcAft>
              <a:buClrTx/>
              <a:buSzTx/>
              <a:buFontTx/>
              <a:buNone/>
            </a:pPr>
            <a:r>
              <a:rPr lang="en-US" sz="2400" b="1" kern="1000" spc="0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to exchange ideas/news/information</a:t>
            </a:r>
            <a:r>
              <a:rPr lang="en-US" sz="2400" b="1" kern="1000" spc="0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交流思想/ 互通消息/ 交流信息</a:t>
            </a:r>
            <a:endParaRPr lang="en-US" sz="2400" b="1" kern="1000" spc="0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marL="0" algn="l">
              <a:lnSpc>
                <a:spcPct val="100000"/>
              </a:lnSpc>
              <a:spcAft>
                <a:spcPts val="0"/>
              </a:spcAft>
              <a:buClrTx/>
              <a:buSzTx/>
              <a:buFontTx/>
              <a:buNone/>
            </a:pPr>
            <a:r>
              <a:rPr lang="en-US" sz="2400" b="1" kern="1000" spc="0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I’m an </a:t>
            </a:r>
            <a:r>
              <a:rPr lang="en-US" sz="2400" b="1" kern="1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__________</a:t>
            </a:r>
            <a:r>
              <a:rPr lang="en-US" sz="2400" b="1" kern="1000" spc="0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student from the UK. 我是一名来自英国的</a:t>
            </a:r>
            <a:r>
              <a:rPr lang="en-US" sz="2400" b="1" kern="1000" spc="0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交换</a:t>
            </a:r>
            <a:r>
              <a:rPr lang="en-US" sz="2400" b="1" kern="1000" spc="0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生。</a:t>
            </a:r>
            <a:endParaRPr lang="en-US" sz="2400" b="1" kern="1000" spc="0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marL="0" algn="l">
              <a:lnSpc>
                <a:spcPct val="100000"/>
              </a:lnSpc>
              <a:spcAft>
                <a:spcPts val="0"/>
              </a:spcAft>
              <a:buClrTx/>
              <a:buSzTx/>
              <a:buFontTx/>
              <a:buNone/>
            </a:pPr>
            <a:r>
              <a:rPr lang="en-US" sz="2400" b="1" kern="1000" spc="0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I'm going to go on an </a:t>
            </a:r>
            <a:r>
              <a:rPr lang="en-US" sz="2400" b="1" kern="1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_________</a:t>
            </a:r>
            <a:r>
              <a:rPr lang="en-US" sz="2400" b="1" kern="1000" spc="0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visit to Paris. 我将到巴黎</a:t>
            </a:r>
            <a:r>
              <a:rPr lang="en-US" sz="2400" b="1" kern="1000" spc="0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交流</a:t>
            </a:r>
            <a:r>
              <a:rPr lang="en-US" sz="2400" b="1" kern="1000" spc="0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参观。</a:t>
            </a:r>
            <a:endParaRPr lang="en-US" sz="2400" b="1" kern="1000" spc="0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marL="0" algn="l">
              <a:lnSpc>
                <a:spcPct val="100000"/>
              </a:lnSpc>
              <a:spcAft>
                <a:spcPts val="0"/>
              </a:spcAft>
              <a:buClrTx/>
              <a:buSzTx/>
              <a:buFontTx/>
              <a:buNone/>
            </a:pPr>
            <a:r>
              <a:rPr lang="en-US" sz="2400" b="1" kern="1000" spc="0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Our school does an </a:t>
            </a:r>
            <a:r>
              <a:rPr lang="en-US" sz="2400" b="1" kern="1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_________</a:t>
            </a:r>
            <a:r>
              <a:rPr lang="en-US" sz="2400" b="1" kern="1000" spc="0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with a school in France. </a:t>
            </a:r>
            <a:endParaRPr lang="en-US" sz="2400" b="1" kern="1000" spc="0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marL="0" algn="l">
              <a:lnSpc>
                <a:spcPct val="100000"/>
              </a:lnSpc>
              <a:spcAft>
                <a:spcPts val="0"/>
              </a:spcAft>
              <a:buClrTx/>
              <a:buSzTx/>
              <a:buFontTx/>
              <a:buNone/>
            </a:pPr>
            <a:r>
              <a:rPr lang="en-US" sz="2400" b="1" kern="1000" spc="0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我们学校与法国的一所学校进行</a:t>
            </a:r>
            <a:r>
              <a:rPr lang="en-US" sz="2400" b="1" kern="1000" spc="0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交流</a:t>
            </a:r>
            <a:r>
              <a:rPr lang="en-US" sz="2400" b="1" kern="1000" spc="0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。</a:t>
            </a:r>
            <a:endParaRPr lang="en-US" sz="2400" b="1" kern="1000" spc="0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marL="0" algn="l">
              <a:lnSpc>
                <a:spcPct val="100000"/>
              </a:lnSpc>
              <a:spcAft>
                <a:spcPts val="0"/>
              </a:spcAft>
              <a:buClrTx/>
              <a:buSzTx/>
              <a:buFontTx/>
              <a:buNone/>
            </a:pPr>
            <a:r>
              <a:rPr lang="en-US" sz="2400" b="1" kern="1000" spc="0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I buy you lunch and you fix my computer. Is that a fair </a:t>
            </a:r>
            <a:r>
              <a:rPr lang="en-US" sz="2400" b="1" kern="1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</a:t>
            </a:r>
            <a:r>
              <a:rPr lang="en-US" sz="2400" b="1" kern="1000" spc="0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?</a:t>
            </a:r>
            <a:endParaRPr lang="en-US" sz="2400" b="1" kern="1000" spc="0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marL="0" algn="l">
              <a:lnSpc>
                <a:spcPct val="100000"/>
              </a:lnSpc>
              <a:spcAft>
                <a:spcPts val="0"/>
              </a:spcAft>
              <a:buClrTx/>
              <a:buSzTx/>
              <a:buFontTx/>
              <a:buNone/>
            </a:pPr>
            <a:r>
              <a:rPr lang="en-US" sz="2400" b="1" kern="1000" spc="0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我请你吃午饭，你给我修计算机，这算是公平</a:t>
            </a:r>
            <a:r>
              <a:rPr lang="en-US" sz="2400" b="1" kern="1000" spc="0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交易</a:t>
            </a:r>
            <a:r>
              <a:rPr lang="en-US" sz="2400" b="1" kern="1000" spc="0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吧？</a:t>
            </a:r>
            <a:endParaRPr lang="en-US" sz="2400" b="1" kern="1000" spc="0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marL="0" algn="l">
              <a:lnSpc>
                <a:spcPct val="100000"/>
              </a:lnSpc>
              <a:spcAft>
                <a:spcPts val="0"/>
              </a:spcAft>
              <a:buClrTx/>
              <a:buSzTx/>
              <a:buFontTx/>
              <a:buNone/>
            </a:pPr>
            <a:r>
              <a:rPr lang="en-US" sz="2400" b="1" kern="1000" spc="0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Everyone in the group </a:t>
            </a:r>
            <a:r>
              <a:rPr lang="en-US" sz="2400" b="1" kern="1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__________</a:t>
            </a:r>
            <a:r>
              <a:rPr lang="en-US" sz="2400" b="1" kern="1000" spc="0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email addresses.</a:t>
            </a:r>
            <a:endParaRPr lang="en-US" sz="2400" b="1" kern="1000" spc="0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marL="0" algn="l">
              <a:lnSpc>
                <a:spcPct val="100000"/>
              </a:lnSpc>
              <a:spcAft>
                <a:spcPts val="0"/>
              </a:spcAft>
              <a:buClrTx/>
              <a:buSzTx/>
              <a:buFontTx/>
              <a:buNone/>
            </a:pPr>
            <a:r>
              <a:rPr lang="en-US" sz="2400" b="1" kern="1000" spc="0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所有的组员都相互</a:t>
            </a:r>
            <a:r>
              <a:rPr lang="en-US" sz="2400" b="1" kern="1000" spc="0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交换</a:t>
            </a:r>
            <a:r>
              <a:rPr lang="en-US" sz="2400" b="1" kern="1000" spc="0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了电子邮件地址。</a:t>
            </a:r>
            <a:endParaRPr lang="en-US" sz="2400" b="1" kern="1000" spc="0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marL="0" algn="l">
              <a:lnSpc>
                <a:spcPct val="100000"/>
              </a:lnSpc>
              <a:spcAft>
                <a:spcPts val="0"/>
              </a:spcAft>
              <a:buClrTx/>
              <a:buSzTx/>
              <a:buFontTx/>
              <a:buNone/>
            </a:pPr>
            <a:r>
              <a:rPr lang="en-US" sz="2400" b="1" kern="1000" spc="0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If the shirt doesn't fit, take it back and the store will </a:t>
            </a:r>
            <a:r>
              <a:rPr lang="en-US" sz="2400" b="1" kern="1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_________</a:t>
            </a:r>
            <a:r>
              <a:rPr lang="en-US" sz="2400" b="1" kern="1000" spc="0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it. </a:t>
            </a:r>
            <a:endParaRPr lang="en-US" sz="2400" b="1" kern="1000" spc="0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marL="0" algn="l">
              <a:lnSpc>
                <a:spcPct val="100000"/>
              </a:lnSpc>
              <a:spcAft>
                <a:spcPts val="0"/>
              </a:spcAft>
              <a:buClrTx/>
              <a:buSzTx/>
              <a:buFontTx/>
              <a:buNone/>
            </a:pPr>
            <a:r>
              <a:rPr lang="en-US" sz="2400" b="1" kern="1000" spc="0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如果衬衫不合适就把它拿回来，商店将给你</a:t>
            </a:r>
            <a:r>
              <a:rPr lang="en-US" sz="2400" b="1" kern="1000" spc="0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掉换</a:t>
            </a:r>
            <a:r>
              <a:rPr lang="en-US" sz="2400" b="1" kern="1000" spc="0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。</a:t>
            </a:r>
            <a:endParaRPr lang="en-US" sz="2400" b="1" kern="1000" spc="0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5360035" y="235585"/>
            <a:ext cx="282448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交换 交流 交易</a:t>
            </a:r>
            <a:r>
              <a:rPr lang="en-US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 </a:t>
            </a:r>
            <a:endParaRPr lang="en-US" altLang="en-US" sz="32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1220470" y="2740660"/>
            <a:ext cx="1384935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exchange</a:t>
            </a:r>
            <a:endParaRPr lang="en-US" altLang="en-US" sz="24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3063875" y="3056255"/>
            <a:ext cx="1384935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exchange</a:t>
            </a:r>
            <a:endParaRPr lang="en-US" altLang="en-US" sz="24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1" name="文本框 10"/>
          <p:cNvSpPr txBox="1"/>
          <p:nvPr/>
        </p:nvSpPr>
        <p:spPr>
          <a:xfrm>
            <a:off x="2788920" y="3437890"/>
            <a:ext cx="1384935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exchange</a:t>
            </a:r>
            <a:endParaRPr lang="en-US" altLang="en-US" sz="24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2" name="文本框 11"/>
          <p:cNvSpPr txBox="1"/>
          <p:nvPr/>
        </p:nvSpPr>
        <p:spPr>
          <a:xfrm>
            <a:off x="7320280" y="4153535"/>
            <a:ext cx="1384935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exchange</a:t>
            </a:r>
            <a:endParaRPr lang="en-US" altLang="en-US" sz="24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3" name="文本框 12"/>
          <p:cNvSpPr txBox="1"/>
          <p:nvPr/>
        </p:nvSpPr>
        <p:spPr>
          <a:xfrm>
            <a:off x="3209925" y="4888230"/>
            <a:ext cx="15544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exchanged</a:t>
            </a:r>
            <a:endParaRPr lang="en-US" altLang="en-US" sz="24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4" name="文本框 13"/>
          <p:cNvSpPr txBox="1"/>
          <p:nvPr/>
        </p:nvSpPr>
        <p:spPr>
          <a:xfrm>
            <a:off x="7035165" y="5643880"/>
            <a:ext cx="1384935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exchange</a:t>
            </a:r>
            <a:endParaRPr lang="en-US" altLang="en-US" sz="24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5" grpId="0"/>
      <p:bldP spid="10" grpId="0"/>
      <p:bldP spid="11" grpId="0"/>
      <p:bldP spid="12" grpId="0"/>
      <p:bldP spid="13" grpId="0"/>
      <p:bldP spid="14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7" name="图片 2" descr="awe-敬畏填空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39725" y="2802890"/>
            <a:ext cx="9506585" cy="3993515"/>
          </a:xfrm>
          <a:prstGeom prst="rect">
            <a:avLst/>
          </a:prstGeom>
        </p:spPr>
      </p:pic>
      <p:sp>
        <p:nvSpPr>
          <p:cNvPr id="100" name="文本框 99"/>
          <p:cNvSpPr txBox="1"/>
          <p:nvPr/>
        </p:nvSpPr>
        <p:spPr>
          <a:xfrm>
            <a:off x="273050" y="128905"/>
            <a:ext cx="11675745" cy="58356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0"/>
            <a:r>
              <a:rPr lang="en-US" sz="3200" b="1">
                <a:solidFill>
                  <a:srgbClr val="000000"/>
                </a:solidFill>
                <a:latin typeface="Times New Roman" panose="02020603050405020304" charset="0"/>
              </a:rPr>
              <a:t>22. awkward /ˈɔ:kwəd/ adj._______________________</a:t>
            </a:r>
            <a:endParaRPr lang="zh-CN" altLang="en-US" sz="3200"/>
          </a:p>
        </p:txBody>
      </p:sp>
      <p:sp>
        <p:nvSpPr>
          <p:cNvPr id="3" name="标题 1"/>
          <p:cNvSpPr>
            <a:spLocks noGrp="1"/>
          </p:cNvSpPr>
          <p:nvPr/>
        </p:nvSpPr>
        <p:spPr>
          <a:xfrm>
            <a:off x="5091430" y="116205"/>
            <a:ext cx="4585970" cy="59626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indent="0"/>
            <a:r>
              <a:rPr sz="3200">
                <a:solidFill>
                  <a:srgbClr val="7030A0"/>
                </a:solidFill>
                <a:cs typeface="Times New Roman" panose="02020603050405020304" charset="0"/>
                <a:sym typeface="+mn-ea"/>
              </a:rPr>
              <a:t>尴尬的</a:t>
            </a:r>
            <a:r>
              <a:rPr lang="en-US" sz="3200">
                <a:solidFill>
                  <a:srgbClr val="7030A0"/>
                </a:solidFill>
                <a:latin typeface="Times New Roman" panose="02020603050405020304" charset="0"/>
                <a:sym typeface="+mn-ea"/>
              </a:rPr>
              <a:t>;</a:t>
            </a:r>
            <a:r>
              <a:rPr sz="3200">
                <a:solidFill>
                  <a:srgbClr val="7030A0"/>
                </a:solidFill>
                <a:latin typeface="Times New Roman" panose="02020603050405020304" charset="0"/>
                <a:sym typeface="+mn-ea"/>
              </a:rPr>
              <a:t>笨拙的</a:t>
            </a:r>
            <a:r>
              <a:rPr lang="en-US" altLang="zh-CN" sz="3200">
                <a:solidFill>
                  <a:srgbClr val="7030A0"/>
                </a:solidFill>
                <a:latin typeface="Times New Roman" panose="02020603050405020304" charset="0"/>
                <a:sym typeface="+mn-ea"/>
              </a:rPr>
              <a:t>;</a:t>
            </a:r>
            <a:r>
              <a:rPr sz="3200">
                <a:solidFill>
                  <a:srgbClr val="7030A0"/>
                </a:solidFill>
                <a:latin typeface="Times New Roman" panose="02020603050405020304" charset="0"/>
                <a:sym typeface="+mn-ea"/>
              </a:rPr>
              <a:t>棘手的</a:t>
            </a:r>
            <a:endParaRPr sz="3200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209550" y="712470"/>
            <a:ext cx="11739245" cy="52197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0"/>
            <a:r>
              <a:rPr lang="zh-CN" altLang="en-US" sz="2800" b="1" spc="-10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词根词缀</a:t>
            </a:r>
            <a:r>
              <a:rPr lang="en-US" altLang="zh-CN" sz="2800" b="1" spc="-10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:awk-(away)+-ward(</a:t>
            </a:r>
            <a:r>
              <a:rPr lang="zh-CN" altLang="en-US" sz="2800" b="1" spc="-10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向</a:t>
            </a:r>
            <a:r>
              <a:rPr lang="en-US" altLang="zh-CN" sz="2800" b="1" spc="-10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):</a:t>
            </a:r>
            <a:r>
              <a:rPr lang="zh-CN" altLang="en-US" sz="2800" b="1" spc="-10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令人向远处离开的</a:t>
            </a:r>
            <a:r>
              <a:rPr lang="en-US" altLang="zh-CN" sz="2800" b="1" spc="-10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——</a:t>
            </a:r>
            <a:r>
              <a:rPr lang="zh-CN" altLang="en-US" sz="2800" b="1" spc="-100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</a:rPr>
              <a:t>令人尴尬的</a:t>
            </a:r>
            <a:r>
              <a:rPr lang="en-US" altLang="zh-CN" sz="2800" b="1" spc="-100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</a:rPr>
              <a:t>; </a:t>
            </a:r>
            <a:r>
              <a:rPr lang="zh-CN" altLang="en-US" sz="2800" b="1" spc="-100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</a:rPr>
              <a:t>棘手的</a:t>
            </a:r>
            <a:endParaRPr lang="zh-CN" altLang="en-US" sz="2800" b="1" spc="-100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228600" y="1234440"/>
            <a:ext cx="11764645" cy="156845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0"/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</a:rPr>
              <a:t>I didn't feel </a:t>
            </a:r>
            <a:r>
              <a:rPr 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</a:rPr>
              <a:t>awkward</a:t>
            </a:r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</a:rPr>
              <a:t> or frightened at all.</a:t>
            </a:r>
            <a:r>
              <a:rPr lang="zh-CN" sz="2400" b="1">
                <a:solidFill>
                  <a:srgbClr val="000000"/>
                </a:solidFill>
                <a:cs typeface="Times New Roman" panose="02020603050405020304" charset="0"/>
              </a:rPr>
              <a:t>我一点也不觉得尴尬或害怕。</a:t>
            </a:r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</a:rPr>
              <a:t>They were trying to get out of this </a:t>
            </a:r>
            <a:r>
              <a:rPr 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</a:rPr>
              <a:t>awkward</a:t>
            </a:r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</a:rPr>
              <a:t> situation.</a:t>
            </a:r>
            <a:r>
              <a:rPr lang="zh-CN" sz="2400" b="1">
                <a:solidFill>
                  <a:srgbClr val="000000"/>
                </a:solidFill>
                <a:cs typeface="Times New Roman" panose="02020603050405020304" charset="0"/>
              </a:rPr>
              <a:t>他们正设法摆脱困境。</a:t>
            </a:r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</a:rPr>
              <a:t>There was an </a:t>
            </a:r>
            <a:r>
              <a:rPr 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</a:rPr>
              <a:t>awkward</a:t>
            </a:r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</a:rPr>
              <a:t> silence in the meeting room. </a:t>
            </a:r>
            <a:r>
              <a:rPr lang="zh-CN" sz="2400" b="1">
                <a:solidFill>
                  <a:srgbClr val="000000"/>
                </a:solidFill>
                <a:cs typeface="Times New Roman" panose="02020603050405020304" charset="0"/>
              </a:rPr>
              <a:t>会议室里一阵令人尴尬的沉默。</a:t>
            </a:r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</a:rPr>
              <a:t>She's got to an age where she is being </a:t>
            </a:r>
            <a:r>
              <a:rPr 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</a:rPr>
              <a:t>awkward</a:t>
            </a:r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</a:rPr>
              <a:t>. </a:t>
            </a:r>
            <a:r>
              <a:rPr lang="zh-CN" sz="2400" b="1">
                <a:solidFill>
                  <a:srgbClr val="000000"/>
                </a:solidFill>
                <a:cs typeface="Times New Roman" panose="02020603050405020304" charset="0"/>
              </a:rPr>
              <a:t>她到了难相处的年龄。</a:t>
            </a:r>
            <a:endParaRPr lang="zh-CN" altLang="en-US" sz="2400" b="1"/>
          </a:p>
        </p:txBody>
      </p:sp>
      <p:sp>
        <p:nvSpPr>
          <p:cNvPr id="5" name="文本框 4"/>
          <p:cNvSpPr txBox="1"/>
          <p:nvPr/>
        </p:nvSpPr>
        <p:spPr>
          <a:xfrm>
            <a:off x="2073275" y="4507865"/>
            <a:ext cx="99568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zh-CN" altLang="en-US" sz="32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敬畏</a:t>
            </a:r>
            <a:endParaRPr lang="zh-CN" altLang="en-US" sz="32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5254625" y="3132455"/>
            <a:ext cx="2359025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en-US" altLang="zh-CN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n.</a:t>
            </a:r>
            <a:r>
              <a:rPr lang="zh-CN" alt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敬畏 </a:t>
            </a:r>
            <a:r>
              <a:rPr lang="en-US" altLang="zh-CN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vt.</a:t>
            </a:r>
            <a:r>
              <a:rPr lang="zh-CN" alt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使敬畏</a:t>
            </a:r>
            <a:endParaRPr lang="zh-CN" altLang="en-US" sz="24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6125845" y="3851275"/>
            <a:ext cx="30276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令人惊叹的;极困难的</a:t>
            </a:r>
            <a:endParaRPr sz="24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5372100" y="4569460"/>
            <a:ext cx="3552825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a. 极坏的</a:t>
            </a:r>
            <a:r>
              <a:rPr 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, </a:t>
            </a:r>
            <a:r>
              <a:rPr lang="zh-CN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糟糕的</a:t>
            </a:r>
            <a:r>
              <a:rPr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ad.极其</a:t>
            </a:r>
            <a:endParaRPr sz="24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1" name="文本框 10"/>
          <p:cNvSpPr txBox="1"/>
          <p:nvPr/>
        </p:nvSpPr>
        <p:spPr>
          <a:xfrm>
            <a:off x="6125845" y="5286375"/>
            <a:ext cx="31292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尴尬的;笨拙的;棘手的</a:t>
            </a:r>
            <a:endParaRPr sz="24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2" name="文本框 11"/>
          <p:cNvSpPr txBox="1"/>
          <p:nvPr/>
        </p:nvSpPr>
        <p:spPr>
          <a:xfrm>
            <a:off x="5861685" y="6013450"/>
            <a:ext cx="14782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离开,远离</a:t>
            </a:r>
            <a:endParaRPr sz="24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</p:spTree>
    <p:custDataLst>
      <p:tags r:id="rId2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3" grpId="1"/>
      <p:bldP spid="5" grpId="0"/>
      <p:bldP spid="6" grpId="0"/>
      <p:bldP spid="9" grpId="0"/>
      <p:bldP spid="10" grpId="0"/>
      <p:bldP spid="11" grpId="0"/>
      <p:bldP spid="12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0" name="文本框 99"/>
          <p:cNvSpPr txBox="1"/>
          <p:nvPr/>
        </p:nvSpPr>
        <p:spPr>
          <a:xfrm>
            <a:off x="203835" y="158115"/>
            <a:ext cx="11773535" cy="600075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0"/>
            <a:r>
              <a:rPr lang="en-US" sz="3200" b="1">
                <a:solidFill>
                  <a:srgbClr val="000000"/>
                </a:solidFill>
                <a:latin typeface="Times New Roman" panose="02020603050405020304" charset="0"/>
              </a:rPr>
              <a:t>23. junior /ˈdʒu:niə(r)/adj.</a:t>
            </a:r>
            <a:r>
              <a:rPr lang="en-US" sz="3200" b="1">
                <a:solidFill>
                  <a:srgbClr val="000000"/>
                </a:solidFill>
                <a:cs typeface="Times New Roman" panose="02020603050405020304" charset="0"/>
              </a:rPr>
              <a:t>___________________</a:t>
            </a:r>
            <a:endParaRPr lang="zh-CN" sz="3200" b="1">
              <a:solidFill>
                <a:srgbClr val="000000"/>
              </a:solidFill>
              <a:cs typeface="Times New Roman" panose="02020603050405020304" charset="0"/>
            </a:endParaRPr>
          </a:p>
          <a:p>
            <a:pPr indent="0"/>
            <a:r>
              <a:rPr lang="zh-CN" sz="3200" b="1">
                <a:solidFill>
                  <a:srgbClr val="000000"/>
                </a:solidFill>
                <a:cs typeface="Times New Roman" panose="02020603050405020304" charset="0"/>
              </a:rPr>
              <a:t>                                   </a:t>
            </a:r>
            <a:r>
              <a:rPr lang="en-US" sz="3200" b="1">
                <a:solidFill>
                  <a:srgbClr val="000000"/>
                </a:solidFill>
                <a:latin typeface="Times New Roman" panose="02020603050405020304" charset="0"/>
              </a:rPr>
              <a:t>n.</a:t>
            </a:r>
            <a:r>
              <a:rPr lang="en-US" sz="3200" b="1">
                <a:solidFill>
                  <a:srgbClr val="000000"/>
                </a:solidFill>
                <a:cs typeface="Times New Roman" panose="02020603050405020304" charset="0"/>
              </a:rPr>
              <a:t>_____________________________</a:t>
            </a:r>
            <a:endParaRPr lang="en-US" sz="3200" b="1">
              <a:solidFill>
                <a:srgbClr val="000000"/>
              </a:solidFill>
              <a:latin typeface="Times New Roman" panose="02020603050405020304" charset="0"/>
            </a:endParaRPr>
          </a:p>
          <a:p>
            <a:pPr indent="0"/>
            <a:r>
              <a:rPr lang="en-US" sz="3200" b="1">
                <a:solidFill>
                  <a:srgbClr val="000000"/>
                </a:solidFill>
                <a:latin typeface="Times New Roman" panose="02020603050405020304" charset="0"/>
              </a:rPr>
              <a:t>___________________</a:t>
            </a:r>
            <a:r>
              <a:rPr lang="zh-CN" sz="3200" b="1">
                <a:solidFill>
                  <a:srgbClr val="000000"/>
                </a:solidFill>
                <a:cs typeface="Times New Roman" panose="02020603050405020304" charset="0"/>
              </a:rPr>
              <a:t>（美国）初级中学</a:t>
            </a:r>
            <a:endParaRPr lang="zh-CN" sz="3200" b="1">
              <a:solidFill>
                <a:srgbClr val="000000"/>
              </a:solidFill>
              <a:cs typeface="Times New Roman" panose="02020603050405020304" charset="0"/>
            </a:endParaRPr>
          </a:p>
          <a:p>
            <a:pPr indent="0"/>
            <a:r>
              <a:rPr lang="en-US" altLang="zh-CN" sz="3200" b="1">
                <a:solidFill>
                  <a:srgbClr val="000000"/>
                </a:solidFill>
                <a:cs typeface="Times New Roman" panose="02020603050405020304" charset="0"/>
                <a:sym typeface="+mn-ea"/>
              </a:rPr>
              <a:t>____________</a:t>
            </a:r>
            <a:r>
              <a:rPr lang="zh-CN" sz="3200" b="1">
                <a:solidFill>
                  <a:srgbClr val="000000"/>
                </a:solidFill>
                <a:cs typeface="Times New Roman" panose="02020603050405020304" charset="0"/>
                <a:sym typeface="+mn-ea"/>
              </a:rPr>
              <a:t>比某人资格低/年青</a:t>
            </a:r>
            <a:endParaRPr lang="zh-CN" sz="3200" b="1">
              <a:solidFill>
                <a:srgbClr val="000000"/>
              </a:solidFill>
              <a:cs typeface="Times New Roman" panose="02020603050405020304" charset="0"/>
            </a:endParaRPr>
          </a:p>
          <a:p>
            <a:pPr indent="0"/>
            <a:r>
              <a:rPr lang="en-US" sz="3200" b="1">
                <a:solidFill>
                  <a:srgbClr val="000000"/>
                </a:solidFill>
                <a:latin typeface="Times New Roman" panose="02020603050405020304" charset="0"/>
                <a:sym typeface="+mn-ea"/>
              </a:rPr>
              <a:t>______________ </a:t>
            </a:r>
            <a:r>
              <a:rPr lang="zh-CN" sz="3200" b="1">
                <a:solidFill>
                  <a:srgbClr val="000000"/>
                </a:solidFill>
                <a:cs typeface="Times New Roman" panose="02020603050405020304" charset="0"/>
                <a:sym typeface="+mn-ea"/>
              </a:rPr>
              <a:t>办公室的一般职员</a:t>
            </a:r>
            <a:endParaRPr lang="zh-CN" sz="3200" b="1">
              <a:solidFill>
                <a:srgbClr val="000000"/>
              </a:solidFill>
              <a:cs typeface="Times New Roman" panose="02020603050405020304" charset="0"/>
              <a:sym typeface="+mn-ea"/>
            </a:endParaRPr>
          </a:p>
          <a:p>
            <a:pPr indent="0"/>
            <a:endParaRPr lang="en-US" sz="3200" b="1">
              <a:solidFill>
                <a:srgbClr val="000000"/>
              </a:solidFill>
              <a:latin typeface="Times New Roman" panose="02020603050405020304" charset="0"/>
            </a:endParaRPr>
          </a:p>
          <a:p>
            <a:pPr indent="0"/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</a:rPr>
              <a:t>I miss my friends from </a:t>
            </a:r>
            <a:r>
              <a:rPr 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</a:rPr>
              <a:t>junior high school</a:t>
            </a:r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</a:rPr>
              <a:t>, but I believe I will make new friends</a:t>
            </a:r>
            <a:r>
              <a:rPr lang="zh-CN" sz="2400" b="1">
                <a:solidFill>
                  <a:srgbClr val="000000"/>
                </a:solidFill>
                <a:latin typeface="Times New Roman" panose="02020603050405020304" charset="0"/>
                <a:ea typeface="宋体" panose="02010600030101010101" pitchFamily="2" charset="-122"/>
              </a:rPr>
              <a:t>。</a:t>
            </a:r>
            <a:r>
              <a:rPr lang="zh-CN" sz="2400" b="1">
                <a:solidFill>
                  <a:srgbClr val="000000"/>
                </a:solidFill>
                <a:cs typeface="Times New Roman" panose="02020603050405020304" charset="0"/>
              </a:rPr>
              <a:t>我想念我初中的朋友，但我相信我会结交新朋友</a:t>
            </a:r>
            <a:r>
              <a:rPr lang="zh-CN" sz="2400" b="1">
                <a:solidFill>
                  <a:srgbClr val="000000"/>
                </a:solidFill>
                <a:latin typeface="Times New Roman" panose="02020603050405020304" charset="0"/>
                <a:ea typeface="宋体" panose="02010600030101010101" pitchFamily="2" charset="-122"/>
              </a:rPr>
              <a:t>。</a:t>
            </a:r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</a:rPr>
              <a:t>My daughter is 16 and my boy is already in </a:t>
            </a:r>
            <a:r>
              <a:rPr 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</a:rPr>
              <a:t>junior high school</a:t>
            </a:r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</a:rPr>
              <a:t>. </a:t>
            </a:r>
            <a:endParaRPr lang="en-US" sz="2400" b="1">
              <a:solidFill>
                <a:srgbClr val="000000"/>
              </a:solidFill>
              <a:latin typeface="Times New Roman" panose="02020603050405020304" charset="0"/>
            </a:endParaRPr>
          </a:p>
          <a:p>
            <a:pPr indent="0"/>
            <a:r>
              <a:rPr lang="zh-CN" sz="2400" b="1">
                <a:solidFill>
                  <a:srgbClr val="000000"/>
                </a:solidFill>
                <a:cs typeface="Times New Roman" panose="02020603050405020304" charset="0"/>
              </a:rPr>
              <a:t>我女儿</a:t>
            </a:r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</a:rPr>
              <a:t>16 </a:t>
            </a:r>
            <a:r>
              <a:rPr lang="zh-CN" sz="2400" b="1">
                <a:solidFill>
                  <a:srgbClr val="000000"/>
                </a:solidFill>
                <a:cs typeface="Times New Roman" panose="02020603050405020304" charset="0"/>
              </a:rPr>
              <a:t>岁了，我儿子已经上初中了。</a:t>
            </a:r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</a:rPr>
              <a:t>We could give the job to somebody </a:t>
            </a:r>
            <a:r>
              <a:rPr 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</a:rPr>
              <a:t>junior</a:t>
            </a:r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</a:rPr>
              <a:t>. </a:t>
            </a:r>
            <a:r>
              <a:rPr lang="zh-CN" sz="2400" b="1">
                <a:solidFill>
                  <a:srgbClr val="000000"/>
                </a:solidFill>
                <a:cs typeface="Times New Roman" panose="02020603050405020304" charset="0"/>
              </a:rPr>
              <a:t>我们可以把这份工作交给职位较低的人</a:t>
            </a:r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</a:rPr>
              <a:t>. She has coached many leading </a:t>
            </a:r>
            <a:r>
              <a:rPr 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</a:rPr>
              <a:t>juniors</a:t>
            </a:r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</a:rPr>
              <a:t>.</a:t>
            </a:r>
            <a:r>
              <a:rPr lang="zh-CN" sz="2400" b="1">
                <a:solidFill>
                  <a:srgbClr val="000000"/>
                </a:solidFill>
                <a:cs typeface="Times New Roman" panose="02020603050405020304" charset="0"/>
              </a:rPr>
              <a:t>她训练过许多名列前茅的青少年运动员。</a:t>
            </a:r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</a:rPr>
              <a:t>That teacher's assistant is at least ten years </a:t>
            </a:r>
            <a:r>
              <a:rPr 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</a:rPr>
              <a:t>junior to</a:t>
            </a:r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</a:rPr>
              <a:t> the professor in experience. </a:t>
            </a:r>
            <a:r>
              <a:rPr lang="zh-CN" sz="2400" b="1">
                <a:solidFill>
                  <a:srgbClr val="000000"/>
                </a:solidFill>
                <a:cs typeface="Times New Roman" panose="02020603050405020304" charset="0"/>
              </a:rPr>
              <a:t>那位助教的资历起码比那位教授少十年。</a:t>
            </a:r>
            <a:endParaRPr lang="zh-CN" altLang="en-US" sz="2400" b="1"/>
          </a:p>
        </p:txBody>
      </p:sp>
      <p:sp>
        <p:nvSpPr>
          <p:cNvPr id="3" name="标题 1"/>
          <p:cNvSpPr>
            <a:spLocks noGrp="1"/>
          </p:cNvSpPr>
          <p:nvPr/>
        </p:nvSpPr>
        <p:spPr>
          <a:xfrm>
            <a:off x="4824095" y="158115"/>
            <a:ext cx="4585970" cy="59626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indent="0"/>
            <a:r>
              <a:rPr sz="3200">
                <a:solidFill>
                  <a:srgbClr val="7030A0"/>
                </a:solidFill>
                <a:cs typeface="Times New Roman" panose="02020603050405020304" charset="0"/>
                <a:sym typeface="+mn-ea"/>
              </a:rPr>
              <a:t>地位</a:t>
            </a:r>
            <a:r>
              <a:rPr lang="en-US" sz="3200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/</a:t>
            </a:r>
            <a:r>
              <a:rPr sz="3200">
                <a:solidFill>
                  <a:srgbClr val="7030A0"/>
                </a:solidFill>
                <a:cs typeface="Times New Roman" panose="02020603050405020304" charset="0"/>
                <a:sym typeface="+mn-ea"/>
              </a:rPr>
              <a:t>职位</a:t>
            </a:r>
            <a:r>
              <a:rPr lang="en-US" sz="3200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/</a:t>
            </a:r>
            <a:r>
              <a:rPr sz="3200">
                <a:solidFill>
                  <a:srgbClr val="7030A0"/>
                </a:solidFill>
                <a:cs typeface="Times New Roman" panose="02020603050405020304" charset="0"/>
                <a:sym typeface="+mn-ea"/>
              </a:rPr>
              <a:t>级别较低的</a:t>
            </a:r>
            <a:endParaRPr sz="3200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2" name="标题 1"/>
          <p:cNvSpPr>
            <a:spLocks noGrp="1"/>
          </p:cNvSpPr>
          <p:nvPr/>
        </p:nvSpPr>
        <p:spPr>
          <a:xfrm>
            <a:off x="4515485" y="641350"/>
            <a:ext cx="6830060" cy="59626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indent="0"/>
            <a:r>
              <a:rPr sz="3200">
                <a:solidFill>
                  <a:srgbClr val="7030A0"/>
                </a:solidFill>
                <a:cs typeface="Times New Roman" panose="02020603050405020304" charset="0"/>
                <a:sym typeface="+mn-ea"/>
              </a:rPr>
              <a:t>职位较低者</a:t>
            </a:r>
            <a:r>
              <a:rPr lang="en-US" sz="3200">
                <a:solidFill>
                  <a:srgbClr val="7030A0"/>
                </a:solidFill>
                <a:latin typeface="Times New Roman" panose="02020603050405020304" charset="0"/>
                <a:sym typeface="+mn-ea"/>
              </a:rPr>
              <a:t>;</a:t>
            </a:r>
            <a:r>
              <a:rPr lang="en-US" sz="3200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(</a:t>
            </a:r>
            <a:r>
              <a:rPr sz="3200">
                <a:solidFill>
                  <a:srgbClr val="7030A0"/>
                </a:solidFill>
                <a:cs typeface="Times New Roman" panose="02020603050405020304" charset="0"/>
                <a:sym typeface="+mn-ea"/>
              </a:rPr>
              <a:t>体育运动</a:t>
            </a:r>
            <a:r>
              <a:rPr lang="en-US" sz="3200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中的)青少年</a:t>
            </a:r>
            <a:endParaRPr lang="en-US" sz="3200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4" name="标题 1"/>
          <p:cNvSpPr>
            <a:spLocks noGrp="1"/>
          </p:cNvSpPr>
          <p:nvPr/>
        </p:nvSpPr>
        <p:spPr>
          <a:xfrm>
            <a:off x="369570" y="1144270"/>
            <a:ext cx="3774440" cy="59626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indent="0"/>
            <a:r>
              <a:rPr lang="en-US" sz="320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junior high school</a:t>
            </a:r>
            <a:endParaRPr lang="en-US" sz="320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5" name="标题 1"/>
          <p:cNvSpPr>
            <a:spLocks noGrp="1"/>
          </p:cNvSpPr>
          <p:nvPr/>
        </p:nvSpPr>
        <p:spPr>
          <a:xfrm>
            <a:off x="369570" y="1667510"/>
            <a:ext cx="3774440" cy="59626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indent="0"/>
            <a:r>
              <a:rPr lang="en-US" sz="320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junior to sb</a:t>
            </a:r>
            <a:r>
              <a:rPr lang="en-US" sz="320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.</a:t>
            </a:r>
            <a:r>
              <a:rPr lang="en-US" sz="3200">
                <a:solidFill>
                  <a:srgbClr val="000000"/>
                </a:solidFill>
                <a:latin typeface="Times New Roman" panose="02020603050405020304" charset="0"/>
                <a:sym typeface="+mn-ea"/>
              </a:rPr>
              <a:t> </a:t>
            </a:r>
            <a:endParaRPr lang="en-US" sz="320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6" name="标题 1"/>
          <p:cNvSpPr>
            <a:spLocks noGrp="1"/>
          </p:cNvSpPr>
          <p:nvPr/>
        </p:nvSpPr>
        <p:spPr>
          <a:xfrm>
            <a:off x="301625" y="2146300"/>
            <a:ext cx="2885440" cy="59626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indent="0"/>
            <a:r>
              <a:rPr lang="en-US" sz="320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office juniors</a:t>
            </a:r>
            <a:endParaRPr lang="en-US" sz="320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3" grpId="1"/>
      <p:bldP spid="2" grpId="0"/>
      <p:bldP spid="2" grpId="1"/>
      <p:bldP spid="4" grpId="0"/>
      <p:bldP spid="4" grpId="1"/>
      <p:bldP spid="5" grpId="0"/>
      <p:bldP spid="5" grpId="1"/>
      <p:bldP spid="6" grpId="0"/>
      <p:bldP spid="6" grpId="1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0" name="文本框 99"/>
          <p:cNvSpPr txBox="1"/>
          <p:nvPr/>
        </p:nvSpPr>
        <p:spPr>
          <a:xfrm>
            <a:off x="309880" y="121920"/>
            <a:ext cx="11598910" cy="64928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marL="269875" indent="-269875" algn="l">
              <a:buClrTx/>
              <a:buSzTx/>
              <a:buFontTx/>
            </a:pPr>
            <a:r>
              <a:rPr lang="en-US" altLang="zh-CN" sz="32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24</a:t>
            </a:r>
            <a:r>
              <a:rPr lang="zh-CN" sz="32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. explore /ɪkˈsplɔ:(r)/vt.&amp; vi.</a:t>
            </a:r>
            <a:r>
              <a:rPr lang="en-US" altLang="zh-CN" sz="32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_______________</a:t>
            </a:r>
            <a:r>
              <a:rPr lang="zh-CN" sz="32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__________ 勘探___________/ekspləˈreɪʃn/n.探索；勘探；探险</a:t>
            </a:r>
            <a:endParaRPr lang="zh-CN" sz="32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269875" indent="-269875" algn="l">
              <a:buClrTx/>
              <a:buSzTx/>
              <a:buFontTx/>
            </a:pPr>
            <a:endParaRPr lang="zh-CN" sz="24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269875" indent="-269875" algn="l">
              <a:buClrTx/>
              <a:buSzTx/>
              <a:buFontTx/>
            </a:pPr>
            <a:r>
              <a:rPr 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I believe I will make new friends here, and there's a lot __________at senior high.</a:t>
            </a:r>
            <a:endParaRPr lang="zh-CN" sz="24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269875" indent="-269875" algn="l">
              <a:buClrTx/>
              <a:buSzTx/>
              <a:buFontTx/>
            </a:pPr>
            <a:r>
              <a:rPr 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我相信我会在这里交到新朋友，而且在高中有很多东西要探索。</a:t>
            </a:r>
            <a:endParaRPr lang="zh-CN" sz="24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269875" indent="-269875" algn="l">
              <a:buClrTx/>
              <a:buSzTx/>
              <a:buFontTx/>
            </a:pPr>
            <a:r>
              <a:rPr 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As soon as they arrived in the town they went out _________.</a:t>
            </a:r>
            <a:endParaRPr lang="zh-CN" sz="24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269875" indent="-269875" algn="l">
              <a:buClrTx/>
              <a:buSzTx/>
              <a:buFontTx/>
            </a:pPr>
            <a:r>
              <a:rPr 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他们一到这城镇就外出察看周围环境。</a:t>
            </a:r>
            <a:endParaRPr lang="zh-CN" sz="24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269875" indent="-269875" algn="l">
              <a:buClrTx/>
              <a:buSzTx/>
              <a:buFontTx/>
            </a:pPr>
            <a:r>
              <a:rPr 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What does the author say about America's aim _________space?</a:t>
            </a:r>
            <a:endParaRPr lang="zh-CN" sz="24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269875" indent="-269875" algn="l">
              <a:buClrTx/>
              <a:buSzTx/>
              <a:buFontTx/>
            </a:pPr>
            <a:r>
              <a:rPr 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作者对美国探索太空的目标有何评论？</a:t>
            </a:r>
            <a:endParaRPr lang="zh-CN" sz="24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269875" indent="-269875" algn="l">
              <a:buClrTx/>
              <a:buSzTx/>
              <a:buFontTx/>
            </a:pPr>
            <a:r>
              <a:rPr 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Children who have chances __________natural areas tend to develop a strong love </a:t>
            </a:r>
            <a:endParaRPr lang="zh-CN" sz="24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269875" indent="-269875" algn="l">
              <a:buClrTx/>
              <a:buSzTx/>
              <a:buFontTx/>
            </a:pPr>
            <a:r>
              <a:rPr 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for science.有机会探索自然区域的儿童往往会培养对科学的强烈热爱。</a:t>
            </a:r>
            <a:endParaRPr lang="zh-CN" sz="24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269875" indent="-269875" algn="l">
              <a:buClrTx/>
              <a:buSzTx/>
              <a:buFontTx/>
            </a:pPr>
            <a:r>
              <a:rPr 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The companies are allowed to explore</a:t>
            </a:r>
            <a:r>
              <a:rPr lang="en-US" alt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_</a:t>
            </a:r>
            <a:r>
              <a:rPr 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___oil and gas.</a:t>
            </a:r>
            <a:endParaRPr lang="zh-CN" sz="24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269875" indent="-269875" algn="l">
              <a:buClrTx/>
              <a:buSzTx/>
              <a:buFontTx/>
            </a:pPr>
            <a:r>
              <a:rPr 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这些公司被允许勘探石油和天然气。</a:t>
            </a:r>
            <a:endParaRPr lang="zh-CN" sz="24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269875" indent="-269875" algn="l">
              <a:buClrTx/>
              <a:buSzTx/>
              <a:buFontTx/>
            </a:pPr>
            <a:endParaRPr lang="zh-CN" sz="24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205105" y="718185"/>
            <a:ext cx="11703685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indent="0" algn="l"/>
            <a:r>
              <a:rPr lang="zh-CN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词根词缀</a:t>
            </a:r>
            <a:r>
              <a:rPr lang="en-US" altLang="zh-CN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:</a:t>
            </a:r>
            <a:r>
              <a:rPr lang="zh-CN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ex-(外)+plo-(应用)+re(反复)</a:t>
            </a:r>
            <a:r>
              <a:rPr lang="en-US" altLang="zh-CN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:</a:t>
            </a:r>
            <a:r>
              <a:rPr lang="zh-CN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反复到外面去找有用的东西——</a:t>
            </a:r>
            <a:r>
              <a:rPr sz="2400" b="1">
                <a:solidFill>
                  <a:srgbClr val="7030A0"/>
                </a:solidFill>
                <a:cs typeface="Times New Roman" panose="02020603050405020304" charset="0"/>
                <a:sym typeface="+mn-ea"/>
              </a:rPr>
              <a:t>探索</a:t>
            </a:r>
            <a:r>
              <a:rPr lang="en-US" altLang="zh-CN" sz="2400" b="1">
                <a:solidFill>
                  <a:srgbClr val="7030A0"/>
                </a:solidFill>
                <a:cs typeface="Times New Roman" panose="02020603050405020304" charset="0"/>
                <a:sym typeface="+mn-ea"/>
              </a:rPr>
              <a:t>,</a:t>
            </a:r>
            <a:r>
              <a:rPr sz="2400" b="1">
                <a:solidFill>
                  <a:srgbClr val="7030A0"/>
                </a:solidFill>
                <a:cs typeface="Times New Roman" panose="02020603050405020304" charset="0"/>
                <a:sym typeface="+mn-ea"/>
              </a:rPr>
              <a:t>探测</a:t>
            </a:r>
            <a:r>
              <a:rPr lang="en-US" altLang="zh-CN" sz="2400" b="1">
                <a:solidFill>
                  <a:srgbClr val="7030A0"/>
                </a:solidFill>
                <a:cs typeface="Times New Roman" panose="02020603050405020304" charset="0"/>
                <a:sym typeface="+mn-ea"/>
              </a:rPr>
              <a:t>;</a:t>
            </a:r>
            <a:r>
              <a:rPr sz="2400" b="1">
                <a:solidFill>
                  <a:srgbClr val="7030A0"/>
                </a:solidFill>
                <a:cs typeface="Times New Roman" panose="02020603050405020304" charset="0"/>
                <a:sym typeface="+mn-ea"/>
              </a:rPr>
              <a:t>勘探</a:t>
            </a:r>
            <a:endParaRPr lang="zh-CN" altLang="en-US" sz="24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3" name="标题 1"/>
          <p:cNvSpPr>
            <a:spLocks noGrp="1"/>
          </p:cNvSpPr>
          <p:nvPr/>
        </p:nvSpPr>
        <p:spPr>
          <a:xfrm>
            <a:off x="5526405" y="121920"/>
            <a:ext cx="3103245" cy="59626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sz="3200">
                <a:solidFill>
                  <a:srgbClr val="7030A0"/>
                </a:solidFill>
                <a:cs typeface="Times New Roman" panose="02020603050405020304" charset="0"/>
                <a:sym typeface="+mn-ea"/>
              </a:rPr>
              <a:t>探索</a:t>
            </a:r>
            <a:r>
              <a:rPr lang="en-US" altLang="zh-CN" sz="3200">
                <a:solidFill>
                  <a:srgbClr val="7030A0"/>
                </a:solidFill>
                <a:cs typeface="Times New Roman" panose="02020603050405020304" charset="0"/>
                <a:sym typeface="+mn-ea"/>
              </a:rPr>
              <a:t>,</a:t>
            </a:r>
            <a:r>
              <a:rPr sz="3200">
                <a:solidFill>
                  <a:srgbClr val="7030A0"/>
                </a:solidFill>
                <a:cs typeface="Times New Roman" panose="02020603050405020304" charset="0"/>
                <a:sym typeface="+mn-ea"/>
              </a:rPr>
              <a:t>探测</a:t>
            </a:r>
            <a:r>
              <a:rPr lang="en-US" altLang="zh-CN" sz="3200">
                <a:solidFill>
                  <a:srgbClr val="7030A0"/>
                </a:solidFill>
                <a:cs typeface="Times New Roman" panose="02020603050405020304" charset="0"/>
                <a:sym typeface="+mn-ea"/>
              </a:rPr>
              <a:t>;</a:t>
            </a:r>
            <a:r>
              <a:rPr sz="3200">
                <a:solidFill>
                  <a:srgbClr val="7030A0"/>
                </a:solidFill>
                <a:cs typeface="Times New Roman" panose="02020603050405020304" charset="0"/>
                <a:sym typeface="+mn-ea"/>
              </a:rPr>
              <a:t>勘探</a:t>
            </a:r>
            <a:endParaRPr sz="3200">
              <a:solidFill>
                <a:srgbClr val="7030A0"/>
              </a:solidFill>
              <a:cs typeface="Times New Roman" panose="02020603050405020304" charset="0"/>
              <a:sym typeface="+mn-ea"/>
            </a:endParaRPr>
          </a:p>
        </p:txBody>
      </p:sp>
      <p:sp>
        <p:nvSpPr>
          <p:cNvPr id="6" name="标题 1"/>
          <p:cNvSpPr>
            <a:spLocks noGrp="1"/>
          </p:cNvSpPr>
          <p:nvPr/>
        </p:nvSpPr>
        <p:spPr>
          <a:xfrm>
            <a:off x="637540" y="1100455"/>
            <a:ext cx="2479675" cy="59626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indent="0"/>
            <a:r>
              <a:rPr lang="en-US" sz="3200" spc="0">
                <a:solidFill>
                  <a:schemeClr val="accent4">
                    <a:lumMod val="50000"/>
                  </a:schemeClr>
                </a:solidFill>
                <a:uFillTx/>
                <a:latin typeface="Times New Roman" panose="02020603050405020304" charset="0"/>
                <a:sym typeface="+mn-ea"/>
              </a:rPr>
              <a:t>explore for</a:t>
            </a:r>
            <a:endParaRPr lang="en-US" sz="3200" spc="0">
              <a:solidFill>
                <a:schemeClr val="accent4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4" name="标题 1"/>
          <p:cNvSpPr>
            <a:spLocks noGrp="1"/>
          </p:cNvSpPr>
          <p:nvPr/>
        </p:nvSpPr>
        <p:spPr>
          <a:xfrm>
            <a:off x="637540" y="1623060"/>
            <a:ext cx="2479675" cy="59626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 algn="l">
              <a:buClrTx/>
              <a:buSzTx/>
              <a:buFontTx/>
            </a:pPr>
            <a:r>
              <a:rPr lang="en-US" sz="32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exploration</a:t>
            </a:r>
            <a:endParaRPr lang="en-US" sz="3200" spc="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sym typeface="+mn-ea"/>
            </a:endParaRPr>
          </a:p>
        </p:txBody>
      </p:sp>
      <p:sp>
        <p:nvSpPr>
          <p:cNvPr id="5" name="标题 1"/>
          <p:cNvSpPr>
            <a:spLocks noGrp="1"/>
          </p:cNvSpPr>
          <p:nvPr/>
        </p:nvSpPr>
        <p:spPr>
          <a:xfrm>
            <a:off x="7555865" y="2456180"/>
            <a:ext cx="1480185" cy="59626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 algn="l">
              <a:buClrTx/>
              <a:buSzTx/>
              <a:buFontTx/>
            </a:pPr>
            <a:r>
              <a:rPr lang="en-US" sz="24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to explore</a:t>
            </a:r>
            <a:endParaRPr lang="en-US" sz="2400" spc="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sym typeface="+mn-ea"/>
            </a:endParaRPr>
          </a:p>
        </p:txBody>
      </p:sp>
      <p:sp>
        <p:nvSpPr>
          <p:cNvPr id="7" name="标题 1"/>
          <p:cNvSpPr>
            <a:spLocks noGrp="1"/>
          </p:cNvSpPr>
          <p:nvPr/>
        </p:nvSpPr>
        <p:spPr>
          <a:xfrm>
            <a:off x="6854190" y="3188335"/>
            <a:ext cx="1480185" cy="59626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 algn="l">
              <a:buClrTx/>
              <a:buSzTx/>
              <a:buFontTx/>
            </a:pPr>
            <a:r>
              <a:rPr lang="en-US" sz="24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to explore</a:t>
            </a:r>
            <a:endParaRPr lang="en-US" sz="2400" spc="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sym typeface="+mn-ea"/>
            </a:endParaRPr>
          </a:p>
        </p:txBody>
      </p:sp>
      <p:sp>
        <p:nvSpPr>
          <p:cNvPr id="8" name="标题 1"/>
          <p:cNvSpPr>
            <a:spLocks noGrp="1"/>
          </p:cNvSpPr>
          <p:nvPr/>
        </p:nvSpPr>
        <p:spPr>
          <a:xfrm>
            <a:off x="6457315" y="3905885"/>
            <a:ext cx="1480185" cy="59626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 algn="l">
              <a:buClrTx/>
              <a:buSzTx/>
              <a:buFontTx/>
            </a:pPr>
            <a:r>
              <a:rPr lang="en-US" sz="24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to explore</a:t>
            </a:r>
            <a:endParaRPr lang="en-US" sz="2400" spc="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sym typeface="+mn-ea"/>
            </a:endParaRPr>
          </a:p>
        </p:txBody>
      </p:sp>
      <p:sp>
        <p:nvSpPr>
          <p:cNvPr id="9" name="标题 1"/>
          <p:cNvSpPr>
            <a:spLocks noGrp="1"/>
          </p:cNvSpPr>
          <p:nvPr/>
        </p:nvSpPr>
        <p:spPr>
          <a:xfrm>
            <a:off x="4046220" y="4671060"/>
            <a:ext cx="1480185" cy="59626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 algn="l">
              <a:buClrTx/>
              <a:buSzTx/>
              <a:buFontTx/>
            </a:pPr>
            <a:r>
              <a:rPr lang="en-US" sz="24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to explore</a:t>
            </a:r>
            <a:endParaRPr lang="en-US" sz="2400" spc="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sym typeface="+mn-ea"/>
            </a:endParaRPr>
          </a:p>
        </p:txBody>
      </p:sp>
      <p:sp>
        <p:nvSpPr>
          <p:cNvPr id="10" name="标题 1"/>
          <p:cNvSpPr>
            <a:spLocks noGrp="1"/>
          </p:cNvSpPr>
          <p:nvPr/>
        </p:nvSpPr>
        <p:spPr>
          <a:xfrm>
            <a:off x="5306695" y="5369560"/>
            <a:ext cx="575310" cy="59626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 algn="l">
              <a:buClrTx/>
              <a:buSzTx/>
              <a:buFontTx/>
            </a:pPr>
            <a:r>
              <a:rPr lang="en-US" sz="24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for</a:t>
            </a:r>
            <a:endParaRPr lang="en-US" sz="2400" spc="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sym typeface="+mn-ea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3" grpId="1"/>
      <p:bldP spid="6" grpId="0"/>
      <p:bldP spid="6" grpId="1"/>
      <p:bldP spid="4" grpId="0"/>
      <p:bldP spid="4" grpId="1"/>
      <p:bldP spid="5" grpId="0"/>
      <p:bldP spid="5" grpId="1"/>
      <p:bldP spid="7" grpId="0"/>
      <p:bldP spid="7" grpId="1"/>
      <p:bldP spid="8" grpId="0"/>
      <p:bldP spid="8" grpId="1"/>
      <p:bldP spid="9" grpId="0"/>
      <p:bldP spid="9" grpId="1"/>
      <p:bldP spid="10" grpId="0"/>
      <p:bldP spid="10" grpId="1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7" name="图片 6" descr="ply填空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1490980"/>
            <a:ext cx="12266930" cy="5367020"/>
          </a:xfrm>
          <a:prstGeom prst="rect">
            <a:avLst/>
          </a:prstGeom>
        </p:spPr>
      </p:pic>
      <p:sp>
        <p:nvSpPr>
          <p:cNvPr id="100" name="文本框 99"/>
          <p:cNvSpPr txBox="1"/>
          <p:nvPr/>
        </p:nvSpPr>
        <p:spPr>
          <a:xfrm>
            <a:off x="203200" y="184150"/>
            <a:ext cx="11699875" cy="156845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0"/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</a:rPr>
              <a:t>We have made great progress in space </a:t>
            </a:r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__________</a:t>
            </a:r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</a:rPr>
              <a:t>.</a:t>
            </a:r>
            <a:r>
              <a:rPr lang="zh-CN" sz="2400" b="1">
                <a:solidFill>
                  <a:srgbClr val="000000"/>
                </a:solidFill>
                <a:cs typeface="Times New Roman" panose="02020603050405020304" charset="0"/>
              </a:rPr>
              <a:t>我们在探索太空方面取得了很大进展。</a:t>
            </a:r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</a:rPr>
              <a:t>The new method saves the cost of oil </a:t>
            </a:r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__________</a:t>
            </a:r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</a:rPr>
              <a:t>. </a:t>
            </a:r>
            <a:r>
              <a:rPr lang="zh-CN" sz="2400" b="1">
                <a:solidFill>
                  <a:srgbClr val="000000"/>
                </a:solidFill>
                <a:cs typeface="Times New Roman" panose="02020603050405020304" charset="0"/>
              </a:rPr>
              <a:t>这种新方法节省石油勘探成本。</a:t>
            </a:r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</a:rPr>
              <a:t>The answer to this question is now </a:t>
            </a:r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______</a:t>
            </a:r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</a:rPr>
              <a:t>exploration.</a:t>
            </a:r>
            <a:r>
              <a:rPr lang="zh-CN" sz="2400" b="1">
                <a:solidFill>
                  <a:srgbClr val="000000"/>
                </a:solidFill>
                <a:cs typeface="Times New Roman" panose="02020603050405020304" charset="0"/>
              </a:rPr>
              <a:t>该问题的解决办法在探讨中。</a:t>
            </a:r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</a:rPr>
              <a:t>This book is about a scientific </a:t>
            </a:r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__________</a:t>
            </a:r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</a:rPr>
              <a:t>. </a:t>
            </a:r>
            <a:r>
              <a:rPr lang="zh-CN" sz="2400" b="1">
                <a:solidFill>
                  <a:srgbClr val="000000"/>
                </a:solidFill>
                <a:cs typeface="Times New Roman" panose="02020603050405020304" charset="0"/>
              </a:rPr>
              <a:t>这本书是关于科学探险的。</a:t>
            </a:r>
            <a:endParaRPr lang="zh-CN" altLang="en-US" sz="2400" b="1"/>
          </a:p>
        </p:txBody>
      </p:sp>
      <p:sp>
        <p:nvSpPr>
          <p:cNvPr id="4" name="标题 1"/>
          <p:cNvSpPr>
            <a:spLocks noGrp="1"/>
          </p:cNvSpPr>
          <p:nvPr/>
        </p:nvSpPr>
        <p:spPr>
          <a:xfrm>
            <a:off x="5203825" y="184150"/>
            <a:ext cx="1698625" cy="59626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 algn="l">
              <a:buClrTx/>
              <a:buSzTx/>
              <a:buFontTx/>
            </a:pPr>
            <a:r>
              <a:rPr lang="en-US" sz="24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exploration</a:t>
            </a:r>
            <a:endParaRPr lang="en-US" sz="2400" spc="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sym typeface="+mn-ea"/>
            </a:endParaRPr>
          </a:p>
        </p:txBody>
      </p:sp>
      <p:sp>
        <p:nvSpPr>
          <p:cNvPr id="2" name="标题 1"/>
          <p:cNvSpPr>
            <a:spLocks noGrp="1"/>
          </p:cNvSpPr>
          <p:nvPr/>
        </p:nvSpPr>
        <p:spPr>
          <a:xfrm>
            <a:off x="4987925" y="587375"/>
            <a:ext cx="1698625" cy="59626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 algn="l">
              <a:buClrTx/>
              <a:buSzTx/>
              <a:buFontTx/>
            </a:pPr>
            <a:r>
              <a:rPr lang="en-US" sz="24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exploration</a:t>
            </a:r>
            <a:endParaRPr lang="en-US" sz="2400" spc="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sym typeface="+mn-ea"/>
            </a:endParaRPr>
          </a:p>
        </p:txBody>
      </p:sp>
      <p:sp>
        <p:nvSpPr>
          <p:cNvPr id="3" name="标题 1"/>
          <p:cNvSpPr>
            <a:spLocks noGrp="1"/>
          </p:cNvSpPr>
          <p:nvPr/>
        </p:nvSpPr>
        <p:spPr>
          <a:xfrm>
            <a:off x="4772025" y="942975"/>
            <a:ext cx="1022985" cy="41592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 algn="l">
              <a:buClrTx/>
              <a:buSzTx/>
              <a:buFontTx/>
            </a:pPr>
            <a:r>
              <a:rPr lang="en-US" sz="24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under</a:t>
            </a:r>
            <a:endParaRPr lang="en-US" sz="2400" spc="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sym typeface="+mn-ea"/>
            </a:endParaRPr>
          </a:p>
        </p:txBody>
      </p:sp>
      <p:sp>
        <p:nvSpPr>
          <p:cNvPr id="5" name="标题 1"/>
          <p:cNvSpPr>
            <a:spLocks noGrp="1"/>
          </p:cNvSpPr>
          <p:nvPr/>
        </p:nvSpPr>
        <p:spPr>
          <a:xfrm>
            <a:off x="4096385" y="1301750"/>
            <a:ext cx="1698625" cy="59626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 algn="l">
              <a:buClrTx/>
              <a:buSzTx/>
              <a:buFontTx/>
            </a:pPr>
            <a:r>
              <a:rPr lang="en-US" sz="24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exploration</a:t>
            </a:r>
            <a:endParaRPr lang="en-US" sz="2400" spc="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sym typeface="+mn-ea"/>
            </a:endParaRPr>
          </a:p>
        </p:txBody>
      </p:sp>
      <p:sp>
        <p:nvSpPr>
          <p:cNvPr id="6" name="标题 1"/>
          <p:cNvSpPr>
            <a:spLocks noGrp="1"/>
          </p:cNvSpPr>
          <p:nvPr/>
        </p:nvSpPr>
        <p:spPr>
          <a:xfrm>
            <a:off x="4987925" y="3876675"/>
            <a:ext cx="1051560" cy="59626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 algn="l">
              <a:buClrTx/>
              <a:buSzTx/>
              <a:buFontTx/>
            </a:pPr>
            <a:r>
              <a:rPr sz="32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应用</a:t>
            </a:r>
            <a:endParaRPr sz="3200" spc="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sym typeface="+mn-ea"/>
            </a:endParaRPr>
          </a:p>
        </p:txBody>
      </p:sp>
      <p:sp>
        <p:nvSpPr>
          <p:cNvPr id="8" name="标题 1"/>
          <p:cNvSpPr>
            <a:spLocks noGrp="1"/>
          </p:cNvSpPr>
          <p:nvPr/>
        </p:nvSpPr>
        <p:spPr>
          <a:xfrm>
            <a:off x="6902450" y="2374900"/>
            <a:ext cx="1848485" cy="45148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lang="en-US" altLang="zh-CN"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ea typeface="+mn-ea"/>
                <a:cs typeface="Times New Roman" panose="02020603050405020304" charset="0"/>
              </a:rPr>
              <a:t>vt.</a:t>
            </a:r>
            <a:r>
              <a:rPr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ea typeface="+mn-ea"/>
                <a:cs typeface="Times New Roman" panose="02020603050405020304" charset="0"/>
              </a:rPr>
              <a:t>应用</a:t>
            </a:r>
            <a:r>
              <a:rPr lang="en-US" altLang="zh-CN"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ea typeface="+mn-ea"/>
                <a:cs typeface="Times New Roman" panose="02020603050405020304" charset="0"/>
              </a:rPr>
              <a:t>,</a:t>
            </a:r>
            <a:r>
              <a:rPr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ea typeface="+mn-ea"/>
                <a:cs typeface="Times New Roman" panose="02020603050405020304" charset="0"/>
              </a:rPr>
              <a:t>涂抹</a:t>
            </a:r>
            <a:endParaRPr sz="2000" spc="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ea typeface="+mn-ea"/>
              <a:cs typeface="Times New Roman" panose="02020603050405020304" charset="0"/>
            </a:endParaRPr>
          </a:p>
        </p:txBody>
      </p:sp>
      <p:sp>
        <p:nvSpPr>
          <p:cNvPr id="20" name="标题 1"/>
          <p:cNvSpPr>
            <a:spLocks noGrp="1"/>
          </p:cNvSpPr>
          <p:nvPr/>
        </p:nvSpPr>
        <p:spPr>
          <a:xfrm>
            <a:off x="8287385" y="2374900"/>
            <a:ext cx="1139825" cy="45148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lang="en-US" altLang="zh-CN"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ea typeface="+mn-ea"/>
                <a:cs typeface="Times New Roman" panose="02020603050405020304" charset="0"/>
              </a:rPr>
              <a:t>vi.</a:t>
            </a:r>
            <a:r>
              <a:rPr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ea typeface="+mn-ea"/>
                <a:cs typeface="Times New Roman" panose="02020603050405020304" charset="0"/>
              </a:rPr>
              <a:t>申请</a:t>
            </a:r>
            <a:endParaRPr sz="2000" spc="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ea typeface="+mn-ea"/>
              <a:cs typeface="Times New Roman" panose="02020603050405020304" charset="0"/>
            </a:endParaRPr>
          </a:p>
        </p:txBody>
      </p:sp>
      <p:sp>
        <p:nvSpPr>
          <p:cNvPr id="9" name="标题 1"/>
          <p:cNvSpPr>
            <a:spLocks noGrp="1"/>
          </p:cNvSpPr>
          <p:nvPr/>
        </p:nvSpPr>
        <p:spPr>
          <a:xfrm>
            <a:off x="10684510" y="1804670"/>
            <a:ext cx="1507490" cy="570230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 algn="just">
              <a:buClrTx/>
              <a:buSzTx/>
              <a:buFontTx/>
            </a:pPr>
            <a:r>
              <a:rPr lang="en-US" altLang="zh-CN"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ea typeface="+mn-ea"/>
                <a:cs typeface="Times New Roman" panose="02020603050405020304" charset="0"/>
                <a:sym typeface="+mn-ea"/>
              </a:rPr>
              <a:t>申请;应用</a:t>
            </a:r>
            <a:endParaRPr lang="en-US" altLang="zh-CN" sz="2000" spc="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ea typeface="+mn-ea"/>
              <a:cs typeface="Times New Roman" panose="02020603050405020304" charset="0"/>
              <a:sym typeface="+mn-ea"/>
            </a:endParaRPr>
          </a:p>
        </p:txBody>
      </p:sp>
      <p:sp>
        <p:nvSpPr>
          <p:cNvPr id="10" name="标题 1"/>
          <p:cNvSpPr>
            <a:spLocks noGrp="1"/>
          </p:cNvSpPr>
          <p:nvPr/>
        </p:nvSpPr>
        <p:spPr>
          <a:xfrm>
            <a:off x="10581640" y="2374900"/>
            <a:ext cx="1610360" cy="570230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 algn="just">
              <a:buClrTx/>
              <a:buSzTx/>
              <a:buFontTx/>
            </a:pPr>
            <a:r>
              <a:rPr lang="en-US" altLang="zh-CN"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ea typeface="+mn-ea"/>
                <a:cs typeface="Times New Roman" panose="02020603050405020304" charset="0"/>
                <a:sym typeface="+mn-ea"/>
              </a:rPr>
              <a:t>申请人</a:t>
            </a:r>
            <a:endParaRPr lang="en-US" altLang="zh-CN" sz="2000" spc="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ea typeface="+mn-ea"/>
              <a:cs typeface="Times New Roman" panose="02020603050405020304" charset="0"/>
              <a:sym typeface="+mn-ea"/>
            </a:endParaRPr>
          </a:p>
        </p:txBody>
      </p:sp>
      <p:sp>
        <p:nvSpPr>
          <p:cNvPr id="11" name="标题 1"/>
          <p:cNvSpPr>
            <a:spLocks noGrp="1"/>
          </p:cNvSpPr>
          <p:nvPr/>
        </p:nvSpPr>
        <p:spPr>
          <a:xfrm>
            <a:off x="10633075" y="2945130"/>
            <a:ext cx="1610360" cy="570230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 algn="just">
              <a:buClrTx/>
              <a:buSzTx/>
              <a:buFontTx/>
            </a:pPr>
            <a:r>
              <a:rPr lang="en-US" altLang="zh-CN"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ea typeface="+mn-ea"/>
                <a:cs typeface="Times New Roman" panose="02020603050405020304" charset="0"/>
                <a:sym typeface="+mn-ea"/>
              </a:rPr>
              <a:t>器具,装置</a:t>
            </a:r>
            <a:endParaRPr lang="en-US" altLang="zh-CN" sz="2000" spc="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ea typeface="+mn-ea"/>
              <a:cs typeface="Times New Roman" panose="02020603050405020304" charset="0"/>
              <a:sym typeface="+mn-ea"/>
            </a:endParaRPr>
          </a:p>
        </p:txBody>
      </p:sp>
      <p:sp>
        <p:nvSpPr>
          <p:cNvPr id="12" name="标题 1"/>
          <p:cNvSpPr>
            <a:spLocks noGrp="1"/>
          </p:cNvSpPr>
          <p:nvPr/>
        </p:nvSpPr>
        <p:spPr>
          <a:xfrm>
            <a:off x="7265670" y="4472940"/>
            <a:ext cx="1831340" cy="570230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 algn="just">
              <a:buClrTx/>
              <a:buSzTx/>
              <a:buFontTx/>
            </a:pPr>
            <a:r>
              <a:rPr lang="en-US" altLang="zh-CN"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ea typeface="+mn-ea"/>
                <a:cs typeface="Times New Roman" panose="02020603050405020304" charset="0"/>
                <a:sym typeface="+mn-ea"/>
              </a:rPr>
              <a:t>雇用;利用</a:t>
            </a:r>
            <a:endParaRPr lang="en-US" altLang="zh-CN" sz="2000" spc="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ea typeface="+mn-ea"/>
              <a:cs typeface="Times New Roman" panose="02020603050405020304" charset="0"/>
              <a:sym typeface="+mn-ea"/>
            </a:endParaRPr>
          </a:p>
        </p:txBody>
      </p:sp>
      <p:sp>
        <p:nvSpPr>
          <p:cNvPr id="13" name="标题 1"/>
          <p:cNvSpPr>
            <a:spLocks noGrp="1"/>
          </p:cNvSpPr>
          <p:nvPr/>
        </p:nvSpPr>
        <p:spPr>
          <a:xfrm>
            <a:off x="10135870" y="3686810"/>
            <a:ext cx="1899920" cy="570230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 algn="just">
              <a:buClrTx/>
              <a:buSzTx/>
              <a:buFontTx/>
            </a:pPr>
            <a:r>
              <a:rPr lang="en-US" altLang="zh-CN"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ea typeface="+mn-ea"/>
                <a:cs typeface="Times New Roman" panose="02020603050405020304" charset="0"/>
                <a:sym typeface="+mn-ea"/>
              </a:rPr>
              <a:t>雇用;就业</a:t>
            </a:r>
            <a:endParaRPr lang="en-US" altLang="zh-CN" sz="2000" spc="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ea typeface="+mn-ea"/>
              <a:cs typeface="Times New Roman" panose="02020603050405020304" charset="0"/>
              <a:sym typeface="+mn-ea"/>
            </a:endParaRPr>
          </a:p>
        </p:txBody>
      </p:sp>
      <p:sp>
        <p:nvSpPr>
          <p:cNvPr id="14" name="标题 1"/>
          <p:cNvSpPr>
            <a:spLocks noGrp="1"/>
          </p:cNvSpPr>
          <p:nvPr/>
        </p:nvSpPr>
        <p:spPr>
          <a:xfrm>
            <a:off x="10425430" y="4257040"/>
            <a:ext cx="1610360" cy="570230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 algn="just">
              <a:buClrTx/>
              <a:buSzTx/>
              <a:buFontTx/>
            </a:pPr>
            <a:r>
              <a:rPr lang="en-US" altLang="zh-CN"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ea typeface="+mn-ea"/>
                <a:cs typeface="Times New Roman" panose="02020603050405020304" charset="0"/>
                <a:sym typeface="+mn-ea"/>
              </a:rPr>
              <a:t>失业</a:t>
            </a:r>
            <a:endParaRPr lang="en-US" altLang="zh-CN" sz="2000" spc="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ea typeface="+mn-ea"/>
              <a:cs typeface="Times New Roman" panose="02020603050405020304" charset="0"/>
              <a:sym typeface="+mn-ea"/>
            </a:endParaRPr>
          </a:p>
        </p:txBody>
      </p:sp>
      <p:sp>
        <p:nvSpPr>
          <p:cNvPr id="15" name="标题 1"/>
          <p:cNvSpPr>
            <a:spLocks noGrp="1"/>
          </p:cNvSpPr>
          <p:nvPr/>
        </p:nvSpPr>
        <p:spPr>
          <a:xfrm>
            <a:off x="10028555" y="4763135"/>
            <a:ext cx="918210" cy="570230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 algn="just">
              <a:buClrTx/>
              <a:buSzTx/>
              <a:buFontTx/>
            </a:pPr>
            <a:r>
              <a:rPr lang="en-US" altLang="zh-CN"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ea typeface="+mn-ea"/>
                <a:cs typeface="Times New Roman" panose="02020603050405020304" charset="0"/>
                <a:sym typeface="+mn-ea"/>
              </a:rPr>
              <a:t>雇主</a:t>
            </a:r>
            <a:endParaRPr lang="en-US" altLang="zh-CN" sz="2000" spc="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ea typeface="+mn-ea"/>
              <a:cs typeface="Times New Roman" panose="02020603050405020304" charset="0"/>
              <a:sym typeface="+mn-ea"/>
            </a:endParaRPr>
          </a:p>
        </p:txBody>
      </p:sp>
      <p:sp>
        <p:nvSpPr>
          <p:cNvPr id="17" name="标题 1"/>
          <p:cNvSpPr>
            <a:spLocks noGrp="1"/>
          </p:cNvSpPr>
          <p:nvPr/>
        </p:nvSpPr>
        <p:spPr>
          <a:xfrm>
            <a:off x="10028555" y="5333365"/>
            <a:ext cx="1610360" cy="570230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 algn="just">
              <a:buClrTx/>
              <a:buSzTx/>
              <a:buFontTx/>
            </a:pPr>
            <a:r>
              <a:rPr lang="en-US" altLang="zh-CN"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ea typeface="+mn-ea"/>
                <a:cs typeface="Times New Roman" panose="02020603050405020304" charset="0"/>
                <a:sym typeface="+mn-ea"/>
              </a:rPr>
              <a:t>雇员</a:t>
            </a:r>
            <a:endParaRPr lang="en-US" altLang="zh-CN" sz="2000" spc="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ea typeface="+mn-ea"/>
              <a:cs typeface="Times New Roman" panose="02020603050405020304" charset="0"/>
              <a:sym typeface="+mn-ea"/>
            </a:endParaRPr>
          </a:p>
        </p:txBody>
      </p:sp>
      <p:sp>
        <p:nvSpPr>
          <p:cNvPr id="24" name="标题 1"/>
          <p:cNvSpPr>
            <a:spLocks noGrp="1"/>
          </p:cNvSpPr>
          <p:nvPr/>
        </p:nvSpPr>
        <p:spPr>
          <a:xfrm>
            <a:off x="7265670" y="6096000"/>
            <a:ext cx="2048510" cy="570230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 algn="just">
              <a:buClrTx/>
              <a:buSzTx/>
              <a:buFontTx/>
            </a:pPr>
            <a:r>
              <a:rPr lang="en-US" altLang="zh-CN"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ea typeface="+mn-ea"/>
                <a:cs typeface="Times New Roman" panose="02020603050405020304" charset="0"/>
                <a:sym typeface="+mn-ea"/>
              </a:rPr>
              <a:t>探索,探测;勘探</a:t>
            </a:r>
            <a:endParaRPr lang="en-US" altLang="zh-CN" sz="2000" spc="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ea typeface="+mn-ea"/>
              <a:cs typeface="Times New Roman" panose="02020603050405020304" charset="0"/>
              <a:sym typeface="+mn-ea"/>
            </a:endParaRPr>
          </a:p>
        </p:txBody>
      </p:sp>
      <p:sp>
        <p:nvSpPr>
          <p:cNvPr id="26" name="标题 1"/>
          <p:cNvSpPr>
            <a:spLocks noGrp="1"/>
          </p:cNvSpPr>
          <p:nvPr/>
        </p:nvSpPr>
        <p:spPr>
          <a:xfrm>
            <a:off x="10218420" y="6096000"/>
            <a:ext cx="2048510" cy="570230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 algn="just">
              <a:buClrTx/>
              <a:buSzTx/>
              <a:buFontTx/>
            </a:pPr>
            <a:r>
              <a:rPr lang="en-US" altLang="zh-CN"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ea typeface="+mn-ea"/>
                <a:cs typeface="Times New Roman" panose="02020603050405020304" charset="0"/>
                <a:sym typeface="+mn-ea"/>
              </a:rPr>
              <a:t>探索;探险</a:t>
            </a:r>
            <a:endParaRPr lang="en-US" altLang="zh-CN" sz="2000" spc="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ea typeface="+mn-ea"/>
              <a:cs typeface="Times New Roman" panose="02020603050405020304" charset="0"/>
              <a:sym typeface="+mn-ea"/>
            </a:endParaRPr>
          </a:p>
        </p:txBody>
      </p:sp>
      <p:sp>
        <p:nvSpPr>
          <p:cNvPr id="18" name="标题 1"/>
          <p:cNvSpPr>
            <a:spLocks noGrp="1"/>
          </p:cNvSpPr>
          <p:nvPr/>
        </p:nvSpPr>
        <p:spPr>
          <a:xfrm>
            <a:off x="1189990" y="2460625"/>
            <a:ext cx="1855470" cy="570230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 algn="just">
              <a:buClrTx/>
              <a:buSzTx/>
              <a:buFontTx/>
            </a:pPr>
            <a:r>
              <a:rPr lang="en-US" altLang="zh-CN"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ea typeface="+mn-ea"/>
                <a:cs typeface="Times New Roman" panose="02020603050405020304" charset="0"/>
                <a:sym typeface="+mn-ea"/>
              </a:rPr>
              <a:t>供应,提供</a:t>
            </a:r>
            <a:endParaRPr lang="en-US" altLang="zh-CN" sz="2000" spc="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ea typeface="+mn-ea"/>
              <a:cs typeface="Times New Roman" panose="02020603050405020304" charset="0"/>
              <a:sym typeface="+mn-ea"/>
            </a:endParaRPr>
          </a:p>
        </p:txBody>
      </p:sp>
      <p:sp>
        <p:nvSpPr>
          <p:cNvPr id="19" name="标题 1"/>
          <p:cNvSpPr>
            <a:spLocks noGrp="1"/>
          </p:cNvSpPr>
          <p:nvPr/>
        </p:nvSpPr>
        <p:spPr>
          <a:xfrm>
            <a:off x="1490345" y="3239770"/>
            <a:ext cx="1859915" cy="570230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 algn="just">
              <a:buClrTx/>
              <a:buSzTx/>
              <a:buFontTx/>
            </a:pPr>
            <a:r>
              <a:rPr lang="en-US" altLang="zh-CN"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ea typeface="+mn-ea"/>
                <a:cs typeface="Times New Roman" panose="02020603050405020304" charset="0"/>
                <a:sym typeface="+mn-ea"/>
              </a:rPr>
              <a:t>回答;回应</a:t>
            </a:r>
            <a:endParaRPr lang="en-US" altLang="zh-CN" sz="2000" spc="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ea typeface="+mn-ea"/>
              <a:cs typeface="Times New Roman" panose="02020603050405020304" charset="0"/>
              <a:sym typeface="+mn-ea"/>
            </a:endParaRPr>
          </a:p>
        </p:txBody>
      </p:sp>
      <p:sp>
        <p:nvSpPr>
          <p:cNvPr id="21" name="标题 1"/>
          <p:cNvSpPr>
            <a:spLocks noGrp="1"/>
          </p:cNvSpPr>
          <p:nvPr/>
        </p:nvSpPr>
        <p:spPr>
          <a:xfrm>
            <a:off x="1404620" y="3978275"/>
            <a:ext cx="2185035" cy="570230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 algn="just">
              <a:buClrTx/>
              <a:buSzTx/>
              <a:buFontTx/>
            </a:pPr>
            <a:r>
              <a:rPr lang="en-US" altLang="zh-CN"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ea typeface="+mn-ea"/>
                <a:cs typeface="Times New Roman" panose="02020603050405020304" charset="0"/>
                <a:sym typeface="+mn-ea"/>
              </a:rPr>
              <a:t>暗示;意味着</a:t>
            </a:r>
            <a:endParaRPr lang="en-US" altLang="zh-CN" sz="2000" spc="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ea typeface="+mn-ea"/>
              <a:cs typeface="Times New Roman" panose="02020603050405020304" charset="0"/>
              <a:sym typeface="+mn-ea"/>
            </a:endParaRPr>
          </a:p>
        </p:txBody>
      </p:sp>
      <p:sp>
        <p:nvSpPr>
          <p:cNvPr id="22" name="标题 1"/>
          <p:cNvSpPr>
            <a:spLocks noGrp="1"/>
          </p:cNvSpPr>
          <p:nvPr/>
        </p:nvSpPr>
        <p:spPr>
          <a:xfrm>
            <a:off x="1404620" y="4763135"/>
            <a:ext cx="1948815" cy="570230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 algn="just">
              <a:buClrTx/>
              <a:buSzTx/>
              <a:buFontTx/>
            </a:pPr>
            <a:r>
              <a:rPr lang="en-US" altLang="zh-CN"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ea typeface="+mn-ea"/>
                <a:cs typeface="Times New Roman" panose="02020603050405020304" charset="0"/>
                <a:sym typeface="+mn-ea"/>
              </a:rPr>
              <a:t>增加;繁殖</a:t>
            </a:r>
            <a:endParaRPr lang="en-US" altLang="zh-CN" sz="2000" spc="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ea typeface="+mn-ea"/>
              <a:cs typeface="Times New Roman" panose="02020603050405020304" charset="0"/>
              <a:sym typeface="+mn-ea"/>
            </a:endParaRPr>
          </a:p>
        </p:txBody>
      </p:sp>
      <p:sp>
        <p:nvSpPr>
          <p:cNvPr id="23" name="标题 1"/>
          <p:cNvSpPr>
            <a:spLocks noGrp="1"/>
          </p:cNvSpPr>
          <p:nvPr/>
        </p:nvSpPr>
        <p:spPr>
          <a:xfrm>
            <a:off x="1435100" y="5525770"/>
            <a:ext cx="1610360" cy="570230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 algn="just">
              <a:buClrTx/>
              <a:buSzTx/>
              <a:buFontTx/>
            </a:pPr>
            <a:r>
              <a:rPr lang="en-US" altLang="zh-CN"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ea typeface="+mn-ea"/>
                <a:cs typeface="Times New Roman" panose="02020603050405020304" charset="0"/>
                <a:sym typeface="+mn-ea"/>
              </a:rPr>
              <a:t>简单的</a:t>
            </a:r>
            <a:endParaRPr lang="en-US" altLang="zh-CN" sz="2000" spc="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ea typeface="+mn-ea"/>
              <a:cs typeface="Times New Roman" panose="02020603050405020304" charset="0"/>
              <a:sym typeface="+mn-ea"/>
            </a:endParaRPr>
          </a:p>
        </p:txBody>
      </p:sp>
    </p:spTree>
    <p:custDataLst>
      <p:tags r:id="rId2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3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4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4" grpId="1"/>
      <p:bldP spid="2" grpId="0"/>
      <p:bldP spid="2" grpId="1"/>
      <p:bldP spid="3" grpId="0"/>
      <p:bldP spid="3" grpId="1"/>
      <p:bldP spid="5" grpId="0"/>
      <p:bldP spid="5" grpId="1"/>
      <p:bldP spid="6" grpId="0"/>
      <p:bldP spid="6" grpId="1"/>
      <p:bldP spid="8" grpId="0"/>
      <p:bldP spid="20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7" grpId="0"/>
      <p:bldP spid="24" grpId="0"/>
      <p:bldP spid="26" grpId="0"/>
      <p:bldP spid="18" grpId="0"/>
      <p:bldP spid="19" grpId="0"/>
      <p:bldP spid="21" grpId="0"/>
      <p:bldP spid="22" grpId="0"/>
      <p:bldP spid="23" grpId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文本框 1"/>
          <p:cNvSpPr txBox="1"/>
          <p:nvPr/>
        </p:nvSpPr>
        <p:spPr>
          <a:xfrm>
            <a:off x="142875" y="168275"/>
            <a:ext cx="11863705" cy="403098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marL="269875" indent="-269875"/>
            <a:r>
              <a:rPr lang="zh-CN" sz="32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25. confident/ˈkɒnfɪdənt/adj.____________________________________________ 对(做)某事有信心__________________确信……__________ /'kɒnfədəntlɪ/adv.确信地；肯定地; 自信地__________ /ˈkɒnfɪdəns/n.信心；信任；自信心_________________对……有信心/信任______________ 自信地；有把握地</a:t>
            </a:r>
            <a:endParaRPr lang="zh-CN" sz="32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3" name="标题 1"/>
          <p:cNvSpPr>
            <a:spLocks noGrp="1"/>
          </p:cNvSpPr>
          <p:nvPr/>
        </p:nvSpPr>
        <p:spPr>
          <a:xfrm>
            <a:off x="5139690" y="168275"/>
            <a:ext cx="3520440" cy="59626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sz="3200">
                <a:solidFill>
                  <a:srgbClr val="7030A0"/>
                </a:solidFill>
                <a:cs typeface="Times New Roman" panose="02020603050405020304" charset="0"/>
                <a:sym typeface="+mn-ea"/>
              </a:rPr>
              <a:t>确信的</a:t>
            </a:r>
            <a:r>
              <a:rPr lang="en-US" altLang="zh-CN" sz="3200">
                <a:solidFill>
                  <a:srgbClr val="7030A0"/>
                </a:solidFill>
                <a:cs typeface="Times New Roman" panose="02020603050405020304" charset="0"/>
                <a:sym typeface="+mn-ea"/>
              </a:rPr>
              <a:t>,</a:t>
            </a:r>
            <a:r>
              <a:rPr sz="3200">
                <a:solidFill>
                  <a:srgbClr val="7030A0"/>
                </a:solidFill>
                <a:cs typeface="Times New Roman" panose="02020603050405020304" charset="0"/>
                <a:sym typeface="+mn-ea"/>
              </a:rPr>
              <a:t>有信心的</a:t>
            </a:r>
            <a:endParaRPr sz="3200">
              <a:solidFill>
                <a:srgbClr val="7030A0"/>
              </a:solidFill>
              <a:cs typeface="Times New Roman" panose="02020603050405020304" charset="0"/>
              <a:sym typeface="+mn-ea"/>
            </a:endParaRPr>
          </a:p>
        </p:txBody>
      </p:sp>
      <p:sp>
        <p:nvSpPr>
          <p:cNvPr id="4" name="标题 1"/>
          <p:cNvSpPr>
            <a:spLocks noGrp="1"/>
          </p:cNvSpPr>
          <p:nvPr/>
        </p:nvSpPr>
        <p:spPr>
          <a:xfrm>
            <a:off x="237490" y="658495"/>
            <a:ext cx="11717655" cy="59626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spc="0">
                <a:solidFill>
                  <a:schemeClr val="accent4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  <a:sym typeface="+mn-ea"/>
              </a:rPr>
              <a:t>词根词缀</a:t>
            </a:r>
            <a:r>
              <a:rPr lang="en-US" altLang="zh-CN" spc="0">
                <a:solidFill>
                  <a:schemeClr val="accent4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  <a:sym typeface="+mn-ea"/>
              </a:rPr>
              <a:t>:</a:t>
            </a:r>
            <a:r>
              <a:rPr spc="0">
                <a:solidFill>
                  <a:schemeClr val="accent4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  <a:sym typeface="+mn-ea"/>
              </a:rPr>
              <a:t>con-(强调)+fid-(信)+-ent(形容词后缀)</a:t>
            </a:r>
            <a:r>
              <a:rPr lang="en-US" altLang="zh-CN" spc="0">
                <a:solidFill>
                  <a:schemeClr val="accent4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  <a:sym typeface="+mn-ea"/>
              </a:rPr>
              <a:t>:</a:t>
            </a:r>
            <a:r>
              <a:rPr>
                <a:solidFill>
                  <a:srgbClr val="7030A0"/>
                </a:solidFill>
                <a:cs typeface="Times New Roman" panose="02020603050405020304" charset="0"/>
                <a:sym typeface="+mn-ea"/>
              </a:rPr>
              <a:t>确信的</a:t>
            </a:r>
            <a:r>
              <a:rPr lang="en-US" altLang="zh-CN">
                <a:solidFill>
                  <a:srgbClr val="7030A0"/>
                </a:solidFill>
                <a:cs typeface="Times New Roman" panose="02020603050405020304" charset="0"/>
                <a:sym typeface="+mn-ea"/>
              </a:rPr>
              <a:t>,</a:t>
            </a:r>
            <a:r>
              <a:rPr>
                <a:solidFill>
                  <a:srgbClr val="7030A0"/>
                </a:solidFill>
                <a:cs typeface="Times New Roman" panose="02020603050405020304" charset="0"/>
                <a:sym typeface="+mn-ea"/>
              </a:rPr>
              <a:t>有信心的</a:t>
            </a:r>
            <a:endParaRPr>
              <a:solidFill>
                <a:srgbClr val="7030A0"/>
              </a:solidFill>
              <a:cs typeface="Times New Roman" panose="02020603050405020304" charset="0"/>
              <a:sym typeface="+mn-ea"/>
            </a:endParaRPr>
          </a:p>
          <a:p>
            <a:pPr algn="just">
              <a:lnSpc>
                <a:spcPct val="100000"/>
              </a:lnSpc>
              <a:buClrTx/>
              <a:buSzTx/>
              <a:buFontTx/>
            </a:pPr>
            <a:endParaRPr spc="0">
              <a:solidFill>
                <a:srgbClr val="7030A0"/>
              </a:solidFill>
              <a:uFillTx/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5" name="标题 1"/>
          <p:cNvSpPr>
            <a:spLocks noGrp="1"/>
          </p:cNvSpPr>
          <p:nvPr/>
        </p:nvSpPr>
        <p:spPr>
          <a:xfrm>
            <a:off x="399415" y="1158875"/>
            <a:ext cx="6002655" cy="59626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sz="3200" spc="0">
                <a:solidFill>
                  <a:schemeClr val="accent4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  <a:sym typeface="+mn-ea"/>
              </a:rPr>
              <a:t>be confident of/about (doing) sth</a:t>
            </a:r>
            <a:endParaRPr sz="3200" spc="0">
              <a:solidFill>
                <a:schemeClr val="accent4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6" name="标题 1"/>
          <p:cNvSpPr>
            <a:spLocks noGrp="1"/>
          </p:cNvSpPr>
          <p:nvPr/>
        </p:nvSpPr>
        <p:spPr>
          <a:xfrm>
            <a:off x="399415" y="1670685"/>
            <a:ext cx="3669030" cy="59626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sz="3200" spc="0">
                <a:solidFill>
                  <a:schemeClr val="accent4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  <a:sym typeface="+mn-ea"/>
              </a:rPr>
              <a:t>be confident that…</a:t>
            </a:r>
            <a:endParaRPr sz="3200" spc="0">
              <a:solidFill>
                <a:schemeClr val="accent4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7" name="标题 1"/>
          <p:cNvSpPr>
            <a:spLocks noGrp="1"/>
          </p:cNvSpPr>
          <p:nvPr/>
        </p:nvSpPr>
        <p:spPr>
          <a:xfrm>
            <a:off x="399415" y="2131695"/>
            <a:ext cx="6002655" cy="59626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sz="3200" spc="0">
                <a:solidFill>
                  <a:schemeClr val="accent4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  <a:sym typeface="+mn-ea"/>
              </a:rPr>
              <a:t>confidently</a:t>
            </a:r>
            <a:endParaRPr sz="3200" spc="0">
              <a:solidFill>
                <a:schemeClr val="accent4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8" name="标题 1"/>
          <p:cNvSpPr>
            <a:spLocks noGrp="1"/>
          </p:cNvSpPr>
          <p:nvPr/>
        </p:nvSpPr>
        <p:spPr>
          <a:xfrm>
            <a:off x="399415" y="2609850"/>
            <a:ext cx="2053590" cy="59626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sz="3200" spc="0">
                <a:solidFill>
                  <a:schemeClr val="accent4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  <a:sym typeface="+mn-ea"/>
              </a:rPr>
              <a:t>confidence</a:t>
            </a:r>
            <a:endParaRPr sz="3200" spc="0">
              <a:solidFill>
                <a:schemeClr val="accent4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9" name="标题 1"/>
          <p:cNvSpPr>
            <a:spLocks noGrp="1"/>
          </p:cNvSpPr>
          <p:nvPr/>
        </p:nvSpPr>
        <p:spPr>
          <a:xfrm>
            <a:off x="399415" y="3058160"/>
            <a:ext cx="6002655" cy="59626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sz="3200" spc="0">
                <a:solidFill>
                  <a:schemeClr val="accent4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  <a:sym typeface="+mn-ea"/>
              </a:rPr>
              <a:t>have confidence in</a:t>
            </a:r>
            <a:endParaRPr sz="3200" spc="0">
              <a:solidFill>
                <a:schemeClr val="accent4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0" name="标题 1"/>
          <p:cNvSpPr>
            <a:spLocks noGrp="1"/>
          </p:cNvSpPr>
          <p:nvPr/>
        </p:nvSpPr>
        <p:spPr>
          <a:xfrm>
            <a:off x="399415" y="3549015"/>
            <a:ext cx="6002655" cy="59626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sz="3200" spc="0">
                <a:solidFill>
                  <a:schemeClr val="accent4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  <a:sym typeface="+mn-ea"/>
              </a:rPr>
              <a:t>with confidence</a:t>
            </a:r>
            <a:endParaRPr sz="3200" spc="0">
              <a:solidFill>
                <a:schemeClr val="accent4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1" name="文本框 10"/>
          <p:cNvSpPr txBox="1"/>
          <p:nvPr/>
        </p:nvSpPr>
        <p:spPr>
          <a:xfrm>
            <a:off x="237490" y="4244340"/>
            <a:ext cx="11768455" cy="267652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0"/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</a:rPr>
              <a:t>I feel much </a:t>
            </a:r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______________</a:t>
            </a:r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</a:rPr>
              <a:t>than I felt this morning.</a:t>
            </a:r>
            <a:endParaRPr lang="en-US" sz="2400" b="1">
              <a:solidFill>
                <a:srgbClr val="000000"/>
              </a:solidFill>
              <a:latin typeface="Times New Roman" panose="02020603050405020304" charset="0"/>
            </a:endParaRPr>
          </a:p>
          <a:p>
            <a:pPr indent="0"/>
            <a:r>
              <a:rPr lang="zh-CN" sz="2400" b="1">
                <a:solidFill>
                  <a:srgbClr val="000000"/>
                </a:solidFill>
                <a:cs typeface="Times New Roman" panose="02020603050405020304" charset="0"/>
              </a:rPr>
              <a:t>我觉得比今天早上更有信心了。</a:t>
            </a:r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</a:rPr>
              <a:t>Mary is a </a:t>
            </a:r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_________</a:t>
            </a:r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</a:rPr>
              <a:t> and happy child.</a:t>
            </a:r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zh-CN" sz="2400" b="1">
                <a:solidFill>
                  <a:srgbClr val="000000"/>
                </a:solidFill>
                <a:cs typeface="Times New Roman" panose="02020603050405020304" charset="0"/>
              </a:rPr>
              <a:t>玛丽是个自信、快乐的孩子。</a:t>
            </a:r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</a:rPr>
              <a:t>I think you should be a bit </a:t>
            </a:r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______________</a:t>
            </a:r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</a:rPr>
              <a:t>.</a:t>
            </a:r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zh-CN" sz="2400" b="1">
                <a:solidFill>
                  <a:srgbClr val="000000"/>
                </a:solidFill>
                <a:cs typeface="Times New Roman" panose="02020603050405020304" charset="0"/>
              </a:rPr>
              <a:t>我认为你应该稍微自信一点儿。</a:t>
            </a:r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</a:rPr>
              <a:t>The teacher wants the children to feel </a:t>
            </a:r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_________</a:t>
            </a:r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</a:rPr>
              <a:t> about asking questions when they don't understand. </a:t>
            </a:r>
            <a:r>
              <a:rPr lang="zh-CN" sz="2400" b="1">
                <a:solidFill>
                  <a:srgbClr val="000000"/>
                </a:solidFill>
                <a:cs typeface="Times New Roman" panose="02020603050405020304" charset="0"/>
              </a:rPr>
              <a:t>教师要孩子们遇到不懂的问题就大胆提问。</a:t>
            </a:r>
            <a:endParaRPr lang="en-US" sz="2400" b="1">
              <a:solidFill>
                <a:srgbClr val="000000"/>
              </a:solidFill>
              <a:latin typeface="Times New Roman" panose="02020603050405020304" charset="0"/>
            </a:endParaRPr>
          </a:p>
          <a:p>
            <a:endParaRPr lang="zh-CN" altLang="en-US" sz="2400" b="1"/>
          </a:p>
        </p:txBody>
      </p:sp>
      <p:sp>
        <p:nvSpPr>
          <p:cNvPr id="12" name="标题 1"/>
          <p:cNvSpPr>
            <a:spLocks noGrp="1"/>
          </p:cNvSpPr>
          <p:nvPr/>
        </p:nvSpPr>
        <p:spPr>
          <a:xfrm>
            <a:off x="1800225" y="4244340"/>
            <a:ext cx="2193290" cy="59626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lang="en-US" altLang="zh-CN" sz="2400" spc="0">
                <a:solidFill>
                  <a:schemeClr val="accent4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  <a:sym typeface="+mn-ea"/>
              </a:rPr>
              <a:t>more confident</a:t>
            </a:r>
            <a:endParaRPr lang="en-US" altLang="zh-CN" sz="2400" spc="0">
              <a:solidFill>
                <a:schemeClr val="accent4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3" name="标题 1"/>
          <p:cNvSpPr>
            <a:spLocks noGrp="1"/>
          </p:cNvSpPr>
          <p:nvPr/>
        </p:nvSpPr>
        <p:spPr>
          <a:xfrm>
            <a:off x="1617345" y="5022850"/>
            <a:ext cx="1412240" cy="59626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lang="en-US" altLang="zh-CN" sz="2400" spc="0">
                <a:solidFill>
                  <a:schemeClr val="accent4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  <a:sym typeface="+mn-ea"/>
              </a:rPr>
              <a:t>confident</a:t>
            </a:r>
            <a:endParaRPr lang="en-US" altLang="zh-CN" sz="2400" spc="0">
              <a:solidFill>
                <a:schemeClr val="accent4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5" name="标题 1"/>
          <p:cNvSpPr>
            <a:spLocks noGrp="1"/>
          </p:cNvSpPr>
          <p:nvPr/>
        </p:nvSpPr>
        <p:spPr>
          <a:xfrm>
            <a:off x="3789680" y="5359400"/>
            <a:ext cx="2193290" cy="59626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lang="en-US" altLang="zh-CN" sz="2400" spc="0">
                <a:solidFill>
                  <a:schemeClr val="accent4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  <a:sym typeface="+mn-ea"/>
              </a:rPr>
              <a:t>more confident</a:t>
            </a:r>
            <a:endParaRPr lang="en-US" altLang="zh-CN" sz="2400" spc="0">
              <a:solidFill>
                <a:schemeClr val="accent4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6" name="标题 1"/>
          <p:cNvSpPr>
            <a:spLocks noGrp="1"/>
          </p:cNvSpPr>
          <p:nvPr/>
        </p:nvSpPr>
        <p:spPr>
          <a:xfrm>
            <a:off x="5276215" y="5717540"/>
            <a:ext cx="1412240" cy="59626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lang="en-US" altLang="zh-CN" sz="2400" spc="0">
                <a:solidFill>
                  <a:schemeClr val="accent4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  <a:sym typeface="+mn-ea"/>
              </a:rPr>
              <a:t>confident</a:t>
            </a:r>
            <a:endParaRPr lang="en-US" altLang="zh-CN" sz="2400" spc="0">
              <a:solidFill>
                <a:schemeClr val="accent4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3" grpId="1"/>
      <p:bldP spid="4" grpId="0"/>
      <p:bldP spid="4" grpId="1"/>
      <p:bldP spid="5" grpId="0"/>
      <p:bldP spid="5" grpId="1"/>
      <p:bldP spid="6" grpId="0"/>
      <p:bldP spid="6" grpId="1"/>
      <p:bldP spid="7" grpId="0"/>
      <p:bldP spid="7" grpId="1"/>
      <p:bldP spid="8" grpId="0"/>
      <p:bldP spid="8" grpId="1"/>
      <p:bldP spid="9" grpId="0"/>
      <p:bldP spid="9" grpId="1"/>
      <p:bldP spid="10" grpId="0"/>
      <p:bldP spid="10" grpId="1"/>
      <p:bldP spid="12" grpId="0"/>
      <p:bldP spid="12" grpId="1"/>
      <p:bldP spid="13" grpId="0"/>
      <p:bldP spid="13" grpId="1"/>
      <p:bldP spid="15" grpId="0"/>
      <p:bldP spid="15" grpId="1"/>
      <p:bldP spid="16" grpId="0"/>
      <p:bldP spid="16" grpId="1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1" name="文本框 10"/>
          <p:cNvSpPr txBox="1"/>
          <p:nvPr/>
        </p:nvSpPr>
        <p:spPr>
          <a:xfrm>
            <a:off x="211455" y="187960"/>
            <a:ext cx="11768455" cy="636968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0"/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</a:rPr>
              <a:t>Mr. Smith is confident ________ success. 史密斯先生坚信一定会成功。</a:t>
            </a:r>
            <a:endParaRPr lang="en-US" sz="2400" b="1">
              <a:solidFill>
                <a:srgbClr val="000000"/>
              </a:solidFill>
              <a:latin typeface="Times New Roman" panose="02020603050405020304" charset="0"/>
            </a:endParaRPr>
          </a:p>
          <a:p>
            <a:pPr indent="0"/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</a:rPr>
              <a:t>The team feels confident of ________(win). 这个队觉得有把握取胜。</a:t>
            </a:r>
            <a:endParaRPr lang="en-US" sz="2400" b="1">
              <a:solidFill>
                <a:srgbClr val="000000"/>
              </a:solidFill>
              <a:latin typeface="Times New Roman" panose="02020603050405020304" charset="0"/>
            </a:endParaRPr>
          </a:p>
          <a:p>
            <a:pPr indent="0"/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</a:rPr>
              <a:t>I'm confident ____ you will get the job. 我肯定你能得到那份工作。</a:t>
            </a:r>
            <a:endParaRPr lang="en-US" sz="2400" b="1">
              <a:solidFill>
                <a:srgbClr val="000000"/>
              </a:solidFill>
              <a:latin typeface="Times New Roman" panose="02020603050405020304" charset="0"/>
            </a:endParaRPr>
          </a:p>
          <a:p>
            <a:pPr indent="0"/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</a:rPr>
              <a:t>He is confident ____everything will get better. 他坚信一切都会更好。</a:t>
            </a:r>
            <a:endParaRPr lang="en-US" sz="2400" b="1">
              <a:solidFill>
                <a:srgbClr val="000000"/>
              </a:solidFill>
              <a:latin typeface="Times New Roman" panose="02020603050405020304" charset="0"/>
            </a:endParaRPr>
          </a:p>
          <a:p>
            <a:pPr indent="0"/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</a:rPr>
              <a:t>You must act __________. 你必须表现得自信。</a:t>
            </a:r>
            <a:endParaRPr lang="en-US" sz="2400" b="1">
              <a:solidFill>
                <a:srgbClr val="000000"/>
              </a:solidFill>
              <a:latin typeface="Times New Roman" panose="02020603050405020304" charset="0"/>
            </a:endParaRPr>
          </a:p>
          <a:p>
            <a:pPr indent="0"/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</a:rPr>
              <a:t>He felt safe now, and he spoke _______________. </a:t>
            </a:r>
            <a:endParaRPr lang="en-US" sz="2400" b="1">
              <a:solidFill>
                <a:srgbClr val="000000"/>
              </a:solidFill>
              <a:latin typeface="Times New Roman" panose="02020603050405020304" charset="0"/>
            </a:endParaRPr>
          </a:p>
          <a:p>
            <a:pPr indent="0"/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</a:rPr>
              <a:t>他觉得现在安全了, 便更大胆地说起来。</a:t>
            </a:r>
            <a:endParaRPr lang="en-US" sz="2400" b="1">
              <a:solidFill>
                <a:srgbClr val="000000"/>
              </a:solidFill>
              <a:latin typeface="Times New Roman" panose="02020603050405020304" charset="0"/>
            </a:endParaRPr>
          </a:p>
          <a:p>
            <a:pPr indent="0"/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</a:rPr>
              <a:t>I can __________ promise that this year is going to be very different. </a:t>
            </a:r>
            <a:endParaRPr lang="en-US" sz="2400" b="1">
              <a:solidFill>
                <a:srgbClr val="000000"/>
              </a:solidFill>
              <a:latin typeface="Times New Roman" panose="02020603050405020304" charset="0"/>
            </a:endParaRPr>
          </a:p>
          <a:p>
            <a:pPr indent="0"/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</a:rPr>
              <a:t>我可以信心十足地保证今年将大不一样。</a:t>
            </a:r>
            <a:endParaRPr lang="en-US" sz="2400" b="1">
              <a:solidFill>
                <a:srgbClr val="000000"/>
              </a:solidFill>
              <a:latin typeface="Times New Roman" panose="02020603050405020304" charset="0"/>
            </a:endParaRPr>
          </a:p>
          <a:p>
            <a:pPr indent="0"/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</a:rPr>
              <a:t>He expressed his __________that they would win. </a:t>
            </a:r>
            <a:endParaRPr lang="en-US" sz="2400" b="1">
              <a:solidFill>
                <a:srgbClr val="000000"/>
              </a:solidFill>
              <a:latin typeface="Times New Roman" panose="02020603050405020304" charset="0"/>
            </a:endParaRPr>
          </a:p>
          <a:p>
            <a:pPr indent="0"/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</a:rPr>
              <a:t>他表示了自己的信心：他们必定取胜。</a:t>
            </a:r>
            <a:endParaRPr lang="en-US" sz="2400" b="1">
              <a:solidFill>
                <a:srgbClr val="000000"/>
              </a:solidFill>
              <a:latin typeface="Times New Roman" panose="02020603050405020304" charset="0"/>
            </a:endParaRPr>
          </a:p>
          <a:p>
            <a:pPr indent="0"/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</a:rPr>
              <a:t>He gained __________when he went to college.他上大学后增强了自信。</a:t>
            </a:r>
            <a:endParaRPr lang="en-US" sz="2400" b="1">
              <a:solidFill>
                <a:srgbClr val="000000"/>
              </a:solidFill>
              <a:latin typeface="Times New Roman" panose="02020603050405020304" charset="0"/>
            </a:endParaRPr>
          </a:p>
          <a:p>
            <a:pPr indent="0"/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</a:rPr>
              <a:t>I have every confidence ___my students' abilities. 我完全相信我的学生的能力。</a:t>
            </a:r>
            <a:endParaRPr lang="en-US" sz="2400" b="1">
              <a:solidFill>
                <a:srgbClr val="000000"/>
              </a:solidFill>
              <a:latin typeface="Times New Roman" panose="02020603050405020304" charset="0"/>
            </a:endParaRPr>
          </a:p>
          <a:p>
            <a:pPr indent="0"/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</a:rPr>
              <a:t>We have confidence___our government. 我们对政府充满信心。</a:t>
            </a:r>
            <a:endParaRPr lang="en-US" sz="2400" b="1">
              <a:solidFill>
                <a:srgbClr val="000000"/>
              </a:solidFill>
              <a:latin typeface="Times New Roman" panose="02020603050405020304" charset="0"/>
            </a:endParaRPr>
          </a:p>
          <a:p>
            <a:pPr indent="0"/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</a:rPr>
              <a:t>He answered the questions _____ confidence . 他自信地回答了那些问题。</a:t>
            </a:r>
            <a:endParaRPr lang="en-US" sz="2400" b="1">
              <a:solidFill>
                <a:srgbClr val="000000"/>
              </a:solidFill>
              <a:latin typeface="Times New Roman" panose="02020603050405020304" charset="0"/>
            </a:endParaRPr>
          </a:p>
          <a:p>
            <a:pPr indent="0"/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</a:rPr>
              <a:t>I can say _____confidence that the economy will be better soon.</a:t>
            </a:r>
            <a:endParaRPr lang="en-US" sz="2400" b="1">
              <a:solidFill>
                <a:srgbClr val="000000"/>
              </a:solidFill>
              <a:latin typeface="Times New Roman" panose="02020603050405020304" charset="0"/>
            </a:endParaRPr>
          </a:p>
          <a:p>
            <a:pPr indent="0"/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</a:rPr>
              <a:t>我可以有把握地说经济很快就会好转。</a:t>
            </a:r>
            <a:endParaRPr lang="en-US" sz="2400" b="1">
              <a:solidFill>
                <a:srgbClr val="000000"/>
              </a:solidFill>
              <a:latin typeface="Times New Roman" panose="02020603050405020304" charset="0"/>
            </a:endParaRPr>
          </a:p>
        </p:txBody>
      </p:sp>
      <p:sp>
        <p:nvSpPr>
          <p:cNvPr id="16" name="标题 1"/>
          <p:cNvSpPr>
            <a:spLocks noGrp="1"/>
          </p:cNvSpPr>
          <p:nvPr/>
        </p:nvSpPr>
        <p:spPr>
          <a:xfrm>
            <a:off x="3242310" y="187960"/>
            <a:ext cx="1412240" cy="59626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lang="en-US" altLang="zh-CN" sz="2400" spc="0">
                <a:solidFill>
                  <a:schemeClr val="accent4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  <a:sym typeface="+mn-ea"/>
              </a:rPr>
              <a:t>of/about</a:t>
            </a:r>
            <a:endParaRPr lang="en-US" altLang="zh-CN" sz="2400" spc="0">
              <a:solidFill>
                <a:schemeClr val="accent4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2" name="标题 1"/>
          <p:cNvSpPr>
            <a:spLocks noGrp="1"/>
          </p:cNvSpPr>
          <p:nvPr/>
        </p:nvSpPr>
        <p:spPr>
          <a:xfrm>
            <a:off x="3840480" y="582930"/>
            <a:ext cx="1412240" cy="59626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lang="en-US" altLang="zh-CN" sz="2400" spc="0">
                <a:solidFill>
                  <a:schemeClr val="accent4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  <a:sym typeface="+mn-ea"/>
              </a:rPr>
              <a:t>winning</a:t>
            </a:r>
            <a:endParaRPr lang="en-US" altLang="zh-CN" sz="2400" spc="0">
              <a:solidFill>
                <a:schemeClr val="accent4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3" name="标题 1"/>
          <p:cNvSpPr>
            <a:spLocks noGrp="1"/>
          </p:cNvSpPr>
          <p:nvPr/>
        </p:nvSpPr>
        <p:spPr>
          <a:xfrm>
            <a:off x="2083435" y="934720"/>
            <a:ext cx="760095" cy="59626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lang="en-US" altLang="zh-CN" sz="2400" spc="0">
                <a:solidFill>
                  <a:schemeClr val="accent4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  <a:sym typeface="+mn-ea"/>
              </a:rPr>
              <a:t>that</a:t>
            </a:r>
            <a:endParaRPr lang="en-US" altLang="zh-CN" sz="2400" spc="0">
              <a:solidFill>
                <a:schemeClr val="accent4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4" name="标题 1"/>
          <p:cNvSpPr>
            <a:spLocks noGrp="1"/>
          </p:cNvSpPr>
          <p:nvPr/>
        </p:nvSpPr>
        <p:spPr>
          <a:xfrm>
            <a:off x="2232660" y="1306830"/>
            <a:ext cx="760095" cy="47942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lang="en-US" altLang="zh-CN" sz="2400" spc="0">
                <a:solidFill>
                  <a:schemeClr val="accent4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  <a:sym typeface="+mn-ea"/>
              </a:rPr>
              <a:t>that</a:t>
            </a:r>
            <a:endParaRPr lang="en-US" altLang="zh-CN" sz="2400" spc="0">
              <a:solidFill>
                <a:schemeClr val="accent4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7" name="标题 1"/>
          <p:cNvSpPr>
            <a:spLocks noGrp="1"/>
          </p:cNvSpPr>
          <p:nvPr/>
        </p:nvSpPr>
        <p:spPr>
          <a:xfrm>
            <a:off x="1986915" y="1670685"/>
            <a:ext cx="1684020" cy="59626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sz="2400" spc="0">
                <a:solidFill>
                  <a:schemeClr val="accent4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  <a:sym typeface="+mn-ea"/>
              </a:rPr>
              <a:t>confidently</a:t>
            </a:r>
            <a:endParaRPr sz="2400" spc="0">
              <a:solidFill>
                <a:schemeClr val="accent4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5" name="标题 1"/>
          <p:cNvSpPr>
            <a:spLocks noGrp="1"/>
          </p:cNvSpPr>
          <p:nvPr/>
        </p:nvSpPr>
        <p:spPr>
          <a:xfrm>
            <a:off x="4222115" y="2011680"/>
            <a:ext cx="2411095" cy="59626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lang="en-US" altLang="zh-CN" sz="2400" spc="0">
                <a:solidFill>
                  <a:schemeClr val="accent4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  <a:sym typeface="+mn-ea"/>
              </a:rPr>
              <a:t>more </a:t>
            </a:r>
            <a:r>
              <a:rPr sz="2400" spc="0">
                <a:solidFill>
                  <a:schemeClr val="accent4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  <a:sym typeface="+mn-ea"/>
              </a:rPr>
              <a:t>confidently</a:t>
            </a:r>
            <a:endParaRPr sz="2400" spc="0">
              <a:solidFill>
                <a:schemeClr val="accent4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6" name="标题 1"/>
          <p:cNvSpPr>
            <a:spLocks noGrp="1"/>
          </p:cNvSpPr>
          <p:nvPr/>
        </p:nvSpPr>
        <p:spPr>
          <a:xfrm>
            <a:off x="947420" y="2760345"/>
            <a:ext cx="1684020" cy="59626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sz="2400" spc="0">
                <a:solidFill>
                  <a:schemeClr val="accent4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  <a:sym typeface="+mn-ea"/>
              </a:rPr>
              <a:t>confidently</a:t>
            </a:r>
            <a:endParaRPr sz="2400" spc="0">
              <a:solidFill>
                <a:schemeClr val="accent4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8" name="标题 1"/>
          <p:cNvSpPr>
            <a:spLocks noGrp="1"/>
          </p:cNvSpPr>
          <p:nvPr/>
        </p:nvSpPr>
        <p:spPr>
          <a:xfrm>
            <a:off x="2464435" y="3488055"/>
            <a:ext cx="1690370" cy="59626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sz="2400" spc="0">
                <a:solidFill>
                  <a:schemeClr val="accent4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  <a:sym typeface="+mn-ea"/>
              </a:rPr>
              <a:t>confidence</a:t>
            </a:r>
            <a:endParaRPr sz="2400" spc="0">
              <a:solidFill>
                <a:schemeClr val="accent4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9" name="标题 1"/>
          <p:cNvSpPr>
            <a:spLocks noGrp="1"/>
          </p:cNvSpPr>
          <p:nvPr/>
        </p:nvSpPr>
        <p:spPr>
          <a:xfrm>
            <a:off x="1617980" y="4246880"/>
            <a:ext cx="1690370" cy="59626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sz="2400" spc="0">
                <a:solidFill>
                  <a:schemeClr val="accent4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  <a:sym typeface="+mn-ea"/>
              </a:rPr>
              <a:t>confidence</a:t>
            </a:r>
            <a:endParaRPr sz="2400" spc="0">
              <a:solidFill>
                <a:schemeClr val="accent4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0" name="标题 1"/>
          <p:cNvSpPr>
            <a:spLocks noGrp="1"/>
          </p:cNvSpPr>
          <p:nvPr/>
        </p:nvSpPr>
        <p:spPr>
          <a:xfrm>
            <a:off x="3435985" y="4620260"/>
            <a:ext cx="546100" cy="59626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lang="en-US" altLang="zh-CN" sz="2400" spc="0">
                <a:solidFill>
                  <a:schemeClr val="accent4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  <a:sym typeface="+mn-ea"/>
              </a:rPr>
              <a:t>in</a:t>
            </a:r>
            <a:endParaRPr lang="en-US" altLang="zh-CN" sz="2400" spc="0">
              <a:solidFill>
                <a:schemeClr val="accent4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2" name="标题 1"/>
          <p:cNvSpPr>
            <a:spLocks noGrp="1"/>
          </p:cNvSpPr>
          <p:nvPr/>
        </p:nvSpPr>
        <p:spPr>
          <a:xfrm>
            <a:off x="2889885" y="4982845"/>
            <a:ext cx="546100" cy="59626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lang="en-US" altLang="zh-CN" sz="2400" spc="0">
                <a:solidFill>
                  <a:schemeClr val="accent4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  <a:sym typeface="+mn-ea"/>
              </a:rPr>
              <a:t>in</a:t>
            </a:r>
            <a:endParaRPr lang="en-US" altLang="zh-CN" sz="2400" spc="0">
              <a:solidFill>
                <a:schemeClr val="accent4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3" name="标题 1"/>
          <p:cNvSpPr>
            <a:spLocks noGrp="1"/>
          </p:cNvSpPr>
          <p:nvPr/>
        </p:nvSpPr>
        <p:spPr>
          <a:xfrm>
            <a:off x="3839845" y="5334635"/>
            <a:ext cx="814705" cy="59626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lang="en-US" altLang="zh-CN" sz="2400" spc="0">
                <a:solidFill>
                  <a:schemeClr val="accent4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  <a:sym typeface="+mn-ea"/>
              </a:rPr>
              <a:t>with</a:t>
            </a:r>
            <a:endParaRPr lang="en-US" altLang="zh-CN" sz="2400" spc="0">
              <a:solidFill>
                <a:schemeClr val="accent4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4" name="标题 1"/>
          <p:cNvSpPr>
            <a:spLocks noGrp="1"/>
          </p:cNvSpPr>
          <p:nvPr/>
        </p:nvSpPr>
        <p:spPr>
          <a:xfrm>
            <a:off x="1526540" y="5707380"/>
            <a:ext cx="814705" cy="59626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lang="en-US" altLang="zh-CN" sz="2400" spc="0">
                <a:solidFill>
                  <a:schemeClr val="accent4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  <a:sym typeface="+mn-ea"/>
              </a:rPr>
              <a:t>with</a:t>
            </a:r>
            <a:endParaRPr lang="en-US" altLang="zh-CN" sz="2400" spc="0">
              <a:solidFill>
                <a:schemeClr val="accent4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6" grpId="1"/>
      <p:bldP spid="2" grpId="0"/>
      <p:bldP spid="2" grpId="1"/>
      <p:bldP spid="3" grpId="0"/>
      <p:bldP spid="3" grpId="1"/>
      <p:bldP spid="4" grpId="0"/>
      <p:bldP spid="4" grpId="1"/>
      <p:bldP spid="7" grpId="0"/>
      <p:bldP spid="7" grpId="1"/>
      <p:bldP spid="5" grpId="0"/>
      <p:bldP spid="5" grpId="1"/>
      <p:bldP spid="6" grpId="0"/>
      <p:bldP spid="6" grpId="1"/>
      <p:bldP spid="8" grpId="0"/>
      <p:bldP spid="8" grpId="1"/>
      <p:bldP spid="9" grpId="0"/>
      <p:bldP spid="9" grpId="1"/>
      <p:bldP spid="10" grpId="0"/>
      <p:bldP spid="10" grpId="1"/>
      <p:bldP spid="12" grpId="0"/>
      <p:bldP spid="12" grpId="1"/>
      <p:bldP spid="13" grpId="0"/>
      <p:bldP spid="13" grpId="1"/>
      <p:bldP spid="14" grpId="0"/>
      <p:bldP spid="14" grpId="1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20" name="图片 20" descr="fid-信填空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35" y="635"/>
            <a:ext cx="12192000" cy="6856730"/>
          </a:xfrm>
          <a:prstGeom prst="rect">
            <a:avLst/>
          </a:prstGeom>
        </p:spPr>
      </p:pic>
      <p:sp>
        <p:nvSpPr>
          <p:cNvPr id="6" name="标题 1"/>
          <p:cNvSpPr>
            <a:spLocks noGrp="1"/>
          </p:cNvSpPr>
          <p:nvPr/>
        </p:nvSpPr>
        <p:spPr>
          <a:xfrm>
            <a:off x="985520" y="3130550"/>
            <a:ext cx="687705" cy="59626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 algn="l">
              <a:buClrTx/>
              <a:buSzTx/>
              <a:buFontTx/>
            </a:pPr>
            <a:r>
              <a:rPr sz="32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信</a:t>
            </a:r>
            <a:endParaRPr sz="3200" spc="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sym typeface="+mn-ea"/>
            </a:endParaRPr>
          </a:p>
        </p:txBody>
      </p:sp>
      <p:sp>
        <p:nvSpPr>
          <p:cNvPr id="2" name="标题 1"/>
          <p:cNvSpPr>
            <a:spLocks noGrp="1"/>
          </p:cNvSpPr>
          <p:nvPr/>
        </p:nvSpPr>
        <p:spPr>
          <a:xfrm>
            <a:off x="3745230" y="817245"/>
            <a:ext cx="1756410" cy="59626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 algn="l">
              <a:buClrTx/>
              <a:buSzTx/>
              <a:buFontTx/>
            </a:pPr>
            <a:r>
              <a:rPr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信心</a:t>
            </a:r>
            <a:r>
              <a:rPr lang="en-US" altLang="zh-CN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;</a:t>
            </a:r>
            <a:r>
              <a:rPr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信任</a:t>
            </a:r>
            <a:endParaRPr spc="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sym typeface="+mn-ea"/>
            </a:endParaRPr>
          </a:p>
        </p:txBody>
      </p:sp>
      <p:sp>
        <p:nvSpPr>
          <p:cNvPr id="3" name="标题 1"/>
          <p:cNvSpPr>
            <a:spLocks noGrp="1"/>
          </p:cNvSpPr>
          <p:nvPr/>
        </p:nvSpPr>
        <p:spPr>
          <a:xfrm>
            <a:off x="7520305" y="431165"/>
            <a:ext cx="2408555" cy="59626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 algn="l">
              <a:buClrTx/>
              <a:buSzTx/>
              <a:buFontTx/>
            </a:pPr>
            <a:r>
              <a:rPr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对…有信心</a:t>
            </a:r>
            <a:endParaRPr spc="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sym typeface="+mn-ea"/>
            </a:endParaRPr>
          </a:p>
        </p:txBody>
      </p:sp>
      <p:sp>
        <p:nvSpPr>
          <p:cNvPr id="4" name="标题 1"/>
          <p:cNvSpPr>
            <a:spLocks noGrp="1"/>
          </p:cNvSpPr>
          <p:nvPr/>
        </p:nvSpPr>
        <p:spPr>
          <a:xfrm>
            <a:off x="7367905" y="1167765"/>
            <a:ext cx="1201420" cy="59626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 algn="l">
              <a:buClrTx/>
              <a:buSzTx/>
              <a:buFontTx/>
            </a:pPr>
            <a:r>
              <a:rPr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自信</a:t>
            </a:r>
            <a:endParaRPr spc="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sym typeface="+mn-ea"/>
            </a:endParaRPr>
          </a:p>
        </p:txBody>
      </p:sp>
      <p:sp>
        <p:nvSpPr>
          <p:cNvPr id="5" name="标题 1"/>
          <p:cNvSpPr>
            <a:spLocks noGrp="1"/>
          </p:cNvSpPr>
          <p:nvPr/>
        </p:nvSpPr>
        <p:spPr>
          <a:xfrm>
            <a:off x="3745230" y="2074545"/>
            <a:ext cx="3115945" cy="59626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 algn="l">
              <a:buClrTx/>
              <a:buSzTx/>
              <a:buFontTx/>
            </a:pPr>
            <a:r>
              <a:rPr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确信的</a:t>
            </a:r>
            <a:r>
              <a:rPr lang="en-US" altLang="zh-CN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;</a:t>
            </a:r>
            <a:r>
              <a:rPr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有信心的</a:t>
            </a:r>
            <a:endParaRPr spc="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sym typeface="+mn-ea"/>
            </a:endParaRPr>
          </a:p>
        </p:txBody>
      </p:sp>
      <p:sp>
        <p:nvSpPr>
          <p:cNvPr id="7" name="标题 1"/>
          <p:cNvSpPr>
            <a:spLocks noGrp="1"/>
          </p:cNvSpPr>
          <p:nvPr/>
        </p:nvSpPr>
        <p:spPr>
          <a:xfrm>
            <a:off x="7842250" y="2074545"/>
            <a:ext cx="2464435" cy="59626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 algn="l">
              <a:buClrTx/>
              <a:buSzTx/>
              <a:buFontTx/>
            </a:pPr>
            <a:r>
              <a:rPr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对…有信心</a:t>
            </a:r>
            <a:endParaRPr spc="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sym typeface="+mn-ea"/>
            </a:endParaRPr>
          </a:p>
        </p:txBody>
      </p:sp>
      <p:sp>
        <p:nvSpPr>
          <p:cNvPr id="8" name="标题 1"/>
          <p:cNvSpPr>
            <a:spLocks noGrp="1"/>
          </p:cNvSpPr>
          <p:nvPr/>
        </p:nvSpPr>
        <p:spPr>
          <a:xfrm>
            <a:off x="3851275" y="3130550"/>
            <a:ext cx="2903855" cy="59626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 algn="l">
              <a:buClrTx/>
              <a:buSzTx/>
              <a:buFontTx/>
            </a:pPr>
            <a:r>
              <a:rPr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机密的</a:t>
            </a:r>
            <a:r>
              <a:rPr lang="en-US" altLang="zh-CN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,</a:t>
            </a:r>
            <a:r>
              <a:rPr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保密的</a:t>
            </a:r>
            <a:endParaRPr spc="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sym typeface="+mn-ea"/>
            </a:endParaRPr>
          </a:p>
        </p:txBody>
      </p:sp>
      <p:sp>
        <p:nvSpPr>
          <p:cNvPr id="9" name="标题 1"/>
          <p:cNvSpPr>
            <a:spLocks noGrp="1"/>
          </p:cNvSpPr>
          <p:nvPr/>
        </p:nvSpPr>
        <p:spPr>
          <a:xfrm>
            <a:off x="3608705" y="4038600"/>
            <a:ext cx="2570480" cy="59626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 algn="l">
              <a:buClrTx/>
              <a:buSzTx/>
              <a:buFontTx/>
            </a:pPr>
            <a:r>
              <a:rPr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联邦的</a:t>
            </a:r>
            <a:r>
              <a:rPr lang="en-US" altLang="zh-CN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;同盟的</a:t>
            </a:r>
            <a:endParaRPr lang="en-US" altLang="zh-CN" spc="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sym typeface="+mn-ea"/>
            </a:endParaRPr>
          </a:p>
        </p:txBody>
      </p:sp>
      <p:sp>
        <p:nvSpPr>
          <p:cNvPr id="10" name="标题 1"/>
          <p:cNvSpPr>
            <a:spLocks noGrp="1"/>
          </p:cNvSpPr>
          <p:nvPr/>
        </p:nvSpPr>
        <p:spPr>
          <a:xfrm>
            <a:off x="10221595" y="4038600"/>
            <a:ext cx="1970405" cy="59626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 algn="l">
              <a:buClrTx/>
              <a:buSzTx/>
              <a:buFontTx/>
            </a:pPr>
            <a:r>
              <a:rPr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联邦调查局</a:t>
            </a:r>
            <a:endParaRPr spc="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sym typeface="+mn-ea"/>
            </a:endParaRPr>
          </a:p>
        </p:txBody>
      </p:sp>
      <p:sp>
        <p:nvSpPr>
          <p:cNvPr id="11" name="标题 1"/>
          <p:cNvSpPr>
            <a:spLocks noGrp="1"/>
          </p:cNvSpPr>
          <p:nvPr/>
        </p:nvSpPr>
        <p:spPr>
          <a:xfrm>
            <a:off x="3143885" y="4946015"/>
            <a:ext cx="1762125" cy="59626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 algn="l">
              <a:buClrTx/>
              <a:buSzTx/>
              <a:buFontTx/>
            </a:pPr>
            <a:r>
              <a:rPr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信念</a:t>
            </a:r>
            <a:r>
              <a:rPr lang="en-US" altLang="zh-CN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;</a:t>
            </a:r>
            <a:r>
              <a:rPr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信仰</a:t>
            </a:r>
            <a:endParaRPr spc="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sym typeface="+mn-ea"/>
            </a:endParaRPr>
          </a:p>
        </p:txBody>
      </p:sp>
      <p:sp>
        <p:nvSpPr>
          <p:cNvPr id="12" name="标题 1"/>
          <p:cNvSpPr>
            <a:spLocks noGrp="1"/>
          </p:cNvSpPr>
          <p:nvPr/>
        </p:nvSpPr>
        <p:spPr>
          <a:xfrm>
            <a:off x="6353810" y="4946015"/>
            <a:ext cx="2378075" cy="59626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 algn="l">
              <a:buClrTx/>
              <a:buSzTx/>
              <a:buFontTx/>
            </a:pPr>
            <a:r>
              <a:rPr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对…有信心</a:t>
            </a:r>
            <a:endParaRPr spc="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sym typeface="+mn-ea"/>
            </a:endParaRPr>
          </a:p>
        </p:txBody>
      </p:sp>
      <p:sp>
        <p:nvSpPr>
          <p:cNvPr id="13" name="标题 1"/>
          <p:cNvSpPr>
            <a:spLocks noGrp="1"/>
          </p:cNvSpPr>
          <p:nvPr/>
        </p:nvSpPr>
        <p:spPr>
          <a:xfrm>
            <a:off x="3259455" y="5918200"/>
            <a:ext cx="4860925" cy="59626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 algn="l">
              <a:buClrTx/>
              <a:buSzTx/>
              <a:buFontTx/>
            </a:pPr>
            <a:r>
              <a:rPr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找到</a:t>
            </a:r>
            <a:r>
              <a:rPr lang="en-US" altLang="zh-CN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;</a:t>
            </a:r>
            <a:r>
              <a:rPr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发现</a:t>
            </a:r>
            <a:r>
              <a:rPr lang="en-US" altLang="zh-CN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;</a:t>
            </a:r>
            <a:r>
              <a:rPr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感到(found, found)</a:t>
            </a:r>
            <a:endParaRPr spc="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sym typeface="+mn-ea"/>
            </a:endParaRPr>
          </a:p>
        </p:txBody>
      </p:sp>
    </p:spTree>
    <p:custDataLst>
      <p:tags r:id="rId2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6" grpId="1"/>
      <p:bldP spid="2" grpId="0"/>
      <p:bldP spid="2" grpId="1"/>
      <p:bldP spid="3" grpId="0"/>
      <p:bldP spid="3" grpId="1"/>
      <p:bldP spid="4" grpId="0"/>
      <p:bldP spid="4" grpId="1"/>
      <p:bldP spid="5" grpId="0"/>
      <p:bldP spid="5" grpId="1"/>
      <p:bldP spid="7" grpId="0"/>
      <p:bldP spid="7" grpId="1"/>
      <p:bldP spid="8" grpId="0"/>
      <p:bldP spid="8" grpId="1"/>
      <p:bldP spid="9" grpId="0"/>
      <p:bldP spid="9" grpId="1"/>
      <p:bldP spid="10" grpId="0"/>
      <p:bldP spid="10" grpId="1"/>
      <p:bldP spid="11" grpId="0"/>
      <p:bldP spid="11" grpId="1"/>
      <p:bldP spid="12" grpId="0"/>
      <p:bldP spid="12" grpId="1"/>
      <p:bldP spid="13" grpId="0"/>
      <p:bldP spid="13" grpId="1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0" name="文本框 99"/>
          <p:cNvSpPr txBox="1"/>
          <p:nvPr/>
        </p:nvSpPr>
        <p:spPr>
          <a:xfrm>
            <a:off x="131445" y="160655"/>
            <a:ext cx="11929110" cy="156845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marL="269875" indent="-269875"/>
            <a:r>
              <a:rPr lang="en-US" sz="3200" b="1">
                <a:solidFill>
                  <a:srgbClr val="000000"/>
                </a:solidFill>
                <a:latin typeface="Times New Roman" panose="02020603050405020304" charset="0"/>
              </a:rPr>
              <a:t>26. forward /ˈfɔ:wəd/adv.</a:t>
            </a:r>
            <a:r>
              <a:rPr lang="en-US" sz="32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(</a:t>
            </a:r>
            <a:r>
              <a:rPr lang="en-US" sz="3200" b="1">
                <a:solidFill>
                  <a:srgbClr val="000000"/>
                </a:solidFill>
                <a:latin typeface="Times New Roman" panose="02020603050405020304" charset="0"/>
              </a:rPr>
              <a:t>also forwards</a:t>
            </a:r>
            <a:r>
              <a:rPr lang="en-US" sz="32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)_____</a:t>
            </a:r>
            <a:r>
              <a:rPr lang="en-US" sz="3200" b="1">
                <a:solidFill>
                  <a:srgbClr val="000000"/>
                </a:solidFill>
                <a:latin typeface="Times New Roman" panose="02020603050405020304" charset="0"/>
              </a:rPr>
              <a:t>                               adj.</a:t>
            </a:r>
            <a:r>
              <a:rPr lang="en-US" sz="32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_______________</a:t>
            </a:r>
            <a:r>
              <a:rPr lang="en-US" sz="3200" b="1">
                <a:solidFill>
                  <a:srgbClr val="000000"/>
                </a:solidFill>
                <a:latin typeface="Times New Roman" panose="02020603050405020304" charset="0"/>
              </a:rPr>
              <a:t> </a:t>
            </a:r>
            <a:r>
              <a:rPr lang="en-US" sz="32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(</a:t>
            </a:r>
            <a:r>
              <a:rPr lang="zh-CN" sz="3200" b="1">
                <a:solidFill>
                  <a:srgbClr val="000000"/>
                </a:solidFill>
                <a:cs typeface="Times New Roman" panose="02020603050405020304" charset="0"/>
              </a:rPr>
              <a:t>只用于名词前</a:t>
            </a:r>
            <a:r>
              <a:rPr lang="en-US" sz="32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)_________________________</a:t>
            </a:r>
            <a:r>
              <a:rPr lang="en-US" sz="3200" b="1">
                <a:solidFill>
                  <a:srgbClr val="000000"/>
                </a:solidFill>
                <a:latin typeface="Times New Roman" panose="02020603050405020304" charset="0"/>
              </a:rPr>
              <a:t> </a:t>
            </a:r>
            <a:r>
              <a:rPr lang="zh-CN" sz="3200" b="1">
                <a:solidFill>
                  <a:srgbClr val="000000"/>
                </a:solidFill>
                <a:cs typeface="Times New Roman" panose="02020603050405020304" charset="0"/>
              </a:rPr>
              <a:t>盼望</a:t>
            </a:r>
            <a:r>
              <a:rPr lang="en-US" sz="32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/</a:t>
            </a:r>
            <a:r>
              <a:rPr lang="zh-CN" sz="3200" b="1">
                <a:solidFill>
                  <a:srgbClr val="000000"/>
                </a:solidFill>
                <a:cs typeface="Times New Roman" panose="02020603050405020304" charset="0"/>
              </a:rPr>
              <a:t>期待(做某事)</a:t>
            </a:r>
            <a:endParaRPr lang="zh-CN" sz="3200" b="1">
              <a:solidFill>
                <a:srgbClr val="000000"/>
              </a:solidFill>
              <a:cs typeface="Times New Roman" panose="02020603050405020304" charset="0"/>
            </a:endParaRPr>
          </a:p>
        </p:txBody>
      </p:sp>
      <p:sp>
        <p:nvSpPr>
          <p:cNvPr id="3" name="标题 1"/>
          <p:cNvSpPr>
            <a:spLocks noGrp="1"/>
          </p:cNvSpPr>
          <p:nvPr/>
        </p:nvSpPr>
        <p:spPr>
          <a:xfrm>
            <a:off x="7217410" y="160655"/>
            <a:ext cx="1112520" cy="59626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sz="3200">
                <a:solidFill>
                  <a:srgbClr val="7030A0"/>
                </a:solidFill>
                <a:cs typeface="Times New Roman" panose="02020603050405020304" charset="0"/>
                <a:sym typeface="+mn-ea"/>
              </a:rPr>
              <a:t>向前</a:t>
            </a:r>
            <a:endParaRPr sz="3200">
              <a:solidFill>
                <a:srgbClr val="7030A0"/>
              </a:solidFill>
              <a:cs typeface="Times New Roman" panose="02020603050405020304" charset="0"/>
              <a:sym typeface="+mn-ea"/>
            </a:endParaRPr>
          </a:p>
        </p:txBody>
      </p:sp>
      <p:sp>
        <p:nvSpPr>
          <p:cNvPr id="2" name="标题 1"/>
          <p:cNvSpPr>
            <a:spLocks noGrp="1"/>
          </p:cNvSpPr>
          <p:nvPr/>
        </p:nvSpPr>
        <p:spPr>
          <a:xfrm>
            <a:off x="4335780" y="647065"/>
            <a:ext cx="3263900" cy="59626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sz="3200">
                <a:solidFill>
                  <a:srgbClr val="7030A0"/>
                </a:solidFill>
                <a:cs typeface="Times New Roman" panose="02020603050405020304" charset="0"/>
                <a:sym typeface="+mn-ea"/>
              </a:rPr>
              <a:t>向前的</a:t>
            </a:r>
            <a:r>
              <a:rPr lang="en-US" altLang="zh-CN" sz="3200">
                <a:solidFill>
                  <a:srgbClr val="7030A0"/>
                </a:solidFill>
                <a:cs typeface="Times New Roman" panose="02020603050405020304" charset="0"/>
                <a:sym typeface="+mn-ea"/>
              </a:rPr>
              <a:t>;</a:t>
            </a:r>
            <a:r>
              <a:rPr sz="3200">
                <a:solidFill>
                  <a:srgbClr val="7030A0"/>
                </a:solidFill>
                <a:cs typeface="Times New Roman" panose="02020603050405020304" charset="0"/>
                <a:sym typeface="+mn-ea"/>
              </a:rPr>
              <a:t>前进的</a:t>
            </a:r>
            <a:endParaRPr sz="3200">
              <a:solidFill>
                <a:srgbClr val="7030A0"/>
              </a:solidFill>
              <a:cs typeface="Times New Roman" panose="02020603050405020304" charset="0"/>
              <a:sym typeface="+mn-ea"/>
            </a:endParaRPr>
          </a:p>
        </p:txBody>
      </p:sp>
      <p:sp>
        <p:nvSpPr>
          <p:cNvPr id="4" name="标题 1"/>
          <p:cNvSpPr>
            <a:spLocks noGrp="1"/>
          </p:cNvSpPr>
          <p:nvPr/>
        </p:nvSpPr>
        <p:spPr>
          <a:xfrm>
            <a:off x="495300" y="1132840"/>
            <a:ext cx="5005070" cy="59626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sz="3200" spc="0">
                <a:solidFill>
                  <a:srgbClr val="7030A0"/>
                </a:solidFill>
                <a:uFillTx/>
                <a:latin typeface="Times New Roman" panose="02020603050405020304" charset="0"/>
                <a:cs typeface="Times New Roman" panose="02020603050405020304" charset="0"/>
                <a:sym typeface="+mn-ea"/>
              </a:rPr>
              <a:t>look forward to (doing) sth. </a:t>
            </a:r>
            <a:endParaRPr sz="3200" spc="0">
              <a:solidFill>
                <a:srgbClr val="7030A0"/>
              </a:solidFill>
              <a:uFillTx/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248920" y="2157095"/>
            <a:ext cx="11694795" cy="341503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0"/>
            <a:r>
              <a:rPr 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He took two steps </a:t>
            </a:r>
            <a:r>
              <a:rPr lang="zh-CN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forward</a:t>
            </a:r>
            <a:r>
              <a:rPr 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.他向前走了两步。They ran </a:t>
            </a:r>
            <a:r>
              <a:rPr lang="zh-CN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forward</a:t>
            </a:r>
            <a:r>
              <a:rPr 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 to welcome her. 他们跑向前去欢迎她。</a:t>
            </a:r>
            <a:endParaRPr lang="en-US" sz="24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r>
              <a:rPr 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the </a:t>
            </a:r>
            <a:r>
              <a:rPr lang="zh-CN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forward</a:t>
            </a:r>
            <a:r>
              <a:rPr 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 movement of history 历史的向前发展the plane's </a:t>
            </a:r>
            <a:r>
              <a:rPr lang="zh-CN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forward</a:t>
            </a:r>
            <a:r>
              <a:rPr 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 door 飞机前舱门Tom is </a:t>
            </a:r>
            <a:r>
              <a:rPr lang="zh-CN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looking forward to</a:t>
            </a:r>
            <a:r>
              <a:rPr 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 meeting the new exchange student.</a:t>
            </a:r>
            <a:endParaRPr lang="zh-CN" sz="24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r>
              <a:rPr 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汤姆期待着见到新来的交换生。We are </a:t>
            </a:r>
            <a:r>
              <a:rPr lang="zh-CN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looking forward to</a:t>
            </a:r>
            <a:r>
              <a:rPr 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 the coming of spring.我们正盼望着春天的到来。I </a:t>
            </a:r>
            <a:r>
              <a:rPr lang="zh-CN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look forward to</a:t>
            </a:r>
            <a:r>
              <a:rPr 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 your reply我期待你的答复。</a:t>
            </a:r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I </a:t>
            </a:r>
            <a:r>
              <a:rPr 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look forward to</a:t>
            </a:r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 hearing from you in the near future.</a:t>
            </a:r>
            <a:r>
              <a:rPr 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我盼望着不久收到你的信。</a:t>
            </a:r>
            <a:endParaRPr lang="zh-CN" altLang="en-US" sz="2400" b="1">
              <a:latin typeface="Times New Roman" panose="02020603050405020304" charset="0"/>
              <a:cs typeface="Times New Roman" panose="02020603050405020304" charset="0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3" grpId="1"/>
      <p:bldP spid="2" grpId="0"/>
      <p:bldP spid="2" grpId="1"/>
      <p:bldP spid="4" grpId="0"/>
      <p:bldP spid="4" grpId="1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21" name="图片 21" descr="for-先前填空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635" cy="6858000"/>
          </a:xfrm>
          <a:prstGeom prst="rect">
            <a:avLst/>
          </a:prstGeom>
        </p:spPr>
      </p:pic>
      <p:sp>
        <p:nvSpPr>
          <p:cNvPr id="6" name="标题 1"/>
          <p:cNvSpPr>
            <a:spLocks noGrp="1"/>
          </p:cNvSpPr>
          <p:nvPr/>
        </p:nvSpPr>
        <p:spPr>
          <a:xfrm>
            <a:off x="5052695" y="3130550"/>
            <a:ext cx="1330325" cy="59626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 algn="l">
              <a:buClrTx/>
              <a:buSzTx/>
              <a:buFontTx/>
            </a:pPr>
            <a:r>
              <a:rPr sz="32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先</a:t>
            </a:r>
            <a:r>
              <a:rPr lang="en-US" altLang="zh-CN" sz="32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/</a:t>
            </a:r>
            <a:r>
              <a:rPr sz="32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前</a:t>
            </a:r>
            <a:endParaRPr sz="3200" spc="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sym typeface="+mn-ea"/>
            </a:endParaRPr>
          </a:p>
        </p:txBody>
      </p:sp>
      <p:sp>
        <p:nvSpPr>
          <p:cNvPr id="2" name="标题 1"/>
          <p:cNvSpPr>
            <a:spLocks noGrp="1"/>
          </p:cNvSpPr>
          <p:nvPr/>
        </p:nvSpPr>
        <p:spPr>
          <a:xfrm>
            <a:off x="8133715" y="358140"/>
            <a:ext cx="1019175" cy="59626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 algn="l">
              <a:buClrTx/>
              <a:buSzTx/>
              <a:buFontTx/>
            </a:pPr>
            <a:r>
              <a:rPr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向前</a:t>
            </a:r>
            <a:endParaRPr spc="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sym typeface="+mn-ea"/>
            </a:endParaRPr>
          </a:p>
        </p:txBody>
      </p:sp>
      <p:sp>
        <p:nvSpPr>
          <p:cNvPr id="3" name="标题 1"/>
          <p:cNvSpPr>
            <a:spLocks noGrp="1"/>
          </p:cNvSpPr>
          <p:nvPr/>
        </p:nvSpPr>
        <p:spPr>
          <a:xfrm>
            <a:off x="8451850" y="1123950"/>
            <a:ext cx="1330325" cy="59626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 algn="l">
              <a:buClrTx/>
              <a:buSzTx/>
              <a:buFontTx/>
            </a:pPr>
            <a:r>
              <a:rPr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向前</a:t>
            </a:r>
            <a:endParaRPr spc="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sym typeface="+mn-ea"/>
            </a:endParaRPr>
          </a:p>
        </p:txBody>
      </p:sp>
      <p:sp>
        <p:nvSpPr>
          <p:cNvPr id="4" name="标题 1"/>
          <p:cNvSpPr>
            <a:spLocks noGrp="1"/>
          </p:cNvSpPr>
          <p:nvPr/>
        </p:nvSpPr>
        <p:spPr>
          <a:xfrm>
            <a:off x="8451850" y="1926590"/>
            <a:ext cx="1330325" cy="59626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 algn="l">
              <a:buClrTx/>
              <a:buSzTx/>
              <a:buFontTx/>
            </a:pPr>
            <a:r>
              <a:rPr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预见</a:t>
            </a:r>
            <a:endParaRPr spc="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sym typeface="+mn-ea"/>
            </a:endParaRPr>
          </a:p>
        </p:txBody>
      </p:sp>
      <p:sp>
        <p:nvSpPr>
          <p:cNvPr id="5" name="标题 1"/>
          <p:cNvSpPr>
            <a:spLocks noGrp="1"/>
          </p:cNvSpPr>
          <p:nvPr/>
        </p:nvSpPr>
        <p:spPr>
          <a:xfrm>
            <a:off x="8600440" y="2749550"/>
            <a:ext cx="1330325" cy="59626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 algn="l">
              <a:buClrTx/>
              <a:buSzTx/>
              <a:buFontTx/>
            </a:pPr>
            <a:r>
              <a:rPr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预知</a:t>
            </a:r>
            <a:endParaRPr spc="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sym typeface="+mn-ea"/>
            </a:endParaRPr>
          </a:p>
        </p:txBody>
      </p:sp>
      <p:sp>
        <p:nvSpPr>
          <p:cNvPr id="7" name="标题 1"/>
          <p:cNvSpPr>
            <a:spLocks noGrp="1"/>
          </p:cNvSpPr>
          <p:nvPr/>
        </p:nvSpPr>
        <p:spPr>
          <a:xfrm>
            <a:off x="8324850" y="3562350"/>
            <a:ext cx="2806700" cy="59626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 algn="l">
              <a:buClrTx/>
              <a:buSzTx/>
              <a:buFontTx/>
            </a:pPr>
            <a:r>
              <a:rPr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预言</a:t>
            </a:r>
            <a:r>
              <a:rPr lang="en-US" altLang="zh-CN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;</a:t>
            </a:r>
            <a:r>
              <a:rPr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预示</a:t>
            </a:r>
            <a:r>
              <a:rPr lang="en-US" altLang="zh-CN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;</a:t>
            </a:r>
            <a:r>
              <a:rPr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预告</a:t>
            </a:r>
            <a:endParaRPr spc="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sym typeface="+mn-ea"/>
            </a:endParaRPr>
          </a:p>
        </p:txBody>
      </p:sp>
      <p:sp>
        <p:nvSpPr>
          <p:cNvPr id="8" name="标题 1"/>
          <p:cNvSpPr>
            <a:spLocks noGrp="1"/>
          </p:cNvSpPr>
          <p:nvPr/>
        </p:nvSpPr>
        <p:spPr>
          <a:xfrm>
            <a:off x="8876030" y="4374515"/>
            <a:ext cx="1971675" cy="59626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 algn="l">
              <a:buClrTx/>
              <a:buSzTx/>
              <a:buFontTx/>
            </a:pPr>
            <a:r>
              <a:rPr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预报</a:t>
            </a:r>
            <a:r>
              <a:rPr lang="en-US" altLang="zh-CN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,</a:t>
            </a:r>
            <a:r>
              <a:rPr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预测</a:t>
            </a:r>
            <a:endParaRPr spc="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sym typeface="+mn-ea"/>
            </a:endParaRPr>
          </a:p>
        </p:txBody>
      </p:sp>
      <p:sp>
        <p:nvSpPr>
          <p:cNvPr id="9" name="标题 1"/>
          <p:cNvSpPr>
            <a:spLocks noGrp="1"/>
          </p:cNvSpPr>
          <p:nvPr/>
        </p:nvSpPr>
        <p:spPr>
          <a:xfrm>
            <a:off x="8239125" y="5170805"/>
            <a:ext cx="2608580" cy="59626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 algn="l">
              <a:buClrTx/>
              <a:buSzTx/>
              <a:buFontTx/>
            </a:pPr>
            <a:r>
              <a:rPr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先前的</a:t>
            </a:r>
            <a:r>
              <a:rPr lang="en-US" altLang="zh-CN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;</a:t>
            </a:r>
            <a:r>
              <a:rPr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前者的</a:t>
            </a:r>
            <a:endParaRPr spc="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sym typeface="+mn-ea"/>
            </a:endParaRPr>
          </a:p>
        </p:txBody>
      </p:sp>
      <p:sp>
        <p:nvSpPr>
          <p:cNvPr id="10" name="标题 1"/>
          <p:cNvSpPr>
            <a:spLocks noGrp="1"/>
          </p:cNvSpPr>
          <p:nvPr/>
        </p:nvSpPr>
        <p:spPr>
          <a:xfrm>
            <a:off x="8239125" y="5767070"/>
            <a:ext cx="3952875" cy="59626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 algn="l">
              <a:buClrTx/>
              <a:buSzTx/>
              <a:buFontTx/>
            </a:pPr>
            <a:r>
              <a:rPr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a. 最重要的</a:t>
            </a:r>
            <a:r>
              <a:rPr lang="en-US" altLang="zh-CN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;</a:t>
            </a:r>
            <a:r>
              <a:rPr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最先的</a:t>
            </a:r>
            <a:endParaRPr spc="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sym typeface="+mn-ea"/>
            </a:endParaRPr>
          </a:p>
          <a:p>
            <a:pPr lvl="0" algn="l">
              <a:buClrTx/>
              <a:buSzTx/>
              <a:buFontTx/>
            </a:pPr>
            <a:r>
              <a:rPr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ad. 首先</a:t>
            </a:r>
            <a:endParaRPr spc="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sym typeface="+mn-ea"/>
            </a:endParaRPr>
          </a:p>
        </p:txBody>
      </p:sp>
      <p:sp>
        <p:nvSpPr>
          <p:cNvPr id="11" name="标题 1"/>
          <p:cNvSpPr>
            <a:spLocks noGrp="1"/>
          </p:cNvSpPr>
          <p:nvPr/>
        </p:nvSpPr>
        <p:spPr>
          <a:xfrm>
            <a:off x="2312670" y="791210"/>
            <a:ext cx="1330325" cy="59626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 algn="l">
              <a:buClrTx/>
              <a:buSzTx/>
              <a:buFontTx/>
            </a:pPr>
            <a:r>
              <a:rPr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前言</a:t>
            </a:r>
            <a:endParaRPr spc="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sym typeface="+mn-ea"/>
            </a:endParaRPr>
          </a:p>
        </p:txBody>
      </p:sp>
      <p:sp>
        <p:nvSpPr>
          <p:cNvPr id="12" name="标题 1"/>
          <p:cNvSpPr>
            <a:spLocks noGrp="1"/>
          </p:cNvSpPr>
          <p:nvPr/>
        </p:nvSpPr>
        <p:spPr>
          <a:xfrm>
            <a:off x="2312670" y="1583690"/>
            <a:ext cx="1330325" cy="59626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 algn="l">
              <a:buClrTx/>
              <a:buSzTx/>
              <a:buFontTx/>
            </a:pPr>
            <a:r>
              <a:rPr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祖先</a:t>
            </a:r>
            <a:endParaRPr spc="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sym typeface="+mn-ea"/>
            </a:endParaRPr>
          </a:p>
        </p:txBody>
      </p:sp>
      <p:sp>
        <p:nvSpPr>
          <p:cNvPr id="13" name="标题 1"/>
          <p:cNvSpPr>
            <a:spLocks noGrp="1"/>
          </p:cNvSpPr>
          <p:nvPr/>
        </p:nvSpPr>
        <p:spPr>
          <a:xfrm>
            <a:off x="2312670" y="2400300"/>
            <a:ext cx="1330325" cy="59626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 algn="l">
              <a:buClrTx/>
              <a:buSzTx/>
              <a:buFontTx/>
            </a:pPr>
            <a:r>
              <a:rPr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先驱</a:t>
            </a:r>
            <a:endParaRPr spc="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sym typeface="+mn-ea"/>
            </a:endParaRPr>
          </a:p>
        </p:txBody>
      </p:sp>
      <p:sp>
        <p:nvSpPr>
          <p:cNvPr id="14" name="标题 1"/>
          <p:cNvSpPr>
            <a:spLocks noGrp="1"/>
          </p:cNvSpPr>
          <p:nvPr/>
        </p:nvSpPr>
        <p:spPr>
          <a:xfrm>
            <a:off x="2312670" y="3184525"/>
            <a:ext cx="1330325" cy="59626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 algn="l">
              <a:buClrTx/>
              <a:buSzTx/>
              <a:buFontTx/>
            </a:pPr>
            <a:r>
              <a:rPr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前景</a:t>
            </a:r>
            <a:endParaRPr spc="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sym typeface="+mn-ea"/>
            </a:endParaRPr>
          </a:p>
        </p:txBody>
      </p:sp>
      <p:sp>
        <p:nvSpPr>
          <p:cNvPr id="15" name="标题 1"/>
          <p:cNvSpPr>
            <a:spLocks noGrp="1"/>
          </p:cNvSpPr>
          <p:nvPr/>
        </p:nvSpPr>
        <p:spPr>
          <a:xfrm>
            <a:off x="1672590" y="4002405"/>
            <a:ext cx="1831975" cy="59626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 algn="l">
              <a:buClrTx/>
              <a:buSzTx/>
              <a:buFontTx/>
            </a:pPr>
            <a:r>
              <a:rPr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已往</a:t>
            </a:r>
            <a:r>
              <a:rPr lang="en-US" altLang="zh-CN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,</a:t>
            </a:r>
            <a:r>
              <a:rPr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过往</a:t>
            </a:r>
            <a:endParaRPr spc="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sym typeface="+mn-ea"/>
            </a:endParaRPr>
          </a:p>
        </p:txBody>
      </p:sp>
      <p:sp>
        <p:nvSpPr>
          <p:cNvPr id="16" name="标题 1"/>
          <p:cNvSpPr>
            <a:spLocks noGrp="1"/>
          </p:cNvSpPr>
          <p:nvPr/>
        </p:nvSpPr>
        <p:spPr>
          <a:xfrm>
            <a:off x="1672590" y="4845685"/>
            <a:ext cx="1747520" cy="59626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 algn="l">
              <a:buClrTx/>
              <a:buSzTx/>
              <a:buFontTx/>
            </a:pPr>
            <a:r>
              <a:rPr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前额</a:t>
            </a:r>
            <a:r>
              <a:rPr lang="en-US" altLang="zh-CN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,</a:t>
            </a:r>
            <a:r>
              <a:rPr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额头</a:t>
            </a:r>
            <a:endParaRPr spc="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sym typeface="+mn-ea"/>
            </a:endParaRPr>
          </a:p>
        </p:txBody>
      </p:sp>
      <p:sp>
        <p:nvSpPr>
          <p:cNvPr id="17" name="标题 1"/>
          <p:cNvSpPr>
            <a:spLocks noGrp="1"/>
          </p:cNvSpPr>
          <p:nvPr/>
        </p:nvSpPr>
        <p:spPr>
          <a:xfrm>
            <a:off x="2312670" y="5603875"/>
            <a:ext cx="1330325" cy="59626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 algn="l">
              <a:buClrTx/>
              <a:buSzTx/>
              <a:buFontTx/>
            </a:pPr>
            <a:r>
              <a:rPr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森林</a:t>
            </a:r>
            <a:endParaRPr spc="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sym typeface="+mn-ea"/>
            </a:endParaRPr>
          </a:p>
        </p:txBody>
      </p:sp>
    </p:spTree>
    <p:custDataLst>
      <p:tags r:id="rId2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6" grpId="1"/>
      <p:bldP spid="2" grpId="0"/>
      <p:bldP spid="2" grpId="1"/>
      <p:bldP spid="3" grpId="0"/>
      <p:bldP spid="3" grpId="1"/>
      <p:bldP spid="4" grpId="0"/>
      <p:bldP spid="4" grpId="1"/>
      <p:bldP spid="5" grpId="0"/>
      <p:bldP spid="5" grpId="1"/>
      <p:bldP spid="7" grpId="0"/>
      <p:bldP spid="7" grpId="1"/>
      <p:bldP spid="8" grpId="0"/>
      <p:bldP spid="8" grpId="1"/>
      <p:bldP spid="9" grpId="0"/>
      <p:bldP spid="9" grpId="1"/>
      <p:bldP spid="10" grpId="0"/>
      <p:bldP spid="10" grpId="1"/>
      <p:bldP spid="11" grpId="0"/>
      <p:bldP spid="11" grpId="1"/>
      <p:bldP spid="12" grpId="0"/>
      <p:bldP spid="12" grpId="1"/>
      <p:bldP spid="13" grpId="0"/>
      <p:bldP spid="13" grpId="1"/>
      <p:bldP spid="14" grpId="0"/>
      <p:bldP spid="14" grpId="1"/>
      <p:bldP spid="15" grpId="0"/>
      <p:bldP spid="15" grpId="1"/>
      <p:bldP spid="16" grpId="0"/>
      <p:bldP spid="16" grpId="1"/>
      <p:bldP spid="17" grpId="0"/>
      <p:bldP spid="17" grpId="1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0" name="文本框 99"/>
          <p:cNvSpPr txBox="1"/>
          <p:nvPr/>
        </p:nvSpPr>
        <p:spPr>
          <a:xfrm>
            <a:off x="203835" y="130175"/>
            <a:ext cx="11843385" cy="243014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0"/>
            <a:r>
              <a:rPr lang="en-US" sz="32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27. </a:t>
            </a:r>
            <a:r>
              <a:rPr lang="zh-CN" sz="32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take notes</a:t>
            </a:r>
            <a:r>
              <a:rPr lang="en-US" altLang="zh-CN" sz="32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_______</a:t>
            </a:r>
            <a:endParaRPr lang="en-US" altLang="zh-CN" sz="32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Listen to the teacher and </a:t>
            </a:r>
            <a:r>
              <a:rPr 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take notes</a:t>
            </a:r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.</a:t>
            </a:r>
            <a:r>
              <a:rPr 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听老师讲课并做记笔记</a:t>
            </a:r>
            <a:r>
              <a:rPr lang="zh-CN" sz="2400" b="1">
                <a:solidFill>
                  <a:srgbClr val="000000"/>
                </a:solidFill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。</a:t>
            </a:r>
            <a:endParaRPr lang="zh-CN" sz="2400" b="1">
              <a:solidFill>
                <a:srgbClr val="000000"/>
              </a:solidFill>
              <a:latin typeface="Times New Roman" panose="02020603050405020304" charset="0"/>
              <a:ea typeface="宋体" panose="02010600030101010101" pitchFamily="2" charset="-122"/>
              <a:cs typeface="Times New Roman" panose="02020603050405020304" charset="0"/>
            </a:endParaRPr>
          </a:p>
          <a:p>
            <a:pPr indent="0"/>
            <a:r>
              <a:rPr 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I </a:t>
            </a:r>
            <a:r>
              <a:rPr lang="zh-CN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take notes</a:t>
            </a:r>
            <a:r>
              <a:rPr 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 while listening and reading. 我边听边读边做笔记。 Students should </a:t>
            </a:r>
            <a:r>
              <a:rPr lang="zh-CN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take notes</a:t>
            </a:r>
            <a:r>
              <a:rPr 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 in class.学生在课堂上应该记笔记。</a:t>
            </a:r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She took out her notebook and began to </a:t>
            </a:r>
            <a:r>
              <a:rPr 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take notes</a:t>
            </a:r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. </a:t>
            </a:r>
            <a:r>
              <a:rPr 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她掏出笔记本,开始记笔记 。</a:t>
            </a:r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Please </a:t>
            </a:r>
            <a:r>
              <a:rPr 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take notes of </a:t>
            </a:r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the important words while you read. </a:t>
            </a:r>
            <a:r>
              <a:rPr 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请边读边把重要的单词记下来。</a:t>
            </a:r>
            <a:endParaRPr lang="zh-CN" altLang="en-US" sz="2400" b="1"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3" name="标题 1"/>
          <p:cNvSpPr>
            <a:spLocks noGrp="1"/>
          </p:cNvSpPr>
          <p:nvPr/>
        </p:nvSpPr>
        <p:spPr>
          <a:xfrm>
            <a:off x="2629535" y="130175"/>
            <a:ext cx="1528445" cy="59626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sz="3200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记笔记</a:t>
            </a:r>
            <a:endParaRPr lang="zh-CN" sz="32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algn="just">
              <a:lnSpc>
                <a:spcPct val="100000"/>
              </a:lnSpc>
              <a:buClrTx/>
              <a:buSzTx/>
              <a:buFontTx/>
            </a:pPr>
            <a:endParaRPr lang="zh-CN" sz="32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pic>
        <p:nvPicPr>
          <p:cNvPr id="22" name="图片 22" descr="gno-知填空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2501265"/>
            <a:ext cx="12192000" cy="4465955"/>
          </a:xfrm>
          <a:prstGeom prst="rect">
            <a:avLst/>
          </a:prstGeom>
        </p:spPr>
      </p:pic>
      <p:sp>
        <p:nvSpPr>
          <p:cNvPr id="6" name="标题 1"/>
          <p:cNvSpPr>
            <a:spLocks noGrp="1"/>
          </p:cNvSpPr>
          <p:nvPr/>
        </p:nvSpPr>
        <p:spPr>
          <a:xfrm>
            <a:off x="5811520" y="4515485"/>
            <a:ext cx="568960" cy="59626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 algn="l">
              <a:buClrTx/>
              <a:buSzTx/>
              <a:buFontTx/>
            </a:pPr>
            <a:r>
              <a:rPr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知</a:t>
            </a:r>
            <a:endParaRPr spc="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sym typeface="+mn-ea"/>
            </a:endParaRPr>
          </a:p>
        </p:txBody>
      </p:sp>
      <p:sp>
        <p:nvSpPr>
          <p:cNvPr id="2" name="标题 1"/>
          <p:cNvSpPr>
            <a:spLocks noGrp="1"/>
          </p:cNvSpPr>
          <p:nvPr/>
        </p:nvSpPr>
        <p:spPr>
          <a:xfrm>
            <a:off x="6996430" y="2560320"/>
            <a:ext cx="3397250" cy="68516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 algn="l">
              <a:buClrTx/>
              <a:buSzTx/>
              <a:buFontTx/>
            </a:pPr>
            <a:r>
              <a:rPr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vt.注意</a:t>
            </a:r>
            <a:r>
              <a:rPr lang="en-US" altLang="zh-CN"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;</a:t>
            </a:r>
            <a:r>
              <a:rPr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记录</a:t>
            </a:r>
            <a:r>
              <a:rPr lang="en-US" altLang="zh-CN"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;</a:t>
            </a:r>
            <a:r>
              <a:rPr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注解</a:t>
            </a:r>
            <a:endParaRPr sz="2000" spc="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sym typeface="+mn-ea"/>
            </a:endParaRPr>
          </a:p>
          <a:p>
            <a:pPr lvl="0" algn="l">
              <a:buClrTx/>
              <a:buSzTx/>
              <a:buFontTx/>
            </a:pPr>
            <a:r>
              <a:rPr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n.笔记</a:t>
            </a:r>
            <a:r>
              <a:rPr lang="en-US" altLang="zh-CN"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;</a:t>
            </a:r>
            <a:r>
              <a:rPr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便笺</a:t>
            </a:r>
            <a:r>
              <a:rPr lang="en-US" altLang="zh-CN"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;</a:t>
            </a:r>
            <a:r>
              <a:rPr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票据</a:t>
            </a:r>
            <a:r>
              <a:rPr lang="en-US" altLang="zh-CN"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;</a:t>
            </a:r>
            <a:r>
              <a:rPr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注解</a:t>
            </a:r>
            <a:r>
              <a:rPr lang="en-US" altLang="zh-CN"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;</a:t>
            </a:r>
            <a:r>
              <a:rPr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音符</a:t>
            </a:r>
            <a:endParaRPr sz="2000" spc="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sym typeface="+mn-ea"/>
            </a:endParaRPr>
          </a:p>
          <a:p>
            <a:pPr lvl="0" algn="l">
              <a:buClrTx/>
              <a:buSzTx/>
              <a:buFontTx/>
            </a:pPr>
            <a:endParaRPr sz="2000" spc="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sym typeface="+mn-ea"/>
            </a:endParaRPr>
          </a:p>
        </p:txBody>
      </p:sp>
      <p:sp>
        <p:nvSpPr>
          <p:cNvPr id="4" name="标题 1"/>
          <p:cNvSpPr>
            <a:spLocks noGrp="1"/>
          </p:cNvSpPr>
          <p:nvPr/>
        </p:nvSpPr>
        <p:spPr>
          <a:xfrm>
            <a:off x="7105650" y="3244850"/>
            <a:ext cx="3422650" cy="36893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 algn="l">
              <a:buClrTx/>
              <a:buSzTx/>
              <a:buFontTx/>
            </a:pPr>
            <a:r>
              <a:rPr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a.显著的</a:t>
            </a:r>
            <a:r>
              <a:rPr lang="en-US" altLang="zh-CN"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;</a:t>
            </a:r>
            <a:r>
              <a:rPr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著名的 n.名人</a:t>
            </a:r>
            <a:r>
              <a:rPr lang="en-US" altLang="zh-CN"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,</a:t>
            </a:r>
            <a:r>
              <a:rPr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显贵</a:t>
            </a:r>
            <a:endParaRPr sz="2000" spc="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sym typeface="+mn-ea"/>
            </a:endParaRPr>
          </a:p>
        </p:txBody>
      </p:sp>
      <p:sp>
        <p:nvSpPr>
          <p:cNvPr id="5" name="标题 1"/>
          <p:cNvSpPr>
            <a:spLocks noGrp="1"/>
          </p:cNvSpPr>
          <p:nvPr/>
        </p:nvSpPr>
        <p:spPr>
          <a:xfrm>
            <a:off x="7054850" y="3687445"/>
            <a:ext cx="4041775" cy="659130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 algn="l">
              <a:buClrTx/>
              <a:buSzTx/>
              <a:buFontTx/>
            </a:pPr>
            <a:r>
              <a:rPr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vt.注意到</a:t>
            </a:r>
            <a:r>
              <a:rPr lang="en-US" altLang="zh-CN"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,</a:t>
            </a:r>
            <a:r>
              <a:rPr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觉察到</a:t>
            </a:r>
            <a:endParaRPr sz="2000" spc="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sym typeface="+mn-ea"/>
            </a:endParaRPr>
          </a:p>
          <a:p>
            <a:pPr lvl="0" algn="l">
              <a:buClrTx/>
              <a:buSzTx/>
              <a:buFontTx/>
            </a:pPr>
            <a:r>
              <a:rPr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n.通知</a:t>
            </a:r>
            <a:r>
              <a:rPr lang="en-US" altLang="zh-CN"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,</a:t>
            </a:r>
            <a:r>
              <a:rPr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布告</a:t>
            </a:r>
            <a:r>
              <a:rPr lang="en-US" altLang="zh-CN"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,</a:t>
            </a:r>
            <a:r>
              <a:rPr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公告 </a:t>
            </a:r>
            <a:endParaRPr sz="2000" spc="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sym typeface="+mn-ea"/>
            </a:endParaRPr>
          </a:p>
          <a:p>
            <a:pPr lvl="0" algn="l">
              <a:buClrTx/>
              <a:buSzTx/>
              <a:buFontTx/>
            </a:pPr>
            <a:endParaRPr sz="2000" spc="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sym typeface="+mn-ea"/>
            </a:endParaRPr>
          </a:p>
        </p:txBody>
      </p:sp>
      <p:sp>
        <p:nvSpPr>
          <p:cNvPr id="7" name="标题 1"/>
          <p:cNvSpPr>
            <a:spLocks noGrp="1"/>
          </p:cNvSpPr>
          <p:nvPr/>
        </p:nvSpPr>
        <p:spPr>
          <a:xfrm>
            <a:off x="10528300" y="3687445"/>
            <a:ext cx="1588135" cy="36893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 algn="l">
              <a:buClrTx/>
              <a:buSzTx/>
              <a:buFontTx/>
            </a:pPr>
            <a:r>
              <a:rPr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显而易见的</a:t>
            </a:r>
            <a:r>
              <a:rPr lang="en-US" altLang="zh-CN"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,</a:t>
            </a:r>
            <a:endParaRPr lang="en-US" altLang="zh-CN" sz="2000" spc="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sym typeface="+mn-ea"/>
            </a:endParaRPr>
          </a:p>
          <a:p>
            <a:pPr lvl="0" algn="l">
              <a:buClrTx/>
              <a:buSzTx/>
              <a:buFontTx/>
            </a:pPr>
            <a:r>
              <a:rPr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显著的</a:t>
            </a:r>
            <a:endParaRPr sz="2000" spc="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sym typeface="+mn-ea"/>
            </a:endParaRPr>
          </a:p>
        </p:txBody>
      </p:sp>
      <p:sp>
        <p:nvSpPr>
          <p:cNvPr id="8" name="标题 1"/>
          <p:cNvSpPr>
            <a:spLocks noGrp="1"/>
          </p:cNvSpPr>
          <p:nvPr/>
        </p:nvSpPr>
        <p:spPr>
          <a:xfrm>
            <a:off x="7233920" y="4629150"/>
            <a:ext cx="1468755" cy="36893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 algn="l">
              <a:buClrTx/>
              <a:buSzTx/>
              <a:buFontTx/>
            </a:pPr>
            <a:r>
              <a:rPr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知道</a:t>
            </a:r>
            <a:r>
              <a:rPr lang="en-US" altLang="zh-CN"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;</a:t>
            </a:r>
            <a:r>
              <a:rPr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认识</a:t>
            </a:r>
            <a:r>
              <a:rPr lang="en-US" altLang="zh-CN"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;</a:t>
            </a:r>
            <a:endParaRPr lang="en-US" altLang="zh-CN" sz="2000" spc="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sym typeface="+mn-ea"/>
            </a:endParaRPr>
          </a:p>
          <a:p>
            <a:pPr lvl="0" algn="l">
              <a:buClrTx/>
              <a:buSzTx/>
              <a:buFontTx/>
            </a:pPr>
            <a:r>
              <a:rPr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懂得</a:t>
            </a:r>
            <a:r>
              <a:rPr lang="en-US" altLang="zh-CN"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;</a:t>
            </a:r>
            <a:r>
              <a:rPr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了解</a:t>
            </a:r>
            <a:endParaRPr sz="2000" spc="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sym typeface="+mn-ea"/>
            </a:endParaRPr>
          </a:p>
        </p:txBody>
      </p:sp>
      <p:sp>
        <p:nvSpPr>
          <p:cNvPr id="9" name="标题 1"/>
          <p:cNvSpPr>
            <a:spLocks noGrp="1"/>
          </p:cNvSpPr>
          <p:nvPr/>
        </p:nvSpPr>
        <p:spPr>
          <a:xfrm>
            <a:off x="9577070" y="4420235"/>
            <a:ext cx="1468755" cy="36893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 algn="l">
              <a:buClrTx/>
              <a:buSzTx/>
              <a:buFontTx/>
            </a:pPr>
            <a:r>
              <a:rPr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知识</a:t>
            </a:r>
            <a:r>
              <a:rPr lang="en-US" altLang="zh-CN"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;</a:t>
            </a:r>
            <a:r>
              <a:rPr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知道</a:t>
            </a:r>
            <a:endParaRPr sz="2000" spc="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sym typeface="+mn-ea"/>
            </a:endParaRPr>
          </a:p>
        </p:txBody>
      </p:sp>
      <p:sp>
        <p:nvSpPr>
          <p:cNvPr id="10" name="标题 1"/>
          <p:cNvSpPr>
            <a:spLocks noGrp="1"/>
          </p:cNvSpPr>
          <p:nvPr/>
        </p:nvSpPr>
        <p:spPr>
          <a:xfrm>
            <a:off x="9824720" y="4789170"/>
            <a:ext cx="1353185" cy="36893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 algn="l">
              <a:buClrTx/>
              <a:buSzTx/>
              <a:buFontTx/>
            </a:pPr>
            <a:r>
              <a:rPr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认可</a:t>
            </a:r>
            <a:r>
              <a:rPr lang="en-US" altLang="zh-CN"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;</a:t>
            </a:r>
            <a:r>
              <a:rPr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答谢</a:t>
            </a:r>
            <a:endParaRPr sz="2000" spc="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sym typeface="+mn-ea"/>
            </a:endParaRPr>
          </a:p>
        </p:txBody>
      </p:sp>
      <p:sp>
        <p:nvSpPr>
          <p:cNvPr id="11" name="标题 1"/>
          <p:cNvSpPr>
            <a:spLocks noGrp="1"/>
          </p:cNvSpPr>
          <p:nvPr/>
        </p:nvSpPr>
        <p:spPr>
          <a:xfrm>
            <a:off x="9692640" y="5111750"/>
            <a:ext cx="1973580" cy="36893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 algn="l">
              <a:buClrTx/>
              <a:buSzTx/>
              <a:buFontTx/>
            </a:pPr>
            <a:r>
              <a:rPr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未知的</a:t>
            </a:r>
            <a:r>
              <a:rPr lang="en-US" altLang="zh-CN"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;</a:t>
            </a:r>
            <a:r>
              <a:rPr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陌生的</a:t>
            </a:r>
            <a:r>
              <a:rPr lang="en-US" altLang="zh-CN"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,</a:t>
            </a:r>
            <a:r>
              <a:rPr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默默无闻的</a:t>
            </a:r>
            <a:endParaRPr sz="2000" spc="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sym typeface="+mn-ea"/>
            </a:endParaRPr>
          </a:p>
        </p:txBody>
      </p:sp>
      <p:sp>
        <p:nvSpPr>
          <p:cNvPr id="12" name="标题 1"/>
          <p:cNvSpPr>
            <a:spLocks noGrp="1"/>
          </p:cNvSpPr>
          <p:nvPr/>
        </p:nvSpPr>
        <p:spPr>
          <a:xfrm>
            <a:off x="7319645" y="5815965"/>
            <a:ext cx="1468755" cy="36893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 algn="l">
              <a:buClrTx/>
              <a:buSzTx/>
              <a:buFontTx/>
            </a:pPr>
            <a:r>
              <a:rPr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认出</a:t>
            </a:r>
            <a:r>
              <a:rPr lang="en-US" altLang="zh-CN"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;</a:t>
            </a:r>
            <a:r>
              <a:rPr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认可</a:t>
            </a:r>
            <a:endParaRPr sz="2000" spc="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sym typeface="+mn-ea"/>
            </a:endParaRPr>
          </a:p>
        </p:txBody>
      </p:sp>
      <p:sp>
        <p:nvSpPr>
          <p:cNvPr id="13" name="标题 1"/>
          <p:cNvSpPr>
            <a:spLocks noGrp="1"/>
          </p:cNvSpPr>
          <p:nvPr/>
        </p:nvSpPr>
        <p:spPr>
          <a:xfrm>
            <a:off x="9257030" y="5815965"/>
            <a:ext cx="1369695" cy="36893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 algn="l">
              <a:buClrTx/>
              <a:buSzTx/>
              <a:buFontTx/>
            </a:pPr>
            <a:r>
              <a:rPr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识别</a:t>
            </a:r>
            <a:r>
              <a:rPr lang="en-US" altLang="zh-CN"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;</a:t>
            </a:r>
            <a:r>
              <a:rPr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认可</a:t>
            </a:r>
            <a:endParaRPr sz="2000" spc="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sym typeface="+mn-ea"/>
            </a:endParaRPr>
          </a:p>
        </p:txBody>
      </p:sp>
      <p:sp>
        <p:nvSpPr>
          <p:cNvPr id="14" name="标题 1"/>
          <p:cNvSpPr>
            <a:spLocks noGrp="1"/>
          </p:cNvSpPr>
          <p:nvPr/>
        </p:nvSpPr>
        <p:spPr>
          <a:xfrm>
            <a:off x="7319645" y="6369685"/>
            <a:ext cx="3235960" cy="36893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 algn="l">
              <a:buClrTx/>
              <a:buSzTx/>
              <a:buFontTx/>
            </a:pPr>
            <a:r>
              <a:rPr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诊断</a:t>
            </a:r>
            <a:r>
              <a:rPr lang="en-US" altLang="zh-CN"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;</a:t>
            </a:r>
            <a:r>
              <a:rPr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判断</a:t>
            </a:r>
            <a:r>
              <a:rPr lang="en-US" altLang="zh-CN"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(</a:t>
            </a:r>
            <a:r>
              <a:rPr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dia-彻底</a:t>
            </a:r>
            <a:r>
              <a:rPr lang="en-US" altLang="zh-CN"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)</a:t>
            </a:r>
            <a:endParaRPr lang="en-US" altLang="zh-CN" sz="2000" spc="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sym typeface="+mn-ea"/>
            </a:endParaRPr>
          </a:p>
        </p:txBody>
      </p:sp>
      <p:sp>
        <p:nvSpPr>
          <p:cNvPr id="15" name="标题 1"/>
          <p:cNvSpPr>
            <a:spLocks noGrp="1"/>
          </p:cNvSpPr>
          <p:nvPr/>
        </p:nvSpPr>
        <p:spPr>
          <a:xfrm>
            <a:off x="2506345" y="2929255"/>
            <a:ext cx="1294765" cy="36893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 algn="l">
              <a:buClrTx/>
              <a:buSzTx/>
              <a:buFontTx/>
            </a:pPr>
            <a:r>
              <a:rPr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通知</a:t>
            </a:r>
            <a:r>
              <a:rPr lang="en-US" altLang="zh-CN"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,</a:t>
            </a:r>
            <a:r>
              <a:rPr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告知</a:t>
            </a:r>
            <a:endParaRPr sz="2000" spc="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sym typeface="+mn-ea"/>
            </a:endParaRPr>
          </a:p>
        </p:txBody>
      </p:sp>
      <p:sp>
        <p:nvSpPr>
          <p:cNvPr id="16" name="标题 1"/>
          <p:cNvSpPr>
            <a:spLocks noGrp="1"/>
          </p:cNvSpPr>
          <p:nvPr/>
        </p:nvSpPr>
        <p:spPr>
          <a:xfrm>
            <a:off x="2078990" y="3510915"/>
            <a:ext cx="1880870" cy="36893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 algn="l">
              <a:buClrTx/>
              <a:buSzTx/>
              <a:buFontTx/>
            </a:pPr>
            <a:r>
              <a:rPr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概念</a:t>
            </a:r>
            <a:r>
              <a:rPr lang="en-US" altLang="zh-CN"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;</a:t>
            </a:r>
            <a:r>
              <a:rPr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想法</a:t>
            </a:r>
            <a:r>
              <a:rPr lang="en-US" altLang="zh-CN"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;</a:t>
            </a:r>
            <a:r>
              <a:rPr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见解</a:t>
            </a:r>
            <a:endParaRPr sz="2000" spc="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sym typeface="+mn-ea"/>
            </a:endParaRPr>
          </a:p>
        </p:txBody>
      </p:sp>
      <p:sp>
        <p:nvSpPr>
          <p:cNvPr id="17" name="标题 1"/>
          <p:cNvSpPr>
            <a:spLocks noGrp="1"/>
          </p:cNvSpPr>
          <p:nvPr/>
        </p:nvSpPr>
        <p:spPr>
          <a:xfrm>
            <a:off x="2447290" y="4056380"/>
            <a:ext cx="3087370" cy="36893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 algn="l">
              <a:buClrTx/>
              <a:buSzTx/>
              <a:buFontTx/>
            </a:pPr>
            <a:r>
              <a:rPr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贵族的</a:t>
            </a:r>
            <a:r>
              <a:rPr lang="en-US" altLang="zh-CN"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;</a:t>
            </a:r>
            <a:r>
              <a:rPr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高尚的n.贵族</a:t>
            </a:r>
            <a:endParaRPr sz="2000" spc="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sym typeface="+mn-ea"/>
            </a:endParaRPr>
          </a:p>
        </p:txBody>
      </p:sp>
      <p:sp>
        <p:nvSpPr>
          <p:cNvPr id="18" name="标题 1"/>
          <p:cNvSpPr>
            <a:spLocks noGrp="1"/>
          </p:cNvSpPr>
          <p:nvPr/>
        </p:nvSpPr>
        <p:spPr>
          <a:xfrm>
            <a:off x="2198370" y="4515485"/>
            <a:ext cx="3087370" cy="36893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 algn="l">
              <a:buClrTx/>
              <a:buSzTx/>
              <a:buFontTx/>
            </a:pPr>
            <a:r>
              <a:rPr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臭名昭著的</a:t>
            </a:r>
            <a:r>
              <a:rPr lang="en-US" altLang="zh-CN"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,</a:t>
            </a:r>
            <a:endParaRPr lang="en-US" altLang="zh-CN" sz="2000" spc="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sym typeface="+mn-ea"/>
            </a:endParaRPr>
          </a:p>
          <a:p>
            <a:pPr lvl="0" algn="l">
              <a:buClrTx/>
              <a:buSzTx/>
              <a:buFontTx/>
            </a:pPr>
            <a:r>
              <a:rPr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声名狼藉的</a:t>
            </a:r>
            <a:endParaRPr sz="2000" spc="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sym typeface="+mn-ea"/>
            </a:endParaRPr>
          </a:p>
        </p:txBody>
      </p:sp>
      <p:sp>
        <p:nvSpPr>
          <p:cNvPr id="19" name="标题 1"/>
          <p:cNvSpPr>
            <a:spLocks noGrp="1"/>
          </p:cNvSpPr>
          <p:nvPr/>
        </p:nvSpPr>
        <p:spPr>
          <a:xfrm>
            <a:off x="2726690" y="5387975"/>
            <a:ext cx="1791970" cy="36893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 algn="l">
              <a:buClrTx/>
              <a:buSzTx/>
              <a:buFontTx/>
            </a:pPr>
            <a:r>
              <a:rPr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忽视</a:t>
            </a:r>
            <a:r>
              <a:rPr lang="en-US" altLang="zh-CN"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;</a:t>
            </a:r>
            <a:r>
              <a:rPr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不理睬</a:t>
            </a:r>
            <a:endParaRPr sz="2000" spc="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sym typeface="+mn-ea"/>
            </a:endParaRPr>
          </a:p>
        </p:txBody>
      </p:sp>
      <p:sp>
        <p:nvSpPr>
          <p:cNvPr id="20" name="标题 1"/>
          <p:cNvSpPr>
            <a:spLocks noGrp="1"/>
          </p:cNvSpPr>
          <p:nvPr/>
        </p:nvSpPr>
        <p:spPr>
          <a:xfrm>
            <a:off x="837565" y="5158105"/>
            <a:ext cx="1791970" cy="36893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 algn="l">
              <a:buClrTx/>
              <a:buSzTx/>
              <a:buFontTx/>
            </a:pPr>
            <a:r>
              <a:rPr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无知的</a:t>
            </a:r>
            <a:r>
              <a:rPr lang="en-US" altLang="zh-CN"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;</a:t>
            </a:r>
            <a:r>
              <a:rPr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愚昧的</a:t>
            </a:r>
            <a:endParaRPr sz="2000" spc="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sym typeface="+mn-ea"/>
            </a:endParaRPr>
          </a:p>
        </p:txBody>
      </p:sp>
      <p:sp>
        <p:nvSpPr>
          <p:cNvPr id="21" name="标题 1"/>
          <p:cNvSpPr>
            <a:spLocks noGrp="1"/>
          </p:cNvSpPr>
          <p:nvPr/>
        </p:nvSpPr>
        <p:spPr>
          <a:xfrm>
            <a:off x="1073150" y="5597525"/>
            <a:ext cx="1791970" cy="36893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 algn="l">
              <a:buClrTx/>
              <a:buSzTx/>
              <a:buFontTx/>
            </a:pPr>
            <a:r>
              <a:rPr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无知</a:t>
            </a:r>
            <a:r>
              <a:rPr lang="en-US" altLang="zh-CN"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;</a:t>
            </a:r>
            <a:r>
              <a:rPr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愚昧</a:t>
            </a:r>
            <a:endParaRPr sz="2000" spc="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sym typeface="+mn-ea"/>
            </a:endParaRPr>
          </a:p>
        </p:txBody>
      </p:sp>
      <p:sp>
        <p:nvSpPr>
          <p:cNvPr id="23" name="标题 1"/>
          <p:cNvSpPr>
            <a:spLocks noGrp="1"/>
          </p:cNvSpPr>
          <p:nvPr/>
        </p:nvSpPr>
        <p:spPr>
          <a:xfrm>
            <a:off x="2726690" y="6184900"/>
            <a:ext cx="1791970" cy="36893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 algn="l">
              <a:buClrTx/>
              <a:buSzTx/>
              <a:buFontTx/>
            </a:pPr>
            <a:r>
              <a:rPr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指示</a:t>
            </a:r>
            <a:r>
              <a:rPr lang="en-US" altLang="zh-CN"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,</a:t>
            </a:r>
            <a:r>
              <a:rPr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表示</a:t>
            </a:r>
            <a:endParaRPr sz="2000" spc="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sym typeface="+mn-ea"/>
            </a:endParaRPr>
          </a:p>
        </p:txBody>
      </p:sp>
    </p:spTree>
    <p:custDataLst>
      <p:tags r:id="rId2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3" grpId="1"/>
      <p:bldP spid="6" grpId="0"/>
      <p:bldP spid="6" grpId="1"/>
      <p:bldP spid="2" grpId="0"/>
      <p:bldP spid="2" grpId="1"/>
      <p:bldP spid="4" grpId="0"/>
      <p:bldP spid="4" grpId="1"/>
      <p:bldP spid="5" grpId="0"/>
      <p:bldP spid="5" grpId="1"/>
      <p:bldP spid="7" grpId="0"/>
      <p:bldP spid="7" grpId="1"/>
      <p:bldP spid="8" grpId="0"/>
      <p:bldP spid="8" grpId="1"/>
      <p:bldP spid="9" grpId="0"/>
      <p:bldP spid="9" grpId="1"/>
      <p:bldP spid="10" grpId="0"/>
      <p:bldP spid="10" grpId="1"/>
      <p:bldP spid="11" grpId="0"/>
      <p:bldP spid="11" grpId="1"/>
      <p:bldP spid="12" grpId="0"/>
      <p:bldP spid="12" grpId="1"/>
      <p:bldP spid="13" grpId="0"/>
      <p:bldP spid="13" grpId="1"/>
      <p:bldP spid="14" grpId="0"/>
      <p:bldP spid="14" grpId="1"/>
      <p:bldP spid="15" grpId="0"/>
      <p:bldP spid="15" grpId="1"/>
      <p:bldP spid="16" grpId="0"/>
      <p:bldP spid="16" grpId="1"/>
      <p:bldP spid="17" grpId="0"/>
      <p:bldP spid="17" grpId="1"/>
      <p:bldP spid="18" grpId="0"/>
      <p:bldP spid="18" grpId="1"/>
      <p:bldP spid="19" grpId="0"/>
      <p:bldP spid="19" grpId="1"/>
      <p:bldP spid="20" grpId="0"/>
      <p:bldP spid="20" grpId="1"/>
      <p:bldP spid="21" grpId="0"/>
      <p:bldP spid="21" grpId="1"/>
      <p:bldP spid="23" grpId="0"/>
      <p:bldP spid="23" grpId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35890" y="235585"/>
            <a:ext cx="11889740" cy="6101715"/>
          </a:xfrm>
        </p:spPr>
        <p:txBody>
          <a:bodyPr>
            <a:noAutofit/>
          </a:bodyPr>
          <a:p>
            <a:pPr marL="0" algn="l">
              <a:lnSpc>
                <a:spcPct val="100000"/>
              </a:lnSpc>
              <a:spcAft>
                <a:spcPts val="0"/>
              </a:spcAft>
              <a:buClrTx/>
              <a:buSzTx/>
              <a:buFontTx/>
              <a:buNone/>
            </a:pPr>
            <a:r>
              <a:rPr lang="en-US" sz="3200" b="1" kern="1000" spc="0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_______________</a:t>
            </a:r>
            <a:r>
              <a:rPr sz="3200" b="1" kern="1000" spc="0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换取</a:t>
            </a:r>
            <a:endParaRPr lang="en-US" sz="3200" b="1" kern="1000" spc="0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marL="0" algn="l">
              <a:lnSpc>
                <a:spcPct val="100000"/>
              </a:lnSpc>
              <a:spcAft>
                <a:spcPts val="0"/>
              </a:spcAft>
              <a:buClrTx/>
              <a:buSzTx/>
              <a:buFontTx/>
              <a:buNone/>
            </a:pPr>
            <a:r>
              <a:rPr lang="en-US" sz="3200" b="1" kern="1000" spc="0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____________________ </a:t>
            </a:r>
            <a:r>
              <a:rPr lang="en-US" sz="3200" b="1" kern="1000" spc="0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与某人交换某物   </a:t>
            </a:r>
            <a:r>
              <a:rPr lang="en-US" sz="3200" b="1" kern="1000" spc="0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endParaRPr lang="en-US" sz="3200" b="1" kern="1000" spc="0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marL="0" algn="l">
              <a:lnSpc>
                <a:spcPct val="100000"/>
              </a:lnSpc>
              <a:spcAft>
                <a:spcPts val="0"/>
              </a:spcAft>
              <a:buClrTx/>
              <a:buSzTx/>
              <a:buFontTx/>
              <a:buNone/>
            </a:pPr>
            <a:r>
              <a:rPr lang="en-US" sz="3200" b="1" kern="1000" spc="0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________________ </a:t>
            </a:r>
            <a:r>
              <a:rPr lang="en-US" sz="3200" b="1" kern="1000" spc="0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把A换成B</a:t>
            </a:r>
            <a:endParaRPr lang="en-US" sz="3200" b="1" kern="1000" spc="0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marL="0" algn="l">
              <a:lnSpc>
                <a:spcPct val="100000"/>
              </a:lnSpc>
              <a:spcAft>
                <a:spcPts val="0"/>
              </a:spcAft>
              <a:buClrTx/>
              <a:buSzTx/>
              <a:buFontTx/>
              <a:buNone/>
            </a:pPr>
            <a:endParaRPr lang="en-US" sz="3200" b="1" kern="1000" spc="0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marL="0" algn="l">
              <a:lnSpc>
                <a:spcPct val="100000"/>
              </a:lnSpc>
              <a:spcAft>
                <a:spcPts val="0"/>
              </a:spcAft>
              <a:buClrTx/>
              <a:buSzTx/>
              <a:buFontTx/>
              <a:buNone/>
            </a:pPr>
            <a:r>
              <a:rPr lang="en-US" sz="2400" b="1" kern="1000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They sold eggs </a:t>
            </a:r>
            <a:r>
              <a:rPr lang="en-US" sz="2400" b="1" kern="1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_______________</a:t>
            </a:r>
            <a:r>
              <a:rPr lang="en-US" sz="2400" b="1" kern="1000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salt and tea.他们把鸡蛋卖掉换取茶叶和盐。</a:t>
            </a:r>
            <a:endParaRPr lang="en-US" sz="2400" b="1" kern="1000" spc="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marL="0" algn="l">
              <a:lnSpc>
                <a:spcPct val="100000"/>
              </a:lnSpc>
              <a:spcAft>
                <a:spcPts val="0"/>
              </a:spcAft>
              <a:buClrTx/>
              <a:buSzTx/>
              <a:buFontTx/>
              <a:buNone/>
            </a:pPr>
            <a:r>
              <a:rPr lang="en-US" sz="2400" b="1" kern="1000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Linda teaches me French </a:t>
            </a:r>
            <a:r>
              <a:rPr lang="en-US" sz="2400" b="1" kern="1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_______________</a:t>
            </a:r>
            <a:r>
              <a:rPr lang="en-US" sz="2400" b="1" kern="1000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Chinese lessons.</a:t>
            </a:r>
            <a:endParaRPr lang="en-US" sz="2400" b="1" kern="1000" spc="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marL="0" algn="l">
              <a:lnSpc>
                <a:spcPct val="100000"/>
              </a:lnSpc>
              <a:spcAft>
                <a:spcPts val="0"/>
              </a:spcAft>
              <a:buClrTx/>
              <a:buSzTx/>
              <a:buFontTx/>
              <a:buNone/>
            </a:pPr>
            <a:r>
              <a:rPr lang="en-US" sz="2400" b="1" kern="1000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琳达教我法语，作为交换我教她汉语。</a:t>
            </a:r>
            <a:endParaRPr lang="en-US" sz="2400" b="1" kern="1000" spc="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marL="0" algn="l">
              <a:lnSpc>
                <a:spcPct val="100000"/>
              </a:lnSpc>
              <a:spcAft>
                <a:spcPts val="0"/>
              </a:spcAft>
              <a:buClrTx/>
              <a:buSzTx/>
              <a:buFontTx/>
              <a:buNone/>
            </a:pPr>
            <a:r>
              <a:rPr lang="en-US" sz="2400" b="1" kern="1000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I </a:t>
            </a:r>
            <a:r>
              <a:rPr lang="en-US" sz="2400" b="1" kern="1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_________</a:t>
            </a:r>
            <a:r>
              <a:rPr lang="en-US" sz="2400" b="1" kern="1000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learning experience </a:t>
            </a:r>
            <a:r>
              <a:rPr lang="en-US" sz="2400" b="1" kern="1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</a:t>
            </a:r>
            <a:r>
              <a:rPr lang="en-US" sz="2400" b="1" kern="1000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my classmates. 我与同学交流学习经验。</a:t>
            </a:r>
            <a:endParaRPr lang="en-US" sz="2400" b="1" kern="1000" spc="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marL="0" algn="l">
              <a:lnSpc>
                <a:spcPct val="100000"/>
              </a:lnSpc>
              <a:spcAft>
                <a:spcPts val="0"/>
              </a:spcAft>
              <a:buClrTx/>
              <a:buSzTx/>
              <a:buFontTx/>
              <a:buNone/>
            </a:pPr>
            <a:r>
              <a:rPr lang="en-US" sz="2400" b="1" kern="1000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I shook hands and </a:t>
            </a:r>
            <a:r>
              <a:rPr lang="en-US" sz="2400" b="1" kern="1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_________</a:t>
            </a:r>
            <a:r>
              <a:rPr lang="en-US" sz="2400" b="1" kern="1000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a few words </a:t>
            </a:r>
            <a:r>
              <a:rPr lang="en-US" sz="2400" b="1" kern="1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</a:t>
            </a:r>
            <a:r>
              <a:rPr lang="en-US" sz="2400" b="1" kern="1000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the manager.</a:t>
            </a:r>
            <a:endParaRPr lang="en-US" sz="2400" b="1" kern="1000" spc="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marL="0" algn="l">
              <a:lnSpc>
                <a:spcPct val="100000"/>
              </a:lnSpc>
              <a:spcAft>
                <a:spcPts val="0"/>
              </a:spcAft>
              <a:buClrTx/>
              <a:buSzTx/>
              <a:buFontTx/>
              <a:buNone/>
            </a:pPr>
            <a:r>
              <a:rPr lang="en-US" sz="2400" b="1" kern="1000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我与经理握手，相互交谈了几句。</a:t>
            </a:r>
            <a:endParaRPr lang="en-US" sz="2400" b="1" kern="1000" spc="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marL="0" algn="l">
              <a:lnSpc>
                <a:spcPct val="100000"/>
              </a:lnSpc>
              <a:spcAft>
                <a:spcPts val="0"/>
              </a:spcAft>
              <a:buClrTx/>
              <a:buSzTx/>
              <a:buFontTx/>
              <a:buNone/>
            </a:pPr>
            <a:r>
              <a:rPr lang="en-US" sz="2400" b="1" kern="1000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If you are not satisfied with the car, you can always </a:t>
            </a:r>
            <a:r>
              <a:rPr lang="en-US" sz="2400" b="1" kern="1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_________</a:t>
            </a:r>
            <a:r>
              <a:rPr lang="en-US" sz="2400" b="1" kern="1000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it </a:t>
            </a:r>
            <a:r>
              <a:rPr lang="en-US" sz="2400" b="1" kern="1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___</a:t>
            </a:r>
            <a:r>
              <a:rPr lang="en-US" sz="2400" b="1" kern="1000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another.</a:t>
            </a:r>
            <a:endParaRPr lang="en-US" sz="2400" b="1" kern="1000" spc="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marL="0" algn="l">
              <a:lnSpc>
                <a:spcPct val="100000"/>
              </a:lnSpc>
              <a:spcAft>
                <a:spcPts val="0"/>
              </a:spcAft>
              <a:buClrTx/>
              <a:buSzTx/>
              <a:buFontTx/>
              <a:buNone/>
            </a:pPr>
            <a:r>
              <a:rPr lang="en-US" sz="2400" b="1" kern="1000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如果你对车不满意，可以随时另换一辆。</a:t>
            </a:r>
            <a:endParaRPr lang="en-US" sz="2400" b="1" kern="1000" spc="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marL="0" algn="l">
              <a:lnSpc>
                <a:spcPct val="100000"/>
              </a:lnSpc>
              <a:spcAft>
                <a:spcPts val="0"/>
              </a:spcAft>
              <a:buClrTx/>
              <a:buSzTx/>
              <a:buFontTx/>
              <a:buNone/>
            </a:pPr>
            <a:r>
              <a:rPr lang="en-US" sz="2400" b="1" kern="1000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I am going to America next week, so I have to </a:t>
            </a:r>
            <a:r>
              <a:rPr lang="en-US" sz="2400" b="1" kern="1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</a:t>
            </a:r>
            <a:r>
              <a:rPr lang="en-US" sz="2400" b="1" kern="1000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some RMB </a:t>
            </a:r>
            <a:r>
              <a:rPr lang="en-US" sz="2400" b="1" kern="1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___</a:t>
            </a:r>
            <a:r>
              <a:rPr lang="en-US" sz="2400" b="1" kern="1000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dollars.</a:t>
            </a:r>
            <a:endParaRPr lang="en-US" sz="2400" b="1" kern="1000" spc="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marL="0" algn="l">
              <a:lnSpc>
                <a:spcPct val="100000"/>
              </a:lnSpc>
              <a:spcAft>
                <a:spcPts val="0"/>
              </a:spcAft>
              <a:buClrTx/>
              <a:buSzTx/>
              <a:buFontTx/>
              <a:buNone/>
            </a:pPr>
            <a:r>
              <a:rPr lang="en-US" sz="2400" b="1" kern="1000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我下周要去美国，所以得把人民币兑换成美金。</a:t>
            </a:r>
            <a:endParaRPr lang="en-US" sz="2400" b="1" kern="1000" spc="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229870" y="235585"/>
            <a:ext cx="2839085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en-US" sz="32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in exchange for </a:t>
            </a:r>
            <a:endParaRPr lang="en-US" altLang="en-US" sz="32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229870" y="685800"/>
            <a:ext cx="396494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en-US" sz="32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exchange sth. with sb. </a:t>
            </a:r>
            <a:endParaRPr lang="en-US" altLang="en-US" sz="32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229870" y="1269365"/>
            <a:ext cx="312039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en-US" sz="32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exchange A for B</a:t>
            </a:r>
            <a:endParaRPr lang="en-US" altLang="en-US" sz="32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2239645" y="2191385"/>
            <a:ext cx="218059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en-US" sz="2400" b="1" kern="100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in exchange for</a:t>
            </a:r>
            <a:endParaRPr lang="en-US" altLang="en-US" sz="24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3611880" y="2573655"/>
            <a:ext cx="218059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en-US" sz="2400" b="1" kern="100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in exchange for</a:t>
            </a:r>
            <a:endParaRPr lang="en-US" altLang="en-US" sz="24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424815" y="3318510"/>
            <a:ext cx="1384935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exchange</a:t>
            </a:r>
            <a:endParaRPr lang="en-US" altLang="en-US" sz="24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4420235" y="3318510"/>
            <a:ext cx="758825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en-US" sz="2400" b="1" kern="100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with</a:t>
            </a:r>
            <a:endParaRPr lang="en-US" altLang="en-US" sz="24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1" name="文本框 10"/>
          <p:cNvSpPr txBox="1"/>
          <p:nvPr/>
        </p:nvSpPr>
        <p:spPr>
          <a:xfrm>
            <a:off x="2552700" y="3671570"/>
            <a:ext cx="15544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exchanged</a:t>
            </a:r>
            <a:endParaRPr lang="en-US" altLang="en-US" sz="24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2" name="文本框 11"/>
          <p:cNvSpPr txBox="1"/>
          <p:nvPr/>
        </p:nvSpPr>
        <p:spPr>
          <a:xfrm>
            <a:off x="5701030" y="3671570"/>
            <a:ext cx="758825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en-US" sz="2400" b="1" kern="100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with</a:t>
            </a:r>
            <a:endParaRPr lang="en-US" altLang="en-US" sz="24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3" name="文本框 12"/>
          <p:cNvSpPr txBox="1"/>
          <p:nvPr/>
        </p:nvSpPr>
        <p:spPr>
          <a:xfrm>
            <a:off x="6887845" y="4416425"/>
            <a:ext cx="1384935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exchange</a:t>
            </a:r>
            <a:endParaRPr lang="en-US" altLang="en-US" sz="24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4" name="文本框 13"/>
          <p:cNvSpPr txBox="1"/>
          <p:nvPr/>
        </p:nvSpPr>
        <p:spPr>
          <a:xfrm>
            <a:off x="8585200" y="4416425"/>
            <a:ext cx="572135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en-US" sz="2400" b="1" kern="100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for</a:t>
            </a:r>
            <a:endParaRPr lang="en-US" altLang="en-US" sz="24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5" name="文本框 14"/>
          <p:cNvSpPr txBox="1"/>
          <p:nvPr/>
        </p:nvSpPr>
        <p:spPr>
          <a:xfrm>
            <a:off x="6131560" y="5121910"/>
            <a:ext cx="1384935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exchange</a:t>
            </a:r>
            <a:endParaRPr lang="en-US" altLang="en-US" sz="24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6" name="文本框 15"/>
          <p:cNvSpPr txBox="1"/>
          <p:nvPr/>
        </p:nvSpPr>
        <p:spPr>
          <a:xfrm>
            <a:off x="8937625" y="5121910"/>
            <a:ext cx="572135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en-US" sz="2400" b="1" kern="100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for</a:t>
            </a:r>
            <a:endParaRPr lang="en-US" altLang="en-US" sz="24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2" grpId="0"/>
      <p:bldP spid="4" grpId="0"/>
      <p:bldP spid="10" grpId="0"/>
      <p:bldP spid="6" grpId="0"/>
      <p:bldP spid="7" grpId="0"/>
      <p:bldP spid="8" grpId="0"/>
      <p:bldP spid="11" grpId="0"/>
      <p:bldP spid="12" grpId="0"/>
      <p:bldP spid="13" grpId="0"/>
      <p:bldP spid="14" grpId="0"/>
      <p:bldP spid="15" grpId="0"/>
      <p:bldP spid="16" grpId="0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0" name="文本框 99"/>
          <p:cNvSpPr txBox="1"/>
          <p:nvPr/>
        </p:nvSpPr>
        <p:spPr>
          <a:xfrm>
            <a:off x="95250" y="170180"/>
            <a:ext cx="12002135" cy="575437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marL="269875" indent="-269875"/>
            <a:r>
              <a:rPr lang="en-US" sz="3200" b="1">
                <a:solidFill>
                  <a:srgbClr val="000000"/>
                </a:solidFill>
                <a:latin typeface="Times New Roman" panose="02020603050405020304" charset="0"/>
              </a:rPr>
              <a:t>27. flash/[flæʃ/n.</a:t>
            </a:r>
            <a:r>
              <a:rPr lang="en-US" sz="32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_________vt.&amp;</a:t>
            </a:r>
            <a:r>
              <a:rPr lang="en-US" sz="3200" b="1">
                <a:solidFill>
                  <a:srgbClr val="000000"/>
                </a:solidFill>
                <a:latin typeface="Times New Roman" panose="02020603050405020304" charset="0"/>
                <a:sym typeface="+mn-ea"/>
              </a:rPr>
              <a:t>vi._</a:t>
            </a:r>
            <a:r>
              <a:rPr lang="en-US" sz="32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_____________</a:t>
            </a:r>
            <a:endParaRPr lang="en-US" sz="32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marL="269875" indent="-269875"/>
            <a:r>
              <a:rPr lang="en-US" sz="32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_________</a:t>
            </a:r>
            <a:r>
              <a:rPr lang="zh-CN" sz="3200" b="1">
                <a:solidFill>
                  <a:srgbClr val="7030A0"/>
                </a:solidFill>
                <a:cs typeface="Times New Roman" panose="02020603050405020304" charset="0"/>
              </a:rPr>
              <a:t>一瞬间</a:t>
            </a:r>
            <a:endParaRPr lang="zh-CN" sz="3200" b="1">
              <a:solidFill>
                <a:srgbClr val="000000"/>
              </a:solidFill>
              <a:cs typeface="Times New Roman" panose="02020603050405020304" charset="0"/>
            </a:endParaRPr>
          </a:p>
          <a:p>
            <a:pPr marL="269875" indent="-269875"/>
            <a:r>
              <a:rPr lang="en-US" sz="32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_________________</a:t>
            </a:r>
            <a:r>
              <a:rPr lang="en-US" sz="3200" b="1">
                <a:solidFill>
                  <a:srgbClr val="000000"/>
                </a:solidFill>
                <a:latin typeface="Times New Roman" panose="02020603050405020304" charset="0"/>
                <a:sym typeface="+mn-ea"/>
              </a:rPr>
              <a:t> </a:t>
            </a:r>
            <a:r>
              <a:rPr lang="zh-CN" sz="3200" b="1">
                <a:solidFill>
                  <a:srgbClr val="7030A0"/>
                </a:solidFill>
                <a:cs typeface="Times New Roman" panose="02020603050405020304" charset="0"/>
                <a:sym typeface="+mn-ea"/>
              </a:rPr>
              <a:t>一道闪电</a:t>
            </a:r>
            <a:endParaRPr lang="zh-CN" sz="3200" b="1">
              <a:solidFill>
                <a:srgbClr val="000000"/>
              </a:solidFill>
              <a:cs typeface="Times New Roman" panose="02020603050405020304" charset="0"/>
              <a:sym typeface="+mn-ea"/>
            </a:endParaRPr>
          </a:p>
          <a:p>
            <a:pPr marL="269875" indent="-269875"/>
            <a:endParaRPr lang="zh-CN" sz="3200" b="1">
              <a:solidFill>
                <a:srgbClr val="000000"/>
              </a:solidFill>
              <a:cs typeface="Times New Roman" panose="02020603050405020304" charset="0"/>
            </a:endParaRPr>
          </a:p>
          <a:p>
            <a:pPr marL="269875" indent="-269875"/>
            <a:r>
              <a:rPr lang="zh-CN" alt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flash cards</a:t>
            </a:r>
            <a:r>
              <a:rPr lang="zh-CN" altLang="en-US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 识字卡</a:t>
            </a:r>
            <a:endParaRPr lang="zh-CN" altLang="en-US" sz="24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269875" indent="-269875"/>
            <a:r>
              <a:rPr lang="zh-CN" altLang="en-US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Children can use </a:t>
            </a:r>
            <a:r>
              <a:rPr lang="zh-CN" alt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flash cards </a:t>
            </a:r>
            <a:r>
              <a:rPr lang="zh-CN" altLang="en-US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to learn English. 小孩可以使用识字卡来学英语。</a:t>
            </a:r>
            <a:endParaRPr lang="zh-CN" altLang="en-US" sz="24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269875" indent="-269875"/>
            <a:r>
              <a:rPr lang="zh-CN" alt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Flash card</a:t>
            </a:r>
            <a:r>
              <a:rPr lang="zh-CN" altLang="en-US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 is very useful to students. 教学卡片对学生很有用。</a:t>
            </a:r>
            <a:endParaRPr lang="zh-CN" altLang="en-US" sz="24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269875" indent="-269875"/>
            <a:r>
              <a:rPr lang="zh-CN" altLang="en-US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The </a:t>
            </a:r>
            <a:r>
              <a:rPr lang="zh-CN" alt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flash</a:t>
            </a:r>
            <a:r>
              <a:rPr lang="zh-CN" altLang="en-US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 sent the foxes running away. 闪光惊得狐狸逃窜。</a:t>
            </a:r>
            <a:endParaRPr lang="zh-CN" altLang="en-US" sz="24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269875" indent="-269875"/>
            <a:r>
              <a:rPr lang="zh-CN" altLang="en-US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The answer had come to him </a:t>
            </a:r>
            <a:r>
              <a:rPr lang="zh-CN" alt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in a flash</a:t>
            </a:r>
            <a:r>
              <a:rPr lang="zh-CN" altLang="en-US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.他一下子就有了答案。</a:t>
            </a:r>
            <a:endParaRPr lang="zh-CN" altLang="en-US" sz="24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269875" indent="-269875"/>
            <a:r>
              <a:rPr lang="zh-CN" altLang="en-US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It was done </a:t>
            </a:r>
            <a:r>
              <a:rPr lang="zh-CN" alt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in a flash</a:t>
            </a:r>
            <a:r>
              <a:rPr lang="zh-CN" altLang="en-US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. 一眨眼的工夫就完成了。</a:t>
            </a:r>
            <a:endParaRPr lang="zh-CN" altLang="en-US" sz="24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269875" indent="-269875"/>
            <a:r>
              <a:rPr lang="zh-CN" altLang="en-US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Lightning </a:t>
            </a:r>
            <a:r>
              <a:rPr lang="zh-CN" alt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flashed</a:t>
            </a:r>
            <a:r>
              <a:rPr lang="zh-CN" altLang="en-US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 in the distance.远处电光闪闪。</a:t>
            </a:r>
            <a:endParaRPr lang="zh-CN" altLang="en-US" sz="24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269875" indent="-269875"/>
            <a:r>
              <a:rPr lang="zh-CN" altLang="en-US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There is something wrong with the traffic light because only the red light </a:t>
            </a:r>
            <a:r>
              <a:rPr lang="zh-CN" alt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flashes</a:t>
            </a:r>
            <a:r>
              <a:rPr lang="zh-CN" altLang="en-US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 on and off.</a:t>
            </a:r>
            <a:endParaRPr lang="zh-CN" altLang="en-US" sz="24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269875" indent="-269875"/>
            <a:r>
              <a:rPr lang="zh-CN" altLang="en-US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交通灯出故障了，只有红灯一直在闪。</a:t>
            </a:r>
            <a:endParaRPr lang="zh-CN" altLang="en-US" sz="24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269875" indent="-269875"/>
            <a:r>
              <a:rPr lang="zh-CN" altLang="en-US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Why is that driver </a:t>
            </a:r>
            <a:r>
              <a:rPr lang="zh-CN" alt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flashing</a:t>
            </a:r>
            <a:r>
              <a:rPr lang="zh-CN" altLang="en-US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 his lights at us?为什么那个司机向我们闪着车灯？</a:t>
            </a:r>
            <a:endParaRPr lang="zh-CN" altLang="en-US" sz="24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3" name="标题 1"/>
          <p:cNvSpPr>
            <a:spLocks noGrp="1"/>
          </p:cNvSpPr>
          <p:nvPr/>
        </p:nvSpPr>
        <p:spPr>
          <a:xfrm>
            <a:off x="2966085" y="170180"/>
            <a:ext cx="1943735" cy="59626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sz="3200" spc="0">
                <a:solidFill>
                  <a:srgbClr val="7030A0"/>
                </a:solidFill>
                <a:uFillTx/>
                <a:cs typeface="Times New Roman" panose="02020603050405020304" charset="0"/>
                <a:sym typeface="+mn-ea"/>
              </a:rPr>
              <a:t>闪光;信号</a:t>
            </a:r>
            <a:endParaRPr sz="3200" spc="0">
              <a:solidFill>
                <a:srgbClr val="7030A0"/>
              </a:solidFill>
              <a:uFillTx/>
              <a:cs typeface="Times New Roman" panose="02020603050405020304" charset="0"/>
              <a:sym typeface="+mn-ea"/>
            </a:endParaRPr>
          </a:p>
        </p:txBody>
      </p:sp>
      <p:sp>
        <p:nvSpPr>
          <p:cNvPr id="2" name="标题 1"/>
          <p:cNvSpPr>
            <a:spLocks noGrp="1"/>
          </p:cNvSpPr>
          <p:nvPr/>
        </p:nvSpPr>
        <p:spPr>
          <a:xfrm>
            <a:off x="5910580" y="170180"/>
            <a:ext cx="3119755" cy="59626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sz="3200" spc="0">
                <a:solidFill>
                  <a:srgbClr val="7030A0"/>
                </a:solidFill>
                <a:uFillTx/>
                <a:cs typeface="Times New Roman" panose="02020603050405020304" charset="0"/>
                <a:sym typeface="+mn-ea"/>
              </a:rPr>
              <a:t>闪光</a:t>
            </a:r>
            <a:r>
              <a:rPr lang="en-US" altLang="zh-CN" sz="3200" spc="0">
                <a:solidFill>
                  <a:srgbClr val="7030A0"/>
                </a:solidFill>
                <a:uFillTx/>
                <a:cs typeface="Times New Roman" panose="02020603050405020304" charset="0"/>
                <a:sym typeface="+mn-ea"/>
              </a:rPr>
              <a:t>;</a:t>
            </a:r>
            <a:r>
              <a:rPr sz="3200" spc="0">
                <a:solidFill>
                  <a:srgbClr val="7030A0"/>
                </a:solidFill>
                <a:uFillTx/>
                <a:cs typeface="Times New Roman" panose="02020603050405020304" charset="0"/>
                <a:sym typeface="+mn-ea"/>
              </a:rPr>
              <a:t>发出</a:t>
            </a:r>
            <a:r>
              <a:rPr lang="en-US" altLang="zh-CN" sz="3200" spc="0">
                <a:solidFill>
                  <a:srgbClr val="7030A0"/>
                </a:solidFill>
                <a:uFillTx/>
                <a:cs typeface="Times New Roman" panose="02020603050405020304" charset="0"/>
                <a:sym typeface="+mn-ea"/>
              </a:rPr>
              <a:t>(</a:t>
            </a:r>
            <a:r>
              <a:rPr sz="3200" spc="0">
                <a:solidFill>
                  <a:srgbClr val="7030A0"/>
                </a:solidFill>
                <a:uFillTx/>
                <a:cs typeface="Times New Roman" panose="02020603050405020304" charset="0"/>
                <a:sym typeface="+mn-ea"/>
              </a:rPr>
              <a:t>信号</a:t>
            </a:r>
            <a:r>
              <a:rPr lang="en-US" altLang="zh-CN" sz="3200" spc="0">
                <a:solidFill>
                  <a:srgbClr val="7030A0"/>
                </a:solidFill>
                <a:uFillTx/>
                <a:cs typeface="Times New Roman" panose="02020603050405020304" charset="0"/>
                <a:sym typeface="+mn-ea"/>
              </a:rPr>
              <a:t>)</a:t>
            </a:r>
            <a:endParaRPr lang="en-US" altLang="zh-CN" sz="3200" spc="0">
              <a:solidFill>
                <a:srgbClr val="7030A0"/>
              </a:solidFill>
              <a:uFillTx/>
              <a:cs typeface="Times New Roman" panose="02020603050405020304" charset="0"/>
              <a:sym typeface="+mn-ea"/>
            </a:endParaRPr>
          </a:p>
        </p:txBody>
      </p:sp>
      <p:sp>
        <p:nvSpPr>
          <p:cNvPr id="4" name="标题 1"/>
          <p:cNvSpPr>
            <a:spLocks noGrp="1"/>
          </p:cNvSpPr>
          <p:nvPr/>
        </p:nvSpPr>
        <p:spPr>
          <a:xfrm>
            <a:off x="243840" y="699135"/>
            <a:ext cx="2150745" cy="59626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sz="3200" spc="0">
                <a:solidFill>
                  <a:schemeClr val="accent4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  <a:sym typeface="+mn-ea"/>
              </a:rPr>
              <a:t>in a flash</a:t>
            </a:r>
            <a:endParaRPr sz="3200" spc="0">
              <a:solidFill>
                <a:schemeClr val="accent4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5" name="标题 1"/>
          <p:cNvSpPr>
            <a:spLocks noGrp="1"/>
          </p:cNvSpPr>
          <p:nvPr/>
        </p:nvSpPr>
        <p:spPr>
          <a:xfrm>
            <a:off x="243840" y="1162050"/>
            <a:ext cx="3594100" cy="59626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sz="3200" spc="0">
                <a:solidFill>
                  <a:schemeClr val="accent4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  <a:sym typeface="+mn-ea"/>
              </a:rPr>
              <a:t>a flash of lightning</a:t>
            </a:r>
            <a:endParaRPr sz="3200" spc="0">
              <a:solidFill>
                <a:schemeClr val="accent4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3" grpId="1"/>
      <p:bldP spid="2" grpId="0"/>
      <p:bldP spid="2" grpId="1"/>
      <p:bldP spid="4" grpId="0"/>
      <p:bldP spid="4" grpId="1"/>
      <p:bldP spid="5" grpId="0"/>
      <p:bldP spid="5" grpId="1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0" name="文本框 99"/>
          <p:cNvSpPr txBox="1"/>
          <p:nvPr/>
        </p:nvSpPr>
        <p:spPr>
          <a:xfrm>
            <a:off x="253365" y="245745"/>
            <a:ext cx="11753850" cy="181483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marL="269875" indent="-269875"/>
            <a:r>
              <a:rPr lang="en-US" sz="2800" b="1">
                <a:latin typeface="Times New Roman" panose="02020603050405020304" charset="0"/>
              </a:rPr>
              <a:t>28. or</a:t>
            </a:r>
            <a:r>
              <a:rPr lang="en-US" sz="2800" b="1">
                <a:latin typeface="Times New Roman" panose="02020603050405020304" charset="0"/>
                <a:cs typeface="Times New Roman" panose="02020603050405020304" charset="0"/>
              </a:rPr>
              <a:t>ganize (BrE- ise) /'ɔ:(r)gənaɪz/ vt.&amp;vi. __________</a:t>
            </a:r>
            <a:endParaRPr lang="en-US" sz="2800" b="1">
              <a:latin typeface="Times New Roman" panose="02020603050405020304" charset="0"/>
              <a:cs typeface="Times New Roman" panose="02020603050405020304" charset="0"/>
            </a:endParaRPr>
          </a:p>
          <a:p>
            <a:pPr marL="269875" indent="-269875"/>
            <a:endParaRPr lang="en-US" sz="2800" b="1">
              <a:latin typeface="Times New Roman" panose="02020603050405020304" charset="0"/>
              <a:cs typeface="Times New Roman" panose="02020603050405020304" charset="0"/>
            </a:endParaRPr>
          </a:p>
          <a:p>
            <a:pPr marL="269875" indent="-269875"/>
            <a:r>
              <a:rPr lang="en-US" sz="2800" b="1">
                <a:latin typeface="Times New Roman" panose="02020603050405020304" charset="0"/>
                <a:cs typeface="Times New Roman" panose="02020603050405020304" charset="0"/>
              </a:rPr>
              <a:t>_____________(BrE- is</a:t>
            </a:r>
            <a:r>
              <a:rPr lang="zh-CN" sz="2800" b="1">
                <a:latin typeface="Times New Roman" panose="02020603050405020304" charset="0"/>
                <a:cs typeface="Times New Roman" panose="02020603050405020304" charset="0"/>
              </a:rPr>
              <a:t>ation</a:t>
            </a:r>
            <a:r>
              <a:rPr lang="en-US" altLang="zh-CN" sz="2800" b="1">
                <a:latin typeface="Times New Roman" panose="02020603050405020304" charset="0"/>
                <a:cs typeface="Times New Roman" panose="02020603050405020304" charset="0"/>
              </a:rPr>
              <a:t>)</a:t>
            </a:r>
            <a:r>
              <a:rPr lang="zh-CN" sz="2800" b="1">
                <a:latin typeface="Times New Roman" panose="02020603050405020304" charset="0"/>
                <a:cs typeface="Times New Roman" panose="02020603050405020304" charset="0"/>
              </a:rPr>
              <a:t>/ɔ:gənaɪˈzeɪʃn/</a:t>
            </a:r>
            <a:r>
              <a:rPr lang="en-US" altLang="zh-CN" sz="2800" b="1">
                <a:latin typeface="Times New Roman" panose="02020603050405020304" charset="0"/>
                <a:cs typeface="Times New Roman" panose="02020603050405020304" charset="0"/>
              </a:rPr>
              <a:t>n</a:t>
            </a:r>
            <a:r>
              <a:rPr lang="zh-CN" sz="2800" b="1">
                <a:latin typeface="Times New Roman" panose="02020603050405020304" charset="0"/>
                <a:cs typeface="Times New Roman" panose="02020603050405020304" charset="0"/>
              </a:rPr>
              <a:t>.</a:t>
            </a:r>
            <a:r>
              <a:rPr lang="zh-CN" sz="28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</a:rPr>
              <a:t>组织; 团体; 机构</a:t>
            </a:r>
            <a:endParaRPr lang="zh-CN" sz="28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269875" indent="-269875"/>
            <a:r>
              <a:rPr lang="zh-CN" sz="28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the World Health Organization </a:t>
            </a:r>
            <a:r>
              <a:rPr lang="zh-CN" sz="28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世界卫生组织</a:t>
            </a:r>
            <a:endParaRPr lang="zh-CN" altLang="en-US" sz="28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3" name="标题 1"/>
          <p:cNvSpPr>
            <a:spLocks noGrp="1"/>
          </p:cNvSpPr>
          <p:nvPr/>
        </p:nvSpPr>
        <p:spPr>
          <a:xfrm>
            <a:off x="6891655" y="170180"/>
            <a:ext cx="1954530" cy="59626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sz="3200" spc="0">
                <a:solidFill>
                  <a:srgbClr val="7030A0"/>
                </a:solidFill>
                <a:uFillTx/>
                <a:cs typeface="Times New Roman" panose="02020603050405020304" charset="0"/>
                <a:sym typeface="+mn-ea"/>
              </a:rPr>
              <a:t>组织</a:t>
            </a:r>
            <a:r>
              <a:rPr lang="en-US" altLang="zh-CN" sz="3200" spc="0">
                <a:solidFill>
                  <a:srgbClr val="7030A0"/>
                </a:solidFill>
                <a:uFillTx/>
                <a:cs typeface="Times New Roman" panose="02020603050405020304" charset="0"/>
                <a:sym typeface="+mn-ea"/>
              </a:rPr>
              <a:t>;</a:t>
            </a:r>
            <a:r>
              <a:rPr sz="3200" spc="0">
                <a:solidFill>
                  <a:srgbClr val="7030A0"/>
                </a:solidFill>
                <a:uFillTx/>
                <a:cs typeface="Times New Roman" panose="02020603050405020304" charset="0"/>
                <a:sym typeface="+mn-ea"/>
              </a:rPr>
              <a:t>组建</a:t>
            </a:r>
            <a:endParaRPr sz="3200" spc="0">
              <a:solidFill>
                <a:srgbClr val="7030A0"/>
              </a:solidFill>
              <a:uFillTx/>
              <a:cs typeface="Times New Roman" panose="02020603050405020304" charset="0"/>
              <a:sym typeface="+mn-ea"/>
            </a:endParaRPr>
          </a:p>
        </p:txBody>
      </p:sp>
      <p:sp>
        <p:nvSpPr>
          <p:cNvPr id="2" name="标题 1"/>
          <p:cNvSpPr>
            <a:spLocks noGrp="1"/>
          </p:cNvSpPr>
          <p:nvPr/>
        </p:nvSpPr>
        <p:spPr>
          <a:xfrm>
            <a:off x="253365" y="639445"/>
            <a:ext cx="11050905" cy="59626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spc="0">
                <a:solidFill>
                  <a:schemeClr val="accent4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  <a:sym typeface="+mn-ea"/>
              </a:rPr>
              <a:t>词根词缀：</a:t>
            </a:r>
            <a:r>
              <a:rPr lang="en-US" altLang="zh-CN" spc="0">
                <a:solidFill>
                  <a:schemeClr val="accent4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  <a:sym typeface="+mn-ea"/>
              </a:rPr>
              <a:t>org-(</a:t>
            </a:r>
            <a:r>
              <a:rPr spc="0">
                <a:solidFill>
                  <a:schemeClr val="accent4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  <a:sym typeface="+mn-ea"/>
              </a:rPr>
              <a:t>运作</a:t>
            </a:r>
            <a:r>
              <a:rPr lang="en-US" altLang="zh-CN" spc="0">
                <a:solidFill>
                  <a:schemeClr val="accent4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  <a:sym typeface="+mn-ea"/>
              </a:rPr>
              <a:t>)+an-(</a:t>
            </a:r>
            <a:r>
              <a:rPr spc="0">
                <a:solidFill>
                  <a:schemeClr val="accent4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  <a:sym typeface="+mn-ea"/>
              </a:rPr>
              <a:t>使</a:t>
            </a:r>
            <a:r>
              <a:rPr lang="en-US" altLang="zh-CN" spc="0">
                <a:solidFill>
                  <a:schemeClr val="accent4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  <a:sym typeface="+mn-ea"/>
              </a:rPr>
              <a:t>)+-ize(</a:t>
            </a:r>
            <a:r>
              <a:rPr spc="0">
                <a:solidFill>
                  <a:schemeClr val="accent4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  <a:sym typeface="+mn-ea"/>
              </a:rPr>
              <a:t>动词后缀</a:t>
            </a:r>
            <a:r>
              <a:rPr lang="en-US" altLang="zh-CN" spc="0">
                <a:solidFill>
                  <a:schemeClr val="accent4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  <a:sym typeface="+mn-ea"/>
              </a:rPr>
              <a:t>): </a:t>
            </a:r>
            <a:r>
              <a:rPr spc="0">
                <a:solidFill>
                  <a:schemeClr val="accent4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  <a:sym typeface="+mn-ea"/>
              </a:rPr>
              <a:t>使运作起来</a:t>
            </a:r>
            <a:r>
              <a:rPr lang="en-US" altLang="zh-CN" spc="0">
                <a:solidFill>
                  <a:schemeClr val="accent4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  <a:sym typeface="+mn-ea"/>
              </a:rPr>
              <a:t>——</a:t>
            </a:r>
            <a:r>
              <a:rPr spc="0">
                <a:solidFill>
                  <a:srgbClr val="7030A0"/>
                </a:solidFill>
                <a:uFillTx/>
                <a:latin typeface="Times New Roman" panose="02020603050405020304" charset="0"/>
                <a:cs typeface="Times New Roman" panose="02020603050405020304" charset="0"/>
                <a:sym typeface="+mn-ea"/>
              </a:rPr>
              <a:t>组织</a:t>
            </a:r>
            <a:endParaRPr spc="0">
              <a:solidFill>
                <a:srgbClr val="7030A0"/>
              </a:solidFill>
              <a:uFillTx/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4" name="标题 1"/>
          <p:cNvSpPr>
            <a:spLocks noGrp="1"/>
          </p:cNvSpPr>
          <p:nvPr/>
        </p:nvSpPr>
        <p:spPr>
          <a:xfrm>
            <a:off x="253365" y="1092200"/>
            <a:ext cx="2457450" cy="59626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sz="3200" spc="0">
                <a:solidFill>
                  <a:schemeClr val="accent4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  <a:sym typeface="+mn-ea"/>
              </a:rPr>
              <a:t>organization</a:t>
            </a:r>
            <a:endParaRPr sz="3200" spc="0">
              <a:solidFill>
                <a:schemeClr val="accent4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169545" y="2039620"/>
            <a:ext cx="11921490" cy="452310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0"/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to organize a meeting/party/trip/competition</a:t>
            </a:r>
            <a:r>
              <a:rPr 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/club组织筹备会议/聚会/旅行/比赛/俱乐部</a:t>
            </a:r>
            <a:endParaRPr lang="zh-CN" sz="24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/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How does Li Ming ________his thoughts? </a:t>
            </a:r>
            <a:r>
              <a:rPr 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李明是如何组织他的想法的？</a:t>
            </a:r>
            <a:endParaRPr lang="zh-CN" sz="24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r>
              <a:rPr 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We'll </a:t>
            </a:r>
            <a:r>
              <a:rPr lang="en-US" alt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________</a:t>
            </a:r>
            <a:r>
              <a:rPr 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some students into the basketball team. </a:t>
            </a:r>
            <a:endParaRPr lang="zh-CN" sz="24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r>
              <a:rPr 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我们将组织一些学生参加篮球队。Workers have the right </a:t>
            </a:r>
            <a:r>
              <a:rPr lang="en-US" alt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___________</a:t>
            </a:r>
            <a:r>
              <a:rPr 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trade unions according to law. </a:t>
            </a:r>
            <a:endParaRPr lang="zh-CN" sz="24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r>
              <a:rPr 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劳动者有权依法组织工会。His speech is well </a:t>
            </a:r>
            <a:r>
              <a:rPr lang="en-US" alt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_________</a:t>
            </a:r>
            <a:r>
              <a:rPr 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. 他的演讲很有条理。It's the first time farmers have decided </a:t>
            </a:r>
            <a:r>
              <a:rPr lang="en-US" alt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__________</a:t>
            </a:r>
            <a:r>
              <a:rPr 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. 这是农场主首次决定组织起来。He has the ability </a:t>
            </a:r>
            <a:r>
              <a:rPr lang="en-US" alt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__________</a:t>
            </a:r>
            <a:r>
              <a:rPr 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. 他很有组织才能。</a:t>
            </a:r>
            <a:endParaRPr lang="en-US" sz="24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r>
              <a:rPr 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They set up a charity </a:t>
            </a:r>
            <a:r>
              <a:rPr lang="en-US" alt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___________</a:t>
            </a:r>
            <a:r>
              <a:rPr 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 last year. 去年他们建立了一个慈善机构。</a:t>
            </a:r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No ___________ or individual are allowed to use the logo in advertisement or any other business activities. </a:t>
            </a:r>
            <a:r>
              <a:rPr 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任何团体或个人不得将标识用于广告或其他商业性活动。</a:t>
            </a:r>
            <a:endParaRPr lang="zh-CN" altLang="en-US" sz="2400" b="1"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6" name="标题 1"/>
          <p:cNvSpPr>
            <a:spLocks noGrp="1"/>
          </p:cNvSpPr>
          <p:nvPr/>
        </p:nvSpPr>
        <p:spPr>
          <a:xfrm>
            <a:off x="2682240" y="2428240"/>
            <a:ext cx="1351280" cy="398780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sz="2400" spc="0">
                <a:solidFill>
                  <a:schemeClr val="accent4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  <a:sym typeface="+mn-ea"/>
              </a:rPr>
              <a:t>organiz</a:t>
            </a:r>
            <a:r>
              <a:rPr lang="en-US" altLang="zh-CN" sz="2400" spc="0">
                <a:solidFill>
                  <a:schemeClr val="accent4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  <a:sym typeface="+mn-ea"/>
              </a:rPr>
              <a:t>e</a:t>
            </a:r>
            <a:endParaRPr lang="en-US" altLang="zh-CN" sz="2400" spc="0">
              <a:solidFill>
                <a:schemeClr val="accent4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7" name="标题 1"/>
          <p:cNvSpPr>
            <a:spLocks noGrp="1"/>
          </p:cNvSpPr>
          <p:nvPr/>
        </p:nvSpPr>
        <p:spPr>
          <a:xfrm>
            <a:off x="960120" y="2767965"/>
            <a:ext cx="1351280" cy="398780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sz="2400" spc="0">
                <a:solidFill>
                  <a:schemeClr val="accent4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  <a:sym typeface="+mn-ea"/>
              </a:rPr>
              <a:t>organiz</a:t>
            </a:r>
            <a:r>
              <a:rPr lang="en-US" altLang="zh-CN" sz="2400" spc="0">
                <a:solidFill>
                  <a:schemeClr val="accent4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  <a:sym typeface="+mn-ea"/>
              </a:rPr>
              <a:t>e</a:t>
            </a:r>
            <a:endParaRPr lang="en-US" altLang="zh-CN" sz="2400" spc="0">
              <a:solidFill>
                <a:schemeClr val="accent4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8" name="标题 1"/>
          <p:cNvSpPr>
            <a:spLocks noGrp="1"/>
          </p:cNvSpPr>
          <p:nvPr/>
        </p:nvSpPr>
        <p:spPr>
          <a:xfrm>
            <a:off x="3351530" y="3554095"/>
            <a:ext cx="1737360" cy="398780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lang="en-US" altLang="zh-CN" sz="2400" spc="0">
                <a:solidFill>
                  <a:schemeClr val="accent4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  <a:sym typeface="+mn-ea"/>
              </a:rPr>
              <a:t>to </a:t>
            </a:r>
            <a:r>
              <a:rPr sz="2400" spc="0">
                <a:solidFill>
                  <a:schemeClr val="accent4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  <a:sym typeface="+mn-ea"/>
              </a:rPr>
              <a:t>organiz</a:t>
            </a:r>
            <a:r>
              <a:rPr lang="en-US" altLang="zh-CN" sz="2400" spc="0">
                <a:solidFill>
                  <a:schemeClr val="accent4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  <a:sym typeface="+mn-ea"/>
              </a:rPr>
              <a:t>e</a:t>
            </a:r>
            <a:endParaRPr lang="en-US" altLang="zh-CN" sz="2400" spc="0">
              <a:solidFill>
                <a:schemeClr val="accent4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9" name="标题 1"/>
          <p:cNvSpPr>
            <a:spLocks noGrp="1"/>
          </p:cNvSpPr>
          <p:nvPr/>
        </p:nvSpPr>
        <p:spPr>
          <a:xfrm>
            <a:off x="2520950" y="4276090"/>
            <a:ext cx="1512570" cy="398780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sz="2400" spc="0">
                <a:solidFill>
                  <a:schemeClr val="accent4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  <a:sym typeface="+mn-ea"/>
              </a:rPr>
              <a:t>organiz</a:t>
            </a:r>
            <a:r>
              <a:rPr lang="en-US" altLang="zh-CN" sz="2400" spc="0">
                <a:solidFill>
                  <a:schemeClr val="accent4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  <a:sym typeface="+mn-ea"/>
              </a:rPr>
              <a:t>ed</a:t>
            </a:r>
            <a:endParaRPr lang="en-US" altLang="zh-CN" sz="2400" spc="0">
              <a:solidFill>
                <a:schemeClr val="accent4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0" name="标题 1"/>
          <p:cNvSpPr>
            <a:spLocks noGrp="1"/>
          </p:cNvSpPr>
          <p:nvPr/>
        </p:nvSpPr>
        <p:spPr>
          <a:xfrm>
            <a:off x="5261610" y="4674870"/>
            <a:ext cx="1737360" cy="398780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lang="en-US" altLang="zh-CN" sz="2400" spc="0">
                <a:solidFill>
                  <a:schemeClr val="accent4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  <a:sym typeface="+mn-ea"/>
              </a:rPr>
              <a:t>to </a:t>
            </a:r>
            <a:r>
              <a:rPr sz="2400" spc="0">
                <a:solidFill>
                  <a:schemeClr val="accent4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  <a:sym typeface="+mn-ea"/>
              </a:rPr>
              <a:t>organiz</a:t>
            </a:r>
            <a:r>
              <a:rPr lang="en-US" altLang="zh-CN" sz="2400" spc="0">
                <a:solidFill>
                  <a:schemeClr val="accent4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  <a:sym typeface="+mn-ea"/>
              </a:rPr>
              <a:t>e</a:t>
            </a:r>
            <a:endParaRPr lang="en-US" altLang="zh-CN" sz="2400" spc="0">
              <a:solidFill>
                <a:schemeClr val="accent4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1" name="标题 1"/>
          <p:cNvSpPr>
            <a:spLocks noGrp="1"/>
          </p:cNvSpPr>
          <p:nvPr/>
        </p:nvSpPr>
        <p:spPr>
          <a:xfrm>
            <a:off x="2520950" y="5004435"/>
            <a:ext cx="1737360" cy="398780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lang="en-US" altLang="zh-CN" sz="2400" spc="0">
                <a:solidFill>
                  <a:schemeClr val="accent4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  <a:sym typeface="+mn-ea"/>
              </a:rPr>
              <a:t>to </a:t>
            </a:r>
            <a:r>
              <a:rPr sz="2400" spc="0">
                <a:solidFill>
                  <a:schemeClr val="accent4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  <a:sym typeface="+mn-ea"/>
              </a:rPr>
              <a:t>organiz</a:t>
            </a:r>
            <a:r>
              <a:rPr lang="en-US" altLang="zh-CN" sz="2400" spc="0">
                <a:solidFill>
                  <a:schemeClr val="accent4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  <a:sym typeface="+mn-ea"/>
              </a:rPr>
              <a:t>e</a:t>
            </a:r>
            <a:endParaRPr lang="en-US" altLang="zh-CN" sz="2400" spc="0">
              <a:solidFill>
                <a:schemeClr val="accent4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2" name="标题 1"/>
          <p:cNvSpPr>
            <a:spLocks noGrp="1"/>
          </p:cNvSpPr>
          <p:nvPr/>
        </p:nvSpPr>
        <p:spPr>
          <a:xfrm>
            <a:off x="2987675" y="5403215"/>
            <a:ext cx="1884045" cy="417830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sz="2400" spc="0">
                <a:solidFill>
                  <a:schemeClr val="accent4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  <a:sym typeface="+mn-ea"/>
              </a:rPr>
              <a:t>organization</a:t>
            </a:r>
            <a:endParaRPr sz="2400" spc="0">
              <a:solidFill>
                <a:schemeClr val="accent4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3" name="标题 1"/>
          <p:cNvSpPr>
            <a:spLocks noGrp="1"/>
          </p:cNvSpPr>
          <p:nvPr/>
        </p:nvSpPr>
        <p:spPr>
          <a:xfrm>
            <a:off x="636905" y="5727700"/>
            <a:ext cx="1884045" cy="417830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sz="2400" spc="0">
                <a:solidFill>
                  <a:schemeClr val="accent4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  <a:sym typeface="+mn-ea"/>
              </a:rPr>
              <a:t>organization</a:t>
            </a:r>
            <a:endParaRPr sz="2400" spc="0">
              <a:solidFill>
                <a:schemeClr val="accent4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3" grpId="1"/>
      <p:bldP spid="2" grpId="0"/>
      <p:bldP spid="2" grpId="1"/>
      <p:bldP spid="4" grpId="0"/>
      <p:bldP spid="4" grpId="1"/>
      <p:bldP spid="6" grpId="0"/>
      <p:bldP spid="6" grpId="1"/>
      <p:bldP spid="7" grpId="0"/>
      <p:bldP spid="7" grpId="1"/>
      <p:bldP spid="8" grpId="0"/>
      <p:bldP spid="8" grpId="1"/>
      <p:bldP spid="9" grpId="0"/>
      <p:bldP spid="9" grpId="1"/>
      <p:bldP spid="10" grpId="0"/>
      <p:bldP spid="10" grpId="1"/>
      <p:bldP spid="11" grpId="0"/>
      <p:bldP spid="11" grpId="1"/>
      <p:bldP spid="12" grpId="0"/>
      <p:bldP spid="12" grpId="1"/>
      <p:bldP spid="13" grpId="0"/>
      <p:bldP spid="13" grpId="1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23" name="图片 23" descr="erg-运作填空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1365" cy="6857365"/>
          </a:xfrm>
          <a:prstGeom prst="rect">
            <a:avLst/>
          </a:prstGeom>
        </p:spPr>
      </p:pic>
      <p:sp>
        <p:nvSpPr>
          <p:cNvPr id="15" name="标题 1"/>
          <p:cNvSpPr>
            <a:spLocks noGrp="1"/>
          </p:cNvSpPr>
          <p:nvPr/>
        </p:nvSpPr>
        <p:spPr>
          <a:xfrm>
            <a:off x="2199005" y="3165475"/>
            <a:ext cx="1929765" cy="68516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 algn="l">
              <a:buClrTx/>
              <a:buSzTx/>
              <a:buFontTx/>
            </a:pPr>
            <a:r>
              <a:rPr sz="32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运作</a:t>
            </a:r>
            <a:r>
              <a:rPr lang="en-US" altLang="zh-CN" sz="32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/</a:t>
            </a:r>
            <a:r>
              <a:rPr sz="32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活动</a:t>
            </a:r>
            <a:endParaRPr sz="3200" spc="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sym typeface="+mn-ea"/>
            </a:endParaRPr>
          </a:p>
        </p:txBody>
      </p:sp>
      <p:sp>
        <p:nvSpPr>
          <p:cNvPr id="2" name="标题 1"/>
          <p:cNvSpPr>
            <a:spLocks noGrp="1"/>
          </p:cNvSpPr>
          <p:nvPr/>
        </p:nvSpPr>
        <p:spPr>
          <a:xfrm>
            <a:off x="5661025" y="585470"/>
            <a:ext cx="2235835" cy="36893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 algn="l">
              <a:buClrTx/>
              <a:buSzTx/>
              <a:buFontTx/>
            </a:pPr>
            <a:r>
              <a:rPr sz="24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器官</a:t>
            </a:r>
            <a:r>
              <a:rPr lang="en-US" altLang="zh-CN" sz="24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;</a:t>
            </a:r>
            <a:r>
              <a:rPr sz="24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机构</a:t>
            </a:r>
            <a:r>
              <a:rPr lang="en-US" altLang="zh-CN" sz="24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;</a:t>
            </a:r>
            <a:r>
              <a:rPr sz="24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风琴</a:t>
            </a:r>
            <a:endParaRPr sz="2400" spc="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sym typeface="+mn-ea"/>
            </a:endParaRPr>
          </a:p>
        </p:txBody>
      </p:sp>
      <p:sp>
        <p:nvSpPr>
          <p:cNvPr id="3" name="标题 1"/>
          <p:cNvSpPr>
            <a:spLocks noGrp="1"/>
          </p:cNvSpPr>
          <p:nvPr/>
        </p:nvSpPr>
        <p:spPr>
          <a:xfrm>
            <a:off x="9321800" y="585470"/>
            <a:ext cx="2113280" cy="36893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 algn="l">
              <a:buClrTx/>
              <a:buSzTx/>
              <a:buFontTx/>
            </a:pPr>
            <a:r>
              <a:rPr sz="24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器官的</a:t>
            </a:r>
            <a:r>
              <a:rPr lang="en-US" altLang="zh-CN" sz="24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;</a:t>
            </a:r>
            <a:r>
              <a:rPr sz="24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有机的</a:t>
            </a:r>
            <a:endParaRPr sz="2400" spc="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sym typeface="+mn-ea"/>
            </a:endParaRPr>
          </a:p>
        </p:txBody>
      </p:sp>
      <p:sp>
        <p:nvSpPr>
          <p:cNvPr id="4" name="标题 1"/>
          <p:cNvSpPr>
            <a:spLocks noGrp="1"/>
          </p:cNvSpPr>
          <p:nvPr/>
        </p:nvSpPr>
        <p:spPr>
          <a:xfrm>
            <a:off x="5975985" y="1642110"/>
            <a:ext cx="2235835" cy="36893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 algn="l">
              <a:buClrTx/>
              <a:buSzTx/>
              <a:buFontTx/>
            </a:pPr>
            <a:r>
              <a:rPr sz="24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组织</a:t>
            </a:r>
            <a:endParaRPr sz="2400" spc="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sym typeface="+mn-ea"/>
            </a:endParaRPr>
          </a:p>
        </p:txBody>
      </p:sp>
      <p:sp>
        <p:nvSpPr>
          <p:cNvPr id="5" name="标题 1"/>
          <p:cNvSpPr>
            <a:spLocks noGrp="1"/>
          </p:cNvSpPr>
          <p:nvPr/>
        </p:nvSpPr>
        <p:spPr>
          <a:xfrm>
            <a:off x="8890000" y="1642110"/>
            <a:ext cx="2199005" cy="36893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 algn="l">
              <a:buClrTx/>
              <a:buSzTx/>
              <a:buFontTx/>
            </a:pPr>
            <a:r>
              <a:rPr sz="24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组织</a:t>
            </a:r>
            <a:r>
              <a:rPr lang="en-US" altLang="zh-CN" sz="24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;</a:t>
            </a:r>
            <a:r>
              <a:rPr sz="24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机构</a:t>
            </a:r>
            <a:r>
              <a:rPr lang="en-US" altLang="zh-CN" sz="24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,</a:t>
            </a:r>
            <a:r>
              <a:rPr sz="24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团体</a:t>
            </a:r>
            <a:endParaRPr sz="2400" spc="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sym typeface="+mn-ea"/>
            </a:endParaRPr>
          </a:p>
        </p:txBody>
      </p:sp>
      <p:sp>
        <p:nvSpPr>
          <p:cNvPr id="6" name="标题 1"/>
          <p:cNvSpPr>
            <a:spLocks noGrp="1"/>
          </p:cNvSpPr>
          <p:nvPr/>
        </p:nvSpPr>
        <p:spPr>
          <a:xfrm>
            <a:off x="5847080" y="2709545"/>
            <a:ext cx="2235835" cy="36893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 algn="l">
              <a:buClrTx/>
              <a:buSzTx/>
              <a:buFontTx/>
            </a:pPr>
            <a:r>
              <a:rPr sz="24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能量</a:t>
            </a:r>
            <a:r>
              <a:rPr lang="en-US" altLang="zh-CN" sz="24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;</a:t>
            </a:r>
            <a:r>
              <a:rPr sz="24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精力</a:t>
            </a:r>
            <a:r>
              <a:rPr lang="en-US" altLang="zh-CN" sz="24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;</a:t>
            </a:r>
            <a:r>
              <a:rPr sz="24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活力</a:t>
            </a:r>
            <a:endParaRPr sz="2400" spc="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sym typeface="+mn-ea"/>
            </a:endParaRPr>
          </a:p>
        </p:txBody>
      </p:sp>
      <p:sp>
        <p:nvSpPr>
          <p:cNvPr id="7" name="标题 1"/>
          <p:cNvSpPr>
            <a:spLocks noGrp="1"/>
          </p:cNvSpPr>
          <p:nvPr/>
        </p:nvSpPr>
        <p:spPr>
          <a:xfrm>
            <a:off x="9653905" y="2709545"/>
            <a:ext cx="1781175" cy="36893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 algn="l">
              <a:buClrTx/>
              <a:buSzTx/>
              <a:buFontTx/>
            </a:pPr>
            <a:r>
              <a:rPr sz="24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精力充沛的</a:t>
            </a:r>
            <a:endParaRPr sz="2400" spc="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sym typeface="+mn-ea"/>
            </a:endParaRPr>
          </a:p>
        </p:txBody>
      </p:sp>
      <p:sp>
        <p:nvSpPr>
          <p:cNvPr id="8" name="标题 1"/>
          <p:cNvSpPr>
            <a:spLocks noGrp="1"/>
          </p:cNvSpPr>
          <p:nvPr/>
        </p:nvSpPr>
        <p:spPr>
          <a:xfrm>
            <a:off x="5975985" y="3737610"/>
            <a:ext cx="1208405" cy="36893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 algn="l">
              <a:buClrTx/>
              <a:buSzTx/>
              <a:buFontTx/>
            </a:pPr>
            <a:r>
              <a:rPr sz="24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过敏的</a:t>
            </a:r>
            <a:endParaRPr sz="2400" spc="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sym typeface="+mn-ea"/>
            </a:endParaRPr>
          </a:p>
        </p:txBody>
      </p:sp>
      <p:sp>
        <p:nvSpPr>
          <p:cNvPr id="9" name="标题 1"/>
          <p:cNvSpPr>
            <a:spLocks noGrp="1"/>
          </p:cNvSpPr>
          <p:nvPr/>
        </p:nvSpPr>
        <p:spPr>
          <a:xfrm>
            <a:off x="5847080" y="4786630"/>
            <a:ext cx="1415415" cy="36893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 algn="l">
              <a:buClrTx/>
              <a:buSzTx/>
              <a:buFontTx/>
            </a:pPr>
            <a:r>
              <a:rPr sz="24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外科医生</a:t>
            </a:r>
            <a:endParaRPr sz="2400" spc="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sym typeface="+mn-ea"/>
            </a:endParaRPr>
          </a:p>
        </p:txBody>
      </p:sp>
      <p:sp>
        <p:nvSpPr>
          <p:cNvPr id="10" name="标题 1"/>
          <p:cNvSpPr>
            <a:spLocks noGrp="1"/>
          </p:cNvSpPr>
          <p:nvPr/>
        </p:nvSpPr>
        <p:spPr>
          <a:xfrm>
            <a:off x="8734425" y="4786630"/>
            <a:ext cx="2148205" cy="36893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 algn="l">
              <a:buClrTx/>
              <a:buSzTx/>
              <a:buFontTx/>
            </a:pPr>
            <a:r>
              <a:rPr sz="24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外科</a:t>
            </a:r>
            <a:r>
              <a:rPr lang="en-US" altLang="zh-CN" sz="24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;</a:t>
            </a:r>
            <a:r>
              <a:rPr sz="24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外科手术</a:t>
            </a:r>
            <a:endParaRPr sz="2400" spc="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sym typeface="+mn-ea"/>
            </a:endParaRPr>
          </a:p>
        </p:txBody>
      </p:sp>
      <p:sp>
        <p:nvSpPr>
          <p:cNvPr id="11" name="标题 1"/>
          <p:cNvSpPr>
            <a:spLocks noGrp="1"/>
          </p:cNvSpPr>
          <p:nvPr/>
        </p:nvSpPr>
        <p:spPr>
          <a:xfrm>
            <a:off x="5601335" y="5833110"/>
            <a:ext cx="2235835" cy="36893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 algn="l">
              <a:buClrTx/>
              <a:buSzTx/>
              <a:buFontTx/>
            </a:pPr>
            <a:r>
              <a:rPr sz="24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催促</a:t>
            </a:r>
            <a:r>
              <a:rPr lang="en-US" altLang="zh-CN" sz="24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;</a:t>
            </a:r>
            <a:r>
              <a:rPr sz="24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极力要求</a:t>
            </a:r>
            <a:endParaRPr sz="2400" spc="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sym typeface="+mn-ea"/>
            </a:endParaRPr>
          </a:p>
        </p:txBody>
      </p:sp>
      <p:sp>
        <p:nvSpPr>
          <p:cNvPr id="12" name="标题 1"/>
          <p:cNvSpPr>
            <a:spLocks noGrp="1"/>
          </p:cNvSpPr>
          <p:nvPr/>
        </p:nvSpPr>
        <p:spPr>
          <a:xfrm>
            <a:off x="8989695" y="5833110"/>
            <a:ext cx="2235835" cy="36893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 algn="l">
              <a:buClrTx/>
              <a:buSzTx/>
              <a:buFontTx/>
            </a:pPr>
            <a:r>
              <a:rPr sz="24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紧急的</a:t>
            </a:r>
            <a:r>
              <a:rPr lang="en-US" altLang="zh-CN" sz="24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,</a:t>
            </a:r>
            <a:r>
              <a:rPr sz="24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紧迫的</a:t>
            </a:r>
            <a:endParaRPr sz="2400" spc="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sym typeface="+mn-ea"/>
            </a:endParaRPr>
          </a:p>
        </p:txBody>
      </p:sp>
    </p:spTree>
    <p:custDataLst>
      <p:tags r:id="rId2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5" grpId="1"/>
      <p:bldP spid="2" grpId="0"/>
      <p:bldP spid="2" grpId="1"/>
      <p:bldP spid="3" grpId="0"/>
      <p:bldP spid="3" grpId="1"/>
      <p:bldP spid="4" grpId="0"/>
      <p:bldP spid="4" grpId="1"/>
      <p:bldP spid="5" grpId="0"/>
      <p:bldP spid="5" grpId="1"/>
      <p:bldP spid="6" grpId="0"/>
      <p:bldP spid="6" grpId="1"/>
      <p:bldP spid="7" grpId="0"/>
      <p:bldP spid="7" grpId="1"/>
      <p:bldP spid="8" grpId="0"/>
      <p:bldP spid="8" grpId="1"/>
      <p:bldP spid="9" grpId="0"/>
      <p:bldP spid="9" grpId="1"/>
      <p:bldP spid="10" grpId="0"/>
      <p:bldP spid="10" grpId="1"/>
      <p:bldP spid="11" grpId="0"/>
      <p:bldP spid="11" grpId="1"/>
      <p:bldP spid="12" grpId="0"/>
      <p:bldP spid="12" grpId="1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0" name="文本框 99"/>
          <p:cNvSpPr txBox="1"/>
          <p:nvPr/>
        </p:nvSpPr>
        <p:spPr>
          <a:xfrm>
            <a:off x="179705" y="81280"/>
            <a:ext cx="11833225" cy="279971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0"/>
            <a:r>
              <a:rPr lang="en-US" sz="32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29. goal /gəʊl / n._______________	</a:t>
            </a:r>
            <a:endParaRPr lang="en-US" sz="32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I have learning </a:t>
            </a:r>
            <a:r>
              <a:rPr 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goals</a:t>
            </a:r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 and make plans for my English studies. </a:t>
            </a:r>
            <a:endParaRPr lang="en-US" sz="24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r>
              <a:rPr 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我有学习目标，并为我的英语学习制定计划。</a:t>
            </a:r>
            <a:endParaRPr lang="zh-CN" sz="24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r>
              <a:rPr 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Our </a:t>
            </a:r>
            <a:r>
              <a:rPr lang="zh-CN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goal</a:t>
            </a:r>
            <a:r>
              <a:rPr 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 is to raise as much money as possible for the project.</a:t>
            </a:r>
            <a:endParaRPr lang="zh-CN" sz="24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r>
              <a:rPr 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我们的目的是为这个项目筹集到尽可能多的资金。He scored the winning </a:t>
            </a:r>
            <a:r>
              <a:rPr lang="zh-CN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goal</a:t>
            </a:r>
            <a:r>
              <a:rPr 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.他踢进了制胜的一球。Liverpool won by three </a:t>
            </a:r>
            <a:r>
              <a:rPr lang="zh-CN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goals</a:t>
            </a:r>
            <a:r>
              <a:rPr 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 to one.利物浦队以三比一获胜。</a:t>
            </a:r>
            <a:endParaRPr lang="zh-CN" altLang="en-US" sz="3200" b="1"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3" name="标题 1"/>
          <p:cNvSpPr>
            <a:spLocks noGrp="1"/>
          </p:cNvSpPr>
          <p:nvPr/>
        </p:nvSpPr>
        <p:spPr>
          <a:xfrm>
            <a:off x="3183255" y="81280"/>
            <a:ext cx="3357880" cy="59626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sz="3200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目标;球门;射门</a:t>
            </a:r>
            <a:endParaRPr lang="en-US" sz="3200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algn="just">
              <a:lnSpc>
                <a:spcPct val="100000"/>
              </a:lnSpc>
              <a:buClrTx/>
              <a:buSzTx/>
              <a:buFontTx/>
            </a:pPr>
            <a:endParaRPr lang="en-US" sz="3200" spc="0">
              <a:solidFill>
                <a:srgbClr val="7030A0"/>
              </a:solidFill>
              <a:uFillTx/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179705" y="2950210"/>
            <a:ext cx="11863070" cy="390779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0"/>
            <a:r>
              <a:rPr lang="en-US" sz="32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30. </a:t>
            </a:r>
            <a:r>
              <a:rPr lang="zh-CN" sz="32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strategy /ˈstrætədʒi/n.</a:t>
            </a:r>
            <a:r>
              <a:rPr lang="en-US" altLang="zh-CN" sz="32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__________</a:t>
            </a:r>
            <a:endParaRPr lang="zh-CN" sz="2400" b="1">
              <a:solidFill>
                <a:srgbClr val="000000"/>
              </a:solidFill>
              <a:latin typeface="Times New Roman" panose="02020603050405020304" charset="0"/>
              <a:ea typeface="宋体" panose="02010600030101010101" pitchFamily="2" charset="-122"/>
              <a:cs typeface="Times New Roman" panose="02020603050405020304" charset="0"/>
            </a:endParaRPr>
          </a:p>
          <a:p>
            <a:pPr indent="0"/>
            <a:endParaRPr lang="zh-CN" sz="2400" b="1">
              <a:solidFill>
                <a:srgbClr val="000000"/>
              </a:solidFill>
              <a:latin typeface="Times New Roman" panose="02020603050405020304" charset="0"/>
              <a:ea typeface="宋体" panose="02010600030101010101" pitchFamily="2" charset="-122"/>
              <a:cs typeface="Times New Roman" panose="02020603050405020304" charset="0"/>
            </a:endParaRPr>
          </a:p>
          <a:p>
            <a:pPr indent="0"/>
            <a:r>
              <a:rPr 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What learning </a:t>
            </a:r>
            <a:r>
              <a:rPr lang="zh-CN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strategies</a:t>
            </a:r>
            <a:r>
              <a:rPr 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 do you and your partner share?</a:t>
            </a:r>
            <a:endParaRPr lang="zh-CN" sz="24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r>
              <a:rPr 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你</a:t>
            </a:r>
            <a:r>
              <a:rPr lang="zh-CN" sz="2400" b="1">
                <a:solidFill>
                  <a:srgbClr val="000000"/>
                </a:solidFill>
                <a:latin typeface="+mn-ea"/>
                <a:cs typeface="Times New Roman" panose="02020603050405020304" charset="0"/>
              </a:rPr>
              <a:t>与</a:t>
            </a:r>
            <a:r>
              <a:rPr 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你的搭档分享什么学习策略？What is the best </a:t>
            </a:r>
            <a:r>
              <a:rPr lang="zh-CN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strategy</a:t>
            </a:r>
            <a:r>
              <a:rPr 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 for you to learn new words?</a:t>
            </a:r>
            <a:endParaRPr lang="zh-CN" sz="24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r>
              <a:rPr 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对你来说学习生词的最佳策略是什么？</a:t>
            </a:r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the government's economic </a:t>
            </a:r>
            <a:r>
              <a:rPr 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strategy</a:t>
            </a:r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. </a:t>
            </a:r>
            <a:r>
              <a:rPr 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政府的经济策略We need to discuss our new </a:t>
            </a:r>
            <a:r>
              <a:rPr lang="zh-CN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strategy</a:t>
            </a:r>
            <a:r>
              <a:rPr 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. 我们需要商讨一下我们的新策略。We have reduced air pollution through many </a:t>
            </a:r>
            <a:r>
              <a:rPr lang="zh-CN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strategies</a:t>
            </a:r>
            <a:r>
              <a:rPr 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.</a:t>
            </a:r>
            <a:endParaRPr lang="zh-CN" sz="24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r>
              <a:rPr 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我们通过许多策略减少了空气污染。</a:t>
            </a:r>
            <a:endParaRPr lang="zh-CN" altLang="en-US" sz="2400" b="1"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4" name="标题 1"/>
          <p:cNvSpPr>
            <a:spLocks noGrp="1"/>
          </p:cNvSpPr>
          <p:nvPr/>
        </p:nvSpPr>
        <p:spPr>
          <a:xfrm>
            <a:off x="4653280" y="2950210"/>
            <a:ext cx="2092960" cy="59626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sz="3200">
                <a:solidFill>
                  <a:srgbClr val="7030A0"/>
                </a:solidFill>
                <a:latin typeface="+mn-ea"/>
                <a:ea typeface="+mn-ea"/>
                <a:cs typeface="+mn-ea"/>
                <a:sym typeface="+mn-ea"/>
              </a:rPr>
              <a:t>策略</a:t>
            </a:r>
            <a:r>
              <a:rPr lang="en-US" altLang="zh-CN" sz="3200">
                <a:solidFill>
                  <a:srgbClr val="7030A0"/>
                </a:solidFill>
                <a:latin typeface="+mn-ea"/>
                <a:ea typeface="+mn-ea"/>
                <a:cs typeface="+mn-ea"/>
                <a:sym typeface="+mn-ea"/>
              </a:rPr>
              <a:t>;</a:t>
            </a:r>
            <a:r>
              <a:rPr sz="3200">
                <a:solidFill>
                  <a:srgbClr val="7030A0"/>
                </a:solidFill>
                <a:latin typeface="+mn-ea"/>
                <a:ea typeface="+mn-ea"/>
                <a:cs typeface="+mn-ea"/>
                <a:sym typeface="+mn-ea"/>
              </a:rPr>
              <a:t>战略</a:t>
            </a:r>
            <a:endParaRPr lang="en-US" sz="3200" spc="0">
              <a:solidFill>
                <a:srgbClr val="7030A0"/>
              </a:solidFill>
              <a:uFillTx/>
              <a:latin typeface="+mn-ea"/>
              <a:ea typeface="+mn-ea"/>
              <a:cs typeface="+mn-ea"/>
              <a:sym typeface="+mn-ea"/>
            </a:endParaRPr>
          </a:p>
        </p:txBody>
      </p:sp>
      <p:sp>
        <p:nvSpPr>
          <p:cNvPr id="5" name="标题 1"/>
          <p:cNvSpPr>
            <a:spLocks noGrp="1"/>
          </p:cNvSpPr>
          <p:nvPr/>
        </p:nvSpPr>
        <p:spPr>
          <a:xfrm>
            <a:off x="173990" y="3407410"/>
            <a:ext cx="11050905" cy="537210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spc="0">
                <a:solidFill>
                  <a:schemeClr val="accent4">
                    <a:lumMod val="50000"/>
                  </a:schemeClr>
                </a:solidFill>
                <a:uFillTx/>
                <a:latin typeface="Times New Roman" panose="02020603050405020304" charset="0"/>
                <a:ea typeface="+mn-ea"/>
                <a:cs typeface="Times New Roman" panose="02020603050405020304" charset="0"/>
                <a:sym typeface="+mn-ea"/>
              </a:rPr>
              <a:t>词根词缀：</a:t>
            </a:r>
            <a:r>
              <a:rPr lang="en-US" spc="0">
                <a:solidFill>
                  <a:schemeClr val="accent4">
                    <a:lumMod val="50000"/>
                  </a:schemeClr>
                </a:solidFill>
                <a:uFillTx/>
                <a:latin typeface="Times New Roman" panose="02020603050405020304" charset="0"/>
                <a:ea typeface="+mn-ea"/>
                <a:cs typeface="Times New Roman" panose="02020603050405020304" charset="0"/>
                <a:sym typeface="+mn-ea"/>
              </a:rPr>
              <a:t>strat-(</a:t>
            </a:r>
            <a:r>
              <a:rPr spc="0">
                <a:solidFill>
                  <a:schemeClr val="accent4">
                    <a:lumMod val="50000"/>
                  </a:schemeClr>
                </a:solidFill>
                <a:uFillTx/>
                <a:latin typeface="Times New Roman" panose="02020603050405020304" charset="0"/>
                <a:ea typeface="+mn-ea"/>
                <a:cs typeface="Times New Roman" panose="02020603050405020304" charset="0"/>
                <a:sym typeface="+mn-ea"/>
              </a:rPr>
              <a:t>伸展</a:t>
            </a:r>
            <a:r>
              <a:rPr lang="en-US" spc="0">
                <a:solidFill>
                  <a:schemeClr val="accent4">
                    <a:lumMod val="50000"/>
                  </a:schemeClr>
                </a:solidFill>
                <a:uFillTx/>
                <a:latin typeface="Times New Roman" panose="02020603050405020304" charset="0"/>
                <a:ea typeface="+mn-ea"/>
                <a:cs typeface="Times New Roman" panose="02020603050405020304" charset="0"/>
                <a:sym typeface="+mn-ea"/>
              </a:rPr>
              <a:t>)+-ety(</a:t>
            </a:r>
            <a:r>
              <a:rPr spc="0">
                <a:solidFill>
                  <a:schemeClr val="accent4">
                    <a:lumMod val="50000"/>
                  </a:schemeClr>
                </a:solidFill>
                <a:uFillTx/>
                <a:latin typeface="Times New Roman" panose="02020603050405020304" charset="0"/>
                <a:ea typeface="+mn-ea"/>
                <a:cs typeface="Times New Roman" panose="02020603050405020304" charset="0"/>
                <a:sym typeface="+mn-ea"/>
              </a:rPr>
              <a:t>名词后缀</a:t>
            </a:r>
            <a:r>
              <a:rPr lang="en-US" spc="0">
                <a:solidFill>
                  <a:schemeClr val="accent4">
                    <a:lumMod val="50000"/>
                  </a:schemeClr>
                </a:solidFill>
                <a:uFillTx/>
                <a:latin typeface="Times New Roman" panose="02020603050405020304" charset="0"/>
                <a:ea typeface="+mn-ea"/>
                <a:cs typeface="Times New Roman" panose="02020603050405020304" charset="0"/>
                <a:sym typeface="+mn-ea"/>
              </a:rPr>
              <a:t>)</a:t>
            </a:r>
            <a:r>
              <a:rPr spc="0">
                <a:solidFill>
                  <a:schemeClr val="accent4">
                    <a:lumMod val="50000"/>
                  </a:schemeClr>
                </a:solidFill>
                <a:uFillTx/>
                <a:latin typeface="Times New Roman" panose="02020603050405020304" charset="0"/>
                <a:ea typeface="+mn-ea"/>
                <a:cs typeface="Times New Roman" panose="02020603050405020304" charset="0"/>
                <a:sym typeface="+mn-ea"/>
              </a:rPr>
              <a:t>：展开的计划——</a:t>
            </a:r>
            <a:r>
              <a:rPr spc="0">
                <a:solidFill>
                  <a:srgbClr val="7030A0"/>
                </a:solidFill>
                <a:uFillTx/>
                <a:latin typeface="Times New Roman" panose="02020603050405020304" charset="0"/>
                <a:ea typeface="+mn-ea"/>
                <a:cs typeface="Times New Roman" panose="02020603050405020304" charset="0"/>
                <a:sym typeface="+mn-ea"/>
              </a:rPr>
              <a:t>策略</a:t>
            </a:r>
            <a:endParaRPr spc="0">
              <a:solidFill>
                <a:schemeClr val="accent4">
                  <a:lumMod val="50000"/>
                </a:schemeClr>
              </a:solidFill>
              <a:uFillTx/>
              <a:latin typeface="Times New Roman" panose="02020603050405020304" charset="0"/>
              <a:ea typeface="+mn-ea"/>
              <a:cs typeface="Times New Roman" panose="02020603050405020304" charset="0"/>
              <a:sym typeface="+mn-ea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3" grpId="1"/>
      <p:bldP spid="4" grpId="0"/>
      <p:bldP spid="4" grpId="1"/>
      <p:bldP spid="5" grpId="0"/>
      <p:bldP spid="5" grpId="1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24" name="图片 24" descr="str-拉伸填空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1365" cy="6858000"/>
          </a:xfrm>
          <a:prstGeom prst="rect">
            <a:avLst/>
          </a:prstGeom>
        </p:spPr>
      </p:pic>
      <p:sp>
        <p:nvSpPr>
          <p:cNvPr id="15" name="标题 1"/>
          <p:cNvSpPr>
            <a:spLocks noGrp="1"/>
          </p:cNvSpPr>
          <p:nvPr/>
        </p:nvSpPr>
        <p:spPr>
          <a:xfrm>
            <a:off x="2377440" y="3145790"/>
            <a:ext cx="961390" cy="53784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 algn="l">
              <a:buClrTx/>
              <a:buSzTx/>
              <a:buFontTx/>
            </a:pPr>
            <a:r>
              <a:rPr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拉伸</a:t>
            </a:r>
            <a:endParaRPr spc="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sym typeface="+mn-ea"/>
            </a:endParaRPr>
          </a:p>
        </p:txBody>
      </p:sp>
      <p:sp>
        <p:nvSpPr>
          <p:cNvPr id="2" name="标题 1"/>
          <p:cNvSpPr>
            <a:spLocks noGrp="1"/>
          </p:cNvSpPr>
          <p:nvPr/>
        </p:nvSpPr>
        <p:spPr>
          <a:xfrm>
            <a:off x="4583430" y="209550"/>
            <a:ext cx="2235835" cy="36893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 algn="l">
              <a:buClrTx/>
              <a:buSzTx/>
              <a:buFontTx/>
            </a:pPr>
            <a:r>
              <a:rPr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弦</a:t>
            </a:r>
            <a:r>
              <a:rPr lang="en-US" altLang="zh-CN"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,</a:t>
            </a:r>
            <a:r>
              <a:rPr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细绳</a:t>
            </a:r>
            <a:endParaRPr sz="2000" spc="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sym typeface="+mn-ea"/>
            </a:endParaRPr>
          </a:p>
        </p:txBody>
      </p:sp>
      <p:sp>
        <p:nvSpPr>
          <p:cNvPr id="3" name="标题 1"/>
          <p:cNvSpPr>
            <a:spLocks noGrp="1"/>
          </p:cNvSpPr>
          <p:nvPr/>
        </p:nvSpPr>
        <p:spPr>
          <a:xfrm>
            <a:off x="4523740" y="742950"/>
            <a:ext cx="1334770" cy="36893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 algn="l">
              <a:buClrTx/>
              <a:buSzTx/>
              <a:buFontTx/>
            </a:pPr>
            <a:r>
              <a:rPr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海峡</a:t>
            </a:r>
            <a:r>
              <a:rPr lang="en-US" altLang="zh-CN"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;</a:t>
            </a:r>
            <a:r>
              <a:rPr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困境</a:t>
            </a:r>
            <a:endParaRPr sz="2000" spc="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sym typeface="+mn-ea"/>
            </a:endParaRPr>
          </a:p>
        </p:txBody>
      </p:sp>
      <p:sp>
        <p:nvSpPr>
          <p:cNvPr id="4" name="标题 1"/>
          <p:cNvSpPr>
            <a:spLocks noGrp="1"/>
          </p:cNvSpPr>
          <p:nvPr/>
        </p:nvSpPr>
        <p:spPr>
          <a:xfrm>
            <a:off x="5038725" y="1276350"/>
            <a:ext cx="2562860" cy="36893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 algn="l">
              <a:buClrTx/>
              <a:buSzTx/>
              <a:buFontTx/>
            </a:pPr>
            <a:r>
              <a:rPr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直的</a:t>
            </a:r>
            <a:r>
              <a:rPr lang="en-US" altLang="zh-CN"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;</a:t>
            </a:r>
            <a:r>
              <a:rPr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正直的</a:t>
            </a:r>
            <a:endParaRPr sz="2000" spc="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sym typeface="+mn-ea"/>
            </a:endParaRPr>
          </a:p>
        </p:txBody>
      </p:sp>
      <p:sp>
        <p:nvSpPr>
          <p:cNvPr id="5" name="标题 1"/>
          <p:cNvSpPr>
            <a:spLocks noGrp="1"/>
          </p:cNvSpPr>
          <p:nvPr/>
        </p:nvSpPr>
        <p:spPr>
          <a:xfrm>
            <a:off x="9203690" y="1276350"/>
            <a:ext cx="1395730" cy="36893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 algn="l">
              <a:buClrTx/>
              <a:buSzTx/>
              <a:buFontTx/>
            </a:pPr>
            <a:r>
              <a:rPr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直率的</a:t>
            </a:r>
            <a:r>
              <a:rPr lang="en-US" altLang="zh-CN"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/</a:t>
            </a:r>
            <a:r>
              <a:rPr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地</a:t>
            </a:r>
            <a:endParaRPr sz="2000" spc="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sym typeface="+mn-ea"/>
            </a:endParaRPr>
          </a:p>
        </p:txBody>
      </p:sp>
      <p:sp>
        <p:nvSpPr>
          <p:cNvPr id="6" name="标题 1"/>
          <p:cNvSpPr>
            <a:spLocks noGrp="1"/>
          </p:cNvSpPr>
          <p:nvPr/>
        </p:nvSpPr>
        <p:spPr>
          <a:xfrm>
            <a:off x="4357370" y="1762125"/>
            <a:ext cx="2562860" cy="36893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 algn="l">
              <a:buClrTx/>
              <a:buSzTx/>
              <a:buFontTx/>
            </a:pPr>
            <a:r>
              <a:rPr sz="14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n.</a:t>
            </a:r>
            <a:r>
              <a:rPr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张力</a:t>
            </a:r>
            <a:r>
              <a:rPr lang="en-US" altLang="zh-CN"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;</a:t>
            </a:r>
            <a:r>
              <a:rPr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拉力</a:t>
            </a:r>
            <a:r>
              <a:rPr sz="14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v.</a:t>
            </a:r>
            <a:r>
              <a:rPr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拉紧</a:t>
            </a:r>
            <a:endParaRPr sz="2000" spc="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sym typeface="+mn-ea"/>
            </a:endParaRPr>
          </a:p>
        </p:txBody>
      </p:sp>
      <p:sp>
        <p:nvSpPr>
          <p:cNvPr id="7" name="标题 1"/>
          <p:cNvSpPr>
            <a:spLocks noGrp="1"/>
          </p:cNvSpPr>
          <p:nvPr/>
        </p:nvSpPr>
        <p:spPr>
          <a:xfrm>
            <a:off x="7730490" y="1828800"/>
            <a:ext cx="1871345" cy="36893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 algn="l">
              <a:buClrTx/>
              <a:buSzTx/>
              <a:buFontTx/>
            </a:pPr>
            <a:r>
              <a:rPr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抑制</a:t>
            </a:r>
            <a:r>
              <a:rPr lang="en-US" altLang="zh-CN"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,</a:t>
            </a:r>
            <a:r>
              <a:rPr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控制</a:t>
            </a:r>
            <a:r>
              <a:rPr lang="en-US" altLang="zh-CN"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,</a:t>
            </a:r>
            <a:r>
              <a:rPr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约束</a:t>
            </a:r>
            <a:endParaRPr sz="2000" spc="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sym typeface="+mn-ea"/>
            </a:endParaRPr>
          </a:p>
        </p:txBody>
      </p:sp>
      <p:sp>
        <p:nvSpPr>
          <p:cNvPr id="8" name="标题 1"/>
          <p:cNvSpPr>
            <a:spLocks noGrp="1"/>
          </p:cNvSpPr>
          <p:nvPr/>
        </p:nvSpPr>
        <p:spPr>
          <a:xfrm>
            <a:off x="4764405" y="2559050"/>
            <a:ext cx="2661920" cy="36893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 algn="l">
              <a:buClrTx/>
              <a:buSzTx/>
              <a:buFontTx/>
            </a:pPr>
            <a:r>
              <a:rPr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严格的</a:t>
            </a:r>
            <a:r>
              <a:rPr lang="en-US" altLang="zh-CN"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;</a:t>
            </a:r>
            <a:r>
              <a:rPr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严密的</a:t>
            </a:r>
            <a:r>
              <a:rPr lang="en-US" altLang="zh-CN"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;</a:t>
            </a:r>
            <a:r>
              <a:rPr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精确的</a:t>
            </a:r>
            <a:endParaRPr sz="2000" spc="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sym typeface="+mn-ea"/>
            </a:endParaRPr>
          </a:p>
        </p:txBody>
      </p:sp>
      <p:sp>
        <p:nvSpPr>
          <p:cNvPr id="9" name="标题 1"/>
          <p:cNvSpPr>
            <a:spLocks noGrp="1"/>
          </p:cNvSpPr>
          <p:nvPr/>
        </p:nvSpPr>
        <p:spPr>
          <a:xfrm>
            <a:off x="8669020" y="2338705"/>
            <a:ext cx="2661920" cy="36893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 algn="l">
              <a:buClrTx/>
              <a:buSzTx/>
              <a:buFontTx/>
            </a:pPr>
            <a:r>
              <a:rPr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be strict with sb.</a:t>
            </a:r>
            <a:endParaRPr sz="2000" spc="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sym typeface="+mn-ea"/>
            </a:endParaRPr>
          </a:p>
        </p:txBody>
      </p:sp>
      <p:sp>
        <p:nvSpPr>
          <p:cNvPr id="10" name="标题 1"/>
          <p:cNvSpPr>
            <a:spLocks noGrp="1"/>
          </p:cNvSpPr>
          <p:nvPr/>
        </p:nvSpPr>
        <p:spPr>
          <a:xfrm>
            <a:off x="8669020" y="2776855"/>
            <a:ext cx="2661920" cy="36893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 algn="l">
              <a:buClrTx/>
              <a:buSzTx/>
              <a:buFontTx/>
            </a:pPr>
            <a:r>
              <a:rPr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be strict in sth.</a:t>
            </a:r>
            <a:endParaRPr sz="2000" spc="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sym typeface="+mn-ea"/>
            </a:endParaRPr>
          </a:p>
        </p:txBody>
      </p:sp>
      <p:sp>
        <p:nvSpPr>
          <p:cNvPr id="11" name="标题 1"/>
          <p:cNvSpPr>
            <a:spLocks noGrp="1"/>
          </p:cNvSpPr>
          <p:nvPr/>
        </p:nvSpPr>
        <p:spPr>
          <a:xfrm>
            <a:off x="4764405" y="3314700"/>
            <a:ext cx="2661920" cy="36893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 algn="l">
              <a:buClrTx/>
              <a:buSzTx/>
              <a:buFontTx/>
            </a:pPr>
            <a:r>
              <a:rPr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限制</a:t>
            </a:r>
            <a:r>
              <a:rPr lang="en-US" altLang="zh-CN"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,</a:t>
            </a:r>
            <a:r>
              <a:rPr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约束</a:t>
            </a:r>
            <a:r>
              <a:rPr lang="en-US" altLang="zh-CN"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,</a:t>
            </a:r>
            <a:r>
              <a:rPr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制约</a:t>
            </a:r>
            <a:endParaRPr sz="2000" spc="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sym typeface="+mn-ea"/>
            </a:endParaRPr>
          </a:p>
        </p:txBody>
      </p:sp>
      <p:sp>
        <p:nvSpPr>
          <p:cNvPr id="12" name="标题 1"/>
          <p:cNvSpPr>
            <a:spLocks noGrp="1"/>
          </p:cNvSpPr>
          <p:nvPr/>
        </p:nvSpPr>
        <p:spPr>
          <a:xfrm>
            <a:off x="7937500" y="3314700"/>
            <a:ext cx="2661920" cy="36893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 algn="l">
              <a:buClrTx/>
              <a:buSzTx/>
              <a:buFontTx/>
            </a:pPr>
            <a:r>
              <a:rPr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限制</a:t>
            </a:r>
            <a:r>
              <a:rPr lang="en-US" altLang="zh-CN"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,</a:t>
            </a:r>
            <a:r>
              <a:rPr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约束</a:t>
            </a:r>
            <a:r>
              <a:rPr lang="en-US" altLang="zh-CN"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,</a:t>
            </a:r>
            <a:r>
              <a:rPr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束缚</a:t>
            </a:r>
            <a:endParaRPr sz="2000" spc="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sym typeface="+mn-ea"/>
            </a:endParaRPr>
          </a:p>
        </p:txBody>
      </p:sp>
      <p:sp>
        <p:nvSpPr>
          <p:cNvPr id="13" name="标题 1"/>
          <p:cNvSpPr>
            <a:spLocks noGrp="1"/>
          </p:cNvSpPr>
          <p:nvPr/>
        </p:nvSpPr>
        <p:spPr>
          <a:xfrm>
            <a:off x="4764405" y="3827780"/>
            <a:ext cx="2226310" cy="36893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 algn="l">
              <a:buClrTx/>
              <a:buSzTx/>
              <a:buFontTx/>
            </a:pPr>
            <a:r>
              <a:rPr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区域</a:t>
            </a:r>
            <a:r>
              <a:rPr lang="en-US" altLang="zh-CN"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, </a:t>
            </a:r>
            <a:r>
              <a:rPr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地区</a:t>
            </a:r>
            <a:r>
              <a:rPr lang="en-US" altLang="zh-CN"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;</a:t>
            </a:r>
            <a:r>
              <a:rPr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行政区</a:t>
            </a:r>
            <a:endParaRPr sz="2000" spc="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sym typeface="+mn-ea"/>
            </a:endParaRPr>
          </a:p>
        </p:txBody>
      </p:sp>
      <p:sp>
        <p:nvSpPr>
          <p:cNvPr id="14" name="标题 1"/>
          <p:cNvSpPr>
            <a:spLocks noGrp="1"/>
          </p:cNvSpPr>
          <p:nvPr/>
        </p:nvSpPr>
        <p:spPr>
          <a:xfrm>
            <a:off x="4357370" y="4340860"/>
            <a:ext cx="3925570" cy="36893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 algn="l">
              <a:buClrTx/>
              <a:buSzTx/>
              <a:buFontTx/>
            </a:pPr>
            <a:r>
              <a:rPr sz="14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n. </a:t>
            </a:r>
            <a:r>
              <a:rPr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压力</a:t>
            </a:r>
            <a:r>
              <a:rPr lang="en-US" altLang="zh-CN"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;</a:t>
            </a:r>
            <a:r>
              <a:rPr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强调</a:t>
            </a:r>
            <a:r>
              <a:rPr lang="en-US" altLang="zh-CN"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;</a:t>
            </a:r>
            <a:r>
              <a:rPr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紧张</a:t>
            </a:r>
            <a:r>
              <a:rPr sz="14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vt.</a:t>
            </a:r>
            <a:r>
              <a:rPr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强调</a:t>
            </a:r>
            <a:r>
              <a:rPr lang="en-US" altLang="zh-CN"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;</a:t>
            </a:r>
            <a:r>
              <a:rPr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使紧张</a:t>
            </a:r>
            <a:endParaRPr sz="2000" spc="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sym typeface="+mn-ea"/>
            </a:endParaRPr>
          </a:p>
        </p:txBody>
      </p:sp>
      <p:sp>
        <p:nvSpPr>
          <p:cNvPr id="16" name="标题 1"/>
          <p:cNvSpPr>
            <a:spLocks noGrp="1"/>
          </p:cNvSpPr>
          <p:nvPr/>
        </p:nvSpPr>
        <p:spPr>
          <a:xfrm>
            <a:off x="8863330" y="4340860"/>
            <a:ext cx="1891030" cy="36893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 algn="l">
              <a:buClrTx/>
              <a:buSzTx/>
              <a:buFontTx/>
            </a:pPr>
            <a:r>
              <a:rPr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危难</a:t>
            </a:r>
            <a:r>
              <a:rPr lang="en-US" altLang="zh-CN"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;</a:t>
            </a:r>
            <a:r>
              <a:rPr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不幸</a:t>
            </a:r>
            <a:r>
              <a:rPr lang="en-US" altLang="zh-CN"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;</a:t>
            </a:r>
            <a:r>
              <a:rPr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悲痛 </a:t>
            </a:r>
            <a:endParaRPr sz="2000" spc="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sym typeface="+mn-ea"/>
            </a:endParaRPr>
          </a:p>
        </p:txBody>
      </p:sp>
      <p:sp>
        <p:nvSpPr>
          <p:cNvPr id="17" name="标题 1"/>
          <p:cNvSpPr>
            <a:spLocks noGrp="1"/>
          </p:cNvSpPr>
          <p:nvPr/>
        </p:nvSpPr>
        <p:spPr>
          <a:xfrm>
            <a:off x="5038725" y="5292725"/>
            <a:ext cx="1347470" cy="36893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 algn="l">
              <a:buClrTx/>
              <a:buSzTx/>
              <a:buFontTx/>
            </a:pPr>
            <a:r>
              <a:rPr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伸展</a:t>
            </a:r>
            <a:r>
              <a:rPr lang="en-US" altLang="zh-CN"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,</a:t>
            </a:r>
            <a:r>
              <a:rPr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展开</a:t>
            </a:r>
            <a:endParaRPr sz="2000" spc="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sym typeface="+mn-ea"/>
            </a:endParaRPr>
          </a:p>
        </p:txBody>
      </p:sp>
      <p:sp>
        <p:nvSpPr>
          <p:cNvPr id="18" name="标题 1"/>
          <p:cNvSpPr>
            <a:spLocks noGrp="1"/>
          </p:cNvSpPr>
          <p:nvPr/>
        </p:nvSpPr>
        <p:spPr>
          <a:xfrm>
            <a:off x="7601585" y="4923790"/>
            <a:ext cx="723900" cy="36893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 algn="l">
              <a:buClrTx/>
              <a:buSzTx/>
              <a:buFontTx/>
            </a:pPr>
            <a:r>
              <a:rPr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街道</a:t>
            </a:r>
            <a:endParaRPr sz="2000" spc="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sym typeface="+mn-ea"/>
            </a:endParaRPr>
          </a:p>
        </p:txBody>
      </p:sp>
      <p:sp>
        <p:nvSpPr>
          <p:cNvPr id="19" name="标题 1"/>
          <p:cNvSpPr>
            <a:spLocks noGrp="1"/>
          </p:cNvSpPr>
          <p:nvPr/>
        </p:nvSpPr>
        <p:spPr>
          <a:xfrm>
            <a:off x="7426960" y="5292725"/>
            <a:ext cx="3400425" cy="36893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 algn="l">
              <a:buClrTx/>
              <a:buSzTx/>
              <a:buFontTx/>
            </a:pPr>
            <a:r>
              <a:rPr sz="14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vt.</a:t>
            </a:r>
            <a:r>
              <a:rPr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流出 </a:t>
            </a:r>
            <a:r>
              <a:rPr sz="14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vi.</a:t>
            </a:r>
            <a:r>
              <a:rPr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流动 </a:t>
            </a:r>
            <a:r>
              <a:rPr sz="14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n.</a:t>
            </a:r>
            <a:r>
              <a:rPr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小河; 溪流</a:t>
            </a:r>
            <a:endParaRPr sz="2000" spc="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sym typeface="+mn-ea"/>
            </a:endParaRPr>
          </a:p>
        </p:txBody>
      </p:sp>
      <p:sp>
        <p:nvSpPr>
          <p:cNvPr id="20" name="标题 1"/>
          <p:cNvSpPr>
            <a:spLocks noGrp="1"/>
          </p:cNvSpPr>
          <p:nvPr/>
        </p:nvSpPr>
        <p:spPr>
          <a:xfrm>
            <a:off x="7661275" y="5720715"/>
            <a:ext cx="2661920" cy="36893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 algn="l">
              <a:buClrTx/>
              <a:buSzTx/>
              <a:buFontTx/>
            </a:pPr>
            <a:r>
              <a:rPr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 战略</a:t>
            </a:r>
            <a:r>
              <a:rPr lang="en-US" altLang="zh-CN"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,</a:t>
            </a:r>
            <a:r>
              <a:rPr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策略</a:t>
            </a:r>
            <a:endParaRPr sz="2000" spc="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sym typeface="+mn-ea"/>
            </a:endParaRPr>
          </a:p>
        </p:txBody>
      </p:sp>
      <p:sp>
        <p:nvSpPr>
          <p:cNvPr id="21" name="标题 1"/>
          <p:cNvSpPr>
            <a:spLocks noGrp="1"/>
          </p:cNvSpPr>
          <p:nvPr/>
        </p:nvSpPr>
        <p:spPr>
          <a:xfrm>
            <a:off x="5038725" y="6278880"/>
            <a:ext cx="2661920" cy="36893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 algn="l">
              <a:buClrTx/>
              <a:buSzTx/>
              <a:buFontTx/>
            </a:pPr>
            <a:r>
              <a:rPr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斗 争</a:t>
            </a:r>
            <a:r>
              <a:rPr lang="en-US" altLang="zh-CN"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;</a:t>
            </a:r>
            <a:r>
              <a:rPr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搏斗</a:t>
            </a:r>
            <a:r>
              <a:rPr lang="en-US" altLang="zh-CN"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;</a:t>
            </a:r>
            <a:r>
              <a:rPr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奋斗</a:t>
            </a:r>
            <a:endParaRPr sz="2000" spc="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sym typeface="+mn-ea"/>
            </a:endParaRPr>
          </a:p>
        </p:txBody>
      </p:sp>
    </p:spTree>
    <p:custDataLst>
      <p:tags r:id="rId2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5" grpId="1"/>
      <p:bldP spid="2" grpId="0"/>
      <p:bldP spid="2" grpId="1"/>
      <p:bldP spid="3" grpId="0"/>
      <p:bldP spid="3" grpId="1"/>
      <p:bldP spid="4" grpId="0"/>
      <p:bldP spid="4" grpId="1"/>
      <p:bldP spid="5" grpId="0"/>
      <p:bldP spid="5" grpId="1"/>
      <p:bldP spid="6" grpId="0"/>
      <p:bldP spid="6" grpId="1"/>
      <p:bldP spid="7" grpId="0"/>
      <p:bldP spid="7" grpId="1"/>
      <p:bldP spid="8" grpId="0"/>
      <p:bldP spid="8" grpId="1"/>
      <p:bldP spid="9" grpId="0"/>
      <p:bldP spid="9" grpId="1"/>
      <p:bldP spid="10" grpId="0"/>
      <p:bldP spid="10" grpId="1"/>
      <p:bldP spid="11" grpId="0"/>
      <p:bldP spid="11" grpId="1"/>
      <p:bldP spid="12" grpId="0"/>
      <p:bldP spid="12" grpId="1"/>
      <p:bldP spid="13" grpId="0"/>
      <p:bldP spid="13" grpId="1"/>
      <p:bldP spid="14" grpId="0"/>
      <p:bldP spid="14" grpId="1"/>
      <p:bldP spid="16" grpId="0"/>
      <p:bldP spid="16" grpId="1"/>
      <p:bldP spid="17" grpId="0"/>
      <p:bldP spid="17" grpId="1"/>
      <p:bldP spid="18" grpId="0"/>
      <p:bldP spid="18" grpId="1"/>
      <p:bldP spid="19" grpId="0"/>
      <p:bldP spid="19" grpId="1"/>
      <p:bldP spid="20" grpId="0"/>
      <p:bldP spid="20" grpId="1"/>
      <p:bldP spid="21" grpId="0"/>
      <p:bldP spid="21" grpId="1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0" name="文本框 99"/>
          <p:cNvSpPr txBox="1"/>
          <p:nvPr/>
        </p:nvSpPr>
        <p:spPr>
          <a:xfrm>
            <a:off x="168275" y="168275"/>
            <a:ext cx="11776075" cy="243014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0"/>
            <a:r>
              <a:rPr lang="zh-CN" sz="32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30. partner /ˈpɑ:tnə(r)/ n.</a:t>
            </a:r>
            <a:r>
              <a:rPr lang="en-US" altLang="zh-CN" sz="32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_______________</a:t>
            </a:r>
            <a:endParaRPr lang="en-US" altLang="zh-CN" sz="32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r>
              <a:rPr lang="zh-CN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a marriage partner </a:t>
            </a:r>
            <a:r>
              <a:rPr 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配偶I have a good </a:t>
            </a:r>
            <a:r>
              <a:rPr lang="zh-CN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partner </a:t>
            </a:r>
            <a:r>
              <a:rPr 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to practice English with.我有一个好搭档一起练英语。</a:t>
            </a:r>
            <a:endParaRPr lang="zh-CN" sz="24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r>
              <a:rPr lang="zh-CN" sz="2400" b="1" spc="-100">
                <a:solidFill>
                  <a:srgbClr val="000000"/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China and America are now economic </a:t>
            </a:r>
            <a:r>
              <a:rPr lang="zh-CN" sz="2400" b="1" spc="-100">
                <a:solidFill>
                  <a:schemeClr val="accent4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partners</a:t>
            </a:r>
            <a:r>
              <a:rPr lang="zh-CN" sz="2400" b="1" spc="-100">
                <a:solidFill>
                  <a:srgbClr val="000000"/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.中国和美国目前是经济合作伙伴。</a:t>
            </a:r>
            <a:endParaRPr lang="zh-CN" sz="24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r>
              <a:rPr lang="en-US" alt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“</a:t>
            </a:r>
            <a:r>
              <a:rPr 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Changing Partners</a:t>
            </a:r>
            <a:r>
              <a:rPr lang="en-US" alt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”</a:t>
            </a:r>
            <a:r>
              <a:rPr 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 , a pop song in the 1950s, is now still loved by many people. </a:t>
            </a:r>
            <a:endParaRPr lang="zh-CN" sz="24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r>
              <a:rPr lang="en-US" alt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“</a:t>
            </a:r>
            <a:r>
              <a:rPr 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交换舞伴</a:t>
            </a:r>
            <a:r>
              <a:rPr lang="en-US" alt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”</a:t>
            </a:r>
            <a:r>
              <a:rPr 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是二十世纪五十年代的一首流行歌曲，现在仍然被人们所喜爱。</a:t>
            </a:r>
            <a:endParaRPr lang="zh-CN" sz="24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3" name="标题 1"/>
          <p:cNvSpPr>
            <a:spLocks noGrp="1"/>
          </p:cNvSpPr>
          <p:nvPr/>
        </p:nvSpPr>
        <p:spPr>
          <a:xfrm>
            <a:off x="4616450" y="168275"/>
            <a:ext cx="3357880" cy="59626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sz="3200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同伴</a:t>
            </a:r>
            <a:r>
              <a:rPr lang="en-US" altLang="zh-CN" sz="3200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,</a:t>
            </a:r>
            <a:r>
              <a:rPr sz="3200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伙伴</a:t>
            </a:r>
            <a:r>
              <a:rPr lang="en-US" altLang="zh-CN" sz="3200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,</a:t>
            </a:r>
            <a:r>
              <a:rPr sz="3200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搭档</a:t>
            </a:r>
            <a:endParaRPr lang="en-US" sz="3200" spc="0">
              <a:solidFill>
                <a:srgbClr val="7030A0"/>
              </a:solidFill>
              <a:uFillTx/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235585" y="2727960"/>
            <a:ext cx="12119610" cy="304609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0"/>
            <a:r>
              <a:rPr sz="32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33.curious /ˈkjʊəriəs/adj</a:t>
            </a:r>
            <a:r>
              <a:rPr lang="en-US" sz="32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.</a:t>
            </a:r>
            <a:r>
              <a:rPr sz="32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______________</a:t>
            </a:r>
            <a:endParaRPr sz="32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endParaRPr sz="32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r>
              <a:rPr sz="32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_____________</a:t>
            </a:r>
            <a:r>
              <a:rPr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</a:rPr>
              <a:t>对……好奇</a:t>
            </a:r>
            <a:endParaRPr sz="32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r>
              <a:rPr sz="32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________________</a:t>
            </a:r>
            <a:r>
              <a:rPr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</a:rPr>
              <a:t>好奇于做某事</a:t>
            </a:r>
            <a:endParaRPr sz="32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r>
              <a:rPr sz="32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_______</a:t>
            </a:r>
            <a:r>
              <a:rPr lang="en-US" sz="32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_</a:t>
            </a:r>
            <a:r>
              <a:rPr sz="32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/ 'kjʊərɪəslɪ/ adv.</a:t>
            </a:r>
            <a:r>
              <a:rPr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</a:rPr>
              <a:t>好奇地</a:t>
            </a:r>
            <a:r>
              <a:rPr lang="en-US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</a:rPr>
              <a:t>;</a:t>
            </a:r>
            <a:r>
              <a:rPr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</a:rPr>
              <a:t>奇怪的是</a:t>
            </a:r>
            <a:endParaRPr sz="32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r>
              <a:rPr sz="32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_______/kjʊəriˈɒsəti/ n.</a:t>
            </a:r>
            <a:r>
              <a:rPr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</a:rPr>
              <a:t>好奇心</a:t>
            </a:r>
            <a:endParaRPr lang="zh-CN" sz="32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4" name="标题 1"/>
          <p:cNvSpPr>
            <a:spLocks noGrp="1"/>
          </p:cNvSpPr>
          <p:nvPr/>
        </p:nvSpPr>
        <p:spPr>
          <a:xfrm>
            <a:off x="4616450" y="2727960"/>
            <a:ext cx="3357880" cy="59626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sz="3200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好奇的;奇怪的</a:t>
            </a:r>
            <a:endParaRPr sz="3200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5" name="标题 1"/>
          <p:cNvSpPr>
            <a:spLocks noGrp="1"/>
          </p:cNvSpPr>
          <p:nvPr/>
        </p:nvSpPr>
        <p:spPr>
          <a:xfrm>
            <a:off x="235585" y="3265170"/>
            <a:ext cx="11050905" cy="59626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indent="0"/>
            <a:r>
              <a:rPr spc="0">
                <a:solidFill>
                  <a:schemeClr val="accent4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  <a:sym typeface="+mn-ea"/>
              </a:rPr>
              <a:t>词根词缀：cur-(心)+-ious(形容词后缀)：用心去探寻的——</a:t>
            </a:r>
            <a:r>
              <a:rPr spc="0">
                <a:solidFill>
                  <a:srgbClr val="7030A0"/>
                </a:solidFill>
                <a:uFillTx/>
                <a:latin typeface="Times New Roman" panose="02020603050405020304" charset="0"/>
                <a:cs typeface="Times New Roman" panose="02020603050405020304" charset="0"/>
                <a:sym typeface="+mn-ea"/>
              </a:rPr>
              <a:t>好奇的</a:t>
            </a:r>
            <a:endParaRPr lang="en-US" altLang="zh-CN" spc="0">
              <a:solidFill>
                <a:srgbClr val="7030A0"/>
              </a:solidFill>
              <a:uFillTx/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6" name="标题 1"/>
          <p:cNvSpPr>
            <a:spLocks noGrp="1"/>
          </p:cNvSpPr>
          <p:nvPr/>
        </p:nvSpPr>
        <p:spPr>
          <a:xfrm>
            <a:off x="235585" y="3748405"/>
            <a:ext cx="3051810" cy="59626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indent="0"/>
            <a:r>
              <a:rPr lang="en-US" altLang="zh-CN" spc="0">
                <a:solidFill>
                  <a:schemeClr val="accent4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  <a:sym typeface="+mn-ea"/>
              </a:rPr>
              <a:t>be curious about</a:t>
            </a:r>
            <a:endParaRPr lang="en-US" altLang="zh-CN" spc="0">
              <a:solidFill>
                <a:srgbClr val="7030A0"/>
              </a:solidFill>
              <a:uFillTx/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7" name="标题 1"/>
          <p:cNvSpPr>
            <a:spLocks noGrp="1"/>
          </p:cNvSpPr>
          <p:nvPr/>
        </p:nvSpPr>
        <p:spPr>
          <a:xfrm>
            <a:off x="235585" y="4271010"/>
            <a:ext cx="3427730" cy="59626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indent="0"/>
            <a:r>
              <a:rPr lang="en-US" altLang="zh-CN" spc="0">
                <a:solidFill>
                  <a:schemeClr val="accent4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  <a:sym typeface="+mn-ea"/>
              </a:rPr>
              <a:t>be curious to do sth.</a:t>
            </a:r>
            <a:endParaRPr lang="en-US" altLang="zh-CN" spc="0">
              <a:solidFill>
                <a:srgbClr val="7030A0"/>
              </a:solidFill>
              <a:uFillTx/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8" name="标题 1"/>
          <p:cNvSpPr>
            <a:spLocks noGrp="1"/>
          </p:cNvSpPr>
          <p:nvPr/>
        </p:nvSpPr>
        <p:spPr>
          <a:xfrm>
            <a:off x="235585" y="4763770"/>
            <a:ext cx="1597660" cy="59626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indent="0"/>
            <a:r>
              <a:rPr lang="en-US" altLang="zh-CN" spc="0">
                <a:solidFill>
                  <a:schemeClr val="accent4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  <a:sym typeface="+mn-ea"/>
              </a:rPr>
              <a:t>curiously</a:t>
            </a:r>
            <a:endParaRPr lang="en-US" altLang="zh-CN" spc="0">
              <a:solidFill>
                <a:srgbClr val="7030A0"/>
              </a:solidFill>
              <a:uFillTx/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9" name="标题 1"/>
          <p:cNvSpPr>
            <a:spLocks noGrp="1"/>
          </p:cNvSpPr>
          <p:nvPr/>
        </p:nvSpPr>
        <p:spPr>
          <a:xfrm>
            <a:off x="235585" y="5177790"/>
            <a:ext cx="1598295" cy="59626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indent="0"/>
            <a:r>
              <a:rPr lang="en-US" altLang="zh-CN" spc="0">
                <a:solidFill>
                  <a:schemeClr val="accent4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  <a:sym typeface="+mn-ea"/>
              </a:rPr>
              <a:t>curiosity</a:t>
            </a:r>
            <a:endParaRPr lang="en-US" altLang="zh-CN" spc="0">
              <a:solidFill>
                <a:srgbClr val="7030A0"/>
              </a:solidFill>
              <a:uFillTx/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3" grpId="1"/>
      <p:bldP spid="4" grpId="0"/>
      <p:bldP spid="4" grpId="1"/>
      <p:bldP spid="5" grpId="0"/>
      <p:bldP spid="5" grpId="1"/>
      <p:bldP spid="6" grpId="0"/>
      <p:bldP spid="6" grpId="1"/>
      <p:bldP spid="7" grpId="0"/>
      <p:bldP spid="7" grpId="1"/>
      <p:bldP spid="8" grpId="0"/>
      <p:bldP spid="8" grpId="1"/>
      <p:bldP spid="9" grpId="0"/>
      <p:bldP spid="9" grpId="1"/>
    </p:bld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0" name="文本框 99"/>
          <p:cNvSpPr txBox="1"/>
          <p:nvPr/>
        </p:nvSpPr>
        <p:spPr>
          <a:xfrm>
            <a:off x="160020" y="254000"/>
            <a:ext cx="11872595" cy="526224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0"/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</a:rPr>
              <a:t>Children are naturally </a:t>
            </a:r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_______</a:t>
            </a:r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</a:rPr>
              <a:t>.</a:t>
            </a:r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zh-CN" sz="2400" b="1">
                <a:solidFill>
                  <a:srgbClr val="000000"/>
                </a:solidFill>
                <a:cs typeface="Times New Roman" panose="02020603050405020304" charset="0"/>
              </a:rPr>
              <a:t>孩子天生好奇。</a:t>
            </a:r>
            <a:endParaRPr lang="en-US" sz="2400" b="1">
              <a:solidFill>
                <a:srgbClr val="000000"/>
              </a:solidFill>
              <a:latin typeface="Times New Roman" panose="02020603050405020304" charset="0"/>
            </a:endParaRPr>
          </a:p>
          <a:p>
            <a:pPr indent="0"/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</a:rPr>
              <a:t>A _______ child is a teacher's delight. 老师喜欢有求知欲的孩子。It's the ____________ thing I ever saw in my life! </a:t>
            </a:r>
            <a:endParaRPr lang="en-US" sz="2400" b="1">
              <a:solidFill>
                <a:srgbClr val="000000"/>
              </a:solidFill>
              <a:latin typeface="Times New Roman" panose="02020603050405020304" charset="0"/>
            </a:endParaRPr>
          </a:p>
          <a:p>
            <a:pPr indent="0"/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</a:rPr>
              <a:t>这是我一生中看到的最奇怪的事情！I'm curious ______everything.我对一切都很好奇。She seemed to be curious ______what he was doing. </a:t>
            </a:r>
            <a:endParaRPr lang="en-US" sz="2400" b="1">
              <a:solidFill>
                <a:srgbClr val="000000"/>
              </a:solidFill>
              <a:latin typeface="Times New Roman" panose="02020603050405020304" charset="0"/>
            </a:endParaRPr>
          </a:p>
          <a:p>
            <a:pPr indent="0"/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</a:rPr>
              <a:t>她似乎对他正在做的感到很好奇。You must be curious _______(find) out how to decorate the Christmas tree.</a:t>
            </a:r>
            <a:endParaRPr lang="en-US" sz="2400" b="1">
              <a:solidFill>
                <a:srgbClr val="000000"/>
              </a:solidFill>
              <a:latin typeface="Times New Roman" panose="02020603050405020304" charset="0"/>
            </a:endParaRPr>
          </a:p>
          <a:p>
            <a:pPr indent="0"/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</a:rPr>
              <a:t>你一定很好奇想弄清楚如何装饰你的圣诞树。He looked _________at the people.他好奇地看着那些人。_________enough, he had never seen the little girl.</a:t>
            </a:r>
            <a:endParaRPr lang="en-US" sz="2400" b="1">
              <a:solidFill>
                <a:srgbClr val="000000"/>
              </a:solidFill>
              <a:latin typeface="Times New Roman" panose="02020603050405020304" charset="0"/>
            </a:endParaRPr>
          </a:p>
          <a:p>
            <a:pPr indent="0"/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</a:rPr>
              <a:t>奇怪的是，他竟从未见过那个小女孩。It is good to be _______about the world around you because I think ________is the best teacher. 对你周围的世界感到新奇是件好事，因为我认为好奇心是最好的老师。</a:t>
            </a:r>
            <a:endParaRPr lang="en-US" sz="2400" b="1">
              <a:solidFill>
                <a:srgbClr val="000000"/>
              </a:solidFill>
              <a:latin typeface="Times New Roman" panose="02020603050405020304" charset="0"/>
            </a:endParaRPr>
          </a:p>
        </p:txBody>
      </p:sp>
      <p:sp>
        <p:nvSpPr>
          <p:cNvPr id="6" name="标题 1"/>
          <p:cNvSpPr>
            <a:spLocks noGrp="1"/>
          </p:cNvSpPr>
          <p:nvPr/>
        </p:nvSpPr>
        <p:spPr>
          <a:xfrm>
            <a:off x="3211830" y="254000"/>
            <a:ext cx="1193800" cy="59626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indent="0"/>
            <a:r>
              <a:rPr lang="en-US" altLang="zh-CN" sz="2400" spc="0">
                <a:solidFill>
                  <a:schemeClr val="accent4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  <a:sym typeface="+mn-ea"/>
              </a:rPr>
              <a:t>curious</a:t>
            </a:r>
            <a:endParaRPr lang="en-US" altLang="zh-CN" sz="2400" spc="0">
              <a:solidFill>
                <a:schemeClr val="accent4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2" name="标题 1"/>
          <p:cNvSpPr>
            <a:spLocks noGrp="1"/>
          </p:cNvSpPr>
          <p:nvPr/>
        </p:nvSpPr>
        <p:spPr>
          <a:xfrm>
            <a:off x="461645" y="657225"/>
            <a:ext cx="1193800" cy="59626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indent="0"/>
            <a:r>
              <a:rPr lang="en-US" altLang="zh-CN" sz="2400" spc="0">
                <a:solidFill>
                  <a:schemeClr val="accent4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  <a:sym typeface="+mn-ea"/>
              </a:rPr>
              <a:t>curious</a:t>
            </a:r>
            <a:endParaRPr lang="en-US" altLang="zh-CN" sz="2400" spc="0">
              <a:solidFill>
                <a:schemeClr val="accent4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3" name="标题 1"/>
          <p:cNvSpPr>
            <a:spLocks noGrp="1"/>
          </p:cNvSpPr>
          <p:nvPr/>
        </p:nvSpPr>
        <p:spPr>
          <a:xfrm>
            <a:off x="1212215" y="1011555"/>
            <a:ext cx="1999615" cy="59626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indent="0"/>
            <a:r>
              <a:rPr lang="en-US" altLang="zh-CN" sz="2400" spc="0">
                <a:solidFill>
                  <a:schemeClr val="accent4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  <a:sym typeface="+mn-ea"/>
              </a:rPr>
              <a:t>most curious</a:t>
            </a:r>
            <a:endParaRPr lang="en-US" altLang="zh-CN" sz="2400" spc="0">
              <a:solidFill>
                <a:schemeClr val="accent4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4" name="标题 1"/>
          <p:cNvSpPr>
            <a:spLocks noGrp="1"/>
          </p:cNvSpPr>
          <p:nvPr/>
        </p:nvSpPr>
        <p:spPr>
          <a:xfrm>
            <a:off x="1794510" y="1741805"/>
            <a:ext cx="1041400" cy="59626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indent="0"/>
            <a:r>
              <a:rPr lang="en-US" altLang="zh-CN" sz="2400" spc="0">
                <a:solidFill>
                  <a:schemeClr val="accent4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  <a:sym typeface="+mn-ea"/>
              </a:rPr>
              <a:t>about</a:t>
            </a:r>
            <a:endParaRPr lang="en-US" altLang="zh-CN" sz="2400" spc="0">
              <a:solidFill>
                <a:schemeClr val="accent4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5" name="标题 1"/>
          <p:cNvSpPr>
            <a:spLocks noGrp="1"/>
          </p:cNvSpPr>
          <p:nvPr/>
        </p:nvSpPr>
        <p:spPr>
          <a:xfrm>
            <a:off x="3532505" y="2097405"/>
            <a:ext cx="1041400" cy="59626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indent="0"/>
            <a:r>
              <a:rPr lang="en-US" altLang="zh-CN" sz="2400" spc="0">
                <a:solidFill>
                  <a:schemeClr val="accent4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  <a:sym typeface="+mn-ea"/>
              </a:rPr>
              <a:t>about</a:t>
            </a:r>
            <a:endParaRPr lang="en-US" altLang="zh-CN" sz="2400" spc="0">
              <a:solidFill>
                <a:schemeClr val="accent4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7" name="标题 1"/>
          <p:cNvSpPr>
            <a:spLocks noGrp="1"/>
          </p:cNvSpPr>
          <p:nvPr/>
        </p:nvSpPr>
        <p:spPr>
          <a:xfrm>
            <a:off x="2967990" y="2836545"/>
            <a:ext cx="1041400" cy="59626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indent="0"/>
            <a:r>
              <a:rPr lang="en-US" altLang="zh-CN" sz="2400" spc="0">
                <a:solidFill>
                  <a:schemeClr val="accent4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  <a:sym typeface="+mn-ea"/>
              </a:rPr>
              <a:t>to find</a:t>
            </a:r>
            <a:endParaRPr lang="en-US" altLang="zh-CN" sz="2400" spc="0">
              <a:solidFill>
                <a:schemeClr val="accent4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8" name="标题 1"/>
          <p:cNvSpPr>
            <a:spLocks noGrp="1"/>
          </p:cNvSpPr>
          <p:nvPr/>
        </p:nvSpPr>
        <p:spPr>
          <a:xfrm>
            <a:off x="1586865" y="3569970"/>
            <a:ext cx="1456690" cy="59626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indent="0"/>
            <a:r>
              <a:rPr lang="en-US" altLang="zh-CN" sz="2400" spc="0">
                <a:solidFill>
                  <a:schemeClr val="accent4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  <a:sym typeface="+mn-ea"/>
              </a:rPr>
              <a:t>curiously</a:t>
            </a:r>
            <a:endParaRPr lang="en-US" altLang="zh-CN" sz="2400" spc="0">
              <a:solidFill>
                <a:schemeClr val="accent4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9" name="标题 1"/>
          <p:cNvSpPr>
            <a:spLocks noGrp="1"/>
          </p:cNvSpPr>
          <p:nvPr/>
        </p:nvSpPr>
        <p:spPr>
          <a:xfrm>
            <a:off x="198755" y="3924300"/>
            <a:ext cx="1526540" cy="59626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indent="0"/>
            <a:r>
              <a:rPr lang="en-US" altLang="zh-CN" sz="2400" spc="0">
                <a:solidFill>
                  <a:schemeClr val="accent4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  <a:sym typeface="+mn-ea"/>
              </a:rPr>
              <a:t>Curiously</a:t>
            </a:r>
            <a:endParaRPr lang="en-US" altLang="zh-CN" sz="2400" spc="0">
              <a:solidFill>
                <a:schemeClr val="accent4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0" name="标题 1"/>
          <p:cNvSpPr>
            <a:spLocks noGrp="1"/>
          </p:cNvSpPr>
          <p:nvPr/>
        </p:nvSpPr>
        <p:spPr>
          <a:xfrm>
            <a:off x="2143125" y="4672965"/>
            <a:ext cx="1193800" cy="59626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indent="0"/>
            <a:r>
              <a:rPr lang="en-US" altLang="zh-CN" sz="2400" spc="0">
                <a:solidFill>
                  <a:schemeClr val="accent4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  <a:sym typeface="+mn-ea"/>
              </a:rPr>
              <a:t>curious</a:t>
            </a:r>
            <a:endParaRPr lang="en-US" altLang="zh-CN" sz="2400" spc="0">
              <a:solidFill>
                <a:schemeClr val="accent4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1" name="标题 1"/>
          <p:cNvSpPr>
            <a:spLocks noGrp="1"/>
          </p:cNvSpPr>
          <p:nvPr/>
        </p:nvSpPr>
        <p:spPr>
          <a:xfrm>
            <a:off x="8983345" y="4672965"/>
            <a:ext cx="1380490" cy="59626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indent="0"/>
            <a:r>
              <a:rPr lang="en-US" altLang="zh-CN" sz="2400" spc="0">
                <a:solidFill>
                  <a:schemeClr val="accent4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  <a:sym typeface="+mn-ea"/>
              </a:rPr>
              <a:t>curiosity</a:t>
            </a:r>
            <a:endParaRPr lang="en-US" altLang="zh-CN" sz="2400" spc="0">
              <a:solidFill>
                <a:schemeClr val="accent4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6" grpId="1"/>
      <p:bldP spid="2" grpId="0"/>
      <p:bldP spid="2" grpId="1"/>
      <p:bldP spid="3" grpId="0"/>
      <p:bldP spid="3" grpId="1"/>
      <p:bldP spid="4" grpId="0"/>
      <p:bldP spid="4" grpId="1"/>
      <p:bldP spid="5" grpId="0"/>
      <p:bldP spid="5" grpId="1"/>
      <p:bldP spid="7" grpId="0"/>
      <p:bldP spid="7" grpId="1"/>
      <p:bldP spid="8" grpId="0"/>
      <p:bldP spid="8" grpId="1"/>
      <p:bldP spid="9" grpId="0"/>
      <p:bldP spid="9" grpId="1"/>
      <p:bldP spid="10" grpId="0"/>
      <p:bldP spid="10" grpId="1"/>
      <p:bldP spid="11" grpId="0"/>
      <p:bldP spid="11" grpId="1"/>
    </p:bld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2" name="图片 1" descr="cure-用心填空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35" y="-635"/>
            <a:ext cx="12192000" cy="6859270"/>
          </a:xfrm>
          <a:prstGeom prst="rect">
            <a:avLst/>
          </a:prstGeom>
        </p:spPr>
      </p:pic>
      <p:sp>
        <p:nvSpPr>
          <p:cNvPr id="15" name="标题 1"/>
          <p:cNvSpPr>
            <a:spLocks noGrp="1"/>
          </p:cNvSpPr>
          <p:nvPr/>
        </p:nvSpPr>
        <p:spPr>
          <a:xfrm>
            <a:off x="2051685" y="3090545"/>
            <a:ext cx="1979295" cy="53784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 algn="l">
              <a:buClrTx/>
              <a:buSzTx/>
              <a:buFontTx/>
            </a:pPr>
            <a:r>
              <a:rPr sz="32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关心</a:t>
            </a:r>
            <a:r>
              <a:rPr lang="en-US" altLang="zh-CN" sz="32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/</a:t>
            </a:r>
            <a:r>
              <a:rPr sz="32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用心</a:t>
            </a:r>
            <a:endParaRPr sz="3200" spc="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sym typeface="+mn-ea"/>
            </a:endParaRPr>
          </a:p>
        </p:txBody>
      </p:sp>
      <p:sp>
        <p:nvSpPr>
          <p:cNvPr id="3" name="标题 1"/>
          <p:cNvSpPr>
            <a:spLocks noGrp="1"/>
          </p:cNvSpPr>
          <p:nvPr/>
        </p:nvSpPr>
        <p:spPr>
          <a:xfrm>
            <a:off x="5273675" y="692785"/>
            <a:ext cx="3650615" cy="53784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 algn="l">
              <a:buClrTx/>
              <a:buSzTx/>
              <a:buFontTx/>
            </a:pPr>
            <a:r>
              <a:rPr sz="24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vt.治疗</a:t>
            </a:r>
            <a:r>
              <a:rPr lang="en-US" altLang="zh-CN" sz="24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;</a:t>
            </a:r>
            <a:r>
              <a:rPr sz="24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治愈 n.治疗</a:t>
            </a:r>
            <a:r>
              <a:rPr lang="en-US" altLang="zh-CN" sz="24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;</a:t>
            </a:r>
            <a:r>
              <a:rPr sz="24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疗法</a:t>
            </a:r>
            <a:endParaRPr sz="2400" spc="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sym typeface="+mn-ea"/>
            </a:endParaRPr>
          </a:p>
        </p:txBody>
      </p:sp>
      <p:sp>
        <p:nvSpPr>
          <p:cNvPr id="4" name="标题 1"/>
          <p:cNvSpPr>
            <a:spLocks noGrp="1"/>
          </p:cNvSpPr>
          <p:nvPr/>
        </p:nvSpPr>
        <p:spPr>
          <a:xfrm>
            <a:off x="10285095" y="374650"/>
            <a:ext cx="1722755" cy="53784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 algn="l">
              <a:buClrTx/>
              <a:buSzTx/>
              <a:buFontTx/>
            </a:pPr>
            <a:r>
              <a:rPr sz="24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cure sb. of </a:t>
            </a:r>
            <a:endParaRPr sz="2400" spc="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sym typeface="+mn-ea"/>
            </a:endParaRPr>
          </a:p>
        </p:txBody>
      </p:sp>
      <p:sp>
        <p:nvSpPr>
          <p:cNvPr id="5" name="标题 1"/>
          <p:cNvSpPr>
            <a:spLocks noGrp="1"/>
          </p:cNvSpPr>
          <p:nvPr/>
        </p:nvSpPr>
        <p:spPr>
          <a:xfrm>
            <a:off x="10073640" y="1015365"/>
            <a:ext cx="1683385" cy="53784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 algn="l">
              <a:buClrTx/>
              <a:buSzTx/>
              <a:buFontTx/>
            </a:pPr>
            <a:r>
              <a:rPr sz="24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a cure for</a:t>
            </a:r>
            <a:endParaRPr sz="2400" spc="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sym typeface="+mn-ea"/>
            </a:endParaRPr>
          </a:p>
        </p:txBody>
      </p:sp>
      <p:sp>
        <p:nvSpPr>
          <p:cNvPr id="6" name="标题 1"/>
          <p:cNvSpPr>
            <a:spLocks noGrp="1"/>
          </p:cNvSpPr>
          <p:nvPr/>
        </p:nvSpPr>
        <p:spPr>
          <a:xfrm>
            <a:off x="5812790" y="1834515"/>
            <a:ext cx="1327150" cy="53784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 algn="l">
              <a:buClrTx/>
              <a:buSzTx/>
              <a:buFontTx/>
            </a:pPr>
            <a:r>
              <a:rPr sz="24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教堂</a:t>
            </a:r>
            <a:endParaRPr sz="2400" spc="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sym typeface="+mn-ea"/>
            </a:endParaRPr>
          </a:p>
        </p:txBody>
      </p:sp>
      <p:sp>
        <p:nvSpPr>
          <p:cNvPr id="7" name="标题 1"/>
          <p:cNvSpPr>
            <a:spLocks noGrp="1"/>
          </p:cNvSpPr>
          <p:nvPr/>
        </p:nvSpPr>
        <p:spPr>
          <a:xfrm>
            <a:off x="5948045" y="2661920"/>
            <a:ext cx="2205990" cy="53784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 algn="l">
              <a:buClrTx/>
              <a:buSzTx/>
              <a:buFontTx/>
            </a:pPr>
            <a:r>
              <a:rPr sz="24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好奇的</a:t>
            </a:r>
            <a:r>
              <a:rPr lang="en-US" altLang="zh-CN" sz="24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;</a:t>
            </a:r>
            <a:r>
              <a:rPr sz="24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奇怪的</a:t>
            </a:r>
            <a:endParaRPr sz="2400" spc="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sym typeface="+mn-ea"/>
            </a:endParaRPr>
          </a:p>
        </p:txBody>
      </p:sp>
      <p:sp>
        <p:nvSpPr>
          <p:cNvPr id="8" name="标题 1"/>
          <p:cNvSpPr>
            <a:spLocks noGrp="1"/>
          </p:cNvSpPr>
          <p:nvPr/>
        </p:nvSpPr>
        <p:spPr>
          <a:xfrm>
            <a:off x="9281160" y="2661920"/>
            <a:ext cx="2911475" cy="53784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 algn="l">
              <a:buClrTx/>
              <a:buSzTx/>
              <a:buFontTx/>
            </a:pPr>
            <a:r>
              <a:rPr sz="24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好奇心</a:t>
            </a:r>
            <a:r>
              <a:rPr lang="en-US" altLang="zh-CN" sz="24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;</a:t>
            </a:r>
            <a:r>
              <a:rPr sz="24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求知欲</a:t>
            </a:r>
            <a:r>
              <a:rPr lang="en-US" altLang="zh-CN" sz="24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;</a:t>
            </a:r>
            <a:r>
              <a:rPr sz="24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古玩</a:t>
            </a:r>
            <a:endParaRPr sz="2400" spc="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sym typeface="+mn-ea"/>
            </a:endParaRPr>
          </a:p>
        </p:txBody>
      </p:sp>
      <p:sp>
        <p:nvSpPr>
          <p:cNvPr id="9" name="标题 1"/>
          <p:cNvSpPr>
            <a:spLocks noGrp="1"/>
          </p:cNvSpPr>
          <p:nvPr/>
        </p:nvSpPr>
        <p:spPr>
          <a:xfrm>
            <a:off x="5878830" y="3479800"/>
            <a:ext cx="2729865" cy="53784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 algn="l">
              <a:buClrTx/>
              <a:buSzTx/>
              <a:buFontTx/>
            </a:pPr>
            <a:r>
              <a:rPr sz="24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安全的</a:t>
            </a:r>
            <a:r>
              <a:rPr sz="2000" spc="0">
                <a:solidFill>
                  <a:schemeClr val="tx1"/>
                </a:solidFill>
                <a:latin typeface="Times New Roman" panose="02020603050405020304" charset="0"/>
                <a:sym typeface="+mn-ea"/>
              </a:rPr>
              <a:t>vt.</a:t>
            </a:r>
            <a:r>
              <a:rPr sz="24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使安全</a:t>
            </a:r>
            <a:endParaRPr sz="2400" spc="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sym typeface="+mn-ea"/>
            </a:endParaRPr>
          </a:p>
        </p:txBody>
      </p:sp>
      <p:sp>
        <p:nvSpPr>
          <p:cNvPr id="10" name="标题 1"/>
          <p:cNvSpPr>
            <a:spLocks noGrp="1"/>
          </p:cNvSpPr>
          <p:nvPr/>
        </p:nvSpPr>
        <p:spPr>
          <a:xfrm>
            <a:off x="9524365" y="3479800"/>
            <a:ext cx="1504950" cy="53784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 algn="l">
              <a:buClrTx/>
              <a:buSzTx/>
              <a:buFontTx/>
            </a:pPr>
            <a:r>
              <a:rPr sz="24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安全</a:t>
            </a:r>
            <a:r>
              <a:rPr lang="en-US" altLang="zh-CN" sz="24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;</a:t>
            </a:r>
            <a:r>
              <a:rPr sz="24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安保</a:t>
            </a:r>
            <a:endParaRPr sz="2400" spc="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sym typeface="+mn-ea"/>
            </a:endParaRPr>
          </a:p>
        </p:txBody>
      </p:sp>
      <p:sp>
        <p:nvSpPr>
          <p:cNvPr id="11" name="标题 1"/>
          <p:cNvSpPr>
            <a:spLocks noGrp="1"/>
          </p:cNvSpPr>
          <p:nvPr/>
        </p:nvSpPr>
        <p:spPr>
          <a:xfrm>
            <a:off x="5428615" y="4318000"/>
            <a:ext cx="2395220" cy="53784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 algn="l">
              <a:buClrTx/>
              <a:buSzTx/>
              <a:buFontTx/>
            </a:pPr>
            <a:r>
              <a:rPr sz="24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可爱的</a:t>
            </a:r>
            <a:r>
              <a:rPr lang="en-US" altLang="zh-CN" sz="24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;</a:t>
            </a:r>
            <a:r>
              <a:rPr sz="24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伶俐的</a:t>
            </a:r>
            <a:endParaRPr sz="2400" spc="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sym typeface="+mn-ea"/>
            </a:endParaRPr>
          </a:p>
        </p:txBody>
      </p:sp>
      <p:sp>
        <p:nvSpPr>
          <p:cNvPr id="12" name="标题 1"/>
          <p:cNvSpPr>
            <a:spLocks noGrp="1"/>
          </p:cNvSpPr>
          <p:nvPr/>
        </p:nvSpPr>
        <p:spPr>
          <a:xfrm>
            <a:off x="6134100" y="5205095"/>
            <a:ext cx="2849245" cy="53784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 algn="l">
              <a:buClrTx/>
              <a:buSzTx/>
              <a:buFontTx/>
            </a:pPr>
            <a:r>
              <a:rPr sz="24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精确的</a:t>
            </a:r>
            <a:r>
              <a:rPr lang="en-US" altLang="zh-CN" sz="24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, </a:t>
            </a:r>
            <a:r>
              <a:rPr sz="24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精准的</a:t>
            </a:r>
            <a:endParaRPr lang="en-US" altLang="zh-CN" sz="2400" spc="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sym typeface="+mn-ea"/>
            </a:endParaRPr>
          </a:p>
        </p:txBody>
      </p:sp>
      <p:sp>
        <p:nvSpPr>
          <p:cNvPr id="13" name="标题 1"/>
          <p:cNvSpPr>
            <a:spLocks noGrp="1"/>
          </p:cNvSpPr>
          <p:nvPr/>
        </p:nvSpPr>
        <p:spPr>
          <a:xfrm>
            <a:off x="10004425" y="5205095"/>
            <a:ext cx="1682750" cy="53784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 algn="l">
              <a:buClrTx/>
              <a:buSzTx/>
              <a:buFontTx/>
            </a:pPr>
            <a:r>
              <a:rPr sz="24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准确</a:t>
            </a:r>
            <a:r>
              <a:rPr lang="en-US" altLang="zh-CN" sz="24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,</a:t>
            </a:r>
            <a:r>
              <a:rPr sz="24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精准</a:t>
            </a:r>
            <a:endParaRPr sz="2400" spc="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sym typeface="+mn-ea"/>
            </a:endParaRPr>
          </a:p>
        </p:txBody>
      </p:sp>
      <p:sp>
        <p:nvSpPr>
          <p:cNvPr id="14" name="标题 1"/>
          <p:cNvSpPr>
            <a:spLocks noGrp="1"/>
          </p:cNvSpPr>
          <p:nvPr/>
        </p:nvSpPr>
        <p:spPr>
          <a:xfrm>
            <a:off x="6134100" y="5973445"/>
            <a:ext cx="1327150" cy="53784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 algn="l">
              <a:buClrTx/>
              <a:buSzTx/>
              <a:buFontTx/>
            </a:pPr>
            <a:r>
              <a:rPr sz="24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课程的</a:t>
            </a:r>
            <a:endParaRPr sz="2400" spc="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sym typeface="+mn-ea"/>
            </a:endParaRPr>
          </a:p>
        </p:txBody>
      </p:sp>
      <p:sp>
        <p:nvSpPr>
          <p:cNvPr id="16" name="标题 1"/>
          <p:cNvSpPr>
            <a:spLocks noGrp="1"/>
          </p:cNvSpPr>
          <p:nvPr/>
        </p:nvSpPr>
        <p:spPr>
          <a:xfrm>
            <a:off x="9121140" y="5973445"/>
            <a:ext cx="1327150" cy="53784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 algn="l">
              <a:buClrTx/>
              <a:buSzTx/>
              <a:buFontTx/>
            </a:pPr>
            <a:r>
              <a:rPr sz="24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总课程</a:t>
            </a:r>
            <a:endParaRPr sz="2400" spc="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sym typeface="+mn-ea"/>
            </a:endParaRPr>
          </a:p>
        </p:txBody>
      </p:sp>
    </p:spTree>
    <p:custDataLst>
      <p:tags r:id="rId2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5" grpId="1"/>
      <p:bldP spid="3" grpId="0"/>
      <p:bldP spid="3" grpId="1"/>
      <p:bldP spid="4" grpId="0"/>
      <p:bldP spid="4" grpId="1"/>
      <p:bldP spid="5" grpId="0"/>
      <p:bldP spid="5" grpId="1"/>
      <p:bldP spid="6" grpId="0"/>
      <p:bldP spid="6" grpId="1"/>
      <p:bldP spid="7" grpId="0"/>
      <p:bldP spid="7" grpId="1"/>
      <p:bldP spid="8" grpId="0"/>
      <p:bldP spid="8" grpId="1"/>
      <p:bldP spid="9" grpId="0"/>
      <p:bldP spid="9" grpId="1"/>
      <p:bldP spid="10" grpId="0"/>
      <p:bldP spid="10" grpId="1"/>
      <p:bldP spid="11" grpId="0"/>
      <p:bldP spid="11" grpId="1"/>
      <p:bldP spid="12" grpId="0"/>
      <p:bldP spid="12" grpId="1"/>
      <p:bldP spid="13" grpId="0"/>
      <p:bldP spid="13" grpId="1"/>
      <p:bldP spid="14" grpId="0"/>
      <p:bldP spid="14" grpId="1"/>
      <p:bldP spid="16" grpId="0"/>
      <p:bldP spid="16" grpId="1"/>
    </p:bld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0" name="文本框 99"/>
          <p:cNvSpPr txBox="1"/>
          <p:nvPr/>
        </p:nvSpPr>
        <p:spPr>
          <a:xfrm>
            <a:off x="194310" y="219710"/>
            <a:ext cx="11744960" cy="304609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marL="269875" indent="-269875"/>
            <a:r>
              <a:rPr lang="zh-CN" sz="32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34. company/ˈkʌmpəni/ n._______</a:t>
            </a:r>
            <a:r>
              <a:rPr lang="en-US" altLang="zh-CN" sz="32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___</a:t>
            </a:r>
            <a:r>
              <a:rPr lang="zh-CN" sz="32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____________</a:t>
            </a:r>
            <a:r>
              <a:rPr lang="zh-CN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</a:rPr>
              <a:t>作为陪伴</a:t>
            </a:r>
            <a:r>
              <a:rPr lang="zh-CN" sz="32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__________</a:t>
            </a:r>
            <a:r>
              <a:rPr lang="en-US" altLang="zh-CN" sz="32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_____</a:t>
            </a:r>
            <a:r>
              <a:rPr lang="zh-CN" sz="32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__</a:t>
            </a:r>
            <a:r>
              <a:rPr lang="zh-CN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</a:rPr>
              <a:t>与某人交往</a:t>
            </a:r>
            <a:r>
              <a:rPr lang="zh-CN" sz="32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__________/ə'kʌmpəni/vt.&amp;vi. </a:t>
            </a:r>
            <a:r>
              <a:rPr lang="zh-CN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</a:rPr>
              <a:t>陪伴</a:t>
            </a:r>
            <a:r>
              <a:rPr lang="en-US" altLang="zh-CN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</a:rPr>
              <a:t>,</a:t>
            </a:r>
            <a:r>
              <a:rPr lang="zh-CN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</a:rPr>
              <a:t>伴随</a:t>
            </a:r>
            <a:r>
              <a:rPr lang="en-US" altLang="zh-CN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</a:rPr>
              <a:t>;</a:t>
            </a:r>
            <a:r>
              <a:rPr lang="zh-CN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</a:rPr>
              <a:t>伴奏</a:t>
            </a:r>
            <a:endParaRPr lang="zh-CN" sz="32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269875" indent="-269875"/>
            <a:r>
              <a:rPr lang="zh-CN" sz="32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   </a:t>
            </a:r>
            <a:r>
              <a:rPr lang="en-US" altLang="zh-CN" sz="32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_</a:t>
            </a:r>
            <a:r>
              <a:rPr lang="zh-CN" sz="32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_________/kəmˈpænjən/n.</a:t>
            </a:r>
            <a:r>
              <a:rPr lang="zh-CN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</a:rPr>
              <a:t>同伴</a:t>
            </a:r>
            <a:r>
              <a:rPr lang="en-US" altLang="zh-CN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</a:rPr>
              <a:t>,</a:t>
            </a:r>
            <a:r>
              <a:rPr lang="zh-CN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</a:rPr>
              <a:t>伙伴</a:t>
            </a:r>
            <a:endParaRPr lang="zh-CN" sz="32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3" name="标题 1"/>
          <p:cNvSpPr>
            <a:spLocks noGrp="1"/>
          </p:cNvSpPr>
          <p:nvPr/>
        </p:nvSpPr>
        <p:spPr>
          <a:xfrm>
            <a:off x="4714875" y="219710"/>
            <a:ext cx="2134870" cy="59626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sz="3200" spc="0">
                <a:solidFill>
                  <a:srgbClr val="7030A0"/>
                </a:solidFill>
                <a:uFillTx/>
                <a:latin typeface="Times New Roman" panose="02020603050405020304" charset="0"/>
                <a:cs typeface="Times New Roman" panose="02020603050405020304" charset="0"/>
                <a:sym typeface="+mn-ea"/>
              </a:rPr>
              <a:t>陪伴</a:t>
            </a:r>
            <a:r>
              <a:rPr lang="en-US" altLang="zh-CN" sz="3200" spc="0">
                <a:solidFill>
                  <a:srgbClr val="7030A0"/>
                </a:solidFill>
                <a:uFillTx/>
                <a:latin typeface="Times New Roman" panose="02020603050405020304" charset="0"/>
                <a:cs typeface="Times New Roman" panose="02020603050405020304" charset="0"/>
                <a:sym typeface="+mn-ea"/>
              </a:rPr>
              <a:t>; </a:t>
            </a:r>
            <a:r>
              <a:rPr sz="3200" spc="0">
                <a:solidFill>
                  <a:srgbClr val="7030A0"/>
                </a:solidFill>
                <a:uFillTx/>
                <a:latin typeface="Times New Roman" panose="02020603050405020304" charset="0"/>
                <a:cs typeface="Times New Roman" panose="02020603050405020304" charset="0"/>
                <a:sym typeface="+mn-ea"/>
              </a:rPr>
              <a:t>公司</a:t>
            </a:r>
            <a:endParaRPr sz="3200" spc="0">
              <a:solidFill>
                <a:srgbClr val="7030A0"/>
              </a:solidFill>
              <a:uFillTx/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2" name="标题 1"/>
          <p:cNvSpPr>
            <a:spLocks noGrp="1"/>
          </p:cNvSpPr>
          <p:nvPr/>
        </p:nvSpPr>
        <p:spPr>
          <a:xfrm>
            <a:off x="718820" y="706755"/>
            <a:ext cx="8903335" cy="52641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sz="3200" spc="0">
                <a:solidFill>
                  <a:schemeClr val="accent4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  <a:sym typeface="+mn-ea"/>
              </a:rPr>
              <a:t>破拆法：com</a:t>
            </a:r>
            <a:r>
              <a:rPr lang="en-US" altLang="zh-CN" sz="3200" spc="0">
                <a:solidFill>
                  <a:schemeClr val="accent4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  <a:sym typeface="+mn-ea"/>
              </a:rPr>
              <a:t>-</a:t>
            </a:r>
            <a:r>
              <a:rPr sz="3200" spc="0">
                <a:solidFill>
                  <a:schemeClr val="accent4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  <a:sym typeface="+mn-ea"/>
              </a:rPr>
              <a:t>(come来)+pany(陪你)：</a:t>
            </a:r>
            <a:r>
              <a:rPr sz="3200" spc="0">
                <a:solidFill>
                  <a:srgbClr val="7030A0"/>
                </a:solidFill>
                <a:uFillTx/>
                <a:latin typeface="Times New Roman" panose="02020603050405020304" charset="0"/>
                <a:cs typeface="Times New Roman" panose="02020603050405020304" charset="0"/>
                <a:sym typeface="+mn-ea"/>
              </a:rPr>
              <a:t>来陪你</a:t>
            </a:r>
            <a:endParaRPr lang="en-US" sz="3200" spc="0">
              <a:solidFill>
                <a:srgbClr val="7030A0"/>
              </a:solidFill>
              <a:uFillTx/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4" name="标题 1"/>
          <p:cNvSpPr>
            <a:spLocks noGrp="1"/>
          </p:cNvSpPr>
          <p:nvPr/>
        </p:nvSpPr>
        <p:spPr>
          <a:xfrm>
            <a:off x="499745" y="1233805"/>
            <a:ext cx="2486660" cy="59626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lang="en-US" altLang="zh-CN" sz="3200" spc="0">
                <a:solidFill>
                  <a:schemeClr val="accent4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  <a:sym typeface="+mn-ea"/>
              </a:rPr>
              <a:t>for company</a:t>
            </a:r>
            <a:endParaRPr lang="en-US" altLang="zh-CN" sz="3200" spc="0">
              <a:solidFill>
                <a:schemeClr val="accent4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5" name="标题 1"/>
          <p:cNvSpPr>
            <a:spLocks noGrp="1"/>
          </p:cNvSpPr>
          <p:nvPr/>
        </p:nvSpPr>
        <p:spPr>
          <a:xfrm>
            <a:off x="499745" y="1690370"/>
            <a:ext cx="3683635" cy="59626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lang="en-US" altLang="zh-CN" sz="3200" spc="0">
                <a:solidFill>
                  <a:schemeClr val="accent4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  <a:sym typeface="+mn-ea"/>
              </a:rPr>
              <a:t>keep company with</a:t>
            </a:r>
            <a:endParaRPr lang="en-US" altLang="zh-CN" sz="3200" spc="0">
              <a:solidFill>
                <a:schemeClr val="accent4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6" name="标题 1"/>
          <p:cNvSpPr>
            <a:spLocks noGrp="1"/>
          </p:cNvSpPr>
          <p:nvPr/>
        </p:nvSpPr>
        <p:spPr>
          <a:xfrm>
            <a:off x="499745" y="2173605"/>
            <a:ext cx="2486660" cy="59626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lang="en-US" altLang="zh-CN" sz="3200" spc="0">
                <a:solidFill>
                  <a:schemeClr val="accent4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  <a:sym typeface="+mn-ea"/>
              </a:rPr>
              <a:t>accompany</a:t>
            </a:r>
            <a:endParaRPr lang="en-US" altLang="zh-CN" sz="3200" spc="0">
              <a:solidFill>
                <a:schemeClr val="accent4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7" name="标题 1"/>
          <p:cNvSpPr>
            <a:spLocks noGrp="1"/>
          </p:cNvSpPr>
          <p:nvPr/>
        </p:nvSpPr>
        <p:spPr>
          <a:xfrm>
            <a:off x="499745" y="2677795"/>
            <a:ext cx="2101215" cy="59626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lang="en-US" altLang="zh-CN" sz="3200" spc="0">
                <a:solidFill>
                  <a:schemeClr val="accent4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  <a:sym typeface="+mn-ea"/>
              </a:rPr>
              <a:t>companion</a:t>
            </a:r>
            <a:endParaRPr lang="en-US" altLang="zh-CN" sz="3200" spc="0">
              <a:solidFill>
                <a:schemeClr val="accent4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381635" y="3394075"/>
            <a:ext cx="11744960" cy="304609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marL="269875" indent="-269875"/>
            <a:r>
              <a:rPr 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My dream is to start my own IT _________!我的梦想是成立自己的IT公司！</a:t>
            </a:r>
            <a:endParaRPr lang="zh-CN" sz="24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269875" indent="-269875"/>
            <a:r>
              <a:rPr 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What are your plans for the development of your _________?</a:t>
            </a:r>
            <a:endParaRPr lang="zh-CN" sz="24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269875" indent="-269875"/>
            <a:r>
              <a:rPr 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你打算怎样来发展壮大自己的公司？</a:t>
            </a:r>
            <a:endParaRPr lang="zh-CN" sz="24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269875" indent="-269875"/>
            <a:r>
              <a:rPr 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I enjoy her _________. 我喜欢和她在一起。</a:t>
            </a:r>
            <a:endParaRPr lang="zh-CN" sz="24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269875" indent="-269875"/>
            <a:r>
              <a:rPr 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He went with us to the airport ____________.他陪同我们去机场了。</a:t>
            </a:r>
            <a:endParaRPr lang="zh-CN" sz="24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269875" indent="-269875"/>
            <a:r>
              <a:rPr 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No one wants to keep company_____ someone who always looks upset. </a:t>
            </a:r>
            <a:endParaRPr lang="zh-CN" sz="24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269875" indent="-269875"/>
            <a:r>
              <a:rPr 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没有人喜欢和经常很沮丧的人交往。</a:t>
            </a:r>
            <a:endParaRPr lang="zh-CN" sz="24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269875" indent="-269875"/>
            <a:endParaRPr lang="zh-CN" sz="24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9" name="标题 1"/>
          <p:cNvSpPr>
            <a:spLocks noGrp="1"/>
          </p:cNvSpPr>
          <p:nvPr/>
        </p:nvSpPr>
        <p:spPr>
          <a:xfrm>
            <a:off x="4636135" y="3394075"/>
            <a:ext cx="1390650" cy="59626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lang="en-US" altLang="zh-CN" sz="24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company</a:t>
            </a:r>
            <a:endParaRPr lang="en-US" altLang="zh-CN" sz="2400" spc="0">
              <a:solidFill>
                <a:schemeClr val="accent4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0" name="标题 1"/>
          <p:cNvSpPr>
            <a:spLocks noGrp="1"/>
          </p:cNvSpPr>
          <p:nvPr/>
        </p:nvSpPr>
        <p:spPr>
          <a:xfrm>
            <a:off x="6849745" y="3758565"/>
            <a:ext cx="1390650" cy="59626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lang="en-US" altLang="zh-CN" sz="24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company</a:t>
            </a:r>
            <a:endParaRPr lang="en-US" altLang="zh-CN" sz="2400" spc="0">
              <a:solidFill>
                <a:schemeClr val="accent4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1" name="标题 1"/>
          <p:cNvSpPr>
            <a:spLocks noGrp="1"/>
          </p:cNvSpPr>
          <p:nvPr/>
        </p:nvSpPr>
        <p:spPr>
          <a:xfrm>
            <a:off x="1913890" y="4518025"/>
            <a:ext cx="1390650" cy="59626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lang="en-US" altLang="zh-CN" sz="24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company</a:t>
            </a:r>
            <a:endParaRPr lang="en-US" altLang="zh-CN" sz="2400" spc="0">
              <a:solidFill>
                <a:schemeClr val="accent4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2" name="标题 1"/>
          <p:cNvSpPr>
            <a:spLocks noGrp="1"/>
          </p:cNvSpPr>
          <p:nvPr/>
        </p:nvSpPr>
        <p:spPr>
          <a:xfrm>
            <a:off x="4405630" y="4881880"/>
            <a:ext cx="1901190" cy="59626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lang="en-US" altLang="zh-CN" sz="24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for company</a:t>
            </a:r>
            <a:endParaRPr lang="en-US" altLang="zh-CN" sz="2400" spc="0">
              <a:solidFill>
                <a:schemeClr val="accent4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3" name="标题 1"/>
          <p:cNvSpPr>
            <a:spLocks noGrp="1"/>
          </p:cNvSpPr>
          <p:nvPr/>
        </p:nvSpPr>
        <p:spPr>
          <a:xfrm>
            <a:off x="4474845" y="5246370"/>
            <a:ext cx="794385" cy="438150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lang="en-US" altLang="zh-CN" sz="24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with</a:t>
            </a:r>
            <a:endParaRPr lang="en-US" altLang="zh-CN" sz="2400" spc="0">
              <a:solidFill>
                <a:schemeClr val="accent4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3" grpId="1"/>
      <p:bldP spid="2" grpId="0"/>
      <p:bldP spid="2" grpId="1"/>
      <p:bldP spid="4" grpId="0"/>
      <p:bldP spid="4" grpId="1"/>
      <p:bldP spid="5" grpId="0"/>
      <p:bldP spid="5" grpId="1"/>
      <p:bldP spid="6" grpId="0"/>
      <p:bldP spid="6" grpId="1"/>
      <p:bldP spid="7" grpId="0"/>
      <p:bldP spid="7" grpId="1"/>
      <p:bldP spid="9" grpId="0"/>
      <p:bldP spid="9" grpId="1"/>
      <p:bldP spid="8" grpId="0"/>
      <p:bldP spid="10" grpId="0"/>
      <p:bldP spid="10" grpId="1"/>
      <p:bldP spid="11" grpId="0"/>
      <p:bldP spid="11" grpId="1"/>
      <p:bldP spid="12" grpId="0"/>
      <p:bldP spid="12" grpId="1"/>
      <p:bldP spid="13" grpId="0"/>
      <p:bldP spid="13" grpId="1"/>
    </p:bld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0" name="文本框 99"/>
          <p:cNvSpPr txBox="1"/>
          <p:nvPr/>
        </p:nvSpPr>
        <p:spPr>
          <a:xfrm>
            <a:off x="194310" y="219710"/>
            <a:ext cx="11873230" cy="193802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marL="269875" indent="-269875"/>
            <a:r>
              <a:rPr 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His wife _____________ him on the trip. 那次旅行他由妻子陪同。 </a:t>
            </a:r>
            <a:endParaRPr lang="zh-CN" sz="24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269875" indent="-269875"/>
            <a:r>
              <a:rPr 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The singer _________________on the piano by her sister. 女歌手由她姐姐钢琴伴奏。</a:t>
            </a:r>
            <a:endParaRPr lang="zh-CN" sz="24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269875" indent="-269875"/>
            <a:r>
              <a:rPr 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He was a good friend, a dependable __________. 他是个好朋友，一个可以信赖的同伴。</a:t>
            </a:r>
            <a:endParaRPr lang="zh-CN" sz="24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269875" indent="-269875"/>
            <a:r>
              <a:rPr 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She was a charming dinner __________. 与她同桌进餐使人感到十分高兴。 </a:t>
            </a:r>
            <a:endParaRPr lang="zh-CN" sz="24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269875" indent="-269875"/>
            <a:r>
              <a:rPr 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His younger brother is not much of a ________</a:t>
            </a:r>
            <a:r>
              <a:rPr lang="en-US" alt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_</a:t>
            </a:r>
            <a:r>
              <a:rPr 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_ for him. 他的弟弟和他志趣不太相投。</a:t>
            </a:r>
            <a:endParaRPr lang="en-US" altLang="zh-CN" sz="24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9" name="标题 1"/>
          <p:cNvSpPr>
            <a:spLocks noGrp="1"/>
          </p:cNvSpPr>
          <p:nvPr/>
        </p:nvSpPr>
        <p:spPr>
          <a:xfrm>
            <a:off x="1383030" y="219710"/>
            <a:ext cx="2033270" cy="59626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lang="en-US" altLang="zh-CN" sz="24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acccompanied</a:t>
            </a:r>
            <a:endParaRPr lang="en-US" altLang="zh-CN" sz="2400" spc="0">
              <a:solidFill>
                <a:schemeClr val="accent4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2" name="标题 1"/>
          <p:cNvSpPr>
            <a:spLocks noGrp="1"/>
          </p:cNvSpPr>
          <p:nvPr/>
        </p:nvSpPr>
        <p:spPr>
          <a:xfrm>
            <a:off x="1658620" y="613410"/>
            <a:ext cx="2716530" cy="59626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lang="en-US" altLang="zh-CN" sz="24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was acccompanied</a:t>
            </a:r>
            <a:endParaRPr lang="en-US" altLang="zh-CN" sz="2400" spc="0">
              <a:solidFill>
                <a:schemeClr val="accent4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3" name="标题 1"/>
          <p:cNvSpPr>
            <a:spLocks noGrp="1"/>
          </p:cNvSpPr>
          <p:nvPr/>
        </p:nvSpPr>
        <p:spPr>
          <a:xfrm>
            <a:off x="4870450" y="987425"/>
            <a:ext cx="1639570" cy="59626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lang="en-US" altLang="zh-CN" sz="24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companion</a:t>
            </a:r>
            <a:endParaRPr lang="en-US" altLang="zh-CN" sz="2400" spc="0">
              <a:solidFill>
                <a:schemeClr val="accent4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4" name="标题 1"/>
          <p:cNvSpPr>
            <a:spLocks noGrp="1"/>
          </p:cNvSpPr>
          <p:nvPr/>
        </p:nvSpPr>
        <p:spPr>
          <a:xfrm>
            <a:off x="3810635" y="1351915"/>
            <a:ext cx="1639570" cy="59626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lang="en-US" altLang="zh-CN" sz="24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companion</a:t>
            </a:r>
            <a:endParaRPr lang="en-US" altLang="zh-CN" sz="2400" spc="0">
              <a:solidFill>
                <a:schemeClr val="accent4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5" name="标题 1"/>
          <p:cNvSpPr>
            <a:spLocks noGrp="1"/>
          </p:cNvSpPr>
          <p:nvPr/>
        </p:nvSpPr>
        <p:spPr>
          <a:xfrm>
            <a:off x="5074920" y="1696085"/>
            <a:ext cx="1639570" cy="59626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lang="en-US" altLang="zh-CN" sz="24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companion</a:t>
            </a:r>
            <a:endParaRPr lang="en-US" altLang="zh-CN" sz="2400" spc="0">
              <a:solidFill>
                <a:schemeClr val="accent4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297815" y="2157730"/>
            <a:ext cx="11596370" cy="304609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marL="269875" indent="-269875"/>
            <a:r>
              <a:rPr lang="en-US" sz="32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35. person/ˈpɜ:sn/n.___</a:t>
            </a:r>
            <a:endParaRPr lang="zh-CN" sz="3200" b="1">
              <a:solidFill>
                <a:srgbClr val="000000"/>
              </a:solidFill>
              <a:latin typeface="Times New Roman" panose="02020603050405020304" charset="0"/>
              <a:ea typeface="宋体" panose="02010600030101010101" pitchFamily="2" charset="-122"/>
              <a:cs typeface="Times New Roman" panose="02020603050405020304" charset="0"/>
            </a:endParaRPr>
          </a:p>
          <a:p>
            <a:pPr marL="269875" indent="-269875"/>
            <a:endParaRPr lang="zh-CN" sz="32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269875" indent="-269875"/>
            <a:r>
              <a:rPr lang="en-US" sz="32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________/ˈpɜ:sənl/ adj.</a:t>
            </a:r>
            <a:r>
              <a:rPr lang="zh-CN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</a:rPr>
              <a:t>个人的; 私人的</a:t>
            </a:r>
            <a:endParaRPr lang="en-US" sz="32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269875" indent="-269875"/>
            <a:r>
              <a:rPr lang="en-US" sz="32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_________</a:t>
            </a:r>
            <a:r>
              <a:rPr lang="zh-CN" sz="32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/ˈpɜ:sənəli / adv.</a:t>
            </a:r>
            <a:r>
              <a:rPr lang="zh-CN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</a:rPr>
              <a:t>亲自地; 就个人而言</a:t>
            </a:r>
            <a:endParaRPr lang="en-US" sz="32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269875" indent="-269875"/>
            <a:r>
              <a:rPr lang="en-US" sz="32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__________/pɜ:səˈnæ ləti/ n.</a:t>
            </a:r>
            <a:r>
              <a:rPr lang="zh-CN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</a:rPr>
              <a:t>性格</a:t>
            </a:r>
            <a:r>
              <a:rPr lang="en-US" altLang="zh-CN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</a:rPr>
              <a:t>;</a:t>
            </a:r>
            <a:r>
              <a:rPr lang="zh-CN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</a:rPr>
              <a:t>个性</a:t>
            </a:r>
            <a:endParaRPr lang="en-US" altLang="zh-CN" sz="32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269875" indent="-269875"/>
            <a:r>
              <a:rPr lang="en-US" altLang="zh-CN" sz="3200" b="1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_________</a:t>
            </a:r>
            <a:r>
              <a:rPr lang="zh-CN" altLang="en-US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</a:rPr>
              <a:t>亲自</a:t>
            </a:r>
            <a:endParaRPr lang="zh-CN" altLang="en-US" sz="32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7" name="标题 1"/>
          <p:cNvSpPr>
            <a:spLocks noGrp="1"/>
          </p:cNvSpPr>
          <p:nvPr/>
        </p:nvSpPr>
        <p:spPr>
          <a:xfrm>
            <a:off x="3726180" y="2157730"/>
            <a:ext cx="648970" cy="59626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sz="3200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人</a:t>
            </a:r>
            <a:endParaRPr lang="en-US" sz="3200" spc="0">
              <a:solidFill>
                <a:srgbClr val="7030A0"/>
              </a:solidFill>
              <a:uFillTx/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8" name="标题 1"/>
          <p:cNvSpPr>
            <a:spLocks noGrp="1"/>
          </p:cNvSpPr>
          <p:nvPr/>
        </p:nvSpPr>
        <p:spPr>
          <a:xfrm>
            <a:off x="297815" y="3130550"/>
            <a:ext cx="1706245" cy="59626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lang="en-US" altLang="zh-CN" sz="3200" spc="0">
                <a:solidFill>
                  <a:schemeClr val="accent4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  <a:sym typeface="+mn-ea"/>
              </a:rPr>
              <a:t>personal</a:t>
            </a:r>
            <a:endParaRPr lang="en-US" altLang="zh-CN" sz="3200" spc="0">
              <a:solidFill>
                <a:schemeClr val="accent4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0" name="标题 1"/>
          <p:cNvSpPr>
            <a:spLocks noGrp="1"/>
          </p:cNvSpPr>
          <p:nvPr/>
        </p:nvSpPr>
        <p:spPr>
          <a:xfrm>
            <a:off x="297815" y="3600450"/>
            <a:ext cx="2111375" cy="59626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lang="en-US" altLang="zh-CN" sz="3200" spc="0">
                <a:solidFill>
                  <a:schemeClr val="accent4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  <a:sym typeface="+mn-ea"/>
              </a:rPr>
              <a:t>personally</a:t>
            </a:r>
            <a:endParaRPr lang="en-US" altLang="zh-CN" sz="3200" spc="0">
              <a:solidFill>
                <a:schemeClr val="accent4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1" name="标题 1"/>
          <p:cNvSpPr>
            <a:spLocks noGrp="1"/>
          </p:cNvSpPr>
          <p:nvPr/>
        </p:nvSpPr>
        <p:spPr>
          <a:xfrm>
            <a:off x="297815" y="4107180"/>
            <a:ext cx="2219325" cy="59626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lang="en-US" altLang="zh-CN" sz="3200" spc="0">
                <a:solidFill>
                  <a:schemeClr val="accent4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  <a:sym typeface="+mn-ea"/>
              </a:rPr>
              <a:t>personality</a:t>
            </a:r>
            <a:endParaRPr lang="en-US" altLang="zh-CN" sz="3200" spc="0">
              <a:solidFill>
                <a:schemeClr val="accent4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2" name="文本框 11"/>
          <p:cNvSpPr txBox="1"/>
          <p:nvPr/>
        </p:nvSpPr>
        <p:spPr>
          <a:xfrm>
            <a:off x="135255" y="5203825"/>
            <a:ext cx="11991975" cy="156845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marL="269875" indent="-269875"/>
            <a:r>
              <a:rPr 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He's just the ______ we need for the job. 他正是我们需要的适合这项工作的人。</a:t>
            </a:r>
            <a:endParaRPr lang="zh-CN" sz="24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269875" indent="-269875"/>
            <a:r>
              <a:rPr 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At least four _______died in the accident. 至少四个人在事故中死亡。</a:t>
            </a:r>
            <a:endParaRPr lang="zh-CN" sz="24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269875" indent="-269875"/>
            <a:r>
              <a:rPr 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Of course, this is just a ________opinion. 当然了，这只是个人意见。</a:t>
            </a:r>
            <a:endParaRPr lang="zh-CN" sz="24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269875" indent="-269875"/>
            <a:r>
              <a:rPr 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The novel is written from ________experience . 这部小说是根据个人亲身经历写成的。</a:t>
            </a:r>
            <a:endParaRPr lang="zh-CN" sz="24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13" name="标题 1"/>
          <p:cNvSpPr>
            <a:spLocks noGrp="1"/>
          </p:cNvSpPr>
          <p:nvPr/>
        </p:nvSpPr>
        <p:spPr>
          <a:xfrm>
            <a:off x="297815" y="4619625"/>
            <a:ext cx="1924685" cy="464820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lang="en-US" altLang="zh-CN" sz="3200" spc="0">
                <a:solidFill>
                  <a:schemeClr val="accent4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  <a:sym typeface="+mn-ea"/>
              </a:rPr>
              <a:t>in person</a:t>
            </a:r>
            <a:endParaRPr lang="en-US" altLang="zh-CN" sz="3200" spc="0">
              <a:solidFill>
                <a:schemeClr val="accent4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4" name="标题 1"/>
          <p:cNvSpPr>
            <a:spLocks noGrp="1"/>
          </p:cNvSpPr>
          <p:nvPr/>
        </p:nvSpPr>
        <p:spPr>
          <a:xfrm>
            <a:off x="1837690" y="5263515"/>
            <a:ext cx="1233170" cy="59626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lang="en-US" altLang="zh-CN" sz="2400" spc="0">
                <a:solidFill>
                  <a:schemeClr val="accent4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  <a:sym typeface="+mn-ea"/>
              </a:rPr>
              <a:t>person</a:t>
            </a:r>
            <a:endParaRPr lang="en-US" altLang="zh-CN" sz="2400" spc="0">
              <a:solidFill>
                <a:schemeClr val="accent4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5" name="标题 1"/>
          <p:cNvSpPr>
            <a:spLocks noGrp="1"/>
          </p:cNvSpPr>
          <p:nvPr/>
        </p:nvSpPr>
        <p:spPr>
          <a:xfrm>
            <a:off x="1837690" y="5591810"/>
            <a:ext cx="1341755" cy="59626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lang="en-US" altLang="zh-CN" sz="2400" spc="0">
                <a:solidFill>
                  <a:schemeClr val="accent4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  <a:sym typeface="+mn-ea"/>
              </a:rPr>
              <a:t>persons</a:t>
            </a:r>
            <a:endParaRPr lang="en-US" altLang="zh-CN" sz="2400" spc="0">
              <a:solidFill>
                <a:schemeClr val="accent4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6" name="标题 1"/>
          <p:cNvSpPr>
            <a:spLocks noGrp="1"/>
          </p:cNvSpPr>
          <p:nvPr/>
        </p:nvSpPr>
        <p:spPr>
          <a:xfrm>
            <a:off x="3238500" y="5975985"/>
            <a:ext cx="1341755" cy="59626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lang="en-US" altLang="zh-CN" sz="2400" spc="0">
                <a:solidFill>
                  <a:schemeClr val="accent4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  <a:sym typeface="+mn-ea"/>
              </a:rPr>
              <a:t>personal</a:t>
            </a:r>
            <a:endParaRPr lang="en-US" altLang="zh-CN" sz="2400" spc="0">
              <a:solidFill>
                <a:schemeClr val="accent4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7" name="标题 1"/>
          <p:cNvSpPr>
            <a:spLocks noGrp="1"/>
          </p:cNvSpPr>
          <p:nvPr/>
        </p:nvSpPr>
        <p:spPr>
          <a:xfrm>
            <a:off x="3528695" y="6332220"/>
            <a:ext cx="1341755" cy="59626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lang="en-US" altLang="zh-CN" sz="2400" spc="0">
                <a:solidFill>
                  <a:schemeClr val="accent4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  <a:sym typeface="+mn-ea"/>
              </a:rPr>
              <a:t>personal</a:t>
            </a:r>
            <a:endParaRPr lang="en-US" altLang="zh-CN" sz="2400" spc="0">
              <a:solidFill>
                <a:schemeClr val="accent4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8" name="标题 1"/>
          <p:cNvSpPr>
            <a:spLocks noGrp="1"/>
          </p:cNvSpPr>
          <p:nvPr/>
        </p:nvSpPr>
        <p:spPr>
          <a:xfrm>
            <a:off x="263525" y="2653030"/>
            <a:ext cx="11373485" cy="59626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sz="3200" spc="0">
                <a:solidFill>
                  <a:schemeClr val="accent4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  <a:sym typeface="+mn-ea"/>
              </a:rPr>
              <a:t>词根词缀：per-(每个)+son(儿子)：</a:t>
            </a:r>
            <a:r>
              <a:rPr sz="3200" spc="0">
                <a:solidFill>
                  <a:srgbClr val="0070C0"/>
                </a:solidFill>
                <a:uFillTx/>
                <a:latin typeface="Times New Roman" panose="02020603050405020304" charset="0"/>
                <a:cs typeface="Times New Roman" panose="02020603050405020304" charset="0"/>
                <a:sym typeface="+mn-ea"/>
              </a:rPr>
              <a:t>每个</a:t>
            </a:r>
            <a:r>
              <a:rPr sz="3200" spc="0">
                <a:solidFill>
                  <a:srgbClr val="7030A0"/>
                </a:solidFill>
                <a:uFillTx/>
                <a:latin typeface="Times New Roman" panose="02020603050405020304" charset="0"/>
                <a:cs typeface="Times New Roman" panose="02020603050405020304" charset="0"/>
                <a:sym typeface="+mn-ea"/>
              </a:rPr>
              <a:t>人</a:t>
            </a:r>
            <a:r>
              <a:rPr sz="3200" spc="0">
                <a:solidFill>
                  <a:schemeClr val="accent4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  <a:sym typeface="+mn-ea"/>
              </a:rPr>
              <a:t>都是上帝的</a:t>
            </a:r>
            <a:r>
              <a:rPr sz="3200" spc="0">
                <a:solidFill>
                  <a:srgbClr val="0070C0"/>
                </a:solidFill>
                <a:uFillTx/>
                <a:latin typeface="Times New Roman" panose="02020603050405020304" charset="0"/>
                <a:cs typeface="Times New Roman" panose="02020603050405020304" charset="0"/>
                <a:sym typeface="+mn-ea"/>
              </a:rPr>
              <a:t>子民</a:t>
            </a:r>
            <a:r>
              <a:rPr sz="3200" spc="0">
                <a:solidFill>
                  <a:schemeClr val="accent4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  <a:sym typeface="+mn-ea"/>
              </a:rPr>
              <a:t>。</a:t>
            </a:r>
            <a:endParaRPr lang="en-US" sz="3200" spc="0">
              <a:solidFill>
                <a:schemeClr val="accent4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9" grpId="1"/>
      <p:bldP spid="2" grpId="0"/>
      <p:bldP spid="2" grpId="1"/>
      <p:bldP spid="3" grpId="0"/>
      <p:bldP spid="3" grpId="1"/>
      <p:bldP spid="4" grpId="0"/>
      <p:bldP spid="4" grpId="1"/>
      <p:bldP spid="5" grpId="0"/>
      <p:bldP spid="5" grpId="1"/>
      <p:bldP spid="7" grpId="0"/>
      <p:bldP spid="7" grpId="1"/>
      <p:bldP spid="8" grpId="0"/>
      <p:bldP spid="8" grpId="1"/>
      <p:bldP spid="10" grpId="0"/>
      <p:bldP spid="10" grpId="1"/>
      <p:bldP spid="11" grpId="0"/>
      <p:bldP spid="11" grpId="1"/>
      <p:bldP spid="13" grpId="0"/>
      <p:bldP spid="13" grpId="1"/>
      <p:bldP spid="14" grpId="0"/>
      <p:bldP spid="14" grpId="1"/>
      <p:bldP spid="15" grpId="0"/>
      <p:bldP spid="15" grpId="1"/>
      <p:bldP spid="16" grpId="0"/>
      <p:bldP spid="16" grpId="1"/>
      <p:bldP spid="17" grpId="0"/>
      <p:bldP spid="17" grpId="1"/>
      <p:bldP spid="18" grpId="0"/>
      <p:bldP spid="18" grpId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35890" y="235585"/>
            <a:ext cx="11978005" cy="6101715"/>
          </a:xfrm>
        </p:spPr>
        <p:txBody>
          <a:bodyPr>
            <a:noAutofit/>
          </a:bodyPr>
          <a:p>
            <a:pPr marL="0" algn="l">
              <a:lnSpc>
                <a:spcPct val="100000"/>
              </a:lnSpc>
              <a:spcAft>
                <a:spcPts val="0"/>
              </a:spcAft>
              <a:buClrTx/>
              <a:buSzTx/>
              <a:buFontTx/>
              <a:buNone/>
            </a:pPr>
            <a:r>
              <a:rPr lang="en-US" sz="3200" b="1" kern="1000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2.lecture/ˈlektʃə(r)/n. &amp;vt.________ _____ _____ _____</a:t>
            </a:r>
            <a:endParaRPr lang="en-US" sz="3200" b="1" kern="1000" spc="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marL="0" algn="l">
              <a:lnSpc>
                <a:spcPct val="100000"/>
              </a:lnSpc>
              <a:spcAft>
                <a:spcPts val="0"/>
              </a:spcAft>
              <a:buClrTx/>
              <a:buSzTx/>
              <a:buFontTx/>
              <a:buNone/>
            </a:pPr>
            <a:r>
              <a:rPr lang="en-US" sz="3200" b="1" kern="1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endParaRPr lang="en-US" sz="3200" b="1" kern="1000" spc="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marL="0" algn="l">
              <a:lnSpc>
                <a:spcPct val="100000"/>
              </a:lnSpc>
              <a:spcAft>
                <a:spcPts val="0"/>
              </a:spcAft>
              <a:buClrTx/>
              <a:buSzTx/>
              <a:buFontTx/>
              <a:buNone/>
            </a:pPr>
            <a:r>
              <a:rPr lang="en-US" sz="3200" b="1" kern="1000" spc="0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______________给某人的讲座/训斥</a:t>
            </a:r>
            <a:endParaRPr lang="en-US" sz="3200" b="1" kern="1000" spc="0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marL="0" algn="l">
              <a:lnSpc>
                <a:spcPct val="100000"/>
              </a:lnSpc>
              <a:spcAft>
                <a:spcPts val="0"/>
              </a:spcAft>
              <a:buClrTx/>
              <a:buSzTx/>
              <a:buFontTx/>
              <a:buNone/>
            </a:pPr>
            <a:r>
              <a:rPr lang="en-US" sz="3200" b="1" kern="1000" spc="0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______________报告厅</a:t>
            </a:r>
            <a:endParaRPr lang="en-US" sz="3200" b="1" kern="1000" spc="0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marL="0" algn="l">
              <a:lnSpc>
                <a:spcPct val="100000"/>
              </a:lnSpc>
              <a:spcAft>
                <a:spcPts val="0"/>
              </a:spcAft>
              <a:buClrTx/>
              <a:buSzTx/>
              <a:buFontTx/>
              <a:buNone/>
            </a:pPr>
            <a:r>
              <a:rPr lang="en-US" sz="3200" b="1" kern="1000" spc="0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___________________ 关于……的讲座/训斥 ____________________ 因某事指责/ 训斥某人</a:t>
            </a:r>
            <a:endParaRPr lang="en-US" sz="3200" b="1" kern="1000" spc="0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marL="0" algn="l">
              <a:lnSpc>
                <a:spcPct val="100000"/>
              </a:lnSpc>
              <a:spcAft>
                <a:spcPts val="0"/>
              </a:spcAft>
              <a:buClrTx/>
              <a:buSzTx/>
              <a:buFontTx/>
              <a:buNone/>
            </a:pPr>
            <a:r>
              <a:rPr lang="en-US" sz="3200" b="1" kern="1000" spc="0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</a:t>
            </a:r>
            <a:r>
              <a:rPr lang="en-US" sz="3200" b="1" kern="1000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/ˈlektʃərə(r)/ </a:t>
            </a:r>
            <a:r>
              <a:rPr lang="en-US" sz="3200" b="1" kern="1000" spc="0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n.授课者,讲师;演讲者</a:t>
            </a:r>
            <a:endParaRPr lang="en-US" sz="3200" b="1" kern="1000" spc="0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marL="0" algn="l">
              <a:lnSpc>
                <a:spcPct val="100000"/>
              </a:lnSpc>
              <a:spcAft>
                <a:spcPts val="0"/>
              </a:spcAft>
              <a:buClrTx/>
              <a:buSzTx/>
              <a:buFontTx/>
              <a:buNone/>
            </a:pPr>
            <a:endParaRPr lang="en-US" sz="3200" b="1" kern="1000" spc="0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marL="0" algn="l">
              <a:lnSpc>
                <a:spcPct val="100000"/>
              </a:lnSpc>
              <a:spcAft>
                <a:spcPts val="0"/>
              </a:spcAft>
              <a:buClrTx/>
              <a:buSzTx/>
              <a:buFontTx/>
              <a:buNone/>
            </a:pPr>
            <a:r>
              <a:rPr lang="en-US" sz="2400" b="1" kern="1000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He gives a _______ to first-year students. 他给一年级学生讲课。</a:t>
            </a:r>
            <a:endParaRPr lang="en-US" sz="2400" b="1" kern="1000" spc="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marL="0" algn="l">
              <a:lnSpc>
                <a:spcPct val="100000"/>
              </a:lnSpc>
              <a:spcAft>
                <a:spcPts val="0"/>
              </a:spcAft>
              <a:buClrTx/>
              <a:buSzTx/>
              <a:buFontTx/>
              <a:buNone/>
            </a:pPr>
            <a:r>
              <a:rPr lang="en-US" sz="2400" b="1" kern="1000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Did you ever ______ at Harvard? 你在哈佛大学开过讲座了吗？</a:t>
            </a:r>
            <a:endParaRPr lang="en-US" sz="2400" b="1" kern="1000" spc="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marL="0" algn="l">
              <a:lnSpc>
                <a:spcPct val="100000"/>
              </a:lnSpc>
              <a:spcAft>
                <a:spcPts val="0"/>
              </a:spcAft>
              <a:buClrTx/>
              <a:buSzTx/>
              <a:buFontTx/>
              <a:buNone/>
            </a:pPr>
            <a:r>
              <a:rPr lang="en-US" sz="2400" b="1" kern="1000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I was asked _________ on Chinese literature yesterday.昨天我应邀去讲中国文学。</a:t>
            </a:r>
            <a:endParaRPr lang="en-US" sz="2400" b="1" kern="1000" spc="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marL="0" algn="l">
              <a:lnSpc>
                <a:spcPct val="100000"/>
              </a:lnSpc>
              <a:spcAft>
                <a:spcPts val="0"/>
              </a:spcAft>
              <a:buClrTx/>
              <a:buSzTx/>
              <a:buFontTx/>
              <a:buNone/>
            </a:pPr>
            <a:r>
              <a:rPr lang="en-US" sz="2400" b="1" kern="1000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Smith gives lectures _________ business management. 史密斯教工商管理课。</a:t>
            </a:r>
            <a:endParaRPr lang="en-US" sz="2400" b="1" kern="1000" spc="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marL="0" algn="l">
              <a:lnSpc>
                <a:spcPct val="100000"/>
              </a:lnSpc>
              <a:spcAft>
                <a:spcPts val="0"/>
              </a:spcAft>
              <a:buClrTx/>
              <a:buSzTx/>
              <a:buFontTx/>
              <a:buNone/>
            </a:pPr>
            <a:r>
              <a:rPr lang="en-US" sz="2400" b="1" kern="1000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I know I should stop smoking─don't give me a lecture_________ it. </a:t>
            </a:r>
            <a:endParaRPr lang="en-US" sz="2400" b="1" kern="1000" spc="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marL="0" algn="l">
              <a:lnSpc>
                <a:spcPct val="100000"/>
              </a:lnSpc>
              <a:spcAft>
                <a:spcPts val="0"/>
              </a:spcAft>
              <a:buClrTx/>
              <a:buSzTx/>
              <a:buFontTx/>
              <a:buNone/>
            </a:pPr>
            <a:r>
              <a:rPr lang="en-US" sz="2400" b="1" kern="1000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我知道我该戒烟，别再训斥我了。</a:t>
            </a:r>
            <a:endParaRPr lang="en-US" sz="2400" b="1" kern="1000" spc="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marL="0" algn="l">
              <a:lnSpc>
                <a:spcPct val="100000"/>
              </a:lnSpc>
              <a:spcAft>
                <a:spcPts val="0"/>
              </a:spcAft>
              <a:buClrTx/>
              <a:buSzTx/>
              <a:buFontTx/>
              <a:buNone/>
            </a:pPr>
            <a:endParaRPr lang="en-US" sz="2400" b="1" kern="1000" spc="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4708525" y="235585"/>
            <a:ext cx="4821555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altLang="en-US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(开)讲座</a:t>
            </a:r>
            <a:r>
              <a:rPr lang="en-US" altLang="zh-CN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; </a:t>
            </a:r>
            <a:r>
              <a:rPr lang="zh-CN" altLang="en-US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讲课</a:t>
            </a:r>
            <a:r>
              <a:rPr lang="en-US" altLang="zh-CN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; </a:t>
            </a:r>
            <a:r>
              <a:rPr lang="zh-CN" altLang="en-US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演讲</a:t>
            </a:r>
            <a:r>
              <a:rPr lang="en-US" altLang="zh-CN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; </a:t>
            </a:r>
            <a:r>
              <a:rPr lang="zh-CN" altLang="en-US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训斥</a:t>
            </a:r>
            <a:endParaRPr lang="zh-CN" altLang="en-US" sz="32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1583055" y="4187190"/>
            <a:ext cx="1073785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lecture</a:t>
            </a:r>
            <a:endParaRPr lang="en-US" altLang="en-US" sz="24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239395" y="1239520"/>
            <a:ext cx="2703195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en-US" sz="3200" b="1" kern="100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a lecture to sb.</a:t>
            </a:r>
            <a:endParaRPr lang="en-US" altLang="en-US" sz="3200" b="1" kern="100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135890" y="1710055"/>
            <a:ext cx="277114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en-US" sz="3200" b="1" kern="100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the lecture hall</a:t>
            </a:r>
            <a:endParaRPr lang="en-US" altLang="en-US" sz="3200" b="1" kern="100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1868805" y="4527550"/>
            <a:ext cx="1073785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lecture</a:t>
            </a:r>
            <a:endParaRPr lang="en-US" altLang="en-US" sz="24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1782445" y="4890135"/>
            <a:ext cx="1403985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to lecture</a:t>
            </a:r>
            <a:endParaRPr lang="en-US" altLang="en-US" sz="24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171450" y="2209800"/>
            <a:ext cx="403606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en-US" sz="3200" b="1" kern="100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a lecture on/about sth.</a:t>
            </a:r>
            <a:endParaRPr lang="zh-CN" altLang="en-US" sz="3200" b="1" kern="100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171450" y="2708910"/>
            <a:ext cx="4217035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en-US" sz="3200" b="1" kern="100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lecture sb on/about sth.</a:t>
            </a:r>
            <a:endParaRPr lang="en-US" sz="3200" b="1" kern="100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1" name="文本框 10"/>
          <p:cNvSpPr txBox="1"/>
          <p:nvPr/>
        </p:nvSpPr>
        <p:spPr>
          <a:xfrm>
            <a:off x="171450" y="3203575"/>
            <a:ext cx="1551305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en-US" sz="3200" b="1" kern="100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lecturer</a:t>
            </a:r>
            <a:endParaRPr lang="en-US" altLang="en-US" sz="3200" b="1" kern="100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2" name="文本框 11"/>
          <p:cNvSpPr txBox="1"/>
          <p:nvPr/>
        </p:nvSpPr>
        <p:spPr>
          <a:xfrm>
            <a:off x="2907030" y="5261610"/>
            <a:ext cx="133477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on/about</a:t>
            </a:r>
            <a:endParaRPr lang="en-US" altLang="en-US" sz="24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3" name="文本框 12"/>
          <p:cNvSpPr txBox="1"/>
          <p:nvPr/>
        </p:nvSpPr>
        <p:spPr>
          <a:xfrm>
            <a:off x="7251700" y="5604510"/>
            <a:ext cx="133477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on/about</a:t>
            </a:r>
            <a:endParaRPr lang="en-US" altLang="en-US" sz="24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4" name="文本框 13"/>
          <p:cNvSpPr txBox="1"/>
          <p:nvPr/>
        </p:nvSpPr>
        <p:spPr>
          <a:xfrm>
            <a:off x="147320" y="749935"/>
            <a:ext cx="11896725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marL="0" algn="l">
              <a:lnSpc>
                <a:spcPct val="100000"/>
              </a:lnSpc>
              <a:spcAft>
                <a:spcPts val="0"/>
              </a:spcAft>
              <a:buClrTx/>
              <a:buSzTx/>
              <a:buFontTx/>
              <a:buNone/>
            </a:pPr>
            <a:r>
              <a:rPr lang="en-US" sz="3200" b="1" kern="100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词根词缀：lect-说+-ure(名词后缀)：去说——</a:t>
            </a:r>
            <a:r>
              <a:rPr lang="en-US" sz="3200" b="1" kern="1000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讲座;讲课;演讲;</a:t>
            </a:r>
            <a:r>
              <a:rPr sz="3200" b="1" kern="1000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训斥</a:t>
            </a:r>
            <a:endParaRPr lang="en-US" altLang="en-US" sz="3200" b="1" kern="1000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2" grpId="0"/>
      <p:bldP spid="4" grpId="0"/>
      <p:bldP spid="5" grpId="0"/>
      <p:bldP spid="6" grpId="0"/>
      <p:bldP spid="7" grpId="0"/>
      <p:bldP spid="8" grpId="0"/>
      <p:bldP spid="10" grpId="0"/>
      <p:bldP spid="11" grpId="0"/>
      <p:bldP spid="12" grpId="0"/>
      <p:bldP spid="13" grpId="0"/>
      <p:bldP spid="14" grpId="0"/>
    </p:bld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2" name="文本框 11"/>
          <p:cNvSpPr txBox="1"/>
          <p:nvPr/>
        </p:nvSpPr>
        <p:spPr>
          <a:xfrm>
            <a:off x="99695" y="231775"/>
            <a:ext cx="11991975" cy="267652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marL="269875" indent="-269875"/>
            <a:r>
              <a:rPr 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She's a ________friend of mine . 她是我的私人朋友。</a:t>
            </a:r>
            <a:endParaRPr lang="zh-CN" sz="24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269875" indent="-269875"/>
            <a:r>
              <a:rPr 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He is always curious about my _________life .他对我的私生活很好奇。</a:t>
            </a:r>
            <a:endParaRPr lang="zh-CN" sz="24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269875" indent="-269875"/>
            <a:r>
              <a:rPr 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I handed the letter to him __________________.我亲自把这封信交给了他。</a:t>
            </a:r>
            <a:endParaRPr lang="zh-CN" sz="24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269875" indent="-269875"/>
            <a:r>
              <a:rPr 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__________, I am very satisfied with his work. 就个人而言，我对他的工作很满意。</a:t>
            </a:r>
            <a:endParaRPr lang="zh-CN" sz="24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269875" indent="-269875"/>
            <a:r>
              <a:rPr 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How would you describe Yuan Longping</a:t>
            </a:r>
            <a:r>
              <a:rPr lang="en-US" alt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'</a:t>
            </a:r>
            <a:r>
              <a:rPr 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s __________? 你如何描述袁隆平的个性呢？</a:t>
            </a:r>
            <a:endParaRPr lang="zh-CN" sz="24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269875" indent="-269875"/>
            <a:r>
              <a:rPr 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His wife has a strong __________. 他妻子的个性很强。</a:t>
            </a:r>
            <a:endParaRPr lang="zh-CN" sz="24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269875" indent="-269875"/>
            <a:r>
              <a:rPr 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The children all have very different ___________. 孩子们的性格各不相同。</a:t>
            </a:r>
            <a:endParaRPr lang="zh-CN" sz="24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13" name="标题 1"/>
          <p:cNvSpPr>
            <a:spLocks noGrp="1"/>
          </p:cNvSpPr>
          <p:nvPr/>
        </p:nvSpPr>
        <p:spPr>
          <a:xfrm>
            <a:off x="1106170" y="231775"/>
            <a:ext cx="1311275" cy="438150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lang="en-US" altLang="zh-CN" sz="2400" spc="0">
                <a:solidFill>
                  <a:schemeClr val="accent4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  <a:sym typeface="+mn-ea"/>
              </a:rPr>
              <a:t>personal</a:t>
            </a:r>
            <a:endParaRPr lang="en-US" altLang="zh-CN" sz="2400" spc="0">
              <a:solidFill>
                <a:schemeClr val="accent4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2" name="标题 1"/>
          <p:cNvSpPr>
            <a:spLocks noGrp="1"/>
          </p:cNvSpPr>
          <p:nvPr/>
        </p:nvSpPr>
        <p:spPr>
          <a:xfrm>
            <a:off x="4209415" y="669925"/>
            <a:ext cx="1311275" cy="438150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lang="en-US" altLang="zh-CN" sz="2400" spc="0">
                <a:solidFill>
                  <a:schemeClr val="accent4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  <a:sym typeface="+mn-ea"/>
              </a:rPr>
              <a:t>personal</a:t>
            </a:r>
            <a:endParaRPr lang="en-US" altLang="zh-CN" sz="2400" spc="0">
              <a:solidFill>
                <a:schemeClr val="accent4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3" name="标题 1"/>
          <p:cNvSpPr>
            <a:spLocks noGrp="1"/>
          </p:cNvSpPr>
          <p:nvPr/>
        </p:nvSpPr>
        <p:spPr>
          <a:xfrm>
            <a:off x="3525520" y="984885"/>
            <a:ext cx="2872740" cy="438150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lang="en-US" altLang="zh-CN" sz="2400" spc="0">
                <a:solidFill>
                  <a:schemeClr val="accent4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  <a:sym typeface="+mn-ea"/>
              </a:rPr>
              <a:t>personally/in person</a:t>
            </a:r>
            <a:endParaRPr lang="en-US" altLang="zh-CN" sz="2400" spc="0">
              <a:solidFill>
                <a:schemeClr val="accent4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4" name="标题 1"/>
          <p:cNvSpPr>
            <a:spLocks noGrp="1"/>
          </p:cNvSpPr>
          <p:nvPr/>
        </p:nvSpPr>
        <p:spPr>
          <a:xfrm>
            <a:off x="165735" y="1350645"/>
            <a:ext cx="1577975" cy="438150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lang="en-US" altLang="zh-CN" sz="2400" spc="0">
                <a:solidFill>
                  <a:schemeClr val="accent4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  <a:sym typeface="+mn-ea"/>
              </a:rPr>
              <a:t>personally</a:t>
            </a:r>
            <a:endParaRPr lang="en-US" altLang="zh-CN" sz="2400" spc="0">
              <a:solidFill>
                <a:schemeClr val="accent4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5" name="标题 1"/>
          <p:cNvSpPr>
            <a:spLocks noGrp="1"/>
          </p:cNvSpPr>
          <p:nvPr/>
        </p:nvSpPr>
        <p:spPr>
          <a:xfrm>
            <a:off x="5690870" y="1719580"/>
            <a:ext cx="1656080" cy="438150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lang="en-US" altLang="zh-CN" sz="2400" spc="0">
                <a:solidFill>
                  <a:schemeClr val="accent4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  <a:sym typeface="+mn-ea"/>
              </a:rPr>
              <a:t>personality</a:t>
            </a:r>
            <a:endParaRPr lang="en-US" altLang="zh-CN" sz="2400" spc="0">
              <a:solidFill>
                <a:schemeClr val="accent4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6" name="标题 1"/>
          <p:cNvSpPr>
            <a:spLocks noGrp="1"/>
          </p:cNvSpPr>
          <p:nvPr/>
        </p:nvSpPr>
        <p:spPr>
          <a:xfrm>
            <a:off x="2880995" y="2088515"/>
            <a:ext cx="1656080" cy="438150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lang="en-US" altLang="zh-CN" sz="2400" spc="0">
                <a:solidFill>
                  <a:schemeClr val="accent4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  <a:sym typeface="+mn-ea"/>
              </a:rPr>
              <a:t>personality</a:t>
            </a:r>
            <a:endParaRPr lang="en-US" altLang="zh-CN" sz="2400" spc="0">
              <a:solidFill>
                <a:schemeClr val="accent4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7" name="标题 1"/>
          <p:cNvSpPr>
            <a:spLocks noGrp="1"/>
          </p:cNvSpPr>
          <p:nvPr/>
        </p:nvSpPr>
        <p:spPr>
          <a:xfrm>
            <a:off x="4739005" y="2470150"/>
            <a:ext cx="1834515" cy="438150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lang="en-US" altLang="zh-CN" sz="2400" spc="0">
                <a:solidFill>
                  <a:schemeClr val="accent4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  <a:sym typeface="+mn-ea"/>
              </a:rPr>
              <a:t>personalities</a:t>
            </a:r>
            <a:endParaRPr lang="en-US" altLang="zh-CN" sz="2400" spc="0">
              <a:solidFill>
                <a:schemeClr val="accent4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00" name="文本框 99"/>
          <p:cNvSpPr txBox="1"/>
          <p:nvPr/>
        </p:nvSpPr>
        <p:spPr>
          <a:xfrm>
            <a:off x="165735" y="2908300"/>
            <a:ext cx="11925935" cy="107632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0"/>
            <a:r>
              <a:rPr lang="en-US" altLang="zh-CN" sz="3200" b="1" spc="-100">
                <a:solidFill>
                  <a:srgbClr val="000000"/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36. </a:t>
            </a:r>
            <a:r>
              <a:rPr lang="zh-CN" sz="3200" b="1" spc="-100">
                <a:solidFill>
                  <a:srgbClr val="000000"/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style /staɪl/n.</a:t>
            </a:r>
            <a:r>
              <a:rPr lang="en-US" sz="3200" b="1" spc="-100">
                <a:solidFill>
                  <a:srgbClr val="000000"/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______________________</a:t>
            </a:r>
            <a:endParaRPr lang="en-US" sz="3200" b="1" spc="-100">
              <a:solidFill>
                <a:srgbClr val="000000"/>
              </a:solidFill>
              <a:uFillTx/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r>
              <a:rPr lang="en-US" sz="3200" b="1" spc="-100">
                <a:solidFill>
                  <a:srgbClr val="000000"/>
                </a:solidFill>
                <a:uFillTx/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</a:t>
            </a:r>
            <a:r>
              <a:rPr lang="zh-CN" sz="3200" b="1" spc="-100">
                <a:solidFill>
                  <a:srgbClr val="7030A0"/>
                </a:solidFill>
                <a:uFillTx/>
                <a:latin typeface="Times New Roman" panose="02020603050405020304" charset="0"/>
                <a:cs typeface="Times New Roman" panose="02020603050405020304" charset="0"/>
                <a:sym typeface="+mn-ea"/>
              </a:rPr>
              <a:t>时髦</a:t>
            </a:r>
            <a:r>
              <a:rPr lang="en-US" altLang="zh-CN" sz="3200" b="1" spc="-100">
                <a:solidFill>
                  <a:srgbClr val="7030A0"/>
                </a:solidFill>
                <a:uFillTx/>
                <a:latin typeface="Times New Roman" panose="02020603050405020304" charset="0"/>
                <a:cs typeface="Times New Roman" panose="02020603050405020304" charset="0"/>
                <a:sym typeface="+mn-ea"/>
              </a:rPr>
              <a:t>; </a:t>
            </a:r>
            <a:r>
              <a:rPr lang="zh-CN" sz="3200" b="1" spc="-100">
                <a:solidFill>
                  <a:srgbClr val="7030A0"/>
                </a:solidFill>
                <a:uFillTx/>
                <a:latin typeface="Times New Roman" panose="02020603050405020304" charset="0"/>
                <a:cs typeface="Times New Roman" panose="02020603050405020304" charset="0"/>
                <a:sym typeface="+mn-ea"/>
              </a:rPr>
              <a:t>气派</a:t>
            </a:r>
            <a:endParaRPr lang="zh-CN" altLang="en-US" sz="2400" b="1" spc="-100">
              <a:solidFill>
                <a:srgbClr val="000000"/>
              </a:solidFill>
              <a:uFillTx/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8" name="标题 1"/>
          <p:cNvSpPr>
            <a:spLocks noGrp="1"/>
          </p:cNvSpPr>
          <p:nvPr/>
        </p:nvSpPr>
        <p:spPr>
          <a:xfrm>
            <a:off x="2880995" y="2908300"/>
            <a:ext cx="4702810" cy="59626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sz="3200" spc="-100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方式; 作风</a:t>
            </a:r>
            <a:r>
              <a:rPr lang="en-US" altLang="zh-CN" sz="3200" spc="-100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; </a:t>
            </a:r>
            <a:r>
              <a:rPr sz="3200" spc="-100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样式</a:t>
            </a:r>
            <a:r>
              <a:rPr lang="en-US" altLang="zh-CN" sz="3200" spc="-100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, </a:t>
            </a:r>
            <a:r>
              <a:rPr sz="3200" spc="-100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款式</a:t>
            </a:r>
            <a:endParaRPr lang="en-US" sz="3200" spc="-100">
              <a:solidFill>
                <a:srgbClr val="7030A0"/>
              </a:solidFill>
              <a:uFillTx/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9" name="标题 1"/>
          <p:cNvSpPr>
            <a:spLocks noGrp="1"/>
          </p:cNvSpPr>
          <p:nvPr/>
        </p:nvSpPr>
        <p:spPr>
          <a:xfrm>
            <a:off x="240030" y="3402330"/>
            <a:ext cx="1503680" cy="438150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lang="en-US" sz="3200" spc="-10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in style</a:t>
            </a:r>
            <a:endParaRPr lang="en-US" altLang="zh-CN" sz="3200" spc="-100">
              <a:solidFill>
                <a:schemeClr val="accent4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99695" y="3984625"/>
            <a:ext cx="11925935" cy="267652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0"/>
            <a:r>
              <a:rPr lang="en-US" sz="2400" b="1" spc="-100">
                <a:solidFill>
                  <a:schemeClr val="accent4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learning style</a:t>
            </a:r>
            <a:r>
              <a:rPr lang="en-US" sz="2400" b="1" spc="-100">
                <a:solidFill>
                  <a:srgbClr val="000000"/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zh-CN" sz="2400" b="1" spc="-100">
                <a:solidFill>
                  <a:srgbClr val="000000"/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学习方式</a:t>
            </a:r>
            <a:endParaRPr lang="zh-CN" sz="2400" b="1" spc="-100">
              <a:solidFill>
                <a:srgbClr val="000000"/>
              </a:solidFill>
              <a:uFillTx/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r>
              <a:rPr lang="zh-CN" sz="2400" b="1" spc="-100">
                <a:solidFill>
                  <a:schemeClr val="accent4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a management style</a:t>
            </a:r>
            <a:r>
              <a:rPr lang="zh-CN" sz="2400" b="1" spc="-100">
                <a:solidFill>
                  <a:srgbClr val="000000"/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 管理方式Now on-line shopping has changed people's </a:t>
            </a:r>
            <a:r>
              <a:rPr lang="zh-CN" sz="2400" b="1" spc="-100">
                <a:solidFill>
                  <a:schemeClr val="tx1"/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life</a:t>
            </a:r>
            <a:r>
              <a:rPr lang="zh-CN" sz="2400" b="1" spc="-100">
                <a:solidFill>
                  <a:schemeClr val="accent4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 style</a:t>
            </a:r>
            <a:r>
              <a:rPr lang="zh-CN" sz="2400" b="1" spc="-100">
                <a:solidFill>
                  <a:srgbClr val="000000"/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.现在网上购物改变了人们的生活方式。The story was written in a lively and interesting </a:t>
            </a:r>
            <a:r>
              <a:rPr lang="zh-CN" sz="2400" b="1" spc="-100">
                <a:solidFill>
                  <a:schemeClr val="accent4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style</a:t>
            </a:r>
            <a:r>
              <a:rPr lang="zh-CN" sz="2400" b="1" spc="-100">
                <a:solidFill>
                  <a:srgbClr val="000000"/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.这个故事以一个生动有趣的风格来写作的。The building was built in the </a:t>
            </a:r>
            <a:r>
              <a:rPr lang="zh-CN" sz="2400" b="1" spc="-100">
                <a:solidFill>
                  <a:schemeClr val="accent4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style</a:t>
            </a:r>
            <a:r>
              <a:rPr lang="zh-CN" sz="2400" b="1" spc="-100">
                <a:solidFill>
                  <a:srgbClr val="000000"/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 of a Chinese palace. 这座建筑是仿照中国宫殿形式而建的。Caution was not her </a:t>
            </a:r>
            <a:r>
              <a:rPr lang="zh-CN" sz="2400" b="1" spc="-100">
                <a:solidFill>
                  <a:schemeClr val="accent4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style</a:t>
            </a:r>
            <a:r>
              <a:rPr lang="zh-CN" sz="2400" b="1" spc="-100">
                <a:solidFill>
                  <a:srgbClr val="000000"/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. 谨小慎微不是她的作风。</a:t>
            </a:r>
            <a:endParaRPr lang="en-US" sz="2400" b="1" spc="-100">
              <a:solidFill>
                <a:srgbClr val="000000"/>
              </a:solidFill>
              <a:uFillTx/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r>
              <a:rPr lang="zh-CN" sz="2400" b="1" spc="-100">
                <a:solidFill>
                  <a:srgbClr val="000000"/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She always celebrates her birthday </a:t>
            </a:r>
            <a:r>
              <a:rPr lang="zh-CN" sz="2400" b="1" spc="-100">
                <a:solidFill>
                  <a:schemeClr val="accent4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in style</a:t>
            </a:r>
            <a:r>
              <a:rPr lang="zh-CN" sz="2400" b="1" spc="-100">
                <a:solidFill>
                  <a:srgbClr val="000000"/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. 她的生日总是过得很排场。</a:t>
            </a:r>
            <a:endParaRPr lang="zh-CN" altLang="en-US" sz="2400" b="1" spc="-100">
              <a:solidFill>
                <a:srgbClr val="000000"/>
              </a:solidFill>
              <a:uFillTx/>
              <a:latin typeface="Times New Roman" panose="02020603050405020304" charset="0"/>
              <a:cs typeface="Times New Roman" panose="02020603050405020304" charset="0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3" grpId="1"/>
      <p:bldP spid="2" grpId="0"/>
      <p:bldP spid="2" grpId="1"/>
      <p:bldP spid="3" grpId="0"/>
      <p:bldP spid="3" grpId="1"/>
      <p:bldP spid="4" grpId="0"/>
      <p:bldP spid="4" grpId="1"/>
      <p:bldP spid="5" grpId="0"/>
      <p:bldP spid="5" grpId="1"/>
      <p:bldP spid="6" grpId="0"/>
      <p:bldP spid="6" grpId="1"/>
      <p:bldP spid="7" grpId="0"/>
      <p:bldP spid="7" grpId="1"/>
      <p:bldP spid="8" grpId="0"/>
      <p:bldP spid="8" grpId="1"/>
      <p:bldP spid="9" grpId="0"/>
      <p:bldP spid="9" grpId="1"/>
      <p:bldP spid="10" grpId="0"/>
    </p:bld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0" name="文本框 99"/>
          <p:cNvSpPr txBox="1"/>
          <p:nvPr/>
        </p:nvSpPr>
        <p:spPr>
          <a:xfrm>
            <a:off x="203835" y="291465"/>
            <a:ext cx="11783695" cy="501586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0"/>
            <a:r>
              <a:rPr lang="en-US" sz="32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37. </a:t>
            </a:r>
            <a:r>
              <a:rPr lang="zh-CN" sz="32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revise / rɪˈvaɪz/ vt.&amp;vi. </a:t>
            </a:r>
            <a:r>
              <a:rPr lang="en-US" sz="32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______________</a:t>
            </a:r>
            <a:endParaRPr lang="en-US" sz="32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endParaRPr lang="en-US" sz="32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/>
            <a:r>
              <a:rPr lang="en-US" sz="32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_______/rɪˈvɪʒn/</a:t>
            </a:r>
            <a:r>
              <a:rPr lang="zh-CN" sz="32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n.</a:t>
            </a:r>
            <a:r>
              <a:rPr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修订</a:t>
            </a:r>
            <a:r>
              <a:rPr lang="en-US" altLang="zh-CN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;</a:t>
            </a:r>
            <a:r>
              <a:rPr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复习</a:t>
            </a:r>
            <a:endParaRPr lang="en-US" sz="3200" b="1" spc="-100">
              <a:solidFill>
                <a:srgbClr val="7030A0"/>
              </a:solidFill>
              <a:uFillTx/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/>
            <a:endParaRPr lang="en-US" sz="32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/>
            <a:r>
              <a:rPr 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Get your draft back and____</a:t>
            </a:r>
            <a:r>
              <a:rPr lang="en-US" alt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__</a:t>
            </a:r>
            <a:r>
              <a:rPr 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it. 把草稿拿回来修改一下。</a:t>
            </a:r>
            <a:endParaRPr lang="zh-CN" sz="24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r>
              <a:rPr 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It is necessary ________the original plan. 原计划须加以修改。</a:t>
            </a:r>
            <a:endParaRPr lang="zh-CN" sz="24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r>
              <a:rPr 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We have to ______the dictionary. 我们必须修订这部字典。</a:t>
            </a:r>
            <a:endParaRPr lang="zh-CN" sz="24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r>
              <a:rPr 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I can't come out tonight. I have to ______. 我今晚不能出去。我得复习。</a:t>
            </a:r>
            <a:endParaRPr lang="zh-CN" sz="24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r>
              <a:rPr 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I'm ________Geography today. 我今天要复习地理。</a:t>
            </a:r>
            <a:endParaRPr lang="zh-CN" sz="24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r>
              <a:rPr 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Have you started your _______</a:t>
            </a:r>
            <a:r>
              <a:rPr lang="en-US" alt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_</a:t>
            </a:r>
            <a:r>
              <a:rPr 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yet? 你开始复习了吗？</a:t>
            </a:r>
            <a:endParaRPr lang="zh-CN" sz="24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r>
              <a:rPr 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The phase of writing that is actually most important is _______. </a:t>
            </a:r>
            <a:endParaRPr lang="zh-CN" sz="24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r>
              <a:rPr 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写作中真正最重要的阶段是修改。</a:t>
            </a:r>
            <a:endParaRPr lang="zh-CN" sz="24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8" name="标题 1"/>
          <p:cNvSpPr>
            <a:spLocks noGrp="1"/>
          </p:cNvSpPr>
          <p:nvPr/>
        </p:nvSpPr>
        <p:spPr>
          <a:xfrm>
            <a:off x="4739640" y="291465"/>
            <a:ext cx="3150235" cy="59626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sz="3200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修改</a:t>
            </a:r>
            <a:r>
              <a:rPr lang="en-US" sz="3200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,</a:t>
            </a:r>
            <a:r>
              <a:rPr sz="3200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修订</a:t>
            </a:r>
            <a:r>
              <a:rPr lang="en-US" altLang="zh-CN" sz="3200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;</a:t>
            </a:r>
            <a:r>
              <a:rPr sz="3200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复习</a:t>
            </a:r>
            <a:endParaRPr lang="en-US" sz="3200" spc="-100">
              <a:solidFill>
                <a:srgbClr val="7030A0"/>
              </a:solidFill>
              <a:uFillTx/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2" name="标题 1"/>
          <p:cNvSpPr>
            <a:spLocks noGrp="1"/>
          </p:cNvSpPr>
          <p:nvPr/>
        </p:nvSpPr>
        <p:spPr>
          <a:xfrm>
            <a:off x="203835" y="1291590"/>
            <a:ext cx="1578610" cy="59626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lang="en-US" altLang="zh-CN" sz="3200" spc="0">
                <a:solidFill>
                  <a:schemeClr val="accent4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  <a:sym typeface="+mn-ea"/>
              </a:rPr>
              <a:t>revision</a:t>
            </a:r>
            <a:endParaRPr lang="en-US" altLang="zh-CN" sz="3200" spc="0">
              <a:solidFill>
                <a:schemeClr val="accent4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8" name="标题 1"/>
          <p:cNvSpPr>
            <a:spLocks noGrp="1"/>
          </p:cNvSpPr>
          <p:nvPr/>
        </p:nvSpPr>
        <p:spPr>
          <a:xfrm>
            <a:off x="203835" y="813435"/>
            <a:ext cx="10216515" cy="59626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sz="3200" spc="0">
                <a:solidFill>
                  <a:schemeClr val="accent4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  <a:sym typeface="+mn-ea"/>
              </a:rPr>
              <a:t>词根词缀：</a:t>
            </a:r>
            <a:r>
              <a:rPr lang="en-US" altLang="zh-CN" sz="3200" spc="0">
                <a:solidFill>
                  <a:schemeClr val="accent4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  <a:sym typeface="+mn-ea"/>
              </a:rPr>
              <a:t>re-(</a:t>
            </a:r>
            <a:r>
              <a:rPr sz="3200" spc="0">
                <a:solidFill>
                  <a:schemeClr val="accent4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  <a:sym typeface="+mn-ea"/>
              </a:rPr>
              <a:t>再</a:t>
            </a:r>
            <a:r>
              <a:rPr lang="en-US" altLang="zh-CN" sz="3200" spc="0">
                <a:solidFill>
                  <a:schemeClr val="accent4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  <a:sym typeface="+mn-ea"/>
              </a:rPr>
              <a:t>,</a:t>
            </a:r>
            <a:r>
              <a:rPr sz="3200" spc="0">
                <a:solidFill>
                  <a:schemeClr val="accent4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  <a:sym typeface="+mn-ea"/>
              </a:rPr>
              <a:t>又</a:t>
            </a:r>
            <a:r>
              <a:rPr lang="en-US" altLang="zh-CN" sz="3200" spc="0">
                <a:solidFill>
                  <a:schemeClr val="accent4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  <a:sym typeface="+mn-ea"/>
              </a:rPr>
              <a:t>)+vis-(</a:t>
            </a:r>
            <a:r>
              <a:rPr sz="3200" spc="0">
                <a:solidFill>
                  <a:schemeClr val="accent4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  <a:sym typeface="+mn-ea"/>
              </a:rPr>
              <a:t>看</a:t>
            </a:r>
            <a:r>
              <a:rPr lang="en-US" altLang="zh-CN" sz="3200" spc="0">
                <a:solidFill>
                  <a:schemeClr val="accent4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  <a:sym typeface="+mn-ea"/>
              </a:rPr>
              <a:t>)+e:</a:t>
            </a:r>
            <a:r>
              <a:rPr sz="3200" spc="0">
                <a:solidFill>
                  <a:schemeClr val="accent4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  <a:sym typeface="+mn-ea"/>
              </a:rPr>
              <a:t>再看一遍</a:t>
            </a:r>
            <a:r>
              <a:rPr lang="en-US" altLang="zh-CN" sz="3200" spc="0">
                <a:solidFill>
                  <a:schemeClr val="accent4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  <a:sym typeface="+mn-ea"/>
              </a:rPr>
              <a:t>——</a:t>
            </a:r>
            <a:r>
              <a:rPr sz="3200" spc="0">
                <a:solidFill>
                  <a:srgbClr val="7030A0"/>
                </a:solidFill>
                <a:uFillTx/>
                <a:latin typeface="Times New Roman" panose="02020603050405020304" charset="0"/>
                <a:cs typeface="Times New Roman" panose="02020603050405020304" charset="0"/>
                <a:sym typeface="+mn-ea"/>
              </a:rPr>
              <a:t>修订</a:t>
            </a:r>
            <a:r>
              <a:rPr lang="en-US" altLang="zh-CN" sz="3200" spc="0">
                <a:solidFill>
                  <a:srgbClr val="7030A0"/>
                </a:solidFill>
                <a:uFillTx/>
                <a:latin typeface="Times New Roman" panose="02020603050405020304" charset="0"/>
                <a:cs typeface="Times New Roman" panose="02020603050405020304" charset="0"/>
                <a:sym typeface="+mn-ea"/>
              </a:rPr>
              <a:t>;</a:t>
            </a:r>
            <a:r>
              <a:rPr sz="3200" spc="0">
                <a:solidFill>
                  <a:srgbClr val="7030A0"/>
                </a:solidFill>
                <a:uFillTx/>
                <a:latin typeface="Times New Roman" panose="02020603050405020304" charset="0"/>
                <a:cs typeface="Times New Roman" panose="02020603050405020304" charset="0"/>
                <a:sym typeface="+mn-ea"/>
              </a:rPr>
              <a:t>复习</a:t>
            </a:r>
            <a:endParaRPr sz="3200" spc="0">
              <a:solidFill>
                <a:srgbClr val="7030A0"/>
              </a:solidFill>
              <a:uFillTx/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3" name="标题 1"/>
          <p:cNvSpPr>
            <a:spLocks noGrp="1"/>
          </p:cNvSpPr>
          <p:nvPr/>
        </p:nvSpPr>
        <p:spPr>
          <a:xfrm>
            <a:off x="3425825" y="2279015"/>
            <a:ext cx="1025525" cy="388620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lang="en-US" altLang="zh-CN" sz="2400" spc="0">
                <a:solidFill>
                  <a:schemeClr val="accent4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  <a:sym typeface="+mn-ea"/>
              </a:rPr>
              <a:t>revise</a:t>
            </a:r>
            <a:endParaRPr lang="en-US" altLang="zh-CN" sz="2400" spc="0">
              <a:solidFill>
                <a:schemeClr val="accent4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4" name="标题 1"/>
          <p:cNvSpPr>
            <a:spLocks noGrp="1"/>
          </p:cNvSpPr>
          <p:nvPr/>
        </p:nvSpPr>
        <p:spPr>
          <a:xfrm>
            <a:off x="2154555" y="2667635"/>
            <a:ext cx="1350645" cy="388620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lang="en-US" altLang="zh-CN" sz="2400" spc="0">
                <a:solidFill>
                  <a:schemeClr val="accent4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  <a:sym typeface="+mn-ea"/>
              </a:rPr>
              <a:t>to revise</a:t>
            </a:r>
            <a:endParaRPr lang="en-US" altLang="zh-CN" sz="2400" spc="0">
              <a:solidFill>
                <a:schemeClr val="accent4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5" name="标题 1"/>
          <p:cNvSpPr>
            <a:spLocks noGrp="1"/>
          </p:cNvSpPr>
          <p:nvPr/>
        </p:nvSpPr>
        <p:spPr>
          <a:xfrm>
            <a:off x="1782445" y="2997200"/>
            <a:ext cx="1043940" cy="388620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lang="en-US" altLang="zh-CN" sz="2400" spc="0">
                <a:solidFill>
                  <a:schemeClr val="accent4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  <a:sym typeface="+mn-ea"/>
              </a:rPr>
              <a:t>revise</a:t>
            </a:r>
            <a:endParaRPr lang="en-US" altLang="zh-CN" sz="2400" spc="0">
              <a:solidFill>
                <a:schemeClr val="accent4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6" name="标题 1"/>
          <p:cNvSpPr>
            <a:spLocks noGrp="1"/>
          </p:cNvSpPr>
          <p:nvPr/>
        </p:nvSpPr>
        <p:spPr>
          <a:xfrm>
            <a:off x="4739640" y="3385820"/>
            <a:ext cx="1043940" cy="388620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lang="en-US" altLang="zh-CN" sz="2400" spc="0">
                <a:solidFill>
                  <a:schemeClr val="accent4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  <a:sym typeface="+mn-ea"/>
              </a:rPr>
              <a:t>revise</a:t>
            </a:r>
            <a:endParaRPr lang="en-US" altLang="zh-CN" sz="2400" spc="0">
              <a:solidFill>
                <a:schemeClr val="accent4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7" name="标题 1"/>
          <p:cNvSpPr>
            <a:spLocks noGrp="1"/>
          </p:cNvSpPr>
          <p:nvPr/>
        </p:nvSpPr>
        <p:spPr>
          <a:xfrm>
            <a:off x="783590" y="3774440"/>
            <a:ext cx="1224280" cy="388620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lang="en-US" altLang="zh-CN" sz="2400" spc="0">
                <a:solidFill>
                  <a:schemeClr val="accent4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  <a:sym typeface="+mn-ea"/>
              </a:rPr>
              <a:t>revising</a:t>
            </a:r>
            <a:endParaRPr lang="en-US" altLang="zh-CN" sz="2400" spc="0">
              <a:solidFill>
                <a:schemeClr val="accent4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9" name="标题 1"/>
          <p:cNvSpPr>
            <a:spLocks noGrp="1"/>
          </p:cNvSpPr>
          <p:nvPr/>
        </p:nvSpPr>
        <p:spPr>
          <a:xfrm>
            <a:off x="3227070" y="4093845"/>
            <a:ext cx="1224280" cy="388620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lang="en-US" altLang="zh-CN" sz="2400" spc="0">
                <a:solidFill>
                  <a:schemeClr val="accent4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  <a:sym typeface="+mn-ea"/>
              </a:rPr>
              <a:t>revision</a:t>
            </a:r>
            <a:endParaRPr lang="en-US" altLang="zh-CN" sz="2400" spc="0">
              <a:solidFill>
                <a:schemeClr val="accent4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0" name="标题 1"/>
          <p:cNvSpPr>
            <a:spLocks noGrp="1"/>
          </p:cNvSpPr>
          <p:nvPr/>
        </p:nvSpPr>
        <p:spPr>
          <a:xfrm>
            <a:off x="7319645" y="4482465"/>
            <a:ext cx="1224280" cy="388620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lang="en-US" altLang="zh-CN" sz="2400" spc="0">
                <a:solidFill>
                  <a:schemeClr val="accent4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  <a:sym typeface="+mn-ea"/>
              </a:rPr>
              <a:t>revision</a:t>
            </a:r>
            <a:endParaRPr lang="en-US" altLang="zh-CN" sz="2400" spc="0">
              <a:solidFill>
                <a:schemeClr val="accent4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8" grpId="1"/>
      <p:bldP spid="2" grpId="0"/>
      <p:bldP spid="2" grpId="1"/>
      <p:bldP spid="18" grpId="0"/>
      <p:bldP spid="18" grpId="1"/>
      <p:bldP spid="3" grpId="0"/>
      <p:bldP spid="3" grpId="1"/>
      <p:bldP spid="4" grpId="0"/>
      <p:bldP spid="4" grpId="1"/>
      <p:bldP spid="5" grpId="0"/>
      <p:bldP spid="5" grpId="1"/>
      <p:bldP spid="6" grpId="0"/>
      <p:bldP spid="6" grpId="1"/>
      <p:bldP spid="7" grpId="0"/>
      <p:bldP spid="7" grpId="1"/>
      <p:bldP spid="9" grpId="0"/>
      <p:bldP spid="9" grpId="1"/>
      <p:bldP spid="10" grpId="0"/>
      <p:bldP spid="10" grpId="1"/>
    </p:bld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2" name="图片 1" descr="vid-看填空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6520" y="635"/>
            <a:ext cx="11956415" cy="6857365"/>
          </a:xfrm>
          <a:prstGeom prst="rect">
            <a:avLst/>
          </a:prstGeom>
        </p:spPr>
      </p:pic>
      <p:sp>
        <p:nvSpPr>
          <p:cNvPr id="5" name="文本框 4"/>
          <p:cNvSpPr txBox="1"/>
          <p:nvPr/>
        </p:nvSpPr>
        <p:spPr>
          <a:xfrm>
            <a:off x="2539365" y="3137535"/>
            <a:ext cx="58928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altLang="en-US" sz="32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看</a:t>
            </a:r>
            <a:endParaRPr lang="zh-CN" altLang="en-US" sz="32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4799330" y="516890"/>
            <a:ext cx="11734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alt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看</a:t>
            </a:r>
            <a:r>
              <a:rPr lang="en-US" altLang="zh-CN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,</a:t>
            </a:r>
            <a:r>
              <a:rPr lang="zh-CN" alt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看待</a:t>
            </a:r>
            <a:endParaRPr lang="zh-CN" altLang="en-US" sz="24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6056630" y="516890"/>
            <a:ext cx="14782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lvl="0" algn="l">
              <a:buClrTx/>
              <a:buSzTx/>
              <a:buFontTx/>
            </a:pPr>
            <a:r>
              <a:rPr lang="zh-CN" alt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景象</a:t>
            </a:r>
            <a:r>
              <a:rPr lang="en-US" altLang="zh-CN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,</a:t>
            </a:r>
            <a:r>
              <a:rPr lang="zh-CN" alt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观点</a:t>
            </a:r>
            <a:endParaRPr lang="zh-CN" altLang="en-US" sz="24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9483090" y="140970"/>
            <a:ext cx="7924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lvl="0" algn="l">
              <a:buClrTx/>
              <a:buSzTx/>
              <a:buFontTx/>
            </a:pPr>
            <a:r>
              <a:rPr lang="zh-CN" alt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预习</a:t>
            </a:r>
            <a:endParaRPr lang="zh-CN" altLang="en-US" sz="24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9304655" y="516890"/>
            <a:ext cx="15036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lvl="0" algn="l">
              <a:buClrTx/>
              <a:buSzTx/>
              <a:buFontTx/>
            </a:pPr>
            <a:r>
              <a:rPr lang="zh-CN" alt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复习;评论</a:t>
            </a:r>
            <a:endParaRPr lang="zh-CN" altLang="en-US" sz="24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9584690" y="977265"/>
            <a:ext cx="15036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lvl="0" algn="l">
              <a:buClrTx/>
              <a:buSzTx/>
              <a:buFontTx/>
            </a:pPr>
            <a:r>
              <a:rPr lang="zh-CN" alt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采访;面试</a:t>
            </a:r>
            <a:endParaRPr lang="zh-CN" altLang="en-US" sz="24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2" name="文本框 11"/>
          <p:cNvSpPr txBox="1"/>
          <p:nvPr/>
        </p:nvSpPr>
        <p:spPr>
          <a:xfrm>
            <a:off x="7934960" y="3089910"/>
            <a:ext cx="15036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lvl="0" algn="l">
              <a:buClrTx/>
              <a:buSzTx/>
              <a:buFontTx/>
            </a:pPr>
            <a:r>
              <a:rPr lang="zh-CN" alt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游客;访客</a:t>
            </a:r>
            <a:endParaRPr lang="zh-CN" altLang="en-US" sz="24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3" name="文本框 12"/>
          <p:cNvSpPr txBox="1"/>
          <p:nvPr/>
        </p:nvSpPr>
        <p:spPr>
          <a:xfrm>
            <a:off x="5121275" y="3550285"/>
            <a:ext cx="21132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lvl="0" algn="l">
              <a:buClrTx/>
              <a:buSzTx/>
              <a:buFontTx/>
            </a:pPr>
            <a:r>
              <a:rPr lang="zh-CN" alt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视觉的;可见的</a:t>
            </a:r>
            <a:endParaRPr lang="zh-CN" altLang="en-US" sz="24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4" name="文本框 13"/>
          <p:cNvSpPr txBox="1"/>
          <p:nvPr/>
        </p:nvSpPr>
        <p:spPr>
          <a:xfrm>
            <a:off x="5111750" y="4089400"/>
            <a:ext cx="10972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lvl="0" algn="l">
              <a:buClrTx/>
              <a:buSzTx/>
              <a:buFontTx/>
            </a:pPr>
            <a:r>
              <a:rPr lang="zh-CN" alt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可见的</a:t>
            </a:r>
            <a:endParaRPr lang="zh-CN" altLang="en-US" sz="24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5" name="文本框 14"/>
          <p:cNvSpPr txBox="1"/>
          <p:nvPr/>
        </p:nvSpPr>
        <p:spPr>
          <a:xfrm>
            <a:off x="8081010" y="4089400"/>
            <a:ext cx="14020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lvl="0" algn="l">
              <a:buClrTx/>
              <a:buSzTx/>
              <a:buFontTx/>
            </a:pPr>
            <a:r>
              <a:rPr lang="zh-CN" alt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看不见的</a:t>
            </a:r>
            <a:endParaRPr lang="zh-CN" altLang="en-US" sz="24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6" name="文本框 15"/>
          <p:cNvSpPr txBox="1"/>
          <p:nvPr/>
        </p:nvSpPr>
        <p:spPr>
          <a:xfrm>
            <a:off x="5041265" y="4611370"/>
            <a:ext cx="15798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lvl="0" algn="l">
              <a:buClrTx/>
              <a:buSzTx/>
              <a:buFontTx/>
            </a:pPr>
            <a:r>
              <a:rPr lang="zh-CN" alt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视力; 幻像</a:t>
            </a:r>
            <a:endParaRPr lang="zh-CN" altLang="en-US" sz="24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8" name="文本框 17"/>
          <p:cNvSpPr txBox="1"/>
          <p:nvPr/>
        </p:nvSpPr>
        <p:spPr>
          <a:xfrm>
            <a:off x="5244465" y="1967230"/>
            <a:ext cx="10972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lvl="0" algn="l">
              <a:buClrTx/>
              <a:buSzTx/>
              <a:buFontTx/>
            </a:pPr>
            <a:r>
              <a:rPr lang="zh-CN" alt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明显的</a:t>
            </a:r>
            <a:endParaRPr lang="zh-CN" altLang="en-US" sz="24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9" name="文本框 18"/>
          <p:cNvSpPr txBox="1"/>
          <p:nvPr/>
        </p:nvSpPr>
        <p:spPr>
          <a:xfrm>
            <a:off x="8571230" y="5132705"/>
            <a:ext cx="10972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lvl="0" algn="l">
              <a:buClrTx/>
              <a:buSzTx/>
              <a:buFontTx/>
            </a:pPr>
            <a:r>
              <a:rPr lang="zh-CN" alt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明显地</a:t>
            </a:r>
            <a:endParaRPr lang="zh-CN" altLang="en-US" sz="24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20" name="文本框 19"/>
          <p:cNvSpPr txBox="1"/>
          <p:nvPr/>
        </p:nvSpPr>
        <p:spPr>
          <a:xfrm>
            <a:off x="8329930" y="5661660"/>
            <a:ext cx="15798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lvl="0" algn="l">
              <a:buClrTx/>
              <a:buSzTx/>
              <a:buFontTx/>
            </a:pPr>
            <a:r>
              <a:rPr lang="zh-CN" alt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修订; 复习</a:t>
            </a:r>
            <a:endParaRPr lang="zh-CN" altLang="en-US" sz="24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21" name="文本框 20"/>
          <p:cNvSpPr txBox="1"/>
          <p:nvPr/>
        </p:nvSpPr>
        <p:spPr>
          <a:xfrm>
            <a:off x="5041265" y="5661660"/>
            <a:ext cx="15798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lvl="0" algn="l">
              <a:buClrTx/>
              <a:buSzTx/>
              <a:buFontTx/>
            </a:pPr>
            <a:r>
              <a:rPr lang="zh-CN" alt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修订; 复习</a:t>
            </a:r>
            <a:endParaRPr lang="zh-CN" altLang="en-US" sz="24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22" name="文本框 21"/>
          <p:cNvSpPr txBox="1"/>
          <p:nvPr/>
        </p:nvSpPr>
        <p:spPr>
          <a:xfrm>
            <a:off x="5340350" y="5132705"/>
            <a:ext cx="10972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lvl="0" algn="l">
              <a:buClrTx/>
              <a:buSzTx/>
              <a:buFontTx/>
            </a:pPr>
            <a:r>
              <a:rPr lang="zh-CN" alt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明显的</a:t>
            </a:r>
            <a:endParaRPr lang="zh-CN" altLang="en-US" sz="24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23" name="文本框 22"/>
          <p:cNvSpPr txBox="1"/>
          <p:nvPr/>
        </p:nvSpPr>
        <p:spPr>
          <a:xfrm>
            <a:off x="8290560" y="1967230"/>
            <a:ext cx="7924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lvl="0" algn="l">
              <a:buClrTx/>
              <a:buSzTx/>
              <a:buFontTx/>
            </a:pPr>
            <a:r>
              <a:rPr lang="zh-CN" alt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证据</a:t>
            </a:r>
            <a:endParaRPr lang="zh-CN" altLang="en-US" sz="24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24" name="文本框 23"/>
          <p:cNvSpPr txBox="1"/>
          <p:nvPr/>
        </p:nvSpPr>
        <p:spPr>
          <a:xfrm>
            <a:off x="5121275" y="2507615"/>
            <a:ext cx="7924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lvl="0" algn="l">
              <a:buClrTx/>
              <a:buSzTx/>
              <a:buFontTx/>
            </a:pPr>
            <a:r>
              <a:rPr lang="zh-CN" alt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提供</a:t>
            </a:r>
            <a:endParaRPr lang="zh-CN" altLang="en-US" sz="24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25" name="文本框 24"/>
          <p:cNvSpPr txBox="1"/>
          <p:nvPr/>
        </p:nvSpPr>
        <p:spPr>
          <a:xfrm>
            <a:off x="7912735" y="2507615"/>
            <a:ext cx="7924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lvl="0" algn="l">
              <a:buClrTx/>
              <a:buSzTx/>
              <a:buFontTx/>
            </a:pPr>
            <a:r>
              <a:rPr lang="zh-CN" alt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供应</a:t>
            </a:r>
            <a:endParaRPr lang="zh-CN" altLang="en-US" sz="24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26" name="文本框 25"/>
          <p:cNvSpPr txBox="1"/>
          <p:nvPr/>
        </p:nvSpPr>
        <p:spPr>
          <a:xfrm>
            <a:off x="5367655" y="6161405"/>
            <a:ext cx="20878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lvl="0" algn="l">
              <a:buClrTx/>
              <a:buSzTx/>
              <a:buFontTx/>
            </a:pPr>
            <a:r>
              <a:rPr lang="zh-CN" alt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先前的,前面的</a:t>
            </a:r>
            <a:endParaRPr lang="zh-CN" altLang="en-US" sz="24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27" name="文本框 26"/>
          <p:cNvSpPr txBox="1"/>
          <p:nvPr/>
        </p:nvSpPr>
        <p:spPr>
          <a:xfrm>
            <a:off x="4926965" y="1506855"/>
            <a:ext cx="15544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lvl="0" algn="l">
              <a:buClrTx/>
              <a:buSzTx/>
              <a:buFontTx/>
            </a:pPr>
            <a:r>
              <a:rPr lang="zh-CN" alt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视频, 录像</a:t>
            </a:r>
            <a:endParaRPr lang="zh-CN" altLang="en-US" sz="24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5111750" y="3089910"/>
            <a:ext cx="15544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lvl="0" algn="l">
              <a:buClrTx/>
              <a:buSzTx/>
              <a:buFontTx/>
            </a:pPr>
            <a:r>
              <a:rPr lang="zh-CN" alt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参观, 拜访</a:t>
            </a:r>
            <a:endParaRPr lang="zh-CN" altLang="en-US" sz="24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</p:spTree>
    <p:custDataLst>
      <p:tags r:id="rId2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0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3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4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  <p:bldP spid="10" grpId="0"/>
      <p:bldP spid="12" grpId="0"/>
      <p:bldP spid="13" grpId="0"/>
      <p:bldP spid="14" grpId="0"/>
      <p:bldP spid="15" grpId="0"/>
      <p:bldP spid="16" grpId="0"/>
      <p:bldP spid="18" grpId="0"/>
      <p:bldP spid="19" grpId="0"/>
      <p:bldP spid="20" grpId="0"/>
      <p:bldP spid="21" grpId="0"/>
      <p:bldP spid="22" grpId="0"/>
      <p:bldP spid="23" grpId="0"/>
      <p:bldP spid="24" grpId="0"/>
      <p:bldP spid="25" grpId="0"/>
      <p:bldP spid="26" grpId="0"/>
      <p:bldP spid="27" grpId="0"/>
      <p:bldP spid="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11" name="图片 3" descr="leg-说,读填空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74320" y="2365375"/>
            <a:ext cx="11840210" cy="4431665"/>
          </a:xfrm>
          <a:prstGeom prst="rect">
            <a:avLst/>
          </a:prstGeom>
        </p:spPr>
      </p:pic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35890" y="235585"/>
            <a:ext cx="11978005" cy="6101715"/>
          </a:xfrm>
        </p:spPr>
        <p:txBody>
          <a:bodyPr>
            <a:noAutofit/>
          </a:bodyPr>
          <a:p>
            <a:pPr marL="0" algn="l">
              <a:lnSpc>
                <a:spcPct val="100000"/>
              </a:lnSpc>
              <a:spcAft>
                <a:spcPts val="0"/>
              </a:spcAft>
              <a:buClrTx/>
              <a:buSzTx/>
              <a:buFontTx/>
              <a:buNone/>
            </a:pPr>
            <a:r>
              <a:rPr lang="en-US" sz="2400" b="1" kern="1000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He's always ________ me about the way I dress. 他对我的衣着总是指手画脚的。</a:t>
            </a:r>
            <a:endParaRPr lang="en-US" sz="2400" b="1" kern="1000" spc="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marL="0" algn="l">
              <a:lnSpc>
                <a:spcPct val="100000"/>
              </a:lnSpc>
              <a:spcAft>
                <a:spcPts val="0"/>
              </a:spcAft>
              <a:buClrTx/>
              <a:buSzTx/>
              <a:buFontTx/>
              <a:buNone/>
            </a:pPr>
            <a:r>
              <a:rPr lang="en-US" sz="2400" b="1" kern="1000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He used to lecture me about _________ too much.他以前常唠叨我喝酒太多。</a:t>
            </a:r>
            <a:endParaRPr lang="en-US" sz="2400" b="1" kern="1000" spc="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marL="0" algn="l">
              <a:lnSpc>
                <a:spcPct val="100000"/>
              </a:lnSpc>
              <a:spcAft>
                <a:spcPts val="0"/>
              </a:spcAft>
              <a:buClrTx/>
              <a:buSzTx/>
              <a:buFontTx/>
              <a:buNone/>
            </a:pPr>
            <a:r>
              <a:rPr lang="en-US" sz="2400" b="1" kern="1000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He's a _______ in French at Oxford. 他是牛津大学的法语讲师。</a:t>
            </a:r>
            <a:endParaRPr lang="en-US" sz="2400" b="1" kern="1000" spc="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marL="0" algn="l">
              <a:lnSpc>
                <a:spcPct val="100000"/>
              </a:lnSpc>
              <a:spcAft>
                <a:spcPts val="0"/>
              </a:spcAft>
              <a:buClrTx/>
              <a:buSzTx/>
              <a:buFontTx/>
              <a:buNone/>
            </a:pPr>
            <a:r>
              <a:rPr lang="en-US" sz="2400" b="1" kern="1000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The ________ spoke very clearly so that we could hear every word. </a:t>
            </a:r>
            <a:endParaRPr lang="en-US" sz="2400" b="1" kern="1000" spc="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marL="0" algn="l">
              <a:lnSpc>
                <a:spcPct val="100000"/>
              </a:lnSpc>
              <a:spcAft>
                <a:spcPts val="0"/>
              </a:spcAft>
              <a:buClrTx/>
              <a:buSzTx/>
              <a:buFontTx/>
              <a:buNone/>
            </a:pPr>
            <a:r>
              <a:rPr lang="en-US" sz="2400" b="1" kern="1000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演讲者讲话很清楚,我们每个字都能听清。</a:t>
            </a:r>
            <a:endParaRPr lang="en-US" sz="2400" b="1" kern="1000" spc="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7115175" y="4289425"/>
            <a:ext cx="110871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altLang="en-US" sz="32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说</a:t>
            </a:r>
            <a:r>
              <a:rPr lang="en-US" altLang="zh-CN" sz="32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/</a:t>
            </a:r>
            <a:r>
              <a:rPr lang="zh-CN" altLang="en-US" sz="32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读</a:t>
            </a:r>
            <a:endParaRPr lang="zh-CN" altLang="en-US" sz="32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10155555" y="2740660"/>
            <a:ext cx="15036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altLang="en-US" sz="2400" b="1" kern="100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讲座</a:t>
            </a:r>
            <a:r>
              <a:rPr lang="en-US" altLang="zh-CN" sz="2400" b="1" kern="100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;</a:t>
            </a:r>
            <a:r>
              <a:rPr lang="zh-CN" altLang="en-US" sz="2400" b="1" kern="100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演讲</a:t>
            </a:r>
            <a:endParaRPr lang="zh-CN" altLang="en-US" sz="2400" b="1" kern="100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2989580" y="2740660"/>
            <a:ext cx="14782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altLang="en-US" sz="2400" b="1" kern="100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传奇</a:t>
            </a:r>
            <a:r>
              <a:rPr lang="en-US" altLang="zh-CN" sz="2400" b="1" kern="100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,</a:t>
            </a:r>
            <a:r>
              <a:rPr lang="zh-CN" altLang="en-US" sz="2400" b="1" kern="100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传说</a:t>
            </a:r>
            <a:endParaRPr lang="zh-CN" altLang="en-US" sz="2400" b="1" kern="100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1748790" y="235585"/>
            <a:ext cx="1350645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lecturing</a:t>
            </a:r>
            <a:endParaRPr lang="en-US" altLang="en-US" sz="24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3926840" y="627380"/>
            <a:ext cx="1317625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drinking</a:t>
            </a:r>
            <a:endParaRPr lang="en-US" altLang="en-US" sz="24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1012190" y="989330"/>
            <a:ext cx="120904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lecturer</a:t>
            </a:r>
            <a:endParaRPr lang="en-US" altLang="en-US" sz="24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786130" y="1362075"/>
            <a:ext cx="120904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lecturer</a:t>
            </a:r>
            <a:endParaRPr lang="en-US" altLang="en-US" sz="24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2" name="文本框 11"/>
          <p:cNvSpPr txBox="1"/>
          <p:nvPr/>
        </p:nvSpPr>
        <p:spPr>
          <a:xfrm>
            <a:off x="10358755" y="3535045"/>
            <a:ext cx="10972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sz="2400" b="1" kern="100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演讲者</a:t>
            </a:r>
            <a:endParaRPr lang="zh-CN" sz="2400" b="1" kern="100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3" name="文本框 12"/>
          <p:cNvSpPr txBox="1"/>
          <p:nvPr/>
        </p:nvSpPr>
        <p:spPr>
          <a:xfrm>
            <a:off x="10220960" y="4351020"/>
            <a:ext cx="15036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sz="2400" b="1" kern="100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功课</a:t>
            </a:r>
            <a:r>
              <a:rPr lang="en-US" altLang="zh-CN" sz="2400" b="1" kern="100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;</a:t>
            </a:r>
            <a:r>
              <a:rPr lang="zh-CN" sz="2400" b="1" kern="100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教训</a:t>
            </a:r>
            <a:endParaRPr lang="zh-CN" sz="2400" b="1" kern="100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4" name="文本框 13"/>
          <p:cNvSpPr txBox="1"/>
          <p:nvPr/>
        </p:nvSpPr>
        <p:spPr>
          <a:xfrm>
            <a:off x="10220960" y="5153025"/>
            <a:ext cx="7924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altLang="en-US" sz="2400" b="1" kern="100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方言</a:t>
            </a:r>
            <a:endParaRPr lang="zh-CN" altLang="en-US" sz="2400" b="1" kern="100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5" name="文本框 14"/>
          <p:cNvSpPr txBox="1"/>
          <p:nvPr/>
        </p:nvSpPr>
        <p:spPr>
          <a:xfrm>
            <a:off x="10358755" y="5976620"/>
            <a:ext cx="10972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altLang="en-US" sz="2400" b="1" kern="100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词汇的</a:t>
            </a:r>
            <a:endParaRPr lang="zh-CN" altLang="en-US" sz="2400" b="1" kern="100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6" name="文本框 15"/>
          <p:cNvSpPr txBox="1"/>
          <p:nvPr/>
        </p:nvSpPr>
        <p:spPr>
          <a:xfrm>
            <a:off x="3099435" y="3535045"/>
            <a:ext cx="14020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altLang="en-US" sz="2400" b="1" kern="100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传奇般的 </a:t>
            </a:r>
            <a:endParaRPr lang="zh-CN" altLang="en-US" sz="2400" b="1" kern="100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7" name="文本框 16"/>
          <p:cNvSpPr txBox="1"/>
          <p:nvPr/>
        </p:nvSpPr>
        <p:spPr>
          <a:xfrm>
            <a:off x="3065780" y="4351020"/>
            <a:ext cx="14782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altLang="en-US" sz="2400" b="1" kern="100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断言</a:t>
            </a:r>
            <a:r>
              <a:rPr lang="en-US" altLang="zh-CN" sz="2400" b="1" kern="100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,</a:t>
            </a:r>
            <a:r>
              <a:rPr lang="zh-CN" altLang="en-US" sz="2400" b="1" kern="100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宣称 </a:t>
            </a:r>
            <a:endParaRPr lang="zh-CN" altLang="en-US" sz="2400" b="1" kern="100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8" name="文本框 17"/>
          <p:cNvSpPr txBox="1"/>
          <p:nvPr/>
        </p:nvSpPr>
        <p:spPr>
          <a:xfrm>
            <a:off x="2672080" y="5153025"/>
            <a:ext cx="21132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sz="2400" b="1" kern="100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易读的</a:t>
            </a:r>
            <a:r>
              <a:rPr lang="en-US" altLang="zh-CN" sz="2400" b="1" kern="100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;</a:t>
            </a:r>
            <a:r>
              <a:rPr lang="zh-CN" altLang="en-US" sz="2400" b="1" kern="100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清晰的</a:t>
            </a:r>
            <a:endParaRPr lang="zh-CN" altLang="en-US" sz="2400" b="1" kern="100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9" name="文本框 18"/>
          <p:cNvSpPr txBox="1"/>
          <p:nvPr/>
        </p:nvSpPr>
        <p:spPr>
          <a:xfrm>
            <a:off x="1995170" y="5976620"/>
            <a:ext cx="30022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sz="2400" b="1" kern="100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看不清的</a:t>
            </a:r>
            <a:r>
              <a:rPr lang="en-US" altLang="zh-CN" sz="2400" b="1" kern="100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,</a:t>
            </a:r>
            <a:r>
              <a:rPr lang="zh-CN" sz="2400" b="1" kern="100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字迹模糊的</a:t>
            </a:r>
            <a:endParaRPr lang="zh-CN" sz="2400" b="1" kern="100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</p:spTree>
    <p:custDataLst>
      <p:tags r:id="rId2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5" grpId="0"/>
      <p:bldP spid="6" grpId="0"/>
      <p:bldP spid="7" grpId="0"/>
      <p:bldP spid="8" grpId="0"/>
      <p:bldP spid="10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1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文本框 99"/>
          <p:cNvSpPr txBox="1"/>
          <p:nvPr/>
        </p:nvSpPr>
        <p:spPr>
          <a:xfrm>
            <a:off x="313690" y="100965"/>
            <a:ext cx="11776075" cy="673925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0"/>
            <a:r>
              <a:rPr sz="32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3.register/ˈredʒɪstə(r)/vt.&amp; vi</a:t>
            </a:r>
            <a:r>
              <a:rPr lang="en-US" sz="32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_</a:t>
            </a:r>
            <a:r>
              <a:rPr sz="32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____;_____</a:t>
            </a:r>
            <a:endParaRPr sz="32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endParaRPr sz="32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endParaRPr sz="32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r>
              <a:rPr sz="32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___________</a:t>
            </a:r>
            <a:r>
              <a:rPr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</a:rPr>
              <a:t>为……注册/登记</a:t>
            </a:r>
            <a:endParaRPr sz="32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r>
              <a:rPr sz="32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___________ /ˌredʒɪˈstreɪʃn / </a:t>
            </a:r>
            <a:r>
              <a:rPr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</a:rPr>
              <a:t>n.登记</a:t>
            </a:r>
            <a:r>
              <a:rPr lang="en-US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</a:rPr>
              <a:t>;</a:t>
            </a:r>
            <a:r>
              <a:rPr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</a:rPr>
              <a:t>注册</a:t>
            </a:r>
            <a:endParaRPr sz="32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endParaRPr sz="32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r>
              <a:rPr sz="2400" b="1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Have you come__________ at the school? 你来学校注册了吗？</a:t>
            </a:r>
            <a:endParaRPr sz="2400" b="1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r>
              <a:rPr sz="2400" b="1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Check the number of people who have ___________. 核实一下登记注册的人数。</a:t>
            </a:r>
            <a:endParaRPr sz="2400" b="1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r>
              <a:rPr sz="2400" b="1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We _________ his birth. 我们给他进行了出生登记。</a:t>
            </a:r>
            <a:endParaRPr sz="2400" b="1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r>
              <a:rPr sz="2400" b="1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We have to register ___ classes on Friday.我们必须在星期五去注册课程。</a:t>
            </a:r>
            <a:endParaRPr sz="2400" b="1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r>
              <a:rPr sz="2400" b="1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She will register ___ the physics class. 她准备选修物理课.</a:t>
            </a:r>
            <a:endParaRPr sz="2400" b="1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r>
              <a:rPr sz="2400" b="1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The___________ of students for the course will begin on Thursday morning.</a:t>
            </a:r>
            <a:endParaRPr sz="2400" b="1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r>
              <a:rPr lang="zh-CN" sz="2400" b="1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学生们对这门课的注册</a:t>
            </a:r>
            <a:r>
              <a:rPr sz="2400" b="1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将于星期四上午开始。</a:t>
            </a:r>
            <a:endParaRPr sz="2400" b="1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r>
              <a:rPr sz="2400" b="1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Please write your home address on the ___________ form.</a:t>
            </a:r>
            <a:endParaRPr sz="2400" b="1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r>
              <a:rPr sz="2400" b="1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请在这张登记表上写下你的家庭住址。</a:t>
            </a:r>
            <a:endParaRPr sz="2400" b="1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r>
              <a:rPr sz="2400" b="1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They charge a small ____________ fee. 他们收一点注册费。</a:t>
            </a:r>
            <a:endParaRPr sz="2400" b="1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5445760" y="100965"/>
            <a:ext cx="201168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altLang="en-US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注册  登记</a:t>
            </a:r>
            <a:endParaRPr lang="zh-CN" altLang="en-US" sz="32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313690" y="565785"/>
            <a:ext cx="7927975" cy="107632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indent="0" algn="l"/>
            <a:r>
              <a:rPr sz="32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词根词缀：re-(再，又)+gist-(gest-获取)+-er: </a:t>
            </a:r>
            <a:endParaRPr sz="32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indent="0" algn="l"/>
            <a:r>
              <a:rPr sz="32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再次获取个人信息——</a:t>
            </a:r>
            <a:r>
              <a:rPr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登记</a:t>
            </a:r>
            <a:r>
              <a:rPr lang="en-US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;</a:t>
            </a:r>
            <a:r>
              <a:rPr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注册</a:t>
            </a:r>
            <a:endParaRPr lang="zh-CN" altLang="en-US" sz="32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401320" y="1572260"/>
            <a:ext cx="2118995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altLang="en-US" sz="32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register for</a:t>
            </a:r>
            <a:endParaRPr lang="zh-CN" altLang="en-US" sz="32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401320" y="2070735"/>
            <a:ext cx="2206625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altLang="en-US" sz="32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registration</a:t>
            </a:r>
            <a:endParaRPr lang="zh-CN" altLang="en-US" sz="32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2411730" y="3051810"/>
            <a:ext cx="1505585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en-US" sz="2400" b="1" kern="100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to register</a:t>
            </a:r>
            <a:endParaRPr lang="en-US" altLang="en-US" sz="24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1" name="文本框 10"/>
          <p:cNvSpPr txBox="1"/>
          <p:nvPr/>
        </p:nvSpPr>
        <p:spPr>
          <a:xfrm>
            <a:off x="5386705" y="3406775"/>
            <a:ext cx="155067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en-US" sz="2400" b="1" kern="100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registered</a:t>
            </a:r>
            <a:endParaRPr lang="en-US" altLang="en-US" sz="24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2" name="文本框 11"/>
          <p:cNvSpPr txBox="1"/>
          <p:nvPr/>
        </p:nvSpPr>
        <p:spPr>
          <a:xfrm>
            <a:off x="847090" y="3778250"/>
            <a:ext cx="147447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en-US" sz="2400" b="1" kern="100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registered</a:t>
            </a:r>
            <a:endParaRPr lang="en-US" altLang="en-US" sz="24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3" name="文本框 12"/>
          <p:cNvSpPr txBox="1"/>
          <p:nvPr/>
        </p:nvSpPr>
        <p:spPr>
          <a:xfrm>
            <a:off x="2878455" y="4132580"/>
            <a:ext cx="572135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en-US" sz="2400" b="1" kern="100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for</a:t>
            </a:r>
            <a:endParaRPr lang="en-US" altLang="en-US" sz="24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4" name="文本框 13"/>
          <p:cNvSpPr txBox="1"/>
          <p:nvPr/>
        </p:nvSpPr>
        <p:spPr>
          <a:xfrm>
            <a:off x="2520315" y="4504055"/>
            <a:ext cx="572135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en-US" sz="2400" b="1" kern="100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for</a:t>
            </a:r>
            <a:endParaRPr lang="en-US" altLang="en-US" sz="24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5" name="文本框 14"/>
          <p:cNvSpPr txBox="1"/>
          <p:nvPr/>
        </p:nvSpPr>
        <p:spPr>
          <a:xfrm>
            <a:off x="907415" y="4875530"/>
            <a:ext cx="170053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alt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registration</a:t>
            </a:r>
            <a:endParaRPr lang="en-US" altLang="en-US" sz="24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6" name="文本框 15"/>
          <p:cNvSpPr txBox="1"/>
          <p:nvPr/>
        </p:nvSpPr>
        <p:spPr>
          <a:xfrm>
            <a:off x="5438775" y="5605780"/>
            <a:ext cx="170053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alt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registration</a:t>
            </a:r>
            <a:endParaRPr lang="en-US" altLang="en-US" sz="24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7" name="文本框 16"/>
          <p:cNvSpPr txBox="1"/>
          <p:nvPr/>
        </p:nvSpPr>
        <p:spPr>
          <a:xfrm>
            <a:off x="3092450" y="6379845"/>
            <a:ext cx="170053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alt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registration</a:t>
            </a:r>
            <a:endParaRPr lang="en-US" altLang="en-US" sz="24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6" grpId="0"/>
      <p:bldP spid="7" grpId="0"/>
      <p:bldP spid="8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9" name="图片 9" descr="gest-获取填空"/>
          <p:cNvPicPr>
            <a:picLocks noChangeAspect="1"/>
          </p:cNvPicPr>
          <p:nvPr>
            <p:ph idx="1"/>
          </p:nvPr>
        </p:nvPicPr>
        <p:blipFill>
          <a:blip r:embed="rId1"/>
          <a:stretch>
            <a:fillRect/>
          </a:stretch>
        </p:blipFill>
        <p:spPr>
          <a:xfrm>
            <a:off x="215265" y="146685"/>
            <a:ext cx="11689080" cy="2295525"/>
          </a:xfrm>
          <a:prstGeom prst="rect">
            <a:avLst/>
          </a:prstGeom>
        </p:spPr>
      </p:pic>
      <p:sp>
        <p:nvSpPr>
          <p:cNvPr id="6" name="文本框 5"/>
          <p:cNvSpPr txBox="1"/>
          <p:nvPr/>
        </p:nvSpPr>
        <p:spPr>
          <a:xfrm>
            <a:off x="2070100" y="989330"/>
            <a:ext cx="99568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zh-CN" altLang="en-US" sz="32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获取</a:t>
            </a:r>
            <a:endParaRPr lang="zh-CN" altLang="en-US" sz="32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5062855" y="400685"/>
            <a:ext cx="1283335" cy="39878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zh-CN" altLang="en-US" sz="20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注册</a:t>
            </a:r>
            <a:r>
              <a:rPr lang="en-US" altLang="zh-CN" sz="20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;</a:t>
            </a:r>
            <a:r>
              <a:rPr lang="zh-CN" altLang="en-US" sz="20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登记</a:t>
            </a:r>
            <a:endParaRPr lang="zh-CN" altLang="en-US" sz="20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8088630" y="400685"/>
            <a:ext cx="1283335" cy="39878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zh-CN" altLang="en-US" sz="20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注册</a:t>
            </a:r>
            <a:r>
              <a:rPr lang="en-US" altLang="zh-CN" sz="20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;</a:t>
            </a:r>
            <a:r>
              <a:rPr lang="zh-CN" altLang="en-US" sz="20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登记</a:t>
            </a:r>
            <a:endParaRPr lang="zh-CN" altLang="en-US" sz="20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4293870" y="1081405"/>
            <a:ext cx="2821305" cy="39878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en-US" sz="20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vt.</a:t>
            </a:r>
            <a:r>
              <a:rPr lang="zh-CN" altLang="en-US" sz="20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消化</a:t>
            </a:r>
            <a:r>
              <a:rPr lang="en-US" altLang="zh-CN" sz="20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,</a:t>
            </a:r>
            <a:r>
              <a:rPr lang="zh-CN" altLang="en-US" sz="20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吸收</a:t>
            </a:r>
            <a:r>
              <a:rPr lang="en-US" altLang="zh-CN" sz="20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n.</a:t>
            </a:r>
            <a:r>
              <a:rPr lang="zh-CN" altLang="en-US" sz="20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文摘</a:t>
            </a:r>
            <a:r>
              <a:rPr lang="en-US" altLang="zh-CN" sz="20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,</a:t>
            </a:r>
            <a:r>
              <a:rPr lang="zh-CN" altLang="en-US" sz="20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摘要</a:t>
            </a:r>
            <a:endParaRPr lang="zh-CN" altLang="en-US" sz="20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20" name="文本框 19"/>
          <p:cNvSpPr txBox="1"/>
          <p:nvPr/>
        </p:nvSpPr>
        <p:spPr>
          <a:xfrm>
            <a:off x="8465185" y="1081405"/>
            <a:ext cx="1283335" cy="39878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zh-CN" altLang="en-US" sz="20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消化</a:t>
            </a:r>
            <a:r>
              <a:rPr lang="en-US" altLang="zh-CN" sz="20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;</a:t>
            </a:r>
            <a:r>
              <a:rPr lang="zh-CN" sz="20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领悟</a:t>
            </a:r>
            <a:endParaRPr lang="zh-CN" sz="20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21" name="文本框 20"/>
          <p:cNvSpPr txBox="1"/>
          <p:nvPr/>
        </p:nvSpPr>
        <p:spPr>
          <a:xfrm>
            <a:off x="4467860" y="1752600"/>
            <a:ext cx="2821305" cy="39878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en-US" sz="20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vt.</a:t>
            </a:r>
            <a:r>
              <a:rPr lang="zh-CN" altLang="en-US" sz="20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使厌恶</a:t>
            </a:r>
            <a:r>
              <a:rPr lang="en-US" altLang="zh-CN" sz="20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,</a:t>
            </a:r>
            <a:r>
              <a:rPr lang="zh-CN" altLang="en-US" sz="20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使恶心 </a:t>
            </a:r>
            <a:r>
              <a:rPr lang="en-US" altLang="zh-CN" sz="20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n.</a:t>
            </a:r>
            <a:r>
              <a:rPr lang="zh-CN" altLang="en-US" sz="20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厌恶</a:t>
            </a:r>
            <a:endParaRPr lang="zh-CN" altLang="en-US" sz="20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22" name="文本框 21"/>
          <p:cNvSpPr txBox="1"/>
          <p:nvPr/>
        </p:nvSpPr>
        <p:spPr>
          <a:xfrm>
            <a:off x="9177655" y="1752600"/>
            <a:ext cx="2278380" cy="39878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zh-CN" sz="20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恶心的</a:t>
            </a:r>
            <a:r>
              <a:rPr lang="en-US" altLang="zh-CN" sz="20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,</a:t>
            </a:r>
            <a:r>
              <a:rPr lang="zh-CN" sz="20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令人作呕的</a:t>
            </a:r>
            <a:endParaRPr lang="zh-CN" sz="20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00" name="文本框 99"/>
          <p:cNvSpPr txBox="1"/>
          <p:nvPr/>
        </p:nvSpPr>
        <p:spPr>
          <a:xfrm>
            <a:off x="283845" y="3180080"/>
            <a:ext cx="11433175" cy="255333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0"/>
            <a:r>
              <a:rPr lang="en-US" sz="3200" b="1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4. sex /seks/n.</a:t>
            </a:r>
            <a:endParaRPr lang="en-US" sz="3200" b="1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endParaRPr lang="en-US" sz="3200" b="1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r>
              <a:rPr lang="en-US" sz="2400" b="1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We don’t allow couples to choose the </a:t>
            </a:r>
            <a:r>
              <a:rPr 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sex</a:t>
            </a:r>
            <a:r>
              <a:rPr lang="en-US" sz="2400" b="1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of their baby.</a:t>
            </a:r>
            <a:endParaRPr lang="en-US" sz="2400" b="1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r>
              <a:rPr lang="zh-CN" sz="2400" b="1">
                <a:solidFill>
                  <a:schemeClr val="tx1"/>
                </a:solidFill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我们不允许夫妇选择婴儿的性别。</a:t>
            </a:r>
            <a:r>
              <a:rPr lang="en-US" sz="2400" b="1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Please indicate your </a:t>
            </a:r>
            <a:r>
              <a:rPr 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sex</a:t>
            </a:r>
            <a:r>
              <a:rPr lang="en-US" sz="2400" b="1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and date of birth below.</a:t>
            </a:r>
            <a:endParaRPr lang="en-US" sz="2400" b="1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r>
              <a:rPr lang="zh-CN" sz="2400" b="1">
                <a:solidFill>
                  <a:schemeClr val="tx1"/>
                </a:solidFill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请在下面写明你的性别和出生日期。</a:t>
            </a:r>
            <a:endParaRPr lang="zh-CN" altLang="en-US" sz="2400" b="1">
              <a:solidFill>
                <a:schemeClr val="tx1"/>
              </a:solidFill>
              <a:latin typeface="Times New Roman" panose="02020603050405020304" charset="0"/>
              <a:ea typeface="宋体" panose="02010600030101010101" pitchFamily="2" charset="-122"/>
              <a:cs typeface="Times New Roman" panose="02020603050405020304" charset="0"/>
            </a:endParaRPr>
          </a:p>
        </p:txBody>
      </p:sp>
      <p:sp>
        <p:nvSpPr>
          <p:cNvPr id="23" name="文本框 22"/>
          <p:cNvSpPr txBox="1"/>
          <p:nvPr/>
        </p:nvSpPr>
        <p:spPr>
          <a:xfrm>
            <a:off x="2707005" y="3180080"/>
            <a:ext cx="1236980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/>
            <a:r>
              <a:rPr lang="zh-CN" sz="3200" b="1">
                <a:solidFill>
                  <a:srgbClr val="7030A0"/>
                </a:solidFill>
                <a:latin typeface="+mn-ea"/>
                <a:cs typeface="Times New Roman" panose="02020603050405020304" charset="0"/>
                <a:sym typeface="+mn-ea"/>
              </a:rPr>
              <a:t>性别</a:t>
            </a:r>
            <a:endParaRPr lang="zh-CN" altLang="en-US" sz="3200" b="1">
              <a:solidFill>
                <a:srgbClr val="7030A0"/>
              </a:solidFill>
              <a:latin typeface="+mn-ea"/>
              <a:cs typeface="Times New Roman" panose="02020603050405020304" charset="0"/>
              <a:sym typeface="+mn-ea"/>
            </a:endParaRPr>
          </a:p>
        </p:txBody>
      </p:sp>
    </p:spTree>
    <p:custDataLst>
      <p:tags r:id="rId2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10" grpId="0"/>
      <p:bldP spid="20" grpId="0"/>
      <p:bldP spid="21" grpId="0"/>
      <p:bldP spid="22" grpId="0"/>
      <p:bldP spid="23" grpId="0"/>
      <p:bldP spid="10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262890" y="235585"/>
            <a:ext cx="11762740" cy="6101715"/>
          </a:xfrm>
        </p:spPr>
        <p:txBody>
          <a:bodyPr>
            <a:noAutofit/>
          </a:bodyPr>
          <a:p>
            <a:pPr marL="0" algn="l">
              <a:lnSpc>
                <a:spcPct val="100000"/>
              </a:lnSpc>
              <a:spcAft>
                <a:spcPts val="0"/>
              </a:spcAft>
              <a:buClrTx/>
              <a:buSzTx/>
              <a:buFontTx/>
              <a:buNone/>
            </a:pPr>
            <a:r>
              <a:rPr lang="en-US" sz="3200" b="1" kern="1000" spc="0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5.male /meɪl/ adj._____;_______n._____,____</a:t>
            </a:r>
            <a:endParaRPr lang="en-US" sz="3200" b="1" kern="1000" spc="0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marL="0" algn="l">
              <a:lnSpc>
                <a:spcPct val="100000"/>
              </a:lnSpc>
              <a:spcAft>
                <a:spcPts val="0"/>
              </a:spcAft>
              <a:buClrTx/>
              <a:buSzTx/>
              <a:buFontTx/>
              <a:buNone/>
            </a:pPr>
            <a:r>
              <a:rPr lang="en-US" sz="2400" b="1" kern="1000" spc="0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a male nurse/model 男护士/模特儿</a:t>
            </a:r>
            <a:endParaRPr lang="en-US" sz="2400" b="1" kern="1000" spc="0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marL="0" algn="l">
              <a:lnSpc>
                <a:spcPct val="100000"/>
              </a:lnSpc>
              <a:spcAft>
                <a:spcPts val="0"/>
              </a:spcAft>
              <a:buClrTx/>
              <a:buSzTx/>
              <a:buFontTx/>
              <a:buNone/>
            </a:pPr>
            <a:r>
              <a:rPr lang="en-US" sz="2400" b="1" kern="1000" spc="0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a male flower 雄花</a:t>
            </a:r>
            <a:endParaRPr lang="en-US" sz="2400" b="1" kern="1000" spc="0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marL="0" algn="l">
              <a:lnSpc>
                <a:spcPct val="100000"/>
              </a:lnSpc>
              <a:spcAft>
                <a:spcPts val="0"/>
              </a:spcAft>
              <a:buClrTx/>
              <a:buSzTx/>
              <a:buFontTx/>
              <a:buNone/>
            </a:pPr>
            <a:r>
              <a:rPr lang="en-US" sz="2400" b="1" kern="1000" spc="0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More </a:t>
            </a:r>
            <a:r>
              <a:rPr lang="en-US" sz="2400" b="1" kern="1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females</a:t>
            </a:r>
            <a:r>
              <a:rPr lang="en-US" sz="2400" b="1" kern="1000" spc="0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than </a:t>
            </a:r>
            <a:r>
              <a:rPr lang="en-US" sz="2400" b="1" kern="1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males</a:t>
            </a:r>
            <a:r>
              <a:rPr lang="en-US" sz="2400" b="1" kern="1000" spc="0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are employed in the factory.</a:t>
            </a:r>
            <a:endParaRPr lang="en-US" sz="2400" b="1" kern="1000" spc="0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marL="0" algn="l">
              <a:lnSpc>
                <a:spcPct val="100000"/>
              </a:lnSpc>
              <a:spcAft>
                <a:spcPts val="0"/>
              </a:spcAft>
              <a:buClrTx/>
              <a:buSzTx/>
              <a:buFontTx/>
              <a:buNone/>
            </a:pPr>
            <a:r>
              <a:rPr lang="en-US" sz="2400" b="1" kern="1000" spc="0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这家工厂雇用的女性比男性多。</a:t>
            </a:r>
            <a:endParaRPr lang="en-US" sz="2400" b="1" kern="1000" spc="0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marL="0" algn="l">
              <a:lnSpc>
                <a:spcPct val="100000"/>
              </a:lnSpc>
              <a:spcAft>
                <a:spcPts val="0"/>
              </a:spcAft>
              <a:buClrTx/>
              <a:buSzTx/>
              <a:buFontTx/>
              <a:buNone/>
            </a:pPr>
            <a:endParaRPr lang="en-US" sz="3200" b="1" kern="1000" spc="0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marL="0" algn="l">
              <a:lnSpc>
                <a:spcPct val="100000"/>
              </a:lnSpc>
              <a:spcAft>
                <a:spcPts val="0"/>
              </a:spcAft>
              <a:buClrTx/>
              <a:buSzTx/>
              <a:buFontTx/>
              <a:buNone/>
            </a:pPr>
            <a:r>
              <a:rPr lang="en-US" sz="3200" b="1" kern="1000" spc="0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_______/ˈfi:meɪl/</a:t>
            </a:r>
            <a:r>
              <a:rPr lang="en-US" sz="3200" b="1" kern="1000" spc="0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adj.女的;雌性的n. 雌株,雌性</a:t>
            </a:r>
            <a:endParaRPr lang="en-US" sz="3200" b="1" kern="1000" spc="0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marL="0" algn="l">
              <a:lnSpc>
                <a:spcPct val="100000"/>
              </a:lnSpc>
              <a:spcAft>
                <a:spcPts val="0"/>
              </a:spcAft>
              <a:buClrTx/>
              <a:buSzTx/>
              <a:buFontTx/>
              <a:buNone/>
            </a:pPr>
            <a:r>
              <a:rPr lang="en-US" sz="2400" b="1" kern="1000" spc="0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She was the greatest </a:t>
            </a:r>
            <a:r>
              <a:rPr lang="en-US" sz="2400" b="1" kern="1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female</a:t>
            </a:r>
            <a:r>
              <a:rPr lang="en-US" sz="2400" b="1" kern="1000" spc="0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poet in America. </a:t>
            </a:r>
            <a:endParaRPr lang="en-US" sz="2400" b="1" kern="1000" spc="0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marL="0" algn="l">
              <a:lnSpc>
                <a:spcPct val="100000"/>
              </a:lnSpc>
              <a:spcAft>
                <a:spcPts val="0"/>
              </a:spcAft>
              <a:buClrTx/>
              <a:buSzTx/>
              <a:buFontTx/>
              <a:buNone/>
            </a:pPr>
            <a:r>
              <a:rPr lang="en-US" sz="2400" b="1" kern="1000" spc="0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她是美国最伟大的女诗人。</a:t>
            </a:r>
            <a:endParaRPr lang="en-US" sz="2400" b="1" kern="1000" spc="0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marL="0" algn="l">
              <a:lnSpc>
                <a:spcPct val="100000"/>
              </a:lnSpc>
              <a:spcAft>
                <a:spcPts val="0"/>
              </a:spcAft>
              <a:buClrTx/>
              <a:buSzTx/>
              <a:buFontTx/>
              <a:buNone/>
            </a:pPr>
            <a:r>
              <a:rPr lang="en-US" sz="2400" b="1" kern="1000" spc="0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The animal in the  picture was a </a:t>
            </a:r>
            <a:r>
              <a:rPr lang="en-US" sz="2400" b="1" kern="1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female</a:t>
            </a:r>
            <a:r>
              <a:rPr lang="en-US" sz="2400" b="1" kern="1000" spc="0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elephant. </a:t>
            </a:r>
            <a:endParaRPr lang="en-US" sz="2400" b="1" kern="1000" spc="0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marL="0" algn="l">
              <a:lnSpc>
                <a:spcPct val="100000"/>
              </a:lnSpc>
              <a:spcAft>
                <a:spcPts val="0"/>
              </a:spcAft>
              <a:buClrTx/>
              <a:buSzTx/>
              <a:buFontTx/>
              <a:buNone/>
            </a:pPr>
            <a:r>
              <a:rPr lang="en-US" sz="2400" b="1" kern="1000" spc="0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照片上的动物是头母象。</a:t>
            </a:r>
            <a:endParaRPr lang="en-US" sz="2400" b="1" kern="1000" spc="0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marL="0" algn="l">
              <a:lnSpc>
                <a:spcPct val="100000"/>
              </a:lnSpc>
              <a:spcAft>
                <a:spcPts val="0"/>
              </a:spcAft>
              <a:buClrTx/>
              <a:buSzTx/>
              <a:buFontTx/>
              <a:buNone/>
            </a:pPr>
            <a:r>
              <a:rPr lang="en-US" sz="2400" b="1" kern="1000" spc="0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Fifty percent of the workers were </a:t>
            </a:r>
            <a:r>
              <a:rPr lang="en-US" sz="2400" b="1" kern="1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female</a:t>
            </a:r>
            <a:r>
              <a:rPr lang="en-US" sz="2400" b="1" kern="1000" spc="0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. </a:t>
            </a:r>
            <a:endParaRPr lang="en-US" sz="2400" b="1" kern="1000" spc="0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marL="0" algn="l">
              <a:lnSpc>
                <a:spcPct val="100000"/>
              </a:lnSpc>
              <a:spcAft>
                <a:spcPts val="0"/>
              </a:spcAft>
              <a:buClrTx/>
              <a:buSzTx/>
              <a:buFontTx/>
              <a:buNone/>
            </a:pPr>
            <a:r>
              <a:rPr lang="en-US" sz="2400" b="1" kern="1000" spc="0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50%的工人是女性。</a:t>
            </a:r>
            <a:endParaRPr lang="en-US" sz="2400" b="1" kern="1000" spc="0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marL="0" algn="l">
              <a:lnSpc>
                <a:spcPct val="100000"/>
              </a:lnSpc>
              <a:spcAft>
                <a:spcPts val="0"/>
              </a:spcAft>
              <a:buClrTx/>
              <a:buSzTx/>
              <a:buFontTx/>
              <a:buNone/>
            </a:pPr>
            <a:r>
              <a:rPr lang="en-US" sz="2400" b="1" kern="1000" spc="0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Each </a:t>
            </a:r>
            <a:r>
              <a:rPr lang="en-US" sz="2400" b="1" kern="1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female</a:t>
            </a:r>
            <a:r>
              <a:rPr lang="en-US" sz="2400" b="1" kern="1000" spc="0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will lay just one egg in April or May. </a:t>
            </a:r>
            <a:endParaRPr lang="en-US" sz="2400" b="1" kern="1000" spc="0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marL="0" algn="l">
              <a:lnSpc>
                <a:spcPct val="100000"/>
              </a:lnSpc>
              <a:spcAft>
                <a:spcPts val="0"/>
              </a:spcAft>
              <a:buClrTx/>
              <a:buSzTx/>
              <a:buFontTx/>
              <a:buNone/>
            </a:pPr>
            <a:r>
              <a:rPr lang="en-US" sz="2400" b="1" kern="1000" spc="0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每个雌体四五月份只产一粒卵。</a:t>
            </a:r>
            <a:endParaRPr lang="en-US" sz="2400" b="1" kern="1000" spc="0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3408045" y="235585"/>
            <a:ext cx="485648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男的  雄性的      雄株 </a:t>
            </a:r>
            <a:r>
              <a:rPr lang="en-US" altLang="zh-CN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zh-CN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雄性</a:t>
            </a:r>
            <a:r>
              <a:rPr lang="en-US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 </a:t>
            </a:r>
            <a:endParaRPr lang="en-US" altLang="en-US" sz="32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391160" y="2688590"/>
            <a:ext cx="133350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en-US" sz="32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female</a:t>
            </a:r>
            <a:endParaRPr lang="en-US" altLang="en-US" sz="32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5" grpId="0"/>
    </p:bldLst>
  </p:timing>
</p:sld>
</file>

<file path=ppt/tags/tag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00.xml><?xml version="1.0" encoding="utf-8"?>
<p:tagLst xmlns:p="http://schemas.openxmlformats.org/presentationml/2006/main">
  <p:tag name="KSO_WM_BEAUTIFY_FLAG" val="#wm#"/>
  <p:tag name="KSO_WM_TEMPLATE_CATEGORY" val="custom"/>
  <p:tag name="KSO_WM_TEMPLATE_INDEX" val="20187308"/>
  <p:tag name="KSO_WM_SPECIAL_SOURCE" val="bdnull"/>
</p:tagLst>
</file>

<file path=ppt/tags/tag101.xml><?xml version="1.0" encoding="utf-8"?>
<p:tagLst xmlns:p="http://schemas.openxmlformats.org/presentationml/2006/main">
  <p:tag name="KSO_WM_BEAUTIFY_FLAG" val="#wm#"/>
  <p:tag name="KSO_WM_TEMPLATE_CATEGORY" val="custom"/>
  <p:tag name="KSO_WM_TEMPLATE_INDEX" val="20187308"/>
  <p:tag name="KSO_WM_SPECIAL_SOURCE" val="bdnull"/>
</p:tagLst>
</file>

<file path=ppt/tags/tag102.xml><?xml version="1.0" encoding="utf-8"?>
<p:tagLst xmlns:p="http://schemas.openxmlformats.org/presentationml/2006/main">
  <p:tag name="KSO_WM_BEAUTIFY_FLAG" val="#wm#"/>
  <p:tag name="KSO_WM_TEMPLATE_CATEGORY" val="custom"/>
  <p:tag name="KSO_WM_TEMPLATE_INDEX" val="20187308"/>
  <p:tag name="KSO_WM_SPECIAL_SOURCE" val="bdnull"/>
</p:tagLst>
</file>

<file path=ppt/tags/tag103.xml><?xml version="1.0" encoding="utf-8"?>
<p:tagLst xmlns:p="http://schemas.openxmlformats.org/presentationml/2006/main">
  <p:tag name="KSO_WM_BEAUTIFY_FLAG" val="#wm#"/>
  <p:tag name="KSO_WM_TEMPLATE_CATEGORY" val="custom"/>
  <p:tag name="KSO_WM_TEMPLATE_INDEX" val="20187308"/>
  <p:tag name="KSO_WM_SPECIAL_SOURCE" val="bdnull"/>
</p:tagLst>
</file>

<file path=ppt/tags/tag104.xml><?xml version="1.0" encoding="utf-8"?>
<p:tagLst xmlns:p="http://schemas.openxmlformats.org/presentationml/2006/main">
  <p:tag name="KSO_WM_BEAUTIFY_FLAG" val="#wm#"/>
  <p:tag name="KSO_WM_TEMPLATE_CATEGORY" val="custom"/>
  <p:tag name="KSO_WM_TEMPLATE_INDEX" val="20187308"/>
  <p:tag name="KSO_WM_SPECIAL_SOURCE" val="bdnull"/>
</p:tagLst>
</file>

<file path=ppt/tags/tag105.xml><?xml version="1.0" encoding="utf-8"?>
<p:tagLst xmlns:p="http://schemas.openxmlformats.org/presentationml/2006/main">
  <p:tag name="KSO_WM_BEAUTIFY_FLAG" val="#wm#"/>
  <p:tag name="KSO_WM_TEMPLATE_CATEGORY" val="custom"/>
  <p:tag name="KSO_WM_TEMPLATE_INDEX" val="20187308"/>
  <p:tag name="KSO_WM_SPECIAL_SOURCE" val="bdnull"/>
</p:tagLst>
</file>

<file path=ppt/tags/tag106.xml><?xml version="1.0" encoding="utf-8"?>
<p:tagLst xmlns:p="http://schemas.openxmlformats.org/presentationml/2006/main">
  <p:tag name="KSO_WM_BEAUTIFY_FLAG" val="#wm#"/>
  <p:tag name="KSO_WM_TEMPLATE_CATEGORY" val="custom"/>
  <p:tag name="KSO_WM_TEMPLATE_INDEX" val="20187308"/>
  <p:tag name="KSO_WM_SPECIAL_SOURCE" val="bdnull"/>
</p:tagLst>
</file>

<file path=ppt/tags/tag107.xml><?xml version="1.0" encoding="utf-8"?>
<p:tagLst xmlns:p="http://schemas.openxmlformats.org/presentationml/2006/main">
  <p:tag name="KSO_WM_BEAUTIFY_FLAG" val="#wm#"/>
  <p:tag name="KSO_WM_TEMPLATE_CATEGORY" val="custom"/>
  <p:tag name="KSO_WM_TEMPLATE_INDEX" val="20187308"/>
  <p:tag name="KSO_WM_SPECIAL_SOURCE" val="bdnull"/>
</p:tagLst>
</file>

<file path=ppt/tags/tag108.xml><?xml version="1.0" encoding="utf-8"?>
<p:tagLst xmlns:p="http://schemas.openxmlformats.org/presentationml/2006/main">
  <p:tag name="KSO_WM_BEAUTIFY_FLAG" val="#wm#"/>
  <p:tag name="KSO_WM_TEMPLATE_CATEGORY" val="custom"/>
  <p:tag name="KSO_WM_TEMPLATE_INDEX" val="20187308"/>
  <p:tag name="KSO_WM_SPECIAL_SOURCE" val="bdnull"/>
</p:tagLst>
</file>

<file path=ppt/tags/tag109.xml><?xml version="1.0" encoding="utf-8"?>
<p:tagLst xmlns:p="http://schemas.openxmlformats.org/presentationml/2006/main">
  <p:tag name="KSO_WM_BEAUTIFY_FLAG" val="#wm#"/>
  <p:tag name="KSO_WM_TEMPLATE_CATEGORY" val="custom"/>
  <p:tag name="KSO_WM_TEMPLATE_INDEX" val="20187308"/>
  <p:tag name="KSO_WM_SPECIAL_SOURCE" val="bdnull"/>
</p:tagLst>
</file>

<file path=ppt/tags/tag1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10.xml><?xml version="1.0" encoding="utf-8"?>
<p:tagLst xmlns:p="http://schemas.openxmlformats.org/presentationml/2006/main">
  <p:tag name="KSO_WM_BEAUTIFY_FLAG" val="#wm#"/>
  <p:tag name="KSO_WM_TEMPLATE_CATEGORY" val="custom"/>
  <p:tag name="KSO_WM_TEMPLATE_INDEX" val="20187308"/>
  <p:tag name="KSO_WM_SPECIAL_SOURCE" val="bdnull"/>
</p:tagLst>
</file>

<file path=ppt/tags/tag111.xml><?xml version="1.0" encoding="utf-8"?>
<p:tagLst xmlns:p="http://schemas.openxmlformats.org/presentationml/2006/main">
  <p:tag name="KSO_WM_BEAUTIFY_FLAG" val="#wm#"/>
  <p:tag name="KSO_WM_TEMPLATE_CATEGORY" val="custom"/>
  <p:tag name="KSO_WM_TEMPLATE_INDEX" val="20187308"/>
  <p:tag name="KSO_WM_SPECIAL_SOURCE" val="bdnull"/>
</p:tagLst>
</file>

<file path=ppt/tags/tag112.xml><?xml version="1.0" encoding="utf-8"?>
<p:tagLst xmlns:p="http://schemas.openxmlformats.org/presentationml/2006/main">
  <p:tag name="KSO_WM_BEAUTIFY_FLAG" val="#wm#"/>
  <p:tag name="KSO_WM_TEMPLATE_CATEGORY" val="custom"/>
  <p:tag name="KSO_WM_TEMPLATE_INDEX" val="20187308"/>
  <p:tag name="KSO_WM_SPECIAL_SOURCE" val="bdnull"/>
</p:tagLst>
</file>

<file path=ppt/tags/tag113.xml><?xml version="1.0" encoding="utf-8"?>
<p:tagLst xmlns:p="http://schemas.openxmlformats.org/presentationml/2006/main">
  <p:tag name="KSO_WM_BEAUTIFY_FLAG" val="#wm#"/>
  <p:tag name="KSO_WM_TEMPLATE_CATEGORY" val="custom"/>
  <p:tag name="KSO_WM_TEMPLATE_INDEX" val="20187308"/>
  <p:tag name="KSO_WM_SPECIAL_SOURCE" val="bdnull"/>
</p:tagLst>
</file>

<file path=ppt/tags/tag114.xml><?xml version="1.0" encoding="utf-8"?>
<p:tagLst xmlns:p="http://schemas.openxmlformats.org/presentationml/2006/main">
  <p:tag name="KSO_WM_BEAUTIFY_FLAG" val="#wm#"/>
  <p:tag name="KSO_WM_TEMPLATE_CATEGORY" val="custom"/>
  <p:tag name="KSO_WM_TEMPLATE_INDEX" val="20187308"/>
  <p:tag name="KSO_WM_SPECIAL_SOURCE" val="bdnull"/>
</p:tagLst>
</file>

<file path=ppt/tags/tag1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2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3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4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4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5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5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5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6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2.xml><?xml version="1.0" encoding="utf-8"?>
<p:tagLst xmlns:p="http://schemas.openxmlformats.org/presentationml/2006/main">
  <p:tag name="KSO_WM_UNIT_ISCONTENTSTITLE" val="0"/>
  <p:tag name="KSO_WM_UNIT_PRESET_TEXT" val="空白演示"/>
  <p:tag name="KSO_WM_UNIT_NOCLEAR" val="0"/>
  <p:tag name="KSO_WM_UNIT_VALUE" val="13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custom20187308_1*a*1"/>
  <p:tag name="KSO_WM_TEMPLATE_CATEGORY" val="custom"/>
  <p:tag name="KSO_WM_TEMPLATE_INDEX" val="20187308"/>
  <p:tag name="KSO_WM_UNIT_LAYERLEVEL" val="1"/>
  <p:tag name="KSO_WM_TAG_VERSION" val="1.0"/>
  <p:tag name="KSO_WM_BEAUTIFY_FLAG" val="#wm#"/>
</p:tagLst>
</file>

<file path=ppt/tags/tag63.xml><?xml version="1.0" encoding="utf-8"?>
<p:tagLst xmlns:p="http://schemas.openxmlformats.org/presentationml/2006/main">
  <p:tag name="KSO_WM_UNIT_ISCONTENTSTITLE" val="0"/>
  <p:tag name="KSO_WM_UNIT_PRESET_TEXT" val="在此输入您的封面副标题"/>
  <p:tag name="KSO_WM_UNIT_NOCLEAR" val="0"/>
  <p:tag name="KSO_WM_UNIT_VALUE" val="156"/>
  <p:tag name="KSO_WM_UNIT_HIGHLIGHT" val="0"/>
  <p:tag name="KSO_WM_UNIT_COMPATIBLE" val="0"/>
  <p:tag name="KSO_WM_UNIT_DIAGRAM_ISNUMVISUAL" val="0"/>
  <p:tag name="KSO_WM_UNIT_DIAGRAM_ISREFERUNIT" val="0"/>
  <p:tag name="KSO_WM_UNIT_TYPE" val="b"/>
  <p:tag name="KSO_WM_UNIT_INDEX" val="1"/>
  <p:tag name="KSO_WM_UNIT_ID" val="custom20187308_1*b*1"/>
  <p:tag name="KSO_WM_TEMPLATE_CATEGORY" val="custom"/>
  <p:tag name="KSO_WM_TEMPLATE_INDEX" val="20187308"/>
  <p:tag name="KSO_WM_UNIT_LAYERLEVEL" val="1"/>
  <p:tag name="KSO_WM_TAG_VERSION" val="1.0"/>
  <p:tag name="KSO_WM_BEAUTIFY_FLAG" val="#wm#"/>
</p:tagLst>
</file>

<file path=ppt/tags/tag64.xml><?xml version="1.0" encoding="utf-8"?>
<p:tagLst xmlns:p="http://schemas.openxmlformats.org/presentationml/2006/main">
  <p:tag name="KSO_WM_TEMPLATE_THUMBS_INDEX" val="1、2、3、6、8、10、11、12、15"/>
  <p:tag name="KSO_WM_SLIDE_ID" val="custom20187308_1"/>
  <p:tag name="KSO_WM_TEMPLATE_SUBCATEGORY" val="0"/>
  <p:tag name="KSO_WM_SLIDE_TYPE" val="title"/>
  <p:tag name="KSO_WM_SLIDE_SUBTYPE" val="pureTxt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187308"/>
  <p:tag name="KSO_WM_SLIDE_LAYOUT" val="a_b"/>
  <p:tag name="KSO_WM_SLIDE_LAYOUT_CNT" val="1_1"/>
  <p:tag name="KSO_WM_SLIDE_MODEL_TYPE" val="cover"/>
  <p:tag name="KSO_WM_SPECIAL_SOURCE" val="bdnull"/>
</p:tagLst>
</file>

<file path=ppt/tags/tag65.xml><?xml version="1.0" encoding="utf-8"?>
<p:tagLst xmlns:p="http://schemas.openxmlformats.org/presentationml/2006/main">
  <p:tag name="KSO_WM_BEAUTIFY_FLAG" val="#wm#"/>
  <p:tag name="KSO_WM_TEMPLATE_CATEGORY" val="custom"/>
  <p:tag name="KSO_WM_TEMPLATE_INDEX" val="20187308"/>
  <p:tag name="KSO_WM_SPECIAL_SOURCE" val="bdnull"/>
</p:tagLst>
</file>

<file path=ppt/tags/tag66.xml><?xml version="1.0" encoding="utf-8"?>
<p:tagLst xmlns:p="http://schemas.openxmlformats.org/presentationml/2006/main">
  <p:tag name="KSO_WM_BEAUTIFY_FLAG" val="#wm#"/>
  <p:tag name="KSO_WM_TEMPLATE_CATEGORY" val="custom"/>
  <p:tag name="KSO_WM_TEMPLATE_INDEX" val="20187308"/>
  <p:tag name="KSO_WM_SPECIAL_SOURCE" val="bdnull"/>
</p:tagLst>
</file>

<file path=ppt/tags/tag67.xml><?xml version="1.0" encoding="utf-8"?>
<p:tagLst xmlns:p="http://schemas.openxmlformats.org/presentationml/2006/main">
  <p:tag name="KSO_WM_BEAUTIFY_FLAG" val="#wm#"/>
  <p:tag name="KSO_WM_TEMPLATE_CATEGORY" val="custom"/>
  <p:tag name="KSO_WM_TEMPLATE_INDEX" val="20187308"/>
  <p:tag name="KSO_WM_SPECIAL_SOURCE" val="bdnull"/>
</p:tagLst>
</file>

<file path=ppt/tags/tag68.xml><?xml version="1.0" encoding="utf-8"?>
<p:tagLst xmlns:p="http://schemas.openxmlformats.org/presentationml/2006/main">
  <p:tag name="KSO_WM_BEAUTIFY_FLAG" val="#wm#"/>
  <p:tag name="KSO_WM_TEMPLATE_CATEGORY" val="custom"/>
  <p:tag name="KSO_WM_TEMPLATE_INDEX" val="20187308"/>
  <p:tag name="KSO_WM_SPECIAL_SOURCE" val="bdnull"/>
</p:tagLst>
</file>

<file path=ppt/tags/tag69.xml><?xml version="1.0" encoding="utf-8"?>
<p:tagLst xmlns:p="http://schemas.openxmlformats.org/presentationml/2006/main">
  <p:tag name="KSO_WM_TEMPLATE_THUMBS_INDEX" val="1、2、3、6、8、10、11、12、15"/>
  <p:tag name="KSO_WM_SLIDE_ID" val="custom20187308_1"/>
  <p:tag name="KSO_WM_TEMPLATE_SUBCATEGORY" val="0"/>
  <p:tag name="KSO_WM_SLIDE_TYPE" val="title"/>
  <p:tag name="KSO_WM_SLIDE_SUBTYPE" val="pureTxt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187308"/>
  <p:tag name="KSO_WM_SLIDE_LAYOUT" val="a_b"/>
  <p:tag name="KSO_WM_SLIDE_LAYOUT_CNT" val="1_1"/>
  <p:tag name="KSO_WM_SLIDE_MODEL_TYPE" val="cover"/>
  <p:tag name="KSO_WM_SPECIAL_SOURCE" val="bdnull"/>
</p:tagLst>
</file>

<file path=ppt/tags/tag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70.xml><?xml version="1.0" encoding="utf-8"?>
<p:tagLst xmlns:p="http://schemas.openxmlformats.org/presentationml/2006/main">
  <p:tag name="KSO_WM_BEAUTIFY_FLAG" val="#wm#"/>
  <p:tag name="KSO_WM_TEMPLATE_CATEGORY" val="custom"/>
  <p:tag name="KSO_WM_TEMPLATE_INDEX" val="20187308"/>
  <p:tag name="KSO_WM_SPECIAL_SOURCE" val="bdnull"/>
</p:tagLst>
</file>

<file path=ppt/tags/tag71.xml><?xml version="1.0" encoding="utf-8"?>
<p:tagLst xmlns:p="http://schemas.openxmlformats.org/presentationml/2006/main">
  <p:tag name="KSO_WM_BEAUTIFY_FLAG" val="#wm#"/>
  <p:tag name="KSO_WM_TEMPLATE_CATEGORY" val="custom"/>
  <p:tag name="KSO_WM_TEMPLATE_INDEX" val="20187308"/>
  <p:tag name="KSO_WM_SPECIAL_SOURCE" val="bdnull"/>
</p:tagLst>
</file>

<file path=ppt/tags/tag72.xml><?xml version="1.0" encoding="utf-8"?>
<p:tagLst xmlns:p="http://schemas.openxmlformats.org/presentationml/2006/main">
  <p:tag name="KSO_WM_BEAUTIFY_FLAG" val="#wm#"/>
  <p:tag name="KSO_WM_TEMPLATE_CATEGORY" val="custom"/>
  <p:tag name="KSO_WM_TEMPLATE_INDEX" val="20187308"/>
  <p:tag name="KSO_WM_SPECIAL_SOURCE" val="bdnull"/>
</p:tagLst>
</file>

<file path=ppt/tags/tag73.xml><?xml version="1.0" encoding="utf-8"?>
<p:tagLst xmlns:p="http://schemas.openxmlformats.org/presentationml/2006/main">
  <p:tag name="KSO_WM_BEAUTIFY_FLAG" val="#wm#"/>
  <p:tag name="KSO_WM_TEMPLATE_CATEGORY" val="custom"/>
  <p:tag name="KSO_WM_TEMPLATE_INDEX" val="20187308"/>
  <p:tag name="KSO_WM_SPECIAL_SOURCE" val="bdnull"/>
</p:tagLst>
</file>

<file path=ppt/tags/tag74.xml><?xml version="1.0" encoding="utf-8"?>
<p:tagLst xmlns:p="http://schemas.openxmlformats.org/presentationml/2006/main">
  <p:tag name="KSO_WM_BEAUTIFY_FLAG" val="#wm#"/>
  <p:tag name="KSO_WM_TEMPLATE_CATEGORY" val="custom"/>
  <p:tag name="KSO_WM_TEMPLATE_INDEX" val="20187308"/>
  <p:tag name="KSO_WM_SPECIAL_SOURCE" val="bdnull"/>
</p:tagLst>
</file>

<file path=ppt/tags/tag75.xml><?xml version="1.0" encoding="utf-8"?>
<p:tagLst xmlns:p="http://schemas.openxmlformats.org/presentationml/2006/main">
  <p:tag name="KSO_WM_BEAUTIFY_FLAG" val="#wm#"/>
  <p:tag name="KSO_WM_TEMPLATE_CATEGORY" val="custom"/>
  <p:tag name="KSO_WM_TEMPLATE_INDEX" val="20187308"/>
  <p:tag name="KSO_WM_SPECIAL_SOURCE" val="bdnull"/>
</p:tagLst>
</file>

<file path=ppt/tags/tag76.xml><?xml version="1.0" encoding="utf-8"?>
<p:tagLst xmlns:p="http://schemas.openxmlformats.org/presentationml/2006/main">
  <p:tag name="KSO_WM_BEAUTIFY_FLAG" val="#wm#"/>
  <p:tag name="KSO_WM_TEMPLATE_CATEGORY" val="custom"/>
  <p:tag name="KSO_WM_TEMPLATE_INDEX" val="20187308"/>
  <p:tag name="KSO_WM_SPECIAL_SOURCE" val="bdnull"/>
</p:tagLst>
</file>

<file path=ppt/tags/tag77.xml><?xml version="1.0" encoding="utf-8"?>
<p:tagLst xmlns:p="http://schemas.openxmlformats.org/presentationml/2006/main">
  <p:tag name="KSO_WM_BEAUTIFY_FLAG" val="#wm#"/>
  <p:tag name="KSO_WM_TEMPLATE_CATEGORY" val="custom"/>
  <p:tag name="KSO_WM_TEMPLATE_INDEX" val="20187308"/>
  <p:tag name="KSO_WM_SPECIAL_SOURCE" val="bdnull"/>
</p:tagLst>
</file>

<file path=ppt/tags/tag78.xml><?xml version="1.0" encoding="utf-8"?>
<p:tagLst xmlns:p="http://schemas.openxmlformats.org/presentationml/2006/main">
  <p:tag name="KSO_WM_BEAUTIFY_FLAG" val="#wm#"/>
  <p:tag name="KSO_WM_TEMPLATE_CATEGORY" val="custom"/>
  <p:tag name="KSO_WM_TEMPLATE_INDEX" val="20187308"/>
  <p:tag name="KSO_WM_SPECIAL_SOURCE" val="bdnull"/>
</p:tagLst>
</file>

<file path=ppt/tags/tag79.xml><?xml version="1.0" encoding="utf-8"?>
<p:tagLst xmlns:p="http://schemas.openxmlformats.org/presentationml/2006/main">
  <p:tag name="KSO_WM_BEAUTIFY_FLAG" val="#wm#"/>
  <p:tag name="KSO_WM_TEMPLATE_CATEGORY" val="custom"/>
  <p:tag name="KSO_WM_TEMPLATE_INDEX" val="20187308"/>
  <p:tag name="KSO_WM_SPECIAL_SOURCE" val="bdnull"/>
</p:tagLst>
</file>

<file path=ppt/tags/tag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80.xml><?xml version="1.0" encoding="utf-8"?>
<p:tagLst xmlns:p="http://schemas.openxmlformats.org/presentationml/2006/main">
  <p:tag name="KSO_WM_BEAUTIFY_FLAG" val="#wm#"/>
  <p:tag name="KSO_WM_TEMPLATE_CATEGORY" val="custom"/>
  <p:tag name="KSO_WM_TEMPLATE_INDEX" val="20187308"/>
  <p:tag name="KSO_WM_SPECIAL_SOURCE" val="bdnull"/>
</p:tagLst>
</file>

<file path=ppt/tags/tag81.xml><?xml version="1.0" encoding="utf-8"?>
<p:tagLst xmlns:p="http://schemas.openxmlformats.org/presentationml/2006/main">
  <p:tag name="KSO_WM_BEAUTIFY_FLAG" val="#wm#"/>
  <p:tag name="KSO_WM_TEMPLATE_CATEGORY" val="custom"/>
  <p:tag name="KSO_WM_TEMPLATE_INDEX" val="20187308"/>
  <p:tag name="KSO_WM_SPECIAL_SOURCE" val="bdnull"/>
</p:tagLst>
</file>

<file path=ppt/tags/tag82.xml><?xml version="1.0" encoding="utf-8"?>
<p:tagLst xmlns:p="http://schemas.openxmlformats.org/presentationml/2006/main">
  <p:tag name="KSO_WM_BEAUTIFY_FLAG" val="#wm#"/>
  <p:tag name="KSO_WM_TEMPLATE_CATEGORY" val="custom"/>
  <p:tag name="KSO_WM_TEMPLATE_INDEX" val="20187308"/>
  <p:tag name="KSO_WM_SPECIAL_SOURCE" val="bdnull"/>
</p:tagLst>
</file>

<file path=ppt/tags/tag83.xml><?xml version="1.0" encoding="utf-8"?>
<p:tagLst xmlns:p="http://schemas.openxmlformats.org/presentationml/2006/main">
  <p:tag name="KSO_WM_BEAUTIFY_FLAG" val="#wm#"/>
  <p:tag name="KSO_WM_TEMPLATE_CATEGORY" val="custom"/>
  <p:tag name="KSO_WM_TEMPLATE_INDEX" val="20187308"/>
  <p:tag name="KSO_WM_SPECIAL_SOURCE" val="bdnull"/>
</p:tagLst>
</file>

<file path=ppt/tags/tag84.xml><?xml version="1.0" encoding="utf-8"?>
<p:tagLst xmlns:p="http://schemas.openxmlformats.org/presentationml/2006/main">
  <p:tag name="KSO_WM_BEAUTIFY_FLAG" val="#wm#"/>
  <p:tag name="KSO_WM_TEMPLATE_CATEGORY" val="custom"/>
  <p:tag name="KSO_WM_TEMPLATE_INDEX" val="20187308"/>
  <p:tag name="KSO_WM_SPECIAL_SOURCE" val="bdnull"/>
</p:tagLst>
</file>

<file path=ppt/tags/tag85.xml><?xml version="1.0" encoding="utf-8"?>
<p:tagLst xmlns:p="http://schemas.openxmlformats.org/presentationml/2006/main">
  <p:tag name="KSO_WM_BEAUTIFY_FLAG" val="#wm#"/>
  <p:tag name="KSO_WM_TEMPLATE_CATEGORY" val="custom"/>
  <p:tag name="KSO_WM_TEMPLATE_INDEX" val="20187308"/>
  <p:tag name="KSO_WM_SPECIAL_SOURCE" val="bdnull"/>
</p:tagLst>
</file>

<file path=ppt/tags/tag86.xml><?xml version="1.0" encoding="utf-8"?>
<p:tagLst xmlns:p="http://schemas.openxmlformats.org/presentationml/2006/main">
  <p:tag name="KSO_WM_BEAUTIFY_FLAG" val="#wm#"/>
  <p:tag name="KSO_WM_TEMPLATE_CATEGORY" val="custom"/>
  <p:tag name="KSO_WM_TEMPLATE_INDEX" val="20187308"/>
  <p:tag name="KSO_WM_SPECIAL_SOURCE" val="bdnull"/>
</p:tagLst>
</file>

<file path=ppt/tags/tag87.xml><?xml version="1.0" encoding="utf-8"?>
<p:tagLst xmlns:p="http://schemas.openxmlformats.org/presentationml/2006/main">
  <p:tag name="KSO_WM_BEAUTIFY_FLAG" val="#wm#"/>
  <p:tag name="KSO_WM_TEMPLATE_CATEGORY" val="custom"/>
  <p:tag name="KSO_WM_TEMPLATE_INDEX" val="20187308"/>
  <p:tag name="KSO_WM_SPECIAL_SOURCE" val="bdnull"/>
</p:tagLst>
</file>

<file path=ppt/tags/tag88.xml><?xml version="1.0" encoding="utf-8"?>
<p:tagLst xmlns:p="http://schemas.openxmlformats.org/presentationml/2006/main">
  <p:tag name="KSO_WM_BEAUTIFY_FLAG" val="#wm#"/>
  <p:tag name="KSO_WM_TEMPLATE_CATEGORY" val="custom"/>
  <p:tag name="KSO_WM_TEMPLATE_INDEX" val="20187308"/>
  <p:tag name="KSO_WM_SPECIAL_SOURCE" val="bdnull"/>
</p:tagLst>
</file>

<file path=ppt/tags/tag89.xml><?xml version="1.0" encoding="utf-8"?>
<p:tagLst xmlns:p="http://schemas.openxmlformats.org/presentationml/2006/main">
  <p:tag name="KSO_WM_BEAUTIFY_FLAG" val="#wm#"/>
  <p:tag name="KSO_WM_TEMPLATE_CATEGORY" val="custom"/>
  <p:tag name="KSO_WM_TEMPLATE_INDEX" val="20187308"/>
  <p:tag name="KSO_WM_SPECIAL_SOURCE" val="bdnull"/>
</p:tagLst>
</file>

<file path=ppt/tags/tag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90.xml><?xml version="1.0" encoding="utf-8"?>
<p:tagLst xmlns:p="http://schemas.openxmlformats.org/presentationml/2006/main">
  <p:tag name="KSO_WM_BEAUTIFY_FLAG" val="#wm#"/>
  <p:tag name="KSO_WM_TEMPLATE_CATEGORY" val="custom"/>
  <p:tag name="KSO_WM_TEMPLATE_INDEX" val="20187308"/>
  <p:tag name="KSO_WM_SPECIAL_SOURCE" val="bdnull"/>
</p:tagLst>
</file>

<file path=ppt/tags/tag91.xml><?xml version="1.0" encoding="utf-8"?>
<p:tagLst xmlns:p="http://schemas.openxmlformats.org/presentationml/2006/main">
  <p:tag name="KSO_WM_BEAUTIFY_FLAG" val="#wm#"/>
  <p:tag name="KSO_WM_TEMPLATE_CATEGORY" val="custom"/>
  <p:tag name="KSO_WM_TEMPLATE_INDEX" val="20187308"/>
  <p:tag name="KSO_WM_SPECIAL_SOURCE" val="bdnull"/>
</p:tagLst>
</file>

<file path=ppt/tags/tag92.xml><?xml version="1.0" encoding="utf-8"?>
<p:tagLst xmlns:p="http://schemas.openxmlformats.org/presentationml/2006/main">
  <p:tag name="KSO_WM_BEAUTIFY_FLAG" val="#wm#"/>
  <p:tag name="KSO_WM_TEMPLATE_CATEGORY" val="custom"/>
  <p:tag name="KSO_WM_TEMPLATE_INDEX" val="20187308"/>
  <p:tag name="KSO_WM_SPECIAL_SOURCE" val="bdnull"/>
</p:tagLst>
</file>

<file path=ppt/tags/tag93.xml><?xml version="1.0" encoding="utf-8"?>
<p:tagLst xmlns:p="http://schemas.openxmlformats.org/presentationml/2006/main">
  <p:tag name="KSO_WM_BEAUTIFY_FLAG" val="#wm#"/>
  <p:tag name="KSO_WM_TEMPLATE_CATEGORY" val="custom"/>
  <p:tag name="KSO_WM_TEMPLATE_INDEX" val="20187308"/>
  <p:tag name="KSO_WM_SPECIAL_SOURCE" val="bdnull"/>
</p:tagLst>
</file>

<file path=ppt/tags/tag94.xml><?xml version="1.0" encoding="utf-8"?>
<p:tagLst xmlns:p="http://schemas.openxmlformats.org/presentationml/2006/main">
  <p:tag name="KSO_WM_BEAUTIFY_FLAG" val="#wm#"/>
  <p:tag name="KSO_WM_TEMPLATE_CATEGORY" val="custom"/>
  <p:tag name="KSO_WM_TEMPLATE_INDEX" val="20187308"/>
  <p:tag name="KSO_WM_SPECIAL_SOURCE" val="bdnull"/>
</p:tagLst>
</file>

<file path=ppt/tags/tag95.xml><?xml version="1.0" encoding="utf-8"?>
<p:tagLst xmlns:p="http://schemas.openxmlformats.org/presentationml/2006/main">
  <p:tag name="KSO_WM_BEAUTIFY_FLAG" val="#wm#"/>
  <p:tag name="KSO_WM_TEMPLATE_CATEGORY" val="custom"/>
  <p:tag name="KSO_WM_TEMPLATE_INDEX" val="20187308"/>
  <p:tag name="KSO_WM_SPECIAL_SOURCE" val="bdnull"/>
</p:tagLst>
</file>

<file path=ppt/tags/tag96.xml><?xml version="1.0" encoding="utf-8"?>
<p:tagLst xmlns:p="http://schemas.openxmlformats.org/presentationml/2006/main">
  <p:tag name="KSO_WM_BEAUTIFY_FLAG" val="#wm#"/>
  <p:tag name="KSO_WM_TEMPLATE_CATEGORY" val="custom"/>
  <p:tag name="KSO_WM_TEMPLATE_INDEX" val="20187308"/>
  <p:tag name="KSO_WM_SPECIAL_SOURCE" val="bdnull"/>
</p:tagLst>
</file>

<file path=ppt/tags/tag97.xml><?xml version="1.0" encoding="utf-8"?>
<p:tagLst xmlns:p="http://schemas.openxmlformats.org/presentationml/2006/main">
  <p:tag name="KSO_WM_BEAUTIFY_FLAG" val="#wm#"/>
  <p:tag name="KSO_WM_TEMPLATE_CATEGORY" val="custom"/>
  <p:tag name="KSO_WM_TEMPLATE_INDEX" val="20187308"/>
  <p:tag name="KSO_WM_SPECIAL_SOURCE" val="bdnull"/>
</p:tagLst>
</file>

<file path=ppt/tags/tag98.xml><?xml version="1.0" encoding="utf-8"?>
<p:tagLst xmlns:p="http://schemas.openxmlformats.org/presentationml/2006/main">
  <p:tag name="KSO_WM_BEAUTIFY_FLAG" val="#wm#"/>
  <p:tag name="KSO_WM_TEMPLATE_CATEGORY" val="custom"/>
  <p:tag name="KSO_WM_TEMPLATE_INDEX" val="20187308"/>
  <p:tag name="KSO_WM_SPECIAL_SOURCE" val="bdnull"/>
</p:tagLst>
</file>

<file path=ppt/tags/tag99.xml><?xml version="1.0" encoding="utf-8"?>
<p:tagLst xmlns:p="http://schemas.openxmlformats.org/presentationml/2006/main">
  <p:tag name="KSO_WM_BEAUTIFY_FLAG" val="#wm#"/>
  <p:tag name="KSO_WM_TEMPLATE_CATEGORY" val="custom"/>
  <p:tag name="KSO_WM_TEMPLATE_INDEX" val="20187308"/>
  <p:tag name="KSO_WM_SPECIAL_SOURCE" val="bdnull"/>
</p:tagLst>
</file>

<file path=ppt/theme/theme1.xml><?xml version="1.0" encoding="utf-8"?>
<a:theme xmlns:a="http://schemas.openxmlformats.org/drawingml/2006/main" name="Office 主题​​">
  <a:themeElements>
    <a:clrScheme name="新版空白演示配色">
      <a:dk1>
        <a:srgbClr val="000000"/>
      </a:dk1>
      <a:lt1>
        <a:srgbClr val="FFFFFF"/>
      </a:lt1>
      <a:dk2>
        <a:srgbClr val="0F1423"/>
      </a:dk2>
      <a:lt2>
        <a:srgbClr val="FFFFFF"/>
      </a:lt2>
      <a:accent1>
        <a:srgbClr val="6096E6"/>
      </a:accent1>
      <a:accent2>
        <a:srgbClr val="58B6E5"/>
      </a:accent2>
      <a:accent3>
        <a:srgbClr val="56CA95"/>
      </a:accent3>
      <a:accent4>
        <a:srgbClr val="FFBA55"/>
      </a:accent4>
      <a:accent5>
        <a:srgbClr val="F18870"/>
      </a:accent5>
      <a:accent6>
        <a:srgbClr val="EC5F74"/>
      </a:accent6>
      <a:hlink>
        <a:srgbClr val="0563C1"/>
      </a:hlink>
      <a:folHlink>
        <a:srgbClr val="954D72"/>
      </a:folHlink>
    </a:clrScheme>
    <a:fontScheme name="自定义 9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26073</Words>
  <Application>WPS 演示</Application>
  <PresentationFormat>宽屏</PresentationFormat>
  <Paragraphs>1755</Paragraphs>
  <Slides>52</Slides>
  <Notes>4</Notes>
  <HiddenSlides>0</HiddenSlides>
  <MMClips>0</MMClips>
  <ScaleCrop>false</ScaleCrop>
  <HeadingPairs>
    <vt:vector size="6" baseType="variant">
      <vt:variant>
        <vt:lpstr>已用的字体</vt:lpstr>
      </vt:variant>
      <vt:variant>
        <vt:i4>11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52</vt:i4>
      </vt:variant>
    </vt:vector>
  </HeadingPairs>
  <TitlesOfParts>
    <vt:vector size="64" baseType="lpstr">
      <vt:lpstr>Arial</vt:lpstr>
      <vt:lpstr>宋体</vt:lpstr>
      <vt:lpstr>Wingdings</vt:lpstr>
      <vt:lpstr>微软雅黑</vt:lpstr>
      <vt:lpstr>Wingdings</vt:lpstr>
      <vt:lpstr>Times New Roman</vt:lpstr>
      <vt:lpstr>Arial Unicode MS</vt:lpstr>
      <vt:lpstr>Calibri</vt:lpstr>
      <vt:lpstr>HelveticaNeue</vt:lpstr>
      <vt:lpstr>NumberOnly</vt:lpstr>
      <vt:lpstr>华文新魏</vt:lpstr>
      <vt:lpstr>Office 主题​​</vt:lpstr>
      <vt:lpstr>PowerPoint 演示文稿</vt:lpstr>
      <vt:lpstr>人教版新教材 词汇导学练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空白演示</dc:title>
  <dc:creator/>
  <cp:lastModifiedBy>南山有谷堆</cp:lastModifiedBy>
  <cp:revision>195</cp:revision>
  <dcterms:created xsi:type="dcterms:W3CDTF">2019-06-19T02:08:00Z</dcterms:created>
  <dcterms:modified xsi:type="dcterms:W3CDTF">2020-09-29T03:11:17Z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2052-11.8.2.8506</vt:lpwstr>
  </property>
</Properties>
</file>