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comments/comment1.xml" ContentType="application/vnd.openxmlformats-officedocument.presentationml.comment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31"/>
  </p:notesMasterIdLst>
  <p:sldIdLst>
    <p:sldId id="310" r:id="rId3"/>
    <p:sldId id="256" r:id="rId4"/>
    <p:sldId id="1535" r:id="rId5"/>
    <p:sldId id="363" r:id="rId6"/>
    <p:sldId id="364" r:id="rId7"/>
    <p:sldId id="365" r:id="rId8"/>
    <p:sldId id="1510" r:id="rId9"/>
    <p:sldId id="370" r:id="rId10"/>
    <p:sldId id="1536" r:id="rId11"/>
    <p:sldId id="1511" r:id="rId12"/>
    <p:sldId id="1508" r:id="rId13"/>
    <p:sldId id="1514" r:id="rId14"/>
    <p:sldId id="1513" r:id="rId15"/>
    <p:sldId id="1528" r:id="rId16"/>
    <p:sldId id="1529" r:id="rId17"/>
    <p:sldId id="1527" r:id="rId18"/>
    <p:sldId id="1516" r:id="rId19"/>
    <p:sldId id="1525" r:id="rId20"/>
    <p:sldId id="1537" r:id="rId21"/>
    <p:sldId id="1522" r:id="rId22"/>
    <p:sldId id="1523" r:id="rId23"/>
    <p:sldId id="1509" r:id="rId24"/>
    <p:sldId id="1512" r:id="rId25"/>
    <p:sldId id="1520" r:id="rId26"/>
    <p:sldId id="1518" r:id="rId27"/>
    <p:sldId id="1517" r:id="rId28"/>
    <p:sldId id="1519" r:id="rId29"/>
    <p:sldId id="1534" r:id="rId30"/>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6">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2" clrIdx="0">
    <p:extLst>
      <p:ext uri="{19B8F6BF-5375-455C-9EA6-DF929625EA0E}">
        <p15:presenceInfo xmlns:p15="http://schemas.microsoft.com/office/powerpoint/2012/main" userId="a7a052b23ca3dd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9A1BA"/>
    <a:srgbClr val="EE92D6"/>
    <a:srgbClr val="FBE2D1"/>
    <a:srgbClr val="385424"/>
    <a:srgbClr val="FFFFCC"/>
    <a:srgbClr val="C8CE9F"/>
    <a:srgbClr val="CBDAC7"/>
    <a:srgbClr val="EAEEDD"/>
    <a:srgbClr val="D3DC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9301" autoAdjust="0"/>
  </p:normalViewPr>
  <p:slideViewPr>
    <p:cSldViewPr snapToGrid="0">
      <p:cViewPr varScale="1">
        <p:scale>
          <a:sx n="80" d="100"/>
          <a:sy n="80" d="100"/>
        </p:scale>
        <p:origin x="108" y="276"/>
      </p:cViewPr>
      <p:guideLst>
        <p:guide orient="horz" pos="2146"/>
        <p:guide pos="3840"/>
      </p:guideLst>
    </p:cSldViewPr>
  </p:slideViewPr>
  <p:notesTextViewPr>
    <p:cViewPr>
      <p:scale>
        <a:sx n="1" d="1"/>
        <a:sy n="1" d="1"/>
      </p:scale>
      <p:origin x="0" y="0"/>
    </p:cViewPr>
  </p:notesTextViewPr>
  <p:sorterViewPr>
    <p:cViewPr>
      <p:scale>
        <a:sx n="91" d="100"/>
        <a:sy n="91" d="100"/>
      </p:scale>
      <p:origin x="0" y="18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7T20:40:03.591" idx="2">
    <p:pos x="10" y="10"/>
    <p:text>向某人 献祭，向某人祭拜</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1175"/>
          </a:xfrm>
          <a:prstGeom prst="rect">
            <a:avLst/>
          </a:prstGeom>
        </p:spPr>
        <p:txBody>
          <a:bodyPr vert="horz" lIns="91440" tIns="45720" rIns="91440" bIns="45720" rtlCol="0"/>
          <a:lstStyle>
            <a:lvl1pPr algn="r">
              <a:defRPr sz="1200"/>
            </a:lvl1pPr>
          </a:lstStyle>
          <a:p>
            <a:fld id="{81AE4AC4-3F26-48FF-BE28-14B57D71E126}" type="datetimeFigureOut">
              <a:rPr lang="zh-CN" altLang="en-US" smtClean="0"/>
              <a:pPr/>
              <a:t>2020/9/29</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860925"/>
            <a:ext cx="5683250" cy="4605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1175"/>
          </a:xfrm>
          <a:prstGeom prst="rect">
            <a:avLst/>
          </a:prstGeom>
        </p:spPr>
        <p:txBody>
          <a:bodyPr vert="horz" lIns="91440" tIns="45720" rIns="91440" bIns="45720" rtlCol="0" anchor="b"/>
          <a:lstStyle>
            <a:lvl1pPr algn="r">
              <a:defRPr sz="1200"/>
            </a:lvl1pPr>
          </a:lstStyle>
          <a:p>
            <a:fld id="{5A04FA34-DDC2-4732-BEE3-5530C8E6A384}" type="slidenum">
              <a:rPr lang="zh-CN" altLang="en-US" smtClean="0"/>
              <a:pPr/>
              <a:t>‹#›</a:t>
            </a:fld>
            <a:endParaRPr lang="zh-CN" altLang="en-US"/>
          </a:p>
        </p:txBody>
      </p:sp>
    </p:spTree>
    <p:extLst>
      <p:ext uri="{BB962C8B-B14F-4D97-AF65-F5344CB8AC3E}">
        <p14:creationId xmlns:p14="http://schemas.microsoft.com/office/powerpoint/2010/main" val="2144881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a:t>
            </a:fld>
            <a:endParaRPr lang="zh-CN" altLang="en-US"/>
          </a:p>
        </p:txBody>
      </p:sp>
    </p:spTree>
    <p:extLst>
      <p:ext uri="{BB962C8B-B14F-4D97-AF65-F5344CB8AC3E}">
        <p14:creationId xmlns:p14="http://schemas.microsoft.com/office/powerpoint/2010/main" val="4001780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12</a:t>
            </a:fld>
            <a:endParaRPr lang="zh-CN" altLang="en-US"/>
          </a:p>
        </p:txBody>
      </p:sp>
    </p:spTree>
    <p:extLst>
      <p:ext uri="{BB962C8B-B14F-4D97-AF65-F5344CB8AC3E}">
        <p14:creationId xmlns:p14="http://schemas.microsoft.com/office/powerpoint/2010/main" val="2539062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13</a:t>
            </a:fld>
            <a:endParaRPr lang="zh-CN" altLang="en-US"/>
          </a:p>
        </p:txBody>
      </p:sp>
    </p:spTree>
    <p:extLst>
      <p:ext uri="{BB962C8B-B14F-4D97-AF65-F5344CB8AC3E}">
        <p14:creationId xmlns:p14="http://schemas.microsoft.com/office/powerpoint/2010/main" val="3922418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14</a:t>
            </a:fld>
            <a:endParaRPr lang="zh-CN" altLang="en-US"/>
          </a:p>
        </p:txBody>
      </p:sp>
    </p:spTree>
    <p:extLst>
      <p:ext uri="{BB962C8B-B14F-4D97-AF65-F5344CB8AC3E}">
        <p14:creationId xmlns:p14="http://schemas.microsoft.com/office/powerpoint/2010/main" val="138065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15</a:t>
            </a:fld>
            <a:endParaRPr lang="zh-CN" altLang="en-US"/>
          </a:p>
        </p:txBody>
      </p:sp>
    </p:spTree>
    <p:extLst>
      <p:ext uri="{BB962C8B-B14F-4D97-AF65-F5344CB8AC3E}">
        <p14:creationId xmlns:p14="http://schemas.microsoft.com/office/powerpoint/2010/main" val="2519295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16</a:t>
            </a:fld>
            <a:endParaRPr lang="zh-CN" altLang="en-US"/>
          </a:p>
        </p:txBody>
      </p:sp>
    </p:spTree>
    <p:extLst>
      <p:ext uri="{BB962C8B-B14F-4D97-AF65-F5344CB8AC3E}">
        <p14:creationId xmlns:p14="http://schemas.microsoft.com/office/powerpoint/2010/main" val="516089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4FA34-DDC2-4732-BEE3-5530C8E6A38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6815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4FA34-DDC2-4732-BEE3-5530C8E6A38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50782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19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20</a:t>
            </a:fld>
            <a:endParaRPr lang="zh-CN" altLang="en-US"/>
          </a:p>
        </p:txBody>
      </p:sp>
    </p:spTree>
    <p:extLst>
      <p:ext uri="{BB962C8B-B14F-4D97-AF65-F5344CB8AC3E}">
        <p14:creationId xmlns:p14="http://schemas.microsoft.com/office/powerpoint/2010/main" val="838025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21</a:t>
            </a:fld>
            <a:endParaRPr lang="zh-CN" altLang="en-US"/>
          </a:p>
        </p:txBody>
      </p:sp>
    </p:spTree>
    <p:extLst>
      <p:ext uri="{BB962C8B-B14F-4D97-AF65-F5344CB8AC3E}">
        <p14:creationId xmlns:p14="http://schemas.microsoft.com/office/powerpoint/2010/main" val="323824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4</a:t>
            </a:fld>
            <a:endParaRPr lang="zh-CN" altLang="en-US"/>
          </a:p>
        </p:txBody>
      </p:sp>
    </p:spTree>
    <p:extLst>
      <p:ext uri="{BB962C8B-B14F-4D97-AF65-F5344CB8AC3E}">
        <p14:creationId xmlns:p14="http://schemas.microsoft.com/office/powerpoint/2010/main" val="1763237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22</a:t>
            </a:fld>
            <a:endParaRPr lang="zh-CN" altLang="en-US"/>
          </a:p>
        </p:txBody>
      </p:sp>
    </p:spTree>
    <p:extLst>
      <p:ext uri="{BB962C8B-B14F-4D97-AF65-F5344CB8AC3E}">
        <p14:creationId xmlns:p14="http://schemas.microsoft.com/office/powerpoint/2010/main" val="4093328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23</a:t>
            </a:fld>
            <a:endParaRPr lang="zh-CN" altLang="en-US"/>
          </a:p>
        </p:txBody>
      </p:sp>
    </p:spTree>
    <p:extLst>
      <p:ext uri="{BB962C8B-B14F-4D97-AF65-F5344CB8AC3E}">
        <p14:creationId xmlns:p14="http://schemas.microsoft.com/office/powerpoint/2010/main" val="1077663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24</a:t>
            </a:fld>
            <a:endParaRPr lang="zh-CN" altLang="en-US"/>
          </a:p>
        </p:txBody>
      </p:sp>
    </p:spTree>
    <p:extLst>
      <p:ext uri="{BB962C8B-B14F-4D97-AF65-F5344CB8AC3E}">
        <p14:creationId xmlns:p14="http://schemas.microsoft.com/office/powerpoint/2010/main" val="3280736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25</a:t>
            </a:fld>
            <a:endParaRPr lang="zh-CN" altLang="en-US"/>
          </a:p>
        </p:txBody>
      </p:sp>
    </p:spTree>
    <p:extLst>
      <p:ext uri="{BB962C8B-B14F-4D97-AF65-F5344CB8AC3E}">
        <p14:creationId xmlns:p14="http://schemas.microsoft.com/office/powerpoint/2010/main" val="2818277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26</a:t>
            </a:fld>
            <a:endParaRPr lang="zh-CN" altLang="en-US"/>
          </a:p>
        </p:txBody>
      </p:sp>
    </p:spTree>
    <p:extLst>
      <p:ext uri="{BB962C8B-B14F-4D97-AF65-F5344CB8AC3E}">
        <p14:creationId xmlns:p14="http://schemas.microsoft.com/office/powerpoint/2010/main" val="3496054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27</a:t>
            </a:fld>
            <a:endParaRPr lang="zh-CN" altLang="en-US"/>
          </a:p>
        </p:txBody>
      </p:sp>
    </p:spTree>
    <p:extLst>
      <p:ext uri="{BB962C8B-B14F-4D97-AF65-F5344CB8AC3E}">
        <p14:creationId xmlns:p14="http://schemas.microsoft.com/office/powerpoint/2010/main" val="3404831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28</a:t>
            </a:fld>
            <a:endParaRPr lang="zh-CN" altLang="en-US"/>
          </a:p>
        </p:txBody>
      </p:sp>
    </p:spTree>
    <p:extLst>
      <p:ext uri="{BB962C8B-B14F-4D97-AF65-F5344CB8AC3E}">
        <p14:creationId xmlns:p14="http://schemas.microsoft.com/office/powerpoint/2010/main" val="51149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5</a:t>
            </a:fld>
            <a:endParaRPr lang="zh-CN" altLang="en-US"/>
          </a:p>
        </p:txBody>
      </p:sp>
    </p:spTree>
    <p:extLst>
      <p:ext uri="{BB962C8B-B14F-4D97-AF65-F5344CB8AC3E}">
        <p14:creationId xmlns:p14="http://schemas.microsoft.com/office/powerpoint/2010/main" val="108461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6</a:t>
            </a:fld>
            <a:endParaRPr lang="zh-CN" altLang="en-US"/>
          </a:p>
        </p:txBody>
      </p:sp>
    </p:spTree>
    <p:extLst>
      <p:ext uri="{BB962C8B-B14F-4D97-AF65-F5344CB8AC3E}">
        <p14:creationId xmlns:p14="http://schemas.microsoft.com/office/powerpoint/2010/main" val="3272841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7</a:t>
            </a:fld>
            <a:endParaRPr lang="zh-CN" altLang="en-US"/>
          </a:p>
        </p:txBody>
      </p:sp>
    </p:spTree>
    <p:extLst>
      <p:ext uri="{BB962C8B-B14F-4D97-AF65-F5344CB8AC3E}">
        <p14:creationId xmlns:p14="http://schemas.microsoft.com/office/powerpoint/2010/main" val="151955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8</a:t>
            </a:fld>
            <a:endParaRPr lang="zh-CN" altLang="en-US"/>
          </a:p>
        </p:txBody>
      </p:sp>
    </p:spTree>
    <p:extLst>
      <p:ext uri="{BB962C8B-B14F-4D97-AF65-F5344CB8AC3E}">
        <p14:creationId xmlns:p14="http://schemas.microsoft.com/office/powerpoint/2010/main" val="1549464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10</a:t>
            </a:fld>
            <a:endParaRPr lang="zh-CN" altLang="en-US"/>
          </a:p>
        </p:txBody>
      </p:sp>
    </p:spTree>
    <p:extLst>
      <p:ext uri="{BB962C8B-B14F-4D97-AF65-F5344CB8AC3E}">
        <p14:creationId xmlns:p14="http://schemas.microsoft.com/office/powerpoint/2010/main" val="1535593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pPr/>
              <a:t>11</a:t>
            </a:fld>
            <a:endParaRPr lang="zh-CN" altLang="en-US"/>
          </a:p>
        </p:txBody>
      </p:sp>
    </p:spTree>
    <p:extLst>
      <p:ext uri="{BB962C8B-B14F-4D97-AF65-F5344CB8AC3E}">
        <p14:creationId xmlns:p14="http://schemas.microsoft.com/office/powerpoint/2010/main" val="215207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C02486A-89BF-49C7-9FCB-D739A9B24994}"/>
              </a:ext>
            </a:extLst>
          </p:cNvPr>
          <p:cNvSpPr/>
          <p:nvPr userDrawn="1"/>
        </p:nvSpPr>
        <p:spPr>
          <a:xfrm>
            <a:off x="280988" y="207169"/>
            <a:ext cx="11630025" cy="644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0769385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83412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75899931"/>
      </p:ext>
    </p:extLst>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transition>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ED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2020/9/29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
        <p:nvSpPr>
          <p:cNvPr id="8" name="矩形 7"/>
          <p:cNvSpPr/>
          <p:nvPr userDrawn="1"/>
        </p:nvSpPr>
        <p:spPr>
          <a:xfrm>
            <a:off x="11416864" y="6594410"/>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模板下载：</a:t>
            </a:r>
            <a:r>
              <a:rPr kumimoji="0" lang="en-US" altLang="zh-CN" sz="100" b="0" i="0" u="none" strike="noStrike" kern="0" cap="none" spc="0" normalizeH="0" baseline="0" noProof="0" dirty="0">
                <a:ln>
                  <a:noFill/>
                </a:ln>
                <a:solidFill>
                  <a:schemeClr val="bg1">
                    <a:lumMod val="95000"/>
                  </a:schemeClr>
                </a:solidFill>
                <a:effectLst/>
                <a:uLnTx/>
                <a:uFillTx/>
              </a:rPr>
              <a:t>www.1ppt.com/moban/     </a:t>
            </a:r>
            <a:r>
              <a:rPr kumimoji="0" lang="zh-CN" altLang="en-US" sz="100" b="0" i="0" u="none" strike="noStrike" kern="0" cap="none" spc="0" normalizeH="0" baseline="0" noProof="0" dirty="0">
                <a:ln>
                  <a:noFill/>
                </a:ln>
                <a:solidFill>
                  <a:schemeClr val="bg1">
                    <a:lumMod val="95000"/>
                  </a:schemeClr>
                </a:solidFill>
                <a:effectLst/>
                <a:uLnTx/>
                <a:uFillTx/>
              </a:rPr>
              <a:t>行业</a:t>
            </a: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模板：</a:t>
            </a:r>
            <a:r>
              <a:rPr kumimoji="0" lang="en-US" altLang="zh-CN" sz="100" b="0" i="0" u="none" strike="noStrike" kern="0" cap="none" spc="0" normalizeH="0" baseline="0" noProof="0" dirty="0">
                <a:ln>
                  <a:noFill/>
                </a:ln>
                <a:solidFill>
                  <a:schemeClr val="bg1">
                    <a:lumMod val="95000"/>
                  </a:schemeClr>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节日</a:t>
            </a: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模板：</a:t>
            </a:r>
            <a:r>
              <a:rPr kumimoji="0" lang="en-US" altLang="zh-CN" sz="100" b="0" i="0" u="none" strike="noStrike" kern="0" cap="none" spc="0" normalizeH="0" baseline="0" noProof="0" dirty="0">
                <a:ln>
                  <a:noFill/>
                </a:ln>
                <a:solidFill>
                  <a:schemeClr val="bg1">
                    <a:lumMod val="95000"/>
                  </a:schemeClr>
                </a:solidFill>
                <a:effectLst/>
                <a:uLnTx/>
                <a:uFillTx/>
              </a:rPr>
              <a:t>www.1ppt.com/jieri/           PPT</a:t>
            </a:r>
            <a:r>
              <a:rPr kumimoji="0" lang="zh-CN" altLang="en-US" sz="100" b="0" i="0" u="none" strike="noStrike" kern="0" cap="none" spc="0" normalizeH="0" baseline="0" noProof="0" dirty="0">
                <a:ln>
                  <a:noFill/>
                </a:ln>
                <a:solidFill>
                  <a:schemeClr val="bg1">
                    <a:lumMod val="95000"/>
                  </a:schemeClr>
                </a:solidFill>
                <a:effectLst/>
                <a:uLnTx/>
                <a:uFillTx/>
              </a:rPr>
              <a:t>素材下载：</a:t>
            </a:r>
            <a:r>
              <a:rPr kumimoji="0" lang="en-US" altLang="zh-CN" sz="100" b="0" i="0" u="none" strike="noStrike" kern="0" cap="none" spc="0" normalizeH="0" baseline="0" noProof="0" dirty="0">
                <a:ln>
                  <a:noFill/>
                </a:ln>
                <a:solidFill>
                  <a:schemeClr val="bg1">
                    <a:lumMod val="95000"/>
                  </a:schemeClr>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背景图片：</a:t>
            </a:r>
            <a:r>
              <a:rPr kumimoji="0" lang="en-US" altLang="zh-CN" sz="100" b="0" i="0" u="none" strike="noStrike" kern="0" cap="none" spc="0" normalizeH="0" baseline="0" noProof="0" dirty="0">
                <a:ln>
                  <a:noFill/>
                </a:ln>
                <a:solidFill>
                  <a:schemeClr val="bg1">
                    <a:lumMod val="95000"/>
                  </a:schemeClr>
                </a:solidFill>
                <a:effectLst/>
                <a:uLnTx/>
                <a:uFillTx/>
              </a:rPr>
              <a:t>www.1ppt.com/beijing/      PPT</a:t>
            </a:r>
            <a:r>
              <a:rPr kumimoji="0" lang="zh-CN" altLang="en-US" sz="100" b="0" i="0" u="none" strike="noStrike" kern="0" cap="none" spc="0" normalizeH="0" baseline="0" noProof="0" dirty="0">
                <a:ln>
                  <a:noFill/>
                </a:ln>
                <a:solidFill>
                  <a:schemeClr val="bg1">
                    <a:lumMod val="95000"/>
                  </a:schemeClr>
                </a:solidFill>
                <a:effectLst/>
                <a:uLnTx/>
                <a:uFillTx/>
              </a:rPr>
              <a:t>图表下载：</a:t>
            </a:r>
            <a:r>
              <a:rPr kumimoji="0" lang="en-US" altLang="zh-CN" sz="100" b="0" i="0" u="none" strike="noStrike" kern="0" cap="none" spc="0" normalizeH="0" baseline="0" noProof="0" dirty="0">
                <a:ln>
                  <a:noFill/>
                </a:ln>
                <a:solidFill>
                  <a:schemeClr val="bg1">
                    <a:lumMod val="95000"/>
                  </a:schemeClr>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优秀</a:t>
            </a: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下载：</a:t>
            </a:r>
            <a:r>
              <a:rPr kumimoji="0" lang="en-US" altLang="zh-CN" sz="100" b="0" i="0" u="none" strike="noStrike" kern="0" cap="none" spc="0" normalizeH="0" baseline="0" noProof="0" dirty="0">
                <a:ln>
                  <a:noFill/>
                </a:ln>
                <a:solidFill>
                  <a:schemeClr val="bg1">
                    <a:lumMod val="95000"/>
                  </a:schemeClr>
                </a:solidFill>
                <a:effectLst/>
                <a:uLnTx/>
                <a:uFillTx/>
              </a:rPr>
              <a:t>www.1ppt.com/xiazai/        PPT</a:t>
            </a:r>
            <a:r>
              <a:rPr kumimoji="0" lang="zh-CN" altLang="en-US" sz="100" b="0" i="0" u="none" strike="noStrike" kern="0" cap="none" spc="0" normalizeH="0" baseline="0" noProof="0" dirty="0">
                <a:ln>
                  <a:noFill/>
                </a:ln>
                <a:solidFill>
                  <a:schemeClr val="bg1">
                    <a:lumMod val="95000"/>
                  </a:schemeClr>
                </a:solidFill>
                <a:effectLst/>
                <a:uLnTx/>
                <a:uFillTx/>
              </a:rPr>
              <a:t>教程： </a:t>
            </a:r>
            <a:r>
              <a:rPr kumimoji="0" lang="en-US" altLang="zh-CN" sz="100" b="0" i="0" u="none" strike="noStrike" kern="0" cap="none" spc="0" normalizeH="0" baseline="0" noProof="0" dirty="0">
                <a:ln>
                  <a:noFill/>
                </a:ln>
                <a:solidFill>
                  <a:schemeClr val="bg1">
                    <a:lumMod val="95000"/>
                  </a:schemeClr>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Word</a:t>
            </a:r>
            <a:r>
              <a:rPr kumimoji="0" lang="zh-CN" altLang="en-US" sz="100" b="0" i="0" u="none" strike="noStrike" kern="0" cap="none" spc="0" normalizeH="0" baseline="0" noProof="0" dirty="0">
                <a:ln>
                  <a:noFill/>
                </a:ln>
                <a:solidFill>
                  <a:schemeClr val="bg1">
                    <a:lumMod val="95000"/>
                  </a:schemeClr>
                </a:solidFill>
                <a:effectLst/>
                <a:uLnTx/>
                <a:uFillTx/>
              </a:rPr>
              <a:t>教程： </a:t>
            </a:r>
            <a:r>
              <a:rPr kumimoji="0" lang="en-US" altLang="zh-CN" sz="100" b="0" i="0" u="none" strike="noStrike" kern="0" cap="none" spc="0" normalizeH="0" baseline="0" noProof="0" dirty="0">
                <a:ln>
                  <a:noFill/>
                </a:ln>
                <a:solidFill>
                  <a:schemeClr val="bg1">
                    <a:lumMod val="95000"/>
                  </a:schemeClr>
                </a:solidFill>
                <a:effectLst/>
                <a:uLnTx/>
                <a:uFillTx/>
              </a:rPr>
              <a:t>www.1ppt.com/word/              Excel</a:t>
            </a:r>
            <a:r>
              <a:rPr kumimoji="0" lang="zh-CN" altLang="en-US" sz="100" b="0" i="0" u="none" strike="noStrike" kern="0" cap="none" spc="0" normalizeH="0" baseline="0" noProof="0" dirty="0">
                <a:ln>
                  <a:noFill/>
                </a:ln>
                <a:solidFill>
                  <a:schemeClr val="bg1">
                    <a:lumMod val="95000"/>
                  </a:schemeClr>
                </a:solidFill>
                <a:effectLst/>
                <a:uLnTx/>
                <a:uFillTx/>
              </a:rPr>
              <a:t>教程：</a:t>
            </a:r>
            <a:r>
              <a:rPr kumimoji="0" lang="en-US" altLang="zh-CN" sz="100" b="0" i="0" u="none" strike="noStrike" kern="0" cap="none" spc="0" normalizeH="0" baseline="0" noProof="0" dirty="0">
                <a:ln>
                  <a:noFill/>
                </a:ln>
                <a:solidFill>
                  <a:schemeClr val="bg1">
                    <a:lumMod val="95000"/>
                  </a:schemeClr>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资料下载：</a:t>
            </a:r>
            <a:r>
              <a:rPr kumimoji="0" lang="en-US" altLang="zh-CN" sz="100" b="0" i="0" u="none" strike="noStrike" kern="0" cap="none" spc="0" normalizeH="0" baseline="0" noProof="0" dirty="0">
                <a:ln>
                  <a:noFill/>
                </a:ln>
                <a:solidFill>
                  <a:schemeClr val="bg1">
                    <a:lumMod val="95000"/>
                  </a:schemeClr>
                </a:solidFill>
                <a:effectLst/>
                <a:uLnTx/>
                <a:uFillTx/>
              </a:rPr>
              <a:t>www.1ppt.com/ziliao/                PPT</a:t>
            </a:r>
            <a:r>
              <a:rPr kumimoji="0" lang="zh-CN" altLang="en-US" sz="100" b="0" i="0" u="none" strike="noStrike" kern="0" cap="none" spc="0" normalizeH="0" baseline="0" noProof="0" dirty="0">
                <a:ln>
                  <a:noFill/>
                </a:ln>
                <a:solidFill>
                  <a:schemeClr val="bg1">
                    <a:lumMod val="95000"/>
                  </a:schemeClr>
                </a:solidFill>
                <a:effectLst/>
                <a:uLnTx/>
                <a:uFillTx/>
              </a:rPr>
              <a:t>课件下载：</a:t>
            </a:r>
            <a:r>
              <a:rPr kumimoji="0" lang="en-US" altLang="zh-CN" sz="100" b="0" i="0" u="none" strike="noStrike" kern="0" cap="none" spc="0" normalizeH="0" baseline="0" noProof="0" dirty="0">
                <a:ln>
                  <a:noFill/>
                </a:ln>
                <a:solidFill>
                  <a:schemeClr val="bg1">
                    <a:lumMod val="95000"/>
                  </a:schemeClr>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范文下载：</a:t>
            </a:r>
            <a:r>
              <a:rPr kumimoji="0" lang="en-US" altLang="zh-CN" sz="100" b="0" i="0" u="none" strike="noStrike" kern="0" cap="none" spc="0" normalizeH="0" baseline="0" noProof="0" dirty="0">
                <a:ln>
                  <a:noFill/>
                </a:ln>
                <a:solidFill>
                  <a:schemeClr val="bg1">
                    <a:lumMod val="95000"/>
                  </a:schemeClr>
                </a:solidFill>
                <a:effectLst/>
                <a:uLnTx/>
                <a:uFillTx/>
              </a:rPr>
              <a:t>www.1ppt.com/fanwen/             </a:t>
            </a:r>
            <a:r>
              <a:rPr kumimoji="0" lang="zh-CN" altLang="en-US" sz="100" b="0" i="0" u="none" strike="noStrike" kern="0" cap="none" spc="0" normalizeH="0" baseline="0" noProof="0" dirty="0">
                <a:ln>
                  <a:noFill/>
                </a:ln>
                <a:solidFill>
                  <a:schemeClr val="bg1">
                    <a:lumMod val="95000"/>
                  </a:schemeClr>
                </a:solidFill>
                <a:effectLst/>
                <a:uLnTx/>
                <a:uFillTx/>
              </a:rPr>
              <a:t>试卷下载：</a:t>
            </a:r>
            <a:r>
              <a:rPr kumimoji="0" lang="en-US" altLang="zh-CN" sz="100" b="0" i="0" u="none" strike="noStrike" kern="0" cap="none" spc="0" normalizeH="0" baseline="0" noProof="0" dirty="0">
                <a:ln>
                  <a:noFill/>
                </a:ln>
                <a:solidFill>
                  <a:schemeClr val="bg1">
                    <a:lumMod val="95000"/>
                  </a:schemeClr>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教案下载：</a:t>
            </a:r>
            <a:r>
              <a:rPr kumimoji="0" lang="en-US" altLang="zh-CN" sz="100" b="0" i="0" u="none" strike="noStrike" kern="0" cap="none" spc="0" normalizeH="0" baseline="0" noProof="0" dirty="0">
                <a:ln>
                  <a:noFill/>
                </a:ln>
                <a:solidFill>
                  <a:schemeClr val="bg1">
                    <a:lumMod val="95000"/>
                  </a:schemeClr>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字体下载：</a:t>
            </a:r>
            <a:r>
              <a:rPr kumimoji="0" lang="en-US" altLang="zh-CN" sz="100" b="0" i="0" u="none" strike="noStrike" kern="0" cap="none" spc="0" normalizeH="0" baseline="0" noProof="0" dirty="0">
                <a:ln>
                  <a:noFill/>
                </a:ln>
                <a:solidFill>
                  <a:schemeClr val="bg1">
                    <a:lumMod val="95000"/>
                  </a:schemeClr>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 </a:t>
            </a:r>
            <a:endParaRPr kumimoji="0" lang="zh-CN" altLang="en-US" sz="100" b="0" i="0" u="none" strike="noStrike" kern="0" cap="none" spc="0" normalizeH="0" baseline="0" noProof="0" dirty="0">
              <a:ln>
                <a:noFill/>
              </a:ln>
              <a:solidFill>
                <a:schemeClr val="bg1">
                  <a:lumMod val="95000"/>
                </a:schemeClr>
              </a:solidFill>
              <a:effectLst/>
              <a:uLnTx/>
              <a:uFillTx/>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84956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87号-乾坤手书" panose="00000500000000000000" pitchFamily="2" charset="-122"/>
          <a:ea typeface="字魂87号-乾坤手书"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87号-乾坤手书" panose="00000500000000000000" pitchFamily="2" charset="-122"/>
          <a:ea typeface="字魂87号-乾坤手书"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87号-乾坤手书" panose="00000500000000000000" pitchFamily="2" charset="-122"/>
          <a:ea typeface="字魂87号-乾坤手书"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87号-乾坤手书" panose="00000500000000000000" pitchFamily="2" charset="-122"/>
          <a:ea typeface="字魂87号-乾坤手书"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notesSlide" Target="../notesSlides/notesSlide1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notesSlide" Target="../notesSlides/notesSlide14.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7.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8.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7.png"/><Relationship Id="rId5" Type="http://schemas.openxmlformats.org/officeDocument/2006/relationships/image" Target="../media/image4.jp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3.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4.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comments" Target="../comments/comment1.xml"/><Relationship Id="rId4" Type="http://schemas.openxmlformats.org/officeDocument/2006/relationships/image" Target="../media/image4.jp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12" name="图片 11" descr="水印"/>
          <p:cNvPicPr>
            <a:picLocks noChangeAspect="1"/>
          </p:cNvPicPr>
          <p:nvPr userDrawn="1"/>
        </p:nvPicPr>
        <p:blipFill>
          <a:blip r:embed="rId3"/>
          <a:stretch>
            <a:fillRect/>
          </a:stretch>
        </p:blipFill>
        <p:spPr>
          <a:xfrm>
            <a:off x="7153275" y="8255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62101"/>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a:extLst>
              <a:ext uri="{FF2B5EF4-FFF2-40B4-BE49-F238E27FC236}">
                <a16:creationId xmlns:a16="http://schemas.microsoft.com/office/drawing/2014/main" id="{7FEFD182-FFF6-4E51-BD0E-633B498C4500}"/>
              </a:ext>
            </a:extLst>
          </p:cNvPr>
          <p:cNvSpPr txBox="1"/>
          <p:nvPr/>
        </p:nvSpPr>
        <p:spPr>
          <a:xfrm>
            <a:off x="2630511" y="303424"/>
            <a:ext cx="8809056" cy="861774"/>
          </a:xfrm>
          <a:prstGeom prst="rect">
            <a:avLst/>
          </a:prstGeom>
          <a:noFill/>
        </p:spPr>
        <p:txBody>
          <a:bodyPr wrap="square" rtlCol="0">
            <a:spAutoFit/>
          </a:bodyPr>
          <a:lstStyle/>
          <a:p>
            <a:pPr algn="ctr"/>
            <a:r>
              <a:rPr lang="zh-CN" altLang="en-US" sz="50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做好词汇积累，高考蓄势待发</a:t>
            </a:r>
          </a:p>
        </p:txBody>
      </p:sp>
      <p:sp>
        <p:nvSpPr>
          <p:cNvPr id="2" name="文本框 1">
            <a:extLst>
              <a:ext uri="{FF2B5EF4-FFF2-40B4-BE49-F238E27FC236}">
                <a16:creationId xmlns:a16="http://schemas.microsoft.com/office/drawing/2014/main" id="{FEA3F162-87AE-4251-B544-7E39E8F7A7E4}"/>
              </a:ext>
            </a:extLst>
          </p:cNvPr>
          <p:cNvSpPr txBox="1"/>
          <p:nvPr/>
        </p:nvSpPr>
        <p:spPr>
          <a:xfrm>
            <a:off x="324675" y="985458"/>
            <a:ext cx="1366029" cy="523220"/>
          </a:xfrm>
          <a:prstGeom prst="rect">
            <a:avLst/>
          </a:prstGeom>
          <a:noFill/>
        </p:spPr>
        <p:txBody>
          <a:bodyPr wrap="square" rtlCol="0">
            <a:spAutoFit/>
          </a:bodyPr>
          <a:lstStyle/>
          <a:p>
            <a:r>
              <a:rPr lang="en-US" altLang="zh-CN" sz="2800" b="1" dirty="0">
                <a:solidFill>
                  <a:srgbClr val="FF0000"/>
                </a:solidFill>
                <a:sym typeface="华文中宋" panose="02010600040101010101" pitchFamily="2" charset="-122"/>
              </a:rPr>
              <a:t>Words :</a:t>
            </a:r>
            <a:endParaRPr lang="zh-CN" altLang="en-US" b="1" dirty="0">
              <a:solidFill>
                <a:srgbClr val="FF0000"/>
              </a:solidFill>
            </a:endParaRPr>
          </a:p>
        </p:txBody>
      </p:sp>
      <p:sp>
        <p:nvSpPr>
          <p:cNvPr id="11" name="文本框 10">
            <a:extLst>
              <a:ext uri="{FF2B5EF4-FFF2-40B4-BE49-F238E27FC236}">
                <a16:creationId xmlns:a16="http://schemas.microsoft.com/office/drawing/2014/main" id="{4CEE583B-D51C-4BE7-B42D-8B6B359E16F5}"/>
              </a:ext>
            </a:extLst>
          </p:cNvPr>
          <p:cNvSpPr txBox="1"/>
          <p:nvPr/>
        </p:nvSpPr>
        <p:spPr>
          <a:xfrm>
            <a:off x="324675" y="1536609"/>
            <a:ext cx="10464132" cy="461665"/>
          </a:xfrm>
          <a:prstGeom prst="rect">
            <a:avLst/>
          </a:prstGeom>
          <a:noFill/>
        </p:spPr>
        <p:txBody>
          <a:bodyPr wrap="square" rtlCol="0">
            <a:spAutoFit/>
          </a:bodyPr>
          <a:lstStyle/>
          <a:p>
            <a:r>
              <a:rPr lang="en-US" altLang="zh-CN" sz="2400" dirty="0">
                <a:sym typeface="华文中宋" panose="02010600040101010101" pitchFamily="2" charset="-122"/>
              </a:rPr>
              <a:t>1.</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scorch </a:t>
            </a:r>
            <a:r>
              <a:rPr lang="en-US" altLang="zh-CN" sz="2000" dirty="0">
                <a:solidFill>
                  <a:srgbClr val="333333"/>
                </a:solidFill>
                <a:latin typeface="microsoft yahei" panose="020B0503020204020204" pitchFamily="34" charset="-122"/>
                <a:ea typeface="microsoft yahei" panose="020B0503020204020204" pitchFamily="34" charset="-122"/>
              </a:rPr>
              <a:t>[</a:t>
            </a:r>
            <a:r>
              <a:rPr lang="en-US" altLang="zh-CN" sz="2000" dirty="0" err="1">
                <a:solidFill>
                  <a:srgbClr val="333333"/>
                </a:solidFill>
                <a:latin typeface="microsoft yahei" panose="020B0503020204020204" pitchFamily="34" charset="-122"/>
                <a:ea typeface="microsoft yahei" panose="020B0503020204020204" pitchFamily="34" charset="-122"/>
              </a:rPr>
              <a:t>skɔːtʃ</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err="1">
                <a:solidFill>
                  <a:srgbClr val="333333"/>
                </a:solidFill>
                <a:latin typeface="microsoft yahei" panose="020B0503020204020204" pitchFamily="34" charset="-122"/>
                <a:ea typeface="microsoft yahei" panose="020B0503020204020204" pitchFamily="34" charset="-122"/>
              </a:rPr>
              <a:t>vt.</a:t>
            </a:r>
            <a:r>
              <a:rPr lang="zh-CN" altLang="en-US" sz="2000" dirty="0">
                <a:solidFill>
                  <a:srgbClr val="333333"/>
                </a:solidFill>
                <a:latin typeface="microsoft yahei" panose="020B0503020204020204" pitchFamily="34" charset="-122"/>
                <a:ea typeface="microsoft yahei" panose="020B0503020204020204" pitchFamily="34" charset="-122"/>
              </a:rPr>
              <a:t>把</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烧焦</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把</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烤焦</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严厉批评</a:t>
            </a:r>
            <a:r>
              <a:rPr lang="en-US" altLang="zh-CN" sz="2000" dirty="0">
                <a:solidFill>
                  <a:srgbClr val="333333"/>
                </a:solidFill>
                <a:latin typeface="microsoft yahei" panose="020B0503020204020204" pitchFamily="34" charset="-122"/>
                <a:ea typeface="microsoft yahei" panose="020B0503020204020204" pitchFamily="34" charset="-122"/>
              </a:rPr>
              <a:t>;vi.</a:t>
            </a:r>
            <a:r>
              <a:rPr lang="zh-CN" altLang="en-US" sz="2000" dirty="0">
                <a:solidFill>
                  <a:srgbClr val="333333"/>
                </a:solidFill>
                <a:latin typeface="microsoft yahei" panose="020B0503020204020204" pitchFamily="34" charset="-122"/>
                <a:ea typeface="microsoft yahei" panose="020B0503020204020204" pitchFamily="34" charset="-122"/>
              </a:rPr>
              <a:t>变焦</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枯萎</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烫焦</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烧焦</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焦痕</a:t>
            </a:r>
          </a:p>
        </p:txBody>
      </p:sp>
      <p:sp>
        <p:nvSpPr>
          <p:cNvPr id="13" name="文本框 12">
            <a:extLst>
              <a:ext uri="{FF2B5EF4-FFF2-40B4-BE49-F238E27FC236}">
                <a16:creationId xmlns:a16="http://schemas.microsoft.com/office/drawing/2014/main" id="{32971B8B-0EED-48BB-8BDD-5C5A49447A4A}"/>
              </a:ext>
            </a:extLst>
          </p:cNvPr>
          <p:cNvSpPr txBox="1"/>
          <p:nvPr/>
        </p:nvSpPr>
        <p:spPr>
          <a:xfrm>
            <a:off x="324675" y="2007255"/>
            <a:ext cx="10464132" cy="461665"/>
          </a:xfrm>
          <a:prstGeom prst="rect">
            <a:avLst/>
          </a:prstGeom>
          <a:noFill/>
        </p:spPr>
        <p:txBody>
          <a:bodyPr wrap="square" rtlCol="0">
            <a:spAutoFit/>
          </a:bodyPr>
          <a:lstStyle/>
          <a:p>
            <a:r>
              <a:rPr lang="en-US" altLang="zh-CN" sz="2400" dirty="0">
                <a:sym typeface="华文中宋" panose="02010600040101010101" pitchFamily="2" charset="-122"/>
              </a:rPr>
              <a:t>2.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sharpshooter </a:t>
            </a:r>
            <a:r>
              <a:rPr lang="en-US" altLang="zh-CN" sz="2000" dirty="0">
                <a:solidFill>
                  <a:srgbClr val="333333"/>
                </a:solidFill>
                <a:latin typeface="microsoft yahei" panose="020B0503020204020204" pitchFamily="34" charset="-122"/>
                <a:ea typeface="microsoft yahei" panose="020B0503020204020204" pitchFamily="34" charset="-122"/>
              </a:rPr>
              <a:t> [ˈ</a:t>
            </a:r>
            <a:r>
              <a:rPr lang="en-US" altLang="zh-CN" sz="2000" dirty="0" err="1">
                <a:solidFill>
                  <a:srgbClr val="333333"/>
                </a:solidFill>
                <a:latin typeface="microsoft yahei" panose="020B0503020204020204" pitchFamily="34" charset="-122"/>
                <a:ea typeface="microsoft yahei" panose="020B0503020204020204" pitchFamily="34" charset="-122"/>
              </a:rPr>
              <a:t>ʃɑːpˌʃuːtə</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神枪手</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狙击手</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射击高手</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 </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02ED9AC4-ED60-4FBC-BC65-A8825EA2228B}"/>
              </a:ext>
            </a:extLst>
          </p:cNvPr>
          <p:cNvSpPr txBox="1"/>
          <p:nvPr/>
        </p:nvSpPr>
        <p:spPr>
          <a:xfrm>
            <a:off x="324675" y="2515530"/>
            <a:ext cx="10464132" cy="461665"/>
          </a:xfrm>
          <a:prstGeom prst="rect">
            <a:avLst/>
          </a:prstGeom>
          <a:noFill/>
        </p:spPr>
        <p:txBody>
          <a:bodyPr wrap="square" rtlCol="0">
            <a:spAutoFit/>
          </a:bodyPr>
          <a:lstStyle/>
          <a:p>
            <a:pPr algn="l"/>
            <a:r>
              <a:rPr lang="en-US" altLang="zh-CN" sz="2000" dirty="0">
                <a:solidFill>
                  <a:srgbClr val="333333"/>
                </a:solidFill>
                <a:latin typeface="microsoft yahei" panose="020B0503020204020204" pitchFamily="34" charset="-122"/>
                <a:ea typeface="microsoft yahei" panose="020B0503020204020204" pitchFamily="34" charset="-122"/>
              </a:rPr>
              <a:t>3</a:t>
            </a:r>
            <a:r>
              <a:rPr lang="en-US" altLang="zh-CN" sz="2400" dirty="0"/>
              <a:t>.</a:t>
            </a:r>
            <a:r>
              <a:rPr lang="zh-CN" altLang="en-US" sz="2400" dirty="0"/>
              <a:t> </a:t>
            </a:r>
            <a:r>
              <a:rPr lang="en-US" altLang="zh-CN" sz="2400" dirty="0"/>
              <a:t>excess [</a:t>
            </a:r>
            <a:r>
              <a:rPr lang="en-US" altLang="zh-CN" sz="2400" dirty="0" err="1"/>
              <a:t>ikˈses</a:t>
            </a:r>
            <a:r>
              <a:rPr lang="en-US" altLang="zh-CN" sz="2400" dirty="0"/>
              <a:t>]</a:t>
            </a:r>
            <a:r>
              <a:rPr lang="zh-CN" altLang="en-US" sz="2400" dirty="0"/>
              <a:t> </a:t>
            </a:r>
            <a:r>
              <a:rPr lang="en-US" altLang="zh-CN" sz="2000" dirty="0">
                <a:solidFill>
                  <a:srgbClr val="333333"/>
                </a:solidFill>
                <a:latin typeface="microsoft yahei" panose="020B0503020204020204" pitchFamily="34" charset="-122"/>
                <a:ea typeface="microsoft yahei" panose="020B0503020204020204" pitchFamily="34" charset="-122"/>
              </a:rPr>
              <a:t>n.</a:t>
            </a:r>
            <a:r>
              <a:rPr lang="zh-CN" altLang="en-US" sz="2000" dirty="0">
                <a:solidFill>
                  <a:srgbClr val="333333"/>
                </a:solidFill>
                <a:latin typeface="microsoft yahei" panose="020B0503020204020204" pitchFamily="34" charset="-122"/>
                <a:ea typeface="microsoft yahei" panose="020B0503020204020204" pitchFamily="34" charset="-122"/>
              </a:rPr>
              <a:t>超过</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过量</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超额</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无节制</a:t>
            </a:r>
            <a:r>
              <a:rPr lang="en-US" altLang="zh-CN" sz="2000" dirty="0">
                <a:solidFill>
                  <a:srgbClr val="333333"/>
                </a:solidFill>
                <a:latin typeface="microsoft yahei" panose="020B0503020204020204" pitchFamily="34" charset="-122"/>
                <a:ea typeface="microsoft yahei" panose="020B0503020204020204" pitchFamily="34" charset="-122"/>
              </a:rPr>
              <a:t>; a.</a:t>
            </a:r>
            <a:r>
              <a:rPr lang="zh-CN" altLang="en-US" sz="2000" dirty="0">
                <a:solidFill>
                  <a:srgbClr val="333333"/>
                </a:solidFill>
                <a:latin typeface="microsoft yahei" panose="020B0503020204020204" pitchFamily="34" charset="-122"/>
                <a:ea typeface="microsoft yahei" panose="020B0503020204020204" pitchFamily="34" charset="-122"/>
              </a:rPr>
              <a:t>超额的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  </a:t>
            </a:r>
            <a:r>
              <a:rPr lang="en-US" altLang="zh-CN" sz="2000" dirty="0" err="1">
                <a:solidFill>
                  <a:srgbClr val="333333"/>
                </a:solidFill>
                <a:latin typeface="microsoft yahei" panose="020B0503020204020204" pitchFamily="34" charset="-122"/>
                <a:ea typeface="microsoft yahei" panose="020B0503020204020204" pitchFamily="34" charset="-122"/>
              </a:rPr>
              <a:t>vt.</a:t>
            </a:r>
            <a:r>
              <a:rPr lang="zh-CN" altLang="en-US" sz="2000" dirty="0">
                <a:solidFill>
                  <a:srgbClr val="333333"/>
                </a:solidFill>
                <a:latin typeface="microsoft yahei" panose="020B0503020204020204" pitchFamily="34" charset="-122"/>
                <a:ea typeface="microsoft yahei" panose="020B0503020204020204" pitchFamily="34" charset="-122"/>
              </a:rPr>
              <a:t>不聘任</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超过</a:t>
            </a:r>
          </a:p>
        </p:txBody>
      </p:sp>
      <p:sp>
        <p:nvSpPr>
          <p:cNvPr id="17" name="文本框 16">
            <a:extLst>
              <a:ext uri="{FF2B5EF4-FFF2-40B4-BE49-F238E27FC236}">
                <a16:creationId xmlns:a16="http://schemas.microsoft.com/office/drawing/2014/main" id="{5D0C163C-4BF2-4390-99F8-BD4A999A59B8}"/>
              </a:ext>
            </a:extLst>
          </p:cNvPr>
          <p:cNvSpPr txBox="1"/>
          <p:nvPr/>
        </p:nvSpPr>
        <p:spPr>
          <a:xfrm>
            <a:off x="324675" y="2987707"/>
            <a:ext cx="10464132" cy="461665"/>
          </a:xfrm>
          <a:prstGeom prst="rect">
            <a:avLst/>
          </a:prstGeom>
          <a:noFill/>
        </p:spPr>
        <p:txBody>
          <a:bodyPr wrap="square" rtlCol="0">
            <a:spAutoFit/>
          </a:bodyPr>
          <a:lstStyle/>
          <a:p>
            <a:r>
              <a:rPr lang="en-US" altLang="zh-CN" sz="2400" dirty="0">
                <a:sym typeface="华文中宋" panose="02010600040101010101" pitchFamily="2" charset="-122"/>
              </a:rPr>
              <a:t>4.</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immortal</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err="1">
                <a:solidFill>
                  <a:srgbClr val="333333"/>
                </a:solidFill>
                <a:latin typeface="microsoft yahei" panose="020B0503020204020204" pitchFamily="34" charset="-122"/>
                <a:ea typeface="microsoft yahei" panose="020B0503020204020204" pitchFamily="34" charset="-122"/>
              </a:rPr>
              <a:t>iˈmɔːtl</a:t>
            </a:r>
            <a:r>
              <a:rPr lang="en-US" altLang="zh-CN" sz="2000" dirty="0">
                <a:solidFill>
                  <a:srgbClr val="333333"/>
                </a:solidFill>
                <a:latin typeface="microsoft yahei" panose="020B0503020204020204" pitchFamily="34" charset="-122"/>
                <a:ea typeface="microsoft yahei" panose="020B0503020204020204" pitchFamily="34" charset="-122"/>
              </a:rPr>
              <a:t>] a.</a:t>
            </a:r>
            <a:r>
              <a:rPr lang="zh-CN" altLang="en-US" sz="2000" dirty="0">
                <a:solidFill>
                  <a:srgbClr val="333333"/>
                </a:solidFill>
                <a:latin typeface="microsoft yahei" panose="020B0503020204020204" pitchFamily="34" charset="-122"/>
                <a:ea typeface="microsoft yahei" panose="020B0503020204020204" pitchFamily="34" charset="-122"/>
              </a:rPr>
              <a:t>不朽的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不死的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永世的</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不死之人</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神仙</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流芳百世的人</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 </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sp>
        <p:nvSpPr>
          <p:cNvPr id="19" name="文本框 18">
            <a:extLst>
              <a:ext uri="{FF2B5EF4-FFF2-40B4-BE49-F238E27FC236}">
                <a16:creationId xmlns:a16="http://schemas.microsoft.com/office/drawing/2014/main" id="{7DA7F3B3-859F-448E-9637-F0239E336182}"/>
              </a:ext>
            </a:extLst>
          </p:cNvPr>
          <p:cNvSpPr txBox="1"/>
          <p:nvPr/>
        </p:nvSpPr>
        <p:spPr>
          <a:xfrm>
            <a:off x="354929" y="3884133"/>
            <a:ext cx="10464132" cy="461665"/>
          </a:xfrm>
          <a:prstGeom prst="rect">
            <a:avLst/>
          </a:prstGeom>
          <a:noFill/>
        </p:spPr>
        <p:txBody>
          <a:bodyPr wrap="square" rtlCol="0">
            <a:spAutoFit/>
          </a:bodyPr>
          <a:lstStyle/>
          <a:p>
            <a:r>
              <a:rPr lang="en-US" altLang="zh-CN" sz="2400" dirty="0">
                <a:sym typeface="华文中宋" panose="02010600040101010101" pitchFamily="2" charset="-122"/>
              </a:rPr>
              <a:t>6</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.elixir </a:t>
            </a:r>
            <a:r>
              <a:rPr lang="en-US" altLang="zh-CN" sz="2000" dirty="0">
                <a:solidFill>
                  <a:srgbClr val="333333"/>
                </a:solidFill>
                <a:latin typeface="microsoft yahei" panose="020B0503020204020204" pitchFamily="34" charset="-122"/>
                <a:ea typeface="microsoft yahei" panose="020B0503020204020204" pitchFamily="34" charset="-122"/>
              </a:rPr>
              <a:t>[</a:t>
            </a:r>
            <a:r>
              <a:rPr lang="en-US" altLang="zh-CN" sz="2000" dirty="0" err="1">
                <a:solidFill>
                  <a:srgbClr val="333333"/>
                </a:solidFill>
                <a:latin typeface="microsoft yahei" panose="020B0503020204020204" pitchFamily="34" charset="-122"/>
                <a:ea typeface="microsoft yahei" panose="020B0503020204020204" pitchFamily="34" charset="-122"/>
              </a:rPr>
              <a:t>iˈliksə</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炼金药液</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长生不老药</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万灵药</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精华</a:t>
            </a:r>
          </a:p>
        </p:txBody>
      </p:sp>
      <p:sp>
        <p:nvSpPr>
          <p:cNvPr id="20" name="文本框 19">
            <a:extLst>
              <a:ext uri="{FF2B5EF4-FFF2-40B4-BE49-F238E27FC236}">
                <a16:creationId xmlns:a16="http://schemas.microsoft.com/office/drawing/2014/main" id="{CF7B63C4-4531-46C8-A45C-C1BCAC7BC0F0}"/>
              </a:ext>
            </a:extLst>
          </p:cNvPr>
          <p:cNvSpPr txBox="1"/>
          <p:nvPr/>
        </p:nvSpPr>
        <p:spPr>
          <a:xfrm>
            <a:off x="365495" y="3466075"/>
            <a:ext cx="10464132" cy="461665"/>
          </a:xfrm>
          <a:prstGeom prst="rect">
            <a:avLst/>
          </a:prstGeom>
          <a:noFill/>
        </p:spPr>
        <p:txBody>
          <a:bodyPr wrap="square" rtlCol="0">
            <a:spAutoFit/>
          </a:bodyPr>
          <a:lstStyle/>
          <a:p>
            <a:r>
              <a:rPr lang="en-US" altLang="zh-CN" sz="2400" dirty="0">
                <a:sym typeface="华文中宋" panose="02010600040101010101" pitchFamily="2" charset="-122"/>
              </a:rPr>
              <a:t>5.</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reluctant </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err="1">
                <a:solidFill>
                  <a:srgbClr val="333333"/>
                </a:solidFill>
                <a:latin typeface="microsoft yahei" panose="020B0503020204020204" pitchFamily="34" charset="-122"/>
                <a:ea typeface="microsoft yahei" panose="020B0503020204020204" pitchFamily="34" charset="-122"/>
              </a:rPr>
              <a:t>riˈlʌktənt</a:t>
            </a:r>
            <a:r>
              <a:rPr lang="en-US" altLang="zh-CN" sz="2000" dirty="0">
                <a:solidFill>
                  <a:srgbClr val="333333"/>
                </a:solidFill>
                <a:latin typeface="microsoft yahei" panose="020B0503020204020204" pitchFamily="34" charset="-122"/>
                <a:ea typeface="microsoft yahei" panose="020B0503020204020204" pitchFamily="34" charset="-122"/>
              </a:rPr>
              <a:t>] a.</a:t>
            </a:r>
            <a:r>
              <a:rPr lang="zh-CN" altLang="en-US" sz="2000" dirty="0">
                <a:solidFill>
                  <a:srgbClr val="333333"/>
                </a:solidFill>
                <a:latin typeface="microsoft yahei" panose="020B0503020204020204" pitchFamily="34" charset="-122"/>
                <a:ea typeface="microsoft yahei" panose="020B0503020204020204" pitchFamily="34" charset="-122"/>
              </a:rPr>
              <a:t>勉强的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不情愿的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厌恶的</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抵抗的</a:t>
            </a:r>
            <a:r>
              <a:rPr lang="en-US" altLang="zh-CN" sz="2000" dirty="0">
                <a:solidFill>
                  <a:srgbClr val="333333"/>
                </a:solidFill>
                <a:latin typeface="microsoft yahei" panose="020B0503020204020204" pitchFamily="34" charset="-122"/>
                <a:ea typeface="microsoft yahei" panose="020B0503020204020204" pitchFamily="34" charset="-122"/>
              </a:rPr>
              <a:t>; </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sp>
        <p:nvSpPr>
          <p:cNvPr id="22" name="文本框 21">
            <a:extLst>
              <a:ext uri="{FF2B5EF4-FFF2-40B4-BE49-F238E27FC236}">
                <a16:creationId xmlns:a16="http://schemas.microsoft.com/office/drawing/2014/main" id="{24A7A429-8177-4E12-BFD6-05E5B2B474F3}"/>
              </a:ext>
            </a:extLst>
          </p:cNvPr>
          <p:cNvSpPr txBox="1"/>
          <p:nvPr/>
        </p:nvSpPr>
        <p:spPr>
          <a:xfrm>
            <a:off x="365495" y="4366606"/>
            <a:ext cx="10464132" cy="461665"/>
          </a:xfrm>
          <a:prstGeom prst="rect">
            <a:avLst/>
          </a:prstGeom>
          <a:noFill/>
        </p:spPr>
        <p:txBody>
          <a:bodyPr wrap="square" rtlCol="0">
            <a:spAutoFit/>
          </a:bodyPr>
          <a:lstStyle/>
          <a:p>
            <a:r>
              <a:rPr lang="en-US" altLang="zh-CN" sz="2400" dirty="0">
                <a:sym typeface="华文中宋" panose="02010600040101010101" pitchFamily="2" charset="-122"/>
              </a:rPr>
              <a:t>7.</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archery  </a:t>
            </a:r>
            <a:r>
              <a:rPr lang="en-US" altLang="zh-CN" sz="2000" dirty="0">
                <a:solidFill>
                  <a:srgbClr val="333333"/>
                </a:solidFill>
                <a:latin typeface="microsoft yahei" panose="020B0503020204020204" pitchFamily="34" charset="-122"/>
                <a:ea typeface="microsoft yahei" panose="020B0503020204020204" pitchFamily="34" charset="-122"/>
              </a:rPr>
              <a:t>[ˈ</a:t>
            </a:r>
            <a:r>
              <a:rPr lang="en-US" altLang="zh-CN" sz="2000" dirty="0" err="1">
                <a:solidFill>
                  <a:srgbClr val="333333"/>
                </a:solidFill>
                <a:latin typeface="microsoft yahei" panose="020B0503020204020204" pitchFamily="34" charset="-122"/>
                <a:ea typeface="microsoft yahei" panose="020B0503020204020204" pitchFamily="34" charset="-122"/>
              </a:rPr>
              <a:t>ɑːtʃəri</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箭术</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射箭用品</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弓箭手</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弓道</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射手队</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射箭运动员</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射艺</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 </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8DF721C5-2824-468E-96FF-3D9DF79E7507}"/>
              </a:ext>
            </a:extLst>
          </p:cNvPr>
          <p:cNvSpPr txBox="1"/>
          <p:nvPr/>
        </p:nvSpPr>
        <p:spPr>
          <a:xfrm>
            <a:off x="345361" y="4849079"/>
            <a:ext cx="6836067" cy="461665"/>
          </a:xfrm>
          <a:prstGeom prst="rect">
            <a:avLst/>
          </a:prstGeom>
          <a:noFill/>
        </p:spPr>
        <p:txBody>
          <a:bodyPr wrap="square" rtlCol="0">
            <a:spAutoFit/>
          </a:bodyPr>
          <a:lstStyle/>
          <a:p>
            <a:r>
              <a:rPr lang="en-US" altLang="zh-CN" sz="2400" dirty="0">
                <a:sym typeface="华文中宋" panose="02010600040101010101" pitchFamily="2" charset="-122"/>
              </a:rPr>
              <a:t>8.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disciples </a:t>
            </a:r>
            <a:r>
              <a:rPr lang="en-US" altLang="zh-CN" sz="2000" dirty="0">
                <a:solidFill>
                  <a:srgbClr val="333333"/>
                </a:solidFill>
                <a:latin typeface="microsoft yahei" panose="020B0503020204020204" pitchFamily="34" charset="-122"/>
                <a:ea typeface="microsoft yahei" panose="020B0503020204020204" pitchFamily="34" charset="-122"/>
              </a:rPr>
              <a:t>[</a:t>
            </a:r>
            <a:r>
              <a:rPr lang="en-US" altLang="zh-CN" sz="2000" dirty="0" err="1">
                <a:solidFill>
                  <a:srgbClr val="333333"/>
                </a:solidFill>
                <a:latin typeface="microsoft yahei" panose="020B0503020204020204" pitchFamily="34" charset="-122"/>
                <a:ea typeface="microsoft yahei" panose="020B0503020204020204" pitchFamily="34" charset="-122"/>
              </a:rPr>
              <a:t>diˈsaipl</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门徒</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信徒</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弟子</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耶稣之使徒</a:t>
            </a:r>
          </a:p>
        </p:txBody>
      </p:sp>
      <p:sp>
        <p:nvSpPr>
          <p:cNvPr id="26" name="文本框 25">
            <a:extLst>
              <a:ext uri="{FF2B5EF4-FFF2-40B4-BE49-F238E27FC236}">
                <a16:creationId xmlns:a16="http://schemas.microsoft.com/office/drawing/2014/main" id="{B1240F8E-A008-4532-B149-63F8EE1D2D74}"/>
              </a:ext>
            </a:extLst>
          </p:cNvPr>
          <p:cNvSpPr txBox="1"/>
          <p:nvPr/>
        </p:nvSpPr>
        <p:spPr>
          <a:xfrm>
            <a:off x="387838" y="5290520"/>
            <a:ext cx="7763234" cy="461665"/>
          </a:xfrm>
          <a:prstGeom prst="rect">
            <a:avLst/>
          </a:prstGeom>
          <a:noFill/>
        </p:spPr>
        <p:txBody>
          <a:bodyPr wrap="square" rtlCol="0">
            <a:spAutoFit/>
          </a:bodyPr>
          <a:lstStyle/>
          <a:p>
            <a:r>
              <a:rPr lang="en-US" altLang="zh-CN" sz="2400" dirty="0">
                <a:sym typeface="华文中宋" panose="02010600040101010101" pitchFamily="2" charset="-122"/>
              </a:rPr>
              <a:t>9.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jade </a:t>
            </a:r>
            <a:r>
              <a:rPr lang="en-US" altLang="zh-CN" sz="2000" dirty="0">
                <a:solidFill>
                  <a:srgbClr val="333333"/>
                </a:solidFill>
                <a:latin typeface="microsoft yahei" panose="020B0503020204020204" pitchFamily="34" charset="-122"/>
                <a:ea typeface="microsoft yahei" panose="020B0503020204020204" pitchFamily="34" charset="-122"/>
              </a:rPr>
              <a:t>[</a:t>
            </a:r>
            <a:r>
              <a:rPr lang="en-US" altLang="zh-CN" sz="2000" dirty="0" err="1">
                <a:solidFill>
                  <a:srgbClr val="333333"/>
                </a:solidFill>
                <a:latin typeface="microsoft yahei" panose="020B0503020204020204" pitchFamily="34" charset="-122"/>
                <a:ea typeface="microsoft yahei" panose="020B0503020204020204" pitchFamily="34" charset="-122"/>
              </a:rPr>
              <a:t>dʒeid</a:t>
            </a:r>
            <a:r>
              <a:rPr lang="en-US" altLang="zh-CN" sz="2000" dirty="0">
                <a:solidFill>
                  <a:srgbClr val="333333"/>
                </a:solidFill>
                <a:latin typeface="microsoft yahei" panose="020B0503020204020204" pitchFamily="34" charset="-122"/>
                <a:ea typeface="microsoft yahei" panose="020B0503020204020204" pitchFamily="34" charset="-122"/>
              </a:rPr>
              <a:t>] n.</a:t>
            </a:r>
            <a:r>
              <a:rPr lang="zh-CN" altLang="en-US" sz="2000" dirty="0">
                <a:solidFill>
                  <a:srgbClr val="333333"/>
                </a:solidFill>
                <a:latin typeface="microsoft yahei" panose="020B0503020204020204" pitchFamily="34" charset="-122"/>
                <a:ea typeface="microsoft yahei" panose="020B0503020204020204" pitchFamily="34" charset="-122"/>
              </a:rPr>
              <a:t>玉</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翡翠</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硬玉</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玉雕</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瘦马</a:t>
            </a:r>
            <a:r>
              <a:rPr lang="en-US" altLang="zh-CN" sz="2000" dirty="0">
                <a:solidFill>
                  <a:srgbClr val="333333"/>
                </a:solidFill>
                <a:latin typeface="microsoft yahei" panose="020B0503020204020204" pitchFamily="34" charset="-122"/>
                <a:ea typeface="microsoft yahei" panose="020B0503020204020204" pitchFamily="34" charset="-122"/>
              </a:rPr>
              <a:t>,</a:t>
            </a:r>
            <a:r>
              <a:rPr lang="zh-CN" altLang="en-US" sz="2000" dirty="0">
                <a:solidFill>
                  <a:srgbClr val="333333"/>
                </a:solidFill>
                <a:latin typeface="microsoft yahei" panose="020B0503020204020204" pitchFamily="34" charset="-122"/>
                <a:ea typeface="microsoft yahei" panose="020B0503020204020204" pitchFamily="34" charset="-122"/>
              </a:rPr>
              <a:t>老马</a:t>
            </a:r>
          </a:p>
        </p:txBody>
      </p:sp>
      <p:sp>
        <p:nvSpPr>
          <p:cNvPr id="28" name="文本框 27">
            <a:extLst>
              <a:ext uri="{FF2B5EF4-FFF2-40B4-BE49-F238E27FC236}">
                <a16:creationId xmlns:a16="http://schemas.microsoft.com/office/drawing/2014/main" id="{296018C2-2BB1-46E7-97E9-214D9E45E3B5}"/>
              </a:ext>
            </a:extLst>
          </p:cNvPr>
          <p:cNvSpPr txBox="1"/>
          <p:nvPr/>
        </p:nvSpPr>
        <p:spPr>
          <a:xfrm>
            <a:off x="324675" y="5752769"/>
            <a:ext cx="7069551" cy="461665"/>
          </a:xfrm>
          <a:prstGeom prst="rect">
            <a:avLst/>
          </a:prstGeom>
          <a:noFill/>
        </p:spPr>
        <p:txBody>
          <a:bodyPr wrap="square" rtlCol="0">
            <a:spAutoFit/>
          </a:bodyPr>
          <a:lstStyle/>
          <a:p>
            <a:r>
              <a:rPr lang="en-US" altLang="zh-CN" sz="2400" dirty="0">
                <a:sym typeface="华文中宋" panose="02010600040101010101" pitchFamily="2" charset="-122"/>
              </a:rPr>
              <a:t>10.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continuously  </a:t>
            </a:r>
            <a:r>
              <a:rPr lang="en-US" altLang="zh-CN" sz="2000" dirty="0">
                <a:solidFill>
                  <a:srgbClr val="333333"/>
                </a:solidFill>
                <a:latin typeface="microsoft yahei" panose="020B0503020204020204" pitchFamily="34" charset="-122"/>
                <a:ea typeface="microsoft yahei" panose="020B0503020204020204" pitchFamily="34" charset="-122"/>
              </a:rPr>
              <a:t> [</a:t>
            </a:r>
            <a:r>
              <a:rPr lang="en-US" altLang="zh-CN" sz="2000" dirty="0" err="1">
                <a:solidFill>
                  <a:srgbClr val="333333"/>
                </a:solidFill>
                <a:latin typeface="microsoft yahei" panose="020B0503020204020204" pitchFamily="34" charset="-122"/>
                <a:ea typeface="microsoft yahei" panose="020B0503020204020204" pitchFamily="34" charset="-122"/>
              </a:rPr>
              <a:t>kənˈtinjuəsli</a:t>
            </a:r>
            <a:r>
              <a:rPr lang="en-US" altLang="zh-CN" sz="2000" dirty="0">
                <a:solidFill>
                  <a:srgbClr val="333333"/>
                </a:solidFill>
                <a:latin typeface="microsoft yahei" panose="020B0503020204020204" pitchFamily="34" charset="-122"/>
                <a:ea typeface="microsoft yahei" panose="020B0503020204020204" pitchFamily="34" charset="-122"/>
              </a:rPr>
              <a:t>] adv. </a:t>
            </a:r>
            <a:r>
              <a:rPr lang="zh-CN" altLang="en-US" sz="2000" dirty="0">
                <a:solidFill>
                  <a:srgbClr val="333333"/>
                </a:solidFill>
                <a:latin typeface="microsoft yahei" panose="020B0503020204020204" pitchFamily="34" charset="-122"/>
                <a:ea typeface="microsoft yahei" panose="020B0503020204020204" pitchFamily="34" charset="-122"/>
              </a:rPr>
              <a:t>连续不断地</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  </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pic>
        <p:nvPicPr>
          <p:cNvPr id="32" name="图片 31">
            <a:extLst>
              <a:ext uri="{FF2B5EF4-FFF2-40B4-BE49-F238E27FC236}">
                <a16:creationId xmlns:a16="http://schemas.microsoft.com/office/drawing/2014/main" id="{3354F4A9-2267-4A2D-9E71-B7E04DAA0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6874" y="4444996"/>
            <a:ext cx="3150901" cy="2189173"/>
          </a:xfrm>
          <a:prstGeom prst="rect">
            <a:avLst/>
          </a:prstGeom>
        </p:spPr>
      </p:pic>
      <p:sp>
        <p:nvSpPr>
          <p:cNvPr id="18" name="文本框 17">
            <a:extLst>
              <a:ext uri="{FF2B5EF4-FFF2-40B4-BE49-F238E27FC236}">
                <a16:creationId xmlns:a16="http://schemas.microsoft.com/office/drawing/2014/main" id="{1CE76C66-B200-47A9-ABF1-E7915A865564}"/>
              </a:ext>
            </a:extLst>
          </p:cNvPr>
          <p:cNvSpPr txBox="1"/>
          <p:nvPr/>
        </p:nvSpPr>
        <p:spPr>
          <a:xfrm>
            <a:off x="324675" y="6165795"/>
            <a:ext cx="9035635" cy="461665"/>
          </a:xfrm>
          <a:prstGeom prst="rect">
            <a:avLst/>
          </a:prstGeom>
          <a:noFill/>
        </p:spPr>
        <p:txBody>
          <a:bodyPr wrap="square" rtlCol="0">
            <a:spAutoFit/>
          </a:bodyPr>
          <a:lstStyle/>
          <a:p>
            <a:r>
              <a:rPr lang="en-US" altLang="zh-CN" sz="2400" dirty="0">
                <a:sym typeface="华文中宋" panose="02010600040101010101" pitchFamily="2" charset="-122"/>
              </a:rPr>
              <a:t>11. </a:t>
            </a:r>
            <a:r>
              <a:rPr lang="en-US" altLang="zh-CN" sz="2000" dirty="0">
                <a:solidFill>
                  <a:srgbClr val="333333"/>
                </a:solidFill>
                <a:latin typeface="microsoft yahei" panose="020B0503020204020204" pitchFamily="34" charset="-122"/>
                <a:ea typeface="microsoft yahei" panose="020B0503020204020204" pitchFamily="34" charset="-122"/>
                <a:sym typeface="华文中宋" panose="02010600040101010101" pitchFamily="2" charset="-122"/>
              </a:rPr>
              <a:t>corresponding </a:t>
            </a:r>
            <a:r>
              <a:rPr lang="en-US" altLang="zh-CN" sz="2000" b="0" i="0" dirty="0">
                <a:solidFill>
                  <a:srgbClr val="333333"/>
                </a:solidFill>
                <a:effectLst/>
                <a:latin typeface="arial" panose="020B0604020202020204" pitchFamily="34" charset="0"/>
              </a:rPr>
              <a:t>[ˌ</a:t>
            </a:r>
            <a:r>
              <a:rPr lang="en-US" altLang="zh-CN" sz="2000" b="0" i="0" dirty="0" err="1">
                <a:solidFill>
                  <a:srgbClr val="333333"/>
                </a:solidFill>
                <a:effectLst/>
                <a:latin typeface="arial" panose="020B0604020202020204" pitchFamily="34" charset="0"/>
              </a:rPr>
              <a:t>kɔriˈspɔndiŋ</a:t>
            </a:r>
            <a:r>
              <a:rPr lang="en-US" altLang="zh-CN" sz="2000" b="0" i="0" dirty="0">
                <a:solidFill>
                  <a:srgbClr val="333333"/>
                </a:solidFill>
                <a:effectLst/>
                <a:latin typeface="arial" panose="020B0604020202020204" pitchFamily="34" charset="0"/>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a.</a:t>
            </a:r>
            <a:r>
              <a:rPr lang="zh-CN" altLang="en-US" sz="2000" b="0" i="0" dirty="0">
                <a:solidFill>
                  <a:srgbClr val="333333"/>
                </a:solidFill>
                <a:effectLst/>
                <a:latin typeface="microsoft yahei" panose="020B0503020204020204" pitchFamily="34" charset="-122"/>
                <a:ea typeface="microsoft yahei" panose="020B0503020204020204" pitchFamily="34" charset="-122"/>
              </a:rPr>
              <a:t>一致的</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r>
              <a:rPr lang="zh-CN" altLang="en-US" sz="2000" b="0" i="0" dirty="0">
                <a:solidFill>
                  <a:srgbClr val="333333"/>
                </a:solidFill>
                <a:effectLst/>
                <a:latin typeface="microsoft yahei" panose="020B0503020204020204" pitchFamily="34" charset="-122"/>
                <a:ea typeface="microsoft yahei" panose="020B0503020204020204" pitchFamily="34" charset="-122"/>
              </a:rPr>
              <a:t>符合的</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r>
              <a:rPr lang="zh-CN" altLang="en-US" sz="2000" b="0" i="0" dirty="0">
                <a:solidFill>
                  <a:srgbClr val="333333"/>
                </a:solidFill>
                <a:effectLst/>
                <a:latin typeface="microsoft yahei" panose="020B0503020204020204" pitchFamily="34" charset="-122"/>
                <a:ea typeface="microsoft yahei" panose="020B0503020204020204" pitchFamily="34" charset="-122"/>
              </a:rPr>
              <a:t>相应的</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r>
              <a:rPr lang="zh-CN" altLang="en-US" sz="2000" b="0" i="0" dirty="0">
                <a:solidFill>
                  <a:srgbClr val="333333"/>
                </a:solidFill>
                <a:effectLst/>
                <a:latin typeface="microsoft yahei" panose="020B0503020204020204" pitchFamily="34" charset="-122"/>
                <a:ea typeface="microsoft yahei" panose="020B0503020204020204" pitchFamily="34" charset="-122"/>
              </a:rPr>
              <a:t>对应的</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r>
              <a:rPr lang="zh-CN" altLang="en-US" sz="2000" b="0" i="0" dirty="0">
                <a:solidFill>
                  <a:srgbClr val="333333"/>
                </a:solidFill>
                <a:effectLst/>
                <a:latin typeface="microsoft yahei" panose="020B0503020204020204" pitchFamily="34" charset="-122"/>
                <a:ea typeface="microsoft yahei" panose="020B0503020204020204" pitchFamily="34" charset="-122"/>
              </a:rPr>
              <a:t>通信的</a:t>
            </a:r>
            <a:endParaRPr lang="zh-CN" altLang="en-US" sz="2000" dirty="0">
              <a:solidFill>
                <a:srgbClr val="333333"/>
              </a:solidFill>
              <a:latin typeface="microsoft yahei" panose="020B0503020204020204" pitchFamily="34" charset="-122"/>
              <a:ea typeface="microsoft yahei" panose="020B0503020204020204" pitchFamily="34" charset="-122"/>
            </a:endParaRPr>
          </a:p>
        </p:txBody>
      </p:sp>
      <p:pic>
        <p:nvPicPr>
          <p:cNvPr id="6" name="图片 5" descr="水印">
            <a:extLst>
              <a:ext uri="{FF2B5EF4-FFF2-40B4-BE49-F238E27FC236}">
                <a16:creationId xmlns:a16="http://schemas.microsoft.com/office/drawing/2014/main" id="{9B13F996-FFAB-46D7-B380-0BBCA8788D4B}"/>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366185707"/>
      </p:ext>
    </p:extLst>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7BB74DBA-4825-4D37-B34A-13B160ED68B4}"/>
              </a:ext>
            </a:extLst>
          </p:cNvPr>
          <p:cNvSpPr txBox="1"/>
          <p:nvPr/>
        </p:nvSpPr>
        <p:spPr>
          <a:xfrm>
            <a:off x="503180" y="874639"/>
            <a:ext cx="10964918" cy="5632311"/>
          </a:xfrm>
          <a:prstGeom prst="rect">
            <a:avLst/>
          </a:prstGeom>
          <a:noFill/>
        </p:spPr>
        <p:txBody>
          <a:bodyPr wrap="square" rtlCol="0">
            <a:spAutoFit/>
          </a:bodyPr>
          <a:lstStyle/>
          <a:p>
            <a:r>
              <a:rPr lang="en-US" altLang="zh-CN" sz="2000" dirty="0"/>
              <a:t>         </a:t>
            </a:r>
            <a:r>
              <a:rPr lang="en-US" altLang="zh-CN" sz="2400" dirty="0"/>
              <a:t>The August Moon Festival or Mid-Autumn Festival (Chinese characters above) is one of the traditional Chinese holidays.   </a:t>
            </a:r>
            <a:r>
              <a:rPr lang="en-US" altLang="zh-CN" sz="2400" u="sng" dirty="0"/>
              <a:t>       1.      </a:t>
            </a:r>
            <a:r>
              <a:rPr lang="en-US" altLang="zh-CN" sz="2400" dirty="0"/>
              <a:t>  Chinese legends say that the moon is at its brightest and roundest on this day. </a:t>
            </a:r>
            <a:endParaRPr lang="zh-CN" altLang="en-US" sz="2400" dirty="0"/>
          </a:p>
          <a:p>
            <a:r>
              <a:rPr lang="zh-CN" altLang="en-US" sz="2400" dirty="0"/>
              <a:t>        </a:t>
            </a:r>
            <a:r>
              <a:rPr lang="en-US" altLang="zh-CN" sz="2400" dirty="0"/>
              <a:t>The Mid-autumn Festival is often called the Women's Festival. The moon (Chinese character on right) symbolizes elegance and beauty. While Westerners worship the sun (yang or male) for its power, people in the Far East admire the moon. The moon is the 'yin' or female principle and it is a trusted friend. Chinese parents often name their daughters after the moon, ____2.___ </a:t>
            </a:r>
          </a:p>
          <a:p>
            <a:r>
              <a:rPr lang="en-US" altLang="zh-CN" sz="2400" dirty="0"/>
              <a:t>         In fact, many ancient August Moon folktales are about a moon maiden. On the 15th night of the 8th lunar moon, little children on earth can see a lady on the moon.</a:t>
            </a:r>
          </a:p>
          <a:p>
            <a:r>
              <a:rPr lang="en-US" altLang="zh-CN" sz="2400" dirty="0"/>
              <a:t>         </a:t>
            </a:r>
            <a:r>
              <a:rPr lang="en-US" altLang="zh-CN" sz="2400" u="sng" dirty="0"/>
              <a:t>       3.       </a:t>
            </a:r>
            <a:r>
              <a:rPr lang="en-US" altLang="zh-CN" sz="2400" dirty="0"/>
              <a:t> At that time, the earth had ten suns circling it, each taking its turn to illuminate to the earth. But one day all ten suns appeared together, scorching the earth with their heat. The earth was saved by a strong and tyrannical archer named Hou Yi. He succeeded in shooting down nine of the suns.  </a:t>
            </a:r>
            <a:r>
              <a:rPr lang="en-US" altLang="zh-CN" sz="2400" u="sng" dirty="0"/>
              <a:t>         4          </a:t>
            </a:r>
            <a:r>
              <a:rPr lang="en-US" altLang="zh-CN" sz="2400" dirty="0"/>
              <a:t> However, his beautiful wife Chang E drank the elixir of life in order to save the people from her husband's</a:t>
            </a:r>
          </a:p>
        </p:txBody>
      </p:sp>
      <p:sp>
        <p:nvSpPr>
          <p:cNvPr id="4" name="文本框 3">
            <a:extLst>
              <a:ext uri="{FF2B5EF4-FFF2-40B4-BE49-F238E27FC236}">
                <a16:creationId xmlns:a16="http://schemas.microsoft.com/office/drawing/2014/main" id="{29656CD4-CE10-45BE-BD3A-9FBA9A6F22D0}"/>
              </a:ext>
            </a:extLst>
          </p:cNvPr>
          <p:cNvSpPr txBox="1"/>
          <p:nvPr/>
        </p:nvSpPr>
        <p:spPr>
          <a:xfrm>
            <a:off x="433552" y="351050"/>
            <a:ext cx="10813830" cy="461665"/>
          </a:xfrm>
          <a:prstGeom prst="rect">
            <a:avLst/>
          </a:prstGeom>
          <a:noFill/>
        </p:spPr>
        <p:txBody>
          <a:bodyPr wrap="square" rtlCol="0">
            <a:spAutoFit/>
          </a:bodyPr>
          <a:lstStyle/>
          <a:p>
            <a:r>
              <a:rPr lang="zh-CN" altLang="en-US" sz="2400" dirty="0">
                <a:solidFill>
                  <a:srgbClr val="FF0000"/>
                </a:solidFill>
              </a:rPr>
              <a:t>七选五：</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根据短文内容，从短文后的选项中选出能填入空白处的最佳选项</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选项中有两项为多余选项。</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EA538F73-A439-498A-A9B5-0B538BE173C4}"/>
              </a:ext>
            </a:extLst>
          </p:cNvPr>
          <p:cNvSpPr txBox="1"/>
          <p:nvPr/>
        </p:nvSpPr>
        <p:spPr>
          <a:xfrm>
            <a:off x="5746783" y="1268090"/>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E</a:t>
            </a:r>
            <a:endParaRPr lang="zh-CN" altLang="en-US" sz="2800" dirty="0">
              <a:solidFill>
                <a:srgbClr val="FF0000"/>
              </a:solidFill>
            </a:endParaRPr>
          </a:p>
        </p:txBody>
      </p:sp>
      <p:sp>
        <p:nvSpPr>
          <p:cNvPr id="8" name="文本框 7">
            <a:extLst>
              <a:ext uri="{FF2B5EF4-FFF2-40B4-BE49-F238E27FC236}">
                <a16:creationId xmlns:a16="http://schemas.microsoft.com/office/drawing/2014/main" id="{D8EF242A-7DB5-488E-AA87-13E07D7FF5D0}"/>
              </a:ext>
            </a:extLst>
          </p:cNvPr>
          <p:cNvSpPr txBox="1"/>
          <p:nvPr/>
        </p:nvSpPr>
        <p:spPr>
          <a:xfrm>
            <a:off x="4196843" y="3490978"/>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B</a:t>
            </a:r>
            <a:endParaRPr lang="zh-CN" altLang="en-US" sz="2800" dirty="0">
              <a:solidFill>
                <a:srgbClr val="FF0000"/>
              </a:solidFill>
            </a:endParaRPr>
          </a:p>
        </p:txBody>
      </p:sp>
      <p:sp>
        <p:nvSpPr>
          <p:cNvPr id="7" name="文本框 6">
            <a:extLst>
              <a:ext uri="{FF2B5EF4-FFF2-40B4-BE49-F238E27FC236}">
                <a16:creationId xmlns:a16="http://schemas.microsoft.com/office/drawing/2014/main" id="{FF595D04-245A-46BC-95D5-0893298BFE2A}"/>
              </a:ext>
            </a:extLst>
          </p:cNvPr>
          <p:cNvSpPr txBox="1"/>
          <p:nvPr/>
        </p:nvSpPr>
        <p:spPr>
          <a:xfrm>
            <a:off x="1319796" y="4533924"/>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A</a:t>
            </a:r>
            <a:endParaRPr lang="zh-CN" altLang="en-US" sz="2800" dirty="0">
              <a:solidFill>
                <a:srgbClr val="FF0000"/>
              </a:solidFill>
            </a:endParaRPr>
          </a:p>
        </p:txBody>
      </p:sp>
      <p:sp>
        <p:nvSpPr>
          <p:cNvPr id="11" name="文本框 10">
            <a:extLst>
              <a:ext uri="{FF2B5EF4-FFF2-40B4-BE49-F238E27FC236}">
                <a16:creationId xmlns:a16="http://schemas.microsoft.com/office/drawing/2014/main" id="{51C59596-2363-4B1F-BAD9-42A3DAF125CB}"/>
              </a:ext>
            </a:extLst>
          </p:cNvPr>
          <p:cNvSpPr txBox="1"/>
          <p:nvPr/>
        </p:nvSpPr>
        <p:spPr>
          <a:xfrm>
            <a:off x="7012930" y="5631204"/>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C</a:t>
            </a:r>
            <a:endParaRPr lang="zh-CN" altLang="en-US" sz="2800" dirty="0">
              <a:solidFill>
                <a:srgbClr val="FF0000"/>
              </a:solidFill>
            </a:endParaRPr>
          </a:p>
        </p:txBody>
      </p:sp>
      <p:pic>
        <p:nvPicPr>
          <p:cNvPr id="9" name="图片 8" descr="水印">
            <a:extLst>
              <a:ext uri="{FF2B5EF4-FFF2-40B4-BE49-F238E27FC236}">
                <a16:creationId xmlns:a16="http://schemas.microsoft.com/office/drawing/2014/main" id="{395F8F77-0985-4828-A111-FFC6B6E02000}"/>
              </a:ext>
            </a:extLst>
          </p:cNvPr>
          <p:cNvPicPr>
            <a:picLocks noChangeAspect="1"/>
          </p:cNvPicPr>
          <p:nvPr/>
        </p:nvPicPr>
        <p:blipFill>
          <a:blip r:embed="rId5"/>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7107781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B9600C03-1D62-43F8-B2D0-D385C8E8E43B}"/>
              </a:ext>
            </a:extLst>
          </p:cNvPr>
          <p:cNvSpPr txBox="1"/>
          <p:nvPr/>
        </p:nvSpPr>
        <p:spPr>
          <a:xfrm>
            <a:off x="455885" y="953814"/>
            <a:ext cx="11280228" cy="5632311"/>
          </a:xfrm>
          <a:prstGeom prst="rect">
            <a:avLst/>
          </a:prstGeom>
          <a:noFill/>
        </p:spPr>
        <p:txBody>
          <a:bodyPr wrap="square" rtlCol="0">
            <a:spAutoFit/>
          </a:bodyPr>
          <a:lstStyle/>
          <a:p>
            <a:r>
              <a:rPr lang="en-US" altLang="zh-CN" sz="2400" dirty="0"/>
              <a:t>tyrannical rule. After drinking it, she found herself floating and flew all they way to the moon. Hou Yi loved his divinely beautiful wife so much, he refused to shoot down the moon.</a:t>
            </a:r>
          </a:p>
          <a:p>
            <a:r>
              <a:rPr lang="zh-CN" altLang="en-US" sz="2400" dirty="0"/>
              <a:t>         </a:t>
            </a:r>
            <a:r>
              <a:rPr lang="en-US" altLang="zh-CN" sz="2400" dirty="0"/>
              <a:t>People believed that the lady was a god who lived in the moon that made the moon shine. </a:t>
            </a:r>
            <a:r>
              <a:rPr lang="en-US" altLang="zh-CN" sz="2400" u="sng" dirty="0"/>
              <a:t>       5.        </a:t>
            </a:r>
            <a:r>
              <a:rPr lang="en-US" altLang="zh-CN" sz="2400" dirty="0"/>
              <a:t>   And on this magical occasion, children who make wishes to the Lady on the Moon will find their dreams come true.</a:t>
            </a:r>
          </a:p>
          <a:p>
            <a:endParaRPr lang="en-US" altLang="zh-CN" sz="2400" dirty="0"/>
          </a:p>
          <a:p>
            <a:r>
              <a:rPr lang="en-US" altLang="zh-CN" sz="2400" dirty="0"/>
              <a:t>A. The story about the lady takes place around 2170 B.C. </a:t>
            </a:r>
          </a:p>
          <a:p>
            <a:r>
              <a:rPr lang="en-US" altLang="zh-CN" sz="2400" dirty="0"/>
              <a:t>B. in hope that they will be as lovely as the moon.</a:t>
            </a:r>
          </a:p>
          <a:p>
            <a:r>
              <a:rPr lang="en-US" altLang="zh-CN" sz="2400" dirty="0"/>
              <a:t>C. One day, Hou Yi stole the elixir of life from a goddess.</a:t>
            </a:r>
          </a:p>
          <a:p>
            <a:r>
              <a:rPr lang="en-US" altLang="zh-CN" sz="2400" dirty="0"/>
              <a:t>D. hoping that they will live on the Moon in future.</a:t>
            </a:r>
          </a:p>
          <a:p>
            <a:r>
              <a:rPr lang="en-US" altLang="zh-CN" sz="2400" dirty="0"/>
              <a:t>E. It is held on the 15th day of the 8th lunar month.</a:t>
            </a:r>
          </a:p>
          <a:p>
            <a:r>
              <a:rPr lang="en-US" altLang="zh-CN" sz="2400" dirty="0"/>
              <a:t>F. Long time ago, there was a man named Hou Yi.</a:t>
            </a:r>
          </a:p>
          <a:p>
            <a:r>
              <a:rPr lang="en-US" altLang="zh-CN" sz="2400" dirty="0"/>
              <a:t>G. Girls who wanted to be a beauty and have a handsome husband should worship the</a:t>
            </a:r>
          </a:p>
          <a:p>
            <a:r>
              <a:rPr lang="en-US" altLang="zh-CN" sz="2400" dirty="0"/>
              <a:t>     moon.</a:t>
            </a:r>
            <a:endParaRPr lang="zh-CN" altLang="en-US" sz="2400" dirty="0"/>
          </a:p>
        </p:txBody>
      </p:sp>
      <p:pic>
        <p:nvPicPr>
          <p:cNvPr id="4" name="图片 3">
            <a:extLst>
              <a:ext uri="{FF2B5EF4-FFF2-40B4-BE49-F238E27FC236}">
                <a16:creationId xmlns:a16="http://schemas.microsoft.com/office/drawing/2014/main" id="{0E7E17EA-0481-4026-8C40-9EF7E8F78A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3" r="66761" b="57292"/>
          <a:stretch/>
        </p:blipFill>
        <p:spPr>
          <a:xfrm>
            <a:off x="164223" y="-688365"/>
            <a:ext cx="4091113" cy="2657475"/>
          </a:xfrm>
          <a:prstGeom prst="rect">
            <a:avLst/>
          </a:prstGeom>
        </p:spPr>
      </p:pic>
      <p:sp>
        <p:nvSpPr>
          <p:cNvPr id="6" name="文本框 5">
            <a:extLst>
              <a:ext uri="{FF2B5EF4-FFF2-40B4-BE49-F238E27FC236}">
                <a16:creationId xmlns:a16="http://schemas.microsoft.com/office/drawing/2014/main" id="{BE5BD1D8-5327-42F1-AC04-36CA9F0FE394}"/>
              </a:ext>
            </a:extLst>
          </p:cNvPr>
          <p:cNvSpPr txBox="1"/>
          <p:nvPr/>
        </p:nvSpPr>
        <p:spPr>
          <a:xfrm>
            <a:off x="1509302" y="2415985"/>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G</a:t>
            </a:r>
            <a:endParaRPr lang="zh-CN" altLang="en-US" sz="2800" dirty="0">
              <a:solidFill>
                <a:srgbClr val="FF0000"/>
              </a:solidFill>
            </a:endParaRPr>
          </a:p>
        </p:txBody>
      </p:sp>
      <p:pic>
        <p:nvPicPr>
          <p:cNvPr id="8" name="图片 7" descr="水印">
            <a:extLst>
              <a:ext uri="{FF2B5EF4-FFF2-40B4-BE49-F238E27FC236}">
                <a16:creationId xmlns:a16="http://schemas.microsoft.com/office/drawing/2014/main" id="{593CE172-9946-41C9-9875-6F473ABE7702}"/>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80567964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admire the full moon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watch the full moon to celebrate the festival</a:t>
            </a: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0D2923D5-BA21-4CA0-970D-1A3FE35F63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a:extLst>
              <a:ext uri="{FF2B5EF4-FFF2-40B4-BE49-F238E27FC236}">
                <a16:creationId xmlns:a16="http://schemas.microsoft.com/office/drawing/2014/main" id="{885B378A-18F0-4E82-8DFE-2D8157D74CB2}"/>
              </a:ext>
            </a:extLst>
          </p:cNvPr>
          <p:cNvSpPr txBox="1"/>
          <p:nvPr/>
        </p:nvSpPr>
        <p:spPr>
          <a:xfrm>
            <a:off x="3044871" y="323658"/>
            <a:ext cx="6869353"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a:t>
            </a:r>
            <a:r>
              <a:rPr lang="en-US" altLang="zh-CN" sz="2800" dirty="0"/>
              <a:t> of  the Mid-Autumn Festival. </a:t>
            </a:r>
            <a:endParaRPr lang="zh-CN" altLang="en-US" sz="2800" dirty="0"/>
          </a:p>
        </p:txBody>
      </p:sp>
      <p:pic>
        <p:nvPicPr>
          <p:cNvPr id="4" name="图片 3">
            <a:extLst>
              <a:ext uri="{FF2B5EF4-FFF2-40B4-BE49-F238E27FC236}">
                <a16:creationId xmlns:a16="http://schemas.microsoft.com/office/drawing/2014/main" id="{2A2657EC-AA28-49AB-9E94-F7018DF1B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p:blipFill>
        <p:spPr>
          <a:xfrm>
            <a:off x="346732" y="-743470"/>
            <a:ext cx="4091113" cy="2657475"/>
          </a:xfrm>
          <a:prstGeom prst="rect">
            <a:avLst/>
          </a:prstGeom>
        </p:spPr>
      </p:pic>
      <p:pic>
        <p:nvPicPr>
          <p:cNvPr id="10" name="图片 9">
            <a:extLst>
              <a:ext uri="{FF2B5EF4-FFF2-40B4-BE49-F238E27FC236}">
                <a16:creationId xmlns:a16="http://schemas.microsoft.com/office/drawing/2014/main" id="{95D8A02B-AFB1-48CD-A28A-1A8E9E59D53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144621" y="1183373"/>
            <a:ext cx="3710940" cy="5440064"/>
          </a:xfrm>
          <a:prstGeom prst="rect">
            <a:avLst/>
          </a:prstGeom>
          <a:noFill/>
          <a:ln>
            <a:noFill/>
          </a:ln>
        </p:spPr>
      </p:pic>
      <p:sp>
        <p:nvSpPr>
          <p:cNvPr id="11" name="矩形 10">
            <a:extLst>
              <a:ext uri="{FF2B5EF4-FFF2-40B4-BE49-F238E27FC236}">
                <a16:creationId xmlns:a16="http://schemas.microsoft.com/office/drawing/2014/main" id="{9FA671FD-619A-42C4-8C70-2D6EB932018D}"/>
              </a:ext>
            </a:extLst>
          </p:cNvPr>
          <p:cNvSpPr/>
          <p:nvPr/>
        </p:nvSpPr>
        <p:spPr>
          <a:xfrm>
            <a:off x="893128" y="2071659"/>
            <a:ext cx="6930102" cy="1754326"/>
          </a:xfrm>
          <a:prstGeom prst="rect">
            <a:avLst/>
          </a:prstGeom>
          <a:noFill/>
        </p:spPr>
        <p:txBody>
          <a:bodyPr wrap="none" lIns="91440" tIns="45720" rIns="91440" bIns="45720">
            <a:spAutoFit/>
          </a:bodyPr>
          <a:lstStyle/>
          <a:p>
            <a:pPr algn="ctr"/>
            <a:r>
              <a:rPr lang="en-US" altLang="zh-CN" sz="5400" b="1" kern="0" cap="none" spc="0" dirty="0">
                <a:ln w="22225">
                  <a:solidFill>
                    <a:schemeClr val="accent2"/>
                  </a:solidFill>
                  <a:prstDash val="solid"/>
                </a:ln>
                <a:solidFill>
                  <a:schemeClr val="accent2">
                    <a:lumMod val="40000"/>
                    <a:lumOff val="60000"/>
                  </a:schemeClr>
                </a:solidFill>
                <a:effectLst/>
                <a:latin typeface="等线" panose="02010600030101010101" pitchFamily="2" charset="-122"/>
                <a:ea typeface="宋体" panose="02010600030101010101" pitchFamily="2" charset="-122"/>
                <a:cs typeface="宋体" panose="02010600030101010101" pitchFamily="2" charset="-122"/>
              </a:rPr>
              <a:t>Admire the full moon</a:t>
            </a:r>
          </a:p>
          <a:p>
            <a:pPr algn="ctr"/>
            <a:r>
              <a:rPr lang="zh-CN" altLang="zh-CN" sz="5400" b="1" kern="0" cap="none" spc="0" dirty="0">
                <a:ln w="22225">
                  <a:solidFill>
                    <a:schemeClr val="accent2"/>
                  </a:solidFill>
                  <a:prstDash val="solid"/>
                </a:ln>
                <a:solidFill>
                  <a:schemeClr val="accent2">
                    <a:lumMod val="40000"/>
                    <a:lumOff val="60000"/>
                  </a:schemeClr>
                </a:solidFill>
                <a:effectLst/>
                <a:latin typeface="等线" panose="02010600030101010101" pitchFamily="2" charset="-122"/>
                <a:ea typeface="宋体" panose="02010600030101010101" pitchFamily="2" charset="-122"/>
                <a:cs typeface="宋体" panose="02010600030101010101" pitchFamily="2" charset="-122"/>
              </a:rPr>
              <a:t>赏月</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3" name="文本框 12">
            <a:extLst>
              <a:ext uri="{FF2B5EF4-FFF2-40B4-BE49-F238E27FC236}">
                <a16:creationId xmlns:a16="http://schemas.microsoft.com/office/drawing/2014/main" id="{C1579BCE-8178-421B-803A-10CE84530110}"/>
              </a:ext>
            </a:extLst>
          </p:cNvPr>
          <p:cNvSpPr txBox="1"/>
          <p:nvPr/>
        </p:nvSpPr>
        <p:spPr>
          <a:xfrm>
            <a:off x="807007" y="4582337"/>
            <a:ext cx="6694832" cy="1569660"/>
          </a:xfrm>
          <a:prstGeom prst="rect">
            <a:avLst/>
          </a:prstGeom>
          <a:noFill/>
        </p:spPr>
        <p:txBody>
          <a:bodyPr wrap="square" rtlCol="0">
            <a:spAutoFit/>
          </a:bodyPr>
          <a:lstStyle/>
          <a:p>
            <a:pPr algn="l">
              <a:spcBef>
                <a:spcPts val="755"/>
              </a:spcBef>
              <a:spcAft>
                <a:spcPts val="2160"/>
              </a:spcAft>
            </a:pPr>
            <a:r>
              <a:rPr lang="zh-CN" altLang="zh-CN" sz="2400" kern="0" dirty="0">
                <a:effectLst/>
                <a:latin typeface="等线" panose="02010600030101010101" pitchFamily="2" charset="-122"/>
                <a:ea typeface="宋体" panose="02010600030101010101" pitchFamily="2" charset="-122"/>
                <a:cs typeface="宋体" panose="02010600030101010101" pitchFamily="2" charset="-122"/>
              </a:rPr>
              <a:t>碧空如洗，圆月如盘。人们在尽情赏月之际，会情不自禁地想念远游在外、客居异乡的亲人。中国人历来把家人团圆、亲友团聚，共享天伦之乐看得极其珍贵，历来有</a:t>
            </a:r>
            <a:r>
              <a:rPr lang="en-US" altLang="zh-CN" sz="2400" kern="0" dirty="0">
                <a:effectLst/>
                <a:latin typeface="等线" panose="02010600030101010101" pitchFamily="2" charset="-122"/>
                <a:ea typeface="宋体" panose="02010600030101010101" pitchFamily="2" charset="-122"/>
                <a:cs typeface="宋体" panose="02010600030101010101" pitchFamily="2" charset="-122"/>
              </a:rPr>
              <a:t>“</a:t>
            </a:r>
            <a:r>
              <a:rPr lang="zh-CN" altLang="zh-CN" sz="2400" kern="0" dirty="0">
                <a:effectLst/>
                <a:latin typeface="等线" panose="02010600030101010101" pitchFamily="2" charset="-122"/>
                <a:ea typeface="宋体" panose="02010600030101010101" pitchFamily="2" charset="-122"/>
                <a:cs typeface="宋体" panose="02010600030101010101" pitchFamily="2" charset="-122"/>
              </a:rPr>
              <a:t>花好月圆人团聚</a:t>
            </a:r>
            <a:r>
              <a:rPr lang="en-US" altLang="zh-CN" sz="2400" kern="0" dirty="0">
                <a:effectLst/>
                <a:latin typeface="等线" panose="02010600030101010101" pitchFamily="2" charset="-122"/>
                <a:ea typeface="宋体" panose="02010600030101010101" pitchFamily="2" charset="-122"/>
                <a:cs typeface="宋体" panose="02010600030101010101" pitchFamily="2" charset="-122"/>
              </a:rPr>
              <a:t>”</a:t>
            </a:r>
            <a:r>
              <a:rPr lang="zh-CN" altLang="zh-CN" sz="2400" kern="0" dirty="0">
                <a:effectLst/>
                <a:latin typeface="等线" panose="02010600030101010101" pitchFamily="2" charset="-122"/>
                <a:ea typeface="宋体" panose="02010600030101010101" pitchFamily="2" charset="-122"/>
                <a:cs typeface="宋体" panose="02010600030101010101" pitchFamily="2" charset="-122"/>
              </a:rPr>
              <a:t>之谓。</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7" name="图片 6" descr="水印">
            <a:extLst>
              <a:ext uri="{FF2B5EF4-FFF2-40B4-BE49-F238E27FC236}">
                <a16:creationId xmlns:a16="http://schemas.microsoft.com/office/drawing/2014/main" id="{07560E7B-9C08-4A3A-868C-B6F14B7E3F47}"/>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1638072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admire the full moon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watch the full moon to celebrate the festival</a:t>
            </a: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0D2923D5-BA21-4CA0-970D-1A3FE35F63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a:extLst>
              <a:ext uri="{FF2B5EF4-FFF2-40B4-BE49-F238E27FC236}">
                <a16:creationId xmlns:a16="http://schemas.microsoft.com/office/drawing/2014/main" id="{885B378A-18F0-4E82-8DFE-2D8157D74CB2}"/>
              </a:ext>
            </a:extLst>
          </p:cNvPr>
          <p:cNvSpPr txBox="1"/>
          <p:nvPr/>
        </p:nvSpPr>
        <p:spPr>
          <a:xfrm>
            <a:off x="2901747" y="281518"/>
            <a:ext cx="6754837"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a:t>
            </a:r>
            <a:r>
              <a:rPr lang="en-US" altLang="zh-CN" sz="2800" dirty="0"/>
              <a:t> of the  Mid-Autumn Festival. </a:t>
            </a:r>
            <a:endParaRPr lang="zh-CN" altLang="en-US" sz="2800" dirty="0"/>
          </a:p>
        </p:txBody>
      </p:sp>
      <p:pic>
        <p:nvPicPr>
          <p:cNvPr id="4" name="图片 3">
            <a:extLst>
              <a:ext uri="{FF2B5EF4-FFF2-40B4-BE49-F238E27FC236}">
                <a16:creationId xmlns:a16="http://schemas.microsoft.com/office/drawing/2014/main" id="{2A2657EC-AA28-49AB-9E94-F7018DF1B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p:blipFill>
        <p:spPr>
          <a:xfrm>
            <a:off x="346732" y="-743470"/>
            <a:ext cx="4091113" cy="2657475"/>
          </a:xfrm>
          <a:prstGeom prst="rect">
            <a:avLst/>
          </a:prstGeom>
        </p:spPr>
      </p:pic>
      <p:sp>
        <p:nvSpPr>
          <p:cNvPr id="11" name="矩形 10">
            <a:extLst>
              <a:ext uri="{FF2B5EF4-FFF2-40B4-BE49-F238E27FC236}">
                <a16:creationId xmlns:a16="http://schemas.microsoft.com/office/drawing/2014/main" id="{9FA671FD-619A-42C4-8C70-2D6EB932018D}"/>
              </a:ext>
            </a:extLst>
          </p:cNvPr>
          <p:cNvSpPr/>
          <p:nvPr/>
        </p:nvSpPr>
        <p:spPr>
          <a:xfrm>
            <a:off x="2193163" y="2071659"/>
            <a:ext cx="4330032" cy="1754326"/>
          </a:xfrm>
          <a:prstGeom prst="rect">
            <a:avLst/>
          </a:prstGeom>
          <a:noFill/>
        </p:spPr>
        <p:txBody>
          <a:bodyPr wrap="none" lIns="91440" tIns="45720" rIns="91440" bIns="45720">
            <a:spAutoFit/>
          </a:bodyPr>
          <a:lstStyle/>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pitchFamily="2" charset="-122"/>
                <a:cs typeface="宋体" panose="02010600030101010101" pitchFamily="2" charset="-122"/>
              </a:rPr>
              <a:t>light lanterns</a:t>
            </a:r>
          </a:p>
          <a:p>
            <a:pPr algn="ctr"/>
            <a:r>
              <a:rPr lang="zh-CN" altLang="en-US" sz="5400" b="1" cap="none" spc="0" dirty="0">
                <a:ln w="22225">
                  <a:solidFill>
                    <a:schemeClr val="accent2"/>
                  </a:solidFill>
                  <a:prstDash val="solid"/>
                </a:ln>
                <a:solidFill>
                  <a:schemeClr val="accent2">
                    <a:lumMod val="40000"/>
                    <a:lumOff val="60000"/>
                  </a:schemeClr>
                </a:solidFill>
                <a:effectLst/>
              </a:rPr>
              <a:t>点灯笼</a:t>
            </a:r>
          </a:p>
        </p:txBody>
      </p:sp>
      <p:sp>
        <p:nvSpPr>
          <p:cNvPr id="13" name="文本框 12">
            <a:extLst>
              <a:ext uri="{FF2B5EF4-FFF2-40B4-BE49-F238E27FC236}">
                <a16:creationId xmlns:a16="http://schemas.microsoft.com/office/drawing/2014/main" id="{C1579BCE-8178-421B-803A-10CE84530110}"/>
              </a:ext>
            </a:extLst>
          </p:cNvPr>
          <p:cNvSpPr txBox="1"/>
          <p:nvPr/>
        </p:nvSpPr>
        <p:spPr>
          <a:xfrm>
            <a:off x="807007" y="4582337"/>
            <a:ext cx="6694832" cy="1200329"/>
          </a:xfrm>
          <a:prstGeom prst="rect">
            <a:avLst/>
          </a:prstGeom>
          <a:noFill/>
        </p:spPr>
        <p:txBody>
          <a:bodyPr wrap="square" rtlCol="0">
            <a:spAutoFit/>
          </a:bodyPr>
          <a:lstStyle/>
          <a:p>
            <a:pPr>
              <a:spcBef>
                <a:spcPts val="755"/>
              </a:spcBef>
              <a:spcAft>
                <a:spcPts val="2160"/>
              </a:spcAft>
            </a:pPr>
            <a:r>
              <a:rPr lang="zh-CN" altLang="zh-CN" sz="2400" kern="0" dirty="0">
                <a:latin typeface="等线" panose="02010600030101010101" pitchFamily="2" charset="-122"/>
                <a:cs typeface="宋体" panose="02010600030101010101" pitchFamily="2" charset="-122"/>
              </a:rPr>
              <a:t>中秋之夜，天清如水，月明如镜，可谓良辰之美景，然而对此人们并未满足，于是便有燃灯以助月色的风俗。</a:t>
            </a: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39556EEC-0375-4931-A278-1AF010815AB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833650" y="1262885"/>
            <a:ext cx="3862313" cy="5348316"/>
          </a:xfrm>
          <a:prstGeom prst="rect">
            <a:avLst/>
          </a:prstGeom>
          <a:noFill/>
          <a:ln>
            <a:noFill/>
          </a:ln>
        </p:spPr>
      </p:pic>
      <p:pic>
        <p:nvPicPr>
          <p:cNvPr id="7" name="图片 6" descr="水印">
            <a:extLst>
              <a:ext uri="{FF2B5EF4-FFF2-40B4-BE49-F238E27FC236}">
                <a16:creationId xmlns:a16="http://schemas.microsoft.com/office/drawing/2014/main" id="{0C0AC9DA-0C47-41AE-9503-38BBB7405F45}"/>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14717399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admire the full moon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watch the full moon to celebrate the festival</a:t>
            </a: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0D2923D5-BA21-4CA0-970D-1A3FE35F63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a:extLst>
              <a:ext uri="{FF2B5EF4-FFF2-40B4-BE49-F238E27FC236}">
                <a16:creationId xmlns:a16="http://schemas.microsoft.com/office/drawing/2014/main" id="{885B378A-18F0-4E82-8DFE-2D8157D74CB2}"/>
              </a:ext>
            </a:extLst>
          </p:cNvPr>
          <p:cNvSpPr txBox="1"/>
          <p:nvPr/>
        </p:nvSpPr>
        <p:spPr>
          <a:xfrm>
            <a:off x="3044872" y="323658"/>
            <a:ext cx="6584158"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a:t>
            </a:r>
            <a:r>
              <a:rPr lang="en-US" altLang="zh-CN" sz="2800" dirty="0"/>
              <a:t> of the Mid-Autumn Festival. </a:t>
            </a:r>
            <a:endParaRPr lang="zh-CN" altLang="en-US" sz="2800" dirty="0"/>
          </a:p>
        </p:txBody>
      </p:sp>
      <p:pic>
        <p:nvPicPr>
          <p:cNvPr id="4" name="图片 3">
            <a:extLst>
              <a:ext uri="{FF2B5EF4-FFF2-40B4-BE49-F238E27FC236}">
                <a16:creationId xmlns:a16="http://schemas.microsoft.com/office/drawing/2014/main" id="{2A2657EC-AA28-49AB-9E94-F7018DF1B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p:blipFill>
        <p:spPr>
          <a:xfrm>
            <a:off x="346732" y="-743470"/>
            <a:ext cx="4091113" cy="2657475"/>
          </a:xfrm>
          <a:prstGeom prst="rect">
            <a:avLst/>
          </a:prstGeom>
        </p:spPr>
      </p:pic>
      <p:sp>
        <p:nvSpPr>
          <p:cNvPr id="11" name="矩形 10">
            <a:extLst>
              <a:ext uri="{FF2B5EF4-FFF2-40B4-BE49-F238E27FC236}">
                <a16:creationId xmlns:a16="http://schemas.microsoft.com/office/drawing/2014/main" id="{9FA671FD-619A-42C4-8C70-2D6EB932018D}"/>
              </a:ext>
            </a:extLst>
          </p:cNvPr>
          <p:cNvSpPr/>
          <p:nvPr/>
        </p:nvSpPr>
        <p:spPr>
          <a:xfrm>
            <a:off x="1221542" y="1872021"/>
            <a:ext cx="6432606" cy="1754326"/>
          </a:xfrm>
          <a:prstGeom prst="rect">
            <a:avLst/>
          </a:prstGeom>
          <a:noFill/>
        </p:spPr>
        <p:txBody>
          <a:bodyPr wrap="square" lIns="91440" tIns="45720" rIns="91440" bIns="45720">
            <a:spAutoFit/>
          </a:bodyPr>
          <a:lstStyle/>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pitchFamily="2" charset="-122"/>
                <a:cs typeface="宋体" panose="02010600030101010101" pitchFamily="2" charset="-122"/>
              </a:rPr>
              <a:t>play with lanterns </a:t>
            </a:r>
          </a:p>
          <a:p>
            <a:pPr algn="ctr"/>
            <a:r>
              <a:rPr lang="zh-CN" altLang="en-US" sz="5400" b="1" kern="0" dirty="0">
                <a:ln w="22225">
                  <a:solidFill>
                    <a:schemeClr val="accent2"/>
                  </a:solidFill>
                  <a:prstDash val="solid"/>
                </a:ln>
                <a:solidFill>
                  <a:schemeClr val="accent2">
                    <a:lumMod val="40000"/>
                    <a:lumOff val="60000"/>
                  </a:schemeClr>
                </a:solidFill>
                <a:latin typeface="等线" panose="02010600030101010101" pitchFamily="2" charset="-122"/>
                <a:cs typeface="宋体" panose="02010600030101010101" pitchFamily="2" charset="-122"/>
              </a:rPr>
              <a:t>玩花灯</a:t>
            </a:r>
          </a:p>
        </p:txBody>
      </p:sp>
      <p:sp>
        <p:nvSpPr>
          <p:cNvPr id="13" name="文本框 12">
            <a:extLst>
              <a:ext uri="{FF2B5EF4-FFF2-40B4-BE49-F238E27FC236}">
                <a16:creationId xmlns:a16="http://schemas.microsoft.com/office/drawing/2014/main" id="{C1579BCE-8178-421B-803A-10CE84530110}"/>
              </a:ext>
            </a:extLst>
          </p:cNvPr>
          <p:cNvSpPr txBox="1"/>
          <p:nvPr/>
        </p:nvSpPr>
        <p:spPr>
          <a:xfrm>
            <a:off x="807007" y="4974738"/>
            <a:ext cx="6694832" cy="830997"/>
          </a:xfrm>
          <a:prstGeom prst="rect">
            <a:avLst/>
          </a:prstGeom>
          <a:noFill/>
        </p:spPr>
        <p:txBody>
          <a:bodyPr wrap="square" rtlCol="0">
            <a:spAutoFit/>
          </a:bodyPr>
          <a:lstStyle/>
          <a:p>
            <a:r>
              <a:rPr lang="zh-CN" altLang="zh-CN" sz="2400" dirty="0"/>
              <a:t>中秋玩花灯主要只是在家庭、儿童之间进行的，多集中在南方。</a:t>
            </a:r>
          </a:p>
        </p:txBody>
      </p:sp>
      <p:pic>
        <p:nvPicPr>
          <p:cNvPr id="12" name="图片 11">
            <a:extLst>
              <a:ext uri="{FF2B5EF4-FFF2-40B4-BE49-F238E27FC236}">
                <a16:creationId xmlns:a16="http://schemas.microsoft.com/office/drawing/2014/main" id="{6A8610B4-A927-495D-97EA-3F3D0A95D72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054670" y="1183371"/>
            <a:ext cx="3729163" cy="5416211"/>
          </a:xfrm>
          <a:prstGeom prst="rect">
            <a:avLst/>
          </a:prstGeom>
          <a:noFill/>
          <a:ln>
            <a:noFill/>
          </a:ln>
        </p:spPr>
      </p:pic>
      <p:pic>
        <p:nvPicPr>
          <p:cNvPr id="7" name="图片 6" descr="水印">
            <a:extLst>
              <a:ext uri="{FF2B5EF4-FFF2-40B4-BE49-F238E27FC236}">
                <a16:creationId xmlns:a16="http://schemas.microsoft.com/office/drawing/2014/main" id="{37A6E647-727E-4A5B-BF29-3C414DC47691}"/>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19088843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admire the full moon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pitchFamily="2" charset="-122"/>
                <a:cs typeface="宋体" panose="02010600030101010101" pitchFamily="2" charset="-122"/>
              </a:rPr>
              <a:t>watch the full moon to celebrate the festival</a:t>
            </a:r>
            <a:r>
              <a:rPr lang="zh-CN" altLang="zh-CN" sz="1800" kern="0" dirty="0">
                <a:effectLst/>
                <a:latin typeface="等线" panose="02010600030101010101" pitchFamily="2"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0D2923D5-BA21-4CA0-970D-1A3FE35F63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a:extLst>
              <a:ext uri="{FF2B5EF4-FFF2-40B4-BE49-F238E27FC236}">
                <a16:creationId xmlns:a16="http://schemas.microsoft.com/office/drawing/2014/main" id="{885B378A-18F0-4E82-8DFE-2D8157D74CB2}"/>
              </a:ext>
            </a:extLst>
          </p:cNvPr>
          <p:cNvSpPr txBox="1"/>
          <p:nvPr/>
        </p:nvSpPr>
        <p:spPr>
          <a:xfrm>
            <a:off x="2798382" y="280093"/>
            <a:ext cx="7267970"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a:t>
            </a:r>
            <a:r>
              <a:rPr lang="en-US" altLang="zh-CN" sz="2800" dirty="0"/>
              <a:t> of the Mid-Autumn Festival. </a:t>
            </a:r>
            <a:endParaRPr lang="zh-CN" altLang="en-US" sz="2800" dirty="0"/>
          </a:p>
        </p:txBody>
      </p:sp>
      <p:pic>
        <p:nvPicPr>
          <p:cNvPr id="4" name="图片 3">
            <a:extLst>
              <a:ext uri="{FF2B5EF4-FFF2-40B4-BE49-F238E27FC236}">
                <a16:creationId xmlns:a16="http://schemas.microsoft.com/office/drawing/2014/main" id="{2A2657EC-AA28-49AB-9E94-F7018DF1B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p:blipFill>
        <p:spPr>
          <a:xfrm>
            <a:off x="346732" y="-743470"/>
            <a:ext cx="4091113" cy="2657475"/>
          </a:xfrm>
          <a:prstGeom prst="rect">
            <a:avLst/>
          </a:prstGeom>
        </p:spPr>
      </p:pic>
      <p:sp>
        <p:nvSpPr>
          <p:cNvPr id="11" name="矩形 10">
            <a:extLst>
              <a:ext uri="{FF2B5EF4-FFF2-40B4-BE49-F238E27FC236}">
                <a16:creationId xmlns:a16="http://schemas.microsoft.com/office/drawing/2014/main" id="{9FA671FD-619A-42C4-8C70-2D6EB932018D}"/>
              </a:ext>
            </a:extLst>
          </p:cNvPr>
          <p:cNvSpPr/>
          <p:nvPr/>
        </p:nvSpPr>
        <p:spPr>
          <a:xfrm>
            <a:off x="1102681" y="1364813"/>
            <a:ext cx="5620448" cy="2585323"/>
          </a:xfrm>
          <a:prstGeom prst="rect">
            <a:avLst/>
          </a:prstGeom>
          <a:noFill/>
        </p:spPr>
        <p:txBody>
          <a:bodyPr wrap="none" lIns="91440" tIns="45720" rIns="91440" bIns="45720">
            <a:spAutoFit/>
          </a:bodyPr>
          <a:lstStyle/>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pitchFamily="2" charset="-122"/>
                <a:cs typeface="宋体" panose="02010600030101010101" pitchFamily="2" charset="-122"/>
              </a:rPr>
              <a:t>offering sacrifice </a:t>
            </a:r>
          </a:p>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pitchFamily="2" charset="-122"/>
                <a:cs typeface="宋体" panose="02010600030101010101" pitchFamily="2" charset="-122"/>
              </a:rPr>
              <a:t>to the moon</a:t>
            </a:r>
          </a:p>
          <a:p>
            <a:pPr algn="ctr"/>
            <a:r>
              <a:rPr lang="zh-CN" altLang="en-US" sz="5400" b="1" kern="0" dirty="0">
                <a:ln w="22225">
                  <a:solidFill>
                    <a:schemeClr val="accent2"/>
                  </a:solidFill>
                  <a:prstDash val="solid"/>
                </a:ln>
                <a:solidFill>
                  <a:schemeClr val="accent2">
                    <a:lumMod val="40000"/>
                    <a:lumOff val="60000"/>
                  </a:schemeClr>
                </a:solidFill>
                <a:latin typeface="等线" panose="02010600030101010101" pitchFamily="2" charset="-122"/>
                <a:ea typeface="宋体" panose="02010600030101010101" pitchFamily="2" charset="-122"/>
                <a:cs typeface="宋体" panose="02010600030101010101" pitchFamily="2" charset="-122"/>
              </a:rPr>
              <a:t>祭</a:t>
            </a:r>
            <a:r>
              <a:rPr lang="zh-CN" altLang="zh-CN" sz="5400" b="1" kern="0" cap="none" spc="0" dirty="0">
                <a:ln w="22225">
                  <a:solidFill>
                    <a:schemeClr val="accent2"/>
                  </a:solidFill>
                  <a:prstDash val="solid"/>
                </a:ln>
                <a:solidFill>
                  <a:schemeClr val="accent2">
                    <a:lumMod val="40000"/>
                    <a:lumOff val="60000"/>
                  </a:schemeClr>
                </a:solidFill>
                <a:effectLst/>
                <a:latin typeface="等线" panose="02010600030101010101" pitchFamily="2" charset="-122"/>
                <a:ea typeface="宋体" panose="02010600030101010101" pitchFamily="2" charset="-122"/>
                <a:cs typeface="宋体" panose="02010600030101010101" pitchFamily="2" charset="-122"/>
              </a:rPr>
              <a:t>月</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3" name="文本框 12">
            <a:extLst>
              <a:ext uri="{FF2B5EF4-FFF2-40B4-BE49-F238E27FC236}">
                <a16:creationId xmlns:a16="http://schemas.microsoft.com/office/drawing/2014/main" id="{C1579BCE-8178-421B-803A-10CE84530110}"/>
              </a:ext>
            </a:extLst>
          </p:cNvPr>
          <p:cNvSpPr txBox="1"/>
          <p:nvPr/>
        </p:nvSpPr>
        <p:spPr>
          <a:xfrm>
            <a:off x="807007" y="4582337"/>
            <a:ext cx="6694832" cy="830997"/>
          </a:xfrm>
          <a:prstGeom prst="rect">
            <a:avLst/>
          </a:prstGeom>
          <a:noFill/>
        </p:spPr>
        <p:txBody>
          <a:bodyPr wrap="square" rtlCol="0">
            <a:spAutoFit/>
          </a:bodyPr>
          <a:lstStyle/>
          <a:p>
            <a:r>
              <a:rPr lang="zh-CN" altLang="zh-CN" sz="2400" dirty="0"/>
              <a:t>中秋祭月仪式是一种古老的祭祀礼仪，表达人们祈求月神降福人间的一种美好心愿。</a:t>
            </a:r>
          </a:p>
        </p:txBody>
      </p:sp>
      <p:pic>
        <p:nvPicPr>
          <p:cNvPr id="12" name="图片 11">
            <a:extLst>
              <a:ext uri="{FF2B5EF4-FFF2-40B4-BE49-F238E27FC236}">
                <a16:creationId xmlns:a16="http://schemas.microsoft.com/office/drawing/2014/main" id="{EE4417AD-3AA0-4E35-9405-00286165A64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661586" y="1183373"/>
            <a:ext cx="4305127" cy="5348316"/>
          </a:xfrm>
          <a:prstGeom prst="rect">
            <a:avLst/>
          </a:prstGeom>
          <a:noFill/>
          <a:ln>
            <a:noFill/>
          </a:ln>
        </p:spPr>
      </p:pic>
      <p:pic>
        <p:nvPicPr>
          <p:cNvPr id="7" name="图片 6" descr="水印">
            <a:extLst>
              <a:ext uri="{FF2B5EF4-FFF2-40B4-BE49-F238E27FC236}">
                <a16:creationId xmlns:a16="http://schemas.microsoft.com/office/drawing/2014/main" id="{A7A13CAD-17DA-479B-9309-8504E8C000A9}"/>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5463604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3838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333333"/>
              </a:solidFill>
              <a:effectLst/>
              <a:uLnTx/>
              <a:uFillTx/>
              <a:latin typeface="PingFang SC"/>
              <a:ea typeface="宋体" panose="02010600030101010101" pitchFamily="2" charset="-122"/>
              <a:cs typeface="+mn-cs"/>
            </a:endParaRPr>
          </a:p>
        </p:txBody>
      </p:sp>
      <p:sp>
        <p:nvSpPr>
          <p:cNvPr id="2" name="文本框 1">
            <a:extLst>
              <a:ext uri="{FF2B5EF4-FFF2-40B4-BE49-F238E27FC236}">
                <a16:creationId xmlns:a16="http://schemas.microsoft.com/office/drawing/2014/main" id="{BD93DEE0-4E51-49F4-8C62-7D3117FC81D2}"/>
              </a:ext>
            </a:extLst>
          </p:cNvPr>
          <p:cNvSpPr txBox="1"/>
          <p:nvPr/>
        </p:nvSpPr>
        <p:spPr>
          <a:xfrm>
            <a:off x="4598552" y="77182"/>
            <a:ext cx="2725973" cy="523220"/>
          </a:xfrm>
          <a:prstGeom prst="rect">
            <a:avLst/>
          </a:prstGeom>
          <a:noFill/>
        </p:spPr>
        <p:txBody>
          <a:bodyPr wrap="square" rtlCol="0">
            <a:spAutoFit/>
          </a:bodyPr>
          <a:lstStyle/>
          <a:p>
            <a:r>
              <a:rPr lang="zh-CN" altLang="en-US" sz="2800" b="1" dirty="0">
                <a:solidFill>
                  <a:srgbClr val="FF0000"/>
                </a:solidFill>
              </a:rPr>
              <a:t>翻译下列句子</a:t>
            </a:r>
          </a:p>
        </p:txBody>
      </p:sp>
      <p:sp>
        <p:nvSpPr>
          <p:cNvPr id="4" name="文本框 3">
            <a:extLst>
              <a:ext uri="{FF2B5EF4-FFF2-40B4-BE49-F238E27FC236}">
                <a16:creationId xmlns:a16="http://schemas.microsoft.com/office/drawing/2014/main" id="{2887A8D3-0F27-4220-B78E-BEC51C7F7A25}"/>
              </a:ext>
            </a:extLst>
          </p:cNvPr>
          <p:cNvSpPr txBox="1"/>
          <p:nvPr/>
        </p:nvSpPr>
        <p:spPr>
          <a:xfrm>
            <a:off x="330079" y="600192"/>
            <a:ext cx="10905113" cy="461665"/>
          </a:xfrm>
          <a:prstGeom prst="rect">
            <a:avLst/>
          </a:prstGeom>
          <a:noFill/>
        </p:spPr>
        <p:txBody>
          <a:bodyPr wrap="square" rtlCol="0">
            <a:spAutoFit/>
          </a:bodyPr>
          <a:lstStyle/>
          <a:p>
            <a:r>
              <a:rPr lang="en-US" altLang="zh-CN" sz="2400" dirty="0"/>
              <a:t>1. </a:t>
            </a:r>
            <a:r>
              <a:rPr lang="zh-CN" altLang="en-US" sz="2400" kern="0" dirty="0">
                <a:solidFill>
                  <a:prstClr val="black"/>
                </a:solidFill>
                <a:latin typeface="等线" panose="02010600030101010101" pitchFamily="2" charset="-122"/>
                <a:cs typeface="宋体" panose="02010600030101010101" pitchFamily="2" charset="-122"/>
              </a:rPr>
              <a:t>中秋节</a:t>
            </a:r>
            <a:r>
              <a:rPr lang="zh-CN" altLang="en-US" sz="2400" dirty="0"/>
              <a:t>的主要庆祝方式为吃月饼，吃团圆饭，赏月和点灯笼。</a:t>
            </a:r>
          </a:p>
        </p:txBody>
      </p:sp>
      <p:sp>
        <p:nvSpPr>
          <p:cNvPr id="10" name="文本框 9">
            <a:extLst>
              <a:ext uri="{FF2B5EF4-FFF2-40B4-BE49-F238E27FC236}">
                <a16:creationId xmlns:a16="http://schemas.microsoft.com/office/drawing/2014/main" id="{D7C60F03-F934-4403-AFC2-C2F81BFF4AEA}"/>
              </a:ext>
            </a:extLst>
          </p:cNvPr>
          <p:cNvSpPr txBox="1"/>
          <p:nvPr/>
        </p:nvSpPr>
        <p:spPr>
          <a:xfrm>
            <a:off x="482478" y="5338715"/>
            <a:ext cx="10958123" cy="830997"/>
          </a:xfrm>
          <a:prstGeom prst="rect">
            <a:avLst/>
          </a:prstGeom>
          <a:noFill/>
        </p:spPr>
        <p:txBody>
          <a:bodyPr wrap="square" rtlCol="0">
            <a:spAutoFit/>
          </a:bodyPr>
          <a:lstStyle/>
          <a:p>
            <a:r>
              <a:rPr lang="en-US" altLang="zh-CN" sz="2400" dirty="0">
                <a:solidFill>
                  <a:srgbClr val="FF0000"/>
                </a:solidFill>
              </a:rPr>
              <a:t>During the Mid-Autumn Day, so absorbed  the children were in playing with lanterns that they forgot to eat mooncakes.</a:t>
            </a:r>
            <a:endParaRPr lang="zh-CN" altLang="en-US" sz="2400" dirty="0">
              <a:solidFill>
                <a:srgbClr val="FF0000"/>
              </a:solidFill>
            </a:endParaRPr>
          </a:p>
        </p:txBody>
      </p:sp>
      <p:sp>
        <p:nvSpPr>
          <p:cNvPr id="12" name="文本框 11">
            <a:extLst>
              <a:ext uri="{FF2B5EF4-FFF2-40B4-BE49-F238E27FC236}">
                <a16:creationId xmlns:a16="http://schemas.microsoft.com/office/drawing/2014/main" id="{211004D5-AB9B-4CEF-97F4-F0F8A09320EC}"/>
              </a:ext>
            </a:extLst>
          </p:cNvPr>
          <p:cNvSpPr txBox="1"/>
          <p:nvPr/>
        </p:nvSpPr>
        <p:spPr>
          <a:xfrm>
            <a:off x="330079" y="3888427"/>
            <a:ext cx="11110523" cy="830997"/>
          </a:xfrm>
          <a:prstGeom prst="rect">
            <a:avLst/>
          </a:prstGeom>
          <a:noFill/>
        </p:spPr>
        <p:txBody>
          <a:bodyPr wrap="square" rtlCol="0">
            <a:spAutoFit/>
          </a:bodyPr>
          <a:lstStyle/>
          <a:p>
            <a:r>
              <a:rPr lang="en-US" altLang="zh-CN" sz="2400" dirty="0">
                <a:solidFill>
                  <a:srgbClr val="FF0000"/>
                </a:solidFill>
              </a:rPr>
              <a:t>The way of sacrificing to the moon expresses a beautiful wish that the god of the moon brings felicity to the earth.  </a:t>
            </a:r>
            <a:endParaRPr lang="zh-CN" altLang="en-US" sz="2400" dirty="0">
              <a:solidFill>
                <a:srgbClr val="FF0000"/>
              </a:solidFill>
            </a:endParaRPr>
          </a:p>
        </p:txBody>
      </p:sp>
      <p:sp>
        <p:nvSpPr>
          <p:cNvPr id="14" name="文本框 13">
            <a:extLst>
              <a:ext uri="{FF2B5EF4-FFF2-40B4-BE49-F238E27FC236}">
                <a16:creationId xmlns:a16="http://schemas.microsoft.com/office/drawing/2014/main" id="{683C124A-5ED8-49FB-9A4C-2924517CC156}"/>
              </a:ext>
            </a:extLst>
          </p:cNvPr>
          <p:cNvSpPr txBox="1"/>
          <p:nvPr/>
        </p:nvSpPr>
        <p:spPr>
          <a:xfrm>
            <a:off x="412928" y="1114088"/>
            <a:ext cx="10752713" cy="830997"/>
          </a:xfrm>
          <a:prstGeom prst="rect">
            <a:avLst/>
          </a:prstGeom>
          <a:noFill/>
        </p:spPr>
        <p:txBody>
          <a:bodyPr wrap="square" rtlCol="0">
            <a:spAutoFit/>
          </a:bodyPr>
          <a:lstStyle/>
          <a:p>
            <a:r>
              <a:rPr lang="en-US" altLang="zh-CN" sz="2400" dirty="0">
                <a:solidFill>
                  <a:srgbClr val="FF0000"/>
                </a:solidFill>
              </a:rPr>
              <a:t>The main celebrations include eating mooncakes, having dinner with family, gazing at and worshipping the moon, and lighting lanterns.</a:t>
            </a:r>
            <a:endParaRPr lang="zh-CN" altLang="zh-CN" sz="2400" dirty="0">
              <a:solidFill>
                <a:srgbClr val="FF0000"/>
              </a:solidFill>
            </a:endParaRPr>
          </a:p>
        </p:txBody>
      </p:sp>
      <p:sp>
        <p:nvSpPr>
          <p:cNvPr id="16" name="文本框 15">
            <a:extLst>
              <a:ext uri="{FF2B5EF4-FFF2-40B4-BE49-F238E27FC236}">
                <a16:creationId xmlns:a16="http://schemas.microsoft.com/office/drawing/2014/main" id="{E6499678-22C3-4DF3-97E4-6CF432CD080B}"/>
              </a:ext>
            </a:extLst>
          </p:cNvPr>
          <p:cNvSpPr txBox="1"/>
          <p:nvPr/>
        </p:nvSpPr>
        <p:spPr>
          <a:xfrm>
            <a:off x="412928" y="2458983"/>
            <a:ext cx="10739413" cy="830997"/>
          </a:xfrm>
          <a:prstGeom prst="rect">
            <a:avLst/>
          </a:prstGeom>
          <a:noFill/>
        </p:spPr>
        <p:txBody>
          <a:bodyPr wrap="square" rtlCol="0">
            <a:spAutoFit/>
          </a:bodyPr>
          <a:lstStyle/>
          <a:p>
            <a:r>
              <a:rPr lang="en-US" altLang="zh-CN" sz="2400" dirty="0">
                <a:solidFill>
                  <a:srgbClr val="FF0000"/>
                </a:solidFill>
              </a:rPr>
              <a:t>Admiring the moon, people cannot resist remembering their relatives who live far away from home .</a:t>
            </a:r>
            <a:endParaRPr lang="zh-CN" altLang="en-US" sz="2400" dirty="0">
              <a:solidFill>
                <a:srgbClr val="FF0000"/>
              </a:solidFill>
            </a:endParaRPr>
          </a:p>
        </p:txBody>
      </p:sp>
      <p:sp>
        <p:nvSpPr>
          <p:cNvPr id="18" name="文本框 17">
            <a:extLst>
              <a:ext uri="{FF2B5EF4-FFF2-40B4-BE49-F238E27FC236}">
                <a16:creationId xmlns:a16="http://schemas.microsoft.com/office/drawing/2014/main" id="{DE0D13CA-96E3-46EB-B2F7-B66E608BFD38}"/>
              </a:ext>
            </a:extLst>
          </p:cNvPr>
          <p:cNvSpPr txBox="1"/>
          <p:nvPr/>
        </p:nvSpPr>
        <p:spPr>
          <a:xfrm>
            <a:off x="164224" y="4798237"/>
            <a:ext cx="10905113" cy="461665"/>
          </a:xfrm>
          <a:prstGeom prst="rect">
            <a:avLst/>
          </a:prstGeom>
          <a:noFill/>
        </p:spPr>
        <p:txBody>
          <a:bodyPr wrap="square" rtlCol="0">
            <a:spAutoFit/>
          </a:bodyPr>
          <a:lstStyle/>
          <a:p>
            <a:r>
              <a:rPr lang="en-US" altLang="zh-CN" sz="2400" dirty="0"/>
              <a:t>4. </a:t>
            </a:r>
            <a:r>
              <a:rPr lang="zh-CN" altLang="en-US" sz="2400" dirty="0"/>
              <a:t>中秋时节，孩子们玩花灯玩得不亦乐乎以至于忘了吃月饼。（倒装）</a:t>
            </a:r>
          </a:p>
        </p:txBody>
      </p:sp>
      <p:sp>
        <p:nvSpPr>
          <p:cNvPr id="22" name="文本框 21">
            <a:extLst>
              <a:ext uri="{FF2B5EF4-FFF2-40B4-BE49-F238E27FC236}">
                <a16:creationId xmlns:a16="http://schemas.microsoft.com/office/drawing/2014/main" id="{1807C273-1AAE-4145-AFF9-2D8462EE6428}"/>
              </a:ext>
            </a:extLst>
          </p:cNvPr>
          <p:cNvSpPr txBox="1"/>
          <p:nvPr/>
        </p:nvSpPr>
        <p:spPr>
          <a:xfrm>
            <a:off x="330079" y="1958427"/>
            <a:ext cx="10905113" cy="461665"/>
          </a:xfrm>
          <a:prstGeom prst="rect">
            <a:avLst/>
          </a:prstGeom>
          <a:noFill/>
        </p:spPr>
        <p:txBody>
          <a:bodyPr wrap="square" rtlCol="0">
            <a:spAutoFit/>
          </a:bodyPr>
          <a:lstStyle/>
          <a:p>
            <a:r>
              <a:rPr lang="en-US" altLang="zh-CN" sz="2400" dirty="0"/>
              <a:t>2. </a:t>
            </a:r>
            <a:r>
              <a:rPr lang="zh-CN" altLang="zh-CN" sz="2400" kern="0" dirty="0">
                <a:solidFill>
                  <a:prstClr val="black"/>
                </a:solidFill>
                <a:latin typeface="等线" panose="02010600030101010101" pitchFamily="2" charset="-122"/>
                <a:cs typeface="宋体" panose="02010600030101010101" pitchFamily="2" charset="-122"/>
              </a:rPr>
              <a:t>人们在赏月之际，会情不自禁地想念远游在外、客居异乡的亲人。</a:t>
            </a:r>
            <a:endParaRPr lang="zh-CN" altLang="en-US" sz="2400" dirty="0"/>
          </a:p>
        </p:txBody>
      </p:sp>
      <p:sp>
        <p:nvSpPr>
          <p:cNvPr id="24" name="文本框 23">
            <a:extLst>
              <a:ext uri="{FF2B5EF4-FFF2-40B4-BE49-F238E27FC236}">
                <a16:creationId xmlns:a16="http://schemas.microsoft.com/office/drawing/2014/main" id="{9B32DF87-4BDB-43C3-9766-2BA35889C7CF}"/>
              </a:ext>
            </a:extLst>
          </p:cNvPr>
          <p:cNvSpPr txBox="1"/>
          <p:nvPr/>
        </p:nvSpPr>
        <p:spPr>
          <a:xfrm>
            <a:off x="254441" y="3374531"/>
            <a:ext cx="10905113" cy="461665"/>
          </a:xfrm>
          <a:prstGeom prst="rect">
            <a:avLst/>
          </a:prstGeom>
          <a:noFill/>
        </p:spPr>
        <p:txBody>
          <a:bodyPr wrap="square" rtlCol="0">
            <a:spAutoFit/>
          </a:bodyPr>
          <a:lstStyle/>
          <a:p>
            <a:r>
              <a:rPr lang="en-US" altLang="zh-CN" sz="2400" dirty="0"/>
              <a:t>3.</a:t>
            </a:r>
            <a:r>
              <a:rPr lang="zh-CN" altLang="zh-CN" sz="2400" dirty="0"/>
              <a:t>祭月仪式</a:t>
            </a:r>
            <a:r>
              <a:rPr lang="zh-CN" altLang="en-US" sz="2400" dirty="0"/>
              <a:t>表达人们祈求月神降福人间的一种美好心愿。</a:t>
            </a:r>
          </a:p>
        </p:txBody>
      </p:sp>
      <p:pic>
        <p:nvPicPr>
          <p:cNvPr id="6" name="图片 5" descr="水印">
            <a:extLst>
              <a:ext uri="{FF2B5EF4-FFF2-40B4-BE49-F238E27FC236}">
                <a16:creationId xmlns:a16="http://schemas.microsoft.com/office/drawing/2014/main" id="{28FCEFEB-F01A-49EE-B46D-E5441FD1DB3F}"/>
              </a:ext>
            </a:extLst>
          </p:cNvPr>
          <p:cNvPicPr>
            <a:picLocks noChangeAspect="1"/>
          </p:cNvPicPr>
          <p:nvPr/>
        </p:nvPicPr>
        <p:blipFill>
          <a:blip r:embed="rId5"/>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4670930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3838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333333"/>
              </a:solidFill>
              <a:effectLst/>
              <a:uLnTx/>
              <a:uFillTx/>
              <a:latin typeface="PingFang SC"/>
              <a:ea typeface="宋体" panose="02010600030101010101" pitchFamily="2" charset="-122"/>
              <a:cs typeface="+mn-cs"/>
            </a:endParaRPr>
          </a:p>
        </p:txBody>
      </p:sp>
      <p:sp>
        <p:nvSpPr>
          <p:cNvPr id="2" name="文本框 1">
            <a:extLst>
              <a:ext uri="{FF2B5EF4-FFF2-40B4-BE49-F238E27FC236}">
                <a16:creationId xmlns:a16="http://schemas.microsoft.com/office/drawing/2014/main" id="{93D90CAA-091B-488E-A423-EFAA17108D6B}"/>
              </a:ext>
            </a:extLst>
          </p:cNvPr>
          <p:cNvSpPr txBox="1"/>
          <p:nvPr/>
        </p:nvSpPr>
        <p:spPr>
          <a:xfrm>
            <a:off x="357807" y="373711"/>
            <a:ext cx="10988619" cy="830997"/>
          </a:xfrm>
          <a:prstGeom prst="rect">
            <a:avLst/>
          </a:prstGeom>
          <a:noFill/>
        </p:spPr>
        <p:txBody>
          <a:bodyPr wrap="square" rtlCol="0">
            <a:spAutoFit/>
          </a:bodyPr>
          <a:lstStyle/>
          <a:p>
            <a:r>
              <a:rPr lang="en-US" altLang="zh-CN" sz="2400" b="0" i="0" dirty="0">
                <a:solidFill>
                  <a:srgbClr val="191919"/>
                </a:solidFill>
                <a:effectLst/>
                <a:latin typeface="PingFang SC"/>
              </a:rPr>
              <a:t>5. </a:t>
            </a:r>
            <a:r>
              <a:rPr lang="zh-CN" altLang="en-US" sz="2400" b="0" i="0" dirty="0">
                <a:solidFill>
                  <a:srgbClr val="191919"/>
                </a:solidFill>
                <a:effectLst/>
                <a:latin typeface="PingFang SC"/>
              </a:rPr>
              <a:t>大人们吃着美味的月饼，品着热腾腾的香茗，而孩子们则在一旁拉</a:t>
            </a:r>
            <a:r>
              <a:rPr lang="zh-CN" altLang="en-US" sz="2400" dirty="0">
                <a:solidFill>
                  <a:srgbClr val="191919"/>
                </a:solidFill>
                <a:latin typeface="PingFang SC"/>
              </a:rPr>
              <a:t>着灯尽情</a:t>
            </a:r>
            <a:endParaRPr lang="en-US" altLang="zh-CN" sz="2400" b="0" i="0" dirty="0">
              <a:solidFill>
                <a:srgbClr val="191919"/>
              </a:solidFill>
              <a:effectLst/>
              <a:latin typeface="PingFang SC"/>
            </a:endParaRPr>
          </a:p>
          <a:p>
            <a:r>
              <a:rPr lang="zh-CN" altLang="en-US" sz="2400" b="0" i="0" dirty="0">
                <a:solidFill>
                  <a:srgbClr val="191919"/>
                </a:solidFill>
                <a:effectLst/>
                <a:latin typeface="PingFang SC"/>
              </a:rPr>
              <a:t>     玩耍。</a:t>
            </a:r>
            <a:endParaRPr lang="zh-CN" altLang="en-US" sz="2400" dirty="0"/>
          </a:p>
        </p:txBody>
      </p:sp>
      <p:sp>
        <p:nvSpPr>
          <p:cNvPr id="4" name="文本框 3">
            <a:extLst>
              <a:ext uri="{FF2B5EF4-FFF2-40B4-BE49-F238E27FC236}">
                <a16:creationId xmlns:a16="http://schemas.microsoft.com/office/drawing/2014/main" id="{20869A8E-2ACB-4612-93FB-6DDF5B7B2233}"/>
              </a:ext>
            </a:extLst>
          </p:cNvPr>
          <p:cNvSpPr txBox="1"/>
          <p:nvPr/>
        </p:nvSpPr>
        <p:spPr>
          <a:xfrm>
            <a:off x="357806" y="1204708"/>
            <a:ext cx="11227243" cy="830997"/>
          </a:xfrm>
          <a:prstGeom prst="rect">
            <a:avLst/>
          </a:prstGeom>
          <a:noFill/>
        </p:spPr>
        <p:txBody>
          <a:bodyPr wrap="square" rtlCol="0">
            <a:spAutoFit/>
          </a:bodyPr>
          <a:lstStyle/>
          <a:p>
            <a:r>
              <a:rPr lang="en-US" altLang="zh-CN" sz="2400" b="0" i="0" dirty="0">
                <a:solidFill>
                  <a:srgbClr val="FF0000"/>
                </a:solidFill>
                <a:effectLst/>
                <a:latin typeface="PingFang SC"/>
              </a:rPr>
              <a:t>Adults will usually indulge in fragrant mooncakes of many varieties with a good cup of piping hot Chinese tea</a:t>
            </a:r>
            <a:r>
              <a:rPr lang="zh-CN" altLang="en-US" sz="2400" b="0" i="0" dirty="0">
                <a:solidFill>
                  <a:srgbClr val="FF0000"/>
                </a:solidFill>
                <a:effectLst/>
                <a:latin typeface="PingFang SC"/>
              </a:rPr>
              <a:t>， </a:t>
            </a:r>
            <a:r>
              <a:rPr lang="en-US" altLang="zh-CN" sz="2400" b="0" i="0" dirty="0">
                <a:solidFill>
                  <a:srgbClr val="FF0000"/>
                </a:solidFill>
                <a:effectLst/>
                <a:latin typeface="PingFang SC"/>
              </a:rPr>
              <a:t>while the little ones run around with their brightly-lit lanterns.</a:t>
            </a:r>
            <a:endParaRPr lang="zh-CN" altLang="en-US" sz="2400" dirty="0">
              <a:solidFill>
                <a:srgbClr val="FF0000"/>
              </a:solidFill>
            </a:endParaRPr>
          </a:p>
        </p:txBody>
      </p:sp>
      <p:sp>
        <p:nvSpPr>
          <p:cNvPr id="7" name="文本框 6">
            <a:extLst>
              <a:ext uri="{FF2B5EF4-FFF2-40B4-BE49-F238E27FC236}">
                <a16:creationId xmlns:a16="http://schemas.microsoft.com/office/drawing/2014/main" id="{24A83E60-8BD9-4CC1-B4C3-43CDF6CFB8F4}"/>
              </a:ext>
            </a:extLst>
          </p:cNvPr>
          <p:cNvSpPr txBox="1"/>
          <p:nvPr/>
        </p:nvSpPr>
        <p:spPr>
          <a:xfrm>
            <a:off x="357805" y="2035705"/>
            <a:ext cx="10304893" cy="461665"/>
          </a:xfrm>
          <a:prstGeom prst="rect">
            <a:avLst/>
          </a:prstGeom>
          <a:noFill/>
        </p:spPr>
        <p:txBody>
          <a:bodyPr wrap="square" rtlCol="0">
            <a:spAutoFit/>
          </a:bodyPr>
          <a:lstStyle/>
          <a:p>
            <a:r>
              <a:rPr lang="en-US" altLang="zh-CN" sz="2400" b="0" i="0" dirty="0">
                <a:solidFill>
                  <a:srgbClr val="191919"/>
                </a:solidFill>
                <a:effectLst/>
                <a:latin typeface="PingFang SC"/>
              </a:rPr>
              <a:t>6. </a:t>
            </a:r>
            <a:r>
              <a:rPr lang="zh-CN" altLang="en-US" sz="2400" b="0" i="0" dirty="0">
                <a:solidFill>
                  <a:srgbClr val="191919"/>
                </a:solidFill>
                <a:effectLst/>
                <a:latin typeface="PingFang SC"/>
              </a:rPr>
              <a:t>中秋这天，每个家庭都团聚在一起共同观赏象征丰裕、和谐和幸运的圆月</a:t>
            </a:r>
            <a:endParaRPr lang="zh-CN" altLang="en-US" sz="2400" dirty="0"/>
          </a:p>
        </p:txBody>
      </p:sp>
      <p:sp>
        <p:nvSpPr>
          <p:cNvPr id="9" name="文本框 8">
            <a:extLst>
              <a:ext uri="{FF2B5EF4-FFF2-40B4-BE49-F238E27FC236}">
                <a16:creationId xmlns:a16="http://schemas.microsoft.com/office/drawing/2014/main" id="{1B646E10-1466-4F6D-989E-8B5C4A1C7E36}"/>
              </a:ext>
            </a:extLst>
          </p:cNvPr>
          <p:cNvSpPr txBox="1"/>
          <p:nvPr/>
        </p:nvSpPr>
        <p:spPr>
          <a:xfrm>
            <a:off x="357805" y="2505394"/>
            <a:ext cx="11227243" cy="830997"/>
          </a:xfrm>
          <a:prstGeom prst="rect">
            <a:avLst/>
          </a:prstGeom>
          <a:noFill/>
        </p:spPr>
        <p:txBody>
          <a:bodyPr wrap="square" rtlCol="0">
            <a:spAutoFit/>
          </a:bodyPr>
          <a:lstStyle/>
          <a:p>
            <a:r>
              <a:rPr lang="en-US" altLang="zh-CN" sz="2400" b="0" i="0" dirty="0">
                <a:solidFill>
                  <a:srgbClr val="191919"/>
                </a:solidFill>
                <a:effectLst/>
                <a:latin typeface="PingFang SC"/>
              </a:rPr>
              <a:t> </a:t>
            </a:r>
            <a:r>
              <a:rPr lang="en-US" altLang="zh-CN" sz="2400" dirty="0">
                <a:solidFill>
                  <a:srgbClr val="FF0000"/>
                </a:solidFill>
                <a:latin typeface="PingFang SC"/>
              </a:rPr>
              <a:t>Mid-autumn Day</a:t>
            </a:r>
            <a:r>
              <a:rPr lang="en-US" altLang="zh-CN" sz="2400" b="0" i="0" dirty="0">
                <a:solidFill>
                  <a:srgbClr val="FF0000"/>
                </a:solidFill>
                <a:effectLst/>
                <a:latin typeface="PingFang SC"/>
              </a:rPr>
              <a:t> is a time for every family to congregate and enjoy the full moon - an auspicious symbol of abundance</a:t>
            </a:r>
            <a:r>
              <a:rPr lang="zh-CN" altLang="en-US" sz="2400" b="0" i="0" dirty="0">
                <a:solidFill>
                  <a:srgbClr val="FF0000"/>
                </a:solidFill>
                <a:effectLst/>
                <a:latin typeface="PingFang SC"/>
              </a:rPr>
              <a:t>，</a:t>
            </a:r>
            <a:r>
              <a:rPr lang="en-US" altLang="zh-CN" sz="2400" b="0" i="0" dirty="0">
                <a:solidFill>
                  <a:srgbClr val="FF0000"/>
                </a:solidFill>
                <a:effectLst/>
                <a:latin typeface="PingFang SC"/>
              </a:rPr>
              <a:t>harmony and luck. </a:t>
            </a:r>
            <a:endParaRPr lang="zh-CN" altLang="en-US" sz="2400" dirty="0">
              <a:solidFill>
                <a:srgbClr val="FF0000"/>
              </a:solidFill>
            </a:endParaRPr>
          </a:p>
        </p:txBody>
      </p:sp>
      <p:sp>
        <p:nvSpPr>
          <p:cNvPr id="11" name="文本框 10">
            <a:extLst>
              <a:ext uri="{FF2B5EF4-FFF2-40B4-BE49-F238E27FC236}">
                <a16:creationId xmlns:a16="http://schemas.microsoft.com/office/drawing/2014/main" id="{62DC80EE-054A-49CD-A2C6-1C084FFA81D1}"/>
              </a:ext>
            </a:extLst>
          </p:cNvPr>
          <p:cNvSpPr txBox="1"/>
          <p:nvPr/>
        </p:nvSpPr>
        <p:spPr>
          <a:xfrm>
            <a:off x="357805" y="3522127"/>
            <a:ext cx="10905113" cy="461665"/>
          </a:xfrm>
          <a:prstGeom prst="rect">
            <a:avLst/>
          </a:prstGeom>
          <a:noFill/>
        </p:spPr>
        <p:txBody>
          <a:bodyPr wrap="square" rtlCol="0">
            <a:spAutoFit/>
          </a:bodyPr>
          <a:lstStyle/>
          <a:p>
            <a:r>
              <a:rPr lang="en-US" altLang="zh-CN" sz="2400" dirty="0"/>
              <a:t>7. </a:t>
            </a:r>
            <a:r>
              <a:rPr lang="zh-CN" altLang="en-US" sz="2400" dirty="0"/>
              <a:t>中秋之夜，无数被点亮的灯笼，像天上的星星，点缀着整个世界。</a:t>
            </a:r>
          </a:p>
        </p:txBody>
      </p:sp>
      <p:sp>
        <p:nvSpPr>
          <p:cNvPr id="14" name="文本框 13">
            <a:extLst>
              <a:ext uri="{FF2B5EF4-FFF2-40B4-BE49-F238E27FC236}">
                <a16:creationId xmlns:a16="http://schemas.microsoft.com/office/drawing/2014/main" id="{313F4BBE-D1C7-4287-A960-5CC2C1F162C8}"/>
              </a:ext>
            </a:extLst>
          </p:cNvPr>
          <p:cNvSpPr txBox="1"/>
          <p:nvPr/>
        </p:nvSpPr>
        <p:spPr>
          <a:xfrm>
            <a:off x="357804" y="4073615"/>
            <a:ext cx="10905113" cy="830997"/>
          </a:xfrm>
          <a:prstGeom prst="rect">
            <a:avLst/>
          </a:prstGeom>
          <a:noFill/>
        </p:spPr>
        <p:txBody>
          <a:bodyPr wrap="square" rtlCol="0">
            <a:spAutoFit/>
          </a:bodyPr>
          <a:lstStyle/>
          <a:p>
            <a:r>
              <a:rPr lang="en-US" altLang="zh-CN" sz="2400" dirty="0">
                <a:solidFill>
                  <a:srgbClr val="FF0000"/>
                </a:solidFill>
              </a:rPr>
              <a:t>Many lanterns lit in the Mid-Autumn night, just like the stars in the sky, decorate the whole world. </a:t>
            </a:r>
            <a:endParaRPr lang="zh-CN" altLang="en-US" sz="2400" dirty="0">
              <a:solidFill>
                <a:srgbClr val="FF0000"/>
              </a:solidFill>
            </a:endParaRPr>
          </a:p>
        </p:txBody>
      </p:sp>
      <p:sp>
        <p:nvSpPr>
          <p:cNvPr id="15" name="文本框 14">
            <a:extLst>
              <a:ext uri="{FF2B5EF4-FFF2-40B4-BE49-F238E27FC236}">
                <a16:creationId xmlns:a16="http://schemas.microsoft.com/office/drawing/2014/main" id="{0F3ECFDA-B6F9-4B57-9C55-3E8360CD7D42}"/>
              </a:ext>
            </a:extLst>
          </p:cNvPr>
          <p:cNvSpPr txBox="1"/>
          <p:nvPr/>
        </p:nvSpPr>
        <p:spPr>
          <a:xfrm>
            <a:off x="357804" y="4994435"/>
            <a:ext cx="10905113" cy="830997"/>
          </a:xfrm>
          <a:prstGeom prst="rect">
            <a:avLst/>
          </a:prstGeom>
          <a:noFill/>
        </p:spPr>
        <p:txBody>
          <a:bodyPr wrap="square" rtlCol="0">
            <a:spAutoFit/>
          </a:bodyPr>
          <a:lstStyle/>
          <a:p>
            <a:r>
              <a:rPr lang="en-US" altLang="zh-CN" sz="2400" dirty="0">
                <a:solidFill>
                  <a:srgbClr val="FF0000"/>
                </a:solidFill>
              </a:rPr>
              <a:t>The whole world is decorated with many lanterns  in the Mid- Autumn night, just like stars in the sky. </a:t>
            </a:r>
            <a:endParaRPr lang="zh-CN" altLang="en-US" sz="2400" dirty="0">
              <a:solidFill>
                <a:srgbClr val="FF0000"/>
              </a:solidFill>
            </a:endParaRPr>
          </a:p>
        </p:txBody>
      </p:sp>
      <p:pic>
        <p:nvPicPr>
          <p:cNvPr id="6" name="图片 5" descr="水印">
            <a:extLst>
              <a:ext uri="{FF2B5EF4-FFF2-40B4-BE49-F238E27FC236}">
                <a16:creationId xmlns:a16="http://schemas.microsoft.com/office/drawing/2014/main" id="{1F7CE2BC-E61B-45A3-ADAA-97ECC0C88867}"/>
              </a:ext>
            </a:extLst>
          </p:cNvPr>
          <p:cNvPicPr>
            <a:picLocks noChangeAspect="1"/>
          </p:cNvPicPr>
          <p:nvPr/>
        </p:nvPicPr>
        <p:blipFill>
          <a:blip r:embed="rId5"/>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38300284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657485"/>
          </a:xfrm>
          <a:prstGeom prst="rect">
            <a:avLst/>
          </a:prstGeom>
        </p:spPr>
      </p:pic>
      <p:sp>
        <p:nvSpPr>
          <p:cNvPr id="6" name="文本框 5"/>
          <p:cNvSpPr txBox="1"/>
          <p:nvPr/>
        </p:nvSpPr>
        <p:spPr>
          <a:xfrm>
            <a:off x="2956507" y="232671"/>
            <a:ext cx="6843202" cy="523220"/>
          </a:xfrm>
          <a:prstGeom prst="rect">
            <a:avLst/>
          </a:prstGeom>
          <a:noFill/>
        </p:spPr>
        <p:txBody>
          <a:bodyPr wrap="square" rtlCol="0">
            <a:spAutoFit/>
          </a:bodyPr>
          <a:lstStyle/>
          <a:p>
            <a:r>
              <a:rPr lang="en-US" altLang="zh-CN" sz="2800" dirty="0"/>
              <a:t>4. The </a:t>
            </a:r>
            <a:r>
              <a:rPr lang="en-US" altLang="zh-CN" sz="2800" dirty="0">
                <a:solidFill>
                  <a:srgbClr val="FF0000"/>
                </a:solidFill>
              </a:rPr>
              <a:t>Poems</a:t>
            </a:r>
            <a:r>
              <a:rPr lang="en-US" altLang="zh-CN" sz="2800" dirty="0"/>
              <a:t> of the Mid-Autumn Festival. </a:t>
            </a:r>
            <a:endParaRPr lang="zh-CN" altLang="en-US" sz="2800" dirty="0"/>
          </a:p>
        </p:txBody>
      </p:sp>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a:fillRect/>
          </a:stretch>
        </p:blipFill>
        <p:spPr>
          <a:xfrm>
            <a:off x="232218" y="-672463"/>
            <a:ext cx="4091113" cy="2657475"/>
          </a:xfrm>
          <a:prstGeom prst="rect">
            <a:avLst/>
          </a:prstGeom>
        </p:spPr>
      </p:pic>
      <p:pic>
        <p:nvPicPr>
          <p:cNvPr id="7" name="图片 6"/>
          <p:cNvPicPr>
            <a:picLocks noChangeAspect="1"/>
          </p:cNvPicPr>
          <p:nvPr/>
        </p:nvPicPr>
        <p:blipFill>
          <a:blip r:embed="rId8"/>
          <a:stretch>
            <a:fillRect/>
          </a:stretch>
        </p:blipFill>
        <p:spPr>
          <a:xfrm>
            <a:off x="164465" y="755650"/>
            <a:ext cx="11751310" cy="5394325"/>
          </a:xfrm>
          <a:prstGeom prst="rect">
            <a:avLst/>
          </a:prstGeom>
        </p:spPr>
      </p:pic>
      <p:pic>
        <p:nvPicPr>
          <p:cNvPr id="9" name="图片 8" descr="水印">
            <a:extLst>
              <a:ext uri="{FF2B5EF4-FFF2-40B4-BE49-F238E27FC236}">
                <a16:creationId xmlns:a16="http://schemas.microsoft.com/office/drawing/2014/main" id="{28BDCDB0-1CD4-4799-BB89-56C3F1CB73C2}"/>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505F6317-660F-4909-98AA-DC2B6D1841A1}"/>
              </a:ext>
            </a:extLst>
          </p:cNvPr>
          <p:cNvPicPr>
            <a:picLocks noChangeAspect="1"/>
          </p:cNvPicPr>
          <p:nvPr/>
        </p:nvPicPr>
        <p:blipFill rotWithShape="1">
          <a:blip r:embed="rId5">
            <a:extLst>
              <a:ext uri="{28A0092B-C50C-407E-A947-70E740481C1C}">
                <a14:useLocalDpi xmlns:a14="http://schemas.microsoft.com/office/drawing/2010/main" val="0"/>
              </a:ext>
            </a:extLst>
          </a:blip>
          <a:srcRect r="347" b="10201"/>
          <a:stretch/>
        </p:blipFill>
        <p:spPr>
          <a:xfrm>
            <a:off x="164222" y="165540"/>
            <a:ext cx="11872749" cy="6463860"/>
          </a:xfrm>
          <a:prstGeom prst="rect">
            <a:avLst/>
          </a:prstGeom>
        </p:spPr>
      </p:pic>
      <p:grpSp>
        <p:nvGrpSpPr>
          <p:cNvPr id="9" name="组合 18">
            <a:extLst>
              <a:ext uri="{FF2B5EF4-FFF2-40B4-BE49-F238E27FC236}">
                <a16:creationId xmlns:a16="http://schemas.microsoft.com/office/drawing/2014/main" id="{49ADA113-A32A-43BA-BE35-06D8E55AF2A3}"/>
              </a:ext>
            </a:extLst>
          </p:cNvPr>
          <p:cNvGrpSpPr/>
          <p:nvPr/>
        </p:nvGrpSpPr>
        <p:grpSpPr>
          <a:xfrm>
            <a:off x="5237504" y="315555"/>
            <a:ext cx="6376768" cy="3404500"/>
            <a:chOff x="1574524" y="954204"/>
            <a:chExt cx="6376768" cy="3404500"/>
          </a:xfrm>
        </p:grpSpPr>
        <p:sp>
          <p:nvSpPr>
            <p:cNvPr id="10" name="TextBox 12">
              <a:extLst>
                <a:ext uri="{FF2B5EF4-FFF2-40B4-BE49-F238E27FC236}">
                  <a16:creationId xmlns:a16="http://schemas.microsoft.com/office/drawing/2014/main" id="{60787036-DEC9-4105-92C6-0B21AC0E4FD8}"/>
                </a:ext>
              </a:extLst>
            </p:cNvPr>
            <p:cNvSpPr txBox="1"/>
            <p:nvPr/>
          </p:nvSpPr>
          <p:spPr>
            <a:xfrm>
              <a:off x="4029791" y="2183909"/>
              <a:ext cx="1928206" cy="2174795"/>
            </a:xfrm>
            <a:prstGeom prst="ellipse">
              <a:avLst/>
            </a:prstGeom>
            <a:solidFill>
              <a:schemeClr val="bg1"/>
            </a:solidFill>
            <a:effectLst>
              <a:softEdge rad="317500"/>
            </a:effectLst>
          </p:spPr>
          <p:txBody>
            <a:bodyPr wrap="none" lIns="68589" tIns="34295" rIns="68589" bIns="34295" rtlCol="0">
              <a:spAutoFit/>
            </a:bodyPr>
            <a:lstStyle/>
            <a:p>
              <a:pPr algn="ctr"/>
              <a:r>
                <a:rPr lang="zh-CN" altLang="en-US" sz="9600" b="1" dirty="0">
                  <a:latin typeface="华文行楷" pitchFamily="2" charset="-122"/>
                  <a:ea typeface="华文行楷" pitchFamily="2" charset="-122"/>
                </a:rPr>
                <a:t>月</a:t>
              </a:r>
            </a:p>
          </p:txBody>
        </p:sp>
        <p:sp>
          <p:nvSpPr>
            <p:cNvPr id="11" name="TextBox 12">
              <a:extLst>
                <a:ext uri="{FF2B5EF4-FFF2-40B4-BE49-F238E27FC236}">
                  <a16:creationId xmlns:a16="http://schemas.microsoft.com/office/drawing/2014/main" id="{C1A4C6D3-B021-4ED1-B109-6E9A1A721E2E}"/>
                </a:ext>
              </a:extLst>
            </p:cNvPr>
            <p:cNvSpPr txBox="1"/>
            <p:nvPr/>
          </p:nvSpPr>
          <p:spPr>
            <a:xfrm>
              <a:off x="2557354" y="2183909"/>
              <a:ext cx="1958385" cy="2174795"/>
            </a:xfrm>
            <a:prstGeom prst="ellipse">
              <a:avLst/>
            </a:prstGeom>
            <a:solidFill>
              <a:schemeClr val="bg1"/>
            </a:solidFill>
            <a:effectLst>
              <a:softEdge rad="317500"/>
            </a:effectLst>
          </p:spPr>
          <p:txBody>
            <a:bodyPr wrap="square" lIns="68589" tIns="34295" rIns="68589" bIns="34295" rtlCol="0">
              <a:spAutoFit/>
            </a:bodyPr>
            <a:lstStyle/>
            <a:p>
              <a:pPr algn="ctr"/>
              <a:r>
                <a:rPr lang="zh-CN" altLang="en-US" sz="9600" b="1" dirty="0">
                  <a:latin typeface="华文行楷" pitchFamily="2" charset="-122"/>
                  <a:ea typeface="华文行楷" pitchFamily="2" charset="-122"/>
                </a:rPr>
                <a:t>赏</a:t>
              </a:r>
            </a:p>
          </p:txBody>
        </p:sp>
        <p:sp>
          <p:nvSpPr>
            <p:cNvPr id="12" name="TextBox 12">
              <a:extLst>
                <a:ext uri="{FF2B5EF4-FFF2-40B4-BE49-F238E27FC236}">
                  <a16:creationId xmlns:a16="http://schemas.microsoft.com/office/drawing/2014/main" id="{66B76498-9FF7-4CDA-96E6-606B53EE9BE8}"/>
                </a:ext>
              </a:extLst>
            </p:cNvPr>
            <p:cNvSpPr txBox="1"/>
            <p:nvPr/>
          </p:nvSpPr>
          <p:spPr>
            <a:xfrm>
              <a:off x="4734387" y="965045"/>
              <a:ext cx="1026173"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月</a:t>
              </a:r>
            </a:p>
          </p:txBody>
        </p:sp>
        <p:sp>
          <p:nvSpPr>
            <p:cNvPr id="13" name="TextBox 12">
              <a:extLst>
                <a:ext uri="{FF2B5EF4-FFF2-40B4-BE49-F238E27FC236}">
                  <a16:creationId xmlns:a16="http://schemas.microsoft.com/office/drawing/2014/main" id="{079FF447-4765-4778-B523-05639553F66B}"/>
                </a:ext>
              </a:extLst>
            </p:cNvPr>
            <p:cNvSpPr txBox="1"/>
            <p:nvPr/>
          </p:nvSpPr>
          <p:spPr>
            <a:xfrm>
              <a:off x="6193259" y="986471"/>
              <a:ext cx="1107085"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圆</a:t>
              </a:r>
            </a:p>
          </p:txBody>
        </p:sp>
        <p:sp>
          <p:nvSpPr>
            <p:cNvPr id="14" name="TextBox 10">
              <a:extLst>
                <a:ext uri="{FF2B5EF4-FFF2-40B4-BE49-F238E27FC236}">
                  <a16:creationId xmlns:a16="http://schemas.microsoft.com/office/drawing/2014/main" id="{C03118F5-4124-4B85-AE79-3C17E0310CC3}"/>
                </a:ext>
              </a:extLst>
            </p:cNvPr>
            <p:cNvSpPr txBox="1"/>
            <p:nvPr/>
          </p:nvSpPr>
          <p:spPr>
            <a:xfrm>
              <a:off x="1574524" y="2703260"/>
              <a:ext cx="1107085"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从</a:t>
              </a:r>
            </a:p>
          </p:txBody>
        </p:sp>
        <p:sp>
          <p:nvSpPr>
            <p:cNvPr id="15" name="TextBox 12">
              <a:extLst>
                <a:ext uri="{FF2B5EF4-FFF2-40B4-BE49-F238E27FC236}">
                  <a16:creationId xmlns:a16="http://schemas.microsoft.com/office/drawing/2014/main" id="{6A4D7AE4-36BF-4E73-B30A-F975E854C247}"/>
                </a:ext>
              </a:extLst>
            </p:cNvPr>
            <p:cNvSpPr txBox="1"/>
            <p:nvPr/>
          </p:nvSpPr>
          <p:spPr>
            <a:xfrm>
              <a:off x="5631625" y="2702610"/>
              <a:ext cx="1123268"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开</a:t>
              </a:r>
            </a:p>
          </p:txBody>
        </p:sp>
        <p:sp>
          <p:nvSpPr>
            <p:cNvPr id="16" name="TextBox 12">
              <a:extLst>
                <a:ext uri="{FF2B5EF4-FFF2-40B4-BE49-F238E27FC236}">
                  <a16:creationId xmlns:a16="http://schemas.microsoft.com/office/drawing/2014/main" id="{C67788F6-526A-4CC5-A8BE-A54E82716387}"/>
                </a:ext>
              </a:extLst>
            </p:cNvPr>
            <p:cNvSpPr txBox="1"/>
            <p:nvPr/>
          </p:nvSpPr>
          <p:spPr>
            <a:xfrm>
              <a:off x="6828024" y="2670225"/>
              <a:ext cx="1123268"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始</a:t>
              </a:r>
            </a:p>
          </p:txBody>
        </p:sp>
        <p:sp>
          <p:nvSpPr>
            <p:cNvPr id="20" name="TextBox 12">
              <a:extLst>
                <a:ext uri="{FF2B5EF4-FFF2-40B4-BE49-F238E27FC236}">
                  <a16:creationId xmlns:a16="http://schemas.microsoft.com/office/drawing/2014/main" id="{56049300-C5B2-4E61-9140-73F57C399CBE}"/>
                </a:ext>
              </a:extLst>
            </p:cNvPr>
            <p:cNvSpPr txBox="1"/>
            <p:nvPr/>
          </p:nvSpPr>
          <p:spPr>
            <a:xfrm>
              <a:off x="3350434" y="965045"/>
              <a:ext cx="1026173"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好</a:t>
              </a:r>
            </a:p>
          </p:txBody>
        </p:sp>
        <p:sp>
          <p:nvSpPr>
            <p:cNvPr id="21" name="TextBox 12">
              <a:extLst>
                <a:ext uri="{FF2B5EF4-FFF2-40B4-BE49-F238E27FC236}">
                  <a16:creationId xmlns:a16="http://schemas.microsoft.com/office/drawing/2014/main" id="{4955D010-F1F6-49B0-9D70-C0362DD3EA7A}"/>
                </a:ext>
              </a:extLst>
            </p:cNvPr>
            <p:cNvSpPr txBox="1"/>
            <p:nvPr/>
          </p:nvSpPr>
          <p:spPr>
            <a:xfrm>
              <a:off x="2044267" y="954204"/>
              <a:ext cx="1026173"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花</a:t>
              </a:r>
            </a:p>
          </p:txBody>
        </p:sp>
      </p:grpSp>
      <p:sp>
        <p:nvSpPr>
          <p:cNvPr id="2" name="文本框 1">
            <a:extLst>
              <a:ext uri="{FF2B5EF4-FFF2-40B4-BE49-F238E27FC236}">
                <a16:creationId xmlns:a16="http://schemas.microsoft.com/office/drawing/2014/main" id="{080516B9-AD2E-4F2B-BAFB-DDB7984495B9}"/>
              </a:ext>
            </a:extLst>
          </p:cNvPr>
          <p:cNvSpPr txBox="1"/>
          <p:nvPr/>
        </p:nvSpPr>
        <p:spPr>
          <a:xfrm>
            <a:off x="852073" y="5510971"/>
            <a:ext cx="5571405" cy="523220"/>
          </a:xfrm>
          <a:prstGeom prst="rect">
            <a:avLst/>
          </a:prstGeom>
          <a:noFill/>
        </p:spPr>
        <p:txBody>
          <a:bodyPr wrap="square" rtlCol="0">
            <a:spAutoFit/>
          </a:bodyPr>
          <a:lstStyle/>
          <a:p>
            <a:r>
              <a:rPr lang="zh-CN" altLang="en-US" sz="2800" dirty="0"/>
              <a:t>余杭区树兰高级中学   郭合英</a:t>
            </a:r>
          </a:p>
        </p:txBody>
      </p:sp>
      <p:pic>
        <p:nvPicPr>
          <p:cNvPr id="4" name="图片 3" descr="水印">
            <a:extLst>
              <a:ext uri="{FF2B5EF4-FFF2-40B4-BE49-F238E27FC236}">
                <a16:creationId xmlns:a16="http://schemas.microsoft.com/office/drawing/2014/main" id="{C89F52B2-7F47-45EC-8AED-14A54772D090}"/>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C230E07-F4E0-4272-BE06-D26C0BB4D3F1}"/>
              </a:ext>
            </a:extLst>
          </p:cNvPr>
          <p:cNvSpPr txBox="1"/>
          <p:nvPr/>
        </p:nvSpPr>
        <p:spPr>
          <a:xfrm>
            <a:off x="3411111" y="413468"/>
            <a:ext cx="5589767" cy="5909310"/>
          </a:xfrm>
          <a:prstGeom prst="rect">
            <a:avLst/>
          </a:prstGeom>
          <a:noFill/>
        </p:spPr>
        <p:txBody>
          <a:bodyPr wrap="square" rtlCol="0">
            <a:spAutoFit/>
          </a:bodyPr>
          <a:lstStyle/>
          <a:p>
            <a:pPr algn="l"/>
            <a:r>
              <a:rPr lang="zh-CN" altLang="en-US" b="1" i="0" dirty="0">
                <a:solidFill>
                  <a:srgbClr val="333333"/>
                </a:solidFill>
                <a:effectLst/>
                <a:latin typeface="Microsoft YaHei" panose="020B0503020204020204" pitchFamily="34" charset="-122"/>
                <a:ea typeface="Microsoft YaHei" panose="020B0503020204020204" pitchFamily="34" charset="-122"/>
              </a:rPr>
              <a:t>                   水调歌头</a:t>
            </a:r>
            <a:r>
              <a:rPr lang="en-US" altLang="zh-CN" b="1" i="0" dirty="0">
                <a:solidFill>
                  <a:srgbClr val="333333"/>
                </a:solidFill>
                <a:effectLst/>
                <a:latin typeface="Microsoft YaHei" panose="020B0503020204020204" pitchFamily="34" charset="-122"/>
                <a:ea typeface="Microsoft YaHei" panose="020B0503020204020204" pitchFamily="34" charset="-122"/>
              </a:rPr>
              <a:t>·</a:t>
            </a:r>
            <a:r>
              <a:rPr lang="zh-CN" altLang="en-US" b="1" i="0" dirty="0">
                <a:solidFill>
                  <a:srgbClr val="333333"/>
                </a:solidFill>
                <a:effectLst/>
                <a:latin typeface="Microsoft YaHei" panose="020B0503020204020204" pitchFamily="34" charset="-122"/>
                <a:ea typeface="Microsoft YaHei" panose="020B0503020204020204" pitchFamily="34" charset="-122"/>
              </a:rPr>
              <a:t>明月几时有</a:t>
            </a:r>
            <a:endParaRPr lang="zh-CN" altLang="en-US" b="0" i="0" dirty="0">
              <a:solidFill>
                <a:srgbClr val="333333"/>
              </a:solidFill>
              <a:effectLst/>
              <a:latin typeface="Microsoft YaHei" panose="020B0503020204020204" pitchFamily="34" charset="-122"/>
              <a:ea typeface="Microsoft YaHei" panose="020B0503020204020204" pitchFamily="34" charset="-122"/>
            </a:endParaRPr>
          </a:p>
          <a:p>
            <a:pPr algn="l"/>
            <a:r>
              <a:rPr lang="zh-CN" altLang="en-US" b="1" i="0" dirty="0">
                <a:solidFill>
                  <a:srgbClr val="333333"/>
                </a:solidFill>
                <a:effectLst/>
                <a:latin typeface="Microsoft YaHei" panose="020B0503020204020204" pitchFamily="34" charset="-122"/>
                <a:ea typeface="Microsoft YaHei" panose="020B0503020204020204" pitchFamily="34" charset="-122"/>
              </a:rPr>
              <a:t>　　                   作者：苏轼</a:t>
            </a:r>
            <a:endParaRPr lang="zh-CN" altLang="en-US" b="0" i="0" dirty="0">
              <a:solidFill>
                <a:srgbClr val="333333"/>
              </a:solidFill>
              <a:effectLst/>
              <a:latin typeface="Microsoft YaHei" panose="020B0503020204020204" pitchFamily="34" charset="-122"/>
              <a:ea typeface="Microsoft YaHei" panose="020B0503020204020204" pitchFamily="34" charset="-122"/>
            </a:endParaRP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When will the moon be clear and bright?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With a cup of wine in my hand,</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 ask the blue sky.</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 don’t know what season it would be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in the heavens</a:t>
            </a:r>
            <a:r>
              <a:rPr lang="en-US" altLang="zh-CN" dirty="0">
                <a:solidFill>
                  <a:srgbClr val="333333"/>
                </a:solidFill>
                <a:latin typeface="Microsoft YaHei" panose="020B0503020204020204" pitchFamily="34" charset="-122"/>
                <a:ea typeface="Microsoft YaHei" panose="020B0503020204020204" pitchFamily="34" charset="-122"/>
              </a:rPr>
              <a:t>.</a:t>
            </a:r>
            <a:endParaRPr lang="en-US" altLang="zh-CN" b="0" i="0" dirty="0">
              <a:solidFill>
                <a:srgbClr val="333333"/>
              </a:solidFill>
              <a:effectLst/>
              <a:latin typeface="Microsoft YaHei" panose="020B0503020204020204" pitchFamily="34" charset="-122"/>
              <a:ea typeface="Microsoft YaHei" panose="020B0503020204020204" pitchFamily="34" charset="-122"/>
            </a:endParaRP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明月几时有</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把酒问青天</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不知天上宫阙</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今夕是何年</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I’d like to ride the wind to fly home.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Yet I fear the crystal and jade mansions</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are much too high and cold for me.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Dancing with my moon-lit shadow,</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It does not seem like the human world.</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我欲乘风归去</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又恐琼楼玉宇</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高处不胜寒</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起舞弄清影</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何似在人间</a:t>
            </a:r>
          </a:p>
        </p:txBody>
      </p:sp>
      <p:pic>
        <p:nvPicPr>
          <p:cNvPr id="6" name="图片 5">
            <a:extLst>
              <a:ext uri="{FF2B5EF4-FFF2-40B4-BE49-F238E27FC236}">
                <a16:creationId xmlns:a16="http://schemas.microsoft.com/office/drawing/2014/main" id="{DEF67DEB-3F17-4C32-AC37-AC12F571D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24" y="165539"/>
            <a:ext cx="3246887" cy="6526922"/>
          </a:xfrm>
          <a:prstGeom prst="rect">
            <a:avLst/>
          </a:prstGeom>
        </p:spPr>
      </p:pic>
      <p:pic>
        <p:nvPicPr>
          <p:cNvPr id="7" name="图片 6">
            <a:extLst>
              <a:ext uri="{FF2B5EF4-FFF2-40B4-BE49-F238E27FC236}">
                <a16:creationId xmlns:a16="http://schemas.microsoft.com/office/drawing/2014/main" id="{A41F9274-9AB0-4195-8963-1FE1FDB7DD5C}"/>
              </a:ext>
            </a:extLst>
          </p:cNvPr>
          <p:cNvPicPr>
            <a:picLocks noChangeAspect="1"/>
          </p:cNvPicPr>
          <p:nvPr/>
        </p:nvPicPr>
        <p:blipFill rotWithShape="1">
          <a:blip r:embed="rId6" cstate="screen"/>
          <a:srcRect/>
          <a:stretch>
            <a:fillRect/>
          </a:stretch>
        </p:blipFill>
        <p:spPr>
          <a:xfrm flipH="1">
            <a:off x="9791487" y="294198"/>
            <a:ext cx="2016199" cy="1533938"/>
          </a:xfrm>
          <a:prstGeom prst="rect">
            <a:avLst/>
          </a:prstGeom>
        </p:spPr>
      </p:pic>
      <p:pic>
        <p:nvPicPr>
          <p:cNvPr id="9" name="图片 8">
            <a:extLst>
              <a:ext uri="{FF2B5EF4-FFF2-40B4-BE49-F238E27FC236}">
                <a16:creationId xmlns:a16="http://schemas.microsoft.com/office/drawing/2014/main" id="{CFD7B222-15B7-4185-B871-80FF8EFC0D7B}"/>
              </a:ext>
            </a:extLst>
          </p:cNvPr>
          <p:cNvPicPr>
            <a:picLocks noChangeAspect="1"/>
          </p:cNvPicPr>
          <p:nvPr/>
        </p:nvPicPr>
        <p:blipFill>
          <a:blip r:embed="rId7"/>
          <a:stretch>
            <a:fillRect/>
          </a:stretch>
        </p:blipFill>
        <p:spPr>
          <a:xfrm>
            <a:off x="8563555" y="1828136"/>
            <a:ext cx="3690675" cy="4864325"/>
          </a:xfrm>
          <a:prstGeom prst="rect">
            <a:avLst/>
          </a:prstGeom>
          <a:effectLst>
            <a:softEdge rad="127000"/>
          </a:effectLst>
        </p:spPr>
      </p:pic>
      <p:pic>
        <p:nvPicPr>
          <p:cNvPr id="2" name="图片 1" descr="水印">
            <a:extLst>
              <a:ext uri="{FF2B5EF4-FFF2-40B4-BE49-F238E27FC236}">
                <a16:creationId xmlns:a16="http://schemas.microsoft.com/office/drawing/2014/main" id="{D5011D0D-7221-45B7-AAB6-0AE715B86D61}"/>
              </a:ext>
            </a:extLst>
          </p:cNvPr>
          <p:cNvPicPr>
            <a:picLocks noChangeAspect="1"/>
          </p:cNvPicPr>
          <p:nvPr/>
        </p:nvPicPr>
        <p:blipFill>
          <a:blip r:embed="rId8"/>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904503721"/>
      </p:ext>
    </p:extLst>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b="0" i="0" dirty="0">
                <a:solidFill>
                  <a:srgbClr val="333333"/>
                </a:solidFill>
                <a:effectLst/>
                <a:latin typeface="Microsoft YaHei" panose="020B0503020204020204" pitchFamily="34" charset="-122"/>
                <a:ea typeface="Microsoft YaHei" panose="020B0503020204020204" pitchFamily="34" charset="-122"/>
              </a:rPr>
              <a:t>      </a:t>
            </a:r>
            <a:endParaRPr lang="zh-CN" altLang="en-US" dirty="0"/>
          </a:p>
        </p:txBody>
      </p:sp>
      <p:sp>
        <p:nvSpPr>
          <p:cNvPr id="2" name="文本框 1">
            <a:extLst>
              <a:ext uri="{FF2B5EF4-FFF2-40B4-BE49-F238E27FC236}">
                <a16:creationId xmlns:a16="http://schemas.microsoft.com/office/drawing/2014/main" id="{A76B8CA7-AD25-42E7-95C0-1F05E96150BA}"/>
              </a:ext>
            </a:extLst>
          </p:cNvPr>
          <p:cNvSpPr txBox="1"/>
          <p:nvPr/>
        </p:nvSpPr>
        <p:spPr>
          <a:xfrm>
            <a:off x="3578087" y="260340"/>
            <a:ext cx="6575729" cy="6186309"/>
          </a:xfrm>
          <a:prstGeom prst="rect">
            <a:avLst/>
          </a:prstGeom>
          <a:noFill/>
        </p:spPr>
        <p:txBody>
          <a:bodyPr wrap="square" rtlCol="0">
            <a:spAutoFit/>
          </a:bodyPr>
          <a:lstStyle/>
          <a:p>
            <a:pPr algn="l"/>
            <a:r>
              <a:rPr lang="en-US" altLang="zh-CN" b="0" i="0" dirty="0">
                <a:solidFill>
                  <a:srgbClr val="333333"/>
                </a:solidFill>
                <a:effectLst/>
                <a:latin typeface="Microsoft YaHei" panose="020B0503020204020204" pitchFamily="34" charset="-122"/>
                <a:ea typeface="Microsoft YaHei" panose="020B0503020204020204" pitchFamily="34" charset="-122"/>
              </a:rPr>
              <a:t>      The moon rounds the red mansion</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Stoops to silk-pad doors,</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Shines upon the sleepless,</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Bearing no grudge,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Why does the moon tend to be full</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when people are apart?</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转朱阁，低绮户，照无眠</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不应有恨，何事长向别时圆</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People may have sorrow or joy,</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be near or far apart,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The moon may be dim or bright,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wax or wane,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This has been going since the beginning of time.</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人有悲欢离合</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月有阴晴圆缺</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此事古难全</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May we all be blessed with longevity</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Though far apart,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we are still able to share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the beauty of the moon together.</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但愿人长久</a:t>
            </a:r>
          </a:p>
          <a:p>
            <a:pPr algn="ctr"/>
            <a:r>
              <a:rPr lang="zh-CN" altLang="en-US" b="0" i="0" dirty="0">
                <a:solidFill>
                  <a:srgbClr val="333333"/>
                </a:solidFill>
                <a:effectLst/>
                <a:latin typeface="Microsoft YaHei" panose="020B0503020204020204" pitchFamily="34" charset="-122"/>
                <a:ea typeface="Microsoft YaHei" panose="020B0503020204020204" pitchFamily="34" charset="-122"/>
              </a:rPr>
              <a:t>　　千里共婵娟</a:t>
            </a:r>
            <a:endParaRPr lang="zh-CN" altLang="en-US" dirty="0"/>
          </a:p>
        </p:txBody>
      </p:sp>
      <p:pic>
        <p:nvPicPr>
          <p:cNvPr id="12" name="图片 11">
            <a:extLst>
              <a:ext uri="{FF2B5EF4-FFF2-40B4-BE49-F238E27FC236}">
                <a16:creationId xmlns:a16="http://schemas.microsoft.com/office/drawing/2014/main" id="{0E2E30CB-93ED-4639-97B5-4BEEBA734F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24" y="165539"/>
            <a:ext cx="3413863" cy="4390558"/>
          </a:xfrm>
          <a:prstGeom prst="rect">
            <a:avLst/>
          </a:prstGeom>
        </p:spPr>
      </p:pic>
      <p:pic>
        <p:nvPicPr>
          <p:cNvPr id="14" name="图片 13">
            <a:extLst>
              <a:ext uri="{FF2B5EF4-FFF2-40B4-BE49-F238E27FC236}">
                <a16:creationId xmlns:a16="http://schemas.microsoft.com/office/drawing/2014/main" id="{E11F6817-7FE0-4198-9452-93CA8A400267}"/>
              </a:ext>
            </a:extLst>
          </p:cNvPr>
          <p:cNvPicPr>
            <a:picLocks noChangeAspect="1"/>
          </p:cNvPicPr>
          <p:nvPr/>
        </p:nvPicPr>
        <p:blipFill>
          <a:blip r:embed="rId6"/>
          <a:stretch>
            <a:fillRect/>
          </a:stretch>
        </p:blipFill>
        <p:spPr>
          <a:xfrm>
            <a:off x="8212373" y="4072081"/>
            <a:ext cx="3882886" cy="2628265"/>
          </a:xfrm>
          <a:prstGeom prst="rect">
            <a:avLst/>
          </a:prstGeom>
          <a:effectLst>
            <a:softEdge rad="127000"/>
          </a:effectLst>
        </p:spPr>
      </p:pic>
      <p:pic>
        <p:nvPicPr>
          <p:cNvPr id="4" name="图片 3" descr="水印">
            <a:extLst>
              <a:ext uri="{FF2B5EF4-FFF2-40B4-BE49-F238E27FC236}">
                <a16:creationId xmlns:a16="http://schemas.microsoft.com/office/drawing/2014/main" id="{0B2FD5CB-D3E3-4BD9-90FA-717AA241F674}"/>
              </a:ext>
            </a:extLst>
          </p:cNvPr>
          <p:cNvPicPr>
            <a:picLocks noChangeAspect="1"/>
          </p:cNvPicPr>
          <p:nvPr/>
        </p:nvPicPr>
        <p:blipFill>
          <a:blip r:embed="rId7"/>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412830723"/>
      </p:ext>
    </p:extLst>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90831"/>
            <a:ext cx="11863551" cy="6440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6ECD5D23-B072-41EE-B79A-4BC916260C45}"/>
              </a:ext>
            </a:extLst>
          </p:cNvPr>
          <p:cNvSpPr txBox="1"/>
          <p:nvPr/>
        </p:nvSpPr>
        <p:spPr>
          <a:xfrm>
            <a:off x="267869" y="547117"/>
            <a:ext cx="5697284" cy="3447098"/>
          </a:xfrm>
          <a:prstGeom prst="rect">
            <a:avLst/>
          </a:prstGeom>
          <a:noFill/>
        </p:spPr>
        <p:txBody>
          <a:bodyPr wrap="square" rtlCol="0">
            <a:spAutoFit/>
          </a:bodyPr>
          <a:lstStyle/>
          <a:p>
            <a:endParaRPr lang="zh-CN" altLang="en-US" sz="1800" b="1" cap="none" spc="0" dirty="0">
              <a:ln/>
              <a:solidFill>
                <a:schemeClr val="accent4"/>
              </a:solidFill>
              <a:effectLst/>
            </a:endParaRPr>
          </a:p>
          <a:p>
            <a:pPr algn="l"/>
            <a:r>
              <a:rPr lang="en-US" altLang="zh-CN" sz="2000" dirty="0">
                <a:solidFill>
                  <a:srgbClr val="333333"/>
                </a:solidFill>
                <a:latin typeface="Microsoft YaHei" panose="020B0503020204020204" pitchFamily="34" charset="-122"/>
                <a:ea typeface="Microsoft YaHei" panose="020B0503020204020204" pitchFamily="34" charset="-122"/>
              </a:rPr>
              <a:t>       </a:t>
            </a:r>
            <a:r>
              <a:rPr lang="zh-CN" altLang="en-US" sz="2000" b="0" i="0" dirty="0">
                <a:solidFill>
                  <a:srgbClr val="333333"/>
                </a:solidFill>
                <a:effectLst/>
                <a:latin typeface="Microsoft YaHei" panose="020B0503020204020204" pitchFamily="34" charset="-122"/>
                <a:ea typeface="Microsoft YaHei" panose="020B0503020204020204" pitchFamily="34" charset="-122"/>
              </a:rPr>
              <a:t>传统月饼：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(Traditional styles)</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广式月饼：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(Cantonese-style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苏式月饼：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(Suzhou-style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京式月饼：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(Beijing-style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滇式月饼：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(Yunnan-style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创新月饼：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(Contemporary Styles)</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低糖月饼：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(low-sugar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无脂月饼：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(fat-free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冰皮月饼：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(snow skin mooncake)</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水果月饼：</a:t>
            </a:r>
            <a:r>
              <a:rPr lang="en-US" altLang="zh-CN" sz="2000" b="0" i="0" dirty="0">
                <a:solidFill>
                  <a:srgbClr val="333333"/>
                </a:solidFill>
                <a:effectLst/>
                <a:latin typeface="Microsoft YaHei" panose="020B0503020204020204" pitchFamily="34" charset="-122"/>
                <a:ea typeface="Microsoft YaHei" panose="020B0503020204020204" pitchFamily="34" charset="-122"/>
              </a:rPr>
              <a:t>(fruits mooncake)</a:t>
            </a:r>
            <a:endParaRPr lang="zh-CN" altLang="en-US" sz="2000" dirty="0"/>
          </a:p>
        </p:txBody>
      </p:sp>
      <p:sp>
        <p:nvSpPr>
          <p:cNvPr id="7" name="文本框 6">
            <a:extLst>
              <a:ext uri="{FF2B5EF4-FFF2-40B4-BE49-F238E27FC236}">
                <a16:creationId xmlns:a16="http://schemas.microsoft.com/office/drawing/2014/main" id="{1872F210-C23F-4D17-B8F4-9B12661A3933}"/>
              </a:ext>
            </a:extLst>
          </p:cNvPr>
          <p:cNvSpPr txBox="1"/>
          <p:nvPr/>
        </p:nvSpPr>
        <p:spPr>
          <a:xfrm>
            <a:off x="1299638" y="275454"/>
            <a:ext cx="3633746" cy="523220"/>
          </a:xfrm>
          <a:prstGeom prst="rect">
            <a:avLst/>
          </a:prstGeom>
          <a:noFill/>
        </p:spPr>
        <p:txBody>
          <a:bodyPr wrap="square" rtlCol="0">
            <a:spAutoFit/>
          </a:bodyPr>
          <a:lstStyle/>
          <a:p>
            <a:r>
              <a:rPr lang="zh-CN" altLang="en-US" sz="2800" b="1" dirty="0">
                <a:solidFill>
                  <a:srgbClr val="FF0000"/>
                </a:solidFill>
              </a:rPr>
              <a:t>各种月饼的表达</a:t>
            </a:r>
          </a:p>
        </p:txBody>
      </p:sp>
      <p:sp>
        <p:nvSpPr>
          <p:cNvPr id="9" name="文本框 8">
            <a:extLst>
              <a:ext uri="{FF2B5EF4-FFF2-40B4-BE49-F238E27FC236}">
                <a16:creationId xmlns:a16="http://schemas.microsoft.com/office/drawing/2014/main" id="{D2BAB92B-5626-4E64-83B5-EB33CEC5DEE7}"/>
              </a:ext>
            </a:extLst>
          </p:cNvPr>
          <p:cNvSpPr txBox="1"/>
          <p:nvPr/>
        </p:nvSpPr>
        <p:spPr>
          <a:xfrm>
            <a:off x="8652856" y="1843943"/>
            <a:ext cx="1849202" cy="523220"/>
          </a:xfrm>
          <a:prstGeom prst="rect">
            <a:avLst/>
          </a:prstGeom>
          <a:noFill/>
        </p:spPr>
        <p:txBody>
          <a:bodyPr wrap="square" rtlCol="0">
            <a:spAutoFit/>
          </a:bodyPr>
          <a:lstStyle/>
          <a:p>
            <a:r>
              <a:rPr lang="zh-CN" altLang="en-US" sz="2800" b="1" i="0" dirty="0">
                <a:solidFill>
                  <a:srgbClr val="FF0000"/>
                </a:solidFill>
                <a:effectLst/>
                <a:latin typeface="Microsoft YaHei" panose="020B0503020204020204" pitchFamily="34" charset="-122"/>
                <a:ea typeface="Microsoft YaHei" panose="020B0503020204020204" pitchFamily="34" charset="-122"/>
              </a:rPr>
              <a:t>月饼口味</a:t>
            </a:r>
            <a:endParaRPr lang="zh-CN" altLang="en-US" sz="2800" dirty="0">
              <a:solidFill>
                <a:srgbClr val="FF0000"/>
              </a:solidFill>
            </a:endParaRPr>
          </a:p>
        </p:txBody>
      </p:sp>
      <p:sp>
        <p:nvSpPr>
          <p:cNvPr id="11" name="文本框 10">
            <a:extLst>
              <a:ext uri="{FF2B5EF4-FFF2-40B4-BE49-F238E27FC236}">
                <a16:creationId xmlns:a16="http://schemas.microsoft.com/office/drawing/2014/main" id="{0893C26C-EBBB-46BD-89D5-B89F1F4A2074}"/>
              </a:ext>
            </a:extLst>
          </p:cNvPr>
          <p:cNvSpPr txBox="1"/>
          <p:nvPr/>
        </p:nvSpPr>
        <p:spPr>
          <a:xfrm>
            <a:off x="7688429" y="2166561"/>
            <a:ext cx="4503571" cy="4370427"/>
          </a:xfrm>
          <a:prstGeom prst="rect">
            <a:avLst/>
          </a:prstGeom>
          <a:noFill/>
        </p:spPr>
        <p:txBody>
          <a:bodyPr wrap="square" rtlCol="0">
            <a:spAutoFit/>
          </a:bodyPr>
          <a:lstStyle/>
          <a:p>
            <a:pPr algn="l"/>
            <a:endParaRPr lang="zh-CN" altLang="en-US" b="0" i="0" dirty="0">
              <a:solidFill>
                <a:srgbClr val="333333"/>
              </a:solidFill>
              <a:effectLst/>
              <a:latin typeface="Microsoft YaHei" panose="020B0503020204020204" pitchFamily="34" charset="-122"/>
              <a:ea typeface="Microsoft YaHei" panose="020B0503020204020204" pitchFamily="34" charset="-122"/>
            </a:endParaRP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Sweet bean paste(</a:t>
            </a:r>
            <a:r>
              <a:rPr lang="zh-CN" altLang="en-US" sz="2000" b="0" i="0" dirty="0">
                <a:solidFill>
                  <a:srgbClr val="333333"/>
                </a:solidFill>
                <a:effectLst/>
                <a:latin typeface="Microsoft YaHei" panose="020B0503020204020204" pitchFamily="34" charset="-122"/>
                <a:ea typeface="Microsoft YaHei" panose="020B0503020204020204" pitchFamily="34" charset="-122"/>
              </a:rPr>
              <a:t>豆沙</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Date paste(</a:t>
            </a:r>
            <a:r>
              <a:rPr lang="zh-CN" altLang="en-US" sz="2000" b="0" i="0" dirty="0">
                <a:solidFill>
                  <a:srgbClr val="333333"/>
                </a:solidFill>
                <a:effectLst/>
                <a:latin typeface="Microsoft YaHei" panose="020B0503020204020204" pitchFamily="34" charset="-122"/>
                <a:ea typeface="Microsoft YaHei" panose="020B0503020204020204" pitchFamily="34" charset="-122"/>
              </a:rPr>
              <a:t>枣泥</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Mung bean (</a:t>
            </a:r>
            <a:r>
              <a:rPr lang="zh-CN" altLang="en-US" sz="2000" b="0" i="0" dirty="0">
                <a:solidFill>
                  <a:srgbClr val="333333"/>
                </a:solidFill>
                <a:effectLst/>
                <a:latin typeface="Microsoft YaHei" panose="020B0503020204020204" pitchFamily="34" charset="-122"/>
                <a:ea typeface="Microsoft YaHei" panose="020B0503020204020204" pitchFamily="34" charset="-122"/>
              </a:rPr>
              <a:t>绿豆</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Black sesame paste (</a:t>
            </a:r>
            <a:r>
              <a:rPr lang="zh-CN" altLang="en-US" sz="2000" b="0" i="0" dirty="0">
                <a:solidFill>
                  <a:srgbClr val="333333"/>
                </a:solidFill>
                <a:effectLst/>
                <a:latin typeface="Microsoft YaHei" panose="020B0503020204020204" pitchFamily="34" charset="-122"/>
                <a:ea typeface="Microsoft YaHei" panose="020B0503020204020204" pitchFamily="34" charset="-122"/>
              </a:rPr>
              <a:t>黑芝麻</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Lotus seed paste (</a:t>
            </a:r>
            <a:r>
              <a:rPr lang="zh-CN" altLang="en-US" sz="2000" b="0" i="0" dirty="0">
                <a:solidFill>
                  <a:srgbClr val="333333"/>
                </a:solidFill>
                <a:effectLst/>
                <a:latin typeface="Microsoft YaHei" panose="020B0503020204020204" pitchFamily="34" charset="-122"/>
                <a:ea typeface="Microsoft YaHei" panose="020B0503020204020204" pitchFamily="34" charset="-122"/>
              </a:rPr>
              <a:t>莲蓉</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Durian (</a:t>
            </a:r>
            <a:r>
              <a:rPr lang="zh-CN" altLang="en-US" sz="2000" b="0" i="0" dirty="0">
                <a:solidFill>
                  <a:srgbClr val="333333"/>
                </a:solidFill>
                <a:effectLst/>
                <a:latin typeface="Microsoft YaHei" panose="020B0503020204020204" pitchFamily="34" charset="-122"/>
                <a:ea typeface="Microsoft YaHei" panose="020B0503020204020204" pitchFamily="34" charset="-122"/>
              </a:rPr>
              <a:t>榴莲</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a:t>
            </a:r>
            <a:r>
              <a:rPr lang="en-US" altLang="zh-CN" sz="2000" b="0" i="0" dirty="0">
                <a:solidFill>
                  <a:srgbClr val="333333"/>
                </a:solidFill>
                <a:effectLst/>
                <a:latin typeface="Microsoft YaHei" panose="020B0503020204020204" pitchFamily="34" charset="-122"/>
                <a:ea typeface="Microsoft YaHei" panose="020B0503020204020204" pitchFamily="34" charset="-122"/>
              </a:rPr>
              <a:t>Five kernel(</a:t>
            </a:r>
            <a:r>
              <a:rPr lang="zh-CN" altLang="en-US" sz="2000" b="0" i="0" dirty="0">
                <a:solidFill>
                  <a:srgbClr val="333333"/>
                </a:solidFill>
                <a:effectLst/>
                <a:latin typeface="Microsoft YaHei" panose="020B0503020204020204" pitchFamily="34" charset="-122"/>
                <a:ea typeface="Microsoft YaHei" panose="020B0503020204020204" pitchFamily="34" charset="-122"/>
              </a:rPr>
              <a:t>五仁</a:t>
            </a:r>
            <a:r>
              <a:rPr lang="en-US" altLang="zh-CN"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“五仁”是指：</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花生</a:t>
            </a:r>
            <a:r>
              <a:rPr lang="en-US" altLang="zh-CN" sz="2000" b="0" i="0" dirty="0">
                <a:solidFill>
                  <a:srgbClr val="333333"/>
                </a:solidFill>
                <a:effectLst/>
                <a:latin typeface="Microsoft YaHei" panose="020B0503020204020204" pitchFamily="34" charset="-122"/>
                <a:ea typeface="Microsoft YaHei" panose="020B0503020204020204" pitchFamily="34" charset="-122"/>
              </a:rPr>
              <a:t>(peanut)</a:t>
            </a:r>
            <a:r>
              <a:rPr lang="zh-CN" altLang="en-US"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核桃</a:t>
            </a:r>
            <a:r>
              <a:rPr lang="en-US" altLang="zh-CN" sz="2000" b="0" i="0" dirty="0">
                <a:solidFill>
                  <a:srgbClr val="333333"/>
                </a:solidFill>
                <a:effectLst/>
                <a:latin typeface="Microsoft YaHei" panose="020B0503020204020204" pitchFamily="34" charset="-122"/>
                <a:ea typeface="Microsoft YaHei" panose="020B0503020204020204" pitchFamily="34" charset="-122"/>
              </a:rPr>
              <a:t>(walnut seed)</a:t>
            </a:r>
            <a:r>
              <a:rPr lang="zh-CN" altLang="en-US"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瓜子</a:t>
            </a:r>
            <a:r>
              <a:rPr lang="en-US" altLang="zh-CN" sz="2000" b="0" i="0" dirty="0">
                <a:solidFill>
                  <a:srgbClr val="333333"/>
                </a:solidFill>
                <a:effectLst/>
                <a:latin typeface="Microsoft YaHei" panose="020B0503020204020204" pitchFamily="34" charset="-122"/>
                <a:ea typeface="Microsoft YaHei" panose="020B0503020204020204" pitchFamily="34" charset="-122"/>
              </a:rPr>
              <a:t>(watermelon seed)</a:t>
            </a:r>
            <a:r>
              <a:rPr lang="zh-CN" altLang="en-US"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杏仁</a:t>
            </a:r>
            <a:r>
              <a:rPr lang="en-US" altLang="zh-CN" sz="2000" b="0" i="0" dirty="0">
                <a:solidFill>
                  <a:srgbClr val="333333"/>
                </a:solidFill>
                <a:effectLst/>
                <a:latin typeface="Microsoft YaHei" panose="020B0503020204020204" pitchFamily="34" charset="-122"/>
                <a:ea typeface="Microsoft YaHei" panose="020B0503020204020204" pitchFamily="34" charset="-122"/>
              </a:rPr>
              <a:t>(almond)</a:t>
            </a:r>
            <a:r>
              <a:rPr lang="zh-CN" altLang="en-US" sz="2000"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sz="2000" b="0" i="0" dirty="0">
                <a:solidFill>
                  <a:srgbClr val="333333"/>
                </a:solidFill>
                <a:effectLst/>
                <a:latin typeface="Microsoft YaHei" panose="020B0503020204020204" pitchFamily="34" charset="-122"/>
                <a:ea typeface="Microsoft YaHei" panose="020B0503020204020204" pitchFamily="34" charset="-122"/>
              </a:rPr>
              <a:t>　　松子</a:t>
            </a:r>
            <a:r>
              <a:rPr lang="en-US" altLang="zh-CN" sz="2000" b="0" i="0" dirty="0">
                <a:solidFill>
                  <a:srgbClr val="333333"/>
                </a:solidFill>
                <a:effectLst/>
                <a:latin typeface="Microsoft YaHei" panose="020B0503020204020204" pitchFamily="34" charset="-122"/>
                <a:ea typeface="Microsoft YaHei" panose="020B0503020204020204" pitchFamily="34" charset="-122"/>
              </a:rPr>
              <a:t>(pine nut)</a:t>
            </a:r>
            <a:endParaRPr lang="zh-CN" altLang="en-US" sz="2000" b="0" i="0" dirty="0">
              <a:solidFill>
                <a:srgbClr val="333333"/>
              </a:solidFill>
              <a:effectLst/>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E367FBCF-E2C6-4E9B-8BBB-C7BE30976E4C}"/>
              </a:ext>
            </a:extLst>
          </p:cNvPr>
          <p:cNvPicPr>
            <a:picLocks noChangeAspect="1"/>
          </p:cNvPicPr>
          <p:nvPr/>
        </p:nvPicPr>
        <p:blipFill>
          <a:blip r:embed="rId6"/>
          <a:stretch>
            <a:fillRect/>
          </a:stretch>
        </p:blipFill>
        <p:spPr>
          <a:xfrm>
            <a:off x="164224" y="4135640"/>
            <a:ext cx="5489153" cy="2239204"/>
          </a:xfrm>
          <a:prstGeom prst="rect">
            <a:avLst/>
          </a:prstGeom>
          <a:effectLst>
            <a:softEdge rad="127000"/>
          </a:effectLst>
        </p:spPr>
      </p:pic>
      <p:pic>
        <p:nvPicPr>
          <p:cNvPr id="15" name="图片 14">
            <a:extLst>
              <a:ext uri="{FF2B5EF4-FFF2-40B4-BE49-F238E27FC236}">
                <a16:creationId xmlns:a16="http://schemas.microsoft.com/office/drawing/2014/main" id="{B10F1549-E76C-4B96-8506-BFB8184F21CB}"/>
              </a:ext>
            </a:extLst>
          </p:cNvPr>
          <p:cNvPicPr>
            <a:picLocks noChangeAspect="1"/>
          </p:cNvPicPr>
          <p:nvPr>
            <p:custDataLst>
              <p:tags r:id="rId2"/>
            </p:custDataLst>
          </p:nvPr>
        </p:nvPicPr>
        <p:blipFill>
          <a:blip r:embed="rId7"/>
          <a:stretch>
            <a:fillRect/>
          </a:stretch>
        </p:blipFill>
        <p:spPr>
          <a:xfrm>
            <a:off x="7198747" y="-117528"/>
            <a:ext cx="4757420" cy="1952523"/>
          </a:xfrm>
          <a:prstGeom prst="rect">
            <a:avLst/>
          </a:prstGeom>
          <a:effectLst>
            <a:softEdge rad="127000"/>
          </a:effectLst>
        </p:spPr>
      </p:pic>
    </p:spTree>
    <p:custDataLst>
      <p:tags r:id="rId1"/>
    </p:custDataLst>
    <p:extLst>
      <p:ext uri="{BB962C8B-B14F-4D97-AF65-F5344CB8AC3E}">
        <p14:creationId xmlns:p14="http://schemas.microsoft.com/office/powerpoint/2010/main" val="248552752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284808"/>
            <a:ext cx="11863551" cy="6288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B31F3FB9-630B-4687-BB37-08EBAA2DB781}"/>
              </a:ext>
            </a:extLst>
          </p:cNvPr>
          <p:cNvSpPr txBox="1"/>
          <p:nvPr/>
        </p:nvSpPr>
        <p:spPr>
          <a:xfrm>
            <a:off x="-101354" y="2749929"/>
            <a:ext cx="4898004" cy="2862322"/>
          </a:xfrm>
          <a:prstGeom prst="rect">
            <a:avLst/>
          </a:prstGeom>
          <a:noFill/>
        </p:spPr>
        <p:txBody>
          <a:bodyPr wrap="square" rtlCol="0">
            <a:spAutoFit/>
          </a:bodyPr>
          <a:lstStyle/>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The Mid-Autumn Festival </a:t>
            </a:r>
            <a:r>
              <a:rPr lang="zh-CN" altLang="en-US" b="0" i="0" dirty="0">
                <a:solidFill>
                  <a:srgbClr val="333333"/>
                </a:solidFill>
                <a:effectLst/>
                <a:latin typeface="Microsoft YaHei" panose="020B0503020204020204" pitchFamily="34" charset="-122"/>
                <a:ea typeface="Microsoft YaHei" panose="020B0503020204020204" pitchFamily="34" charset="-122"/>
              </a:rPr>
              <a:t>中秋节</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Mooncake </a:t>
            </a:r>
            <a:r>
              <a:rPr lang="zh-CN" altLang="en-US" b="0" i="0" dirty="0">
                <a:solidFill>
                  <a:srgbClr val="333333"/>
                </a:solidFill>
                <a:effectLst/>
                <a:latin typeface="Microsoft YaHei" panose="020B0503020204020204" pitchFamily="34" charset="-122"/>
                <a:ea typeface="Microsoft YaHei" panose="020B0503020204020204" pitchFamily="34" charset="-122"/>
              </a:rPr>
              <a:t>月饼</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appreciating the moon </a:t>
            </a:r>
            <a:r>
              <a:rPr lang="zh-CN" altLang="en-US" b="0" i="0" dirty="0">
                <a:solidFill>
                  <a:srgbClr val="333333"/>
                </a:solidFill>
                <a:effectLst/>
                <a:latin typeface="Microsoft YaHei" panose="020B0503020204020204" pitchFamily="34" charset="-122"/>
                <a:ea typeface="Microsoft YaHei" panose="020B0503020204020204" pitchFamily="34" charset="-122"/>
              </a:rPr>
              <a:t>赏月</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fire dragon dances</a:t>
            </a:r>
            <a:r>
              <a:rPr lang="zh-CN" altLang="en-US" b="0" i="0" dirty="0">
                <a:solidFill>
                  <a:srgbClr val="333333"/>
                </a:solidFill>
                <a:effectLst/>
                <a:latin typeface="Microsoft YaHei" panose="020B0503020204020204" pitchFamily="34" charset="-122"/>
                <a:ea typeface="Microsoft YaHei" panose="020B0503020204020204" pitchFamily="34" charset="-122"/>
              </a:rPr>
              <a:t>火龙舞</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Chang-E </a:t>
            </a:r>
            <a:r>
              <a:rPr lang="zh-CN" altLang="en-US" b="0" i="0" dirty="0">
                <a:solidFill>
                  <a:srgbClr val="333333"/>
                </a:solidFill>
                <a:effectLst/>
                <a:latin typeface="Microsoft YaHei" panose="020B0503020204020204" pitchFamily="34" charset="-122"/>
                <a:ea typeface="Microsoft YaHei" panose="020B0503020204020204" pitchFamily="34" charset="-122"/>
              </a:rPr>
              <a:t>嫦娥</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jade rabbit / hare </a:t>
            </a:r>
            <a:r>
              <a:rPr lang="zh-CN" altLang="en-US" b="0" i="0" dirty="0">
                <a:solidFill>
                  <a:srgbClr val="333333"/>
                </a:solidFill>
                <a:effectLst/>
                <a:latin typeface="Microsoft YaHei" panose="020B0503020204020204" pitchFamily="34" charset="-122"/>
                <a:ea typeface="Microsoft YaHei" panose="020B0503020204020204" pitchFamily="34" charset="-122"/>
              </a:rPr>
              <a:t>玉兔</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sky lantern</a:t>
            </a:r>
            <a:r>
              <a:rPr lang="zh-CN" altLang="en-US" b="0" i="0" dirty="0">
                <a:solidFill>
                  <a:srgbClr val="333333"/>
                </a:solidFill>
                <a:effectLst/>
                <a:latin typeface="Microsoft YaHei" panose="020B0503020204020204" pitchFamily="34" charset="-122"/>
                <a:ea typeface="Microsoft YaHei" panose="020B0503020204020204" pitchFamily="34" charset="-122"/>
              </a:rPr>
              <a:t>孔明灯</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cassia wine </a:t>
            </a:r>
            <a:r>
              <a:rPr lang="zh-CN" altLang="en-US" b="0" i="0" dirty="0">
                <a:solidFill>
                  <a:srgbClr val="333333"/>
                </a:solidFill>
                <a:effectLst/>
                <a:latin typeface="Microsoft YaHei" panose="020B0503020204020204" pitchFamily="34" charset="-122"/>
                <a:ea typeface="Microsoft YaHei" panose="020B0503020204020204" pitchFamily="34" charset="-122"/>
              </a:rPr>
              <a:t>桂花酒</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the Chinese lunar calendar </a:t>
            </a:r>
            <a:r>
              <a:rPr lang="zh-CN" altLang="en-US" b="0" i="0" dirty="0">
                <a:solidFill>
                  <a:srgbClr val="333333"/>
                </a:solidFill>
                <a:effectLst/>
                <a:latin typeface="Microsoft YaHei" panose="020B0503020204020204" pitchFamily="34" charset="-122"/>
                <a:ea typeface="Microsoft YaHei" panose="020B0503020204020204" pitchFamily="34" charset="-122"/>
              </a:rPr>
              <a:t>中国农历</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lantern riddles </a:t>
            </a:r>
            <a:r>
              <a:rPr lang="zh-CN" altLang="en-US" b="0" i="0" dirty="0">
                <a:solidFill>
                  <a:srgbClr val="333333"/>
                </a:solidFill>
                <a:effectLst/>
                <a:latin typeface="Microsoft YaHei" panose="020B0503020204020204" pitchFamily="34" charset="-122"/>
                <a:ea typeface="Microsoft YaHei" panose="020B0503020204020204" pitchFamily="34" charset="-122"/>
              </a:rPr>
              <a:t>灯谜</a:t>
            </a:r>
          </a:p>
        </p:txBody>
      </p:sp>
      <p:sp>
        <p:nvSpPr>
          <p:cNvPr id="4" name="文本框 3">
            <a:extLst>
              <a:ext uri="{FF2B5EF4-FFF2-40B4-BE49-F238E27FC236}">
                <a16:creationId xmlns:a16="http://schemas.microsoft.com/office/drawing/2014/main" id="{48A88E9D-4DF7-4C44-A37E-E29D24C9A5D9}"/>
              </a:ext>
            </a:extLst>
          </p:cNvPr>
          <p:cNvSpPr txBox="1"/>
          <p:nvPr/>
        </p:nvSpPr>
        <p:spPr>
          <a:xfrm>
            <a:off x="6861975" y="1310445"/>
            <a:ext cx="4778734" cy="4801314"/>
          </a:xfrm>
          <a:prstGeom prst="rect">
            <a:avLst/>
          </a:prstGeom>
          <a:noFill/>
        </p:spPr>
        <p:txBody>
          <a:bodyPr wrap="square" rtlCol="0">
            <a:spAutoFit/>
          </a:bodyPr>
          <a:lstStyle/>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Happy Mid-Autumn Day! Wish that you go well and have a successful and bright future.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中秋节快乐，万事如意，心想事成</a:t>
            </a:r>
            <a:r>
              <a:rPr lang="en-US" altLang="zh-CN"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Wish you a perfect life just like the roundest moon in Mid-Autumn Day.</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愿你的生活就象这十五的月亮一样，圆圆满满。</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Wishing us a long life to share the graceful moonlight, though thousands of miles apart.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但愿人长久，千里共婵娟</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en-US" altLang="zh-CN" b="0" i="0" dirty="0">
                <a:solidFill>
                  <a:srgbClr val="333333"/>
                </a:solidFill>
                <a:effectLst/>
                <a:latin typeface="Microsoft YaHei" panose="020B0503020204020204" pitchFamily="34" charset="-122"/>
                <a:ea typeface="Microsoft YaHei" panose="020B0503020204020204" pitchFamily="34" charset="-122"/>
              </a:rPr>
              <a:t>I want to make a toast. I Wish that the round moon take my best blessing to you. May you have a happy family and a bright future.</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举杯遥祝：月圆人圆花好，事顺业顺家兴。</a:t>
            </a:r>
          </a:p>
        </p:txBody>
      </p:sp>
      <p:sp>
        <p:nvSpPr>
          <p:cNvPr id="6" name="文本框 5">
            <a:extLst>
              <a:ext uri="{FF2B5EF4-FFF2-40B4-BE49-F238E27FC236}">
                <a16:creationId xmlns:a16="http://schemas.microsoft.com/office/drawing/2014/main" id="{B5C8A269-93D8-4593-920D-56D019993CAC}"/>
              </a:ext>
            </a:extLst>
          </p:cNvPr>
          <p:cNvSpPr txBox="1"/>
          <p:nvPr/>
        </p:nvSpPr>
        <p:spPr>
          <a:xfrm>
            <a:off x="429371" y="5897059"/>
            <a:ext cx="2170706" cy="461665"/>
          </a:xfrm>
          <a:prstGeom prst="rect">
            <a:avLst/>
          </a:prstGeom>
          <a:noFill/>
        </p:spPr>
        <p:txBody>
          <a:bodyPr wrap="square" rtlCol="0">
            <a:spAutoFit/>
          </a:bodyPr>
          <a:lstStyle/>
          <a:p>
            <a:r>
              <a:rPr lang="zh-CN" altLang="en-US" b="0" i="0" dirty="0">
                <a:solidFill>
                  <a:srgbClr val="333333"/>
                </a:solidFill>
                <a:effectLst/>
                <a:latin typeface="Microsoft YaHei" panose="020B0503020204020204" pitchFamily="34" charset="-122"/>
                <a:ea typeface="Microsoft YaHei" panose="020B0503020204020204" pitchFamily="34" charset="-122"/>
              </a:rPr>
              <a:t> </a:t>
            </a:r>
            <a:r>
              <a:rPr lang="zh-CN" altLang="en-US" sz="2400" b="0" i="0" dirty="0">
                <a:solidFill>
                  <a:srgbClr val="FF0000"/>
                </a:solidFill>
                <a:effectLst/>
                <a:latin typeface="Microsoft YaHei" panose="020B0503020204020204" pitchFamily="34" charset="-122"/>
                <a:ea typeface="Microsoft YaHei" panose="020B0503020204020204" pitchFamily="34" charset="-122"/>
              </a:rPr>
              <a:t>中秋常用词汇</a:t>
            </a:r>
            <a:endParaRPr lang="zh-CN" altLang="en-US" sz="2400" dirty="0">
              <a:solidFill>
                <a:srgbClr val="FF0000"/>
              </a:solidFill>
            </a:endParaRPr>
          </a:p>
        </p:txBody>
      </p:sp>
      <p:sp>
        <p:nvSpPr>
          <p:cNvPr id="7" name="文本框 6">
            <a:extLst>
              <a:ext uri="{FF2B5EF4-FFF2-40B4-BE49-F238E27FC236}">
                <a16:creationId xmlns:a16="http://schemas.microsoft.com/office/drawing/2014/main" id="{8D484355-8835-4578-9B3B-D142384546B9}"/>
              </a:ext>
            </a:extLst>
          </p:cNvPr>
          <p:cNvSpPr txBox="1"/>
          <p:nvPr/>
        </p:nvSpPr>
        <p:spPr>
          <a:xfrm>
            <a:off x="7775050" y="387347"/>
            <a:ext cx="2504661" cy="461665"/>
          </a:xfrm>
          <a:prstGeom prst="rect">
            <a:avLst/>
          </a:prstGeom>
          <a:noFill/>
        </p:spPr>
        <p:txBody>
          <a:bodyPr wrap="square" rtlCol="0">
            <a:spAutoFit/>
          </a:bodyPr>
          <a:lstStyle/>
          <a:p>
            <a:pPr algn="l"/>
            <a:r>
              <a:rPr lang="zh-CN" altLang="en-US" sz="2400" b="1" i="0" dirty="0">
                <a:solidFill>
                  <a:srgbClr val="FF0000"/>
                </a:solidFill>
                <a:effectLst/>
                <a:latin typeface="Microsoft YaHei" panose="020B0503020204020204" pitchFamily="34" charset="-122"/>
                <a:ea typeface="Microsoft YaHei" panose="020B0503020204020204" pitchFamily="34" charset="-122"/>
              </a:rPr>
              <a:t>中秋常用祝福语</a:t>
            </a:r>
            <a:endParaRPr lang="zh-CN" altLang="en-US" sz="2400" b="0" i="0" dirty="0">
              <a:solidFill>
                <a:srgbClr val="FF0000"/>
              </a:solidFill>
              <a:effectLst/>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6F9D6000-6437-4873-911F-3D928C4C4328}"/>
              </a:ext>
            </a:extLst>
          </p:cNvPr>
          <p:cNvPicPr>
            <a:picLocks noChangeAspect="1"/>
          </p:cNvPicPr>
          <p:nvPr/>
        </p:nvPicPr>
        <p:blipFill rotWithShape="1">
          <a:blip r:embed="rId5">
            <a:extLst>
              <a:ext uri="{28A0092B-C50C-407E-A947-70E740481C1C}">
                <a14:useLocalDpi xmlns:a14="http://schemas.microsoft.com/office/drawing/2010/main" val="0"/>
              </a:ext>
            </a:extLst>
          </a:blip>
          <a:srcRect r="2477" b="1573"/>
          <a:stretch/>
        </p:blipFill>
        <p:spPr>
          <a:xfrm>
            <a:off x="4416951" y="284808"/>
            <a:ext cx="2299302" cy="5980820"/>
          </a:xfrm>
          <a:prstGeom prst="rect">
            <a:avLst/>
          </a:prstGeom>
        </p:spPr>
      </p:pic>
      <p:pic>
        <p:nvPicPr>
          <p:cNvPr id="15" name="图片 14">
            <a:extLst>
              <a:ext uri="{FF2B5EF4-FFF2-40B4-BE49-F238E27FC236}">
                <a16:creationId xmlns:a16="http://schemas.microsoft.com/office/drawing/2014/main" id="{97430A88-730E-494E-85C9-5351CB276A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224" y="284808"/>
            <a:ext cx="4036819" cy="2028241"/>
          </a:xfrm>
          <a:prstGeom prst="rect">
            <a:avLst/>
          </a:prstGeom>
        </p:spPr>
      </p:pic>
      <p:pic>
        <p:nvPicPr>
          <p:cNvPr id="8" name="图片 7" descr="水印">
            <a:extLst>
              <a:ext uri="{FF2B5EF4-FFF2-40B4-BE49-F238E27FC236}">
                <a16:creationId xmlns:a16="http://schemas.microsoft.com/office/drawing/2014/main" id="{FE4BED06-AFB3-4FD7-9E4C-175D1031F4AC}"/>
              </a:ext>
            </a:extLst>
          </p:cNvPr>
          <p:cNvPicPr>
            <a:picLocks noChangeAspect="1"/>
          </p:cNvPicPr>
          <p:nvPr/>
        </p:nvPicPr>
        <p:blipFill>
          <a:blip r:embed="rId7"/>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422385368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9DF7F32-8FDD-48D4-92BC-20A733350C4B}"/>
              </a:ext>
            </a:extLst>
          </p:cNvPr>
          <p:cNvSpPr txBox="1"/>
          <p:nvPr/>
        </p:nvSpPr>
        <p:spPr>
          <a:xfrm>
            <a:off x="490701" y="801408"/>
            <a:ext cx="11210596" cy="2308324"/>
          </a:xfrm>
          <a:prstGeom prst="rect">
            <a:avLst/>
          </a:prstGeom>
          <a:noFill/>
        </p:spPr>
        <p:txBody>
          <a:bodyPr wrap="square" rtlCol="0">
            <a:spAutoFit/>
          </a:bodyPr>
          <a:lstStyle/>
          <a:p>
            <a:r>
              <a:rPr lang="en-US" altLang="zh-CN" sz="2400" dirty="0"/>
              <a:t>2014 </a:t>
            </a:r>
            <a:r>
              <a:rPr lang="zh-CN" altLang="en-US" sz="2400" dirty="0"/>
              <a:t>年高三书面表达</a:t>
            </a:r>
            <a:endParaRPr lang="en-US" altLang="zh-CN" sz="2400" dirty="0"/>
          </a:p>
          <a:p>
            <a:r>
              <a:rPr lang="zh-CN" altLang="en-US" sz="2400" dirty="0"/>
              <a:t>         你的美国朋友</a:t>
            </a:r>
            <a:r>
              <a:rPr lang="en-US" altLang="zh-CN" sz="2400" dirty="0"/>
              <a:t>Mike</a:t>
            </a:r>
            <a:r>
              <a:rPr lang="zh-CN" altLang="en-US" sz="2400" dirty="0"/>
              <a:t>请你在他们校报上介绍一下中秋节的情况，请你根据下表写一篇短文。</a:t>
            </a:r>
            <a:endParaRPr lang="en-US" altLang="zh-CN" sz="2400" dirty="0"/>
          </a:p>
          <a:p>
            <a:r>
              <a:rPr lang="zh-CN" altLang="en-US" sz="2400" dirty="0"/>
              <a:t>   内容：中秋节介绍</a:t>
            </a:r>
            <a:endParaRPr lang="en-US" altLang="zh-CN" sz="2400" dirty="0"/>
          </a:p>
          <a:p>
            <a:r>
              <a:rPr lang="en-US" altLang="zh-CN" sz="2400" dirty="0"/>
              <a:t>    </a:t>
            </a:r>
            <a:r>
              <a:rPr lang="zh-CN" altLang="en-US" sz="2400" dirty="0"/>
              <a:t>字数：</a:t>
            </a:r>
            <a:r>
              <a:rPr lang="en-US" altLang="zh-CN" sz="2400" dirty="0"/>
              <a:t>80</a:t>
            </a:r>
            <a:r>
              <a:rPr lang="zh-CN" altLang="en-US" sz="2400" dirty="0"/>
              <a:t>词左右。</a:t>
            </a:r>
            <a:endParaRPr lang="en-US" altLang="zh-CN" sz="2400" dirty="0"/>
          </a:p>
          <a:p>
            <a:r>
              <a:rPr lang="zh-CN" altLang="en-US" sz="2400" dirty="0"/>
              <a:t>   提示：阴历：  </a:t>
            </a:r>
            <a:r>
              <a:rPr lang="en-US" altLang="zh-CN" sz="2400" dirty="0"/>
              <a:t>the lunar calendar                    </a:t>
            </a:r>
            <a:r>
              <a:rPr lang="zh-CN" altLang="en-US" sz="2400" dirty="0"/>
              <a:t>果仁：</a:t>
            </a:r>
            <a:r>
              <a:rPr lang="en-US" altLang="zh-CN" sz="2400" dirty="0"/>
              <a:t>nut</a:t>
            </a:r>
            <a:endParaRPr lang="zh-CN" altLang="en-US" sz="2400" dirty="0"/>
          </a:p>
        </p:txBody>
      </p:sp>
      <p:graphicFrame>
        <p:nvGraphicFramePr>
          <p:cNvPr id="14" name="表格 14">
            <a:extLst>
              <a:ext uri="{FF2B5EF4-FFF2-40B4-BE49-F238E27FC236}">
                <a16:creationId xmlns:a16="http://schemas.microsoft.com/office/drawing/2014/main" id="{85B7F73F-169D-4270-AE02-8E4B8F3C60FD}"/>
              </a:ext>
            </a:extLst>
          </p:cNvPr>
          <p:cNvGraphicFramePr>
            <a:graphicFrameLocks noGrp="1"/>
          </p:cNvGraphicFramePr>
          <p:nvPr>
            <p:extLst>
              <p:ext uri="{D42A27DB-BD31-4B8C-83A1-F6EECF244321}">
                <p14:modId xmlns:p14="http://schemas.microsoft.com/office/powerpoint/2010/main" val="2147714921"/>
              </p:ext>
            </p:extLst>
          </p:nvPr>
        </p:nvGraphicFramePr>
        <p:xfrm>
          <a:off x="810174" y="3401412"/>
          <a:ext cx="9949791" cy="2999368"/>
        </p:xfrm>
        <a:graphic>
          <a:graphicData uri="http://schemas.openxmlformats.org/drawingml/2006/table">
            <a:tbl>
              <a:tblPr firstRow="1" bandRow="1">
                <a:tableStyleId>{5C22544A-7EE6-4342-B048-85BDC9FD1C3A}</a:tableStyleId>
              </a:tblPr>
              <a:tblGrid>
                <a:gridCol w="1806616">
                  <a:extLst>
                    <a:ext uri="{9D8B030D-6E8A-4147-A177-3AD203B41FA5}">
                      <a16:colId xmlns:a16="http://schemas.microsoft.com/office/drawing/2014/main" val="296086333"/>
                    </a:ext>
                  </a:extLst>
                </a:gridCol>
                <a:gridCol w="8143175">
                  <a:extLst>
                    <a:ext uri="{9D8B030D-6E8A-4147-A177-3AD203B41FA5}">
                      <a16:colId xmlns:a16="http://schemas.microsoft.com/office/drawing/2014/main" val="540393582"/>
                    </a:ext>
                  </a:extLst>
                </a:gridCol>
              </a:tblGrid>
              <a:tr h="676724">
                <a:tc>
                  <a:txBody>
                    <a:bodyPr/>
                    <a:lstStyle/>
                    <a:p>
                      <a:pPr algn="ctr"/>
                      <a:r>
                        <a:rPr lang="zh-CN" altLang="en-US" sz="2400" dirty="0"/>
                        <a:t>时间</a:t>
                      </a:r>
                    </a:p>
                  </a:txBody>
                  <a:tcPr/>
                </a:tc>
                <a:tc>
                  <a:txBody>
                    <a:bodyPr/>
                    <a:lstStyle/>
                    <a:p>
                      <a:pPr algn="l"/>
                      <a:r>
                        <a:rPr lang="zh-CN" altLang="en-US" sz="2400" dirty="0"/>
                        <a:t>每年阴历八月十五日，是中国最重要的传统节日之一。</a:t>
                      </a:r>
                    </a:p>
                  </a:txBody>
                  <a:tcPr/>
                </a:tc>
                <a:extLst>
                  <a:ext uri="{0D108BD9-81ED-4DB2-BD59-A6C34878D82A}">
                    <a16:rowId xmlns:a16="http://schemas.microsoft.com/office/drawing/2014/main" val="3379991550"/>
                  </a:ext>
                </a:extLst>
              </a:tr>
              <a:tr h="676724">
                <a:tc>
                  <a:txBody>
                    <a:bodyPr/>
                    <a:lstStyle/>
                    <a:p>
                      <a:pPr algn="ctr"/>
                      <a:r>
                        <a:rPr lang="zh-CN" altLang="en-US" sz="2400" dirty="0"/>
                        <a:t>范围</a:t>
                      </a:r>
                    </a:p>
                  </a:txBody>
                  <a:tcPr/>
                </a:tc>
                <a:tc>
                  <a:txBody>
                    <a:bodyPr/>
                    <a:lstStyle/>
                    <a:p>
                      <a:pPr algn="l"/>
                      <a:r>
                        <a:rPr lang="zh-CN" altLang="en-US" sz="2400" dirty="0"/>
                        <a:t>中国及亚洲其它一些国家都会庆祝。</a:t>
                      </a:r>
                    </a:p>
                  </a:txBody>
                  <a:tcPr/>
                </a:tc>
                <a:extLst>
                  <a:ext uri="{0D108BD9-81ED-4DB2-BD59-A6C34878D82A}">
                    <a16:rowId xmlns:a16="http://schemas.microsoft.com/office/drawing/2014/main" val="376855535"/>
                  </a:ext>
                </a:extLst>
              </a:tr>
              <a:tr h="676724">
                <a:tc>
                  <a:txBody>
                    <a:bodyPr/>
                    <a:lstStyle/>
                    <a:p>
                      <a:pPr algn="ctr"/>
                      <a:r>
                        <a:rPr lang="zh-CN" altLang="en-US" sz="2400" dirty="0"/>
                        <a:t>象征</a:t>
                      </a:r>
                    </a:p>
                  </a:txBody>
                  <a:tcPr/>
                </a:tc>
                <a:tc>
                  <a:txBody>
                    <a:bodyPr/>
                    <a:lstStyle/>
                    <a:p>
                      <a:pPr algn="l"/>
                      <a:r>
                        <a:rPr lang="zh-CN" altLang="en-US" sz="2400" dirty="0"/>
                        <a:t>人们认为月亮是团圆、运气、财富的象征，在那天会互相表达祝福。</a:t>
                      </a:r>
                    </a:p>
                  </a:txBody>
                  <a:tcPr/>
                </a:tc>
                <a:extLst>
                  <a:ext uri="{0D108BD9-81ED-4DB2-BD59-A6C34878D82A}">
                    <a16:rowId xmlns:a16="http://schemas.microsoft.com/office/drawing/2014/main" val="1643512280"/>
                  </a:ext>
                </a:extLst>
              </a:tr>
              <a:tr h="676724">
                <a:tc>
                  <a:txBody>
                    <a:bodyPr/>
                    <a:lstStyle/>
                    <a:p>
                      <a:pPr algn="ctr"/>
                      <a:r>
                        <a:rPr lang="zh-CN" altLang="en-US" sz="2400" dirty="0"/>
                        <a:t>方式</a:t>
                      </a:r>
                    </a:p>
                  </a:txBody>
                  <a:tcPr/>
                </a:tc>
                <a:tc>
                  <a:txBody>
                    <a:bodyPr/>
                    <a:lstStyle/>
                    <a:p>
                      <a:pPr algn="l"/>
                      <a:r>
                        <a:rPr lang="zh-CN" altLang="en-US" sz="2400" dirty="0"/>
                        <a:t>在那一天，人们通常回家与家人团聚，共聚晚餐。人们还会吃月饼，那是一种圆圆的饼，里面有肉，果仁、鸡蛋等。</a:t>
                      </a:r>
                    </a:p>
                  </a:txBody>
                  <a:tcPr/>
                </a:tc>
                <a:extLst>
                  <a:ext uri="{0D108BD9-81ED-4DB2-BD59-A6C34878D82A}">
                    <a16:rowId xmlns:a16="http://schemas.microsoft.com/office/drawing/2014/main" val="50863624"/>
                  </a:ext>
                </a:extLst>
              </a:tr>
            </a:tbl>
          </a:graphicData>
        </a:graphic>
      </p:graphicFrame>
      <p:sp>
        <p:nvSpPr>
          <p:cNvPr id="2" name="矩形 1">
            <a:extLst>
              <a:ext uri="{FF2B5EF4-FFF2-40B4-BE49-F238E27FC236}">
                <a16:creationId xmlns:a16="http://schemas.microsoft.com/office/drawing/2014/main" id="{DCDFE1D4-6CFD-4799-91F2-BF5B470B70F3}"/>
              </a:ext>
            </a:extLst>
          </p:cNvPr>
          <p:cNvSpPr/>
          <p:nvPr/>
        </p:nvSpPr>
        <p:spPr>
          <a:xfrm>
            <a:off x="3757534" y="157654"/>
            <a:ext cx="4358886"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中秋话题作文</a:t>
            </a:r>
          </a:p>
        </p:txBody>
      </p:sp>
      <p:pic>
        <p:nvPicPr>
          <p:cNvPr id="6" name="图片 5">
            <a:extLst>
              <a:ext uri="{FF2B5EF4-FFF2-40B4-BE49-F238E27FC236}">
                <a16:creationId xmlns:a16="http://schemas.microsoft.com/office/drawing/2014/main" id="{8B1A85E5-354D-45B6-9E5F-8FE3DB65C5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6695" b="58179"/>
          <a:stretch/>
        </p:blipFill>
        <p:spPr>
          <a:xfrm flipH="1">
            <a:off x="8671573" y="-231172"/>
            <a:ext cx="3038157" cy="1907507"/>
          </a:xfrm>
          <a:prstGeom prst="rect">
            <a:avLst/>
          </a:prstGeom>
        </p:spPr>
      </p:pic>
      <p:pic>
        <p:nvPicPr>
          <p:cNvPr id="7" name="图片 6" descr="水印">
            <a:extLst>
              <a:ext uri="{FF2B5EF4-FFF2-40B4-BE49-F238E27FC236}">
                <a16:creationId xmlns:a16="http://schemas.microsoft.com/office/drawing/2014/main" id="{00D8B271-61A8-45EF-81A6-3B881AE5AAA7}"/>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1927528259"/>
      </p:ext>
    </p:extLst>
  </p:cSld>
  <p:clrMapOvr>
    <a:masterClrMapping/>
  </p:clrMapOvr>
  <p:transition>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5" y="46270"/>
            <a:ext cx="11863551" cy="6526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DC3601E9-FF58-4E69-98AE-F717F628A35D}"/>
              </a:ext>
            </a:extLst>
          </p:cNvPr>
          <p:cNvSpPr txBox="1"/>
          <p:nvPr/>
        </p:nvSpPr>
        <p:spPr>
          <a:xfrm>
            <a:off x="1553515" y="260352"/>
            <a:ext cx="4981903" cy="523220"/>
          </a:xfrm>
          <a:prstGeom prst="rect">
            <a:avLst/>
          </a:prstGeom>
          <a:noFill/>
        </p:spPr>
        <p:txBody>
          <a:bodyPr wrap="square" rtlCol="0">
            <a:spAutoFit/>
          </a:bodyPr>
          <a:lstStyle/>
          <a:p>
            <a:pPr algn="ctr"/>
            <a:r>
              <a:rPr lang="zh-CN" altLang="en-US" sz="2800" dirty="0">
                <a:solidFill>
                  <a:srgbClr val="FF0000"/>
                </a:solidFill>
              </a:rPr>
              <a:t>参考范文</a:t>
            </a:r>
          </a:p>
        </p:txBody>
      </p:sp>
      <p:sp>
        <p:nvSpPr>
          <p:cNvPr id="4" name="文本框 3">
            <a:extLst>
              <a:ext uri="{FF2B5EF4-FFF2-40B4-BE49-F238E27FC236}">
                <a16:creationId xmlns:a16="http://schemas.microsoft.com/office/drawing/2014/main" id="{BC26C0BE-13A1-40D4-BEF4-FC5C9B11755F}"/>
              </a:ext>
            </a:extLst>
          </p:cNvPr>
          <p:cNvSpPr txBox="1"/>
          <p:nvPr/>
        </p:nvSpPr>
        <p:spPr>
          <a:xfrm>
            <a:off x="446744" y="936099"/>
            <a:ext cx="7914290" cy="3785652"/>
          </a:xfrm>
          <a:prstGeom prst="rect">
            <a:avLst/>
          </a:prstGeom>
          <a:noFill/>
        </p:spPr>
        <p:txBody>
          <a:bodyPr wrap="square" rtlCol="0">
            <a:spAutoFit/>
          </a:bodyPr>
          <a:lstStyle/>
          <a:p>
            <a:r>
              <a:rPr lang="en-US" altLang="zh-CN" sz="2400" dirty="0"/>
              <a:t>       The</a:t>
            </a:r>
            <a:r>
              <a:rPr lang="zh-CN" altLang="en-US" sz="2400" dirty="0"/>
              <a:t> </a:t>
            </a:r>
            <a:r>
              <a:rPr lang="en-US" altLang="zh-CN" sz="2400" dirty="0"/>
              <a:t>Mid-autumn Festival, which is one of the most important traditional festivals in China, falls on August 15</a:t>
            </a:r>
            <a:r>
              <a:rPr lang="en-US" altLang="zh-CN" sz="2400" baseline="30000" dirty="0"/>
              <a:t>th</a:t>
            </a:r>
            <a:r>
              <a:rPr lang="en-US" altLang="zh-CN" sz="2400" dirty="0"/>
              <a:t> of the Lunar calendar every year. Not only is it popular in China but it is also celebrated in many other Asian countries. People believe that the moon is a symbol of reunion, luck and fortune, and it is a custom to express best wishes to the beloved ones at this particular time. On that day people usually go back home to have family reunion, enjoying a large meal with their family. They will also eat moon cakes, which are round cakes with meat, eggs, nuts and other things inside.</a:t>
            </a:r>
            <a:endParaRPr lang="zh-CN" altLang="en-US" sz="2400" dirty="0"/>
          </a:p>
        </p:txBody>
      </p:sp>
      <p:pic>
        <p:nvPicPr>
          <p:cNvPr id="6" name="图片 5">
            <a:extLst>
              <a:ext uri="{FF2B5EF4-FFF2-40B4-BE49-F238E27FC236}">
                <a16:creationId xmlns:a16="http://schemas.microsoft.com/office/drawing/2014/main" id="{516E8C50-0D77-4020-9338-6B600DA0F515}"/>
              </a:ext>
            </a:extLst>
          </p:cNvPr>
          <p:cNvPicPr>
            <a:picLocks noChangeAspect="1"/>
          </p:cNvPicPr>
          <p:nvPr/>
        </p:nvPicPr>
        <p:blipFill rotWithShape="1">
          <a:blip r:embed="rId5"/>
          <a:srcRect r="2068"/>
          <a:stretch/>
        </p:blipFill>
        <p:spPr>
          <a:xfrm>
            <a:off x="8562176" y="946205"/>
            <a:ext cx="3629823" cy="5746256"/>
          </a:xfrm>
          <a:prstGeom prst="rect">
            <a:avLst/>
          </a:prstGeom>
        </p:spPr>
      </p:pic>
      <p:pic>
        <p:nvPicPr>
          <p:cNvPr id="7" name="图片 6">
            <a:extLst>
              <a:ext uri="{FF2B5EF4-FFF2-40B4-BE49-F238E27FC236}">
                <a16:creationId xmlns:a16="http://schemas.microsoft.com/office/drawing/2014/main" id="{A9D796BF-9E85-4CC7-8AA3-8D80B903F2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695" b="58179"/>
          <a:stretch/>
        </p:blipFill>
        <p:spPr>
          <a:xfrm flipH="1">
            <a:off x="8858008" y="-17655"/>
            <a:ext cx="3038157" cy="1907507"/>
          </a:xfrm>
          <a:prstGeom prst="rect">
            <a:avLst/>
          </a:prstGeom>
        </p:spPr>
      </p:pic>
      <p:pic>
        <p:nvPicPr>
          <p:cNvPr id="8" name="图片 7">
            <a:extLst>
              <a:ext uri="{FF2B5EF4-FFF2-40B4-BE49-F238E27FC236}">
                <a16:creationId xmlns:a16="http://schemas.microsoft.com/office/drawing/2014/main" id="{E79F6221-5880-4E55-9F0F-8C1F0AC825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888" b="7112"/>
          <a:stretch/>
        </p:blipFill>
        <p:spPr>
          <a:xfrm>
            <a:off x="610968" y="4547669"/>
            <a:ext cx="7786984" cy="2227562"/>
          </a:xfrm>
          <a:prstGeom prst="rect">
            <a:avLst/>
          </a:prstGeom>
        </p:spPr>
      </p:pic>
      <p:pic>
        <p:nvPicPr>
          <p:cNvPr id="10" name="图片 9" descr="水印">
            <a:extLst>
              <a:ext uri="{FF2B5EF4-FFF2-40B4-BE49-F238E27FC236}">
                <a16:creationId xmlns:a16="http://schemas.microsoft.com/office/drawing/2014/main" id="{ECC85A70-C4EF-4D8C-8F31-3962A74B6EF8}"/>
              </a:ext>
            </a:extLst>
          </p:cNvPr>
          <p:cNvPicPr>
            <a:picLocks noChangeAspect="1"/>
          </p:cNvPicPr>
          <p:nvPr/>
        </p:nvPicPr>
        <p:blipFill>
          <a:blip r:embed="rId8"/>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3353682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22272"/>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EB43288F-AC94-49B9-AE17-983A697E11CC}"/>
              </a:ext>
            </a:extLst>
          </p:cNvPr>
          <p:cNvSpPr txBox="1"/>
          <p:nvPr/>
        </p:nvSpPr>
        <p:spPr>
          <a:xfrm>
            <a:off x="678833" y="612844"/>
            <a:ext cx="9911975" cy="4893647"/>
          </a:xfrm>
          <a:prstGeom prst="rect">
            <a:avLst/>
          </a:prstGeom>
          <a:noFill/>
        </p:spPr>
        <p:txBody>
          <a:bodyPr wrap="square" rtlCol="0">
            <a:spAutoFit/>
          </a:bodyPr>
          <a:lstStyle/>
          <a:p>
            <a:pPr algn="l"/>
            <a:r>
              <a:rPr lang="en-US" altLang="zh-CN" sz="2400" b="0" i="0" dirty="0">
                <a:solidFill>
                  <a:srgbClr val="333333"/>
                </a:solidFill>
                <a:effectLst/>
                <a:latin typeface="PingFang SC"/>
              </a:rPr>
              <a:t>2019</a:t>
            </a:r>
            <a:r>
              <a:rPr lang="zh-CN" altLang="en-US" sz="2400" b="0" i="0" dirty="0">
                <a:solidFill>
                  <a:srgbClr val="333333"/>
                </a:solidFill>
                <a:effectLst/>
                <a:latin typeface="PingFang SC"/>
              </a:rPr>
              <a:t>年</a:t>
            </a:r>
            <a:r>
              <a:rPr lang="en-US" altLang="zh-CN" sz="2400" b="0" i="0" dirty="0">
                <a:solidFill>
                  <a:srgbClr val="333333"/>
                </a:solidFill>
                <a:effectLst/>
                <a:latin typeface="PingFang SC"/>
              </a:rPr>
              <a:t>(</a:t>
            </a:r>
            <a:r>
              <a:rPr lang="zh-CN" altLang="en-US" sz="2400" b="0" i="0" dirty="0">
                <a:solidFill>
                  <a:srgbClr val="333333"/>
                </a:solidFill>
                <a:effectLst/>
                <a:latin typeface="PingFang SC"/>
              </a:rPr>
              <a:t>辽宁卷</a:t>
            </a:r>
            <a:r>
              <a:rPr lang="en-US" altLang="zh-CN" sz="2400" b="0" i="0" dirty="0">
                <a:solidFill>
                  <a:srgbClr val="333333"/>
                </a:solidFill>
                <a:effectLst/>
                <a:latin typeface="PingFang SC"/>
              </a:rPr>
              <a:t>)</a:t>
            </a:r>
            <a:r>
              <a:rPr lang="zh-CN" altLang="en-US" sz="2400" b="0" i="0" dirty="0">
                <a:solidFill>
                  <a:srgbClr val="333333"/>
                </a:solidFill>
                <a:effectLst/>
                <a:latin typeface="PingFang SC"/>
              </a:rPr>
              <a:t>题目</a:t>
            </a:r>
            <a:r>
              <a:rPr lang="en-US" altLang="zh-CN" sz="2400" b="0" i="0" dirty="0">
                <a:solidFill>
                  <a:srgbClr val="333333"/>
                </a:solidFill>
                <a:effectLst/>
                <a:latin typeface="PingFang SC"/>
              </a:rPr>
              <a:t>:</a:t>
            </a:r>
          </a:p>
          <a:p>
            <a:pPr algn="l"/>
            <a:r>
              <a:rPr lang="en-US" altLang="zh-CN" sz="2400" dirty="0">
                <a:solidFill>
                  <a:srgbClr val="333333"/>
                </a:solidFill>
                <a:latin typeface="PingFang SC"/>
              </a:rPr>
              <a:t>           </a:t>
            </a:r>
            <a:r>
              <a:rPr lang="zh-CN" altLang="en-US" sz="2400" dirty="0">
                <a:solidFill>
                  <a:srgbClr val="333333"/>
                </a:solidFill>
                <a:latin typeface="PingFang SC"/>
              </a:rPr>
              <a:t>一</a:t>
            </a:r>
            <a:r>
              <a:rPr lang="zh-CN" altLang="en-US" sz="2400" b="0" i="0" dirty="0">
                <a:solidFill>
                  <a:srgbClr val="333333"/>
                </a:solidFill>
                <a:effectLst/>
                <a:latin typeface="PingFang SC"/>
              </a:rPr>
              <a:t>个英文网站面向中学生征稿请你写一篇英语稿件，介绍“中秋节”及这个节日里的主要活动。</a:t>
            </a:r>
          </a:p>
          <a:p>
            <a:pPr algn="l"/>
            <a:r>
              <a:rPr lang="zh-CN" altLang="en-US" sz="2400" b="0" i="0" dirty="0">
                <a:solidFill>
                  <a:srgbClr val="333333"/>
                </a:solidFill>
                <a:effectLst/>
                <a:latin typeface="PingFang SC"/>
              </a:rPr>
              <a:t>写作要点</a:t>
            </a:r>
            <a:r>
              <a:rPr lang="en-US" altLang="zh-CN" sz="2400" b="0" i="0" dirty="0">
                <a:solidFill>
                  <a:srgbClr val="333333"/>
                </a:solidFill>
                <a:effectLst/>
                <a:latin typeface="PingFang SC"/>
              </a:rPr>
              <a:t>:</a:t>
            </a:r>
          </a:p>
          <a:p>
            <a:pPr marL="342900" indent="-342900" algn="l">
              <a:buAutoNum type="arabicPeriod"/>
            </a:pPr>
            <a:r>
              <a:rPr lang="zh-CN" altLang="en-US" sz="2400" b="0" i="0" dirty="0">
                <a:solidFill>
                  <a:srgbClr val="333333"/>
                </a:solidFill>
                <a:effectLst/>
                <a:latin typeface="PingFang SC"/>
              </a:rPr>
              <a:t>它是中国的传统节日之一</a:t>
            </a:r>
            <a:r>
              <a:rPr lang="en-US" altLang="zh-CN" sz="2400" b="0" i="0" dirty="0">
                <a:solidFill>
                  <a:srgbClr val="333333"/>
                </a:solidFill>
                <a:effectLst/>
                <a:latin typeface="PingFang SC"/>
              </a:rPr>
              <a:t>;</a:t>
            </a:r>
          </a:p>
          <a:p>
            <a:pPr marL="342900" indent="-342900" algn="l">
              <a:buAutoNum type="arabicPeriod"/>
            </a:pPr>
            <a:r>
              <a:rPr lang="zh-CN" altLang="en-US" sz="2400" b="0" i="0" dirty="0">
                <a:solidFill>
                  <a:srgbClr val="333333"/>
                </a:solidFill>
                <a:effectLst/>
                <a:latin typeface="PingFang SC"/>
              </a:rPr>
              <a:t>家人团聚</a:t>
            </a:r>
            <a:r>
              <a:rPr lang="en-US" altLang="zh-CN" sz="2400" b="0" i="0" dirty="0">
                <a:solidFill>
                  <a:srgbClr val="333333"/>
                </a:solidFill>
                <a:effectLst/>
                <a:latin typeface="PingFang SC"/>
              </a:rPr>
              <a:t>;</a:t>
            </a:r>
          </a:p>
          <a:p>
            <a:pPr marL="342900" indent="-342900" algn="l">
              <a:buAutoNum type="arabicPeriod"/>
            </a:pPr>
            <a:r>
              <a:rPr lang="zh-CN" altLang="en-US" sz="2400" b="0" i="0" dirty="0">
                <a:solidFill>
                  <a:srgbClr val="333333"/>
                </a:solidFill>
                <a:effectLst/>
                <a:latin typeface="PingFang SC"/>
              </a:rPr>
              <a:t>赏月、吃月饼</a:t>
            </a:r>
            <a:r>
              <a:rPr lang="en-US" altLang="zh-CN" sz="2400" b="0" i="0" dirty="0">
                <a:solidFill>
                  <a:srgbClr val="333333"/>
                </a:solidFill>
                <a:effectLst/>
                <a:latin typeface="PingFang SC"/>
              </a:rPr>
              <a:t>; </a:t>
            </a:r>
          </a:p>
          <a:p>
            <a:pPr marL="342900" indent="-342900" algn="l">
              <a:buAutoNum type="arabicPeriod"/>
            </a:pPr>
            <a:r>
              <a:rPr lang="zh-CN" altLang="en-US" sz="2400" b="0" i="0" dirty="0">
                <a:solidFill>
                  <a:srgbClr val="333333"/>
                </a:solidFill>
                <a:effectLst/>
                <a:latin typeface="PingFang SC"/>
              </a:rPr>
              <a:t>还有旅游、访友等其他活动。</a:t>
            </a:r>
            <a:endParaRPr lang="en-US" altLang="zh-CN" sz="2400" b="0" i="0" dirty="0">
              <a:solidFill>
                <a:srgbClr val="333333"/>
              </a:solidFill>
              <a:effectLst/>
              <a:latin typeface="PingFang SC"/>
            </a:endParaRPr>
          </a:p>
          <a:p>
            <a:pPr algn="l"/>
            <a:r>
              <a:rPr lang="zh-CN" altLang="en-US" sz="2400" b="0" i="0" dirty="0">
                <a:solidFill>
                  <a:srgbClr val="333333"/>
                </a:solidFill>
                <a:effectLst/>
                <a:latin typeface="PingFang SC"/>
              </a:rPr>
              <a:t>注意</a:t>
            </a:r>
            <a:r>
              <a:rPr lang="en-US" altLang="zh-CN" sz="2400" b="0" i="0" dirty="0">
                <a:solidFill>
                  <a:srgbClr val="333333"/>
                </a:solidFill>
                <a:effectLst/>
                <a:latin typeface="PingFang SC"/>
              </a:rPr>
              <a:t>:1.</a:t>
            </a:r>
            <a:r>
              <a:rPr lang="zh-CN" altLang="en-US" sz="2400" b="0" i="0" dirty="0">
                <a:solidFill>
                  <a:srgbClr val="333333"/>
                </a:solidFill>
                <a:effectLst/>
                <a:latin typeface="PingFang SC"/>
              </a:rPr>
              <a:t>词数</a:t>
            </a:r>
            <a:r>
              <a:rPr lang="en-US" altLang="zh-CN" sz="2400" b="0" i="0" dirty="0">
                <a:solidFill>
                  <a:srgbClr val="333333"/>
                </a:solidFill>
                <a:effectLst/>
                <a:latin typeface="PingFang SC"/>
              </a:rPr>
              <a:t>80</a:t>
            </a:r>
            <a:r>
              <a:rPr lang="zh-CN" altLang="en-US" sz="2400" b="0" i="0" dirty="0">
                <a:solidFill>
                  <a:srgbClr val="333333"/>
                </a:solidFill>
                <a:effectLst/>
                <a:latin typeface="PingFang SC"/>
              </a:rPr>
              <a:t>左右</a:t>
            </a:r>
            <a:r>
              <a:rPr lang="en-US" altLang="zh-CN" sz="2400" b="0" i="0" dirty="0">
                <a:solidFill>
                  <a:srgbClr val="333333"/>
                </a:solidFill>
                <a:effectLst/>
                <a:latin typeface="PingFang SC"/>
              </a:rPr>
              <a:t>;</a:t>
            </a:r>
          </a:p>
          <a:p>
            <a:pPr algn="l"/>
            <a:r>
              <a:rPr lang="en-US" altLang="zh-CN" sz="2400" b="0" i="0" dirty="0">
                <a:solidFill>
                  <a:srgbClr val="333333"/>
                </a:solidFill>
                <a:effectLst/>
                <a:latin typeface="PingFang SC"/>
              </a:rPr>
              <a:t>          2. </a:t>
            </a:r>
            <a:r>
              <a:rPr lang="zh-CN" altLang="en-US" sz="2400" b="0" i="0" dirty="0">
                <a:solidFill>
                  <a:srgbClr val="333333"/>
                </a:solidFill>
                <a:effectLst/>
                <a:latin typeface="PingFang SC"/>
              </a:rPr>
              <a:t>可以适当增加细节，以使行文连贯</a:t>
            </a:r>
            <a:r>
              <a:rPr lang="en-US" altLang="zh-CN" sz="2400" b="0" i="0" dirty="0">
                <a:solidFill>
                  <a:srgbClr val="333333"/>
                </a:solidFill>
                <a:effectLst/>
                <a:latin typeface="PingFang SC"/>
              </a:rPr>
              <a:t>;</a:t>
            </a:r>
          </a:p>
          <a:p>
            <a:pPr algn="l"/>
            <a:r>
              <a:rPr lang="zh-CN" altLang="en-US" sz="2400" b="0" i="0" dirty="0">
                <a:solidFill>
                  <a:srgbClr val="333333"/>
                </a:solidFill>
                <a:effectLst/>
                <a:latin typeface="PingFang SC"/>
              </a:rPr>
              <a:t> 参考词汇</a:t>
            </a:r>
            <a:r>
              <a:rPr lang="en-US" altLang="zh-CN" sz="2400" b="0" i="0" dirty="0">
                <a:solidFill>
                  <a:srgbClr val="333333"/>
                </a:solidFill>
                <a:effectLst/>
                <a:latin typeface="PingFang SC"/>
              </a:rPr>
              <a:t>:</a:t>
            </a:r>
          </a:p>
          <a:p>
            <a:pPr algn="l"/>
            <a:r>
              <a:rPr lang="en-US" altLang="zh-CN" sz="2400" dirty="0">
                <a:solidFill>
                  <a:srgbClr val="333333"/>
                </a:solidFill>
                <a:latin typeface="PingFang SC"/>
              </a:rPr>
              <a:t>     </a:t>
            </a:r>
            <a:r>
              <a:rPr lang="zh-CN" altLang="en-US" sz="2400" b="0" i="0" dirty="0">
                <a:solidFill>
                  <a:srgbClr val="333333"/>
                </a:solidFill>
                <a:effectLst/>
                <a:latin typeface="PingFang SC"/>
              </a:rPr>
              <a:t>中秋节 </a:t>
            </a:r>
            <a:r>
              <a:rPr lang="en-US" altLang="zh-CN" sz="2400" b="0" i="0" dirty="0">
                <a:solidFill>
                  <a:srgbClr val="333333"/>
                </a:solidFill>
                <a:effectLst/>
                <a:latin typeface="PingFang SC"/>
              </a:rPr>
              <a:t>the Mid-Autumn Festival                    </a:t>
            </a:r>
            <a:r>
              <a:rPr lang="zh-CN" altLang="en-US" sz="2400" b="0" i="0" dirty="0">
                <a:solidFill>
                  <a:srgbClr val="333333"/>
                </a:solidFill>
                <a:effectLst/>
                <a:latin typeface="PingFang SC"/>
              </a:rPr>
              <a:t>农历 </a:t>
            </a:r>
            <a:r>
              <a:rPr lang="en-US" altLang="zh-CN" sz="2400" b="0" i="0" dirty="0">
                <a:solidFill>
                  <a:srgbClr val="333333"/>
                </a:solidFill>
                <a:effectLst/>
                <a:latin typeface="PingFang SC"/>
              </a:rPr>
              <a:t>lunar calendar </a:t>
            </a:r>
          </a:p>
          <a:p>
            <a:pPr algn="l"/>
            <a:r>
              <a:rPr lang="en-US" altLang="zh-CN" sz="2400" dirty="0">
                <a:solidFill>
                  <a:srgbClr val="333333"/>
                </a:solidFill>
                <a:latin typeface="PingFang SC"/>
              </a:rPr>
              <a:t>     </a:t>
            </a:r>
            <a:r>
              <a:rPr lang="zh-CN" altLang="en-US" sz="2400" b="0" i="0" dirty="0">
                <a:solidFill>
                  <a:srgbClr val="333333"/>
                </a:solidFill>
                <a:effectLst/>
                <a:latin typeface="PingFang SC"/>
              </a:rPr>
              <a:t>赏月 </a:t>
            </a:r>
            <a:r>
              <a:rPr lang="en-US" altLang="zh-CN" sz="2400" b="0" i="0" dirty="0">
                <a:solidFill>
                  <a:srgbClr val="333333"/>
                </a:solidFill>
                <a:effectLst/>
                <a:latin typeface="PingFang SC"/>
              </a:rPr>
              <a:t>enjoy the full moon                                  </a:t>
            </a:r>
            <a:r>
              <a:rPr lang="zh-CN" altLang="en-US" sz="2400" b="0" i="0" dirty="0">
                <a:solidFill>
                  <a:srgbClr val="333333"/>
                </a:solidFill>
                <a:effectLst/>
                <a:latin typeface="PingFang SC"/>
              </a:rPr>
              <a:t>月饼 </a:t>
            </a:r>
            <a:r>
              <a:rPr lang="en-US" altLang="zh-CN" sz="2400" b="0" i="0" dirty="0">
                <a:solidFill>
                  <a:srgbClr val="333333"/>
                </a:solidFill>
                <a:effectLst/>
                <a:latin typeface="PingFang SC"/>
              </a:rPr>
              <a:t>moon cake</a:t>
            </a:r>
          </a:p>
        </p:txBody>
      </p:sp>
      <p:sp>
        <p:nvSpPr>
          <p:cNvPr id="2" name="矩形 1">
            <a:extLst>
              <a:ext uri="{FF2B5EF4-FFF2-40B4-BE49-F238E27FC236}">
                <a16:creationId xmlns:a16="http://schemas.microsoft.com/office/drawing/2014/main" id="{572CDA38-1204-4500-A6E5-543B7D6FFDB7}"/>
              </a:ext>
            </a:extLst>
          </p:cNvPr>
          <p:cNvSpPr/>
          <p:nvPr/>
        </p:nvSpPr>
        <p:spPr>
          <a:xfrm>
            <a:off x="3953686" y="-112859"/>
            <a:ext cx="3362267"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Homework</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4" name="图片 3">
            <a:extLst>
              <a:ext uri="{FF2B5EF4-FFF2-40B4-BE49-F238E27FC236}">
                <a16:creationId xmlns:a16="http://schemas.microsoft.com/office/drawing/2014/main" id="{6A8464D4-C4A8-4DF4-AF36-71C84761D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2043" y="880223"/>
            <a:ext cx="3296255" cy="4684542"/>
          </a:xfrm>
          <a:prstGeom prst="rect">
            <a:avLst/>
          </a:prstGeom>
        </p:spPr>
      </p:pic>
      <p:pic>
        <p:nvPicPr>
          <p:cNvPr id="10" name="图片 9">
            <a:extLst>
              <a:ext uri="{FF2B5EF4-FFF2-40B4-BE49-F238E27FC236}">
                <a16:creationId xmlns:a16="http://schemas.microsoft.com/office/drawing/2014/main" id="{17867664-95E4-40F6-BA19-558DEF9119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695" b="58179"/>
          <a:stretch/>
        </p:blipFill>
        <p:spPr>
          <a:xfrm flipH="1">
            <a:off x="9071730" y="-73530"/>
            <a:ext cx="3038157" cy="1907507"/>
          </a:xfrm>
          <a:prstGeom prst="rect">
            <a:avLst/>
          </a:prstGeom>
        </p:spPr>
      </p:pic>
      <p:pic>
        <p:nvPicPr>
          <p:cNvPr id="7" name="图片 6" descr="水印">
            <a:extLst>
              <a:ext uri="{FF2B5EF4-FFF2-40B4-BE49-F238E27FC236}">
                <a16:creationId xmlns:a16="http://schemas.microsoft.com/office/drawing/2014/main" id="{2C15629B-57A1-4172-A7FA-058D08CBE4BF}"/>
              </a:ext>
            </a:extLst>
          </p:cNvPr>
          <p:cNvPicPr>
            <a:picLocks noChangeAspect="1"/>
          </p:cNvPicPr>
          <p:nvPr/>
        </p:nvPicPr>
        <p:blipFill>
          <a:blip r:embed="rId7"/>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1746414759"/>
      </p:ext>
    </p:extLst>
  </p:cSld>
  <p:clrMapOvr>
    <a:masterClrMapping/>
  </p:clrMapOvr>
  <p:transition>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88897F07-0643-4BA6-8CEF-C9CC5BDF28D0}"/>
              </a:ext>
            </a:extLst>
          </p:cNvPr>
          <p:cNvSpPr txBox="1"/>
          <p:nvPr/>
        </p:nvSpPr>
        <p:spPr>
          <a:xfrm>
            <a:off x="3105424" y="596476"/>
            <a:ext cx="4750549" cy="3477875"/>
          </a:xfrm>
          <a:prstGeom prst="rect">
            <a:avLst/>
          </a:prstGeom>
          <a:noFill/>
        </p:spPr>
        <p:txBody>
          <a:bodyPr wrap="square" rtlCol="0">
            <a:spAutoFit/>
          </a:bodyPr>
          <a:lstStyle/>
          <a:p>
            <a:r>
              <a:rPr lang="zh-CN" altLang="en-US" sz="2800" dirty="0"/>
              <a:t>中秋是休闲</a:t>
            </a:r>
            <a:r>
              <a:rPr lang="zh-CN" altLang="en-US" sz="3600" b="1" dirty="0">
                <a:solidFill>
                  <a:srgbClr val="FF0000"/>
                </a:solidFill>
              </a:rPr>
              <a:t>“假期”</a:t>
            </a:r>
            <a:r>
              <a:rPr lang="zh-CN" altLang="en-US" sz="2800" dirty="0"/>
              <a:t> 也是同学们提高学习效率的</a:t>
            </a:r>
            <a:r>
              <a:rPr lang="zh-CN" altLang="en-US" sz="3600" b="1" dirty="0">
                <a:solidFill>
                  <a:srgbClr val="FF0000"/>
                </a:solidFill>
              </a:rPr>
              <a:t>“佳期”</a:t>
            </a:r>
            <a:r>
              <a:rPr lang="zh-CN" altLang="en-US" sz="2800" dirty="0"/>
              <a:t>。今日若能破茧成蝶，他日必定一飞冲天；时光不负韶华，少年</a:t>
            </a:r>
            <a:r>
              <a:rPr lang="zh-CN" altLang="en-US" sz="3600" b="1" dirty="0">
                <a:solidFill>
                  <a:srgbClr val="FF0000"/>
                </a:solidFill>
              </a:rPr>
              <a:t>高考必胜</a:t>
            </a:r>
            <a:r>
              <a:rPr lang="zh-CN" altLang="en-US" sz="2800" dirty="0"/>
              <a:t>！</a:t>
            </a:r>
            <a:r>
              <a:rPr lang="zh-CN" altLang="en-US" sz="4800" b="1" dirty="0">
                <a:solidFill>
                  <a:srgbClr val="FF0000"/>
                </a:solidFill>
              </a:rPr>
              <a:t>加油！</a:t>
            </a:r>
          </a:p>
        </p:txBody>
      </p:sp>
      <p:pic>
        <p:nvPicPr>
          <p:cNvPr id="6" name="图片 5">
            <a:extLst>
              <a:ext uri="{FF2B5EF4-FFF2-40B4-BE49-F238E27FC236}">
                <a16:creationId xmlns:a16="http://schemas.microsoft.com/office/drawing/2014/main" id="{ED0D72C9-CDC7-472B-ADE6-E8B44904B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9" y="370701"/>
            <a:ext cx="3296255" cy="4684542"/>
          </a:xfrm>
          <a:prstGeom prst="rect">
            <a:avLst/>
          </a:prstGeom>
        </p:spPr>
      </p:pic>
      <p:pic>
        <p:nvPicPr>
          <p:cNvPr id="7" name="图片 6">
            <a:extLst>
              <a:ext uri="{FF2B5EF4-FFF2-40B4-BE49-F238E27FC236}">
                <a16:creationId xmlns:a16="http://schemas.microsoft.com/office/drawing/2014/main" id="{8C54A82D-AF52-4730-9B7C-CBCA31EC69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25143">
            <a:off x="6020273" y="1758056"/>
            <a:ext cx="6474413" cy="4114309"/>
          </a:xfrm>
          <a:prstGeom prst="rect">
            <a:avLst/>
          </a:prstGeom>
        </p:spPr>
      </p:pic>
      <p:sp>
        <p:nvSpPr>
          <p:cNvPr id="8" name="矩形 7">
            <a:extLst>
              <a:ext uri="{FF2B5EF4-FFF2-40B4-BE49-F238E27FC236}">
                <a16:creationId xmlns:a16="http://schemas.microsoft.com/office/drawing/2014/main" id="{3F2B660B-A5CD-453B-8D31-E11A90EBE2E9}"/>
              </a:ext>
            </a:extLst>
          </p:cNvPr>
          <p:cNvSpPr/>
          <p:nvPr/>
        </p:nvSpPr>
        <p:spPr>
          <a:xfrm>
            <a:off x="1554232" y="4490178"/>
            <a:ext cx="4932953" cy="1323439"/>
          </a:xfrm>
          <a:prstGeom prst="rect">
            <a:avLst/>
          </a:prstGeom>
          <a:noFill/>
        </p:spPr>
        <p:txBody>
          <a:bodyPr wrap="none" lIns="91440" tIns="45720" rIns="91440" bIns="45720">
            <a:spAutoFit/>
          </a:bodyPr>
          <a:lstStyle/>
          <a:p>
            <a:pPr algn="ctr"/>
            <a:r>
              <a:rPr lang="en-US" altLang="zh-CN" sz="8000" b="1" cap="none" spc="0" dirty="0">
                <a:ln w="22225">
                  <a:solidFill>
                    <a:schemeClr val="accent2"/>
                  </a:solidFill>
                  <a:prstDash val="solid"/>
                </a:ln>
                <a:solidFill>
                  <a:schemeClr val="accent2">
                    <a:lumMod val="40000"/>
                    <a:lumOff val="60000"/>
                  </a:schemeClr>
                </a:solidFill>
                <a:effectLst/>
              </a:rPr>
              <a:t>Thank you!</a:t>
            </a:r>
            <a:endParaRPr lang="zh-CN" altLang="en-US" sz="8000" b="1" cap="none" spc="0" dirty="0">
              <a:ln w="22225">
                <a:solidFill>
                  <a:schemeClr val="accent2"/>
                </a:solidFill>
                <a:prstDash val="solid"/>
              </a:ln>
              <a:solidFill>
                <a:schemeClr val="accent2">
                  <a:lumMod val="40000"/>
                  <a:lumOff val="60000"/>
                </a:schemeClr>
              </a:solidFill>
              <a:effectLst/>
            </a:endParaRPr>
          </a:p>
        </p:txBody>
      </p:sp>
      <p:pic>
        <p:nvPicPr>
          <p:cNvPr id="11" name="图片 10">
            <a:extLst>
              <a:ext uri="{FF2B5EF4-FFF2-40B4-BE49-F238E27FC236}">
                <a16:creationId xmlns:a16="http://schemas.microsoft.com/office/drawing/2014/main" id="{DFBF1FD1-3AAF-4856-A7D3-F20600D8AA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p:blipFill>
        <p:spPr>
          <a:xfrm>
            <a:off x="-21125" y="-494216"/>
            <a:ext cx="4091113" cy="2657475"/>
          </a:xfrm>
          <a:prstGeom prst="rect">
            <a:avLst/>
          </a:prstGeom>
        </p:spPr>
      </p:pic>
      <p:pic>
        <p:nvPicPr>
          <p:cNvPr id="4" name="图片 3" descr="水印">
            <a:extLst>
              <a:ext uri="{FF2B5EF4-FFF2-40B4-BE49-F238E27FC236}">
                <a16:creationId xmlns:a16="http://schemas.microsoft.com/office/drawing/2014/main" id="{DF2985C8-C4AA-46D1-B96D-C68E03DB1B3C}"/>
              </a:ext>
            </a:extLst>
          </p:cNvPr>
          <p:cNvPicPr>
            <a:picLocks noChangeAspect="1"/>
          </p:cNvPicPr>
          <p:nvPr/>
        </p:nvPicPr>
        <p:blipFill>
          <a:blip r:embed="rId8"/>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534733022"/>
      </p:ext>
    </p:extLst>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79776"/>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pic>
        <p:nvPicPr>
          <p:cNvPr id="6" name="图片 5">
            <a:extLst>
              <a:ext uri="{FF2B5EF4-FFF2-40B4-BE49-F238E27FC236}">
                <a16:creationId xmlns:a16="http://schemas.microsoft.com/office/drawing/2014/main" id="{ED0D72C9-CDC7-472B-ADE6-E8B44904B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38" y="727425"/>
            <a:ext cx="3296255" cy="6130575"/>
          </a:xfrm>
          <a:prstGeom prst="rect">
            <a:avLst/>
          </a:prstGeom>
        </p:spPr>
      </p:pic>
      <p:pic>
        <p:nvPicPr>
          <p:cNvPr id="11" name="图片 10">
            <a:extLst>
              <a:ext uri="{FF2B5EF4-FFF2-40B4-BE49-F238E27FC236}">
                <a16:creationId xmlns:a16="http://schemas.microsoft.com/office/drawing/2014/main" id="{DFBF1FD1-3AAF-4856-A7D3-F20600D8AA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3" r="66761" b="57292"/>
          <a:stretch/>
        </p:blipFill>
        <p:spPr>
          <a:xfrm>
            <a:off x="-21125" y="-494216"/>
            <a:ext cx="4091113" cy="2657475"/>
          </a:xfrm>
          <a:prstGeom prst="rect">
            <a:avLst/>
          </a:prstGeom>
        </p:spPr>
      </p:pic>
      <p:sp>
        <p:nvSpPr>
          <p:cNvPr id="9" name="矩形 8">
            <a:extLst>
              <a:ext uri="{FF2B5EF4-FFF2-40B4-BE49-F238E27FC236}">
                <a16:creationId xmlns:a16="http://schemas.microsoft.com/office/drawing/2014/main" id="{CD000873-3456-4843-A97D-E8ED5E00F3DB}"/>
              </a:ext>
            </a:extLst>
          </p:cNvPr>
          <p:cNvSpPr/>
          <p:nvPr/>
        </p:nvSpPr>
        <p:spPr>
          <a:xfrm>
            <a:off x="2050024" y="243417"/>
            <a:ext cx="8834286" cy="5078313"/>
          </a:xfrm>
          <a:prstGeom prst="rect">
            <a:avLst/>
          </a:prstGeom>
          <a:noFill/>
        </p:spPr>
        <p:txBody>
          <a:bodyPr wrap="square" lIns="91440" tIns="45720" rIns="91440" bIns="45720">
            <a:spAutoFit/>
          </a:bodyPr>
          <a:lstStyle/>
          <a:p>
            <a:pPr algn="ctr"/>
            <a:r>
              <a:rPr lang="en-US" altLang="zh-CN" sz="5400" b="1" cap="none" spc="0" dirty="0">
                <a:ln w="22225">
                  <a:solidFill>
                    <a:schemeClr val="accent2"/>
                  </a:solidFill>
                  <a:prstDash val="solid"/>
                </a:ln>
                <a:solidFill>
                  <a:srgbClr val="0070C0"/>
                </a:solidFill>
                <a:effectLst/>
              </a:rPr>
              <a:t>O</a:t>
            </a:r>
            <a:r>
              <a:rPr lang="en-US" altLang="zh-CN" sz="5400" b="1" dirty="0">
                <a:ln w="22225">
                  <a:solidFill>
                    <a:schemeClr val="accent2"/>
                  </a:solidFill>
                  <a:prstDash val="solid"/>
                </a:ln>
                <a:solidFill>
                  <a:srgbClr val="0070C0"/>
                </a:solidFill>
              </a:rPr>
              <a:t>n</a:t>
            </a:r>
            <a:r>
              <a:rPr lang="zh-CN" altLang="en-US" sz="5400" b="1" dirty="0">
                <a:ln w="22225">
                  <a:solidFill>
                    <a:schemeClr val="accent2"/>
                  </a:solidFill>
                  <a:prstDash val="solid"/>
                </a:ln>
                <a:solidFill>
                  <a:srgbClr val="0070C0"/>
                </a:solidFill>
              </a:rPr>
              <a:t> </a:t>
            </a:r>
            <a:r>
              <a:rPr lang="en-US" altLang="zh-CN" sz="5400" b="1" dirty="0">
                <a:ln w="22225">
                  <a:solidFill>
                    <a:schemeClr val="accent2"/>
                  </a:solidFill>
                  <a:prstDash val="solid"/>
                </a:ln>
                <a:solidFill>
                  <a:srgbClr val="0070C0"/>
                </a:solidFill>
              </a:rPr>
              <a:t>the</a:t>
            </a:r>
            <a:r>
              <a:rPr lang="zh-CN" altLang="en-US" sz="5400" b="1" dirty="0">
                <a:ln w="22225">
                  <a:solidFill>
                    <a:schemeClr val="accent2"/>
                  </a:solidFill>
                  <a:prstDash val="solid"/>
                </a:ln>
                <a:solidFill>
                  <a:srgbClr val="0070C0"/>
                </a:solidFill>
              </a:rPr>
              <a:t> </a:t>
            </a:r>
            <a:r>
              <a:rPr lang="en-US" altLang="zh-CN" sz="5400" b="1" dirty="0">
                <a:ln w="22225">
                  <a:solidFill>
                    <a:schemeClr val="accent2"/>
                  </a:solidFill>
                  <a:prstDash val="solid"/>
                </a:ln>
                <a:solidFill>
                  <a:srgbClr val="0070C0"/>
                </a:solidFill>
              </a:rPr>
              <a:t>Mid-Autumn</a:t>
            </a:r>
            <a:r>
              <a:rPr lang="zh-CN" altLang="en-US" sz="5400" b="1" dirty="0">
                <a:ln w="22225">
                  <a:solidFill>
                    <a:schemeClr val="accent2"/>
                  </a:solidFill>
                  <a:prstDash val="solid"/>
                </a:ln>
                <a:solidFill>
                  <a:srgbClr val="0070C0"/>
                </a:solidFill>
              </a:rPr>
              <a:t> </a:t>
            </a:r>
            <a:r>
              <a:rPr lang="en-US" altLang="zh-CN" sz="5400" b="1" dirty="0">
                <a:ln w="22225">
                  <a:solidFill>
                    <a:schemeClr val="accent2"/>
                  </a:solidFill>
                  <a:prstDash val="solid"/>
                </a:ln>
                <a:solidFill>
                  <a:srgbClr val="0070C0"/>
                </a:solidFill>
              </a:rPr>
              <a:t>Day, </a:t>
            </a:r>
          </a:p>
          <a:p>
            <a:pPr algn="ctr"/>
            <a:r>
              <a:rPr lang="en-US" altLang="zh-CN" sz="5400" b="1" dirty="0">
                <a:ln w="22225">
                  <a:solidFill>
                    <a:schemeClr val="accent2"/>
                  </a:solidFill>
                  <a:prstDash val="solid"/>
                </a:ln>
                <a:solidFill>
                  <a:srgbClr val="0070C0"/>
                </a:solidFill>
              </a:rPr>
              <a:t>may your life</a:t>
            </a:r>
          </a:p>
          <a:p>
            <a:pPr algn="ctr"/>
            <a:r>
              <a:rPr lang="en-US" altLang="zh-CN" sz="5400" b="1" dirty="0">
                <a:ln w="22225">
                  <a:solidFill>
                    <a:schemeClr val="accent2"/>
                  </a:solidFill>
                  <a:prstDash val="solid"/>
                </a:ln>
                <a:solidFill>
                  <a:srgbClr val="0070C0"/>
                </a:solidFill>
              </a:rPr>
              <a:t>always filled with happy times and </a:t>
            </a:r>
          </a:p>
          <a:p>
            <a:pPr algn="ctr"/>
            <a:r>
              <a:rPr lang="en-US" altLang="zh-CN" sz="5400" b="1" dirty="0">
                <a:ln w="22225">
                  <a:solidFill>
                    <a:schemeClr val="accent2"/>
                  </a:solidFill>
                  <a:prstDash val="solid"/>
                </a:ln>
                <a:solidFill>
                  <a:srgbClr val="0070C0"/>
                </a:solidFill>
              </a:rPr>
              <a:t>may y</a:t>
            </a:r>
            <a:r>
              <a:rPr lang="en-US" altLang="zh-CN" sz="5400" b="1" cap="none" spc="0" dirty="0">
                <a:ln w="22225">
                  <a:solidFill>
                    <a:schemeClr val="accent2"/>
                  </a:solidFill>
                  <a:prstDash val="solid"/>
                </a:ln>
                <a:solidFill>
                  <a:srgbClr val="0070C0"/>
                </a:solidFill>
                <a:effectLst/>
              </a:rPr>
              <a:t>our wish</a:t>
            </a:r>
            <a:r>
              <a:rPr lang="en-US" altLang="zh-CN" sz="5400" b="1" dirty="0">
                <a:ln w="22225">
                  <a:solidFill>
                    <a:schemeClr val="accent2"/>
                  </a:solidFill>
                  <a:prstDash val="solid"/>
                </a:ln>
                <a:solidFill>
                  <a:srgbClr val="0070C0"/>
                </a:solidFill>
              </a:rPr>
              <a:t>es come true. Happy Mid-Autumn </a:t>
            </a:r>
            <a:r>
              <a:rPr lang="en-US" altLang="zh-CN" sz="5400" b="1" cap="none" spc="0" dirty="0">
                <a:ln w="22225">
                  <a:solidFill>
                    <a:schemeClr val="accent2"/>
                  </a:solidFill>
                  <a:prstDash val="solid"/>
                </a:ln>
                <a:solidFill>
                  <a:srgbClr val="0070C0"/>
                </a:solidFill>
                <a:effectLst/>
              </a:rPr>
              <a:t>Day!</a:t>
            </a:r>
            <a:endParaRPr lang="zh-CN" altLang="en-US" sz="5400" b="1" cap="none" spc="0" dirty="0">
              <a:ln w="22225">
                <a:solidFill>
                  <a:schemeClr val="accent2"/>
                </a:solidFill>
                <a:prstDash val="solid"/>
              </a:ln>
              <a:solidFill>
                <a:srgbClr val="0070C0"/>
              </a:solidFill>
              <a:effectLst/>
            </a:endParaRPr>
          </a:p>
        </p:txBody>
      </p:sp>
      <p:pic>
        <p:nvPicPr>
          <p:cNvPr id="2" name="图片 1" descr="水印">
            <a:extLst>
              <a:ext uri="{FF2B5EF4-FFF2-40B4-BE49-F238E27FC236}">
                <a16:creationId xmlns:a16="http://schemas.microsoft.com/office/drawing/2014/main" id="{5C2A12F7-84B6-459F-BF4B-24E305207BB9}"/>
              </a:ext>
            </a:extLst>
          </p:cNvPr>
          <p:cNvPicPr>
            <a:picLocks noChangeAspect="1"/>
          </p:cNvPicPr>
          <p:nvPr/>
        </p:nvPicPr>
        <p:blipFill>
          <a:blip r:embed="rId7"/>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17231998"/>
      </p:ext>
    </p:extLst>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7808" y="-4329"/>
            <a:ext cx="65200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Step 1   lead in: Enjoy a video  </a:t>
            </a:r>
            <a:endParaRPr kumimoji="0" lang="zh-CN" altLang="en-US" sz="32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pic>
        <p:nvPicPr>
          <p:cNvPr id="4" name="图片 3"/>
          <p:cNvPicPr>
            <a:picLocks noChangeAspect="1"/>
          </p:cNvPicPr>
          <p:nvPr/>
        </p:nvPicPr>
        <p:blipFill>
          <a:blip r:embed="rId2"/>
          <a:stretch>
            <a:fillRect/>
          </a:stretch>
        </p:blipFill>
        <p:spPr>
          <a:xfrm>
            <a:off x="250190" y="580390"/>
            <a:ext cx="11690985" cy="6020435"/>
          </a:xfrm>
          <a:prstGeom prst="rect">
            <a:avLst/>
          </a:prstGeom>
        </p:spPr>
      </p:pic>
      <p:pic>
        <p:nvPicPr>
          <p:cNvPr id="3" name="图片 2" descr="水印">
            <a:extLst>
              <a:ext uri="{FF2B5EF4-FFF2-40B4-BE49-F238E27FC236}">
                <a16:creationId xmlns:a16="http://schemas.microsoft.com/office/drawing/2014/main" id="{A2AA83A8-9391-4E64-9801-68346DA17AF3}"/>
              </a:ext>
            </a:extLst>
          </p:cNvPr>
          <p:cNvPicPr>
            <a:picLocks noChangeAspect="1"/>
          </p:cNvPicPr>
          <p:nvPr/>
        </p:nvPicPr>
        <p:blipFill>
          <a:blip r:embed="rId3"/>
          <a:stretch>
            <a:fillRect/>
          </a:stretch>
        </p:blipFill>
        <p:spPr>
          <a:xfrm>
            <a:off x="7153275" y="82550"/>
            <a:ext cx="4902200" cy="1586865"/>
          </a:xfrm>
          <a:prstGeom prst="rect">
            <a:avLst/>
          </a:prstGeom>
        </p:spPr>
      </p:pic>
    </p:spTree>
  </p:cSld>
  <p:clrMapOvr>
    <a:masterClrMapping/>
  </p:clrMapOvr>
  <p:transition>
    <p:comb/>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377533D5-CC5A-4B79-ABE7-98F444A8A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43" y="1113435"/>
            <a:ext cx="3771626" cy="4092264"/>
          </a:xfrm>
          <a:prstGeom prst="rect">
            <a:avLst/>
          </a:prstGeom>
        </p:spPr>
      </p:pic>
      <p:sp>
        <p:nvSpPr>
          <p:cNvPr id="2" name="文本框 1">
            <a:extLst>
              <a:ext uri="{FF2B5EF4-FFF2-40B4-BE49-F238E27FC236}">
                <a16:creationId xmlns:a16="http://schemas.microsoft.com/office/drawing/2014/main" id="{F8A886E6-D6F2-4320-8281-DEA4E597F1F2}"/>
              </a:ext>
            </a:extLst>
          </p:cNvPr>
          <p:cNvSpPr txBox="1"/>
          <p:nvPr/>
        </p:nvSpPr>
        <p:spPr>
          <a:xfrm>
            <a:off x="791216" y="2418244"/>
            <a:ext cx="1940944" cy="1200329"/>
          </a:xfrm>
          <a:prstGeom prst="rect">
            <a:avLst/>
          </a:prstGeom>
          <a:noFill/>
        </p:spPr>
        <p:txBody>
          <a:bodyPr wrap="square" rtlCol="0">
            <a:spAutoFit/>
          </a:bodyPr>
          <a:lstStyle/>
          <a:p>
            <a:r>
              <a:rPr lang="en-US" altLang="zh-CN" sz="3600" dirty="0"/>
              <a:t> Learning</a:t>
            </a:r>
          </a:p>
          <a:p>
            <a:r>
              <a:rPr lang="en-US" altLang="zh-CN" sz="3600" dirty="0"/>
              <a:t> Objects</a:t>
            </a:r>
            <a:endParaRPr lang="zh-CN" altLang="en-US" sz="3600" dirty="0"/>
          </a:p>
        </p:txBody>
      </p:sp>
      <p:pic>
        <p:nvPicPr>
          <p:cNvPr id="8" name="图片 7">
            <a:extLst>
              <a:ext uri="{FF2B5EF4-FFF2-40B4-BE49-F238E27FC236}">
                <a16:creationId xmlns:a16="http://schemas.microsoft.com/office/drawing/2014/main" id="{DA97738E-EC18-488B-90B5-024250916B6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592064"/>
            <a:ext cx="7521934" cy="1015905"/>
          </a:xfrm>
          <a:prstGeom prst="rect">
            <a:avLst/>
          </a:prstGeom>
        </p:spPr>
      </p:pic>
      <p:sp>
        <p:nvSpPr>
          <p:cNvPr id="10" name="文本框 9">
            <a:extLst>
              <a:ext uri="{FF2B5EF4-FFF2-40B4-BE49-F238E27FC236}">
                <a16:creationId xmlns:a16="http://schemas.microsoft.com/office/drawing/2014/main" id="{0D29C792-8A66-42A9-B48F-CD970C0BF103}"/>
              </a:ext>
            </a:extLst>
          </p:cNvPr>
          <p:cNvSpPr txBox="1"/>
          <p:nvPr/>
        </p:nvSpPr>
        <p:spPr>
          <a:xfrm>
            <a:off x="3961105" y="810834"/>
            <a:ext cx="6617557" cy="523220"/>
          </a:xfrm>
          <a:prstGeom prst="rect">
            <a:avLst/>
          </a:prstGeom>
          <a:noFill/>
        </p:spPr>
        <p:txBody>
          <a:bodyPr wrap="square" rtlCol="0">
            <a:spAutoFit/>
          </a:bodyPr>
          <a:lstStyle/>
          <a:p>
            <a:r>
              <a:rPr lang="en-US" altLang="zh-CN" sz="2800" dirty="0"/>
              <a:t>1. The </a:t>
            </a:r>
            <a:r>
              <a:rPr lang="en-US" altLang="zh-CN" sz="2800" dirty="0">
                <a:solidFill>
                  <a:srgbClr val="FF0000"/>
                </a:solidFill>
              </a:rPr>
              <a:t>origin</a:t>
            </a:r>
            <a:r>
              <a:rPr lang="en-US" altLang="zh-CN" sz="2800" dirty="0"/>
              <a:t> of the  Mid-Autumn Festival. </a:t>
            </a:r>
            <a:endParaRPr lang="zh-CN" altLang="en-US" sz="2800" dirty="0"/>
          </a:p>
        </p:txBody>
      </p:sp>
      <p:pic>
        <p:nvPicPr>
          <p:cNvPr id="11" name="图片 10">
            <a:extLst>
              <a:ext uri="{FF2B5EF4-FFF2-40B4-BE49-F238E27FC236}">
                <a16:creationId xmlns:a16="http://schemas.microsoft.com/office/drawing/2014/main" id="{7A30010D-D6DC-4B6C-A33A-D32833F4522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1895118"/>
            <a:ext cx="7521934" cy="1015905"/>
          </a:xfrm>
          <a:prstGeom prst="rect">
            <a:avLst/>
          </a:prstGeom>
        </p:spPr>
      </p:pic>
      <p:pic>
        <p:nvPicPr>
          <p:cNvPr id="13" name="图片 12">
            <a:extLst>
              <a:ext uri="{FF2B5EF4-FFF2-40B4-BE49-F238E27FC236}">
                <a16:creationId xmlns:a16="http://schemas.microsoft.com/office/drawing/2014/main" id="{5C46E8A2-ED92-41AD-BB1A-711C3B8817B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3141205"/>
            <a:ext cx="7521934" cy="1015905"/>
          </a:xfrm>
          <a:prstGeom prst="rect">
            <a:avLst/>
          </a:prstGeom>
        </p:spPr>
      </p:pic>
      <p:pic>
        <p:nvPicPr>
          <p:cNvPr id="15" name="图片 14">
            <a:extLst>
              <a:ext uri="{FF2B5EF4-FFF2-40B4-BE49-F238E27FC236}">
                <a16:creationId xmlns:a16="http://schemas.microsoft.com/office/drawing/2014/main" id="{A4DC82AC-F139-4826-8FBA-7BD53086C64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4364992"/>
            <a:ext cx="7521934" cy="1015905"/>
          </a:xfrm>
          <a:prstGeom prst="rect">
            <a:avLst/>
          </a:prstGeom>
        </p:spPr>
      </p:pic>
      <p:sp>
        <p:nvSpPr>
          <p:cNvPr id="17" name="文本框 16">
            <a:extLst>
              <a:ext uri="{FF2B5EF4-FFF2-40B4-BE49-F238E27FC236}">
                <a16:creationId xmlns:a16="http://schemas.microsoft.com/office/drawing/2014/main" id="{8945207B-60CB-49C7-B324-EFBB29A591A8}"/>
              </a:ext>
            </a:extLst>
          </p:cNvPr>
          <p:cNvSpPr txBox="1"/>
          <p:nvPr/>
        </p:nvSpPr>
        <p:spPr>
          <a:xfrm>
            <a:off x="3961105" y="2094592"/>
            <a:ext cx="6378150" cy="523220"/>
          </a:xfrm>
          <a:prstGeom prst="rect">
            <a:avLst/>
          </a:prstGeom>
          <a:noFill/>
        </p:spPr>
        <p:txBody>
          <a:bodyPr wrap="square" rtlCol="0">
            <a:spAutoFit/>
          </a:bodyPr>
          <a:lstStyle/>
          <a:p>
            <a:r>
              <a:rPr lang="en-US" altLang="zh-CN" sz="2800" dirty="0"/>
              <a:t>2. The </a:t>
            </a:r>
            <a:r>
              <a:rPr lang="en-US" altLang="zh-CN" sz="2800" dirty="0">
                <a:solidFill>
                  <a:srgbClr val="FF0000"/>
                </a:solidFill>
              </a:rPr>
              <a:t>legend</a:t>
            </a:r>
            <a:r>
              <a:rPr lang="en-US" altLang="zh-CN" sz="2800" dirty="0"/>
              <a:t> of the  Mid-Autumn Festival. </a:t>
            </a:r>
            <a:endParaRPr lang="zh-CN" altLang="en-US" sz="2800" dirty="0"/>
          </a:p>
        </p:txBody>
      </p:sp>
      <p:sp>
        <p:nvSpPr>
          <p:cNvPr id="19" name="文本框 18">
            <a:extLst>
              <a:ext uri="{FF2B5EF4-FFF2-40B4-BE49-F238E27FC236}">
                <a16:creationId xmlns:a16="http://schemas.microsoft.com/office/drawing/2014/main" id="{412D5822-FDD7-4C00-8678-74934D0C541F}"/>
              </a:ext>
            </a:extLst>
          </p:cNvPr>
          <p:cNvSpPr txBox="1"/>
          <p:nvPr/>
        </p:nvSpPr>
        <p:spPr>
          <a:xfrm>
            <a:off x="3961104" y="3356963"/>
            <a:ext cx="6617557"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a:t>
            </a:r>
            <a:r>
              <a:rPr lang="en-US" altLang="zh-CN" sz="2800" dirty="0"/>
              <a:t> of  the Mid-Autumn Festival. </a:t>
            </a:r>
            <a:endParaRPr lang="zh-CN" altLang="en-US" sz="2800" dirty="0"/>
          </a:p>
        </p:txBody>
      </p:sp>
      <p:sp>
        <p:nvSpPr>
          <p:cNvPr id="21" name="文本框 20">
            <a:extLst>
              <a:ext uri="{FF2B5EF4-FFF2-40B4-BE49-F238E27FC236}">
                <a16:creationId xmlns:a16="http://schemas.microsoft.com/office/drawing/2014/main" id="{FDD8EDC7-6F27-4B78-84A8-589CD293FBD2}"/>
              </a:ext>
            </a:extLst>
          </p:cNvPr>
          <p:cNvSpPr txBox="1"/>
          <p:nvPr/>
        </p:nvSpPr>
        <p:spPr>
          <a:xfrm>
            <a:off x="3961104" y="4554418"/>
            <a:ext cx="6252026" cy="523220"/>
          </a:xfrm>
          <a:prstGeom prst="rect">
            <a:avLst/>
          </a:prstGeom>
          <a:noFill/>
        </p:spPr>
        <p:txBody>
          <a:bodyPr wrap="square" rtlCol="0">
            <a:spAutoFit/>
          </a:bodyPr>
          <a:lstStyle/>
          <a:p>
            <a:r>
              <a:rPr lang="en-US" altLang="zh-CN" sz="2800" dirty="0"/>
              <a:t>4. The </a:t>
            </a:r>
            <a:r>
              <a:rPr lang="en-US" altLang="zh-CN" sz="2800" dirty="0">
                <a:solidFill>
                  <a:srgbClr val="FF0000"/>
                </a:solidFill>
              </a:rPr>
              <a:t>poems</a:t>
            </a:r>
            <a:r>
              <a:rPr lang="en-US" altLang="zh-CN" sz="2800" dirty="0"/>
              <a:t> of  the Mid-Autumn Festival. </a:t>
            </a:r>
            <a:endParaRPr lang="zh-CN" altLang="en-US" sz="2800" dirty="0"/>
          </a:p>
        </p:txBody>
      </p:sp>
      <p:pic>
        <p:nvPicPr>
          <p:cNvPr id="16" name="图片 15">
            <a:extLst>
              <a:ext uri="{FF2B5EF4-FFF2-40B4-BE49-F238E27FC236}">
                <a16:creationId xmlns:a16="http://schemas.microsoft.com/office/drawing/2014/main" id="{48C87B33-6A34-47E9-9C53-D9CCC083AA1B}"/>
              </a:ext>
            </a:extLst>
          </p:cNvPr>
          <p:cNvPicPr>
            <a:picLocks noChangeAspect="1"/>
          </p:cNvPicPr>
          <p:nvPr/>
        </p:nvPicPr>
        <p:blipFill>
          <a:blip r:embed="rId8"/>
          <a:stretch>
            <a:fillRect/>
          </a:stretch>
        </p:blipFill>
        <p:spPr>
          <a:xfrm>
            <a:off x="0" y="5588778"/>
            <a:ext cx="3359152" cy="1351991"/>
          </a:xfrm>
          <a:prstGeom prst="rect">
            <a:avLst/>
          </a:prstGeom>
        </p:spPr>
      </p:pic>
      <p:pic>
        <p:nvPicPr>
          <p:cNvPr id="18" name="图片 17">
            <a:extLst>
              <a:ext uri="{FF2B5EF4-FFF2-40B4-BE49-F238E27FC236}">
                <a16:creationId xmlns:a16="http://schemas.microsoft.com/office/drawing/2014/main" id="{05DF5D19-2CAB-4242-953D-678ED2F28A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73" r="66761" b="57292"/>
          <a:stretch/>
        </p:blipFill>
        <p:spPr>
          <a:xfrm>
            <a:off x="235523" y="5317"/>
            <a:ext cx="4091113" cy="2657475"/>
          </a:xfrm>
          <a:prstGeom prst="rect">
            <a:avLst/>
          </a:prstGeom>
        </p:spPr>
      </p:pic>
      <p:pic>
        <p:nvPicPr>
          <p:cNvPr id="6" name="图片 5" descr="水印">
            <a:extLst>
              <a:ext uri="{FF2B5EF4-FFF2-40B4-BE49-F238E27FC236}">
                <a16:creationId xmlns:a16="http://schemas.microsoft.com/office/drawing/2014/main" id="{FA647E71-D6B9-429E-9DB6-9A233A2D5823}"/>
              </a:ext>
            </a:extLst>
          </p:cNvPr>
          <p:cNvPicPr>
            <a:picLocks noChangeAspect="1"/>
          </p:cNvPicPr>
          <p:nvPr/>
        </p:nvPicPr>
        <p:blipFill>
          <a:blip r:embed="rId10"/>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50491313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2858233E-B905-4B55-B9F1-9D1D2EB213A4}"/>
              </a:ext>
            </a:extLst>
          </p:cNvPr>
          <p:cNvSpPr txBox="1"/>
          <p:nvPr/>
        </p:nvSpPr>
        <p:spPr>
          <a:xfrm>
            <a:off x="293276" y="364708"/>
            <a:ext cx="9429865" cy="523220"/>
          </a:xfrm>
          <a:prstGeom prst="rect">
            <a:avLst/>
          </a:prstGeom>
          <a:noFill/>
        </p:spPr>
        <p:txBody>
          <a:bodyPr wrap="square" rtlCol="0">
            <a:spAutoFit/>
          </a:bodyPr>
          <a:lstStyle/>
          <a:p>
            <a:r>
              <a:rPr lang="en-US" altLang="zh-CN" sz="2800" dirty="0">
                <a:solidFill>
                  <a:srgbClr val="00B0F0"/>
                </a:solidFill>
              </a:rPr>
              <a:t>Please answer the questions after watching the video. </a:t>
            </a:r>
            <a:endParaRPr lang="zh-CN" altLang="zh-CN" sz="2800" dirty="0">
              <a:solidFill>
                <a:srgbClr val="00B0F0"/>
              </a:solidFill>
            </a:endParaRPr>
          </a:p>
        </p:txBody>
      </p:sp>
      <p:sp>
        <p:nvSpPr>
          <p:cNvPr id="7" name="文本框 6">
            <a:extLst>
              <a:ext uri="{FF2B5EF4-FFF2-40B4-BE49-F238E27FC236}">
                <a16:creationId xmlns:a16="http://schemas.microsoft.com/office/drawing/2014/main" id="{AC4848B7-B22B-42FC-8231-C2148F8C53DE}"/>
              </a:ext>
            </a:extLst>
          </p:cNvPr>
          <p:cNvSpPr txBox="1"/>
          <p:nvPr/>
        </p:nvSpPr>
        <p:spPr>
          <a:xfrm>
            <a:off x="404903" y="970698"/>
            <a:ext cx="6662811" cy="461665"/>
          </a:xfrm>
          <a:prstGeom prst="rect">
            <a:avLst/>
          </a:prstGeom>
          <a:noFill/>
        </p:spPr>
        <p:txBody>
          <a:bodyPr wrap="square" rtlCol="0">
            <a:spAutoFit/>
          </a:bodyPr>
          <a:lstStyle/>
          <a:p>
            <a:r>
              <a:rPr lang="en-US" altLang="zh-CN" sz="2400" dirty="0"/>
              <a:t>1. When is  the Mid-Autumn Festival ?</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9" name="文本框 8">
            <a:extLst>
              <a:ext uri="{FF2B5EF4-FFF2-40B4-BE49-F238E27FC236}">
                <a16:creationId xmlns:a16="http://schemas.microsoft.com/office/drawing/2014/main" id="{503B1E31-7BA4-4941-A97A-367BA13EDA6A}"/>
              </a:ext>
            </a:extLst>
          </p:cNvPr>
          <p:cNvSpPr txBox="1"/>
          <p:nvPr/>
        </p:nvSpPr>
        <p:spPr>
          <a:xfrm>
            <a:off x="427952" y="1967045"/>
            <a:ext cx="9160514" cy="461665"/>
          </a:xfrm>
          <a:prstGeom prst="rect">
            <a:avLst/>
          </a:prstGeom>
          <a:noFill/>
        </p:spPr>
        <p:txBody>
          <a:bodyPr wrap="square" rtlCol="0">
            <a:spAutoFit/>
          </a:bodyPr>
          <a:lstStyle/>
          <a:p>
            <a:r>
              <a:rPr lang="en-US" altLang="zh-CN" sz="2400" dirty="0"/>
              <a:t>2. To the Chinese</a:t>
            </a:r>
            <a:r>
              <a:rPr lang="en-US" altLang="zh-CN" sz="2400"/>
              <a:t>, what </a:t>
            </a:r>
            <a:r>
              <a:rPr lang="en-US" altLang="zh-CN" sz="2400" dirty="0"/>
              <a:t>does the Mid-Autumn Festival mean?</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11" name="文本框 10">
            <a:extLst>
              <a:ext uri="{FF2B5EF4-FFF2-40B4-BE49-F238E27FC236}">
                <a16:creationId xmlns:a16="http://schemas.microsoft.com/office/drawing/2014/main" id="{5725B622-CA46-4401-9EC7-12F35156E04C}"/>
              </a:ext>
            </a:extLst>
          </p:cNvPr>
          <p:cNvSpPr txBox="1"/>
          <p:nvPr/>
        </p:nvSpPr>
        <p:spPr>
          <a:xfrm>
            <a:off x="404098" y="3258518"/>
            <a:ext cx="7863458" cy="461665"/>
          </a:xfrm>
          <a:prstGeom prst="rect">
            <a:avLst/>
          </a:prstGeom>
          <a:noFill/>
        </p:spPr>
        <p:txBody>
          <a:bodyPr wrap="square" rtlCol="0">
            <a:spAutoFit/>
          </a:bodyPr>
          <a:lstStyle/>
          <a:p>
            <a:r>
              <a:rPr lang="en-US" altLang="zh-CN" sz="2400" dirty="0"/>
              <a:t>3. To the Chinese, what is a full moon’s symbol? </a:t>
            </a:r>
            <a:r>
              <a:rPr lang="en-US" altLang="zh-CN"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 </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15" name="文本框 14">
            <a:extLst>
              <a:ext uri="{FF2B5EF4-FFF2-40B4-BE49-F238E27FC236}">
                <a16:creationId xmlns:a16="http://schemas.microsoft.com/office/drawing/2014/main" id="{CE242668-0794-41DF-8A80-3EC6DD1A2391}"/>
              </a:ext>
            </a:extLst>
          </p:cNvPr>
          <p:cNvSpPr txBox="1"/>
          <p:nvPr/>
        </p:nvSpPr>
        <p:spPr>
          <a:xfrm>
            <a:off x="404098" y="4273942"/>
            <a:ext cx="7863458" cy="461665"/>
          </a:xfrm>
          <a:prstGeom prst="rect">
            <a:avLst/>
          </a:prstGeom>
          <a:noFill/>
        </p:spPr>
        <p:txBody>
          <a:bodyPr wrap="square" rtlCol="0">
            <a:spAutoFit/>
          </a:bodyPr>
          <a:lstStyle/>
          <a:p>
            <a:pPr algn="l">
              <a:spcBef>
                <a:spcPts val="755"/>
              </a:spcBef>
              <a:spcAft>
                <a:spcPts val="2160"/>
              </a:spcAft>
            </a:pPr>
            <a:r>
              <a:rPr lang="en-US" altLang="zh-CN" sz="2400" dirty="0"/>
              <a:t>4. How do the Chinese celebrate  the Mid-Autumn Festival</a:t>
            </a:r>
            <a:r>
              <a:rPr lang="zh-CN" altLang="zh-CN" sz="2400" kern="0" dirty="0">
                <a:effectLst/>
                <a:latin typeface="等线" panose="02010600030101010101" pitchFamily="2" charset="-122"/>
                <a:ea typeface="宋体" panose="02010600030101010101" pitchFamily="2" charset="-122"/>
                <a:cs typeface="宋体" panose="02010600030101010101" pitchFamily="2" charset="-122"/>
              </a:rPr>
              <a:t>？</a:t>
            </a:r>
            <a:r>
              <a:rPr lang="en-US" altLang="zh-CN" sz="2400" dirty="0"/>
              <a:t> </a:t>
            </a:r>
            <a:r>
              <a:rPr lang="en-US" altLang="zh-CN"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 </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pic>
        <p:nvPicPr>
          <p:cNvPr id="17" name="图片 16">
            <a:extLst>
              <a:ext uri="{FF2B5EF4-FFF2-40B4-BE49-F238E27FC236}">
                <a16:creationId xmlns:a16="http://schemas.microsoft.com/office/drawing/2014/main" id="{BC6E23E6-3158-4E8B-8C1F-557A73287B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88465" y="257554"/>
            <a:ext cx="2679987" cy="5981791"/>
          </a:xfrm>
          <a:prstGeom prst="rect">
            <a:avLst/>
          </a:prstGeom>
          <a:effectLst>
            <a:outerShdw blurRad="292100" dist="63500" dir="2700000" algn="tl" rotWithShape="0">
              <a:srgbClr val="FDDB25">
                <a:alpha val="31000"/>
              </a:srgbClr>
            </a:outerShdw>
          </a:effectLst>
        </p:spPr>
      </p:pic>
      <p:sp>
        <p:nvSpPr>
          <p:cNvPr id="18" name="文本框 17">
            <a:extLst>
              <a:ext uri="{FF2B5EF4-FFF2-40B4-BE49-F238E27FC236}">
                <a16:creationId xmlns:a16="http://schemas.microsoft.com/office/drawing/2014/main" id="{B4AB4B2E-ABAF-4A1A-8F10-40ED09F198FC}"/>
              </a:ext>
            </a:extLst>
          </p:cNvPr>
          <p:cNvSpPr txBox="1"/>
          <p:nvPr/>
        </p:nvSpPr>
        <p:spPr>
          <a:xfrm>
            <a:off x="427952" y="1441087"/>
            <a:ext cx="10096557" cy="461665"/>
          </a:xfrm>
          <a:prstGeom prst="rect">
            <a:avLst/>
          </a:prstGeom>
          <a:noFill/>
        </p:spPr>
        <p:txBody>
          <a:bodyPr wrap="square">
            <a:spAutoFit/>
          </a:bodyPr>
          <a:lstStyle/>
          <a:p>
            <a:pPr algn="l">
              <a:spcBef>
                <a:spcPts val="755"/>
              </a:spcBef>
              <a:spcAft>
                <a:spcPts val="2160"/>
              </a:spcAft>
            </a:pPr>
            <a:r>
              <a:rPr lang="en-US" altLang="zh-CN" sz="2400" dirty="0">
                <a:solidFill>
                  <a:srgbClr val="FF0000"/>
                </a:solidFill>
              </a:rPr>
              <a:t>It falls on the 15th day of 8th month in Chinese lunar calendar</a:t>
            </a:r>
            <a:endParaRPr lang="zh-CN" altLang="zh-CN" sz="2400" dirty="0">
              <a:solidFill>
                <a:srgbClr val="FF0000"/>
              </a:solidFill>
            </a:endParaRPr>
          </a:p>
        </p:txBody>
      </p:sp>
      <p:sp>
        <p:nvSpPr>
          <p:cNvPr id="19" name="文本框 18">
            <a:extLst>
              <a:ext uri="{FF2B5EF4-FFF2-40B4-BE49-F238E27FC236}">
                <a16:creationId xmlns:a16="http://schemas.microsoft.com/office/drawing/2014/main" id="{6267082A-B2DC-4B7E-AB68-25BA973EA186}"/>
              </a:ext>
            </a:extLst>
          </p:cNvPr>
          <p:cNvSpPr txBox="1"/>
          <p:nvPr/>
        </p:nvSpPr>
        <p:spPr>
          <a:xfrm>
            <a:off x="427952" y="2409422"/>
            <a:ext cx="9003119" cy="830997"/>
          </a:xfrm>
          <a:prstGeom prst="rect">
            <a:avLst/>
          </a:prstGeom>
          <a:noFill/>
        </p:spPr>
        <p:txBody>
          <a:bodyPr wrap="square" rtlCol="0">
            <a:spAutoFit/>
          </a:bodyPr>
          <a:lstStyle/>
          <a:p>
            <a:r>
              <a:rPr lang="en-US" altLang="zh-CN" sz="2400" dirty="0">
                <a:solidFill>
                  <a:srgbClr val="FF0000"/>
                </a:solidFill>
              </a:rPr>
              <a:t>It means family reunion and peace. The festival is celebrated when the moon is believed to be the biggest and fullest.</a:t>
            </a:r>
            <a:endParaRPr lang="zh-CN" altLang="en-US" sz="2400" dirty="0">
              <a:solidFill>
                <a:srgbClr val="FF0000"/>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20" name="文本框 19">
            <a:extLst>
              <a:ext uri="{FF2B5EF4-FFF2-40B4-BE49-F238E27FC236}">
                <a16:creationId xmlns:a16="http://schemas.microsoft.com/office/drawing/2014/main" id="{3E086963-4441-43AD-9252-577813035F7E}"/>
              </a:ext>
            </a:extLst>
          </p:cNvPr>
          <p:cNvSpPr txBox="1"/>
          <p:nvPr/>
        </p:nvSpPr>
        <p:spPr>
          <a:xfrm>
            <a:off x="327545" y="3783409"/>
            <a:ext cx="9425744" cy="461665"/>
          </a:xfrm>
          <a:prstGeom prst="rect">
            <a:avLst/>
          </a:prstGeom>
          <a:noFill/>
        </p:spPr>
        <p:txBody>
          <a:bodyPr wrap="square" rtlCol="0">
            <a:spAutoFit/>
          </a:bodyPr>
          <a:lstStyle/>
          <a:p>
            <a:r>
              <a:rPr lang="en-US" altLang="zh-CN" sz="2400" dirty="0">
                <a:solidFill>
                  <a:srgbClr val="FF0000"/>
                </a:solidFill>
              </a:rPr>
              <a:t>A full moon is a symbol of prosperity, happiness, and family reunion.</a:t>
            </a:r>
            <a:endParaRPr lang="zh-CN" altLang="en-US" sz="2400" dirty="0">
              <a:solidFill>
                <a:srgbClr val="FF0000"/>
              </a:solidFill>
              <a:sym typeface="华文中宋" panose="02010600040101010101" pitchFamily="2" charset="-122"/>
            </a:endParaRPr>
          </a:p>
        </p:txBody>
      </p:sp>
      <p:sp>
        <p:nvSpPr>
          <p:cNvPr id="21" name="文本框 20">
            <a:extLst>
              <a:ext uri="{FF2B5EF4-FFF2-40B4-BE49-F238E27FC236}">
                <a16:creationId xmlns:a16="http://schemas.microsoft.com/office/drawing/2014/main" id="{89DE0F85-92EF-4396-A34F-2989E37E32DF}"/>
              </a:ext>
            </a:extLst>
          </p:cNvPr>
          <p:cNvSpPr txBox="1"/>
          <p:nvPr/>
        </p:nvSpPr>
        <p:spPr>
          <a:xfrm>
            <a:off x="427952" y="4752455"/>
            <a:ext cx="9597838" cy="1569660"/>
          </a:xfrm>
          <a:prstGeom prst="rect">
            <a:avLst/>
          </a:prstGeom>
          <a:noFill/>
        </p:spPr>
        <p:txBody>
          <a:bodyPr wrap="square" rtlCol="0">
            <a:spAutoFit/>
          </a:bodyPr>
          <a:lstStyle/>
          <a:p>
            <a:pPr algn="l"/>
            <a:r>
              <a:rPr lang="en-US" altLang="zh-CN" sz="2400" dirty="0">
                <a:solidFill>
                  <a:srgbClr val="FF0000"/>
                </a:solidFill>
              </a:rPr>
              <a:t>Many traditional and meaningful celebrations are held in most households in China, and China's neighboring countries. The main traditions and celebrations include eating mooncakes, having dinner with family, gazing at and worshipping the moon, and lighting lanterns.</a:t>
            </a:r>
            <a:endParaRPr lang="zh-CN" altLang="zh-CN" sz="2400" dirty="0">
              <a:solidFill>
                <a:srgbClr val="FF0000"/>
              </a:solidFill>
            </a:endParaRPr>
          </a:p>
        </p:txBody>
      </p:sp>
      <p:pic>
        <p:nvPicPr>
          <p:cNvPr id="4" name="图片 3" descr="水印">
            <a:extLst>
              <a:ext uri="{FF2B5EF4-FFF2-40B4-BE49-F238E27FC236}">
                <a16:creationId xmlns:a16="http://schemas.microsoft.com/office/drawing/2014/main" id="{4F4AB8A0-3C4B-4A65-A9BB-0308F2E35F7B}"/>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65187749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00"/>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17898"/>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BD5D230-6A7F-466E-8770-5EA6259676C2}"/>
              </a:ext>
            </a:extLst>
          </p:cNvPr>
          <p:cNvSpPr txBox="1"/>
          <p:nvPr/>
        </p:nvSpPr>
        <p:spPr>
          <a:xfrm>
            <a:off x="1487389" y="161092"/>
            <a:ext cx="8809056" cy="861774"/>
          </a:xfrm>
          <a:prstGeom prst="rect">
            <a:avLst/>
          </a:prstGeom>
          <a:noFill/>
        </p:spPr>
        <p:txBody>
          <a:bodyPr wrap="square" rtlCol="0">
            <a:spAutoFit/>
          </a:bodyPr>
          <a:lstStyle/>
          <a:p>
            <a:pPr algn="ctr"/>
            <a:r>
              <a:rPr lang="zh-CN" altLang="en-US" sz="50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做好词汇积累，高考蓄势待发</a:t>
            </a:r>
          </a:p>
        </p:txBody>
      </p:sp>
      <p:sp>
        <p:nvSpPr>
          <p:cNvPr id="6" name="文本框 5">
            <a:extLst>
              <a:ext uri="{FF2B5EF4-FFF2-40B4-BE49-F238E27FC236}">
                <a16:creationId xmlns:a16="http://schemas.microsoft.com/office/drawing/2014/main" id="{50E1EBB2-70E2-4B2E-A52E-FA035AD67687}"/>
              </a:ext>
            </a:extLst>
          </p:cNvPr>
          <p:cNvSpPr txBox="1"/>
          <p:nvPr/>
        </p:nvSpPr>
        <p:spPr>
          <a:xfrm>
            <a:off x="526825" y="1087271"/>
            <a:ext cx="1366029" cy="523220"/>
          </a:xfrm>
          <a:prstGeom prst="rect">
            <a:avLst/>
          </a:prstGeom>
          <a:noFill/>
        </p:spPr>
        <p:txBody>
          <a:bodyPr wrap="square" rtlCol="0">
            <a:spAutoFit/>
          </a:bodyPr>
          <a:lstStyle/>
          <a:p>
            <a:r>
              <a:rPr lang="en-US" altLang="zh-CN" sz="2800" b="1" dirty="0">
                <a:solidFill>
                  <a:srgbClr val="FF0000"/>
                </a:solidFill>
                <a:sym typeface="华文中宋" panose="02010600040101010101" pitchFamily="2" charset="-122"/>
              </a:rPr>
              <a:t>Words:</a:t>
            </a:r>
            <a:endParaRPr lang="zh-CN" altLang="en-US" b="1" dirty="0">
              <a:solidFill>
                <a:srgbClr val="FF0000"/>
              </a:solidFill>
            </a:endParaRPr>
          </a:p>
        </p:txBody>
      </p:sp>
      <p:sp>
        <p:nvSpPr>
          <p:cNvPr id="7" name="文本框 6">
            <a:extLst>
              <a:ext uri="{FF2B5EF4-FFF2-40B4-BE49-F238E27FC236}">
                <a16:creationId xmlns:a16="http://schemas.microsoft.com/office/drawing/2014/main" id="{0345C5E9-C4E5-4B58-814B-F2E59986C96A}"/>
              </a:ext>
            </a:extLst>
          </p:cNvPr>
          <p:cNvSpPr txBox="1"/>
          <p:nvPr/>
        </p:nvSpPr>
        <p:spPr>
          <a:xfrm>
            <a:off x="1985557" y="1130866"/>
            <a:ext cx="8768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1. festival  </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[ˈ</a:t>
            </a:r>
            <a:r>
              <a:rPr kumimoji="0" lang="en-US" altLang="zh-CN" sz="24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festəvəl</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n.</a:t>
            </a:r>
            <a:r>
              <a:rPr kumimoji="0" lang="zh-CN" altLang="en-US"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节日</a:t>
            </a:r>
            <a:r>
              <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节期</a:t>
            </a:r>
            <a:r>
              <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祝贺     </a:t>
            </a:r>
            <a:r>
              <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a:t>
            </a:r>
            <a:r>
              <a:rPr kumimoji="0" lang="zh-CN" altLang="en-US"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节日的</a:t>
            </a:r>
            <a:r>
              <a:rPr kumimoji="0" lang="en-US" altLang="zh-CN"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欢乐的</a:t>
            </a:r>
          </a:p>
        </p:txBody>
      </p:sp>
      <p:sp>
        <p:nvSpPr>
          <p:cNvPr id="8" name="文本框 7">
            <a:extLst>
              <a:ext uri="{FF2B5EF4-FFF2-40B4-BE49-F238E27FC236}">
                <a16:creationId xmlns:a16="http://schemas.microsoft.com/office/drawing/2014/main" id="{CBF89306-BAFD-4CB2-88D1-9791B067AEAE}"/>
              </a:ext>
            </a:extLst>
          </p:cNvPr>
          <p:cNvSpPr txBox="1"/>
          <p:nvPr/>
        </p:nvSpPr>
        <p:spPr>
          <a:xfrm>
            <a:off x="648745" y="1622909"/>
            <a:ext cx="46229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2. </a:t>
            </a:r>
            <a:r>
              <a:rPr kumimoji="0" lang="en-US" altLang="zh-CN" sz="24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luner</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  </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[ˈ</a:t>
            </a:r>
            <a:r>
              <a:rPr kumimoji="0" lang="en-US" altLang="zh-CN" sz="18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luːnə</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月</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亮</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的</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阴历的</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银的</a:t>
            </a:r>
          </a:p>
        </p:txBody>
      </p:sp>
      <p:sp>
        <p:nvSpPr>
          <p:cNvPr id="2" name="文本框 1">
            <a:extLst>
              <a:ext uri="{FF2B5EF4-FFF2-40B4-BE49-F238E27FC236}">
                <a16:creationId xmlns:a16="http://schemas.microsoft.com/office/drawing/2014/main" id="{B3782279-8AAB-41FD-8A08-342118EFA0A3}"/>
              </a:ext>
            </a:extLst>
          </p:cNvPr>
          <p:cNvSpPr txBox="1"/>
          <p:nvPr/>
        </p:nvSpPr>
        <p:spPr>
          <a:xfrm>
            <a:off x="6050449" y="1692382"/>
            <a:ext cx="42459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solar['</a:t>
            </a:r>
            <a:r>
              <a:rPr kumimoji="0" lang="en-US" altLang="zh-CN" sz="18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səʊlə</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(r)]</a:t>
            </a:r>
            <a:r>
              <a:rPr kumimoji="0" lang="zh-CN" altLang="en-US" sz="1800" b="0" i="0" u="none" strike="noStrike" kern="1200" cap="none" spc="0" normalizeH="0" baseline="0" noProof="0" dirty="0">
                <a:ln>
                  <a:noFill/>
                </a:ln>
                <a:solidFill>
                  <a:srgbClr val="009944"/>
                </a:solidFill>
                <a:effectLst/>
                <a:uLnTx/>
                <a:uFillTx/>
                <a:latin typeface="Georgia" panose="02040502050405020303" pitchFamily="18" charset="0"/>
                <a:ea typeface="等线" panose="02010600030101010101" pitchFamily="2" charset="-122"/>
                <a:cs typeface="+mn-cs"/>
              </a:rPr>
              <a:t> </a:t>
            </a:r>
            <a:r>
              <a:rPr kumimoji="0" lang="en-US" altLang="zh-CN" sz="1800" b="0" i="0" u="none" strike="noStrike" kern="1200" cap="none" spc="0" normalizeH="0" baseline="0" noProof="0" dirty="0">
                <a:ln>
                  <a:noFill/>
                </a:ln>
                <a:solidFill>
                  <a:srgbClr val="009944"/>
                </a:solidFill>
                <a:effectLst/>
                <a:uLnTx/>
                <a:uFillTx/>
                <a:latin typeface="Georgia" panose="02040502050405020303" pitchFamily="18" charset="0"/>
                <a:ea typeface="等线" panose="02010600030101010101" pitchFamily="2" charset="-122"/>
                <a:cs typeface="+mn-cs"/>
              </a:rPr>
              <a:t>adj.</a:t>
            </a:r>
            <a:r>
              <a:rPr kumimoji="0" lang="zh-CN" altLang="en-US" sz="1800" b="0" i="0" u="none" strike="noStrike" kern="1200" cap="none" spc="0" normalizeH="0" baseline="0" noProof="0" dirty="0">
                <a:ln>
                  <a:noFill/>
                </a:ln>
                <a:solidFill>
                  <a:srgbClr val="333333"/>
                </a:solidFill>
                <a:effectLst/>
                <a:uLnTx/>
                <a:uFillTx/>
                <a:latin typeface="Arial" panose="020B0604020202020204" pitchFamily="34" charset="0"/>
                <a:ea typeface="等线" panose="02010600030101010101" pitchFamily="2" charset="-122"/>
                <a:cs typeface="+mn-cs"/>
              </a:rPr>
              <a:t> 太阳的；太阳能的</a:t>
            </a:r>
          </a:p>
        </p:txBody>
      </p:sp>
      <p:sp>
        <p:nvSpPr>
          <p:cNvPr id="11" name="箭头: 右 10">
            <a:extLst>
              <a:ext uri="{FF2B5EF4-FFF2-40B4-BE49-F238E27FC236}">
                <a16:creationId xmlns:a16="http://schemas.microsoft.com/office/drawing/2014/main" id="{0EB0099A-51B2-4415-82EE-6B0838BE40B4}"/>
              </a:ext>
            </a:extLst>
          </p:cNvPr>
          <p:cNvSpPr/>
          <p:nvPr/>
        </p:nvSpPr>
        <p:spPr>
          <a:xfrm>
            <a:off x="5197399" y="1877048"/>
            <a:ext cx="713071" cy="77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3330CAF2-EBE5-41CA-A0F4-BE981039B2F2}"/>
              </a:ext>
            </a:extLst>
          </p:cNvPr>
          <p:cNvSpPr txBox="1"/>
          <p:nvPr/>
        </p:nvSpPr>
        <p:spPr>
          <a:xfrm>
            <a:off x="648746" y="2126473"/>
            <a:ext cx="6218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3. view   [</a:t>
            </a:r>
            <a:r>
              <a:rPr kumimoji="0" lang="en-US" altLang="zh-CN" sz="24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vju</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ː]</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n.</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看法</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见解</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景色</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视察</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想法</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vt.</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看、观看</a:t>
            </a:r>
          </a:p>
        </p:txBody>
      </p:sp>
      <p:sp>
        <p:nvSpPr>
          <p:cNvPr id="14" name="文本框 13">
            <a:extLst>
              <a:ext uri="{FF2B5EF4-FFF2-40B4-BE49-F238E27FC236}">
                <a16:creationId xmlns:a16="http://schemas.microsoft.com/office/drawing/2014/main" id="{50293AFC-8CE4-44C3-82C1-C5B968E9FCFA}"/>
              </a:ext>
            </a:extLst>
          </p:cNvPr>
          <p:cNvSpPr txBox="1"/>
          <p:nvPr/>
        </p:nvSpPr>
        <p:spPr>
          <a:xfrm>
            <a:off x="7293997" y="2196411"/>
            <a:ext cx="3527728" cy="523220"/>
          </a:xfrm>
          <a:prstGeom prst="rect">
            <a:avLst/>
          </a:prstGeom>
          <a:noFill/>
        </p:spPr>
        <p:txBody>
          <a:bodyPr wrap="square" rtlCol="0">
            <a:spAutoFit/>
          </a:bodyPr>
          <a:lstStyle/>
          <a:p>
            <a:r>
              <a:rPr lang="en-US" altLang="zh-CN" sz="2800" dirty="0">
                <a:solidFill>
                  <a:schemeClr val="accent2"/>
                </a:solidFill>
              </a:rPr>
              <a:t>view the moon  </a:t>
            </a:r>
            <a:r>
              <a:rPr lang="zh-CN" altLang="en-US" sz="2800" dirty="0">
                <a:solidFill>
                  <a:schemeClr val="accent2"/>
                </a:solidFill>
              </a:rPr>
              <a:t>赏月</a:t>
            </a:r>
          </a:p>
        </p:txBody>
      </p:sp>
      <p:sp>
        <p:nvSpPr>
          <p:cNvPr id="15" name="文本框 14">
            <a:extLst>
              <a:ext uri="{FF2B5EF4-FFF2-40B4-BE49-F238E27FC236}">
                <a16:creationId xmlns:a16="http://schemas.microsoft.com/office/drawing/2014/main" id="{40F8F910-6C7E-4FFF-B65E-2183922ABBA2}"/>
              </a:ext>
            </a:extLst>
          </p:cNvPr>
          <p:cNvSpPr txBox="1"/>
          <p:nvPr/>
        </p:nvSpPr>
        <p:spPr>
          <a:xfrm>
            <a:off x="648745" y="2585267"/>
            <a:ext cx="46229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4. tradition </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trəˈdiʃən</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n.</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传统</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传说</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惯例</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sym typeface="华文中宋" panose="02010600040101010101" pitchFamily="2" charset="-122"/>
              </a:rPr>
              <a:t> </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7" name="文本框 16">
            <a:extLst>
              <a:ext uri="{FF2B5EF4-FFF2-40B4-BE49-F238E27FC236}">
                <a16:creationId xmlns:a16="http://schemas.microsoft.com/office/drawing/2014/main" id="{595B60ED-91CB-4C60-9F50-6DB926EC95E7}"/>
              </a:ext>
            </a:extLst>
          </p:cNvPr>
          <p:cNvSpPr txBox="1"/>
          <p:nvPr/>
        </p:nvSpPr>
        <p:spPr>
          <a:xfrm>
            <a:off x="524707" y="2964359"/>
            <a:ext cx="1659784" cy="523220"/>
          </a:xfrm>
          <a:prstGeom prst="rect">
            <a:avLst/>
          </a:prstGeom>
          <a:noFill/>
        </p:spPr>
        <p:txBody>
          <a:bodyPr wrap="square" rtlCol="0">
            <a:spAutoFit/>
          </a:bodyPr>
          <a:lstStyle/>
          <a:p>
            <a:r>
              <a:rPr lang="en-US" altLang="zh-CN" sz="2800" b="1" dirty="0">
                <a:solidFill>
                  <a:srgbClr val="FF0000"/>
                </a:solidFill>
                <a:sym typeface="华文中宋" panose="02010600040101010101" pitchFamily="2" charset="-122"/>
              </a:rPr>
              <a:t>phrases:</a:t>
            </a:r>
            <a:endParaRPr lang="zh-CN" altLang="en-US" b="1" dirty="0">
              <a:solidFill>
                <a:srgbClr val="FF0000"/>
              </a:solidFill>
            </a:endParaRPr>
          </a:p>
        </p:txBody>
      </p:sp>
      <p:sp>
        <p:nvSpPr>
          <p:cNvPr id="18" name="文本框 17">
            <a:extLst>
              <a:ext uri="{FF2B5EF4-FFF2-40B4-BE49-F238E27FC236}">
                <a16:creationId xmlns:a16="http://schemas.microsoft.com/office/drawing/2014/main" id="{3D5AA6A2-219A-4337-9890-835B042CFA17}"/>
              </a:ext>
            </a:extLst>
          </p:cNvPr>
          <p:cNvSpPr txBox="1"/>
          <p:nvPr/>
        </p:nvSpPr>
        <p:spPr>
          <a:xfrm>
            <a:off x="527051" y="3505269"/>
            <a:ext cx="8732800" cy="461665"/>
          </a:xfrm>
          <a:prstGeom prst="rect">
            <a:avLst/>
          </a:prstGeom>
          <a:noFill/>
        </p:spPr>
        <p:txBody>
          <a:bodyPr wrap="square" rtlCol="0">
            <a:spAutoFit/>
          </a:bodyPr>
          <a:lstStyle/>
          <a:p>
            <a:r>
              <a:rPr lang="en-US" altLang="zh-CN" sz="2400" dirty="0">
                <a:sym typeface="华文中宋" panose="02010600040101010101" pitchFamily="2" charset="-122"/>
              </a:rPr>
              <a:t>fall on </a:t>
            </a:r>
            <a:r>
              <a:rPr lang="en-US" altLang="zh-CN" dirty="0">
                <a:sym typeface="华文中宋" panose="02010600040101010101" pitchFamily="2" charset="-122"/>
              </a:rPr>
              <a:t>① </a:t>
            </a:r>
            <a:r>
              <a:rPr lang="zh-CN" altLang="en-US" dirty="0">
                <a:sym typeface="华文中宋" panose="02010600040101010101" pitchFamily="2" charset="-122"/>
              </a:rPr>
              <a:t>发生</a:t>
            </a:r>
            <a:r>
              <a:rPr lang="en-US" altLang="zh-CN" dirty="0">
                <a:sym typeface="华文中宋" panose="02010600040101010101" pitchFamily="2" charset="-122"/>
              </a:rPr>
              <a:t>= happen or take place           ②  (</a:t>
            </a:r>
            <a:r>
              <a:rPr lang="zh-CN" altLang="en-US" dirty="0">
                <a:sym typeface="华文中宋" panose="02010600040101010101" pitchFamily="2" charset="-122"/>
              </a:rPr>
              <a:t>向某方向）移动；落（在某位置上）</a:t>
            </a:r>
            <a:endParaRPr lang="zh-CN" altLang="en-US" dirty="0"/>
          </a:p>
        </p:txBody>
      </p:sp>
      <p:sp>
        <p:nvSpPr>
          <p:cNvPr id="20" name="文本框 19">
            <a:extLst>
              <a:ext uri="{FF2B5EF4-FFF2-40B4-BE49-F238E27FC236}">
                <a16:creationId xmlns:a16="http://schemas.microsoft.com/office/drawing/2014/main" id="{3B722F89-9864-480F-973B-8C75DBA9C87C}"/>
              </a:ext>
            </a:extLst>
          </p:cNvPr>
          <p:cNvSpPr txBox="1"/>
          <p:nvPr/>
        </p:nvSpPr>
        <p:spPr>
          <a:xfrm>
            <a:off x="524707" y="3976135"/>
            <a:ext cx="4098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写作佳句</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：今年我的生日适逢中秋节。</a:t>
            </a:r>
          </a:p>
        </p:txBody>
      </p:sp>
      <p:sp>
        <p:nvSpPr>
          <p:cNvPr id="22" name="文本框 21">
            <a:extLst>
              <a:ext uri="{FF2B5EF4-FFF2-40B4-BE49-F238E27FC236}">
                <a16:creationId xmlns:a16="http://schemas.microsoft.com/office/drawing/2014/main" id="{CFA88F38-7E14-4C74-9AD8-06D218056792}"/>
              </a:ext>
            </a:extLst>
          </p:cNvPr>
          <p:cNvSpPr txBox="1"/>
          <p:nvPr/>
        </p:nvSpPr>
        <p:spPr>
          <a:xfrm>
            <a:off x="454395" y="4924929"/>
            <a:ext cx="4439056" cy="369332"/>
          </a:xfrm>
          <a:prstGeom prst="rect">
            <a:avLst/>
          </a:prstGeom>
          <a:noFill/>
        </p:spPr>
        <p:txBody>
          <a:bodyPr wrap="square" rtlCol="0">
            <a:spAutoFit/>
          </a:bodyPr>
          <a:lstStyle/>
          <a:p>
            <a:r>
              <a:rPr lang="zh-CN" altLang="en-US" dirty="0"/>
              <a:t>写作佳句</a:t>
            </a:r>
            <a:r>
              <a:rPr lang="en-US" altLang="zh-CN" dirty="0"/>
              <a:t>3</a:t>
            </a:r>
            <a:r>
              <a:rPr lang="zh-CN" altLang="en-US" dirty="0"/>
              <a:t>：我突然见到了一样奇怪的东西。</a:t>
            </a:r>
          </a:p>
        </p:txBody>
      </p:sp>
      <p:sp>
        <p:nvSpPr>
          <p:cNvPr id="23" name="文本框 22">
            <a:extLst>
              <a:ext uri="{FF2B5EF4-FFF2-40B4-BE49-F238E27FC236}">
                <a16:creationId xmlns:a16="http://schemas.microsoft.com/office/drawing/2014/main" id="{1F868CA5-300E-4A47-827F-8A5036AEA523}"/>
              </a:ext>
            </a:extLst>
          </p:cNvPr>
          <p:cNvSpPr txBox="1"/>
          <p:nvPr/>
        </p:nvSpPr>
        <p:spPr>
          <a:xfrm>
            <a:off x="4859078" y="3953489"/>
            <a:ext cx="6628738" cy="523220"/>
          </a:xfrm>
          <a:prstGeom prst="rect">
            <a:avLst/>
          </a:prstGeom>
          <a:noFill/>
        </p:spPr>
        <p:txBody>
          <a:bodyPr wrap="square" rtlCol="0">
            <a:spAutoFit/>
          </a:bodyPr>
          <a:lstStyle/>
          <a:p>
            <a:r>
              <a:rPr lang="en-US" altLang="zh-CN" sz="2800" dirty="0">
                <a:solidFill>
                  <a:schemeClr val="accent2"/>
                </a:solidFill>
                <a:latin typeface="等线" panose="020F0502020204030204"/>
                <a:ea typeface="等线" panose="02010600030101010101" pitchFamily="2" charset="-122"/>
              </a:rPr>
              <a:t>My</a:t>
            </a:r>
            <a:r>
              <a:rPr lang="zh-CN" altLang="en-US" sz="2800" dirty="0">
                <a:solidFill>
                  <a:schemeClr val="accent2"/>
                </a:solidFill>
                <a:latin typeface="等线" panose="020F0502020204030204"/>
                <a:ea typeface="等线" panose="02010600030101010101" pitchFamily="2" charset="-122"/>
              </a:rPr>
              <a:t> </a:t>
            </a:r>
            <a:r>
              <a:rPr lang="en-US" altLang="zh-CN" sz="2800" dirty="0">
                <a:solidFill>
                  <a:schemeClr val="accent2"/>
                </a:solidFill>
                <a:latin typeface="等线" panose="020F0502020204030204"/>
                <a:ea typeface="等线" panose="02010600030101010101" pitchFamily="2" charset="-122"/>
              </a:rPr>
              <a:t>birthday</a:t>
            </a:r>
            <a:r>
              <a:rPr lang="zh-CN" altLang="en-US" sz="2800" dirty="0">
                <a:solidFill>
                  <a:schemeClr val="accent2"/>
                </a:solidFill>
                <a:latin typeface="等线" panose="020F0502020204030204"/>
                <a:ea typeface="等线" panose="02010600030101010101" pitchFamily="2" charset="-122"/>
              </a:rPr>
              <a:t> </a:t>
            </a:r>
            <a:r>
              <a:rPr lang="en-US" altLang="zh-CN" sz="2800" dirty="0">
                <a:solidFill>
                  <a:schemeClr val="accent2"/>
                </a:solidFill>
                <a:latin typeface="等线" panose="020F0502020204030204"/>
                <a:ea typeface="等线" panose="02010600030101010101" pitchFamily="2" charset="-122"/>
              </a:rPr>
              <a:t>falls</a:t>
            </a:r>
            <a:r>
              <a:rPr lang="zh-CN" altLang="en-US" sz="2800" dirty="0">
                <a:solidFill>
                  <a:schemeClr val="accent2"/>
                </a:solidFill>
                <a:latin typeface="等线" panose="020F0502020204030204"/>
                <a:ea typeface="等线" panose="02010600030101010101" pitchFamily="2" charset="-122"/>
              </a:rPr>
              <a:t> </a:t>
            </a:r>
            <a:r>
              <a:rPr lang="en-US" altLang="zh-CN" sz="2800" dirty="0">
                <a:solidFill>
                  <a:schemeClr val="accent2"/>
                </a:solidFill>
                <a:latin typeface="等线" panose="020F0502020204030204"/>
                <a:ea typeface="等线" panose="02010600030101010101" pitchFamily="2" charset="-122"/>
              </a:rPr>
              <a:t>on the Mid-Autumn Day.</a:t>
            </a:r>
            <a:r>
              <a:rPr lang="zh-CN" altLang="en-US" sz="2800" dirty="0">
                <a:solidFill>
                  <a:schemeClr val="accent2"/>
                </a:solidFill>
                <a:latin typeface="等线" panose="020F0502020204030204"/>
                <a:ea typeface="等线" panose="02010600030101010101" pitchFamily="2" charset="-122"/>
              </a:rPr>
              <a:t> </a:t>
            </a:r>
          </a:p>
        </p:txBody>
      </p:sp>
      <p:sp>
        <p:nvSpPr>
          <p:cNvPr id="27" name="文本框 26">
            <a:extLst>
              <a:ext uri="{FF2B5EF4-FFF2-40B4-BE49-F238E27FC236}">
                <a16:creationId xmlns:a16="http://schemas.microsoft.com/office/drawing/2014/main" id="{FCC80FBE-6B45-4B6D-BFD8-87D4A8096DA0}"/>
              </a:ext>
            </a:extLst>
          </p:cNvPr>
          <p:cNvSpPr txBox="1"/>
          <p:nvPr/>
        </p:nvSpPr>
        <p:spPr>
          <a:xfrm>
            <a:off x="3876090" y="5092148"/>
            <a:ext cx="77606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accent2"/>
                </a:solidFill>
                <a:effectLst/>
                <a:uLnTx/>
                <a:uFillTx/>
                <a:latin typeface="等线" panose="020F0502020204030204"/>
                <a:ea typeface="等线" panose="02010600030101010101" pitchFamily="2" charset="-122"/>
                <a:cs typeface="+mn-cs"/>
              </a:rPr>
              <a:t>My eyes fell on(= I suddenly saw) a curious object.</a:t>
            </a:r>
            <a:r>
              <a:rPr kumimoji="0" lang="zh-CN" altLang="en-US" sz="2800" b="0" i="0" u="none" strike="noStrike" kern="1200" cap="none" spc="0" normalizeH="0" baseline="0" noProof="0" dirty="0">
                <a:ln>
                  <a:noFill/>
                </a:ln>
                <a:solidFill>
                  <a:schemeClr val="accent2"/>
                </a:solidFill>
                <a:effectLst/>
                <a:uLnTx/>
                <a:uFillTx/>
                <a:latin typeface="等线" panose="020F0502020204030204"/>
                <a:ea typeface="等线" panose="02010600030101010101" pitchFamily="2" charset="-122"/>
                <a:cs typeface="+mn-cs"/>
              </a:rPr>
              <a:t> </a:t>
            </a:r>
          </a:p>
        </p:txBody>
      </p:sp>
      <p:sp>
        <p:nvSpPr>
          <p:cNvPr id="29" name="文本框 28">
            <a:extLst>
              <a:ext uri="{FF2B5EF4-FFF2-40B4-BE49-F238E27FC236}">
                <a16:creationId xmlns:a16="http://schemas.microsoft.com/office/drawing/2014/main" id="{9C272CC8-2E6A-4A19-BE08-2359915270D8}"/>
              </a:ext>
            </a:extLst>
          </p:cNvPr>
          <p:cNvSpPr txBox="1"/>
          <p:nvPr/>
        </p:nvSpPr>
        <p:spPr>
          <a:xfrm>
            <a:off x="524707" y="5178791"/>
            <a:ext cx="24136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 good quote</a:t>
            </a:r>
            <a:endParaRPr kumimoji="0" lang="zh-CN" altLang="en-US" sz="28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31" name="文本框 30">
            <a:extLst>
              <a:ext uri="{FF2B5EF4-FFF2-40B4-BE49-F238E27FC236}">
                <a16:creationId xmlns:a16="http://schemas.microsoft.com/office/drawing/2014/main" id="{4B7DA6DB-1D42-4931-9EE4-6B1F19C1528B}"/>
              </a:ext>
            </a:extLst>
          </p:cNvPr>
          <p:cNvSpPr txBox="1"/>
          <p:nvPr/>
        </p:nvSpPr>
        <p:spPr>
          <a:xfrm>
            <a:off x="393176" y="5663993"/>
            <a:ext cx="68557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The moon rose from the sea.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and all the people shared this moment together.</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3" name="文本框 32">
            <a:extLst>
              <a:ext uri="{FF2B5EF4-FFF2-40B4-BE49-F238E27FC236}">
                <a16:creationId xmlns:a16="http://schemas.microsoft.com/office/drawing/2014/main" id="{6699FFF2-8FE8-4656-86FB-35A9894ADFFC}"/>
              </a:ext>
            </a:extLst>
          </p:cNvPr>
          <p:cNvSpPr txBox="1"/>
          <p:nvPr/>
        </p:nvSpPr>
        <p:spPr>
          <a:xfrm>
            <a:off x="7331104" y="5992627"/>
            <a:ext cx="37298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ED7D31"/>
                </a:solidFill>
                <a:effectLst/>
                <a:uLnTx/>
                <a:uFillTx/>
                <a:latin typeface="等线" panose="020F0502020204030204"/>
                <a:ea typeface="等线" panose="02010600030101010101" pitchFamily="2" charset="-122"/>
                <a:cs typeface="+mn-cs"/>
              </a:rPr>
              <a:t>海上生明月，天涯共此时</a:t>
            </a:r>
          </a:p>
        </p:txBody>
      </p:sp>
      <p:pic>
        <p:nvPicPr>
          <p:cNvPr id="34" name="图片 33">
            <a:extLst>
              <a:ext uri="{FF2B5EF4-FFF2-40B4-BE49-F238E27FC236}">
                <a16:creationId xmlns:a16="http://schemas.microsoft.com/office/drawing/2014/main" id="{7B04C5F6-AD6C-49D7-8535-34ACCAF97F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2217" y="373297"/>
            <a:ext cx="1659784" cy="4055579"/>
          </a:xfrm>
          <a:prstGeom prst="rect">
            <a:avLst/>
          </a:prstGeom>
          <a:effectLst>
            <a:outerShdw blurRad="292100" dist="63500" dir="2700000" algn="tl" rotWithShape="0">
              <a:srgbClr val="FDDB25">
                <a:alpha val="31000"/>
              </a:srgbClr>
            </a:outerShdw>
          </a:effectLst>
        </p:spPr>
      </p:pic>
      <p:sp>
        <p:nvSpPr>
          <p:cNvPr id="24" name="文本框 23">
            <a:extLst>
              <a:ext uri="{FF2B5EF4-FFF2-40B4-BE49-F238E27FC236}">
                <a16:creationId xmlns:a16="http://schemas.microsoft.com/office/drawing/2014/main" id="{0604CDB4-8044-4D88-A715-DB7304B058B4}"/>
              </a:ext>
            </a:extLst>
          </p:cNvPr>
          <p:cNvSpPr txBox="1"/>
          <p:nvPr/>
        </p:nvSpPr>
        <p:spPr>
          <a:xfrm>
            <a:off x="524706" y="4445574"/>
            <a:ext cx="47470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写作佳句</a:t>
            </a:r>
            <a:r>
              <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2</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：今年</a:t>
            </a:r>
            <a:r>
              <a:rPr lang="zh-CN" altLang="en-US" dirty="0">
                <a:solidFill>
                  <a:prstClr val="black"/>
                </a:solidFill>
                <a:latin typeface="等线" panose="020F0502020204030204"/>
                <a:ea typeface="等线" panose="02010600030101010101" pitchFamily="2" charset="-122"/>
              </a:rPr>
              <a:t>的中秋和国庆恰逢在同一天</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p>
        </p:txBody>
      </p:sp>
      <p:sp>
        <p:nvSpPr>
          <p:cNvPr id="26" name="文本框 25">
            <a:extLst>
              <a:ext uri="{FF2B5EF4-FFF2-40B4-BE49-F238E27FC236}">
                <a16:creationId xmlns:a16="http://schemas.microsoft.com/office/drawing/2014/main" id="{D844EE72-6CD7-4554-A805-4D267EBD1D06}"/>
              </a:ext>
            </a:extLst>
          </p:cNvPr>
          <p:cNvSpPr txBox="1"/>
          <p:nvPr/>
        </p:nvSpPr>
        <p:spPr>
          <a:xfrm>
            <a:off x="454395" y="4411213"/>
            <a:ext cx="11503070" cy="523220"/>
          </a:xfrm>
          <a:prstGeom prst="rect">
            <a:avLst/>
          </a:prstGeom>
          <a:solidFill>
            <a:schemeClr val="accent1">
              <a:lumMod val="60000"/>
              <a:lumOff val="40000"/>
            </a:schemeClr>
          </a:solidFill>
        </p:spPr>
        <p:txBody>
          <a:bodyPr wrap="square" rtlCol="0">
            <a:spAutoFit/>
          </a:bodyPr>
          <a:lstStyle/>
          <a:p>
            <a:r>
              <a:rPr lang="en-US" altLang="zh-CN" sz="2800" dirty="0">
                <a:solidFill>
                  <a:schemeClr val="accent2"/>
                </a:solidFill>
                <a:latin typeface="等线" panose="020F0502020204030204"/>
                <a:ea typeface="等线" panose="02010600030101010101" pitchFamily="2" charset="-122"/>
              </a:rPr>
              <a:t>The Mid-Autumn Festival and National Day fall on the same day this year .</a:t>
            </a:r>
            <a:r>
              <a:rPr lang="zh-CN" altLang="en-US" sz="2800" dirty="0">
                <a:solidFill>
                  <a:schemeClr val="accent2"/>
                </a:solidFill>
                <a:latin typeface="等线" panose="020F0502020204030204"/>
                <a:ea typeface="等线" panose="02010600030101010101" pitchFamily="2" charset="-122"/>
              </a:rPr>
              <a:t> </a:t>
            </a:r>
          </a:p>
        </p:txBody>
      </p:sp>
      <p:pic>
        <p:nvPicPr>
          <p:cNvPr id="9" name="图片 8" descr="水印">
            <a:extLst>
              <a:ext uri="{FF2B5EF4-FFF2-40B4-BE49-F238E27FC236}">
                <a16:creationId xmlns:a16="http://schemas.microsoft.com/office/drawing/2014/main" id="{8F67FCCC-2970-4756-AFBF-B438893923EB}"/>
              </a:ext>
            </a:extLst>
          </p:cNvPr>
          <p:cNvPicPr>
            <a:picLocks noChangeAspect="1"/>
          </p:cNvPicPr>
          <p:nvPr/>
        </p:nvPicPr>
        <p:blipFill>
          <a:blip r:embed="rId6"/>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39546353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down)">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1000"/>
                                        <p:tgtEl>
                                          <p:spTgt spid="27"/>
                                        </p:tgtEl>
                                      </p:cBhvr>
                                    </p:animEffect>
                                    <p:anim calcmode="lin" valueType="num">
                                      <p:cBhvr>
                                        <p:cTn id="100" dur="1000" fill="hold"/>
                                        <p:tgtEl>
                                          <p:spTgt spid="27"/>
                                        </p:tgtEl>
                                        <p:attrNameLst>
                                          <p:attrName>ppt_x</p:attrName>
                                        </p:attrNameLst>
                                      </p:cBhvr>
                                      <p:tavLst>
                                        <p:tav tm="0">
                                          <p:val>
                                            <p:strVal val="#ppt_x"/>
                                          </p:val>
                                        </p:tav>
                                        <p:tav tm="100000">
                                          <p:val>
                                            <p:strVal val="#ppt_x"/>
                                          </p:val>
                                        </p:tav>
                                      </p:tavLst>
                                    </p:anim>
                                    <p:anim calcmode="lin" valueType="num">
                                      <p:cBhvr>
                                        <p:cTn id="10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1000"/>
                                        <p:tgtEl>
                                          <p:spTgt spid="31"/>
                                        </p:tgtEl>
                                      </p:cBhvr>
                                    </p:animEffect>
                                    <p:anim calcmode="lin" valueType="num">
                                      <p:cBhvr>
                                        <p:cTn id="107" dur="1000" fill="hold"/>
                                        <p:tgtEl>
                                          <p:spTgt spid="31"/>
                                        </p:tgtEl>
                                        <p:attrNameLst>
                                          <p:attrName>ppt_x</p:attrName>
                                        </p:attrNameLst>
                                      </p:cBhvr>
                                      <p:tavLst>
                                        <p:tav tm="0">
                                          <p:val>
                                            <p:strVal val="#ppt_x"/>
                                          </p:val>
                                        </p:tav>
                                        <p:tav tm="100000">
                                          <p:val>
                                            <p:strVal val="#ppt_x"/>
                                          </p:val>
                                        </p:tav>
                                      </p:tavLst>
                                    </p:anim>
                                    <p:anim calcmode="lin" valueType="num">
                                      <p:cBhvr>
                                        <p:cTn id="10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fade">
                                      <p:cBhvr>
                                        <p:cTn id="113" dur="1000"/>
                                        <p:tgtEl>
                                          <p:spTgt spid="33"/>
                                        </p:tgtEl>
                                      </p:cBhvr>
                                    </p:animEffect>
                                    <p:anim calcmode="lin" valueType="num">
                                      <p:cBhvr>
                                        <p:cTn id="114" dur="1000" fill="hold"/>
                                        <p:tgtEl>
                                          <p:spTgt spid="33"/>
                                        </p:tgtEl>
                                        <p:attrNameLst>
                                          <p:attrName>ppt_x</p:attrName>
                                        </p:attrNameLst>
                                      </p:cBhvr>
                                      <p:tavLst>
                                        <p:tav tm="0">
                                          <p:val>
                                            <p:strVal val="#ppt_x"/>
                                          </p:val>
                                        </p:tav>
                                        <p:tav tm="100000">
                                          <p:val>
                                            <p:strVal val="#ppt_x"/>
                                          </p:val>
                                        </p:tav>
                                      </p:tavLst>
                                    </p:anim>
                                    <p:anim calcmode="lin" valueType="num">
                                      <p:cBhvr>
                                        <p:cTn id="1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2" grpId="0"/>
      <p:bldP spid="11" grpId="0" animBg="1"/>
      <p:bldP spid="12" grpId="0"/>
      <p:bldP spid="14" grpId="0"/>
      <p:bldP spid="15" grpId="0"/>
      <p:bldP spid="18" grpId="0"/>
      <p:bldP spid="20" grpId="0"/>
      <p:bldP spid="22" grpId="0"/>
      <p:bldP spid="23" grpId="0"/>
      <p:bldP spid="27" grpId="0"/>
      <p:bldP spid="31" grpId="0"/>
      <p:bldP spid="33" grpId="0"/>
      <p:bldP spid="24"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68001764-FB75-46C0-9E43-B73FFF7677DF}"/>
              </a:ext>
            </a:extLst>
          </p:cNvPr>
          <p:cNvSpPr txBox="1"/>
          <p:nvPr/>
        </p:nvSpPr>
        <p:spPr>
          <a:xfrm>
            <a:off x="426079" y="1264941"/>
            <a:ext cx="11270290" cy="4154984"/>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The Mid-Autumn Festival is also called the Moon Festival or the Moon cake Festival. It has a long history 1.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(date) back to the Tang Dynasty (618-907). It 2.</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(traditional) falls on the 15th day of the 3.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(eight) month of the lunar calendar. Since ancient times, customs of the Mid-Autumn Festival 4.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(include) appreciating the moon, eating moon cakes </a:t>
            </a:r>
          </a:p>
          <a:p>
            <a:r>
              <a:rPr lang="en-US" altLang="zh-CN" sz="2400" b="0" i="0" dirty="0">
                <a:solidFill>
                  <a:srgbClr val="262626"/>
                </a:solidFill>
                <a:effectLst/>
                <a:latin typeface="Arial" panose="020B0604020202020204" pitchFamily="34" charset="0"/>
              </a:rPr>
              <a:t>5.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drinking wine. The full moon on Mid-Autumn night symbolizes family reunion 6.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Chinese culture because the moon is round and the 7.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(bright) of the year on this day. With the full moon hanging above in 8.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sky, people 9.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are far away from their 10.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(hometown) might miss families while looking at the beautiful moonlight. </a:t>
            </a:r>
            <a:endParaRPr lang="zh-CN" altLang="en-US" sz="2400" dirty="0"/>
          </a:p>
        </p:txBody>
      </p:sp>
      <p:sp>
        <p:nvSpPr>
          <p:cNvPr id="4" name="文本框 3">
            <a:extLst>
              <a:ext uri="{FF2B5EF4-FFF2-40B4-BE49-F238E27FC236}">
                <a16:creationId xmlns:a16="http://schemas.microsoft.com/office/drawing/2014/main" id="{2544ED9C-753A-4613-AF0F-5E359D27C1BD}"/>
              </a:ext>
            </a:extLst>
          </p:cNvPr>
          <p:cNvSpPr txBox="1"/>
          <p:nvPr/>
        </p:nvSpPr>
        <p:spPr>
          <a:xfrm>
            <a:off x="1991161" y="408550"/>
            <a:ext cx="9752595" cy="523220"/>
          </a:xfrm>
          <a:prstGeom prst="rect">
            <a:avLst/>
          </a:prstGeom>
          <a:noFill/>
        </p:spPr>
        <p:txBody>
          <a:bodyPr wrap="square" rtlCol="0">
            <a:spAutoFit/>
          </a:bodyPr>
          <a:lstStyle/>
          <a:p>
            <a:r>
              <a:rPr lang="zh-CN" altLang="en-US" sz="2800" dirty="0">
                <a:solidFill>
                  <a:srgbClr val="FF0000"/>
                </a:solidFill>
              </a:rPr>
              <a:t>语篇填空</a:t>
            </a:r>
            <a:r>
              <a:rPr lang="en-US" altLang="zh-CN" sz="2800" dirty="0">
                <a:solidFill>
                  <a:srgbClr val="FF0000"/>
                </a:solidFill>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阅读下面材料，在空白处填入适当的内容（</a:t>
            </a:r>
            <a:r>
              <a:rPr lang="en-US" altLang="zh-CN" sz="1800" kern="100" dirty="0">
                <a:effectLst/>
                <a:latin typeface="Times New Roman" panose="02020603050405020304" pitchFamily="18" charset="0"/>
                <a:ea typeface="宋体" panose="02010600030101010101" pitchFamily="2" charset="-122"/>
              </a:rPr>
              <a:t>1</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个单词）或括号内单词的正确形式。</a:t>
            </a:r>
            <a:endParaRPr lang="zh-CN" altLang="en-US" sz="2800" dirty="0">
              <a:solidFill>
                <a:srgbClr val="FF0000"/>
              </a:solidFill>
            </a:endParaRPr>
          </a:p>
        </p:txBody>
      </p:sp>
      <p:sp>
        <p:nvSpPr>
          <p:cNvPr id="7" name="文本框 6">
            <a:extLst>
              <a:ext uri="{FF2B5EF4-FFF2-40B4-BE49-F238E27FC236}">
                <a16:creationId xmlns:a16="http://schemas.microsoft.com/office/drawing/2014/main" id="{923D921E-BEFF-437A-85C2-AC5939527356}"/>
              </a:ext>
            </a:extLst>
          </p:cNvPr>
          <p:cNvSpPr txBox="1"/>
          <p:nvPr/>
        </p:nvSpPr>
        <p:spPr>
          <a:xfrm>
            <a:off x="4995749" y="1574358"/>
            <a:ext cx="1065475" cy="461665"/>
          </a:xfrm>
          <a:prstGeom prst="rect">
            <a:avLst/>
          </a:prstGeom>
          <a:noFill/>
        </p:spPr>
        <p:txBody>
          <a:bodyPr wrap="square" rtlCol="0">
            <a:spAutoFit/>
          </a:bodyPr>
          <a:lstStyle/>
          <a:p>
            <a:r>
              <a:rPr lang="en-US" altLang="zh-CN" sz="2400" dirty="0">
                <a:solidFill>
                  <a:srgbClr val="FF0000"/>
                </a:solidFill>
              </a:rPr>
              <a:t>dating</a:t>
            </a:r>
            <a:endParaRPr lang="zh-CN" altLang="en-US" sz="2400" dirty="0">
              <a:solidFill>
                <a:srgbClr val="FF0000"/>
              </a:solidFill>
            </a:endParaRPr>
          </a:p>
        </p:txBody>
      </p:sp>
      <p:sp>
        <p:nvSpPr>
          <p:cNvPr id="9" name="文本框 8">
            <a:extLst>
              <a:ext uri="{FF2B5EF4-FFF2-40B4-BE49-F238E27FC236}">
                <a16:creationId xmlns:a16="http://schemas.microsoft.com/office/drawing/2014/main" id="{E6A50F39-FC11-4D8B-8F92-1C010F745591}"/>
              </a:ext>
            </a:extLst>
          </p:cNvPr>
          <p:cNvSpPr txBox="1"/>
          <p:nvPr/>
        </p:nvSpPr>
        <p:spPr>
          <a:xfrm>
            <a:off x="9559798" y="2007866"/>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eighth</a:t>
            </a:r>
            <a:endParaRPr lang="zh-CN" altLang="en-US" sz="2400" dirty="0">
              <a:solidFill>
                <a:srgbClr val="FF0000"/>
              </a:solidFill>
            </a:endParaRPr>
          </a:p>
        </p:txBody>
      </p:sp>
      <p:sp>
        <p:nvSpPr>
          <p:cNvPr id="11" name="文本框 10">
            <a:extLst>
              <a:ext uri="{FF2B5EF4-FFF2-40B4-BE49-F238E27FC236}">
                <a16:creationId xmlns:a16="http://schemas.microsoft.com/office/drawing/2014/main" id="{085EA12E-DB5F-4F38-9844-0D840B4220E7}"/>
              </a:ext>
            </a:extLst>
          </p:cNvPr>
          <p:cNvSpPr txBox="1"/>
          <p:nvPr/>
        </p:nvSpPr>
        <p:spPr>
          <a:xfrm>
            <a:off x="1866007" y="1989008"/>
            <a:ext cx="1894960"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traditionally</a:t>
            </a:r>
            <a:endParaRPr lang="zh-CN" altLang="en-US" sz="2400" dirty="0">
              <a:solidFill>
                <a:srgbClr val="FF0000"/>
              </a:solidFill>
            </a:endParaRPr>
          </a:p>
        </p:txBody>
      </p:sp>
      <p:sp>
        <p:nvSpPr>
          <p:cNvPr id="13" name="文本框 12">
            <a:extLst>
              <a:ext uri="{FF2B5EF4-FFF2-40B4-BE49-F238E27FC236}">
                <a16:creationId xmlns:a16="http://schemas.microsoft.com/office/drawing/2014/main" id="{59B0D2EA-8800-420F-BDB8-98818BB7C24A}"/>
              </a:ext>
            </a:extLst>
          </p:cNvPr>
          <p:cNvSpPr txBox="1"/>
          <p:nvPr/>
        </p:nvSpPr>
        <p:spPr>
          <a:xfrm>
            <a:off x="1742350" y="2669848"/>
            <a:ext cx="2282024" cy="461665"/>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a:t>
            </a:r>
            <a:r>
              <a:rPr lang="en-US" altLang="zh-CN" sz="2400" b="0" i="0" dirty="0">
                <a:solidFill>
                  <a:srgbClr val="FF0000"/>
                </a:solidFill>
                <a:effectLst/>
                <a:latin typeface="Arial" panose="020B0604020202020204" pitchFamily="34" charset="0"/>
              </a:rPr>
              <a:t>have included</a:t>
            </a:r>
            <a:endParaRPr lang="zh-CN" altLang="en-US" sz="2400" dirty="0">
              <a:solidFill>
                <a:srgbClr val="FF0000"/>
              </a:solidFill>
            </a:endParaRPr>
          </a:p>
        </p:txBody>
      </p:sp>
      <p:sp>
        <p:nvSpPr>
          <p:cNvPr id="15" name="文本框 14">
            <a:extLst>
              <a:ext uri="{FF2B5EF4-FFF2-40B4-BE49-F238E27FC236}">
                <a16:creationId xmlns:a16="http://schemas.microsoft.com/office/drawing/2014/main" id="{2DA76341-2ADF-40B2-8FA0-AB3565EBB78C}"/>
              </a:ext>
            </a:extLst>
          </p:cNvPr>
          <p:cNvSpPr txBox="1"/>
          <p:nvPr/>
        </p:nvSpPr>
        <p:spPr>
          <a:xfrm>
            <a:off x="1053227" y="3111600"/>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and </a:t>
            </a:r>
            <a:endParaRPr lang="zh-CN" altLang="en-US" sz="2400" dirty="0">
              <a:solidFill>
                <a:srgbClr val="FF0000"/>
              </a:solidFill>
            </a:endParaRPr>
          </a:p>
        </p:txBody>
      </p:sp>
      <p:sp>
        <p:nvSpPr>
          <p:cNvPr id="17" name="文本框 16">
            <a:extLst>
              <a:ext uri="{FF2B5EF4-FFF2-40B4-BE49-F238E27FC236}">
                <a16:creationId xmlns:a16="http://schemas.microsoft.com/office/drawing/2014/main" id="{087D3F16-D11B-4879-B851-7F2CF3F942DF}"/>
              </a:ext>
            </a:extLst>
          </p:cNvPr>
          <p:cNvSpPr txBox="1"/>
          <p:nvPr/>
        </p:nvSpPr>
        <p:spPr>
          <a:xfrm>
            <a:off x="3092736" y="3422547"/>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in</a:t>
            </a:r>
            <a:endParaRPr lang="zh-CN" altLang="en-US" sz="2400" dirty="0">
              <a:solidFill>
                <a:srgbClr val="FF0000"/>
              </a:solidFill>
            </a:endParaRPr>
          </a:p>
        </p:txBody>
      </p:sp>
      <p:sp>
        <p:nvSpPr>
          <p:cNvPr id="19" name="文本框 18">
            <a:extLst>
              <a:ext uri="{FF2B5EF4-FFF2-40B4-BE49-F238E27FC236}">
                <a16:creationId xmlns:a16="http://schemas.microsoft.com/office/drawing/2014/main" id="{9807F0D4-817B-4DFE-B418-8840B9068502}"/>
              </a:ext>
            </a:extLst>
          </p:cNvPr>
          <p:cNvSpPr txBox="1"/>
          <p:nvPr/>
        </p:nvSpPr>
        <p:spPr>
          <a:xfrm>
            <a:off x="1540244" y="3814054"/>
            <a:ext cx="1737815" cy="461665"/>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a:t>
            </a:r>
            <a:r>
              <a:rPr lang="en-US" altLang="zh-CN" sz="2400" b="0" i="0" dirty="0">
                <a:solidFill>
                  <a:srgbClr val="FF0000"/>
                </a:solidFill>
                <a:effectLst/>
                <a:latin typeface="Arial" panose="020B0604020202020204" pitchFamily="34" charset="0"/>
              </a:rPr>
              <a:t>brightest </a:t>
            </a:r>
            <a:endParaRPr lang="zh-CN" altLang="en-US" sz="2400" dirty="0">
              <a:solidFill>
                <a:srgbClr val="FF0000"/>
              </a:solidFill>
            </a:endParaRPr>
          </a:p>
        </p:txBody>
      </p:sp>
      <p:sp>
        <p:nvSpPr>
          <p:cNvPr id="21" name="文本框 20">
            <a:extLst>
              <a:ext uri="{FF2B5EF4-FFF2-40B4-BE49-F238E27FC236}">
                <a16:creationId xmlns:a16="http://schemas.microsoft.com/office/drawing/2014/main" id="{B3A16173-F8E3-4ABD-8C74-EC9B0F3E4A11}"/>
              </a:ext>
            </a:extLst>
          </p:cNvPr>
          <p:cNvSpPr txBox="1"/>
          <p:nvPr/>
        </p:nvSpPr>
        <p:spPr>
          <a:xfrm>
            <a:off x="2350625" y="4155324"/>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the</a:t>
            </a:r>
            <a:endParaRPr lang="zh-CN" altLang="en-US" sz="2400" dirty="0">
              <a:solidFill>
                <a:srgbClr val="FF0000"/>
              </a:solidFill>
            </a:endParaRPr>
          </a:p>
        </p:txBody>
      </p:sp>
      <p:sp>
        <p:nvSpPr>
          <p:cNvPr id="23" name="文本框 22">
            <a:extLst>
              <a:ext uri="{FF2B5EF4-FFF2-40B4-BE49-F238E27FC236}">
                <a16:creationId xmlns:a16="http://schemas.microsoft.com/office/drawing/2014/main" id="{D25DDB6B-8429-42F6-A7E8-25F10AC26BB0}"/>
              </a:ext>
            </a:extLst>
          </p:cNvPr>
          <p:cNvSpPr txBox="1"/>
          <p:nvPr/>
        </p:nvSpPr>
        <p:spPr>
          <a:xfrm>
            <a:off x="6628587" y="4155323"/>
            <a:ext cx="1871357"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who/that </a:t>
            </a:r>
            <a:endParaRPr lang="zh-CN" altLang="en-US" sz="2400" dirty="0">
              <a:solidFill>
                <a:srgbClr val="FF0000"/>
              </a:solidFill>
            </a:endParaRPr>
          </a:p>
        </p:txBody>
      </p:sp>
      <p:sp>
        <p:nvSpPr>
          <p:cNvPr id="25" name="文本框 24">
            <a:extLst>
              <a:ext uri="{FF2B5EF4-FFF2-40B4-BE49-F238E27FC236}">
                <a16:creationId xmlns:a16="http://schemas.microsoft.com/office/drawing/2014/main" id="{B5E739D8-423C-4D3A-A1D9-BCA9EA23CB5D}"/>
              </a:ext>
            </a:extLst>
          </p:cNvPr>
          <p:cNvSpPr txBox="1"/>
          <p:nvPr/>
        </p:nvSpPr>
        <p:spPr>
          <a:xfrm>
            <a:off x="2034883" y="4566753"/>
            <a:ext cx="1945627" cy="461665"/>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a:t>
            </a:r>
            <a:r>
              <a:rPr lang="en-US" altLang="zh-CN" sz="2400" b="0" i="0" dirty="0">
                <a:solidFill>
                  <a:srgbClr val="FF0000"/>
                </a:solidFill>
                <a:effectLst/>
                <a:latin typeface="Arial" panose="020B0604020202020204" pitchFamily="34" charset="0"/>
              </a:rPr>
              <a:t>hometowns</a:t>
            </a:r>
            <a:endParaRPr lang="zh-CN" altLang="en-US" sz="2400" dirty="0">
              <a:solidFill>
                <a:srgbClr val="FF0000"/>
              </a:solidFill>
            </a:endParaRPr>
          </a:p>
        </p:txBody>
      </p:sp>
      <p:pic>
        <p:nvPicPr>
          <p:cNvPr id="26" name="图片 25">
            <a:extLst>
              <a:ext uri="{FF2B5EF4-FFF2-40B4-BE49-F238E27FC236}">
                <a16:creationId xmlns:a16="http://schemas.microsoft.com/office/drawing/2014/main" id="{2B07536B-2310-4E5C-BE9A-4DF7A05A5E4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631" t="7372" r="1517" b="21065"/>
          <a:stretch/>
        </p:blipFill>
        <p:spPr>
          <a:xfrm>
            <a:off x="9941460" y="4882826"/>
            <a:ext cx="2604213" cy="1817520"/>
          </a:xfrm>
          <a:prstGeom prst="rect">
            <a:avLst/>
          </a:prstGeom>
        </p:spPr>
      </p:pic>
      <p:pic>
        <p:nvPicPr>
          <p:cNvPr id="27" name="图片 26">
            <a:extLst>
              <a:ext uri="{FF2B5EF4-FFF2-40B4-BE49-F238E27FC236}">
                <a16:creationId xmlns:a16="http://schemas.microsoft.com/office/drawing/2014/main" id="{73CA16AB-6029-43B9-B565-4AF3D77ACC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8285" b="77841"/>
          <a:stretch/>
        </p:blipFill>
        <p:spPr>
          <a:xfrm>
            <a:off x="18342" y="-143122"/>
            <a:ext cx="2118702" cy="1717480"/>
          </a:xfrm>
          <a:prstGeom prst="rect">
            <a:avLst/>
          </a:prstGeom>
        </p:spPr>
      </p:pic>
      <p:pic>
        <p:nvPicPr>
          <p:cNvPr id="6" name="图片 5" descr="水印">
            <a:extLst>
              <a:ext uri="{FF2B5EF4-FFF2-40B4-BE49-F238E27FC236}">
                <a16:creationId xmlns:a16="http://schemas.microsoft.com/office/drawing/2014/main" id="{B8D42943-7B73-4506-8590-CA3573D56419}"/>
              </a:ext>
            </a:extLst>
          </p:cNvPr>
          <p:cNvPicPr>
            <a:picLocks noChangeAspect="1"/>
          </p:cNvPicPr>
          <p:nvPr/>
        </p:nvPicPr>
        <p:blipFill>
          <a:blip r:embed="rId7"/>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136955193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3CD10F-6AB6-4D6D-865F-4E3E7A66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839E5226-3A8E-43D8-8F73-83BDF8424762}"/>
              </a:ext>
            </a:extLst>
          </p:cNvPr>
          <p:cNvSpPr txBox="1"/>
          <p:nvPr/>
        </p:nvSpPr>
        <p:spPr>
          <a:xfrm>
            <a:off x="276919" y="1382914"/>
            <a:ext cx="11479134" cy="5078313"/>
          </a:xfrm>
          <a:prstGeom prst="rect">
            <a:avLst/>
          </a:prstGeom>
          <a:noFill/>
        </p:spPr>
        <p:txBody>
          <a:bodyPr wrap="square" rtlCol="0">
            <a:spAutoFit/>
          </a:bodyPr>
          <a:lstStyle/>
          <a:p>
            <a:pPr algn="ctr"/>
            <a:r>
              <a:rPr lang="en-US" altLang="zh-CN" sz="2400" b="1" dirty="0">
                <a:solidFill>
                  <a:srgbClr val="FF0000"/>
                </a:solidFill>
              </a:rPr>
              <a:t>Why Mid-Autumn Festival is Celebrated and How it Started</a:t>
            </a:r>
            <a:r>
              <a:rPr lang="zh-CN" altLang="en-US" sz="2400" b="1" dirty="0">
                <a:solidFill>
                  <a:srgbClr val="FF0000"/>
                </a:solidFill>
              </a:rPr>
              <a:t>？</a:t>
            </a:r>
            <a:endParaRPr lang="en-US" altLang="zh-CN" sz="2400" b="1" dirty="0">
              <a:solidFill>
                <a:srgbClr val="FF0000"/>
              </a:solidFill>
            </a:endParaRPr>
          </a:p>
          <a:p>
            <a:pPr algn="ctr"/>
            <a:endParaRPr lang="zh-CN" altLang="en-US" sz="2000" dirty="0"/>
          </a:p>
          <a:p>
            <a:r>
              <a:rPr lang="en-US" altLang="zh-CN" sz="2000" dirty="0"/>
              <a:t>      Mid-Autumn Festival has a history of over 3,000 years,  1. </a:t>
            </a:r>
            <a:r>
              <a:rPr lang="en-US" altLang="zh-CN" sz="2000" u="sng" dirty="0"/>
              <a:t>                       </a:t>
            </a:r>
            <a:r>
              <a:rPr lang="zh-CN" altLang="en-US" sz="2000" dirty="0"/>
              <a:t>（</a:t>
            </a:r>
            <a:r>
              <a:rPr lang="en-US" altLang="zh-CN" sz="2000" dirty="0"/>
              <a:t>date</a:t>
            </a:r>
            <a:r>
              <a:rPr lang="zh-CN" altLang="en-US" sz="2000" dirty="0"/>
              <a:t>）</a:t>
            </a:r>
            <a:r>
              <a:rPr lang="en-US" altLang="zh-CN" sz="2000" dirty="0"/>
              <a:t>back to moon worship in the Shang Dynasty (1600–1046 BC). It’s 2. </a:t>
            </a:r>
            <a:r>
              <a:rPr lang="en-US" altLang="zh-CN" sz="2000" u="sng" dirty="0"/>
              <a:t>                       </a:t>
            </a:r>
            <a:r>
              <a:rPr lang="en-US" altLang="zh-CN" sz="2000" dirty="0"/>
              <a:t> an important festival that many poems were written about it, stories and legends about the festival are widespread, and its origins have been guessed at and explained by 3. ____________ (generation) of Chinese.</a:t>
            </a:r>
          </a:p>
          <a:p>
            <a:r>
              <a:rPr lang="en-US" altLang="zh-CN" sz="2000" dirty="0"/>
              <a:t>      The term "Mid-Autumn" first appeared in the book Rites of Zhou (</a:t>
            </a:r>
            <a:r>
              <a:rPr lang="zh-CN" altLang="en-US" sz="2000" dirty="0"/>
              <a:t>周礼</a:t>
            </a:r>
            <a:r>
              <a:rPr lang="en-US" altLang="zh-CN" sz="2000" dirty="0"/>
              <a:t>), 4. </a:t>
            </a:r>
            <a:r>
              <a:rPr lang="en-US" altLang="zh-CN" sz="2000" u="sng" dirty="0"/>
              <a:t>                        </a:t>
            </a:r>
            <a:r>
              <a:rPr lang="en-US" altLang="zh-CN" sz="2000" dirty="0"/>
              <a:t> (write) in the Warring States Period (475–221 BC).  5.  </a:t>
            </a:r>
            <a:r>
              <a:rPr lang="en-US" altLang="zh-CN" sz="2000" u="sng" dirty="0"/>
              <a:t>                         </a:t>
            </a:r>
            <a:r>
              <a:rPr lang="en-US" altLang="zh-CN" sz="2000" dirty="0"/>
              <a:t>  the term only related to the time and season; the festival didn't exist at that point.</a:t>
            </a:r>
          </a:p>
          <a:p>
            <a:r>
              <a:rPr lang="en-US" altLang="zh-CN" sz="2000" dirty="0"/>
              <a:t>      In the Tang Dynasty (618–907 AD), it was popular 6.  </a:t>
            </a:r>
            <a:r>
              <a:rPr lang="en-US" altLang="zh-CN" sz="2000" u="sng" dirty="0"/>
              <a:t>                              </a:t>
            </a:r>
            <a:r>
              <a:rPr lang="en-US" altLang="zh-CN" sz="2000" dirty="0"/>
              <a:t>  (appreciate ) the moon. Many poets liked to create poems related to the moon when appreciating it. There is a legend 7. ____________                         Emperor </a:t>
            </a:r>
            <a:r>
              <a:rPr lang="en-US" altLang="zh-CN" sz="2000" dirty="0" err="1"/>
              <a:t>Xuanzong</a:t>
            </a:r>
            <a:r>
              <a:rPr lang="en-US" altLang="zh-CN" sz="2000" dirty="0"/>
              <a:t> of the Tang Dynasty visited the Moon Palace in his dream and heard 8. _____________                wonderful song.</a:t>
            </a:r>
          </a:p>
          <a:p>
            <a:r>
              <a:rPr lang="en-US" altLang="zh-CN" sz="2000" dirty="0"/>
              <a:t>      In the Northern Song Dynasty (960–1127 AD), the 15th day of the 8th lunar month was established </a:t>
            </a:r>
          </a:p>
          <a:p>
            <a:r>
              <a:rPr lang="en-US" altLang="zh-CN" sz="2000" dirty="0"/>
              <a:t>9.  </a:t>
            </a:r>
            <a:r>
              <a:rPr lang="en-US" altLang="zh-CN" sz="2000" u="sng" dirty="0"/>
              <a:t>                           </a:t>
            </a:r>
            <a:r>
              <a:rPr lang="en-US" altLang="zh-CN" sz="2000" dirty="0"/>
              <a:t> the "Mid-Autumn Festival". From then on, sacrificing to the moon was very popular, </a:t>
            </a:r>
          </a:p>
          <a:p>
            <a:r>
              <a:rPr lang="en-US" altLang="zh-CN" sz="2000" dirty="0"/>
              <a:t>and 10.______________ (become) a custom ever since.</a:t>
            </a:r>
          </a:p>
        </p:txBody>
      </p:sp>
      <p:sp>
        <p:nvSpPr>
          <p:cNvPr id="7" name="文本框 6">
            <a:extLst>
              <a:ext uri="{FF2B5EF4-FFF2-40B4-BE49-F238E27FC236}">
                <a16:creationId xmlns:a16="http://schemas.microsoft.com/office/drawing/2014/main" id="{26265714-C7D7-490C-A890-6DCF5A2C1C4A}"/>
              </a:ext>
            </a:extLst>
          </p:cNvPr>
          <p:cNvSpPr txBox="1"/>
          <p:nvPr/>
        </p:nvSpPr>
        <p:spPr>
          <a:xfrm>
            <a:off x="276918" y="960876"/>
            <a:ext cx="9853044" cy="400110"/>
          </a:xfrm>
          <a:prstGeom prst="rect">
            <a:avLst/>
          </a:prstGeom>
          <a:noFill/>
        </p:spPr>
        <p:txBody>
          <a:bodyPr wrap="square" rtlCol="0">
            <a:spAutoFit/>
          </a:bodyPr>
          <a:lstStyle/>
          <a:p>
            <a:r>
              <a:rPr lang="zh-CN" altLang="en-US" sz="2000" dirty="0">
                <a:solidFill>
                  <a:srgbClr val="FF0000"/>
                </a:solidFill>
              </a:rPr>
              <a:t>语篇填空：</a:t>
            </a:r>
            <a:r>
              <a:rPr lang="zh-CN" altLang="zh-CN" dirty="0"/>
              <a:t>阅读下面材料，在空白处填入适当的内容（</a:t>
            </a:r>
            <a:r>
              <a:rPr lang="en-US" altLang="zh-CN" dirty="0"/>
              <a:t>1</a:t>
            </a:r>
            <a:r>
              <a:rPr lang="zh-CN" altLang="zh-CN" dirty="0"/>
              <a:t>个单词）或括号内单词的正确形式。 </a:t>
            </a:r>
            <a:endParaRPr lang="zh-CN" altLang="en-US" sz="2400" dirty="0"/>
          </a:p>
        </p:txBody>
      </p:sp>
      <p:pic>
        <p:nvPicPr>
          <p:cNvPr id="8" name="图片 7">
            <a:extLst>
              <a:ext uri="{FF2B5EF4-FFF2-40B4-BE49-F238E27FC236}">
                <a16:creationId xmlns:a16="http://schemas.microsoft.com/office/drawing/2014/main" id="{457F9153-9D7F-49FA-ABDD-DBE1F612F6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979" t="12083" r="19891" b="72500"/>
          <a:stretch/>
        </p:blipFill>
        <p:spPr>
          <a:xfrm>
            <a:off x="10014992" y="122014"/>
            <a:ext cx="2185987" cy="1526066"/>
          </a:xfrm>
          <a:prstGeom prst="rect">
            <a:avLst/>
          </a:prstGeom>
        </p:spPr>
      </p:pic>
      <p:sp>
        <p:nvSpPr>
          <p:cNvPr id="9" name="文本框 8">
            <a:extLst>
              <a:ext uri="{FF2B5EF4-FFF2-40B4-BE49-F238E27FC236}">
                <a16:creationId xmlns:a16="http://schemas.microsoft.com/office/drawing/2014/main" id="{F0D893B2-F609-48A5-934F-19F898DBF176}"/>
              </a:ext>
            </a:extLst>
          </p:cNvPr>
          <p:cNvSpPr txBox="1"/>
          <p:nvPr/>
        </p:nvSpPr>
        <p:spPr>
          <a:xfrm>
            <a:off x="6861976" y="1968977"/>
            <a:ext cx="1152939" cy="461665"/>
          </a:xfrm>
          <a:prstGeom prst="rect">
            <a:avLst/>
          </a:prstGeom>
          <a:noFill/>
        </p:spPr>
        <p:txBody>
          <a:bodyPr wrap="square" rtlCol="0">
            <a:spAutoFit/>
          </a:bodyPr>
          <a:lstStyle/>
          <a:p>
            <a:r>
              <a:rPr lang="en-US" altLang="zh-CN" sz="2400" dirty="0">
                <a:solidFill>
                  <a:srgbClr val="FF0000"/>
                </a:solidFill>
              </a:rPr>
              <a:t>dating</a:t>
            </a:r>
            <a:endParaRPr lang="zh-CN" altLang="en-US" sz="2400" dirty="0">
              <a:solidFill>
                <a:srgbClr val="FF0000"/>
              </a:solidFill>
            </a:endParaRPr>
          </a:p>
        </p:txBody>
      </p:sp>
      <p:sp>
        <p:nvSpPr>
          <p:cNvPr id="11" name="文本框 10">
            <a:extLst>
              <a:ext uri="{FF2B5EF4-FFF2-40B4-BE49-F238E27FC236}">
                <a16:creationId xmlns:a16="http://schemas.microsoft.com/office/drawing/2014/main" id="{94508A3A-2FEA-4839-BEC8-DA147942E5E4}"/>
              </a:ext>
            </a:extLst>
          </p:cNvPr>
          <p:cNvSpPr txBox="1"/>
          <p:nvPr/>
        </p:nvSpPr>
        <p:spPr>
          <a:xfrm>
            <a:off x="4671338" y="3515968"/>
            <a:ext cx="1152939" cy="461665"/>
          </a:xfrm>
          <a:prstGeom prst="rect">
            <a:avLst/>
          </a:prstGeom>
          <a:noFill/>
        </p:spPr>
        <p:txBody>
          <a:bodyPr wrap="square" rtlCol="0">
            <a:spAutoFit/>
          </a:bodyPr>
          <a:lstStyle/>
          <a:p>
            <a:r>
              <a:rPr lang="en-US" altLang="zh-CN" sz="2400" dirty="0">
                <a:solidFill>
                  <a:srgbClr val="FF0000"/>
                </a:solidFill>
              </a:rPr>
              <a:t>But</a:t>
            </a:r>
            <a:endParaRPr lang="zh-CN" altLang="en-US" sz="2400" dirty="0">
              <a:solidFill>
                <a:srgbClr val="FF0000"/>
              </a:solidFill>
            </a:endParaRPr>
          </a:p>
        </p:txBody>
      </p:sp>
      <p:sp>
        <p:nvSpPr>
          <p:cNvPr id="13" name="文本框 12">
            <a:extLst>
              <a:ext uri="{FF2B5EF4-FFF2-40B4-BE49-F238E27FC236}">
                <a16:creationId xmlns:a16="http://schemas.microsoft.com/office/drawing/2014/main" id="{EB1A3D7D-253E-4907-9428-9798104B5007}"/>
              </a:ext>
            </a:extLst>
          </p:cNvPr>
          <p:cNvSpPr txBox="1"/>
          <p:nvPr/>
        </p:nvSpPr>
        <p:spPr>
          <a:xfrm>
            <a:off x="8588734" y="3222909"/>
            <a:ext cx="1152939" cy="461665"/>
          </a:xfrm>
          <a:prstGeom prst="rect">
            <a:avLst/>
          </a:prstGeom>
          <a:noFill/>
        </p:spPr>
        <p:txBody>
          <a:bodyPr wrap="square" rtlCol="0">
            <a:spAutoFit/>
          </a:bodyPr>
          <a:lstStyle/>
          <a:p>
            <a:r>
              <a:rPr lang="en-US" altLang="zh-CN" sz="2400" dirty="0">
                <a:solidFill>
                  <a:srgbClr val="FF0000"/>
                </a:solidFill>
              </a:rPr>
              <a:t>written</a:t>
            </a:r>
            <a:endParaRPr lang="zh-CN" altLang="en-US" sz="2400" dirty="0">
              <a:solidFill>
                <a:srgbClr val="FF0000"/>
              </a:solidFill>
            </a:endParaRPr>
          </a:p>
        </p:txBody>
      </p:sp>
      <p:sp>
        <p:nvSpPr>
          <p:cNvPr id="15" name="文本框 14">
            <a:extLst>
              <a:ext uri="{FF2B5EF4-FFF2-40B4-BE49-F238E27FC236}">
                <a16:creationId xmlns:a16="http://schemas.microsoft.com/office/drawing/2014/main" id="{7B8CBC9C-3647-4A74-808A-EB9ECA04E1B4}"/>
              </a:ext>
            </a:extLst>
          </p:cNvPr>
          <p:cNvSpPr txBox="1"/>
          <p:nvPr/>
        </p:nvSpPr>
        <p:spPr>
          <a:xfrm>
            <a:off x="1869433" y="2851398"/>
            <a:ext cx="1896385" cy="461665"/>
          </a:xfrm>
          <a:prstGeom prst="rect">
            <a:avLst/>
          </a:prstGeom>
          <a:noFill/>
        </p:spPr>
        <p:txBody>
          <a:bodyPr wrap="square" rtlCol="0">
            <a:spAutoFit/>
          </a:bodyPr>
          <a:lstStyle/>
          <a:p>
            <a:r>
              <a:rPr lang="en-US" altLang="zh-CN" sz="2400" dirty="0">
                <a:solidFill>
                  <a:srgbClr val="FF0000"/>
                </a:solidFill>
              </a:rPr>
              <a:t>generations</a:t>
            </a:r>
            <a:endParaRPr lang="zh-CN" altLang="en-US" sz="2400" dirty="0">
              <a:solidFill>
                <a:srgbClr val="FF0000"/>
              </a:solidFill>
            </a:endParaRPr>
          </a:p>
        </p:txBody>
      </p:sp>
      <p:sp>
        <p:nvSpPr>
          <p:cNvPr id="17" name="文本框 16">
            <a:extLst>
              <a:ext uri="{FF2B5EF4-FFF2-40B4-BE49-F238E27FC236}">
                <a16:creationId xmlns:a16="http://schemas.microsoft.com/office/drawing/2014/main" id="{9F733A2E-BCE4-45E6-9474-BECBD8163DB3}"/>
              </a:ext>
            </a:extLst>
          </p:cNvPr>
          <p:cNvSpPr txBox="1"/>
          <p:nvPr/>
        </p:nvSpPr>
        <p:spPr>
          <a:xfrm>
            <a:off x="4913906" y="2290708"/>
            <a:ext cx="1152939" cy="461665"/>
          </a:xfrm>
          <a:prstGeom prst="rect">
            <a:avLst/>
          </a:prstGeom>
          <a:noFill/>
        </p:spPr>
        <p:txBody>
          <a:bodyPr wrap="square" rtlCol="0">
            <a:spAutoFit/>
          </a:bodyPr>
          <a:lstStyle/>
          <a:p>
            <a:r>
              <a:rPr lang="en-US" altLang="zh-CN" sz="2400" dirty="0">
                <a:solidFill>
                  <a:srgbClr val="FF0000"/>
                </a:solidFill>
              </a:rPr>
              <a:t>such</a:t>
            </a:r>
            <a:endParaRPr lang="zh-CN" altLang="en-US" sz="2400" dirty="0">
              <a:solidFill>
                <a:srgbClr val="FF0000"/>
              </a:solidFill>
            </a:endParaRPr>
          </a:p>
        </p:txBody>
      </p:sp>
      <p:sp>
        <p:nvSpPr>
          <p:cNvPr id="19" name="文本框 18">
            <a:extLst>
              <a:ext uri="{FF2B5EF4-FFF2-40B4-BE49-F238E27FC236}">
                <a16:creationId xmlns:a16="http://schemas.microsoft.com/office/drawing/2014/main" id="{609AA1D6-4128-4CFD-B9E8-20859A437939}"/>
              </a:ext>
            </a:extLst>
          </p:cNvPr>
          <p:cNvSpPr txBox="1"/>
          <p:nvPr/>
        </p:nvSpPr>
        <p:spPr>
          <a:xfrm>
            <a:off x="6095999" y="4106357"/>
            <a:ext cx="1835426" cy="461665"/>
          </a:xfrm>
          <a:prstGeom prst="rect">
            <a:avLst/>
          </a:prstGeom>
          <a:noFill/>
        </p:spPr>
        <p:txBody>
          <a:bodyPr wrap="square" rtlCol="0">
            <a:spAutoFit/>
          </a:bodyPr>
          <a:lstStyle/>
          <a:p>
            <a:r>
              <a:rPr lang="en-US" altLang="zh-CN" sz="2400" dirty="0">
                <a:solidFill>
                  <a:srgbClr val="FF0000"/>
                </a:solidFill>
              </a:rPr>
              <a:t>to appreciate</a:t>
            </a:r>
            <a:endParaRPr lang="zh-CN" altLang="en-US" sz="2400" dirty="0">
              <a:solidFill>
                <a:srgbClr val="FF0000"/>
              </a:solidFill>
            </a:endParaRPr>
          </a:p>
        </p:txBody>
      </p:sp>
      <p:sp>
        <p:nvSpPr>
          <p:cNvPr id="21" name="文本框 20">
            <a:extLst>
              <a:ext uri="{FF2B5EF4-FFF2-40B4-BE49-F238E27FC236}">
                <a16:creationId xmlns:a16="http://schemas.microsoft.com/office/drawing/2014/main" id="{DD59CEB4-312B-4A2A-BEAE-497E09BA4B46}"/>
              </a:ext>
            </a:extLst>
          </p:cNvPr>
          <p:cNvSpPr txBox="1"/>
          <p:nvPr/>
        </p:nvSpPr>
        <p:spPr>
          <a:xfrm>
            <a:off x="9876829" y="4449315"/>
            <a:ext cx="746097" cy="461665"/>
          </a:xfrm>
          <a:prstGeom prst="rect">
            <a:avLst/>
          </a:prstGeom>
          <a:noFill/>
        </p:spPr>
        <p:txBody>
          <a:bodyPr wrap="square" rtlCol="0">
            <a:spAutoFit/>
          </a:bodyPr>
          <a:lstStyle/>
          <a:p>
            <a:r>
              <a:rPr lang="en-US" altLang="zh-CN" sz="2400" dirty="0">
                <a:solidFill>
                  <a:srgbClr val="FF0000"/>
                </a:solidFill>
              </a:rPr>
              <a:t>that</a:t>
            </a:r>
            <a:endParaRPr lang="zh-CN" altLang="en-US" sz="2400" dirty="0">
              <a:solidFill>
                <a:srgbClr val="FF0000"/>
              </a:solidFill>
            </a:endParaRPr>
          </a:p>
        </p:txBody>
      </p:sp>
      <p:sp>
        <p:nvSpPr>
          <p:cNvPr id="23" name="文本框 22">
            <a:extLst>
              <a:ext uri="{FF2B5EF4-FFF2-40B4-BE49-F238E27FC236}">
                <a16:creationId xmlns:a16="http://schemas.microsoft.com/office/drawing/2014/main" id="{5DE35B6D-B30B-492A-929C-8F4705C18035}"/>
              </a:ext>
            </a:extLst>
          </p:cNvPr>
          <p:cNvSpPr txBox="1"/>
          <p:nvPr/>
        </p:nvSpPr>
        <p:spPr>
          <a:xfrm>
            <a:off x="9984861" y="4758974"/>
            <a:ext cx="530035" cy="461665"/>
          </a:xfrm>
          <a:prstGeom prst="rect">
            <a:avLst/>
          </a:prstGeom>
          <a:noFill/>
        </p:spPr>
        <p:txBody>
          <a:bodyPr wrap="square" rtlCol="0">
            <a:spAutoFit/>
          </a:bodyPr>
          <a:lstStyle/>
          <a:p>
            <a:r>
              <a:rPr lang="en-US" altLang="zh-CN" sz="2400" dirty="0">
                <a:solidFill>
                  <a:srgbClr val="FF0000"/>
                </a:solidFill>
              </a:rPr>
              <a:t>a</a:t>
            </a:r>
            <a:endParaRPr lang="zh-CN" altLang="en-US" sz="2400" dirty="0">
              <a:solidFill>
                <a:srgbClr val="FF0000"/>
              </a:solidFill>
            </a:endParaRPr>
          </a:p>
        </p:txBody>
      </p:sp>
      <p:sp>
        <p:nvSpPr>
          <p:cNvPr id="25" name="文本框 24">
            <a:extLst>
              <a:ext uri="{FF2B5EF4-FFF2-40B4-BE49-F238E27FC236}">
                <a16:creationId xmlns:a16="http://schemas.microsoft.com/office/drawing/2014/main" id="{3C3AB119-55EC-4C32-98C0-D122B2FA9272}"/>
              </a:ext>
            </a:extLst>
          </p:cNvPr>
          <p:cNvSpPr txBox="1"/>
          <p:nvPr/>
        </p:nvSpPr>
        <p:spPr>
          <a:xfrm>
            <a:off x="959985" y="5666291"/>
            <a:ext cx="1152939" cy="461665"/>
          </a:xfrm>
          <a:prstGeom prst="rect">
            <a:avLst/>
          </a:prstGeom>
          <a:noFill/>
        </p:spPr>
        <p:txBody>
          <a:bodyPr wrap="square" rtlCol="0">
            <a:spAutoFit/>
          </a:bodyPr>
          <a:lstStyle/>
          <a:p>
            <a:r>
              <a:rPr lang="en-US" altLang="zh-CN" sz="2400" dirty="0">
                <a:solidFill>
                  <a:srgbClr val="FF0000"/>
                </a:solidFill>
              </a:rPr>
              <a:t>as</a:t>
            </a:r>
            <a:endParaRPr lang="zh-CN" altLang="en-US" sz="2400" dirty="0">
              <a:solidFill>
                <a:srgbClr val="FF0000"/>
              </a:solidFill>
            </a:endParaRPr>
          </a:p>
        </p:txBody>
      </p:sp>
      <p:sp>
        <p:nvSpPr>
          <p:cNvPr id="27" name="文本框 26">
            <a:extLst>
              <a:ext uri="{FF2B5EF4-FFF2-40B4-BE49-F238E27FC236}">
                <a16:creationId xmlns:a16="http://schemas.microsoft.com/office/drawing/2014/main" id="{29A6D043-D88C-4DAA-B1BE-E90DD691875E}"/>
              </a:ext>
            </a:extLst>
          </p:cNvPr>
          <p:cNvSpPr txBox="1"/>
          <p:nvPr/>
        </p:nvSpPr>
        <p:spPr>
          <a:xfrm>
            <a:off x="1170380" y="5993507"/>
            <a:ext cx="1916231" cy="461665"/>
          </a:xfrm>
          <a:prstGeom prst="rect">
            <a:avLst/>
          </a:prstGeom>
          <a:noFill/>
        </p:spPr>
        <p:txBody>
          <a:bodyPr wrap="square" rtlCol="0">
            <a:spAutoFit/>
          </a:bodyPr>
          <a:lstStyle/>
          <a:p>
            <a:r>
              <a:rPr lang="en-US" altLang="zh-CN" sz="2400" dirty="0">
                <a:solidFill>
                  <a:srgbClr val="FF0000"/>
                </a:solidFill>
              </a:rPr>
              <a:t>has become</a:t>
            </a:r>
            <a:endParaRPr lang="zh-CN" altLang="en-US" sz="2400" dirty="0">
              <a:solidFill>
                <a:srgbClr val="FF0000"/>
              </a:solidFill>
            </a:endParaRPr>
          </a:p>
        </p:txBody>
      </p:sp>
      <p:pic>
        <p:nvPicPr>
          <p:cNvPr id="29" name="图片 28">
            <a:extLst>
              <a:ext uri="{FF2B5EF4-FFF2-40B4-BE49-F238E27FC236}">
                <a16:creationId xmlns:a16="http://schemas.microsoft.com/office/drawing/2014/main" id="{2C320002-E78D-400F-8945-403278DFE8B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585740" y="179917"/>
            <a:ext cx="7665056" cy="883668"/>
          </a:xfrm>
          <a:prstGeom prst="rect">
            <a:avLst/>
          </a:prstGeom>
        </p:spPr>
      </p:pic>
      <p:sp>
        <p:nvSpPr>
          <p:cNvPr id="31" name="文本框 30">
            <a:extLst>
              <a:ext uri="{FF2B5EF4-FFF2-40B4-BE49-F238E27FC236}">
                <a16:creationId xmlns:a16="http://schemas.microsoft.com/office/drawing/2014/main" id="{A277C9A5-ED38-4791-B0E3-50B92519271C}"/>
              </a:ext>
            </a:extLst>
          </p:cNvPr>
          <p:cNvSpPr txBox="1"/>
          <p:nvPr/>
        </p:nvSpPr>
        <p:spPr>
          <a:xfrm>
            <a:off x="2817626" y="287605"/>
            <a:ext cx="7597394" cy="584775"/>
          </a:xfrm>
          <a:prstGeom prst="rect">
            <a:avLst/>
          </a:prstGeom>
          <a:noFill/>
        </p:spPr>
        <p:txBody>
          <a:bodyPr wrap="square" rtlCol="0">
            <a:spAutoFit/>
          </a:bodyPr>
          <a:lstStyle/>
          <a:p>
            <a:pPr algn="ctr"/>
            <a:r>
              <a:rPr lang="en-US" altLang="zh-CN" sz="3200" b="1" dirty="0">
                <a:solidFill>
                  <a:srgbClr val="FF0000"/>
                </a:solidFill>
              </a:rPr>
              <a:t>1. The origin of the Mid-Autumn Festival. </a:t>
            </a:r>
            <a:endParaRPr lang="zh-CN" altLang="en-US" sz="3200" b="1" dirty="0">
              <a:solidFill>
                <a:srgbClr val="FF0000"/>
              </a:solidFill>
            </a:endParaRPr>
          </a:p>
        </p:txBody>
      </p:sp>
      <p:pic>
        <p:nvPicPr>
          <p:cNvPr id="33" name="图片 32">
            <a:extLst>
              <a:ext uri="{FF2B5EF4-FFF2-40B4-BE49-F238E27FC236}">
                <a16:creationId xmlns:a16="http://schemas.microsoft.com/office/drawing/2014/main" id="{66248C05-4686-4B1A-8E58-3001C22AA0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73" r="66761" b="57292"/>
          <a:stretch/>
        </p:blipFill>
        <p:spPr>
          <a:xfrm>
            <a:off x="276917" y="-82136"/>
            <a:ext cx="4091113" cy="1526066"/>
          </a:xfrm>
          <a:prstGeom prst="rect">
            <a:avLst/>
          </a:prstGeom>
        </p:spPr>
      </p:pic>
      <p:pic>
        <p:nvPicPr>
          <p:cNvPr id="4" name="图片 3" descr="水印">
            <a:extLst>
              <a:ext uri="{FF2B5EF4-FFF2-40B4-BE49-F238E27FC236}">
                <a16:creationId xmlns:a16="http://schemas.microsoft.com/office/drawing/2014/main" id="{E7629FB4-6205-402B-AE05-D11F22BA5573}"/>
              </a:ext>
            </a:extLst>
          </p:cNvPr>
          <p:cNvPicPr>
            <a:picLocks noChangeAspect="1"/>
          </p:cNvPicPr>
          <p:nvPr/>
        </p:nvPicPr>
        <p:blipFill>
          <a:blip r:embed="rId9"/>
          <a:stretch>
            <a:fillRect/>
          </a:stretch>
        </p:blipFill>
        <p:spPr>
          <a:xfrm>
            <a:off x="7153275" y="82550"/>
            <a:ext cx="4902200" cy="1586865"/>
          </a:xfrm>
          <a:prstGeom prst="rect">
            <a:avLst/>
          </a:prstGeom>
        </p:spPr>
      </p:pic>
    </p:spTree>
    <p:custDataLst>
      <p:tags r:id="rId1"/>
    </p:custDataLst>
    <p:extLst>
      <p:ext uri="{BB962C8B-B14F-4D97-AF65-F5344CB8AC3E}">
        <p14:creationId xmlns:p14="http://schemas.microsoft.com/office/powerpoint/2010/main" val="278514420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P spid="13" grpId="0"/>
      <p:bldP spid="15" grpId="0"/>
      <p:bldP spid="17" grpId="0"/>
      <p:bldP spid="19" grpId="0"/>
      <p:bldP spid="21" grpId="0"/>
      <p:bldP spid="23" grpId="0"/>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335032" y="165540"/>
            <a:ext cx="7521934" cy="711218"/>
          </a:xfrm>
          <a:prstGeom prst="rect">
            <a:avLst/>
          </a:prstGeom>
        </p:spPr>
      </p:pic>
      <p:sp>
        <p:nvSpPr>
          <p:cNvPr id="6" name="文本框 5"/>
          <p:cNvSpPr txBox="1"/>
          <p:nvPr/>
        </p:nvSpPr>
        <p:spPr>
          <a:xfrm>
            <a:off x="3223050" y="259539"/>
            <a:ext cx="6378150" cy="523220"/>
          </a:xfrm>
          <a:prstGeom prst="rect">
            <a:avLst/>
          </a:prstGeom>
          <a:noFill/>
        </p:spPr>
        <p:txBody>
          <a:bodyPr wrap="square" rtlCol="0">
            <a:spAutoFit/>
          </a:bodyPr>
          <a:lstStyle/>
          <a:p>
            <a:r>
              <a:rPr lang="en-US" altLang="zh-CN" sz="2800" dirty="0"/>
              <a:t>2. The </a:t>
            </a:r>
            <a:r>
              <a:rPr lang="en-US" altLang="zh-CN" sz="2800" dirty="0">
                <a:solidFill>
                  <a:srgbClr val="FF0000"/>
                </a:solidFill>
              </a:rPr>
              <a:t>legend</a:t>
            </a:r>
            <a:r>
              <a:rPr lang="en-US" altLang="zh-CN" sz="2800" dirty="0"/>
              <a:t> of  the Mid-Autumn Festival. </a:t>
            </a:r>
            <a:endParaRPr lang="zh-CN" altLang="en-US" sz="2800" dirty="0"/>
          </a:p>
        </p:txBody>
      </p:sp>
      <p:pic>
        <p:nvPicPr>
          <p:cNvPr id="7" name="图片 6"/>
          <p:cNvPicPr>
            <a:picLocks noChangeAspect="1"/>
          </p:cNvPicPr>
          <p:nvPr/>
        </p:nvPicPr>
        <p:blipFill>
          <a:blip r:embed="rId7"/>
          <a:stretch>
            <a:fillRect/>
          </a:stretch>
        </p:blipFill>
        <p:spPr>
          <a:xfrm>
            <a:off x="164465" y="782955"/>
            <a:ext cx="11682095" cy="5825490"/>
          </a:xfrm>
          <a:prstGeom prst="rect">
            <a:avLst/>
          </a:prstGeom>
        </p:spPr>
      </p:pic>
      <p:pic>
        <p:nvPicPr>
          <p:cNvPr id="4" name="图片 3" descr="水印">
            <a:extLst>
              <a:ext uri="{FF2B5EF4-FFF2-40B4-BE49-F238E27FC236}">
                <a16:creationId xmlns:a16="http://schemas.microsoft.com/office/drawing/2014/main" id="{E973B973-2288-4782-B3E1-1475583B190C}"/>
              </a:ext>
            </a:extLst>
          </p:cNvPr>
          <p:cNvPicPr>
            <a:picLocks noChangeAspect="1"/>
          </p:cNvPicPr>
          <p:nvPr/>
        </p:nvPicPr>
        <p:blipFill>
          <a:blip r:embed="rId8"/>
          <a:stretch>
            <a:fillRect/>
          </a:stretch>
        </p:blipFill>
        <p:spPr>
          <a:xfrm>
            <a:off x="7153275" y="82550"/>
            <a:ext cx="4902200" cy="1586865"/>
          </a:xfrm>
          <a:prstGeom prst="rect">
            <a:avLst/>
          </a:prstGeom>
        </p:spPr>
      </p:pic>
    </p:spTree>
    <p:custDataLst>
      <p:tags r:id="rId1"/>
    </p:custDataLst>
  </p:cSld>
  <p:clrMapOvr>
    <a:masterClrMapping/>
  </p:clrMapOvr>
  <p:transition>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0.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1.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2.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3.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4.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5.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6.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7.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8.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9.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0.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000,&quot;width&quot;:9600}"/>
</p:tagLst>
</file>

<file path=ppt/tags/tag22.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3.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4.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5.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6.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7.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3.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4.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5.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6.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7.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8.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9.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8121</TotalTime>
  <Words>3518</Words>
  <Application>Microsoft Office PowerPoint</Application>
  <PresentationFormat>宽屏</PresentationFormat>
  <Paragraphs>318</Paragraphs>
  <Slides>28</Slides>
  <Notes>26</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28</vt:i4>
      </vt:variant>
    </vt:vector>
  </HeadingPairs>
  <TitlesOfParts>
    <vt:vector size="47" baseType="lpstr">
      <vt:lpstr>HelveticaNeue</vt:lpstr>
      <vt:lpstr>PingFang SC</vt:lpstr>
      <vt:lpstr>等线</vt:lpstr>
      <vt:lpstr>黑体</vt:lpstr>
      <vt:lpstr>华文行楷</vt:lpstr>
      <vt:lpstr>华文新魏</vt:lpstr>
      <vt:lpstr>华文中宋</vt:lpstr>
      <vt:lpstr>宋体</vt:lpstr>
      <vt:lpstr>microsoft yahei</vt:lpstr>
      <vt:lpstr>microsoft yahei</vt:lpstr>
      <vt:lpstr>字魂87号-乾坤手书</vt:lpstr>
      <vt:lpstr>Arial</vt:lpstr>
      <vt:lpstr>Arial</vt:lpstr>
      <vt:lpstr>Calibri</vt:lpstr>
      <vt:lpstr>Calibri Light</vt:lpstr>
      <vt:lpstr>Georgia</vt:lpstr>
      <vt:lpstr>Times New Roman</vt:lpstr>
      <vt:lpstr>第一PPT，www.1ppt.com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淡雅花卉</dc:title>
  <dc:creator>user</dc:creator>
  <cp:keywords>user</cp:keywords>
  <cp:lastModifiedBy>陈 顺坤</cp:lastModifiedBy>
  <cp:revision>771</cp:revision>
  <dcterms:created xsi:type="dcterms:W3CDTF">2017-03-06T07:05:00Z</dcterms:created>
  <dcterms:modified xsi:type="dcterms:W3CDTF">2020-09-29T13:40:36Z</dcterms:modified>
  <cp:category>http://www.ypppt.com/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2052-10.1.0.7223</vt:lpwstr>
  </property>
  <property fmtid="{D5CDD505-2E9C-101B-9397-08002B2CF9AE}" pid="3" name="KSORubyTemplateID">
    <vt:lpwstr>2</vt:lpwstr>
  </property>
</Properties>
</file>